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00" r:id="rId1"/>
  </p:sldMasterIdLst>
  <p:notesMasterIdLst>
    <p:notesMasterId r:id="rId122"/>
  </p:notesMasterIdLst>
  <p:handoutMasterIdLst>
    <p:handoutMasterId r:id="rId123"/>
  </p:handoutMasterIdLst>
  <p:sldIdLst>
    <p:sldId id="1283" r:id="rId2"/>
    <p:sldId id="322" r:id="rId3"/>
    <p:sldId id="328" r:id="rId4"/>
    <p:sldId id="329" r:id="rId5"/>
    <p:sldId id="330" r:id="rId6"/>
    <p:sldId id="338" r:id="rId7"/>
    <p:sldId id="341" r:id="rId8"/>
    <p:sldId id="1290" r:id="rId9"/>
    <p:sldId id="342" r:id="rId10"/>
    <p:sldId id="343" r:id="rId11"/>
    <p:sldId id="344" r:id="rId12"/>
    <p:sldId id="346" r:id="rId13"/>
    <p:sldId id="345" r:id="rId14"/>
    <p:sldId id="1291" r:id="rId15"/>
    <p:sldId id="1288" r:id="rId16"/>
    <p:sldId id="1315" r:id="rId17"/>
    <p:sldId id="1316" r:id="rId18"/>
    <p:sldId id="1317" r:id="rId19"/>
    <p:sldId id="1318" r:id="rId20"/>
    <p:sldId id="1319" r:id="rId21"/>
    <p:sldId id="1294" r:id="rId22"/>
    <p:sldId id="1326" r:id="rId23"/>
    <p:sldId id="1293" r:id="rId24"/>
    <p:sldId id="1295" r:id="rId25"/>
    <p:sldId id="1296" r:id="rId26"/>
    <p:sldId id="1297" r:id="rId27"/>
    <p:sldId id="1298" r:id="rId28"/>
    <p:sldId id="1299" r:id="rId29"/>
    <p:sldId id="1325" r:id="rId30"/>
    <p:sldId id="1300" r:id="rId31"/>
    <p:sldId id="1302" r:id="rId32"/>
    <p:sldId id="1303" r:id="rId33"/>
    <p:sldId id="1304" r:id="rId34"/>
    <p:sldId id="1305" r:id="rId35"/>
    <p:sldId id="1306" r:id="rId36"/>
    <p:sldId id="1307" r:id="rId37"/>
    <p:sldId id="1308" r:id="rId38"/>
    <p:sldId id="1309" r:id="rId39"/>
    <p:sldId id="352" r:id="rId40"/>
    <p:sldId id="1321" r:id="rId41"/>
    <p:sldId id="354" r:id="rId42"/>
    <p:sldId id="362" r:id="rId43"/>
    <p:sldId id="366" r:id="rId44"/>
    <p:sldId id="368" r:id="rId45"/>
    <p:sldId id="369" r:id="rId46"/>
    <p:sldId id="371" r:id="rId47"/>
    <p:sldId id="1276" r:id="rId48"/>
    <p:sldId id="372" r:id="rId49"/>
    <p:sldId id="373" r:id="rId50"/>
    <p:sldId id="374" r:id="rId51"/>
    <p:sldId id="376" r:id="rId52"/>
    <p:sldId id="383" r:id="rId53"/>
    <p:sldId id="378" r:id="rId54"/>
    <p:sldId id="1277" r:id="rId55"/>
    <p:sldId id="1278" r:id="rId56"/>
    <p:sldId id="379" r:id="rId57"/>
    <p:sldId id="1281" r:id="rId58"/>
    <p:sldId id="380" r:id="rId59"/>
    <p:sldId id="1279" r:id="rId60"/>
    <p:sldId id="381" r:id="rId61"/>
    <p:sldId id="382" r:id="rId62"/>
    <p:sldId id="446" r:id="rId63"/>
    <p:sldId id="384" r:id="rId64"/>
    <p:sldId id="1284" r:id="rId65"/>
    <p:sldId id="1285" r:id="rId66"/>
    <p:sldId id="1286" r:id="rId67"/>
    <p:sldId id="385" r:id="rId68"/>
    <p:sldId id="386" r:id="rId69"/>
    <p:sldId id="387" r:id="rId70"/>
    <p:sldId id="388" r:id="rId71"/>
    <p:sldId id="389" r:id="rId72"/>
    <p:sldId id="390" r:id="rId73"/>
    <p:sldId id="391" r:id="rId74"/>
    <p:sldId id="1282" r:id="rId75"/>
    <p:sldId id="393" r:id="rId76"/>
    <p:sldId id="394" r:id="rId77"/>
    <p:sldId id="395" r:id="rId78"/>
    <p:sldId id="396" r:id="rId79"/>
    <p:sldId id="397" r:id="rId80"/>
    <p:sldId id="398" r:id="rId81"/>
    <p:sldId id="399" r:id="rId82"/>
    <p:sldId id="400" r:id="rId83"/>
    <p:sldId id="401" r:id="rId84"/>
    <p:sldId id="402" r:id="rId85"/>
    <p:sldId id="403" r:id="rId86"/>
    <p:sldId id="404" r:id="rId87"/>
    <p:sldId id="405" r:id="rId88"/>
    <p:sldId id="406" r:id="rId89"/>
    <p:sldId id="407" r:id="rId90"/>
    <p:sldId id="408" r:id="rId91"/>
    <p:sldId id="447" r:id="rId92"/>
    <p:sldId id="411" r:id="rId93"/>
    <p:sldId id="412" r:id="rId94"/>
    <p:sldId id="413" r:id="rId95"/>
    <p:sldId id="414" r:id="rId96"/>
    <p:sldId id="416" r:id="rId97"/>
    <p:sldId id="417" r:id="rId98"/>
    <p:sldId id="418" r:id="rId99"/>
    <p:sldId id="419" r:id="rId100"/>
    <p:sldId id="423" r:id="rId101"/>
    <p:sldId id="424" r:id="rId102"/>
    <p:sldId id="425" r:id="rId103"/>
    <p:sldId id="426" r:id="rId104"/>
    <p:sldId id="427" r:id="rId105"/>
    <p:sldId id="428" r:id="rId106"/>
    <p:sldId id="430" r:id="rId107"/>
    <p:sldId id="431" r:id="rId108"/>
    <p:sldId id="433" r:id="rId109"/>
    <p:sldId id="434" r:id="rId110"/>
    <p:sldId id="435" r:id="rId111"/>
    <p:sldId id="436" r:id="rId112"/>
    <p:sldId id="437" r:id="rId113"/>
    <p:sldId id="438" r:id="rId114"/>
    <p:sldId id="439" r:id="rId115"/>
    <p:sldId id="440" r:id="rId116"/>
    <p:sldId id="441" r:id="rId117"/>
    <p:sldId id="442" r:id="rId118"/>
    <p:sldId id="443" r:id="rId119"/>
    <p:sldId id="444" r:id="rId120"/>
    <p:sldId id="1323" r:id="rId121"/>
  </p:sldIdLst>
  <p:sldSz cx="9144000" cy="6858000" type="screen4x3"/>
  <p:notesSz cx="9936163" cy="6802438"/>
  <p:defaultTextStyle>
    <a:defPPr>
      <a:defRPr lang="en-US"/>
    </a:defPPr>
    <a:lvl1pPr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5pPr>
    <a:lvl6pPr marL="2286000" algn="l" defTabSz="914400" rtl="0" eaLnBrk="1" latinLnBrk="0" hangingPunct="1">
      <a:defRPr sz="2000" kern="1200">
        <a:solidFill>
          <a:schemeClr val="tx1"/>
        </a:solidFill>
        <a:latin typeface="Arial" panose="020B0604020202020204" pitchFamily="34" charset="0"/>
        <a:ea typeface="+mn-ea"/>
        <a:cs typeface="+mn-cs"/>
      </a:defRPr>
    </a:lvl6pPr>
    <a:lvl7pPr marL="2743200" algn="l" defTabSz="914400" rtl="0" eaLnBrk="1" latinLnBrk="0" hangingPunct="1">
      <a:defRPr sz="2000" kern="1200">
        <a:solidFill>
          <a:schemeClr val="tx1"/>
        </a:solidFill>
        <a:latin typeface="Arial" panose="020B0604020202020204" pitchFamily="34" charset="0"/>
        <a:ea typeface="+mn-ea"/>
        <a:cs typeface="+mn-cs"/>
      </a:defRPr>
    </a:lvl7pPr>
    <a:lvl8pPr marL="3200400" algn="l" defTabSz="914400" rtl="0" eaLnBrk="1" latinLnBrk="0" hangingPunct="1">
      <a:defRPr sz="2000" kern="1200">
        <a:solidFill>
          <a:schemeClr val="tx1"/>
        </a:solidFill>
        <a:latin typeface="Arial" panose="020B0604020202020204" pitchFamily="34" charset="0"/>
        <a:ea typeface="+mn-ea"/>
        <a:cs typeface="+mn-cs"/>
      </a:defRPr>
    </a:lvl8pPr>
    <a:lvl9pPr marL="3657600" algn="l" defTabSz="914400" rtl="0" eaLnBrk="1" latinLnBrk="0" hangingPunct="1">
      <a:defRPr sz="2000" kern="120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Default Section" id="{B5B5AC59-DE5B-4CC7-8CF8-70D2C5B1A566}">
          <p14:sldIdLst>
            <p14:sldId id="1283"/>
          </p14:sldIdLst>
        </p14:section>
        <p14:section name="Untitled Section" id="{3470C504-F17F-4ACB-A052-9F64A071A6AF}">
          <p14:sldIdLst/>
        </p14:section>
        <p14:section name="Untitled Section" id="{572F442E-31B2-47D5-86C6-38F9C9DB2330}">
          <p14:sldIdLst>
            <p14:sldId id="322"/>
            <p14:sldId id="328"/>
            <p14:sldId id="329"/>
            <p14:sldId id="330"/>
          </p14:sldIdLst>
        </p14:section>
        <p14:section name="Untitled Section" id="{EECFE648-421C-455F-A292-CFEC08B7EA65}">
          <p14:sldIdLst>
            <p14:sldId id="338"/>
            <p14:sldId id="341"/>
            <p14:sldId id="1290"/>
            <p14:sldId id="342"/>
            <p14:sldId id="343"/>
            <p14:sldId id="344"/>
            <p14:sldId id="346"/>
            <p14:sldId id="345"/>
            <p14:sldId id="1291"/>
            <p14:sldId id="1288"/>
            <p14:sldId id="1315"/>
            <p14:sldId id="1316"/>
            <p14:sldId id="1317"/>
            <p14:sldId id="1318"/>
            <p14:sldId id="1319"/>
            <p14:sldId id="1294"/>
            <p14:sldId id="1326"/>
            <p14:sldId id="1293"/>
            <p14:sldId id="1295"/>
            <p14:sldId id="1296"/>
            <p14:sldId id="1297"/>
            <p14:sldId id="1298"/>
            <p14:sldId id="1299"/>
            <p14:sldId id="1325"/>
            <p14:sldId id="1300"/>
            <p14:sldId id="1302"/>
            <p14:sldId id="1303"/>
            <p14:sldId id="1304"/>
            <p14:sldId id="1305"/>
            <p14:sldId id="1306"/>
            <p14:sldId id="1307"/>
            <p14:sldId id="1308"/>
            <p14:sldId id="1309"/>
            <p14:sldId id="352"/>
            <p14:sldId id="1321"/>
            <p14:sldId id="354"/>
            <p14:sldId id="362"/>
            <p14:sldId id="366"/>
            <p14:sldId id="368"/>
            <p14:sldId id="369"/>
            <p14:sldId id="371"/>
            <p14:sldId id="1276"/>
            <p14:sldId id="372"/>
            <p14:sldId id="373"/>
            <p14:sldId id="374"/>
            <p14:sldId id="376"/>
            <p14:sldId id="383"/>
            <p14:sldId id="378"/>
            <p14:sldId id="1277"/>
            <p14:sldId id="1278"/>
            <p14:sldId id="379"/>
            <p14:sldId id="1281"/>
            <p14:sldId id="380"/>
            <p14:sldId id="1279"/>
            <p14:sldId id="381"/>
            <p14:sldId id="382"/>
            <p14:sldId id="446"/>
            <p14:sldId id="384"/>
            <p14:sldId id="1284"/>
            <p14:sldId id="1285"/>
            <p14:sldId id="1286"/>
            <p14:sldId id="385"/>
            <p14:sldId id="386"/>
            <p14:sldId id="387"/>
            <p14:sldId id="388"/>
            <p14:sldId id="389"/>
            <p14:sldId id="390"/>
            <p14:sldId id="391"/>
            <p14:sldId id="1282"/>
            <p14:sldId id="393"/>
            <p14:sldId id="394"/>
            <p14:sldId id="395"/>
            <p14:sldId id="396"/>
            <p14:sldId id="397"/>
            <p14:sldId id="398"/>
            <p14:sldId id="399"/>
            <p14:sldId id="400"/>
            <p14:sldId id="401"/>
            <p14:sldId id="402"/>
            <p14:sldId id="403"/>
            <p14:sldId id="404"/>
            <p14:sldId id="405"/>
            <p14:sldId id="406"/>
            <p14:sldId id="407"/>
            <p14:sldId id="408"/>
            <p14:sldId id="447"/>
            <p14:sldId id="411"/>
            <p14:sldId id="412"/>
            <p14:sldId id="413"/>
            <p14:sldId id="414"/>
            <p14:sldId id="416"/>
            <p14:sldId id="417"/>
            <p14:sldId id="418"/>
            <p14:sldId id="419"/>
            <p14:sldId id="423"/>
            <p14:sldId id="424"/>
            <p14:sldId id="425"/>
            <p14:sldId id="426"/>
            <p14:sldId id="427"/>
            <p14:sldId id="428"/>
            <p14:sldId id="430"/>
            <p14:sldId id="431"/>
            <p14:sldId id="433"/>
            <p14:sldId id="434"/>
            <p14:sldId id="435"/>
            <p14:sldId id="436"/>
            <p14:sldId id="437"/>
            <p14:sldId id="438"/>
            <p14:sldId id="439"/>
            <p14:sldId id="440"/>
            <p14:sldId id="441"/>
            <p14:sldId id="442"/>
            <p14:sldId id="443"/>
            <p14:sldId id="444"/>
            <p14:sldId id="1323"/>
          </p14:sldIdLst>
        </p14:section>
      </p14:sectionLst>
    </p:ext>
    <p:ext uri="{EFAFB233-063F-42B5-8137-9DF3F51BA10A}">
      <p15:sldGuideLst xmlns:p15="http://schemas.microsoft.com/office/powerpoint/2012/main" xmlns="">
        <p15:guide id="1" orient="horz" pos="4176">
          <p15:clr>
            <a:srgbClr val="A4A3A4"/>
          </p15:clr>
        </p15:guide>
        <p15:guide id="2" pos="57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00C8"/>
    <a:srgbClr val="FF99FF"/>
    <a:srgbClr val="990099"/>
    <a:srgbClr val="8030E0"/>
    <a:srgbClr val="481486"/>
    <a:srgbClr val="B587ED"/>
    <a:srgbClr val="FF75FF"/>
    <a:srgbClr val="FFCCFF"/>
    <a:srgbClr val="006600"/>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05" autoAdjust="0"/>
    <p:restoredTop sz="86376" autoAdjust="0"/>
  </p:normalViewPr>
  <p:slideViewPr>
    <p:cSldViewPr>
      <p:cViewPr>
        <p:scale>
          <a:sx n="70" d="100"/>
          <a:sy n="70" d="100"/>
        </p:scale>
        <p:origin x="-1488" y="36"/>
      </p:cViewPr>
      <p:guideLst>
        <p:guide orient="horz" pos="4176"/>
        <p:guide pos="5712"/>
      </p:guideLst>
    </p:cSldViewPr>
  </p:slideViewPr>
  <p:outlineViewPr>
    <p:cViewPr>
      <p:scale>
        <a:sx n="33" d="100"/>
        <a:sy n="33" d="100"/>
      </p:scale>
      <p:origin x="0" y="-12454"/>
    </p:cViewPr>
    <p:sldLst>
      <p:sld r:id="rId1" collapse="1"/>
      <p:sld r:id="rId2" collapse="1"/>
      <p:sld r:id="rId3" collapse="1"/>
      <p:sld r:id="rId4" collapse="1"/>
    </p:sldLst>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handoutMaster" Target="handoutMasters/handout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_rels/viewProps.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4.xml"/><Relationship Id="rId1" Type="http://schemas.openxmlformats.org/officeDocument/2006/relationships/slide" Target="slides/slide3.xml"/><Relationship Id="rId4" Type="http://schemas.openxmlformats.org/officeDocument/2006/relationships/slide" Target="slides/slide11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1" y="0"/>
            <a:ext cx="4305967" cy="339753"/>
          </a:xfrm>
          <a:prstGeom prst="rect">
            <a:avLst/>
          </a:prstGeom>
          <a:noFill/>
          <a:ln w="9525">
            <a:noFill/>
            <a:miter lim="800000"/>
            <a:headEnd/>
            <a:tailEnd/>
          </a:ln>
          <a:effectLst/>
        </p:spPr>
        <p:txBody>
          <a:bodyPr vert="horz" wrap="square" lIns="95625" tIns="47813" rIns="95625" bIns="47813" numCol="1" anchor="t" anchorCtr="0" compatLnSpc="1">
            <a:prstTxWarp prst="textNoShape">
              <a:avLst/>
            </a:prstTxWarp>
          </a:bodyPr>
          <a:lstStyle>
            <a:lvl1pPr defTabSz="956523" eaLnBrk="1" hangingPunct="1">
              <a:spcBef>
                <a:spcPct val="0"/>
              </a:spcBef>
              <a:buFontTx/>
              <a:buNone/>
              <a:defRPr sz="1300">
                <a:latin typeface="Times New Roman" pitchFamily="18" charset="0"/>
              </a:defRPr>
            </a:lvl1pPr>
          </a:lstStyle>
          <a:p>
            <a:pPr>
              <a:defRPr/>
            </a:pPr>
            <a:endParaRPr lang="id-ID"/>
          </a:p>
        </p:txBody>
      </p:sp>
      <p:sp>
        <p:nvSpPr>
          <p:cNvPr id="23555" name="Rectangle 3"/>
          <p:cNvSpPr>
            <a:spLocks noGrp="1" noChangeArrowheads="1"/>
          </p:cNvSpPr>
          <p:nvPr>
            <p:ph type="dt" sz="quarter" idx="1"/>
          </p:nvPr>
        </p:nvSpPr>
        <p:spPr bwMode="auto">
          <a:xfrm>
            <a:off x="5630197" y="0"/>
            <a:ext cx="4305967" cy="339753"/>
          </a:xfrm>
          <a:prstGeom prst="rect">
            <a:avLst/>
          </a:prstGeom>
          <a:noFill/>
          <a:ln w="9525">
            <a:noFill/>
            <a:miter lim="800000"/>
            <a:headEnd/>
            <a:tailEnd/>
          </a:ln>
          <a:effectLst/>
        </p:spPr>
        <p:txBody>
          <a:bodyPr vert="horz" wrap="square" lIns="95625" tIns="47813" rIns="95625" bIns="47813" numCol="1" anchor="t" anchorCtr="0" compatLnSpc="1">
            <a:prstTxWarp prst="textNoShape">
              <a:avLst/>
            </a:prstTxWarp>
          </a:bodyPr>
          <a:lstStyle>
            <a:lvl1pPr algn="r" defTabSz="956523" eaLnBrk="1" hangingPunct="1">
              <a:spcBef>
                <a:spcPct val="0"/>
              </a:spcBef>
              <a:buFontTx/>
              <a:buNone/>
              <a:defRPr sz="1300">
                <a:latin typeface="Times New Roman" pitchFamily="18" charset="0"/>
              </a:defRPr>
            </a:lvl1pPr>
          </a:lstStyle>
          <a:p>
            <a:pPr>
              <a:defRPr/>
            </a:pPr>
            <a:endParaRPr lang="id-ID"/>
          </a:p>
        </p:txBody>
      </p:sp>
      <p:sp>
        <p:nvSpPr>
          <p:cNvPr id="23556" name="Rectangle 4"/>
          <p:cNvSpPr>
            <a:spLocks noGrp="1" noChangeArrowheads="1"/>
          </p:cNvSpPr>
          <p:nvPr>
            <p:ph type="ftr" sz="quarter" idx="2"/>
          </p:nvPr>
        </p:nvSpPr>
        <p:spPr bwMode="auto">
          <a:xfrm>
            <a:off x="1" y="6462686"/>
            <a:ext cx="4305967" cy="339753"/>
          </a:xfrm>
          <a:prstGeom prst="rect">
            <a:avLst/>
          </a:prstGeom>
          <a:noFill/>
          <a:ln w="9525">
            <a:noFill/>
            <a:miter lim="800000"/>
            <a:headEnd/>
            <a:tailEnd/>
          </a:ln>
          <a:effectLst/>
        </p:spPr>
        <p:txBody>
          <a:bodyPr vert="horz" wrap="square" lIns="95625" tIns="47813" rIns="95625" bIns="47813" numCol="1" anchor="b" anchorCtr="0" compatLnSpc="1">
            <a:prstTxWarp prst="textNoShape">
              <a:avLst/>
            </a:prstTxWarp>
          </a:bodyPr>
          <a:lstStyle>
            <a:lvl1pPr defTabSz="956523" eaLnBrk="1" hangingPunct="1">
              <a:spcBef>
                <a:spcPct val="0"/>
              </a:spcBef>
              <a:buFontTx/>
              <a:buNone/>
              <a:defRPr sz="1300">
                <a:latin typeface="Times New Roman" pitchFamily="18" charset="0"/>
              </a:defRPr>
            </a:lvl1pPr>
          </a:lstStyle>
          <a:p>
            <a:pPr>
              <a:defRPr/>
            </a:pPr>
            <a:endParaRPr lang="id-ID"/>
          </a:p>
        </p:txBody>
      </p:sp>
      <p:sp>
        <p:nvSpPr>
          <p:cNvPr id="23557" name="Rectangle 5"/>
          <p:cNvSpPr>
            <a:spLocks noGrp="1" noChangeArrowheads="1"/>
          </p:cNvSpPr>
          <p:nvPr>
            <p:ph type="sldNum" sz="quarter" idx="3"/>
          </p:nvPr>
        </p:nvSpPr>
        <p:spPr bwMode="auto">
          <a:xfrm>
            <a:off x="5630197" y="6462686"/>
            <a:ext cx="4305967" cy="339753"/>
          </a:xfrm>
          <a:prstGeom prst="rect">
            <a:avLst/>
          </a:prstGeom>
          <a:noFill/>
          <a:ln w="9525">
            <a:noFill/>
            <a:miter lim="800000"/>
            <a:headEnd/>
            <a:tailEnd/>
          </a:ln>
          <a:effectLst/>
        </p:spPr>
        <p:txBody>
          <a:bodyPr vert="horz" wrap="square" lIns="95625" tIns="47813" rIns="95625" bIns="47813" numCol="1" anchor="b" anchorCtr="0" compatLnSpc="1">
            <a:prstTxWarp prst="textNoShape">
              <a:avLst/>
            </a:prstTxWarp>
          </a:bodyPr>
          <a:lstStyle>
            <a:lvl1pPr algn="r" defTabSz="956523" eaLnBrk="1" hangingPunct="1">
              <a:spcBef>
                <a:spcPct val="0"/>
              </a:spcBef>
              <a:buFontTx/>
              <a:buNone/>
              <a:defRPr sz="1300">
                <a:latin typeface="Times New Roman" panose="02020603050405020304" pitchFamily="18" charset="0"/>
              </a:defRPr>
            </a:lvl1pPr>
          </a:lstStyle>
          <a:p>
            <a:pPr>
              <a:defRPr/>
            </a:pPr>
            <a:fld id="{229F0516-BCF0-4D98-8733-D3C2801EEE39}" type="slidenum">
              <a:rPr lang="en-US" altLang="en-US"/>
              <a:pPr>
                <a:defRPr/>
              </a:pPr>
              <a:t>‹#›</a:t>
            </a:fld>
            <a:endParaRPr lang="en-US" altLang="en-US"/>
          </a:p>
        </p:txBody>
      </p:sp>
    </p:spTree>
    <p:extLst>
      <p:ext uri="{BB962C8B-B14F-4D97-AF65-F5344CB8AC3E}">
        <p14:creationId xmlns:p14="http://schemas.microsoft.com/office/powerpoint/2010/main" val="12785225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1" y="0"/>
            <a:ext cx="4305967" cy="339753"/>
          </a:xfrm>
          <a:prstGeom prst="rect">
            <a:avLst/>
          </a:prstGeom>
          <a:noFill/>
          <a:ln w="9525">
            <a:noFill/>
            <a:miter lim="800000"/>
            <a:headEnd/>
            <a:tailEnd/>
          </a:ln>
          <a:effectLst/>
        </p:spPr>
        <p:txBody>
          <a:bodyPr vert="horz" wrap="square" lIns="95625" tIns="47813" rIns="95625" bIns="47813" numCol="1" anchor="t" anchorCtr="0" compatLnSpc="1">
            <a:prstTxWarp prst="textNoShape">
              <a:avLst/>
            </a:prstTxWarp>
          </a:bodyPr>
          <a:lstStyle>
            <a:lvl1pPr defTabSz="956523" eaLnBrk="1" hangingPunct="1">
              <a:spcBef>
                <a:spcPct val="0"/>
              </a:spcBef>
              <a:buFontTx/>
              <a:buNone/>
              <a:defRPr sz="1300">
                <a:latin typeface="Times New Roman" pitchFamily="18" charset="0"/>
              </a:defRPr>
            </a:lvl1pPr>
          </a:lstStyle>
          <a:p>
            <a:pPr>
              <a:defRPr/>
            </a:pPr>
            <a:endParaRPr lang="id-ID"/>
          </a:p>
        </p:txBody>
      </p:sp>
      <p:sp>
        <p:nvSpPr>
          <p:cNvPr id="28675" name="Rectangle 3"/>
          <p:cNvSpPr>
            <a:spLocks noGrp="1" noChangeArrowheads="1"/>
          </p:cNvSpPr>
          <p:nvPr>
            <p:ph type="dt" idx="1"/>
          </p:nvPr>
        </p:nvSpPr>
        <p:spPr bwMode="auto">
          <a:xfrm>
            <a:off x="5630197" y="0"/>
            <a:ext cx="4305967" cy="339753"/>
          </a:xfrm>
          <a:prstGeom prst="rect">
            <a:avLst/>
          </a:prstGeom>
          <a:noFill/>
          <a:ln w="9525">
            <a:noFill/>
            <a:miter lim="800000"/>
            <a:headEnd/>
            <a:tailEnd/>
          </a:ln>
          <a:effectLst/>
        </p:spPr>
        <p:txBody>
          <a:bodyPr vert="horz" wrap="square" lIns="95625" tIns="47813" rIns="95625" bIns="47813" numCol="1" anchor="t" anchorCtr="0" compatLnSpc="1">
            <a:prstTxWarp prst="textNoShape">
              <a:avLst/>
            </a:prstTxWarp>
          </a:bodyPr>
          <a:lstStyle>
            <a:lvl1pPr algn="r" defTabSz="956523" eaLnBrk="1" hangingPunct="1">
              <a:spcBef>
                <a:spcPct val="0"/>
              </a:spcBef>
              <a:buFontTx/>
              <a:buNone/>
              <a:defRPr sz="1300">
                <a:latin typeface="Times New Roman" pitchFamily="18" charset="0"/>
              </a:defRPr>
            </a:lvl1pPr>
          </a:lstStyle>
          <a:p>
            <a:pPr>
              <a:defRPr/>
            </a:pPr>
            <a:endParaRPr lang="id-ID"/>
          </a:p>
        </p:txBody>
      </p:sp>
      <p:sp>
        <p:nvSpPr>
          <p:cNvPr id="13316" name="Rectangle 4"/>
          <p:cNvSpPr>
            <a:spLocks noGrp="1" noRot="1" noChangeAspect="1" noChangeArrowheads="1" noTextEdit="1"/>
          </p:cNvSpPr>
          <p:nvPr>
            <p:ph type="sldImg" idx="2"/>
          </p:nvPr>
        </p:nvSpPr>
        <p:spPr bwMode="auto">
          <a:xfrm>
            <a:off x="3268663" y="511175"/>
            <a:ext cx="3398837"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1322008" y="3230815"/>
            <a:ext cx="7292149" cy="3060939"/>
          </a:xfrm>
          <a:prstGeom prst="rect">
            <a:avLst/>
          </a:prstGeom>
          <a:noFill/>
          <a:ln w="9525">
            <a:noFill/>
            <a:miter lim="800000"/>
            <a:headEnd/>
            <a:tailEnd/>
          </a:ln>
          <a:effectLst/>
        </p:spPr>
        <p:txBody>
          <a:bodyPr vert="horz" wrap="square" lIns="95625" tIns="47813" rIns="95625" bIns="4781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1" y="6462686"/>
            <a:ext cx="4305967" cy="339753"/>
          </a:xfrm>
          <a:prstGeom prst="rect">
            <a:avLst/>
          </a:prstGeom>
          <a:noFill/>
          <a:ln w="9525">
            <a:noFill/>
            <a:miter lim="800000"/>
            <a:headEnd/>
            <a:tailEnd/>
          </a:ln>
          <a:effectLst/>
        </p:spPr>
        <p:txBody>
          <a:bodyPr vert="horz" wrap="square" lIns="95625" tIns="47813" rIns="95625" bIns="47813" numCol="1" anchor="b" anchorCtr="0" compatLnSpc="1">
            <a:prstTxWarp prst="textNoShape">
              <a:avLst/>
            </a:prstTxWarp>
          </a:bodyPr>
          <a:lstStyle>
            <a:lvl1pPr defTabSz="956523" eaLnBrk="1" hangingPunct="1">
              <a:spcBef>
                <a:spcPct val="0"/>
              </a:spcBef>
              <a:buFontTx/>
              <a:buNone/>
              <a:defRPr sz="1300">
                <a:latin typeface="Times New Roman" pitchFamily="18" charset="0"/>
              </a:defRPr>
            </a:lvl1pPr>
          </a:lstStyle>
          <a:p>
            <a:pPr>
              <a:defRPr/>
            </a:pPr>
            <a:endParaRPr lang="id-ID"/>
          </a:p>
        </p:txBody>
      </p:sp>
      <p:sp>
        <p:nvSpPr>
          <p:cNvPr id="28679" name="Rectangle 7"/>
          <p:cNvSpPr>
            <a:spLocks noGrp="1" noChangeArrowheads="1"/>
          </p:cNvSpPr>
          <p:nvPr>
            <p:ph type="sldNum" sz="quarter" idx="5"/>
          </p:nvPr>
        </p:nvSpPr>
        <p:spPr bwMode="auto">
          <a:xfrm>
            <a:off x="5630197" y="6462686"/>
            <a:ext cx="4305967" cy="339753"/>
          </a:xfrm>
          <a:prstGeom prst="rect">
            <a:avLst/>
          </a:prstGeom>
          <a:noFill/>
          <a:ln w="9525">
            <a:noFill/>
            <a:miter lim="800000"/>
            <a:headEnd/>
            <a:tailEnd/>
          </a:ln>
          <a:effectLst/>
        </p:spPr>
        <p:txBody>
          <a:bodyPr vert="horz" wrap="square" lIns="95625" tIns="47813" rIns="95625" bIns="47813" numCol="1" anchor="b" anchorCtr="0" compatLnSpc="1">
            <a:prstTxWarp prst="textNoShape">
              <a:avLst/>
            </a:prstTxWarp>
          </a:bodyPr>
          <a:lstStyle>
            <a:lvl1pPr algn="r" defTabSz="956523" eaLnBrk="1" hangingPunct="1">
              <a:spcBef>
                <a:spcPct val="0"/>
              </a:spcBef>
              <a:buFontTx/>
              <a:buNone/>
              <a:defRPr sz="1300">
                <a:latin typeface="Times New Roman" panose="02020603050405020304" pitchFamily="18" charset="0"/>
              </a:defRPr>
            </a:lvl1pPr>
          </a:lstStyle>
          <a:p>
            <a:pPr>
              <a:defRPr/>
            </a:pPr>
            <a:fld id="{66A51CDF-1F43-432E-9E42-326184CF1E84}" type="slidenum">
              <a:rPr lang="en-US" altLang="en-US"/>
              <a:pPr>
                <a:defRPr/>
              </a:pPr>
              <a:t>‹#›</a:t>
            </a:fld>
            <a:endParaRPr lang="en-US" altLang="en-US"/>
          </a:p>
        </p:txBody>
      </p:sp>
    </p:spTree>
    <p:extLst>
      <p:ext uri="{BB962C8B-B14F-4D97-AF65-F5344CB8AC3E}">
        <p14:creationId xmlns:p14="http://schemas.microsoft.com/office/powerpoint/2010/main" val="35877136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xmlns="" id="{2A85209A-8B9D-49A6-908B-769489DFF5B1}"/>
              </a:ext>
            </a:extLst>
          </p:cNvPr>
          <p:cNvSpPr>
            <a:spLocks noGrp="1" noChangeArrowheads="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41CCD57-14F0-4D03-86AE-05A94D700061}" type="slidenum">
              <a:rPr lang="en-US" altLang="en-US" smtClean="0">
                <a:latin typeface="Tahoma" panose="020B0604030504040204" pitchFamily="34" charset="0"/>
              </a:rPr>
              <a:pPr>
                <a:spcBef>
                  <a:spcPct val="0"/>
                </a:spcBef>
              </a:pPr>
              <a:t>39</a:t>
            </a:fld>
            <a:endParaRPr lang="en-US" altLang="en-US">
              <a:latin typeface="Tahoma" panose="020B0604030504040204" pitchFamily="34" charset="0"/>
            </a:endParaRPr>
          </a:p>
        </p:txBody>
      </p:sp>
      <p:sp>
        <p:nvSpPr>
          <p:cNvPr id="39939" name="Rectangle 2">
            <a:extLst>
              <a:ext uri="{FF2B5EF4-FFF2-40B4-BE49-F238E27FC236}">
                <a16:creationId xmlns:a16="http://schemas.microsoft.com/office/drawing/2014/main" xmlns="" id="{F32DF15C-BDB8-4933-AAB2-99A4CE4A737E}"/>
              </a:ext>
            </a:extLst>
          </p:cNvPr>
          <p:cNvSpPr>
            <a:spLocks noGrp="1" noRot="1" noChangeAspect="1" noChangeArrowheads="1" noTextEdit="1"/>
          </p:cNvSpPr>
          <p:nvPr>
            <p:ph type="sldImg"/>
          </p:nvPr>
        </p:nvSpPr>
        <p:spPr>
          <a:xfrm>
            <a:off x="1109663" y="700088"/>
            <a:ext cx="4640262" cy="3479800"/>
          </a:xfrm>
          <a:ln cap="flat"/>
        </p:spPr>
      </p:sp>
      <p:sp>
        <p:nvSpPr>
          <p:cNvPr id="39940" name="Rectangle 3">
            <a:extLst>
              <a:ext uri="{FF2B5EF4-FFF2-40B4-BE49-F238E27FC236}">
                <a16:creationId xmlns:a16="http://schemas.microsoft.com/office/drawing/2014/main" xmlns="" id="{B205612B-82E8-4747-A65B-AD76955232B3}"/>
              </a:ext>
            </a:extLst>
          </p:cNvPr>
          <p:cNvSpPr>
            <a:spLocks noGrp="1" noChangeArrowheads="1"/>
          </p:cNvSpPr>
          <p:nvPr>
            <p:ph type="body" idx="1"/>
          </p:nvPr>
        </p:nvSpPr>
        <p:spPr>
          <a:xfrm>
            <a:off x="915988" y="4418013"/>
            <a:ext cx="5026025" cy="4178300"/>
          </a:xfrm>
          <a:solidFill>
            <a:srgbClr val="FFFFFF"/>
          </a:solidFill>
          <a:ln w="12700" cap="flat">
            <a:solidFill>
              <a:srgbClr val="000000"/>
            </a:solidFill>
            <a:miter lim="800000"/>
            <a:headEnd/>
            <a:tailEnd/>
          </a:ln>
        </p:spPr>
        <p:txBody>
          <a:bodyPr/>
          <a:lstStyle/>
          <a:p>
            <a:pPr eaLnBrk="1" hangingPunct="1"/>
            <a:endParaRPr lang="id-ID"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xmlns="" id="{42146C6C-D2AB-48FF-8817-9ECF9067EB68}"/>
              </a:ext>
            </a:extLst>
          </p:cNvPr>
          <p:cNvSpPr>
            <a:spLocks noGrp="1" noChangeArrowheads="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557619B-4C0B-4CC3-9D42-ECA16EFAF274}" type="slidenum">
              <a:rPr lang="en-US" altLang="en-US" smtClean="0">
                <a:latin typeface="Tahoma" panose="020B0604030504040204" pitchFamily="34" charset="0"/>
              </a:rPr>
              <a:pPr>
                <a:spcBef>
                  <a:spcPct val="0"/>
                </a:spcBef>
              </a:pPr>
              <a:t>58</a:t>
            </a:fld>
            <a:endParaRPr lang="en-US" altLang="en-US">
              <a:latin typeface="Tahoma" panose="020B0604030504040204" pitchFamily="34" charset="0"/>
            </a:endParaRPr>
          </a:p>
        </p:txBody>
      </p:sp>
      <p:sp>
        <p:nvSpPr>
          <p:cNvPr id="66563" name="Rectangle 2">
            <a:extLst>
              <a:ext uri="{FF2B5EF4-FFF2-40B4-BE49-F238E27FC236}">
                <a16:creationId xmlns:a16="http://schemas.microsoft.com/office/drawing/2014/main" xmlns="" id="{4DDEA67D-5E3C-45EB-9008-0F9ECCD16DA6}"/>
              </a:ext>
            </a:extLst>
          </p:cNvPr>
          <p:cNvSpPr>
            <a:spLocks noGrp="1" noRot="1" noChangeAspect="1" noChangeArrowheads="1" noTextEdit="1"/>
          </p:cNvSpPr>
          <p:nvPr>
            <p:ph type="sldImg"/>
          </p:nvPr>
        </p:nvSpPr>
        <p:spPr>
          <a:ln cap="flat"/>
        </p:spPr>
      </p:sp>
      <p:sp>
        <p:nvSpPr>
          <p:cNvPr id="66564" name="Rectangle 3">
            <a:extLst>
              <a:ext uri="{FF2B5EF4-FFF2-40B4-BE49-F238E27FC236}">
                <a16:creationId xmlns:a16="http://schemas.microsoft.com/office/drawing/2014/main" xmlns="" id="{B7F6A45C-74AD-441D-9EEE-0A9A1261CC6E}"/>
              </a:ext>
            </a:extLst>
          </p:cNvPr>
          <p:cNvSpPr>
            <a:spLocks noGrp="1" noChangeArrowheads="1"/>
          </p:cNvSpPr>
          <p:nvPr>
            <p:ph type="body" idx="1"/>
          </p:nvPr>
        </p:nvSpPr>
        <p:spPr>
          <a:noFill/>
        </p:spPr>
        <p:txBody>
          <a:bodyPr/>
          <a:lstStyle/>
          <a:p>
            <a:pPr eaLnBrk="1" hangingPunct="1"/>
            <a:endParaRPr lang="id-ID"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xmlns="" id="{98FF244B-3F39-4A5E-87CF-BC31A5D84ADF}"/>
              </a:ext>
            </a:extLst>
          </p:cNvPr>
          <p:cNvSpPr>
            <a:spLocks noGrp="1" noChangeArrowheads="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DF7B2E3-EFF7-4583-AF0D-F1BE1E6A4EE3}" type="slidenum">
              <a:rPr lang="en-US" altLang="en-US" smtClean="0">
                <a:latin typeface="Tahoma" panose="020B0604030504040204" pitchFamily="34" charset="0"/>
              </a:rPr>
              <a:pPr>
                <a:spcBef>
                  <a:spcPct val="0"/>
                </a:spcBef>
              </a:pPr>
              <a:t>60</a:t>
            </a:fld>
            <a:endParaRPr lang="en-US" altLang="en-US">
              <a:latin typeface="Tahoma" panose="020B0604030504040204" pitchFamily="34" charset="0"/>
            </a:endParaRPr>
          </a:p>
        </p:txBody>
      </p:sp>
      <p:sp>
        <p:nvSpPr>
          <p:cNvPr id="68611" name="Rectangle 2">
            <a:extLst>
              <a:ext uri="{FF2B5EF4-FFF2-40B4-BE49-F238E27FC236}">
                <a16:creationId xmlns:a16="http://schemas.microsoft.com/office/drawing/2014/main" xmlns="" id="{EC08EDA1-0E02-4680-BAA5-79D620DDFBC6}"/>
              </a:ext>
            </a:extLst>
          </p:cNvPr>
          <p:cNvSpPr>
            <a:spLocks noGrp="1" noRot="1" noChangeAspect="1" noChangeArrowheads="1" noTextEdit="1"/>
          </p:cNvSpPr>
          <p:nvPr>
            <p:ph type="sldImg"/>
          </p:nvPr>
        </p:nvSpPr>
        <p:spPr>
          <a:ln cap="flat"/>
        </p:spPr>
      </p:sp>
      <p:sp>
        <p:nvSpPr>
          <p:cNvPr id="68612" name="Rectangle 3">
            <a:extLst>
              <a:ext uri="{FF2B5EF4-FFF2-40B4-BE49-F238E27FC236}">
                <a16:creationId xmlns:a16="http://schemas.microsoft.com/office/drawing/2014/main" xmlns="" id="{7EB5E50B-A728-459C-BFBD-0924A43A1697}"/>
              </a:ext>
            </a:extLst>
          </p:cNvPr>
          <p:cNvSpPr>
            <a:spLocks noGrp="1" noChangeArrowheads="1"/>
          </p:cNvSpPr>
          <p:nvPr>
            <p:ph type="body" idx="1"/>
          </p:nvPr>
        </p:nvSpPr>
        <p:spPr>
          <a:noFill/>
        </p:spPr>
        <p:txBody>
          <a:bodyPr/>
          <a:lstStyle/>
          <a:p>
            <a:pPr eaLnBrk="1" hangingPunct="1"/>
            <a:endParaRPr lang="id-ID"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xmlns="" id="{B8982B30-9A62-488F-9F94-169BF734DB34}"/>
              </a:ext>
            </a:extLst>
          </p:cNvPr>
          <p:cNvSpPr>
            <a:spLocks noGrp="1" noChangeArrowheads="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BBBE031-1F8D-4DD8-B40E-C59DA34BEF83}" type="slidenum">
              <a:rPr lang="en-US" altLang="en-US" smtClean="0">
                <a:latin typeface="Tahoma" panose="020B0604030504040204" pitchFamily="34" charset="0"/>
              </a:rPr>
              <a:pPr>
                <a:spcBef>
                  <a:spcPct val="0"/>
                </a:spcBef>
              </a:pPr>
              <a:t>61</a:t>
            </a:fld>
            <a:endParaRPr lang="en-US" altLang="en-US">
              <a:latin typeface="Tahoma" panose="020B0604030504040204" pitchFamily="34" charset="0"/>
            </a:endParaRPr>
          </a:p>
        </p:txBody>
      </p:sp>
      <p:sp>
        <p:nvSpPr>
          <p:cNvPr id="70659" name="Rectangle 2">
            <a:extLst>
              <a:ext uri="{FF2B5EF4-FFF2-40B4-BE49-F238E27FC236}">
                <a16:creationId xmlns:a16="http://schemas.microsoft.com/office/drawing/2014/main" xmlns="" id="{01D218B7-5550-4042-A2DE-182DEECB2DB4}"/>
              </a:ext>
            </a:extLst>
          </p:cNvPr>
          <p:cNvSpPr>
            <a:spLocks noGrp="1" noRot="1" noChangeAspect="1" noChangeArrowheads="1" noTextEdit="1"/>
          </p:cNvSpPr>
          <p:nvPr>
            <p:ph type="sldImg"/>
          </p:nvPr>
        </p:nvSpPr>
        <p:spPr>
          <a:ln cap="flat"/>
        </p:spPr>
      </p:sp>
      <p:sp>
        <p:nvSpPr>
          <p:cNvPr id="70660" name="Rectangle 3">
            <a:extLst>
              <a:ext uri="{FF2B5EF4-FFF2-40B4-BE49-F238E27FC236}">
                <a16:creationId xmlns:a16="http://schemas.microsoft.com/office/drawing/2014/main" xmlns="" id="{6270C003-7599-4C2D-8191-0330BE5252A4}"/>
              </a:ext>
            </a:extLst>
          </p:cNvPr>
          <p:cNvSpPr>
            <a:spLocks noGrp="1" noChangeArrowheads="1"/>
          </p:cNvSpPr>
          <p:nvPr>
            <p:ph type="body" idx="1"/>
          </p:nvPr>
        </p:nvSpPr>
        <p:spPr>
          <a:noFill/>
        </p:spPr>
        <p:txBody>
          <a:bodyPr/>
          <a:lstStyle/>
          <a:p>
            <a:pPr eaLnBrk="1" hangingPunct="1"/>
            <a:endParaRPr lang="id-ID"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xmlns="" id="{3560D2D3-4CCD-4CA2-8D75-3D5E8A1C0149}"/>
              </a:ext>
            </a:extLst>
          </p:cNvPr>
          <p:cNvSpPr>
            <a:spLocks noGrp="1" noChangeArrowheads="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325B12F-5784-48CB-B753-40906D2AF2DD}" type="slidenum">
              <a:rPr lang="en-US" altLang="en-US" smtClean="0">
                <a:latin typeface="Tahoma" panose="020B0604030504040204" pitchFamily="34" charset="0"/>
              </a:rPr>
              <a:pPr>
                <a:spcBef>
                  <a:spcPct val="0"/>
                </a:spcBef>
              </a:pPr>
              <a:t>62</a:t>
            </a:fld>
            <a:endParaRPr lang="en-US" altLang="en-US">
              <a:latin typeface="Tahoma" panose="020B0604030504040204" pitchFamily="34" charset="0"/>
            </a:endParaRPr>
          </a:p>
        </p:txBody>
      </p:sp>
      <p:sp>
        <p:nvSpPr>
          <p:cNvPr id="72707" name="Rectangle 2">
            <a:extLst>
              <a:ext uri="{FF2B5EF4-FFF2-40B4-BE49-F238E27FC236}">
                <a16:creationId xmlns:a16="http://schemas.microsoft.com/office/drawing/2014/main" xmlns="" id="{6174DB7A-3C43-4FE8-B97F-754F57D7C95C}"/>
              </a:ext>
            </a:extLst>
          </p:cNvPr>
          <p:cNvSpPr>
            <a:spLocks noGrp="1" noRot="1" noChangeAspect="1" noChangeArrowheads="1" noTextEdit="1"/>
          </p:cNvSpPr>
          <p:nvPr>
            <p:ph type="sldImg"/>
          </p:nvPr>
        </p:nvSpPr>
        <p:spPr>
          <a:ln cap="flat"/>
        </p:spPr>
      </p:sp>
      <p:sp>
        <p:nvSpPr>
          <p:cNvPr id="72708" name="Rectangle 3">
            <a:extLst>
              <a:ext uri="{FF2B5EF4-FFF2-40B4-BE49-F238E27FC236}">
                <a16:creationId xmlns:a16="http://schemas.microsoft.com/office/drawing/2014/main" xmlns="" id="{C4160B97-7387-42A0-A2EE-D899A80495BC}"/>
              </a:ext>
            </a:extLst>
          </p:cNvPr>
          <p:cNvSpPr>
            <a:spLocks noGrp="1" noChangeArrowheads="1"/>
          </p:cNvSpPr>
          <p:nvPr>
            <p:ph type="body" idx="1"/>
          </p:nvPr>
        </p:nvSpPr>
        <p:spPr>
          <a:noFill/>
        </p:spPr>
        <p:txBody>
          <a:bodyPr/>
          <a:lstStyle/>
          <a:p>
            <a:pPr eaLnBrk="1" hangingPunct="1"/>
            <a:endParaRPr lang="id-ID"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xmlns="" id="{B84208F6-8F1E-43D5-A2EB-3BEF7C8400D6}"/>
              </a:ext>
            </a:extLst>
          </p:cNvPr>
          <p:cNvSpPr>
            <a:spLocks noGrp="1" noChangeArrowheads="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890337-E35F-48AC-AFB9-1A2E998359F1}" type="slidenum">
              <a:rPr lang="en-US" altLang="en-US" smtClean="0">
                <a:latin typeface="Tahoma" panose="020B0604030504040204" pitchFamily="34" charset="0"/>
              </a:rPr>
              <a:pPr>
                <a:spcBef>
                  <a:spcPct val="0"/>
                </a:spcBef>
              </a:pPr>
              <a:t>63</a:t>
            </a:fld>
            <a:endParaRPr lang="en-US" altLang="en-US">
              <a:latin typeface="Tahoma" panose="020B0604030504040204" pitchFamily="34" charset="0"/>
            </a:endParaRPr>
          </a:p>
        </p:txBody>
      </p:sp>
      <p:sp>
        <p:nvSpPr>
          <p:cNvPr id="74755" name="Rectangle 2">
            <a:extLst>
              <a:ext uri="{FF2B5EF4-FFF2-40B4-BE49-F238E27FC236}">
                <a16:creationId xmlns:a16="http://schemas.microsoft.com/office/drawing/2014/main" xmlns="" id="{5AFE3393-B843-4A2A-B8CF-AF65B102441B}"/>
              </a:ext>
            </a:extLst>
          </p:cNvPr>
          <p:cNvSpPr>
            <a:spLocks noGrp="1" noRot="1" noChangeAspect="1" noChangeArrowheads="1" noTextEdit="1"/>
          </p:cNvSpPr>
          <p:nvPr>
            <p:ph type="sldImg"/>
          </p:nvPr>
        </p:nvSpPr>
        <p:spPr>
          <a:ln cap="flat"/>
        </p:spPr>
      </p:sp>
      <p:sp>
        <p:nvSpPr>
          <p:cNvPr id="74756" name="Rectangle 3">
            <a:extLst>
              <a:ext uri="{FF2B5EF4-FFF2-40B4-BE49-F238E27FC236}">
                <a16:creationId xmlns:a16="http://schemas.microsoft.com/office/drawing/2014/main" xmlns="" id="{48E6D9DA-1B60-4F71-813A-795E064BC9D3}"/>
              </a:ext>
            </a:extLst>
          </p:cNvPr>
          <p:cNvSpPr>
            <a:spLocks noGrp="1" noChangeArrowheads="1"/>
          </p:cNvSpPr>
          <p:nvPr>
            <p:ph type="body" idx="1"/>
          </p:nvPr>
        </p:nvSpPr>
        <p:spPr>
          <a:noFill/>
        </p:spPr>
        <p:txBody>
          <a:bodyPr/>
          <a:lstStyle/>
          <a:p>
            <a:pPr eaLnBrk="1" hangingPunct="1"/>
            <a:endParaRPr lang="id-ID"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xmlns="" id="{0758A9A8-D721-40C0-AD64-58ED377FEFC2}"/>
              </a:ext>
            </a:extLst>
          </p:cNvPr>
          <p:cNvSpPr>
            <a:spLocks noGrp="1" noChangeArrowheads="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E0381DE-D6C6-4191-96C2-5916C90CBAD1}" type="slidenum">
              <a:rPr lang="en-US" altLang="en-US" smtClean="0">
                <a:latin typeface="Tahoma" panose="020B0604030504040204" pitchFamily="34" charset="0"/>
              </a:rPr>
              <a:pPr>
                <a:spcBef>
                  <a:spcPct val="0"/>
                </a:spcBef>
              </a:pPr>
              <a:t>67</a:t>
            </a:fld>
            <a:endParaRPr lang="en-US" altLang="en-US">
              <a:latin typeface="Tahoma" panose="020B0604030504040204" pitchFamily="34" charset="0"/>
            </a:endParaRPr>
          </a:p>
        </p:txBody>
      </p:sp>
      <p:sp>
        <p:nvSpPr>
          <p:cNvPr id="76803" name="Rectangle 2">
            <a:extLst>
              <a:ext uri="{FF2B5EF4-FFF2-40B4-BE49-F238E27FC236}">
                <a16:creationId xmlns:a16="http://schemas.microsoft.com/office/drawing/2014/main" xmlns="" id="{A8B40C6D-7EA2-431A-8668-0D2403B0C304}"/>
              </a:ext>
            </a:extLst>
          </p:cNvPr>
          <p:cNvSpPr>
            <a:spLocks noGrp="1" noRot="1" noChangeAspect="1" noChangeArrowheads="1" noTextEdit="1"/>
          </p:cNvSpPr>
          <p:nvPr>
            <p:ph type="sldImg"/>
          </p:nvPr>
        </p:nvSpPr>
        <p:spPr>
          <a:ln cap="flat"/>
        </p:spPr>
      </p:sp>
      <p:sp>
        <p:nvSpPr>
          <p:cNvPr id="76804" name="Rectangle 3">
            <a:extLst>
              <a:ext uri="{FF2B5EF4-FFF2-40B4-BE49-F238E27FC236}">
                <a16:creationId xmlns:a16="http://schemas.microsoft.com/office/drawing/2014/main" xmlns="" id="{12BDC22A-D9D1-4F9E-958D-7586CE0BF523}"/>
              </a:ext>
            </a:extLst>
          </p:cNvPr>
          <p:cNvSpPr>
            <a:spLocks noGrp="1" noChangeArrowheads="1"/>
          </p:cNvSpPr>
          <p:nvPr>
            <p:ph type="body" idx="1"/>
          </p:nvPr>
        </p:nvSpPr>
        <p:spPr>
          <a:noFill/>
        </p:spPr>
        <p:txBody>
          <a:bodyPr/>
          <a:lstStyle/>
          <a:p>
            <a:pPr eaLnBrk="1" hangingPunct="1"/>
            <a:endParaRPr lang="id-ID"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xmlns="" id="{F1B0CBEB-4EC4-4BD7-B8C5-C883B62EE103}"/>
              </a:ext>
            </a:extLst>
          </p:cNvPr>
          <p:cNvSpPr>
            <a:spLocks noGrp="1" noRot="1" noChangeAspect="1" noChangeArrowheads="1" noTextEdit="1"/>
          </p:cNvSpPr>
          <p:nvPr>
            <p:ph type="sldImg"/>
          </p:nvPr>
        </p:nvSpPr>
        <p:spPr>
          <a:ln/>
        </p:spPr>
      </p:sp>
      <p:sp>
        <p:nvSpPr>
          <p:cNvPr id="89091" name="Notes Placeholder 2">
            <a:extLst>
              <a:ext uri="{FF2B5EF4-FFF2-40B4-BE49-F238E27FC236}">
                <a16:creationId xmlns:a16="http://schemas.microsoft.com/office/drawing/2014/main" xmlns="" id="{4D3E59FC-7347-43BC-B7BA-3A5F86DF029B}"/>
              </a:ext>
            </a:extLst>
          </p:cNvPr>
          <p:cNvSpPr>
            <a:spLocks noGrp="1" noChangeArrowheads="1"/>
          </p:cNvSpPr>
          <p:nvPr>
            <p:ph type="body" idx="1"/>
          </p:nvPr>
        </p:nvSpPr>
        <p:spPr>
          <a:noFill/>
        </p:spPr>
        <p:txBody>
          <a:bodyPr/>
          <a:lstStyle/>
          <a:p>
            <a:pPr eaLnBrk="1" hangingPunct="1">
              <a:spcBef>
                <a:spcPct val="0"/>
              </a:spcBef>
            </a:pPr>
            <a:endParaRPr lang="id-ID" altLang="en-US"/>
          </a:p>
        </p:txBody>
      </p:sp>
      <p:sp>
        <p:nvSpPr>
          <p:cNvPr id="89092" name="Slide Number Placeholder 3">
            <a:extLst>
              <a:ext uri="{FF2B5EF4-FFF2-40B4-BE49-F238E27FC236}">
                <a16:creationId xmlns:a16="http://schemas.microsoft.com/office/drawing/2014/main" xmlns="" id="{ABBE2B79-1F96-4197-8A9B-50677457A8A9}"/>
              </a:ext>
            </a:extLst>
          </p:cNvPr>
          <p:cNvSpPr>
            <a:spLocks noGrp="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C7A551A-5A7F-439E-BFB2-5C2B58EEEAD0}" type="slidenum">
              <a:rPr lang="id-ID" altLang="en-US" smtClean="0">
                <a:latin typeface="Arial" panose="020B0604020202020204" pitchFamily="34" charset="0"/>
              </a:rPr>
              <a:pPr>
                <a:spcBef>
                  <a:spcPct val="0"/>
                </a:spcBef>
              </a:pPr>
              <a:t>78</a:t>
            </a:fld>
            <a:endParaRPr lang="id-ID" altLang="en-US">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a:extLst>
              <a:ext uri="{FF2B5EF4-FFF2-40B4-BE49-F238E27FC236}">
                <a16:creationId xmlns:a16="http://schemas.microsoft.com/office/drawing/2014/main" xmlns="" id="{A8C1E47D-6DAE-43AD-BD79-2CBB864B8ABD}"/>
              </a:ext>
            </a:extLst>
          </p:cNvPr>
          <p:cNvSpPr>
            <a:spLocks noGrp="1" noChangeArrowheads="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0AFD87A-2890-44E7-A8D8-B9C401CAEE7E}" type="slidenum">
              <a:rPr lang="en-US" altLang="en-US" smtClean="0">
                <a:latin typeface="Tahoma" panose="020B0604030504040204" pitchFamily="34" charset="0"/>
              </a:rPr>
              <a:pPr>
                <a:spcBef>
                  <a:spcPct val="0"/>
                </a:spcBef>
              </a:pPr>
              <a:t>85</a:t>
            </a:fld>
            <a:endParaRPr lang="en-US" altLang="en-US">
              <a:latin typeface="Tahoma" panose="020B0604030504040204" pitchFamily="34" charset="0"/>
            </a:endParaRPr>
          </a:p>
        </p:txBody>
      </p:sp>
      <p:sp>
        <p:nvSpPr>
          <p:cNvPr id="97283" name="Rectangle 2">
            <a:extLst>
              <a:ext uri="{FF2B5EF4-FFF2-40B4-BE49-F238E27FC236}">
                <a16:creationId xmlns:a16="http://schemas.microsoft.com/office/drawing/2014/main" xmlns="" id="{BF777569-E47E-4F35-8083-EBED59DA1A56}"/>
              </a:ext>
            </a:extLst>
          </p:cNvPr>
          <p:cNvSpPr>
            <a:spLocks noGrp="1" noRot="1" noChangeAspect="1" noChangeArrowheads="1" noTextEdit="1"/>
          </p:cNvSpPr>
          <p:nvPr>
            <p:ph type="sldImg"/>
          </p:nvPr>
        </p:nvSpPr>
        <p:spPr>
          <a:ln cap="flat"/>
        </p:spPr>
      </p:sp>
      <p:sp>
        <p:nvSpPr>
          <p:cNvPr id="97284" name="Rectangle 3">
            <a:extLst>
              <a:ext uri="{FF2B5EF4-FFF2-40B4-BE49-F238E27FC236}">
                <a16:creationId xmlns:a16="http://schemas.microsoft.com/office/drawing/2014/main" xmlns="" id="{2223205F-B5FF-49A5-BA31-72A3878A0D9B}"/>
              </a:ext>
            </a:extLst>
          </p:cNvPr>
          <p:cNvSpPr>
            <a:spLocks noGrp="1" noChangeArrowheads="1"/>
          </p:cNvSpPr>
          <p:nvPr>
            <p:ph type="body" idx="1"/>
          </p:nvPr>
        </p:nvSpPr>
        <p:spPr>
          <a:noFill/>
        </p:spPr>
        <p:txBody>
          <a:bodyPr/>
          <a:lstStyle/>
          <a:p>
            <a:pPr eaLnBrk="1" hangingPunct="1"/>
            <a:endParaRPr lang="id-ID"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a:extLst>
              <a:ext uri="{FF2B5EF4-FFF2-40B4-BE49-F238E27FC236}">
                <a16:creationId xmlns:a16="http://schemas.microsoft.com/office/drawing/2014/main" xmlns="" id="{C5B66939-F27B-4B30-83AF-06745A6CBDC8}"/>
              </a:ext>
            </a:extLst>
          </p:cNvPr>
          <p:cNvSpPr>
            <a:spLocks noGrp="1" noChangeArrowheads="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75C6A14-4E60-4CB2-A105-47BB6B0B91F1}" type="slidenum">
              <a:rPr lang="en-US" altLang="en-US" smtClean="0">
                <a:latin typeface="Tahoma" panose="020B0604030504040204" pitchFamily="34" charset="0"/>
              </a:rPr>
              <a:pPr>
                <a:spcBef>
                  <a:spcPct val="0"/>
                </a:spcBef>
              </a:pPr>
              <a:t>86</a:t>
            </a:fld>
            <a:endParaRPr lang="en-US" altLang="en-US">
              <a:latin typeface="Tahoma" panose="020B0604030504040204" pitchFamily="34" charset="0"/>
            </a:endParaRPr>
          </a:p>
        </p:txBody>
      </p:sp>
      <p:sp>
        <p:nvSpPr>
          <p:cNvPr id="99331" name="Rectangle 2">
            <a:extLst>
              <a:ext uri="{FF2B5EF4-FFF2-40B4-BE49-F238E27FC236}">
                <a16:creationId xmlns:a16="http://schemas.microsoft.com/office/drawing/2014/main" xmlns="" id="{E57B03C2-2947-4C5A-8FFC-FE8E37A0C0EF}"/>
              </a:ext>
            </a:extLst>
          </p:cNvPr>
          <p:cNvSpPr>
            <a:spLocks noGrp="1" noRot="1" noChangeAspect="1" noChangeArrowheads="1" noTextEdit="1"/>
          </p:cNvSpPr>
          <p:nvPr>
            <p:ph type="sldImg"/>
          </p:nvPr>
        </p:nvSpPr>
        <p:spPr>
          <a:ln cap="flat"/>
        </p:spPr>
      </p:sp>
      <p:sp>
        <p:nvSpPr>
          <p:cNvPr id="99332" name="Rectangle 3">
            <a:extLst>
              <a:ext uri="{FF2B5EF4-FFF2-40B4-BE49-F238E27FC236}">
                <a16:creationId xmlns:a16="http://schemas.microsoft.com/office/drawing/2014/main" xmlns="" id="{A647230E-8E2F-4EB3-9598-58AC4ADB6296}"/>
              </a:ext>
            </a:extLst>
          </p:cNvPr>
          <p:cNvSpPr>
            <a:spLocks noGrp="1" noChangeArrowheads="1"/>
          </p:cNvSpPr>
          <p:nvPr>
            <p:ph type="body" idx="1"/>
          </p:nvPr>
        </p:nvSpPr>
        <p:spPr>
          <a:noFill/>
        </p:spPr>
        <p:txBody>
          <a:bodyPr/>
          <a:lstStyle/>
          <a:p>
            <a:pPr eaLnBrk="1" hangingPunct="1"/>
            <a:endParaRPr lang="id-ID"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a:extLst>
              <a:ext uri="{FF2B5EF4-FFF2-40B4-BE49-F238E27FC236}">
                <a16:creationId xmlns:a16="http://schemas.microsoft.com/office/drawing/2014/main" xmlns="" id="{73A62F74-62AC-47E9-94F7-B106089B046C}"/>
              </a:ext>
            </a:extLst>
          </p:cNvPr>
          <p:cNvSpPr>
            <a:spLocks noGrp="1" noChangeArrowheads="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2A2FDEC-923C-4F4D-9E3E-FAC792EB19F4}" type="slidenum">
              <a:rPr lang="en-US" altLang="en-US" smtClean="0">
                <a:latin typeface="Tahoma" panose="020B0604030504040204" pitchFamily="34" charset="0"/>
              </a:rPr>
              <a:pPr>
                <a:spcBef>
                  <a:spcPct val="0"/>
                </a:spcBef>
              </a:pPr>
              <a:t>87</a:t>
            </a:fld>
            <a:endParaRPr lang="en-US" altLang="en-US">
              <a:latin typeface="Tahoma" panose="020B0604030504040204" pitchFamily="34" charset="0"/>
            </a:endParaRPr>
          </a:p>
        </p:txBody>
      </p:sp>
      <p:sp>
        <p:nvSpPr>
          <p:cNvPr id="101379" name="Rectangle 2">
            <a:extLst>
              <a:ext uri="{FF2B5EF4-FFF2-40B4-BE49-F238E27FC236}">
                <a16:creationId xmlns:a16="http://schemas.microsoft.com/office/drawing/2014/main" xmlns="" id="{C949CDA7-BE15-477D-9B22-2D4F868A7002}"/>
              </a:ext>
            </a:extLst>
          </p:cNvPr>
          <p:cNvSpPr>
            <a:spLocks noGrp="1" noRot="1" noChangeAspect="1" noChangeArrowheads="1" noTextEdit="1"/>
          </p:cNvSpPr>
          <p:nvPr>
            <p:ph type="sldImg"/>
          </p:nvPr>
        </p:nvSpPr>
        <p:spPr>
          <a:ln cap="flat"/>
        </p:spPr>
      </p:sp>
      <p:sp>
        <p:nvSpPr>
          <p:cNvPr id="101380" name="Rectangle 3">
            <a:extLst>
              <a:ext uri="{FF2B5EF4-FFF2-40B4-BE49-F238E27FC236}">
                <a16:creationId xmlns:a16="http://schemas.microsoft.com/office/drawing/2014/main" xmlns="" id="{A8B9E09A-2F6D-492B-AFD6-F17BD29AF629}"/>
              </a:ext>
            </a:extLst>
          </p:cNvPr>
          <p:cNvSpPr>
            <a:spLocks noGrp="1" noChangeArrowheads="1"/>
          </p:cNvSpPr>
          <p:nvPr>
            <p:ph type="body" idx="1"/>
          </p:nvPr>
        </p:nvSpPr>
        <p:spPr>
          <a:noFill/>
        </p:spPr>
        <p:txBody>
          <a:bodyPr/>
          <a:lstStyle/>
          <a:p>
            <a:pPr eaLnBrk="1" hangingPunct="1"/>
            <a:endParaRPr lang="id-ID"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xmlns="" id="{3FEE9E8B-DCBC-4784-8350-7EDD53FDCDDB}"/>
              </a:ext>
            </a:extLst>
          </p:cNvPr>
          <p:cNvSpPr>
            <a:spLocks noGrp="1" noChangeArrowheads="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12B63FF-1EE7-4969-AF77-D3B8A932FE00}" type="slidenum">
              <a:rPr lang="en-US" altLang="en-US" smtClean="0">
                <a:latin typeface="Tahoma" panose="020B0604030504040204" pitchFamily="34" charset="0"/>
              </a:rPr>
              <a:pPr>
                <a:spcBef>
                  <a:spcPct val="0"/>
                </a:spcBef>
              </a:pPr>
              <a:t>41</a:t>
            </a:fld>
            <a:endParaRPr lang="en-US" altLang="en-US">
              <a:latin typeface="Tahoma" panose="020B0604030504040204" pitchFamily="34" charset="0"/>
            </a:endParaRPr>
          </a:p>
        </p:txBody>
      </p:sp>
      <p:sp>
        <p:nvSpPr>
          <p:cNvPr id="41987" name="Rectangle 2">
            <a:extLst>
              <a:ext uri="{FF2B5EF4-FFF2-40B4-BE49-F238E27FC236}">
                <a16:creationId xmlns:a16="http://schemas.microsoft.com/office/drawing/2014/main" xmlns="" id="{B72E6A58-3DBA-474E-BB8C-4DF0C28A3412}"/>
              </a:ext>
            </a:extLst>
          </p:cNvPr>
          <p:cNvSpPr>
            <a:spLocks noGrp="1" noRot="1" noChangeAspect="1" noChangeArrowheads="1" noTextEdit="1"/>
          </p:cNvSpPr>
          <p:nvPr>
            <p:ph type="sldImg"/>
          </p:nvPr>
        </p:nvSpPr>
        <p:spPr>
          <a:ln cap="flat"/>
        </p:spPr>
      </p:sp>
      <p:sp>
        <p:nvSpPr>
          <p:cNvPr id="41988" name="Rectangle 3">
            <a:extLst>
              <a:ext uri="{FF2B5EF4-FFF2-40B4-BE49-F238E27FC236}">
                <a16:creationId xmlns:a16="http://schemas.microsoft.com/office/drawing/2014/main" xmlns="" id="{1C4FF852-5547-47C1-99D9-8E4CE2571397}"/>
              </a:ext>
            </a:extLst>
          </p:cNvPr>
          <p:cNvSpPr>
            <a:spLocks noGrp="1" noChangeArrowheads="1"/>
          </p:cNvSpPr>
          <p:nvPr>
            <p:ph type="body" idx="1"/>
          </p:nvPr>
        </p:nvSpPr>
        <p:spPr>
          <a:noFill/>
        </p:spPr>
        <p:txBody>
          <a:bodyPr/>
          <a:lstStyle/>
          <a:p>
            <a:pPr eaLnBrk="1" hangingPunct="1"/>
            <a:endParaRPr lang="id-ID"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a:extLst>
              <a:ext uri="{FF2B5EF4-FFF2-40B4-BE49-F238E27FC236}">
                <a16:creationId xmlns:a16="http://schemas.microsoft.com/office/drawing/2014/main" xmlns="" id="{607BB4C4-CE34-4528-A64A-B85468E59721}"/>
              </a:ext>
            </a:extLst>
          </p:cNvPr>
          <p:cNvSpPr>
            <a:spLocks noGrp="1" noChangeArrowheads="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D26C661-8C2C-4F2C-8301-39C0DC2B04F3}" type="slidenum">
              <a:rPr lang="en-US" altLang="en-US" smtClean="0">
                <a:latin typeface="Tahoma" panose="020B0604030504040204" pitchFamily="34" charset="0"/>
              </a:rPr>
              <a:pPr>
                <a:spcBef>
                  <a:spcPct val="0"/>
                </a:spcBef>
              </a:pPr>
              <a:t>88</a:t>
            </a:fld>
            <a:endParaRPr lang="en-US" altLang="en-US">
              <a:latin typeface="Tahoma" panose="020B0604030504040204" pitchFamily="34" charset="0"/>
            </a:endParaRPr>
          </a:p>
        </p:txBody>
      </p:sp>
      <p:sp>
        <p:nvSpPr>
          <p:cNvPr id="103427" name="Rectangle 2">
            <a:extLst>
              <a:ext uri="{FF2B5EF4-FFF2-40B4-BE49-F238E27FC236}">
                <a16:creationId xmlns:a16="http://schemas.microsoft.com/office/drawing/2014/main" xmlns="" id="{4E82E6EE-5246-40EE-A539-67411C7BDDF8}"/>
              </a:ext>
            </a:extLst>
          </p:cNvPr>
          <p:cNvSpPr>
            <a:spLocks noGrp="1" noRot="1" noChangeAspect="1" noChangeArrowheads="1" noTextEdit="1"/>
          </p:cNvSpPr>
          <p:nvPr>
            <p:ph type="sldImg"/>
          </p:nvPr>
        </p:nvSpPr>
        <p:spPr>
          <a:ln cap="flat"/>
        </p:spPr>
      </p:sp>
      <p:sp>
        <p:nvSpPr>
          <p:cNvPr id="103428" name="Rectangle 3">
            <a:extLst>
              <a:ext uri="{FF2B5EF4-FFF2-40B4-BE49-F238E27FC236}">
                <a16:creationId xmlns:a16="http://schemas.microsoft.com/office/drawing/2014/main" xmlns="" id="{63ABC2E5-0ED7-4690-9595-BE3A40E238F4}"/>
              </a:ext>
            </a:extLst>
          </p:cNvPr>
          <p:cNvSpPr>
            <a:spLocks noGrp="1" noChangeArrowheads="1"/>
          </p:cNvSpPr>
          <p:nvPr>
            <p:ph type="body" idx="1"/>
          </p:nvPr>
        </p:nvSpPr>
        <p:spPr>
          <a:noFill/>
        </p:spPr>
        <p:txBody>
          <a:bodyPr/>
          <a:lstStyle/>
          <a:p>
            <a:pPr eaLnBrk="1" hangingPunct="1"/>
            <a:endParaRPr lang="id-ID"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a:extLst>
              <a:ext uri="{FF2B5EF4-FFF2-40B4-BE49-F238E27FC236}">
                <a16:creationId xmlns:a16="http://schemas.microsoft.com/office/drawing/2014/main" xmlns="" id="{974607FF-5A85-43BD-8DB6-02280F87415D}"/>
              </a:ext>
            </a:extLst>
          </p:cNvPr>
          <p:cNvSpPr>
            <a:spLocks noGrp="1" noChangeArrowheads="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890180C-0E92-4F23-A3C0-ED6C6411E851}" type="slidenum">
              <a:rPr lang="en-US" altLang="en-US" smtClean="0">
                <a:latin typeface="Tahoma" panose="020B0604030504040204" pitchFamily="34" charset="0"/>
              </a:rPr>
              <a:pPr>
                <a:spcBef>
                  <a:spcPct val="0"/>
                </a:spcBef>
              </a:pPr>
              <a:t>89</a:t>
            </a:fld>
            <a:endParaRPr lang="en-US" altLang="en-US">
              <a:latin typeface="Tahoma" panose="020B0604030504040204" pitchFamily="34" charset="0"/>
            </a:endParaRPr>
          </a:p>
        </p:txBody>
      </p:sp>
      <p:sp>
        <p:nvSpPr>
          <p:cNvPr id="105475" name="Rectangle 2">
            <a:extLst>
              <a:ext uri="{FF2B5EF4-FFF2-40B4-BE49-F238E27FC236}">
                <a16:creationId xmlns:a16="http://schemas.microsoft.com/office/drawing/2014/main" xmlns="" id="{A95CB49B-82C0-45B2-9226-3EECADE212FF}"/>
              </a:ext>
            </a:extLst>
          </p:cNvPr>
          <p:cNvSpPr>
            <a:spLocks noGrp="1" noRot="1" noChangeAspect="1" noChangeArrowheads="1" noTextEdit="1"/>
          </p:cNvSpPr>
          <p:nvPr>
            <p:ph type="sldImg"/>
          </p:nvPr>
        </p:nvSpPr>
        <p:spPr>
          <a:ln cap="flat"/>
        </p:spPr>
      </p:sp>
      <p:sp>
        <p:nvSpPr>
          <p:cNvPr id="105476" name="Rectangle 3">
            <a:extLst>
              <a:ext uri="{FF2B5EF4-FFF2-40B4-BE49-F238E27FC236}">
                <a16:creationId xmlns:a16="http://schemas.microsoft.com/office/drawing/2014/main" xmlns="" id="{65EB42C6-C711-42EF-83E4-57D0C2E95A82}"/>
              </a:ext>
            </a:extLst>
          </p:cNvPr>
          <p:cNvSpPr>
            <a:spLocks noGrp="1" noChangeArrowheads="1"/>
          </p:cNvSpPr>
          <p:nvPr>
            <p:ph type="body" idx="1"/>
          </p:nvPr>
        </p:nvSpPr>
        <p:spPr>
          <a:noFill/>
        </p:spPr>
        <p:txBody>
          <a:bodyPr/>
          <a:lstStyle/>
          <a:p>
            <a:pPr eaLnBrk="1" hangingPunct="1"/>
            <a:endParaRPr lang="id-ID"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a:extLst>
              <a:ext uri="{FF2B5EF4-FFF2-40B4-BE49-F238E27FC236}">
                <a16:creationId xmlns:a16="http://schemas.microsoft.com/office/drawing/2014/main" xmlns="" id="{D7240F9A-A7DE-4D95-9B40-2EF026BE82A2}"/>
              </a:ext>
            </a:extLst>
          </p:cNvPr>
          <p:cNvSpPr>
            <a:spLocks noGrp="1" noChangeArrowheads="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3A2E739-4126-45FB-89C3-601F3A38CEDA}" type="slidenum">
              <a:rPr lang="en-US" altLang="en-US" smtClean="0">
                <a:latin typeface="Tahoma" panose="020B0604030504040204" pitchFamily="34" charset="0"/>
              </a:rPr>
              <a:pPr>
                <a:spcBef>
                  <a:spcPct val="0"/>
                </a:spcBef>
              </a:pPr>
              <a:t>90</a:t>
            </a:fld>
            <a:endParaRPr lang="en-US" altLang="en-US">
              <a:latin typeface="Tahoma" panose="020B0604030504040204" pitchFamily="34" charset="0"/>
            </a:endParaRPr>
          </a:p>
        </p:txBody>
      </p:sp>
      <p:sp>
        <p:nvSpPr>
          <p:cNvPr id="107523" name="Rectangle 2">
            <a:extLst>
              <a:ext uri="{FF2B5EF4-FFF2-40B4-BE49-F238E27FC236}">
                <a16:creationId xmlns:a16="http://schemas.microsoft.com/office/drawing/2014/main" xmlns="" id="{87BC69C8-F02F-4AED-A2CE-A72223A6DB8D}"/>
              </a:ext>
            </a:extLst>
          </p:cNvPr>
          <p:cNvSpPr>
            <a:spLocks noGrp="1" noRot="1" noChangeAspect="1" noChangeArrowheads="1" noTextEdit="1"/>
          </p:cNvSpPr>
          <p:nvPr>
            <p:ph type="sldImg"/>
          </p:nvPr>
        </p:nvSpPr>
        <p:spPr>
          <a:ln cap="flat"/>
        </p:spPr>
      </p:sp>
      <p:sp>
        <p:nvSpPr>
          <p:cNvPr id="107524" name="Rectangle 3">
            <a:extLst>
              <a:ext uri="{FF2B5EF4-FFF2-40B4-BE49-F238E27FC236}">
                <a16:creationId xmlns:a16="http://schemas.microsoft.com/office/drawing/2014/main" xmlns="" id="{B91CF3D5-B398-4D47-8B3C-B7B78B931AAE}"/>
              </a:ext>
            </a:extLst>
          </p:cNvPr>
          <p:cNvSpPr>
            <a:spLocks noGrp="1" noChangeArrowheads="1"/>
          </p:cNvSpPr>
          <p:nvPr>
            <p:ph type="body" idx="1"/>
          </p:nvPr>
        </p:nvSpPr>
        <p:spPr>
          <a:noFill/>
        </p:spPr>
        <p:txBody>
          <a:bodyPr/>
          <a:lstStyle/>
          <a:p>
            <a:pPr eaLnBrk="1" hangingPunct="1"/>
            <a:endParaRPr lang="id-ID"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a:extLst>
              <a:ext uri="{FF2B5EF4-FFF2-40B4-BE49-F238E27FC236}">
                <a16:creationId xmlns:a16="http://schemas.microsoft.com/office/drawing/2014/main" xmlns="" id="{FFBF4CF2-4283-485E-91F6-A11516F479CD}"/>
              </a:ext>
            </a:extLst>
          </p:cNvPr>
          <p:cNvSpPr>
            <a:spLocks noGrp="1" noChangeArrowheads="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59326A3-30A8-4230-8871-3FB49C4FD82C}" type="slidenum">
              <a:rPr lang="en-US" altLang="en-US" smtClean="0">
                <a:latin typeface="Tahoma" panose="020B0604030504040204" pitchFamily="34" charset="0"/>
              </a:rPr>
              <a:pPr>
                <a:spcBef>
                  <a:spcPct val="0"/>
                </a:spcBef>
              </a:pPr>
              <a:t>91</a:t>
            </a:fld>
            <a:endParaRPr lang="en-US" altLang="en-US">
              <a:latin typeface="Tahoma" panose="020B0604030504040204" pitchFamily="34" charset="0"/>
            </a:endParaRPr>
          </a:p>
        </p:txBody>
      </p:sp>
      <p:sp>
        <p:nvSpPr>
          <p:cNvPr id="109571" name="Rectangle 2">
            <a:extLst>
              <a:ext uri="{FF2B5EF4-FFF2-40B4-BE49-F238E27FC236}">
                <a16:creationId xmlns:a16="http://schemas.microsoft.com/office/drawing/2014/main" xmlns="" id="{EDEE8DD6-9638-4906-B25F-639C454E50F7}"/>
              </a:ext>
            </a:extLst>
          </p:cNvPr>
          <p:cNvSpPr>
            <a:spLocks noGrp="1" noRot="1" noChangeAspect="1" noChangeArrowheads="1" noTextEdit="1"/>
          </p:cNvSpPr>
          <p:nvPr>
            <p:ph type="sldImg"/>
          </p:nvPr>
        </p:nvSpPr>
        <p:spPr>
          <a:ln cap="flat"/>
        </p:spPr>
      </p:sp>
      <p:sp>
        <p:nvSpPr>
          <p:cNvPr id="109572" name="Rectangle 3">
            <a:extLst>
              <a:ext uri="{FF2B5EF4-FFF2-40B4-BE49-F238E27FC236}">
                <a16:creationId xmlns:a16="http://schemas.microsoft.com/office/drawing/2014/main" xmlns="" id="{D0E20FB5-553A-4DB5-B31F-7F09ADD669E1}"/>
              </a:ext>
            </a:extLst>
          </p:cNvPr>
          <p:cNvSpPr>
            <a:spLocks noGrp="1" noChangeArrowheads="1"/>
          </p:cNvSpPr>
          <p:nvPr>
            <p:ph type="body" idx="1"/>
          </p:nvPr>
        </p:nvSpPr>
        <p:spPr>
          <a:noFill/>
        </p:spPr>
        <p:txBody>
          <a:bodyPr/>
          <a:lstStyle/>
          <a:p>
            <a:pPr eaLnBrk="1" hangingPunct="1"/>
            <a:endParaRPr lang="id-ID"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3">
            <a:extLst>
              <a:ext uri="{FF2B5EF4-FFF2-40B4-BE49-F238E27FC236}">
                <a16:creationId xmlns:a16="http://schemas.microsoft.com/office/drawing/2014/main" xmlns="" id="{14F04F0E-7696-403A-B104-E3F733849541}"/>
              </a:ext>
            </a:extLst>
          </p:cNvPr>
          <p:cNvSpPr>
            <a:spLocks noGrp="1" noChangeArrowheads="1"/>
          </p:cNvSpPr>
          <p:nvPr>
            <p:ph type="dt" sz="quarter" idx="1"/>
          </p:nvPr>
        </p:nvSpPr>
        <p:spPr>
          <a:noFill/>
        </p:spPr>
        <p:txBody>
          <a:bodyPr/>
          <a:lstStyle>
            <a:lvl1pPr defTabSz="923925">
              <a:spcBef>
                <a:spcPct val="30000"/>
              </a:spcBef>
              <a:defRPr sz="1200">
                <a:solidFill>
                  <a:schemeClr val="tx1"/>
                </a:solidFill>
                <a:latin typeface="Times New Roman" panose="02020603050405020304" pitchFamily="18" charset="0"/>
              </a:defRPr>
            </a:lvl1pPr>
            <a:lvl2pPr marL="742950" indent="-285750" defTabSz="923925">
              <a:spcBef>
                <a:spcPct val="30000"/>
              </a:spcBef>
              <a:defRPr sz="1200">
                <a:solidFill>
                  <a:schemeClr val="tx1"/>
                </a:solidFill>
                <a:latin typeface="Times New Roman" panose="02020603050405020304" pitchFamily="18" charset="0"/>
              </a:defRPr>
            </a:lvl2pPr>
            <a:lvl3pPr marL="1143000" indent="-228600" defTabSz="923925">
              <a:spcBef>
                <a:spcPct val="30000"/>
              </a:spcBef>
              <a:defRPr sz="1200">
                <a:solidFill>
                  <a:schemeClr val="tx1"/>
                </a:solidFill>
                <a:latin typeface="Times New Roman" panose="02020603050405020304" pitchFamily="18" charset="0"/>
              </a:defRPr>
            </a:lvl3pPr>
            <a:lvl4pPr marL="1600200" indent="-228600" defTabSz="923925">
              <a:spcBef>
                <a:spcPct val="30000"/>
              </a:spcBef>
              <a:defRPr sz="1200">
                <a:solidFill>
                  <a:schemeClr val="tx1"/>
                </a:solidFill>
                <a:latin typeface="Times New Roman" panose="02020603050405020304" pitchFamily="18" charset="0"/>
              </a:defRPr>
            </a:lvl4pPr>
            <a:lvl5pPr marL="2057400" indent="-228600" defTabSz="923925">
              <a:spcBef>
                <a:spcPct val="30000"/>
              </a:spcBef>
              <a:defRPr sz="1200">
                <a:solidFill>
                  <a:schemeClr val="tx1"/>
                </a:solidFill>
                <a:latin typeface="Times New Roman" panose="02020603050405020304" pitchFamily="18" charset="0"/>
              </a:defRPr>
            </a:lvl5pPr>
            <a:lvl6pPr marL="2514600" indent="-228600" defTabSz="92392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392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392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3925"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8FA91BC8-124C-417F-AEE7-7EF6B01B88F9}" type="datetime3">
              <a:rPr lang="en-US" altLang="en-US" smtClean="0">
                <a:latin typeface="Arial" panose="020B0604020202020204" pitchFamily="34" charset="0"/>
                <a:cs typeface="Arial" panose="020B0604020202020204" pitchFamily="34" charset="0"/>
              </a:rPr>
              <a:pPr eaLnBrk="1" hangingPunct="1">
                <a:spcBef>
                  <a:spcPct val="0"/>
                </a:spcBef>
              </a:pPr>
              <a:t>1 August 2021</a:t>
            </a:fld>
            <a:endParaRPr lang="en-US" altLang="en-US">
              <a:latin typeface="Arial" panose="020B0604020202020204" pitchFamily="34" charset="0"/>
              <a:cs typeface="Arial" panose="020B0604020202020204" pitchFamily="34" charset="0"/>
            </a:endParaRPr>
          </a:p>
        </p:txBody>
      </p:sp>
      <p:sp>
        <p:nvSpPr>
          <p:cNvPr id="113667" name="Rectangle 7">
            <a:extLst>
              <a:ext uri="{FF2B5EF4-FFF2-40B4-BE49-F238E27FC236}">
                <a16:creationId xmlns:a16="http://schemas.microsoft.com/office/drawing/2014/main" xmlns="" id="{E76EFE23-8BF7-4687-96A0-7FA8AE420D1F}"/>
              </a:ext>
            </a:extLst>
          </p:cNvPr>
          <p:cNvSpPr>
            <a:spLocks noGrp="1" noChangeArrowheads="1"/>
          </p:cNvSpPr>
          <p:nvPr>
            <p:ph type="sldNum" sz="quarter" idx="5"/>
          </p:nvPr>
        </p:nvSpPr>
        <p:spPr>
          <a:noFill/>
        </p:spPr>
        <p:txBody>
          <a:bodyPr/>
          <a:lstStyle>
            <a:lvl1pPr defTabSz="923925">
              <a:spcBef>
                <a:spcPct val="30000"/>
              </a:spcBef>
              <a:defRPr sz="1200">
                <a:solidFill>
                  <a:schemeClr val="tx1"/>
                </a:solidFill>
                <a:latin typeface="Times New Roman" panose="02020603050405020304" pitchFamily="18" charset="0"/>
              </a:defRPr>
            </a:lvl1pPr>
            <a:lvl2pPr marL="742950" indent="-285750" defTabSz="923925">
              <a:spcBef>
                <a:spcPct val="30000"/>
              </a:spcBef>
              <a:defRPr sz="1200">
                <a:solidFill>
                  <a:schemeClr val="tx1"/>
                </a:solidFill>
                <a:latin typeface="Times New Roman" panose="02020603050405020304" pitchFamily="18" charset="0"/>
              </a:defRPr>
            </a:lvl2pPr>
            <a:lvl3pPr marL="1143000" indent="-228600" defTabSz="923925">
              <a:spcBef>
                <a:spcPct val="30000"/>
              </a:spcBef>
              <a:defRPr sz="1200">
                <a:solidFill>
                  <a:schemeClr val="tx1"/>
                </a:solidFill>
                <a:latin typeface="Times New Roman" panose="02020603050405020304" pitchFamily="18" charset="0"/>
              </a:defRPr>
            </a:lvl3pPr>
            <a:lvl4pPr marL="1600200" indent="-228600" defTabSz="923925">
              <a:spcBef>
                <a:spcPct val="30000"/>
              </a:spcBef>
              <a:defRPr sz="1200">
                <a:solidFill>
                  <a:schemeClr val="tx1"/>
                </a:solidFill>
                <a:latin typeface="Times New Roman" panose="02020603050405020304" pitchFamily="18" charset="0"/>
              </a:defRPr>
            </a:lvl4pPr>
            <a:lvl5pPr marL="2057400" indent="-228600" defTabSz="923925">
              <a:spcBef>
                <a:spcPct val="30000"/>
              </a:spcBef>
              <a:defRPr sz="1200">
                <a:solidFill>
                  <a:schemeClr val="tx1"/>
                </a:solidFill>
                <a:latin typeface="Times New Roman" panose="02020603050405020304" pitchFamily="18" charset="0"/>
              </a:defRPr>
            </a:lvl5pPr>
            <a:lvl6pPr marL="2514600" indent="-228600" defTabSz="92392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392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392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3925"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E62EAD6D-E9E2-461B-9EA3-A84372FA696B}" type="slidenum">
              <a:rPr lang="en-US" altLang="en-US" smtClean="0">
                <a:latin typeface="Arial" panose="020B0604020202020204" pitchFamily="34" charset="0"/>
                <a:cs typeface="Arial" panose="020B0604020202020204" pitchFamily="34" charset="0"/>
              </a:rPr>
              <a:pPr eaLnBrk="1" hangingPunct="1">
                <a:spcBef>
                  <a:spcPct val="0"/>
                </a:spcBef>
              </a:pPr>
              <a:t>94</a:t>
            </a:fld>
            <a:endParaRPr lang="en-US" altLang="en-US">
              <a:latin typeface="Arial" panose="020B0604020202020204" pitchFamily="34" charset="0"/>
              <a:cs typeface="Arial" panose="020B0604020202020204" pitchFamily="34" charset="0"/>
            </a:endParaRPr>
          </a:p>
        </p:txBody>
      </p:sp>
      <p:sp>
        <p:nvSpPr>
          <p:cNvPr id="113668" name="Rectangle 2">
            <a:extLst>
              <a:ext uri="{FF2B5EF4-FFF2-40B4-BE49-F238E27FC236}">
                <a16:creationId xmlns:a16="http://schemas.microsoft.com/office/drawing/2014/main" xmlns="" id="{79EE998A-A2A1-4FCE-852A-306C16E3A2D6}"/>
              </a:ext>
            </a:extLst>
          </p:cNvPr>
          <p:cNvSpPr>
            <a:spLocks noGrp="1" noRot="1" noChangeAspect="1" noChangeArrowheads="1" noTextEdit="1"/>
          </p:cNvSpPr>
          <p:nvPr>
            <p:ph type="sldImg"/>
          </p:nvPr>
        </p:nvSpPr>
        <p:spPr>
          <a:ln/>
        </p:spPr>
      </p:sp>
      <p:sp>
        <p:nvSpPr>
          <p:cNvPr id="113669" name="Rectangle 3">
            <a:extLst>
              <a:ext uri="{FF2B5EF4-FFF2-40B4-BE49-F238E27FC236}">
                <a16:creationId xmlns:a16="http://schemas.microsoft.com/office/drawing/2014/main" xmlns="" id="{C5110E72-BFC5-4457-B060-A2997781FE49}"/>
              </a:ext>
            </a:extLst>
          </p:cNvPr>
          <p:cNvSpPr>
            <a:spLocks noGrp="1" noChangeArrowheads="1"/>
          </p:cNvSpPr>
          <p:nvPr>
            <p:ph type="body" idx="1"/>
          </p:nvPr>
        </p:nvSpPr>
        <p:spPr>
          <a:noFill/>
        </p:spPr>
        <p:txBody>
          <a:bodyPr/>
          <a:lstStyle/>
          <a:p>
            <a:pPr eaLnBrk="1" hangingPunct="1"/>
            <a:endParaRPr lang="id-ID"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xmlns="" id="{B60C6EEC-26E4-492C-82B0-A0DF88C03060}"/>
              </a:ext>
            </a:extLst>
          </p:cNvPr>
          <p:cNvSpPr>
            <a:spLocks noGrp="1" noChangeArrowheads="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C150D35-218C-43EE-B6AC-A6EF5669325D}" type="slidenum">
              <a:rPr lang="en-US" altLang="en-US" smtClean="0">
                <a:latin typeface="Tahoma" panose="020B0604030504040204" pitchFamily="34" charset="0"/>
              </a:rPr>
              <a:pPr>
                <a:spcBef>
                  <a:spcPct val="0"/>
                </a:spcBef>
              </a:pPr>
              <a:t>42</a:t>
            </a:fld>
            <a:endParaRPr lang="en-US" altLang="en-US">
              <a:latin typeface="Tahoma" panose="020B0604030504040204" pitchFamily="34" charset="0"/>
            </a:endParaRPr>
          </a:p>
        </p:txBody>
      </p:sp>
      <p:sp>
        <p:nvSpPr>
          <p:cNvPr id="44035" name="Rectangle 2">
            <a:extLst>
              <a:ext uri="{FF2B5EF4-FFF2-40B4-BE49-F238E27FC236}">
                <a16:creationId xmlns:a16="http://schemas.microsoft.com/office/drawing/2014/main" xmlns="" id="{A29D47CB-306F-4D70-A129-253227B6D6E1}"/>
              </a:ext>
            </a:extLst>
          </p:cNvPr>
          <p:cNvSpPr>
            <a:spLocks noGrp="1" noRot="1" noChangeAspect="1" noChangeArrowheads="1" noTextEdit="1"/>
          </p:cNvSpPr>
          <p:nvPr>
            <p:ph type="sldImg"/>
          </p:nvPr>
        </p:nvSpPr>
        <p:spPr>
          <a:ln cap="flat"/>
        </p:spPr>
      </p:sp>
      <p:sp>
        <p:nvSpPr>
          <p:cNvPr id="44036" name="Rectangle 3">
            <a:extLst>
              <a:ext uri="{FF2B5EF4-FFF2-40B4-BE49-F238E27FC236}">
                <a16:creationId xmlns:a16="http://schemas.microsoft.com/office/drawing/2014/main" xmlns="" id="{476E4A9D-C841-498C-B903-BE25EA1067CB}"/>
              </a:ext>
            </a:extLst>
          </p:cNvPr>
          <p:cNvSpPr>
            <a:spLocks noGrp="1" noChangeArrowheads="1"/>
          </p:cNvSpPr>
          <p:nvPr>
            <p:ph type="body" idx="1"/>
          </p:nvPr>
        </p:nvSpPr>
        <p:spPr>
          <a:noFill/>
        </p:spPr>
        <p:txBody>
          <a:bodyPr/>
          <a:lstStyle/>
          <a:p>
            <a:pPr eaLnBrk="1" hangingPunct="1"/>
            <a:endParaRPr lang="id-ID"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xmlns="" id="{FC77439F-3512-44E8-AC3C-63E471EBBF97}"/>
              </a:ext>
            </a:extLst>
          </p:cNvPr>
          <p:cNvSpPr>
            <a:spLocks noGrp="1" noChangeArrowheads="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A27AE5B-34E9-4625-8D60-440E016684BF}" type="slidenum">
              <a:rPr lang="en-US" altLang="en-US" smtClean="0">
                <a:latin typeface="Tahoma" panose="020B0604030504040204" pitchFamily="34" charset="0"/>
              </a:rPr>
              <a:pPr>
                <a:spcBef>
                  <a:spcPct val="0"/>
                </a:spcBef>
              </a:pPr>
              <a:t>43</a:t>
            </a:fld>
            <a:endParaRPr lang="en-US" altLang="en-US">
              <a:latin typeface="Tahoma" panose="020B0604030504040204" pitchFamily="34" charset="0"/>
            </a:endParaRPr>
          </a:p>
        </p:txBody>
      </p:sp>
      <p:sp>
        <p:nvSpPr>
          <p:cNvPr id="46083" name="Rectangle 2">
            <a:extLst>
              <a:ext uri="{FF2B5EF4-FFF2-40B4-BE49-F238E27FC236}">
                <a16:creationId xmlns:a16="http://schemas.microsoft.com/office/drawing/2014/main" xmlns="" id="{1A070990-8AA4-4187-B950-E81E311EA70D}"/>
              </a:ext>
            </a:extLst>
          </p:cNvPr>
          <p:cNvSpPr>
            <a:spLocks noGrp="1" noRot="1" noChangeAspect="1" noChangeArrowheads="1" noTextEdit="1"/>
          </p:cNvSpPr>
          <p:nvPr>
            <p:ph type="sldImg"/>
          </p:nvPr>
        </p:nvSpPr>
        <p:spPr>
          <a:ln cap="flat"/>
        </p:spPr>
      </p:sp>
      <p:sp>
        <p:nvSpPr>
          <p:cNvPr id="46084" name="Rectangle 3">
            <a:extLst>
              <a:ext uri="{FF2B5EF4-FFF2-40B4-BE49-F238E27FC236}">
                <a16:creationId xmlns:a16="http://schemas.microsoft.com/office/drawing/2014/main" xmlns="" id="{2E81FED2-0E2E-4ECD-B341-13B2F46A0FF5}"/>
              </a:ext>
            </a:extLst>
          </p:cNvPr>
          <p:cNvSpPr>
            <a:spLocks noGrp="1" noChangeArrowheads="1"/>
          </p:cNvSpPr>
          <p:nvPr>
            <p:ph type="body" idx="1"/>
          </p:nvPr>
        </p:nvSpPr>
        <p:spPr>
          <a:noFill/>
        </p:spPr>
        <p:txBody>
          <a:bodyPr/>
          <a:lstStyle/>
          <a:p>
            <a:pPr eaLnBrk="1" hangingPunct="1"/>
            <a:endParaRPr lang="id-ID"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xmlns="" id="{547ADA8D-2B3B-4C34-A8D1-8681B902F0E6}"/>
              </a:ext>
            </a:extLst>
          </p:cNvPr>
          <p:cNvSpPr>
            <a:spLocks noGrp="1" noChangeArrowheads="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3820BF0-DD68-44CD-BBC5-51238616A047}" type="slidenum">
              <a:rPr lang="en-US" altLang="en-US" smtClean="0">
                <a:latin typeface="Tahoma" panose="020B0604030504040204" pitchFamily="34" charset="0"/>
              </a:rPr>
              <a:pPr>
                <a:spcBef>
                  <a:spcPct val="0"/>
                </a:spcBef>
              </a:pPr>
              <a:t>44</a:t>
            </a:fld>
            <a:endParaRPr lang="en-US" altLang="en-US">
              <a:latin typeface="Tahoma" panose="020B0604030504040204" pitchFamily="34" charset="0"/>
            </a:endParaRPr>
          </a:p>
        </p:txBody>
      </p:sp>
      <p:sp>
        <p:nvSpPr>
          <p:cNvPr id="48131" name="Rectangle 2">
            <a:extLst>
              <a:ext uri="{FF2B5EF4-FFF2-40B4-BE49-F238E27FC236}">
                <a16:creationId xmlns:a16="http://schemas.microsoft.com/office/drawing/2014/main" xmlns="" id="{98BF9288-4CD8-4D5F-B4ED-B3DEB3570807}"/>
              </a:ext>
            </a:extLst>
          </p:cNvPr>
          <p:cNvSpPr>
            <a:spLocks noGrp="1" noRot="1" noChangeAspect="1" noChangeArrowheads="1" noTextEdit="1"/>
          </p:cNvSpPr>
          <p:nvPr>
            <p:ph type="sldImg"/>
          </p:nvPr>
        </p:nvSpPr>
        <p:spPr>
          <a:ln cap="flat"/>
        </p:spPr>
      </p:sp>
      <p:sp>
        <p:nvSpPr>
          <p:cNvPr id="48132" name="Rectangle 3">
            <a:extLst>
              <a:ext uri="{FF2B5EF4-FFF2-40B4-BE49-F238E27FC236}">
                <a16:creationId xmlns:a16="http://schemas.microsoft.com/office/drawing/2014/main" xmlns="" id="{317AB974-1C27-4C2E-AACB-3D31B71BABAC}"/>
              </a:ext>
            </a:extLst>
          </p:cNvPr>
          <p:cNvSpPr>
            <a:spLocks noGrp="1" noChangeArrowheads="1"/>
          </p:cNvSpPr>
          <p:nvPr>
            <p:ph type="body" idx="1"/>
          </p:nvPr>
        </p:nvSpPr>
        <p:spPr>
          <a:noFill/>
        </p:spPr>
        <p:txBody>
          <a:bodyPr/>
          <a:lstStyle/>
          <a:p>
            <a:pPr eaLnBrk="1" hangingPunct="1"/>
            <a:endParaRPr lang="id-ID"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xmlns="" id="{B82F9731-04E4-444A-A75A-0BC05298F4E5}"/>
              </a:ext>
            </a:extLst>
          </p:cNvPr>
          <p:cNvSpPr>
            <a:spLocks noGrp="1" noChangeArrowheads="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C56530B-A5AE-44A2-A418-5ED56CD581E7}" type="slidenum">
              <a:rPr lang="en-US" altLang="en-US" smtClean="0">
                <a:latin typeface="Tahoma" panose="020B0604030504040204" pitchFamily="34" charset="0"/>
              </a:rPr>
              <a:pPr>
                <a:spcBef>
                  <a:spcPct val="0"/>
                </a:spcBef>
              </a:pPr>
              <a:t>51</a:t>
            </a:fld>
            <a:endParaRPr lang="en-US" altLang="en-US">
              <a:latin typeface="Tahoma" panose="020B0604030504040204" pitchFamily="34" charset="0"/>
            </a:endParaRPr>
          </a:p>
        </p:txBody>
      </p:sp>
      <p:sp>
        <p:nvSpPr>
          <p:cNvPr id="58371" name="Rectangle 2">
            <a:extLst>
              <a:ext uri="{FF2B5EF4-FFF2-40B4-BE49-F238E27FC236}">
                <a16:creationId xmlns:a16="http://schemas.microsoft.com/office/drawing/2014/main" xmlns="" id="{81800F2A-A456-419A-B881-499D3F5A859D}"/>
              </a:ext>
            </a:extLst>
          </p:cNvPr>
          <p:cNvSpPr>
            <a:spLocks noGrp="1" noRot="1" noChangeAspect="1" noChangeArrowheads="1" noTextEdit="1"/>
          </p:cNvSpPr>
          <p:nvPr>
            <p:ph type="sldImg"/>
          </p:nvPr>
        </p:nvSpPr>
        <p:spPr>
          <a:ln cap="flat"/>
        </p:spPr>
      </p:sp>
      <p:sp>
        <p:nvSpPr>
          <p:cNvPr id="58372" name="Rectangle 3">
            <a:extLst>
              <a:ext uri="{FF2B5EF4-FFF2-40B4-BE49-F238E27FC236}">
                <a16:creationId xmlns:a16="http://schemas.microsoft.com/office/drawing/2014/main" xmlns="" id="{DA75314E-26A0-4CF9-A41C-F4BF2EAA2E8E}"/>
              </a:ext>
            </a:extLst>
          </p:cNvPr>
          <p:cNvSpPr>
            <a:spLocks noGrp="1" noChangeArrowheads="1"/>
          </p:cNvSpPr>
          <p:nvPr>
            <p:ph type="body" idx="1"/>
          </p:nvPr>
        </p:nvSpPr>
        <p:spPr>
          <a:noFill/>
        </p:spPr>
        <p:txBody>
          <a:bodyPr/>
          <a:lstStyle/>
          <a:p>
            <a:pPr eaLnBrk="1" hangingPunct="1"/>
            <a:endParaRPr lang="id-ID"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xmlns="" id="{01D32E27-4981-4AA8-8FE6-960780A719C0}"/>
              </a:ext>
            </a:extLst>
          </p:cNvPr>
          <p:cNvSpPr>
            <a:spLocks noGrp="1" noChangeArrowheads="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9D7E21C-E2E4-40C4-9F29-A839CCDD6D1B}" type="slidenum">
              <a:rPr lang="en-US" altLang="en-US" smtClean="0">
                <a:latin typeface="Tahoma" panose="020B0604030504040204" pitchFamily="34" charset="0"/>
              </a:rPr>
              <a:pPr>
                <a:spcBef>
                  <a:spcPct val="0"/>
                </a:spcBef>
              </a:pPr>
              <a:t>52</a:t>
            </a:fld>
            <a:endParaRPr lang="en-US" altLang="en-US">
              <a:latin typeface="Tahoma" panose="020B0604030504040204" pitchFamily="34" charset="0"/>
            </a:endParaRPr>
          </a:p>
        </p:txBody>
      </p:sp>
      <p:sp>
        <p:nvSpPr>
          <p:cNvPr id="60419" name="Rectangle 2">
            <a:extLst>
              <a:ext uri="{FF2B5EF4-FFF2-40B4-BE49-F238E27FC236}">
                <a16:creationId xmlns:a16="http://schemas.microsoft.com/office/drawing/2014/main" xmlns="" id="{D0147D0A-4020-4A32-863E-2AD87611D1E9}"/>
              </a:ext>
            </a:extLst>
          </p:cNvPr>
          <p:cNvSpPr>
            <a:spLocks noGrp="1" noRot="1" noChangeAspect="1" noChangeArrowheads="1" noTextEdit="1"/>
          </p:cNvSpPr>
          <p:nvPr>
            <p:ph type="sldImg"/>
          </p:nvPr>
        </p:nvSpPr>
        <p:spPr>
          <a:ln cap="flat"/>
        </p:spPr>
      </p:sp>
      <p:sp>
        <p:nvSpPr>
          <p:cNvPr id="60420" name="Rectangle 3">
            <a:extLst>
              <a:ext uri="{FF2B5EF4-FFF2-40B4-BE49-F238E27FC236}">
                <a16:creationId xmlns:a16="http://schemas.microsoft.com/office/drawing/2014/main" xmlns="" id="{BFD02F27-D004-43DF-A185-53CD68220BFA}"/>
              </a:ext>
            </a:extLst>
          </p:cNvPr>
          <p:cNvSpPr>
            <a:spLocks noGrp="1" noChangeArrowheads="1"/>
          </p:cNvSpPr>
          <p:nvPr>
            <p:ph type="body" idx="1"/>
          </p:nvPr>
        </p:nvSpPr>
        <p:spPr>
          <a:noFill/>
        </p:spPr>
        <p:txBody>
          <a:bodyPr/>
          <a:lstStyle/>
          <a:p>
            <a:pPr eaLnBrk="1" hangingPunct="1"/>
            <a:endParaRPr lang="id-ID"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xmlns="" id="{300BEDA3-A84C-4291-BA77-FCF3B3E9D0E6}"/>
              </a:ext>
            </a:extLst>
          </p:cNvPr>
          <p:cNvSpPr>
            <a:spLocks noGrp="1" noChangeArrowheads="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EB14AEE-17AF-4E8A-857D-3D9963A78DC7}" type="slidenum">
              <a:rPr lang="en-US" altLang="en-US" smtClean="0">
                <a:latin typeface="Tahoma" panose="020B0604030504040204" pitchFamily="34" charset="0"/>
              </a:rPr>
              <a:pPr>
                <a:spcBef>
                  <a:spcPct val="0"/>
                </a:spcBef>
              </a:pPr>
              <a:t>53</a:t>
            </a:fld>
            <a:endParaRPr lang="en-US" altLang="en-US">
              <a:latin typeface="Tahoma" panose="020B0604030504040204" pitchFamily="34" charset="0"/>
            </a:endParaRPr>
          </a:p>
        </p:txBody>
      </p:sp>
      <p:sp>
        <p:nvSpPr>
          <p:cNvPr id="62467" name="Rectangle 2">
            <a:extLst>
              <a:ext uri="{FF2B5EF4-FFF2-40B4-BE49-F238E27FC236}">
                <a16:creationId xmlns:a16="http://schemas.microsoft.com/office/drawing/2014/main" xmlns="" id="{63E393C0-F970-47FC-BEA0-F47C160DC5FA}"/>
              </a:ext>
            </a:extLst>
          </p:cNvPr>
          <p:cNvSpPr>
            <a:spLocks noGrp="1" noRot="1" noChangeAspect="1" noChangeArrowheads="1" noTextEdit="1"/>
          </p:cNvSpPr>
          <p:nvPr>
            <p:ph type="sldImg"/>
          </p:nvPr>
        </p:nvSpPr>
        <p:spPr>
          <a:ln cap="flat"/>
        </p:spPr>
      </p:sp>
      <p:sp>
        <p:nvSpPr>
          <p:cNvPr id="62468" name="Rectangle 3">
            <a:extLst>
              <a:ext uri="{FF2B5EF4-FFF2-40B4-BE49-F238E27FC236}">
                <a16:creationId xmlns:a16="http://schemas.microsoft.com/office/drawing/2014/main" xmlns="" id="{B0807C61-2BDE-42EF-B669-DDBFC41DB9D5}"/>
              </a:ext>
            </a:extLst>
          </p:cNvPr>
          <p:cNvSpPr>
            <a:spLocks noGrp="1" noChangeArrowheads="1"/>
          </p:cNvSpPr>
          <p:nvPr>
            <p:ph type="body" idx="1"/>
          </p:nvPr>
        </p:nvSpPr>
        <p:spPr>
          <a:noFill/>
        </p:spPr>
        <p:txBody>
          <a:bodyPr/>
          <a:lstStyle/>
          <a:p>
            <a:pPr eaLnBrk="1" hangingPunct="1"/>
            <a:endParaRPr lang="id-ID"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xmlns="" id="{DCEC454E-1BD4-4183-A586-EDE78C4B2DC7}"/>
              </a:ext>
            </a:extLst>
          </p:cNvPr>
          <p:cNvSpPr>
            <a:spLocks noGrp="1" noChangeArrowheads="1"/>
          </p:cNvSpPr>
          <p:nvPr>
            <p:ph type="sldNum" sz="quarter" idx="5"/>
          </p:nvPr>
        </p:nvSpPr>
        <p:spPr>
          <a:noFill/>
        </p:spPr>
        <p:txBody>
          <a:bodyPr/>
          <a:lstStyle>
            <a:lvl1pPr defTabSz="896938">
              <a:spcBef>
                <a:spcPct val="30000"/>
              </a:spcBef>
              <a:defRPr sz="1200">
                <a:solidFill>
                  <a:schemeClr val="tx1"/>
                </a:solidFill>
                <a:latin typeface="Times New Roman" panose="02020603050405020304" pitchFamily="18" charset="0"/>
              </a:defRPr>
            </a:lvl1pPr>
            <a:lvl2pPr marL="742950" indent="-285750" defTabSz="896938">
              <a:spcBef>
                <a:spcPct val="30000"/>
              </a:spcBef>
              <a:defRPr sz="1200">
                <a:solidFill>
                  <a:schemeClr val="tx1"/>
                </a:solidFill>
                <a:latin typeface="Times New Roman" panose="02020603050405020304" pitchFamily="18" charset="0"/>
              </a:defRPr>
            </a:lvl2pPr>
            <a:lvl3pPr marL="1143000" indent="-228600" defTabSz="896938">
              <a:spcBef>
                <a:spcPct val="30000"/>
              </a:spcBef>
              <a:defRPr sz="1200">
                <a:solidFill>
                  <a:schemeClr val="tx1"/>
                </a:solidFill>
                <a:latin typeface="Times New Roman" panose="02020603050405020304" pitchFamily="18" charset="0"/>
              </a:defRPr>
            </a:lvl3pPr>
            <a:lvl4pPr marL="1600200" indent="-228600" defTabSz="896938">
              <a:spcBef>
                <a:spcPct val="30000"/>
              </a:spcBef>
              <a:defRPr sz="1200">
                <a:solidFill>
                  <a:schemeClr val="tx1"/>
                </a:solidFill>
                <a:latin typeface="Times New Roman" panose="02020603050405020304" pitchFamily="18" charset="0"/>
              </a:defRPr>
            </a:lvl4pPr>
            <a:lvl5pPr marL="2057400" indent="-228600" defTabSz="896938">
              <a:spcBef>
                <a:spcPct val="30000"/>
              </a:spcBef>
              <a:defRPr sz="1200">
                <a:solidFill>
                  <a:schemeClr val="tx1"/>
                </a:solidFill>
                <a:latin typeface="Times New Roman" panose="02020603050405020304" pitchFamily="18" charset="0"/>
              </a:defRPr>
            </a:lvl5pPr>
            <a:lvl6pPr marL="2514600" indent="-228600" defTabSz="8969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8969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8969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8969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5487A42-AD54-4133-8912-329E3FCC537D}" type="slidenum">
              <a:rPr lang="en-US" altLang="en-US" smtClean="0">
                <a:latin typeface="Tahoma" panose="020B0604030504040204" pitchFamily="34" charset="0"/>
              </a:rPr>
              <a:pPr>
                <a:spcBef>
                  <a:spcPct val="0"/>
                </a:spcBef>
              </a:pPr>
              <a:t>56</a:t>
            </a:fld>
            <a:endParaRPr lang="en-US" altLang="en-US">
              <a:latin typeface="Tahoma" panose="020B0604030504040204" pitchFamily="34" charset="0"/>
            </a:endParaRPr>
          </a:p>
        </p:txBody>
      </p:sp>
      <p:sp>
        <p:nvSpPr>
          <p:cNvPr id="64515" name="Rectangle 2">
            <a:extLst>
              <a:ext uri="{FF2B5EF4-FFF2-40B4-BE49-F238E27FC236}">
                <a16:creationId xmlns:a16="http://schemas.microsoft.com/office/drawing/2014/main" xmlns="" id="{19E4B372-75E4-4D71-98D0-08A415094C72}"/>
              </a:ext>
            </a:extLst>
          </p:cNvPr>
          <p:cNvSpPr>
            <a:spLocks noGrp="1" noRot="1" noChangeAspect="1" noChangeArrowheads="1" noTextEdit="1"/>
          </p:cNvSpPr>
          <p:nvPr>
            <p:ph type="sldImg"/>
          </p:nvPr>
        </p:nvSpPr>
        <p:spPr>
          <a:ln cap="flat"/>
        </p:spPr>
      </p:sp>
      <p:sp>
        <p:nvSpPr>
          <p:cNvPr id="64516" name="Rectangle 3">
            <a:extLst>
              <a:ext uri="{FF2B5EF4-FFF2-40B4-BE49-F238E27FC236}">
                <a16:creationId xmlns:a16="http://schemas.microsoft.com/office/drawing/2014/main" xmlns="" id="{0C3C04FF-F93E-4151-95C3-D52E6FCC37A0}"/>
              </a:ext>
            </a:extLst>
          </p:cNvPr>
          <p:cNvSpPr>
            <a:spLocks noGrp="1" noChangeArrowheads="1"/>
          </p:cNvSpPr>
          <p:nvPr>
            <p:ph type="body" idx="1"/>
          </p:nvPr>
        </p:nvSpPr>
        <p:spPr>
          <a:noFill/>
        </p:spPr>
        <p:txBody>
          <a:bodyPr/>
          <a:lstStyle/>
          <a:p>
            <a:pPr eaLnBrk="1" hangingPunct="1"/>
            <a:endParaRPr lang="id-ID"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pPr>
              <a:defRPr/>
            </a:pPr>
            <a:endParaRPr lang="id-ID"/>
          </a:p>
        </p:txBody>
      </p:sp>
      <p:sp>
        <p:nvSpPr>
          <p:cNvPr id="17" name="Footer Placeholder 16"/>
          <p:cNvSpPr>
            <a:spLocks noGrp="1"/>
          </p:cNvSpPr>
          <p:nvPr>
            <p:ph type="ftr" sz="quarter" idx="11"/>
          </p:nvPr>
        </p:nvSpPr>
        <p:spPr/>
        <p:txBody>
          <a:bodyPr/>
          <a:lstStyle/>
          <a:p>
            <a:pPr>
              <a:defRPr/>
            </a:pPr>
            <a:endParaRPr lang="id-ID"/>
          </a:p>
        </p:txBody>
      </p:sp>
      <p:sp>
        <p:nvSpPr>
          <p:cNvPr id="29" name="Slide Number Placeholder 28"/>
          <p:cNvSpPr>
            <a:spLocks noGrp="1"/>
          </p:cNvSpPr>
          <p:nvPr>
            <p:ph type="sldNum" sz="quarter" idx="12"/>
          </p:nvPr>
        </p:nvSpPr>
        <p:spPr/>
        <p:txBody>
          <a:bodyPr/>
          <a:lstStyle/>
          <a:p>
            <a:pPr>
              <a:defRPr/>
            </a:pPr>
            <a:fld id="{1EF8DEBF-A3FB-4CD0-A67B-EA1526019F77}" type="slidenum">
              <a:rPr lang="en-US" altLang="en-US" smtClean="0"/>
              <a:pPr>
                <a:defRPr/>
              </a:pPr>
              <a:t>‹#›</a:t>
            </a:fld>
            <a:endParaRPr lang="en-US" alt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id-ID"/>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p:txBody>
          <a:bodyPr/>
          <a:lstStyle/>
          <a:p>
            <a:pPr>
              <a:defRPr/>
            </a:pPr>
            <a:fld id="{1D7D08BF-7C25-4D07-B23E-481766FC49B2}" type="slidenum">
              <a:rPr lang="en-US" altLang="en-US" smtClean="0"/>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id-ID"/>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p:txBody>
          <a:bodyPr/>
          <a:lstStyle/>
          <a:p>
            <a:pPr>
              <a:defRPr/>
            </a:pPr>
            <a:fld id="{83DC6CA4-02C0-48C3-B4A9-85C08AC0F9A5}" type="slidenum">
              <a:rPr lang="en-US" altLang="en-US" smtClean="0"/>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id-ID"/>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p:txBody>
          <a:bodyPr/>
          <a:lstStyle/>
          <a:p>
            <a:pPr>
              <a:defRPr/>
            </a:pPr>
            <a:fld id="{77F2261C-A3A6-49AD-9868-D49A006EF5B8}" type="slidenum">
              <a:rPr lang="en-US" altLang="en-US" smtClean="0"/>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id-ID"/>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a:xfrm>
            <a:off x="7924800" y="6416675"/>
            <a:ext cx="762000" cy="365125"/>
          </a:xfrm>
        </p:spPr>
        <p:txBody>
          <a:bodyPr/>
          <a:lstStyle/>
          <a:p>
            <a:pPr>
              <a:defRPr/>
            </a:pPr>
            <a:fld id="{8192B81D-410D-4FFC-AA93-11667D4FE73D}" type="slidenum">
              <a:rPr lang="en-US" altLang="en-US" smtClean="0"/>
              <a:pPr>
                <a:defRPr/>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id-ID"/>
          </a:p>
        </p:txBody>
      </p:sp>
      <p:sp>
        <p:nvSpPr>
          <p:cNvPr id="6" name="Footer Placeholder 5"/>
          <p:cNvSpPr>
            <a:spLocks noGrp="1"/>
          </p:cNvSpPr>
          <p:nvPr>
            <p:ph type="ftr" sz="quarter" idx="11"/>
          </p:nvPr>
        </p:nvSpPr>
        <p:spPr/>
        <p:txBody>
          <a:bodyPr/>
          <a:lstStyle/>
          <a:p>
            <a:pPr>
              <a:defRPr/>
            </a:pPr>
            <a:endParaRPr lang="id-ID"/>
          </a:p>
        </p:txBody>
      </p:sp>
      <p:sp>
        <p:nvSpPr>
          <p:cNvPr id="7" name="Slide Number Placeholder 6"/>
          <p:cNvSpPr>
            <a:spLocks noGrp="1"/>
          </p:cNvSpPr>
          <p:nvPr>
            <p:ph type="sldNum" sz="quarter" idx="12"/>
          </p:nvPr>
        </p:nvSpPr>
        <p:spPr/>
        <p:txBody>
          <a:bodyPr/>
          <a:lstStyle/>
          <a:p>
            <a:pPr>
              <a:defRPr/>
            </a:pPr>
            <a:fld id="{07883245-F50E-43B8-92C7-73F724D3A6E6}" type="slidenum">
              <a:rPr lang="en-US" altLang="en-US" smtClean="0"/>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id-ID"/>
          </a:p>
        </p:txBody>
      </p:sp>
      <p:sp>
        <p:nvSpPr>
          <p:cNvPr id="8" name="Footer Placeholder 7"/>
          <p:cNvSpPr>
            <a:spLocks noGrp="1"/>
          </p:cNvSpPr>
          <p:nvPr>
            <p:ph type="ftr" sz="quarter" idx="11"/>
          </p:nvPr>
        </p:nvSpPr>
        <p:spPr/>
        <p:txBody>
          <a:bodyPr/>
          <a:lstStyle/>
          <a:p>
            <a:pPr>
              <a:defRPr/>
            </a:pPr>
            <a:endParaRPr lang="id-ID"/>
          </a:p>
        </p:txBody>
      </p:sp>
      <p:sp>
        <p:nvSpPr>
          <p:cNvPr id="9" name="Slide Number Placeholder 8"/>
          <p:cNvSpPr>
            <a:spLocks noGrp="1"/>
          </p:cNvSpPr>
          <p:nvPr>
            <p:ph type="sldNum" sz="quarter" idx="12"/>
          </p:nvPr>
        </p:nvSpPr>
        <p:spPr/>
        <p:txBody>
          <a:bodyPr/>
          <a:lstStyle/>
          <a:p>
            <a:pPr>
              <a:defRPr/>
            </a:pPr>
            <a:fld id="{B3AFF862-DB0D-4920-9720-F8F6560E83F6}" type="slidenum">
              <a:rPr lang="en-US" altLang="en-US" smtClean="0"/>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id-ID"/>
          </a:p>
        </p:txBody>
      </p:sp>
      <p:sp>
        <p:nvSpPr>
          <p:cNvPr id="4" name="Footer Placeholder 3"/>
          <p:cNvSpPr>
            <a:spLocks noGrp="1"/>
          </p:cNvSpPr>
          <p:nvPr>
            <p:ph type="ftr" sz="quarter" idx="11"/>
          </p:nvPr>
        </p:nvSpPr>
        <p:spPr/>
        <p:txBody>
          <a:bodyPr/>
          <a:lstStyle/>
          <a:p>
            <a:pPr>
              <a:defRPr/>
            </a:pPr>
            <a:endParaRPr lang="id-ID"/>
          </a:p>
        </p:txBody>
      </p:sp>
      <p:sp>
        <p:nvSpPr>
          <p:cNvPr id="5" name="Slide Number Placeholder 4"/>
          <p:cNvSpPr>
            <a:spLocks noGrp="1"/>
          </p:cNvSpPr>
          <p:nvPr>
            <p:ph type="sldNum" sz="quarter" idx="12"/>
          </p:nvPr>
        </p:nvSpPr>
        <p:spPr/>
        <p:txBody>
          <a:bodyPr/>
          <a:lstStyle/>
          <a:p>
            <a:pPr>
              <a:defRPr/>
            </a:pPr>
            <a:fld id="{AE159B1A-E57C-4D18-A5EC-F7F34A3964FB}" type="slidenum">
              <a:rPr lang="en-US" altLang="en-US" smtClean="0"/>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id-ID"/>
          </a:p>
        </p:txBody>
      </p:sp>
      <p:sp>
        <p:nvSpPr>
          <p:cNvPr id="3" name="Footer Placeholder 2"/>
          <p:cNvSpPr>
            <a:spLocks noGrp="1"/>
          </p:cNvSpPr>
          <p:nvPr>
            <p:ph type="ftr" sz="quarter" idx="11"/>
          </p:nvPr>
        </p:nvSpPr>
        <p:spPr/>
        <p:txBody>
          <a:bodyPr/>
          <a:lstStyle/>
          <a:p>
            <a:pPr>
              <a:defRPr/>
            </a:pPr>
            <a:endParaRPr lang="id-ID"/>
          </a:p>
        </p:txBody>
      </p:sp>
      <p:sp>
        <p:nvSpPr>
          <p:cNvPr id="4" name="Slide Number Placeholder 3"/>
          <p:cNvSpPr>
            <a:spLocks noGrp="1"/>
          </p:cNvSpPr>
          <p:nvPr>
            <p:ph type="sldNum" sz="quarter" idx="12"/>
          </p:nvPr>
        </p:nvSpPr>
        <p:spPr/>
        <p:txBody>
          <a:bodyPr/>
          <a:lstStyle/>
          <a:p>
            <a:pPr>
              <a:defRPr/>
            </a:pPr>
            <a:fld id="{1A8009D9-7EE1-4606-B691-099B8462BB97}" type="slidenum">
              <a:rPr lang="en-US" altLang="en-US" smtClean="0"/>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id-ID"/>
          </a:p>
        </p:txBody>
      </p:sp>
      <p:sp>
        <p:nvSpPr>
          <p:cNvPr id="6" name="Footer Placeholder 5"/>
          <p:cNvSpPr>
            <a:spLocks noGrp="1"/>
          </p:cNvSpPr>
          <p:nvPr>
            <p:ph type="ftr" sz="quarter" idx="11"/>
          </p:nvPr>
        </p:nvSpPr>
        <p:spPr/>
        <p:txBody>
          <a:bodyPr/>
          <a:lstStyle/>
          <a:p>
            <a:pPr>
              <a:defRPr/>
            </a:pPr>
            <a:endParaRPr lang="id-ID"/>
          </a:p>
        </p:txBody>
      </p:sp>
      <p:sp>
        <p:nvSpPr>
          <p:cNvPr id="7" name="Slide Number Placeholder 6"/>
          <p:cNvSpPr>
            <a:spLocks noGrp="1"/>
          </p:cNvSpPr>
          <p:nvPr>
            <p:ph type="sldNum" sz="quarter" idx="12"/>
          </p:nvPr>
        </p:nvSpPr>
        <p:spPr/>
        <p:txBody>
          <a:bodyPr/>
          <a:lstStyle/>
          <a:p>
            <a:pPr>
              <a:defRPr/>
            </a:pPr>
            <a:fld id="{B9D49A5A-BF6C-431B-B061-05DE9F4EDC4A}" type="slidenum">
              <a:rPr lang="en-US" altLang="en-US" smtClean="0"/>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id-ID"/>
          </a:p>
        </p:txBody>
      </p:sp>
      <p:sp>
        <p:nvSpPr>
          <p:cNvPr id="6" name="Footer Placeholder 5"/>
          <p:cNvSpPr>
            <a:spLocks noGrp="1"/>
          </p:cNvSpPr>
          <p:nvPr>
            <p:ph type="ftr" sz="quarter" idx="11"/>
          </p:nvPr>
        </p:nvSpPr>
        <p:spPr/>
        <p:txBody>
          <a:bodyPr/>
          <a:lstStyle/>
          <a:p>
            <a:pPr>
              <a:defRPr/>
            </a:pPr>
            <a:endParaRPr lang="id-ID"/>
          </a:p>
        </p:txBody>
      </p:sp>
      <p:sp>
        <p:nvSpPr>
          <p:cNvPr id="7" name="Slide Number Placeholder 6"/>
          <p:cNvSpPr>
            <a:spLocks noGrp="1"/>
          </p:cNvSpPr>
          <p:nvPr>
            <p:ph type="sldNum" sz="quarter" idx="12"/>
          </p:nvPr>
        </p:nvSpPr>
        <p:spPr/>
        <p:txBody>
          <a:bodyPr/>
          <a:lstStyle/>
          <a:p>
            <a:pPr>
              <a:defRPr/>
            </a:pPr>
            <a:fld id="{411AAAA9-BB46-4229-BA03-12F90BA9030F}" type="slidenum">
              <a:rPr lang="en-US" altLang="en-US" smtClean="0"/>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2B1B13E-D5AF-485E-81A1-82A140076526}" type="datetime4">
              <a:rPr lang="en-US" smtClean="0"/>
              <a:pPr/>
              <a:t>August 1, 2021</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754ED01-E2A0-4C1E-8E21-014B99041579}" type="slidenum">
              <a:rPr lang="en-US" smtClean="0"/>
              <a:pPr/>
              <a:t>‹#›</a:t>
            </a:fld>
            <a:endParaRPr lang="en-US" dirty="0"/>
          </a:p>
        </p:txBody>
      </p:sp>
      <p:sp>
        <p:nvSpPr>
          <p:cNvPr id="7" name="Rectangle 12"/>
          <p:cNvSpPr>
            <a:spLocks noChangeArrowheads="1"/>
          </p:cNvSpPr>
          <p:nvPr userDrawn="1"/>
        </p:nvSpPr>
        <p:spPr bwMode="auto">
          <a:xfrm>
            <a:off x="0" y="1066800"/>
            <a:ext cx="9144000" cy="152400"/>
          </a:xfrm>
          <a:prstGeom prst="rect">
            <a:avLst/>
          </a:prstGeom>
          <a:solidFill>
            <a:srgbClr val="9900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defRPr/>
            </a:pPr>
            <a:endParaRPr lang="en-GB" altLang="en-US" sz="2400">
              <a:latin typeface="Times New Roman" panose="02020603050405020304" pitchFamily="18" charset="0"/>
            </a:endParaRPr>
          </a:p>
        </p:txBody>
      </p:sp>
    </p:spTree>
  </p:cSld>
  <p:clrMap bg1="dk1" tx1="lt1" bg2="dk2" tx2="lt2" accent1="accent1" accent2="accent2" accent3="accent3" accent4="accent4" accent5="accent5" accent6="accent6" hlink="hlink" folHlink="folHlink"/>
  <p:sldLayoutIdLst>
    <p:sldLayoutId id="2147484301" r:id="rId1"/>
    <p:sldLayoutId id="2147484302" r:id="rId2"/>
    <p:sldLayoutId id="2147484303" r:id="rId3"/>
    <p:sldLayoutId id="2147484304" r:id="rId4"/>
    <p:sldLayoutId id="2147484305" r:id="rId5"/>
    <p:sldLayoutId id="2147484306" r:id="rId6"/>
    <p:sldLayoutId id="2147484307" r:id="rId7"/>
    <p:sldLayoutId id="2147484308" r:id="rId8"/>
    <p:sldLayoutId id="2147484309" r:id="rId9"/>
    <p:sldLayoutId id="2147484310" r:id="rId10"/>
    <p:sldLayoutId id="214748431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0.emf"/><Relationship Id="rId5" Type="http://schemas.openxmlformats.org/officeDocument/2006/relationships/image" Target="../media/image9.wmf"/><Relationship Id="rId4" Type="http://schemas.openxmlformats.org/officeDocument/2006/relationships/image" Target="../media/image8.jpeg"/></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600200"/>
            <a:ext cx="7315200" cy="4216539"/>
          </a:xfrm>
          <a:prstGeom prst="rect">
            <a:avLst/>
          </a:prstGeom>
        </p:spPr>
        <p:txBody>
          <a:bodyPr wrap="square">
            <a:spAutoFit/>
          </a:bodyPr>
          <a:lstStyle/>
          <a:p>
            <a:pPr algn="ctr"/>
            <a:r>
              <a:rPr lang="en-US" sz="3600" b="1" dirty="0">
                <a:solidFill>
                  <a:srgbClr val="FF0000"/>
                </a:solidFill>
              </a:rPr>
              <a:t>KEUANGAN NEGARA</a:t>
            </a:r>
          </a:p>
          <a:p>
            <a:pPr algn="ctr"/>
            <a:r>
              <a:rPr lang="en-US" sz="3600" b="1" dirty="0" smtClean="0">
                <a:solidFill>
                  <a:srgbClr val="FF0000"/>
                </a:solidFill>
                <a:latin typeface="Calibri" pitchFamily="34" charset="0"/>
                <a:cs typeface="Calibri" pitchFamily="34" charset="0"/>
              </a:rPr>
              <a:t> </a:t>
            </a:r>
            <a:endParaRPr lang="en-US" sz="3600" b="1" dirty="0">
              <a:solidFill>
                <a:srgbClr val="FF0000"/>
              </a:solidFill>
              <a:latin typeface="Calibri" pitchFamily="34" charset="0"/>
              <a:cs typeface="Calibri" pitchFamily="34" charset="0"/>
            </a:endParaRPr>
          </a:p>
          <a:p>
            <a:pPr algn="ctr"/>
            <a:r>
              <a:rPr lang="en-US" sz="3600" b="1" dirty="0" err="1" smtClean="0">
                <a:latin typeface="Calibri" pitchFamily="34" charset="0"/>
                <a:cs typeface="Calibri" pitchFamily="34" charset="0"/>
              </a:rPr>
              <a:t>Penyampai</a:t>
            </a:r>
            <a:r>
              <a:rPr lang="en-US" sz="3600" b="1" dirty="0" smtClean="0">
                <a:latin typeface="Calibri" pitchFamily="34" charset="0"/>
                <a:cs typeface="Calibri" pitchFamily="34" charset="0"/>
              </a:rPr>
              <a:t> </a:t>
            </a:r>
            <a:r>
              <a:rPr lang="en-US" sz="3600" b="1" dirty="0" err="1" smtClean="0">
                <a:latin typeface="Calibri" pitchFamily="34" charset="0"/>
                <a:cs typeface="Calibri" pitchFamily="34" charset="0"/>
              </a:rPr>
              <a:t>Materi</a:t>
            </a:r>
            <a:r>
              <a:rPr lang="en-US" sz="3600" b="1" dirty="0" smtClean="0">
                <a:latin typeface="Calibri" pitchFamily="34" charset="0"/>
                <a:cs typeface="Calibri" pitchFamily="34" charset="0"/>
              </a:rPr>
              <a:t> : A. </a:t>
            </a:r>
            <a:r>
              <a:rPr lang="en-US" sz="3600" b="1" dirty="0" err="1" smtClean="0">
                <a:latin typeface="Calibri" pitchFamily="34" charset="0"/>
                <a:cs typeface="Calibri" pitchFamily="34" charset="0"/>
              </a:rPr>
              <a:t>Jarkasih</a:t>
            </a:r>
            <a:endParaRPr lang="en-US" sz="3600" b="1" dirty="0" smtClean="0">
              <a:latin typeface="Calibri" pitchFamily="34" charset="0"/>
              <a:cs typeface="Calibri" pitchFamily="34" charset="0"/>
            </a:endParaRPr>
          </a:p>
          <a:p>
            <a:pPr algn="ctr"/>
            <a:r>
              <a:rPr lang="en-US" sz="3200" dirty="0">
                <a:latin typeface="Times New Roman" pitchFamily="18" charset="0"/>
                <a:cs typeface="Times New Roman" pitchFamily="18" charset="0"/>
              </a:rPr>
              <a:t> (Program IPD-UGJ-21)</a:t>
            </a:r>
            <a:endParaRPr lang="en-US" sz="3200" b="1" dirty="0" smtClean="0">
              <a:latin typeface="Calibri" pitchFamily="34" charset="0"/>
              <a:cs typeface="Calibri" pitchFamily="34" charset="0"/>
            </a:endParaRPr>
          </a:p>
          <a:p>
            <a:pPr algn="ctr"/>
            <a:r>
              <a:rPr lang="en-US" sz="3200" b="1" dirty="0" err="1" smtClean="0">
                <a:latin typeface="Calibri" pitchFamily="34" charset="0"/>
                <a:cs typeface="Calibri" pitchFamily="34" charset="0"/>
              </a:rPr>
              <a:t>Sumber</a:t>
            </a:r>
            <a:r>
              <a:rPr lang="en-US" sz="3200" b="1" dirty="0" smtClean="0">
                <a:latin typeface="Calibri" pitchFamily="34" charset="0"/>
                <a:cs typeface="Calibri" pitchFamily="34" charset="0"/>
              </a:rPr>
              <a:t> </a:t>
            </a:r>
            <a:r>
              <a:rPr lang="en-US" sz="3200" b="1" dirty="0" err="1" smtClean="0">
                <a:latin typeface="Calibri" pitchFamily="34" charset="0"/>
                <a:cs typeface="Calibri" pitchFamily="34" charset="0"/>
              </a:rPr>
              <a:t>Materi</a:t>
            </a:r>
            <a:r>
              <a:rPr lang="en-US" sz="3200" b="1" dirty="0" smtClean="0">
                <a:latin typeface="Calibri" pitchFamily="34" charset="0"/>
                <a:cs typeface="Calibri" pitchFamily="34" charset="0"/>
              </a:rPr>
              <a:t> :</a:t>
            </a:r>
          </a:p>
          <a:p>
            <a:r>
              <a:rPr lang="en-US" sz="3200" b="1" dirty="0">
                <a:latin typeface="Calibri" pitchFamily="34" charset="0"/>
                <a:cs typeface="Calibri" pitchFamily="34" charset="0"/>
              </a:rPr>
              <a:t> </a:t>
            </a:r>
            <a:r>
              <a:rPr lang="en-US" sz="3200" b="1" dirty="0" smtClean="0">
                <a:latin typeface="Calibri" pitchFamily="34" charset="0"/>
                <a:cs typeface="Calibri" pitchFamily="34" charset="0"/>
              </a:rPr>
              <a:t>         1. </a:t>
            </a:r>
            <a:r>
              <a:rPr lang="en-US" sz="3200" b="1" dirty="0" err="1" smtClean="0">
                <a:latin typeface="Calibri" pitchFamily="34" charset="0"/>
                <a:cs typeface="Calibri" pitchFamily="34" charset="0"/>
              </a:rPr>
              <a:t>Literatur</a:t>
            </a:r>
            <a:endParaRPr lang="en-US" sz="3200" b="1" dirty="0" smtClean="0">
              <a:latin typeface="Calibri" pitchFamily="34" charset="0"/>
              <a:cs typeface="Calibri" pitchFamily="34" charset="0"/>
            </a:endParaRPr>
          </a:p>
          <a:p>
            <a:pPr algn="ctr"/>
            <a:r>
              <a:rPr lang="en-US" sz="3200" b="1" dirty="0" smtClean="0">
                <a:latin typeface="Calibri" pitchFamily="34" charset="0"/>
                <a:cs typeface="Calibri" pitchFamily="34" charset="0"/>
              </a:rPr>
              <a:t>2. </a:t>
            </a:r>
            <a:r>
              <a:rPr lang="id-ID" sz="3200" b="1" dirty="0" smtClean="0">
                <a:latin typeface="Calibri" pitchFamily="34" charset="0"/>
                <a:cs typeface="Calibri" pitchFamily="34" charset="0"/>
              </a:rPr>
              <a:t>Dwi </a:t>
            </a:r>
            <a:r>
              <a:rPr lang="id-ID" sz="3200" b="1" dirty="0">
                <a:latin typeface="Calibri" pitchFamily="34" charset="0"/>
                <a:cs typeface="Calibri" pitchFamily="34" charset="0"/>
              </a:rPr>
              <a:t>Martani</a:t>
            </a:r>
            <a:r>
              <a:rPr lang="en-US" sz="3200" b="1" dirty="0">
                <a:latin typeface="Calibri" pitchFamily="34" charset="0"/>
                <a:cs typeface="Calibri" pitchFamily="34" charset="0"/>
              </a:rPr>
              <a:t> - </a:t>
            </a:r>
            <a:r>
              <a:rPr lang="id-ID" sz="3200" b="1" dirty="0">
                <a:solidFill>
                  <a:srgbClr val="FF0000"/>
                </a:solidFill>
                <a:latin typeface="Calibri" pitchFamily="34" charset="0"/>
                <a:cs typeface="Calibri" pitchFamily="34" charset="0"/>
                <a:hlinkClick r:id="" action="ppaction://noaction"/>
              </a:rPr>
              <a:t>081318227080</a:t>
            </a:r>
          </a:p>
          <a:p>
            <a:pPr algn="ctr"/>
            <a:r>
              <a:rPr lang="id-ID" sz="3200" b="1" dirty="0" smtClean="0">
                <a:solidFill>
                  <a:srgbClr val="FF0000"/>
                </a:solidFill>
                <a:latin typeface="Calibri" pitchFamily="34" charset="0"/>
                <a:cs typeface="Calibri" pitchFamily="34" charset="0"/>
                <a:hlinkClick r:id="" action="ppaction://noaction"/>
              </a:rPr>
              <a:t>martani@ui.ac.id</a:t>
            </a:r>
            <a:endParaRPr lang="en-US" sz="3200" b="1" dirty="0">
              <a:latin typeface="Calibri" pitchFamily="34" charset="0"/>
              <a:cs typeface="Calibri" pitchFamily="34" charset="0"/>
            </a:endParaRPr>
          </a:p>
        </p:txBody>
      </p:sp>
    </p:spTree>
    <p:extLst>
      <p:ext uri="{BB962C8B-B14F-4D97-AF65-F5344CB8AC3E}">
        <p14:creationId xmlns:p14="http://schemas.microsoft.com/office/powerpoint/2010/main" val="19221590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xmlns="" id="{E34A001A-5273-4791-8070-BDF388F51E41}"/>
              </a:ext>
            </a:extLst>
          </p:cNvPr>
          <p:cNvSpPr>
            <a:spLocks noGrp="1" noChangeArrowheads="1"/>
          </p:cNvSpPr>
          <p:nvPr>
            <p:ph idx="1"/>
          </p:nvPr>
        </p:nvSpPr>
        <p:spPr>
          <a:xfrm>
            <a:off x="457200" y="1782763"/>
            <a:ext cx="8301038" cy="4800600"/>
          </a:xfrm>
        </p:spPr>
        <p:txBody>
          <a:bodyPr/>
          <a:lstStyle/>
          <a:p>
            <a:pPr marL="280988" indent="-280988" algn="just" eaLnBrk="1" hangingPunct="1">
              <a:lnSpc>
                <a:spcPct val="75000"/>
              </a:lnSpc>
              <a:spcBef>
                <a:spcPct val="35000"/>
              </a:spcBef>
              <a:buSzPct val="80000"/>
              <a:buFont typeface="Arial" panose="020B0604020202020204" pitchFamily="34" charset="0"/>
              <a:buChar char="•"/>
              <a:defRPr/>
            </a:pPr>
            <a:r>
              <a:rPr lang="en-US" altLang="en-US" sz="2800" b="1" dirty="0" err="1">
                <a:latin typeface="Arial Narrow" panose="020B0506020202030204" pitchFamily="34" charset="0"/>
              </a:rPr>
              <a:t>Presiden</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memegang</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kekuasaan</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umum</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keuangan</a:t>
            </a:r>
            <a:r>
              <a:rPr lang="en-US" altLang="en-US" sz="2800" b="1" dirty="0">
                <a:latin typeface="Arial Narrow" panose="020B0506020202030204" pitchFamily="34" charset="0"/>
              </a:rPr>
              <a:t> negara.</a:t>
            </a:r>
          </a:p>
          <a:p>
            <a:pPr marL="280988" indent="-280988" algn="just" eaLnBrk="1" hangingPunct="1">
              <a:lnSpc>
                <a:spcPct val="75000"/>
              </a:lnSpc>
              <a:spcBef>
                <a:spcPct val="35000"/>
              </a:spcBef>
              <a:buSzPct val="80000"/>
              <a:buFont typeface="Arial" panose="020B0604020202020204" pitchFamily="34" charset="0"/>
              <a:buChar char="•"/>
              <a:defRPr/>
            </a:pPr>
            <a:r>
              <a:rPr lang="en-US" altLang="en-US" sz="2800" b="1" dirty="0" err="1">
                <a:latin typeface="Arial Narrow" panose="020B0506020202030204" pitchFamily="34" charset="0"/>
              </a:rPr>
              <a:t>Pengelolaan</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fiskal</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termasuk</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kekayaan</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negara</a:t>
            </a:r>
            <a:r>
              <a:rPr lang="en-US" altLang="en-US" sz="2800" b="1" dirty="0">
                <a:latin typeface="Arial Narrow" panose="020B0506020202030204" pitchFamily="34" charset="0"/>
              </a:rPr>
              <a:t> y</a:t>
            </a:r>
            <a:r>
              <a:rPr lang="id-ID" altLang="en-US" sz="2800" b="1" dirty="0">
                <a:latin typeface="Arial Narrow" panose="020B0506020202030204" pitchFamily="34" charset="0"/>
              </a:rPr>
              <a:t>an</a:t>
            </a:r>
            <a:r>
              <a:rPr lang="en-US" altLang="en-US" sz="2800" b="1" dirty="0">
                <a:latin typeface="Arial Narrow" panose="020B0506020202030204" pitchFamily="34" charset="0"/>
              </a:rPr>
              <a:t>g </a:t>
            </a:r>
            <a:r>
              <a:rPr lang="en-US" altLang="en-US" sz="2800" b="1" dirty="0" err="1">
                <a:latin typeface="Arial Narrow" panose="020B0506020202030204" pitchFamily="34" charset="0"/>
              </a:rPr>
              <a:t>dipisahkan</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dikuasakan</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kpd</a:t>
            </a:r>
            <a:r>
              <a:rPr lang="en-US" altLang="en-US" sz="2800" b="1" dirty="0">
                <a:latin typeface="Arial Narrow" panose="020B0506020202030204" pitchFamily="34" charset="0"/>
              </a:rPr>
              <a:t> Menteri </a:t>
            </a:r>
            <a:r>
              <a:rPr lang="en-US" altLang="en-US" sz="2800" b="1" dirty="0" err="1">
                <a:latin typeface="Arial Narrow" panose="020B0506020202030204" pitchFamily="34" charset="0"/>
              </a:rPr>
              <a:t>Keuangan</a:t>
            </a:r>
            <a:r>
              <a:rPr lang="en-US" altLang="en-US" sz="2800" b="1" dirty="0">
                <a:latin typeface="Arial Narrow" panose="020B0506020202030204" pitchFamily="34" charset="0"/>
              </a:rPr>
              <a:t>;</a:t>
            </a:r>
          </a:p>
          <a:p>
            <a:pPr marL="280988" indent="-280988" algn="just" eaLnBrk="1" hangingPunct="1">
              <a:lnSpc>
                <a:spcPct val="75000"/>
              </a:lnSpc>
              <a:spcBef>
                <a:spcPct val="35000"/>
              </a:spcBef>
              <a:buSzPct val="80000"/>
              <a:buFont typeface="Arial" panose="020B0604020202020204" pitchFamily="34" charset="0"/>
              <a:buChar char="•"/>
              <a:defRPr/>
            </a:pPr>
            <a:r>
              <a:rPr lang="en-US" altLang="en-US" sz="2800" b="1" dirty="0" err="1">
                <a:latin typeface="Arial Narrow" panose="020B0506020202030204" pitchFamily="34" charset="0"/>
              </a:rPr>
              <a:t>Penggunaan</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anggaran</a:t>
            </a:r>
            <a:r>
              <a:rPr lang="en-US" altLang="en-US" sz="2800" b="1" dirty="0">
                <a:latin typeface="Arial Narrow" panose="020B0506020202030204" pitchFamily="34" charset="0"/>
              </a:rPr>
              <a:t>/</a:t>
            </a:r>
            <a:r>
              <a:rPr lang="en-US" altLang="en-US" sz="2800" b="1" dirty="0" err="1">
                <a:latin typeface="Arial Narrow" panose="020B0506020202030204" pitchFamily="34" charset="0"/>
              </a:rPr>
              <a:t>barang</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dikuasakan</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kpd</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menteri</a:t>
            </a:r>
            <a:r>
              <a:rPr lang="en-US" altLang="en-US" sz="2800" b="1" dirty="0">
                <a:latin typeface="Arial Narrow" panose="020B0506020202030204" pitchFamily="34" charset="0"/>
              </a:rPr>
              <a:t>/</a:t>
            </a:r>
            <a:r>
              <a:rPr lang="en-US" altLang="en-US" sz="2800" b="1" dirty="0" err="1">
                <a:latin typeface="Arial Narrow" panose="020B0506020202030204" pitchFamily="34" charset="0"/>
              </a:rPr>
              <a:t>pimpinan</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lembaga</a:t>
            </a:r>
            <a:r>
              <a:rPr lang="en-US" altLang="en-US" sz="2800" b="1" dirty="0">
                <a:latin typeface="Arial Narrow" panose="020B0506020202030204" pitchFamily="34" charset="0"/>
              </a:rPr>
              <a:t>;</a:t>
            </a:r>
          </a:p>
          <a:p>
            <a:pPr marL="280988" indent="-280988" algn="just" eaLnBrk="1" hangingPunct="1">
              <a:lnSpc>
                <a:spcPct val="75000"/>
              </a:lnSpc>
              <a:spcBef>
                <a:spcPct val="35000"/>
              </a:spcBef>
              <a:buSzPct val="80000"/>
              <a:buFont typeface="Arial" panose="020B0604020202020204" pitchFamily="34" charset="0"/>
              <a:buChar char="•"/>
              <a:defRPr/>
            </a:pPr>
            <a:r>
              <a:rPr lang="en-US" altLang="en-US" sz="2800" b="1" dirty="0" err="1">
                <a:latin typeface="Arial Narrow" panose="020B0506020202030204" pitchFamily="34" charset="0"/>
              </a:rPr>
              <a:t>Pengelolaan</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keuangan</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daerah</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termasuk</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kekayaan</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daerah</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yg</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dipisahkan</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diserahkan</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kpd</a:t>
            </a:r>
            <a:r>
              <a:rPr lang="en-US" altLang="en-US" sz="2800" b="1" dirty="0">
                <a:latin typeface="Arial Narrow" panose="020B0506020202030204" pitchFamily="34" charset="0"/>
              </a:rPr>
              <a:t> KDH;</a:t>
            </a:r>
          </a:p>
          <a:p>
            <a:pPr marL="280988" indent="-280988" algn="just" eaLnBrk="1" hangingPunct="1">
              <a:lnSpc>
                <a:spcPct val="75000"/>
              </a:lnSpc>
              <a:spcBef>
                <a:spcPct val="35000"/>
              </a:spcBef>
              <a:buSzPct val="80000"/>
              <a:buFont typeface="Arial" panose="020B0604020202020204" pitchFamily="34" charset="0"/>
              <a:buChar char="•"/>
              <a:defRPr/>
            </a:pPr>
            <a:r>
              <a:rPr lang="en-US" altLang="en-US" sz="2800" b="1" dirty="0" err="1">
                <a:latin typeface="Arial Narrow" panose="020B0506020202030204" pitchFamily="34" charset="0"/>
              </a:rPr>
              <a:t>Kekuasaan</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umum</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presiden</a:t>
            </a:r>
            <a:r>
              <a:rPr lang="en-US" altLang="en-US" sz="2800" b="1" dirty="0">
                <a:latin typeface="Arial Narrow" panose="020B0506020202030204" pitchFamily="34" charset="0"/>
              </a:rPr>
              <a:t> t</a:t>
            </a:r>
            <a:r>
              <a:rPr lang="id-ID" altLang="en-US" sz="2800" b="1" dirty="0">
                <a:latin typeface="Arial Narrow" panose="020B0506020202030204" pitchFamily="34" charset="0"/>
              </a:rPr>
              <a:t>i</a:t>
            </a:r>
            <a:r>
              <a:rPr lang="en-US" altLang="en-US" sz="2800" b="1" dirty="0">
                <a:latin typeface="Arial Narrow" panose="020B0506020202030204" pitchFamily="34" charset="0"/>
              </a:rPr>
              <a:t>d</a:t>
            </a:r>
            <a:r>
              <a:rPr lang="id-ID" altLang="en-US" sz="2800" b="1" dirty="0">
                <a:latin typeface="Arial Narrow" panose="020B0506020202030204" pitchFamily="34" charset="0"/>
              </a:rPr>
              <a:t>a</a:t>
            </a:r>
            <a:r>
              <a:rPr lang="en-US" altLang="en-US" sz="2800" b="1" dirty="0">
                <a:latin typeface="Arial Narrow" panose="020B0506020202030204" pitchFamily="34" charset="0"/>
              </a:rPr>
              <a:t>k </a:t>
            </a:r>
            <a:r>
              <a:rPr lang="en-US" altLang="en-US" sz="2800" b="1" dirty="0" err="1">
                <a:latin typeface="Arial Narrow" panose="020B0506020202030204" pitchFamily="34" charset="0"/>
              </a:rPr>
              <a:t>termasuk</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bidang</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moneter</a:t>
            </a:r>
            <a:r>
              <a:rPr lang="en-US" altLang="en-US" sz="2800" b="1" dirty="0">
                <a:latin typeface="Arial Narrow" panose="020B0506020202030204" pitchFamily="34" charset="0"/>
              </a:rPr>
              <a:t>, yang </a:t>
            </a:r>
            <a:r>
              <a:rPr lang="en-US" altLang="en-US" sz="2800" b="1" dirty="0" err="1">
                <a:latin typeface="Arial Narrow" panose="020B0506020202030204" pitchFamily="34" charset="0"/>
              </a:rPr>
              <a:t>diatur</a:t>
            </a:r>
            <a:r>
              <a:rPr lang="en-US" altLang="en-US" sz="2800" b="1" dirty="0">
                <a:latin typeface="Arial Narrow" panose="020B0506020202030204" pitchFamily="34" charset="0"/>
              </a:rPr>
              <a:t> </a:t>
            </a:r>
            <a:r>
              <a:rPr lang="en-US" altLang="en-US" sz="2800" b="1" dirty="0" err="1">
                <a:latin typeface="Arial Narrow" panose="020B0506020202030204" pitchFamily="34" charset="0"/>
              </a:rPr>
              <a:t>dalam</a:t>
            </a:r>
            <a:r>
              <a:rPr lang="en-US" altLang="en-US" sz="2800" b="1" dirty="0">
                <a:latin typeface="Arial Narrow" panose="020B0506020202030204" pitchFamily="34" charset="0"/>
              </a:rPr>
              <a:t> UU </a:t>
            </a:r>
            <a:r>
              <a:rPr lang="en-US" altLang="en-US" sz="2800" b="1" dirty="0" err="1">
                <a:latin typeface="Arial Narrow" panose="020B0506020202030204" pitchFamily="34" charset="0"/>
              </a:rPr>
              <a:t>tersendiri</a:t>
            </a:r>
            <a:r>
              <a:rPr lang="en-US" altLang="en-US" sz="2800" b="1" dirty="0">
                <a:latin typeface="Arial Narrow" panose="020B0506020202030204" pitchFamily="34" charset="0"/>
              </a:rPr>
              <a:t>.</a:t>
            </a:r>
            <a:endParaRPr lang="en-US" altLang="en-US" sz="2800" b="1" i="1" dirty="0">
              <a:latin typeface="Arial Narrow" panose="020B0506020202030204" pitchFamily="34" charset="0"/>
            </a:endParaRPr>
          </a:p>
          <a:p>
            <a:pPr algn="just" eaLnBrk="1" hangingPunct="1">
              <a:lnSpc>
                <a:spcPct val="90000"/>
              </a:lnSpc>
              <a:spcBef>
                <a:spcPct val="35000"/>
              </a:spcBef>
              <a:buSzPct val="80000"/>
              <a:buFont typeface="Wingdings" panose="05000000000000000000" pitchFamily="2" charset="2"/>
              <a:buNone/>
              <a:defRPr/>
            </a:pPr>
            <a:endParaRPr lang="en-US" altLang="en-US" sz="2800" dirty="0">
              <a:solidFill>
                <a:srgbClr val="FF0000"/>
              </a:solidFill>
            </a:endParaRPr>
          </a:p>
        </p:txBody>
      </p:sp>
      <p:sp>
        <p:nvSpPr>
          <p:cNvPr id="29699" name="Slide Number Placeholder 5">
            <a:extLst>
              <a:ext uri="{FF2B5EF4-FFF2-40B4-BE49-F238E27FC236}">
                <a16:creationId xmlns:a16="http://schemas.microsoft.com/office/drawing/2014/main" xmlns="" id="{2B2E437D-017E-4DBF-A787-E831512FADF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8901C04-4B02-4FB7-B6BD-F7414CB63F02}" type="slidenum">
              <a:rPr lang="en-US" altLang="en-US" sz="1400" smtClean="0"/>
              <a:pPr/>
              <a:t>10</a:t>
            </a:fld>
            <a:endParaRPr lang="en-US" altLang="en-US" sz="1400"/>
          </a:p>
        </p:txBody>
      </p:sp>
      <p:sp>
        <p:nvSpPr>
          <p:cNvPr id="111618" name="Text Box 2">
            <a:extLst>
              <a:ext uri="{FF2B5EF4-FFF2-40B4-BE49-F238E27FC236}">
                <a16:creationId xmlns:a16="http://schemas.microsoft.com/office/drawing/2014/main" xmlns="" id="{E2557D9B-6414-4007-8A8C-C8E9F04E0657}"/>
              </a:ext>
            </a:extLst>
          </p:cNvPr>
          <p:cNvSpPr txBox="1">
            <a:spLocks noChangeArrowheads="1"/>
          </p:cNvSpPr>
          <p:nvPr/>
        </p:nvSpPr>
        <p:spPr bwMode="auto">
          <a:xfrm>
            <a:off x="36513" y="304800"/>
            <a:ext cx="9144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80000"/>
              </a:lnSpc>
            </a:pPr>
            <a:r>
              <a:rPr lang="en-US" altLang="en-US" sz="2800" b="1" dirty="0">
                <a:latin typeface="Albertus Extra Bold" pitchFamily="34" charset="0"/>
                <a:cs typeface="Arial" panose="020B0604020202020204" pitchFamily="34" charset="0"/>
              </a:rPr>
              <a:t>KEKUASAAN KEUANGAN NEGARA (P</a:t>
            </a:r>
            <a:r>
              <a:rPr lang="id-ID" altLang="en-US" sz="2800" b="1" dirty="0">
                <a:latin typeface="Albertus Extra Bold" pitchFamily="34" charset="0"/>
                <a:cs typeface="Arial" panose="020B0604020202020204" pitchFamily="34" charset="0"/>
              </a:rPr>
              <a:t>a</a:t>
            </a:r>
            <a:r>
              <a:rPr lang="en-US" altLang="en-US" sz="2800" b="1" dirty="0">
                <a:latin typeface="Albertus Extra Bold" pitchFamily="34" charset="0"/>
                <a:cs typeface="Arial" panose="020B0604020202020204" pitchFamily="34" charset="0"/>
              </a:rPr>
              <a:t>s</a:t>
            </a:r>
            <a:r>
              <a:rPr lang="id-ID" altLang="en-US" sz="2800" b="1" dirty="0">
                <a:latin typeface="Albertus Extra Bold" pitchFamily="34" charset="0"/>
                <a:cs typeface="Arial" panose="020B0604020202020204" pitchFamily="34" charset="0"/>
              </a:rPr>
              <a:t>a</a:t>
            </a:r>
            <a:r>
              <a:rPr lang="en-US" altLang="en-US" sz="2800" b="1" dirty="0">
                <a:latin typeface="Albertus Extra Bold" pitchFamily="34" charset="0"/>
                <a:cs typeface="Arial" panose="020B0604020202020204" pitchFamily="34" charset="0"/>
              </a:rPr>
              <a:t>l 6)</a:t>
            </a:r>
          </a:p>
          <a:p>
            <a:pPr algn="ctr" eaLnBrk="1" hangingPunct="1">
              <a:lnSpc>
                <a:spcPct val="80000"/>
              </a:lnSpc>
            </a:pPr>
            <a:endParaRPr lang="en-US" altLang="en-US" sz="2800" b="1" dirty="0">
              <a:latin typeface="Albertus Extra Bold" pitchFamily="34" charset="0"/>
              <a:cs typeface="Arial" panose="020B0604020202020204" pitchFamily="34"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1618"/>
                                        </p:tgtEl>
                                        <p:attrNameLst>
                                          <p:attrName>style.visibility</p:attrName>
                                        </p:attrNameLst>
                                      </p:cBhvr>
                                      <p:to>
                                        <p:strVal val="visible"/>
                                      </p:to>
                                    </p:set>
                                    <p:animEffect transition="in" filter="diamond(in)">
                                      <p:cBhvr>
                                        <p:cTn id="7" dur="500"/>
                                        <p:tgtEl>
                                          <p:spTgt spid="1116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8"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8">
            <a:extLst>
              <a:ext uri="{FF2B5EF4-FFF2-40B4-BE49-F238E27FC236}">
                <a16:creationId xmlns:a16="http://schemas.microsoft.com/office/drawing/2014/main" xmlns="" id="{2DA2A602-8D45-466B-8192-91703F37614E}"/>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BA6A2C7-E6E9-4B50-9E86-7366ADD0C22E}" type="slidenum">
              <a:rPr lang="en-US" altLang="en-US" sz="1400" smtClean="0">
                <a:cs typeface="Arial" panose="020B0604020202020204" pitchFamily="34" charset="0"/>
              </a:rPr>
              <a:pPr eaLnBrk="1" hangingPunct="1"/>
              <a:t>100</a:t>
            </a:fld>
            <a:endParaRPr lang="en-US" altLang="en-US" sz="1400">
              <a:cs typeface="Arial" panose="020B0604020202020204" pitchFamily="34" charset="0"/>
            </a:endParaRPr>
          </a:p>
        </p:txBody>
      </p:sp>
      <p:sp>
        <p:nvSpPr>
          <p:cNvPr id="176134" name="Rectangle 6">
            <a:extLst>
              <a:ext uri="{FF2B5EF4-FFF2-40B4-BE49-F238E27FC236}">
                <a16:creationId xmlns:a16="http://schemas.microsoft.com/office/drawing/2014/main" xmlns="" id="{9BBC11FD-7FCF-454A-B98E-188723E47830}"/>
              </a:ext>
            </a:extLst>
          </p:cNvPr>
          <p:cNvSpPr>
            <a:spLocks noGrp="1" noChangeArrowheads="1"/>
          </p:cNvSpPr>
          <p:nvPr>
            <p:ph type="subTitle" idx="4294967295"/>
          </p:nvPr>
        </p:nvSpPr>
        <p:spPr>
          <a:xfrm>
            <a:off x="2743200" y="4191000"/>
            <a:ext cx="6400800" cy="914400"/>
          </a:xfrm>
        </p:spPr>
        <p:txBody>
          <a:bodyPr rtlCol="0">
            <a:normAutofit fontScale="85000" lnSpcReduction="10000"/>
          </a:bodyPr>
          <a:lstStyle/>
          <a:p>
            <a:pPr eaLnBrk="1" fontAlgn="auto" hangingPunct="1">
              <a:lnSpc>
                <a:spcPct val="80000"/>
              </a:lnSpc>
              <a:spcAft>
                <a:spcPts val="0"/>
              </a:spcAft>
              <a:buClr>
                <a:schemeClr val="tx1">
                  <a:lumMod val="85000"/>
                  <a:lumOff val="15000"/>
                </a:schemeClr>
              </a:buClr>
              <a:defRPr/>
            </a:pPr>
            <a:r>
              <a:rPr lang="en-US" sz="4000" dirty="0"/>
              <a:t>STANDAR PEMERIKSAAN</a:t>
            </a:r>
          </a:p>
          <a:p>
            <a:pPr eaLnBrk="1" fontAlgn="auto" hangingPunct="1">
              <a:lnSpc>
                <a:spcPct val="80000"/>
              </a:lnSpc>
              <a:spcAft>
                <a:spcPts val="0"/>
              </a:spcAft>
              <a:buClr>
                <a:schemeClr val="tx1">
                  <a:lumMod val="85000"/>
                  <a:lumOff val="15000"/>
                </a:schemeClr>
              </a:buClr>
              <a:defRPr/>
            </a:pPr>
            <a:r>
              <a:rPr lang="en-US" dirty="0"/>
              <a:t>(PASAL 5 UU PPJKN)</a:t>
            </a:r>
          </a:p>
        </p:txBody>
      </p:sp>
      <p:sp>
        <p:nvSpPr>
          <p:cNvPr id="119812" name="Rectangle 2">
            <a:extLst>
              <a:ext uri="{FF2B5EF4-FFF2-40B4-BE49-F238E27FC236}">
                <a16:creationId xmlns:a16="http://schemas.microsoft.com/office/drawing/2014/main" xmlns="" id="{D7159304-A29B-4B9D-933C-85240AC4A4C8}"/>
              </a:ext>
            </a:extLst>
          </p:cNvPr>
          <p:cNvSpPr>
            <a:spLocks noChangeArrowheads="1"/>
          </p:cNvSpPr>
          <p:nvPr/>
        </p:nvSpPr>
        <p:spPr bwMode="auto">
          <a:xfrm>
            <a:off x="592138" y="1162050"/>
            <a:ext cx="8001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a:r>
              <a:rPr lang="en-US" altLang="en-US" sz="2800">
                <a:latin typeface="Arial" panose="020B0604020202020204" pitchFamily="34" charset="0"/>
                <a:cs typeface="Arial" panose="020B0604020202020204" pitchFamily="34" charset="0"/>
              </a:rPr>
              <a:t>Pemeriksaan Pengelolaan dan Tanggung Jawab Keuangan Negara dilaksanakan dengan menggunakan </a:t>
            </a:r>
          </a:p>
        </p:txBody>
      </p:sp>
      <p:sp>
        <p:nvSpPr>
          <p:cNvPr id="119813" name="Rectangle 3">
            <a:extLst>
              <a:ext uri="{FF2B5EF4-FFF2-40B4-BE49-F238E27FC236}">
                <a16:creationId xmlns:a16="http://schemas.microsoft.com/office/drawing/2014/main" xmlns="" id="{536D2980-C0BC-4373-B719-D3F10ACAC219}"/>
              </a:ext>
            </a:extLst>
          </p:cNvPr>
          <p:cNvSpPr>
            <a:spLocks noChangeArrowheads="1"/>
          </p:cNvSpPr>
          <p:nvPr/>
        </p:nvSpPr>
        <p:spPr bwMode="auto">
          <a:xfrm>
            <a:off x="609600" y="19050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90000"/>
              </a:lnSpc>
              <a:spcBef>
                <a:spcPct val="20000"/>
              </a:spcBef>
              <a:buClr>
                <a:schemeClr val="accent2"/>
              </a:buClr>
              <a:buSzPct val="80000"/>
              <a:buFont typeface="Wingdings" panose="05000000000000000000" pitchFamily="2" charset="2"/>
              <a:buNone/>
            </a:pPr>
            <a:endParaRPr lang="en-US" altLang="en-US" sz="2800">
              <a:cs typeface="Arial" panose="020B0604020202020204" pitchFamily="34" charset="0"/>
            </a:endParaRPr>
          </a:p>
          <a:p>
            <a:pPr algn="ctr" eaLnBrk="1" hangingPunct="1">
              <a:lnSpc>
                <a:spcPct val="90000"/>
              </a:lnSpc>
              <a:spcBef>
                <a:spcPct val="20000"/>
              </a:spcBef>
              <a:buClr>
                <a:schemeClr val="accent2"/>
              </a:buClr>
              <a:buSzPct val="80000"/>
              <a:buFont typeface="Wingdings" panose="05000000000000000000" pitchFamily="2" charset="2"/>
              <a:buNone/>
            </a:pPr>
            <a:endParaRPr lang="en-US" altLang="en-US" sz="2000">
              <a:cs typeface="Arial" panose="020B0604020202020204" pitchFamily="34" charset="0"/>
            </a:endParaRPr>
          </a:p>
          <a:p>
            <a:pPr lvl="1" algn="ctr" eaLnBrk="1" hangingPunct="1">
              <a:lnSpc>
                <a:spcPct val="90000"/>
              </a:lnSpc>
              <a:spcBef>
                <a:spcPct val="20000"/>
              </a:spcBef>
            </a:pPr>
            <a:endParaRPr lang="en-US" altLang="en-US" b="1">
              <a:latin typeface="Arial" panose="020B0604020202020204" pitchFamily="34" charset="0"/>
              <a:cs typeface="Arial" panose="020B0604020202020204" pitchFamily="34" charset="0"/>
            </a:endParaRPr>
          </a:p>
          <a:p>
            <a:pPr algn="ctr" eaLnBrk="1" hangingPunct="1">
              <a:lnSpc>
                <a:spcPct val="90000"/>
              </a:lnSpc>
              <a:spcBef>
                <a:spcPct val="20000"/>
              </a:spcBef>
              <a:buClr>
                <a:schemeClr val="accent2"/>
              </a:buClr>
              <a:buSzPct val="80000"/>
              <a:buFont typeface="Wingdings" panose="05000000000000000000" pitchFamily="2" charset="2"/>
              <a:buNone/>
            </a:pPr>
            <a:endParaRPr lang="en-US" altLang="en-US" sz="2800">
              <a:cs typeface="Arial" panose="020B0604020202020204" pitchFamily="34" charset="0"/>
            </a:endParaRPr>
          </a:p>
        </p:txBody>
      </p:sp>
      <p:sp>
        <p:nvSpPr>
          <p:cNvPr id="119814" name="AutoShape 4">
            <a:extLst>
              <a:ext uri="{FF2B5EF4-FFF2-40B4-BE49-F238E27FC236}">
                <a16:creationId xmlns:a16="http://schemas.microsoft.com/office/drawing/2014/main" xmlns="" id="{67513EAC-8185-4224-8591-69B49841A354}"/>
              </a:ext>
            </a:extLst>
          </p:cNvPr>
          <p:cNvSpPr>
            <a:spLocks noChangeArrowheads="1"/>
          </p:cNvSpPr>
          <p:nvPr/>
        </p:nvSpPr>
        <p:spPr bwMode="auto">
          <a:xfrm>
            <a:off x="4191000" y="3124200"/>
            <a:ext cx="1143000" cy="914400"/>
          </a:xfrm>
          <a:prstGeom prst="downArrow">
            <a:avLst>
              <a:gd name="adj1" fmla="val 50000"/>
              <a:gd name="adj2" fmla="val 25000"/>
            </a:avLst>
          </a:prstGeom>
          <a:solidFill>
            <a:schemeClr val="accent1"/>
          </a:solidFill>
          <a:ln w="12700" cap="sq">
            <a:solidFill>
              <a:schemeClr val="tx1"/>
            </a:solidFill>
            <a:miter lim="800000"/>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kumimoji="1" lang="id-ID" altLang="en-US" sz="3200" b="1">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6134">
                                            <p:txEl>
                                              <p:pRg st="0" end="0"/>
                                            </p:txEl>
                                          </p:spTgt>
                                        </p:tgtEl>
                                        <p:attrNameLst>
                                          <p:attrName>style.visibility</p:attrName>
                                        </p:attrNameLst>
                                      </p:cBhvr>
                                      <p:to>
                                        <p:strVal val="visible"/>
                                      </p:to>
                                    </p:set>
                                    <p:anim calcmode="lin" valueType="num">
                                      <p:cBhvr additive="base">
                                        <p:cTn id="7" dur="500" fill="hold"/>
                                        <p:tgtEl>
                                          <p:spTgt spid="17613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613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6134">
                                            <p:txEl>
                                              <p:pRg st="1" end="1"/>
                                            </p:txEl>
                                          </p:spTgt>
                                        </p:tgtEl>
                                        <p:attrNameLst>
                                          <p:attrName>style.visibility</p:attrName>
                                        </p:attrNameLst>
                                      </p:cBhvr>
                                      <p:to>
                                        <p:strVal val="visible"/>
                                      </p:to>
                                    </p:set>
                                    <p:anim calcmode="lin" valueType="num">
                                      <p:cBhvr additive="base">
                                        <p:cTn id="13" dur="500" fill="hold"/>
                                        <p:tgtEl>
                                          <p:spTgt spid="17613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613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4" grpId="0"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Number Placeholder 3">
            <a:extLst>
              <a:ext uri="{FF2B5EF4-FFF2-40B4-BE49-F238E27FC236}">
                <a16:creationId xmlns:a16="http://schemas.microsoft.com/office/drawing/2014/main" xmlns="" id="{2329EF07-E5F1-401F-8081-1DDDE974CA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E9426ECA-E6DF-4E4A-9CC7-4217D2A6E5C1}" type="slidenum">
              <a:rPr lang="en-US" altLang="en-US" sz="1400" smtClean="0">
                <a:cs typeface="Arial" panose="020B0604020202020204" pitchFamily="34" charset="0"/>
              </a:rPr>
              <a:pPr eaLnBrk="1" hangingPunct="1"/>
              <a:t>101</a:t>
            </a:fld>
            <a:endParaRPr lang="en-US" altLang="en-US" sz="1400">
              <a:cs typeface="Arial" panose="020B0604020202020204" pitchFamily="34" charset="0"/>
            </a:endParaRPr>
          </a:p>
        </p:txBody>
      </p:sp>
      <p:sp>
        <p:nvSpPr>
          <p:cNvPr id="169986" name="Rectangle 2">
            <a:extLst>
              <a:ext uri="{FF2B5EF4-FFF2-40B4-BE49-F238E27FC236}">
                <a16:creationId xmlns:a16="http://schemas.microsoft.com/office/drawing/2014/main" xmlns="" id="{C4EA0713-89EF-4BF3-9CF7-ABDBAF203902}"/>
              </a:ext>
            </a:extLst>
          </p:cNvPr>
          <p:cNvSpPr>
            <a:spLocks noChangeArrowheads="1"/>
          </p:cNvSpPr>
          <p:nvPr/>
        </p:nvSpPr>
        <p:spPr bwMode="auto">
          <a:xfrm>
            <a:off x="457200" y="457200"/>
            <a:ext cx="8229600" cy="1371600"/>
          </a:xfrm>
          <a:prstGeom prst="rect">
            <a:avLst/>
          </a:prstGeom>
          <a:noFill/>
          <a:ln w="9525">
            <a:noFill/>
            <a:miter lim="800000"/>
            <a:headEnd/>
            <a:tailEnd/>
          </a:ln>
          <a:effectLst/>
        </p:spPr>
        <p:txBody>
          <a:bodyPr anchor="ctr"/>
          <a:lstStyle/>
          <a:p>
            <a:pPr>
              <a:defRPr/>
            </a:pPr>
            <a:endParaRPr lang="id-ID" sz="4400">
              <a:solidFill>
                <a:schemeClr val="tx2"/>
              </a:solidFill>
              <a:effectLst>
                <a:outerShdw blurRad="38100" dist="38100" dir="2700000" algn="tl">
                  <a:srgbClr val="000000"/>
                </a:outerShdw>
              </a:effectLst>
              <a:cs typeface="Arial" charset="0"/>
            </a:endParaRPr>
          </a:p>
        </p:txBody>
      </p:sp>
      <p:sp>
        <p:nvSpPr>
          <p:cNvPr id="169987" name="Rectangle 3">
            <a:extLst>
              <a:ext uri="{FF2B5EF4-FFF2-40B4-BE49-F238E27FC236}">
                <a16:creationId xmlns:a16="http://schemas.microsoft.com/office/drawing/2014/main" xmlns="" id="{87E899BB-E3D4-43BC-A0B8-EC1F9AE0EA77}"/>
              </a:ext>
            </a:extLst>
          </p:cNvPr>
          <p:cNvSpPr>
            <a:spLocks noChangeArrowheads="1"/>
          </p:cNvSpPr>
          <p:nvPr/>
        </p:nvSpPr>
        <p:spPr bwMode="auto">
          <a:xfrm>
            <a:off x="425450" y="1585913"/>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buSzPct val="80000"/>
              <a:buFont typeface="Arial" panose="020B0604020202020204" pitchFamily="34" charset="0"/>
              <a:buChar char="•"/>
            </a:pPr>
            <a:r>
              <a:rPr lang="en-US" altLang="en-US" sz="2500" b="1">
                <a:latin typeface="Arial" panose="020B0604020202020204" pitchFamily="34" charset="0"/>
                <a:cs typeface="Arial" panose="020B0604020202020204" pitchFamily="34" charset="0"/>
              </a:rPr>
              <a:t>Patokan untuk melakukan pemeriksaan pengelolaan dan tanggung jawab keuangan negara yang meliputi </a:t>
            </a:r>
          </a:p>
          <a:p>
            <a:pPr eaLnBrk="1" hangingPunct="1">
              <a:spcBef>
                <a:spcPct val="20000"/>
              </a:spcBef>
              <a:buClr>
                <a:schemeClr val="accent2"/>
              </a:buClr>
              <a:buSzPct val="80000"/>
              <a:buFont typeface="Wingdings" panose="05000000000000000000" pitchFamily="2" charset="2"/>
              <a:buNone/>
            </a:pPr>
            <a:endParaRPr lang="en-US" altLang="en-US" sz="2500" b="1">
              <a:latin typeface="Arial" panose="020B0604020202020204" pitchFamily="34" charset="0"/>
              <a:cs typeface="Arial" panose="020B0604020202020204" pitchFamily="34" charset="0"/>
            </a:endParaRPr>
          </a:p>
          <a:p>
            <a:pPr lvl="2" eaLnBrk="1" hangingPunct="1">
              <a:spcBef>
                <a:spcPct val="20000"/>
              </a:spcBef>
              <a:buClr>
                <a:srgbClr val="FF3300"/>
              </a:buClr>
              <a:buFont typeface="Wingdings" panose="05000000000000000000" pitchFamily="2" charset="2"/>
              <a:buChar char="F"/>
            </a:pPr>
            <a:r>
              <a:rPr lang="en-US" altLang="en-US" sz="2800" b="1">
                <a:latin typeface="Arial" panose="020B0604020202020204" pitchFamily="34" charset="0"/>
                <a:cs typeface="Arial" panose="020B0604020202020204" pitchFamily="34" charset="0"/>
              </a:rPr>
              <a:t>  Standar Umum,</a:t>
            </a:r>
          </a:p>
          <a:p>
            <a:pPr lvl="2" eaLnBrk="1" hangingPunct="1">
              <a:spcBef>
                <a:spcPct val="20000"/>
              </a:spcBef>
              <a:buClr>
                <a:srgbClr val="FF3300"/>
              </a:buClr>
              <a:buFont typeface="Wingdings" panose="05000000000000000000" pitchFamily="2" charset="2"/>
              <a:buChar char="F"/>
            </a:pPr>
            <a:r>
              <a:rPr lang="en-US" altLang="en-US" sz="2800" b="1">
                <a:latin typeface="Arial" panose="020B0604020202020204" pitchFamily="34" charset="0"/>
                <a:cs typeface="Arial" panose="020B0604020202020204" pitchFamily="34" charset="0"/>
              </a:rPr>
              <a:t>  Standar Pelaksanaan Pemeriksaan, 	dan</a:t>
            </a:r>
          </a:p>
          <a:p>
            <a:pPr lvl="2" eaLnBrk="1" hangingPunct="1">
              <a:spcBef>
                <a:spcPct val="20000"/>
              </a:spcBef>
              <a:buClr>
                <a:srgbClr val="FF3300"/>
              </a:buClr>
              <a:buFont typeface="Wingdings" panose="05000000000000000000" pitchFamily="2" charset="2"/>
              <a:buChar char="F"/>
            </a:pPr>
            <a:r>
              <a:rPr lang="en-US" altLang="en-US" sz="2800" b="1">
                <a:latin typeface="Arial" panose="020B0604020202020204" pitchFamily="34" charset="0"/>
                <a:cs typeface="Arial" panose="020B0604020202020204" pitchFamily="34" charset="0"/>
              </a:rPr>
              <a:t>  Standar Pelaporan</a:t>
            </a:r>
            <a:r>
              <a:rPr lang="en-US" altLang="en-US" sz="1900" b="1">
                <a:latin typeface="Arial" panose="020B0604020202020204" pitchFamily="34" charset="0"/>
                <a:cs typeface="Arial" panose="020B0604020202020204" pitchFamily="34" charset="0"/>
              </a:rPr>
              <a:t> </a:t>
            </a:r>
          </a:p>
          <a:p>
            <a:pPr lvl="1" eaLnBrk="1" hangingPunct="1">
              <a:spcBef>
                <a:spcPct val="20000"/>
              </a:spcBef>
              <a:buFont typeface="Wingdings" panose="05000000000000000000" pitchFamily="2" charset="2"/>
              <a:buNone/>
            </a:pPr>
            <a:endParaRPr lang="en-US" altLang="en-US" sz="2100" b="1">
              <a:latin typeface="Arial" panose="020B0604020202020204" pitchFamily="34" charset="0"/>
              <a:cs typeface="Arial" panose="020B0604020202020204" pitchFamily="34" charset="0"/>
            </a:endParaRPr>
          </a:p>
          <a:p>
            <a:pPr eaLnBrk="1" hangingPunct="1">
              <a:spcBef>
                <a:spcPct val="20000"/>
              </a:spcBef>
              <a:buSzPct val="80000"/>
              <a:buFont typeface="Arial" panose="020B0604020202020204" pitchFamily="34" charset="0"/>
              <a:buChar char="•"/>
            </a:pPr>
            <a:r>
              <a:rPr lang="en-US" altLang="en-US" sz="2500" b="1">
                <a:latin typeface="Arial" panose="020B0604020202020204" pitchFamily="34" charset="0"/>
                <a:cs typeface="Arial" panose="020B0604020202020204" pitchFamily="34" charset="0"/>
              </a:rPr>
              <a:t>yang wajib dipedomani oleh BPK dan/atau Pemeriksa.</a:t>
            </a:r>
          </a:p>
        </p:txBody>
      </p:sp>
      <p:sp>
        <p:nvSpPr>
          <p:cNvPr id="169988" name="Rectangle 4">
            <a:extLst>
              <a:ext uri="{FF2B5EF4-FFF2-40B4-BE49-F238E27FC236}">
                <a16:creationId xmlns:a16="http://schemas.microsoft.com/office/drawing/2014/main" xmlns="" id="{69CFCB07-47F8-4644-A620-B031FB056486}"/>
              </a:ext>
            </a:extLst>
          </p:cNvPr>
          <p:cNvSpPr>
            <a:spLocks noChangeArrowheads="1"/>
          </p:cNvSpPr>
          <p:nvPr/>
        </p:nvSpPr>
        <p:spPr bwMode="auto">
          <a:xfrm>
            <a:off x="609600" y="304800"/>
            <a:ext cx="8305800" cy="671513"/>
          </a:xfrm>
          <a:prstGeom prst="rect">
            <a:avLst/>
          </a:prstGeom>
          <a:noFill/>
          <a:ln w="12700" cap="sq">
            <a:noFill/>
            <a:miter lim="800000"/>
            <a:headEnd type="none" w="sm" len="sm"/>
            <a:tailEnd type="none" w="sm" len="sm"/>
          </a:ln>
          <a:effectLst/>
        </p:spPr>
        <p:txBody>
          <a:bodyPr>
            <a:spAutoFit/>
          </a:bodyPr>
          <a:lstStyle/>
          <a:p>
            <a:pPr algn="ctr">
              <a:defRPr/>
            </a:pPr>
            <a:r>
              <a:rPr lang="en-US" sz="3800" u="sng" dirty="0">
                <a:effectLst>
                  <a:outerShdw blurRad="38100" dist="38100" dir="2700000" algn="tl">
                    <a:srgbClr val="000000"/>
                  </a:outerShdw>
                </a:effectLst>
                <a:latin typeface="Arial" panose="020B0604020202020204" pitchFamily="34" charset="0"/>
                <a:cs typeface="Arial" panose="020B0604020202020204" pitchFamily="34" charset="0"/>
              </a:rPr>
              <a:t>STANDAR PEMERIKSAAN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9988"/>
                                        </p:tgtEl>
                                        <p:attrNameLst>
                                          <p:attrName>style.visibility</p:attrName>
                                        </p:attrNameLst>
                                      </p:cBhvr>
                                      <p:to>
                                        <p:strVal val="visible"/>
                                      </p:to>
                                    </p:set>
                                    <p:animEffect transition="in" filter="blinds(horizontal)">
                                      <p:cBhvr>
                                        <p:cTn id="7" dur="500"/>
                                        <p:tgtEl>
                                          <p:spTgt spid="1699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69987"/>
                                        </p:tgtEl>
                                        <p:attrNameLst>
                                          <p:attrName>style.visibility</p:attrName>
                                        </p:attrNameLst>
                                      </p:cBhvr>
                                      <p:to>
                                        <p:strVal val="visible"/>
                                      </p:to>
                                    </p:set>
                                    <p:anim calcmode="lin" valueType="num">
                                      <p:cBhvr additive="base">
                                        <p:cTn id="12" dur="500" fill="hold"/>
                                        <p:tgtEl>
                                          <p:spTgt spid="169987"/>
                                        </p:tgtEl>
                                        <p:attrNameLst>
                                          <p:attrName>ppt_x</p:attrName>
                                        </p:attrNameLst>
                                      </p:cBhvr>
                                      <p:tavLst>
                                        <p:tav tm="0">
                                          <p:val>
                                            <p:strVal val="#ppt_x"/>
                                          </p:val>
                                        </p:tav>
                                        <p:tav tm="100000">
                                          <p:val>
                                            <p:strVal val="#ppt_x"/>
                                          </p:val>
                                        </p:tav>
                                      </p:tavLst>
                                    </p:anim>
                                    <p:anim calcmode="lin" valueType="num">
                                      <p:cBhvr additive="base">
                                        <p:cTn id="13" dur="500" fill="hold"/>
                                        <p:tgtEl>
                                          <p:spTgt spid="1699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p:bldP spid="169988"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2" name="Rectangle 4">
            <a:extLst>
              <a:ext uri="{FF2B5EF4-FFF2-40B4-BE49-F238E27FC236}">
                <a16:creationId xmlns:a16="http://schemas.microsoft.com/office/drawing/2014/main" xmlns="" id="{1A446EAC-265D-4A95-AE73-4C2E81866D4B}"/>
              </a:ext>
            </a:extLst>
          </p:cNvPr>
          <p:cNvSpPr>
            <a:spLocks noChangeArrowheads="1"/>
          </p:cNvSpPr>
          <p:nvPr/>
        </p:nvSpPr>
        <p:spPr bwMode="auto">
          <a:xfrm>
            <a:off x="685800" y="381000"/>
            <a:ext cx="90678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000" b="1" dirty="0">
                <a:latin typeface="Arial" panose="020B0604020202020204" pitchFamily="34" charset="0"/>
                <a:cs typeface="Arial" panose="020B0604020202020204" pitchFamily="34" charset="0"/>
              </a:rPr>
              <a:t>PEMERIKSA</a:t>
            </a:r>
            <a:endParaRPr lang="en-GB" altLang="en-US" sz="4000" b="1" dirty="0">
              <a:latin typeface="Arial" panose="020B0604020202020204" pitchFamily="34" charset="0"/>
              <a:cs typeface="Arial" panose="020B0604020202020204" pitchFamily="34" charset="0"/>
            </a:endParaRPr>
          </a:p>
        </p:txBody>
      </p:sp>
      <p:sp>
        <p:nvSpPr>
          <p:cNvPr id="165893" name="Rectangle 5">
            <a:extLst>
              <a:ext uri="{FF2B5EF4-FFF2-40B4-BE49-F238E27FC236}">
                <a16:creationId xmlns:a16="http://schemas.microsoft.com/office/drawing/2014/main" xmlns="" id="{41931A85-571E-4EB0-8DBA-568B700F71EA}"/>
              </a:ext>
            </a:extLst>
          </p:cNvPr>
          <p:cNvSpPr>
            <a:spLocks noChangeArrowheads="1"/>
          </p:cNvSpPr>
          <p:nvPr/>
        </p:nvSpPr>
        <p:spPr bwMode="auto">
          <a:xfrm>
            <a:off x="914400" y="1981200"/>
            <a:ext cx="7558088"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buSzPct val="80000"/>
              <a:buFont typeface="Arial" panose="020B0604020202020204" pitchFamily="34" charset="0"/>
              <a:buChar char="•"/>
            </a:pPr>
            <a:r>
              <a:rPr lang="en-US" altLang="en-US">
                <a:latin typeface="Arial" panose="020B0604020202020204" pitchFamily="34" charset="0"/>
                <a:cs typeface="Arial" panose="020B0604020202020204" pitchFamily="34" charset="0"/>
              </a:rPr>
              <a:t>  B P K</a:t>
            </a:r>
          </a:p>
          <a:p>
            <a:pPr eaLnBrk="1" hangingPunct="1">
              <a:lnSpc>
                <a:spcPct val="90000"/>
              </a:lnSpc>
              <a:spcBef>
                <a:spcPct val="20000"/>
              </a:spcBef>
              <a:buClr>
                <a:schemeClr val="accent2"/>
              </a:buClr>
              <a:buSzPct val="80000"/>
              <a:buFont typeface="Wingdings" panose="05000000000000000000" pitchFamily="2" charset="2"/>
              <a:buNone/>
            </a:pPr>
            <a:r>
              <a:rPr lang="en-US" altLang="en-US">
                <a:latin typeface="Arial" panose="020B0604020202020204" pitchFamily="34" charset="0"/>
                <a:cs typeface="Arial" panose="020B0604020202020204" pitchFamily="34" charset="0"/>
              </a:rPr>
              <a:t>         </a:t>
            </a:r>
          </a:p>
          <a:p>
            <a:pPr eaLnBrk="1" hangingPunct="1">
              <a:lnSpc>
                <a:spcPct val="90000"/>
              </a:lnSpc>
              <a:spcBef>
                <a:spcPct val="20000"/>
              </a:spcBef>
              <a:buSzPct val="80000"/>
              <a:buFont typeface="Arial" panose="020B0604020202020204" pitchFamily="34" charset="0"/>
              <a:buChar char="•"/>
            </a:pPr>
            <a:r>
              <a:rPr lang="en-US" altLang="en-US">
                <a:latin typeface="Arial" panose="020B0604020202020204" pitchFamily="34" charset="0"/>
                <a:cs typeface="Arial" panose="020B0604020202020204" pitchFamily="34" charset="0"/>
              </a:rPr>
              <a:t>  AKUNTAN PUBLIK/APIP </a:t>
            </a:r>
          </a:p>
          <a:p>
            <a:pPr eaLnBrk="1" hangingPunct="1">
              <a:lnSpc>
                <a:spcPct val="90000"/>
              </a:lnSpc>
              <a:spcBef>
                <a:spcPct val="20000"/>
              </a:spcBef>
              <a:buClr>
                <a:schemeClr val="accent2"/>
              </a:buClr>
              <a:buSzPct val="80000"/>
              <a:buFont typeface="Wingdings" panose="05000000000000000000" pitchFamily="2" charset="2"/>
              <a:buNone/>
            </a:pPr>
            <a:r>
              <a:rPr lang="en-US" altLang="en-US">
                <a:latin typeface="Arial" panose="020B0604020202020204" pitchFamily="34" charset="0"/>
                <a:cs typeface="Arial" panose="020B0604020202020204" pitchFamily="34" charset="0"/>
              </a:rPr>
              <a:t>       (penugasan)</a:t>
            </a:r>
          </a:p>
          <a:p>
            <a:pPr lvl="1" eaLnBrk="1" hangingPunct="1">
              <a:lnSpc>
                <a:spcPct val="90000"/>
              </a:lnSpc>
              <a:spcBef>
                <a:spcPct val="20000"/>
              </a:spcBef>
              <a:buFont typeface="Wingdings" panose="05000000000000000000" pitchFamily="2" charset="2"/>
              <a:buNone/>
            </a:pPr>
            <a:r>
              <a:rPr lang="en-US" altLang="en-US" sz="2000">
                <a:latin typeface="Tahoma" panose="020B0604030504040204" pitchFamily="34" charset="0"/>
                <a:cs typeface="Arial" panose="020B0604020202020204" pitchFamily="34" charset="0"/>
              </a:rPr>
              <a:t>    </a:t>
            </a:r>
          </a:p>
          <a:p>
            <a:pPr lvl="1" eaLnBrk="1" hangingPunct="1">
              <a:lnSpc>
                <a:spcPct val="90000"/>
              </a:lnSpc>
              <a:spcBef>
                <a:spcPct val="20000"/>
              </a:spcBef>
              <a:buFont typeface="Wingdings" panose="05000000000000000000" pitchFamily="2" charset="2"/>
              <a:buNone/>
            </a:pPr>
            <a:r>
              <a:rPr lang="en-US" altLang="en-US" sz="2000">
                <a:latin typeface="Tahoma" panose="020B0604030504040204" pitchFamily="34" charset="0"/>
                <a:cs typeface="Arial" panose="020B0604020202020204" pitchFamily="34" charset="0"/>
              </a:rPr>
              <a:t>	laporan pemeriksaan akuntan publik  wajib disampaikan ke BPK dan  dipublikasikan</a:t>
            </a:r>
          </a:p>
          <a:p>
            <a:pPr eaLnBrk="1" hangingPunct="1">
              <a:lnSpc>
                <a:spcPct val="90000"/>
              </a:lnSpc>
              <a:spcBef>
                <a:spcPct val="20000"/>
              </a:spcBef>
              <a:buClr>
                <a:schemeClr val="accent2"/>
              </a:buClr>
              <a:buSzPct val="80000"/>
              <a:buFont typeface="Wingdings" panose="05000000000000000000" pitchFamily="2" charset="2"/>
              <a:buNone/>
            </a:pPr>
            <a:r>
              <a:rPr lang="en-US" altLang="en-US">
                <a:latin typeface="Tahoma" panose="020B0604030504040204" pitchFamily="34" charset="0"/>
                <a:cs typeface="Arial" panose="020B0604020202020204" pitchFamily="34" charset="0"/>
              </a:rPr>
              <a:t>       </a:t>
            </a:r>
            <a:endParaRPr lang="en-US" altLang="en-US">
              <a:solidFill>
                <a:srgbClr val="FFFF66"/>
              </a:solidFill>
              <a:latin typeface="Tahoma" panose="020B0604030504040204" pitchFamily="34" charset="0"/>
              <a:cs typeface="Arial" panose="020B0604020202020204" pitchFamily="34" charset="0"/>
            </a:endParaRPr>
          </a:p>
        </p:txBody>
      </p:sp>
      <p:sp>
        <p:nvSpPr>
          <p:cNvPr id="121861" name="AutoShape 6">
            <a:extLst>
              <a:ext uri="{FF2B5EF4-FFF2-40B4-BE49-F238E27FC236}">
                <a16:creationId xmlns:a16="http://schemas.microsoft.com/office/drawing/2014/main" xmlns="" id="{55858609-588F-42A7-A477-EFF33978CDA6}"/>
              </a:ext>
            </a:extLst>
          </p:cNvPr>
          <p:cNvSpPr>
            <a:spLocks noChangeArrowheads="1"/>
          </p:cNvSpPr>
          <p:nvPr/>
        </p:nvSpPr>
        <p:spPr bwMode="auto">
          <a:xfrm rot="3951523">
            <a:off x="5295900" y="2324100"/>
            <a:ext cx="1143000" cy="457200"/>
          </a:xfrm>
          <a:prstGeom prst="curvedDownArrow">
            <a:avLst>
              <a:gd name="adj1" fmla="val 50000"/>
              <a:gd name="adj2" fmla="val 100000"/>
              <a:gd name="adj3" fmla="val 33333"/>
            </a:avLst>
          </a:prstGeom>
          <a:solidFill>
            <a:schemeClr val="accent1"/>
          </a:solidFill>
          <a:ln w="12700" cap="sq">
            <a:solidFill>
              <a:schemeClr val="tx1"/>
            </a:solidFill>
            <a:miter lim="800000"/>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kumimoji="1" lang="id-ID" altLang="en-US" sz="3200" b="1">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165892"/>
                                        </p:tgtEl>
                                        <p:attrNameLst>
                                          <p:attrName>style.visibility</p:attrName>
                                        </p:attrNameLst>
                                      </p:cBhvr>
                                      <p:to>
                                        <p:strVal val="visible"/>
                                      </p:to>
                                    </p:set>
                                    <p:animEffect transition="in" filter="blinds(vertical)">
                                      <p:cBhvr>
                                        <p:cTn id="7" dur="500"/>
                                        <p:tgtEl>
                                          <p:spTgt spid="1658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65893"/>
                                        </p:tgtEl>
                                        <p:attrNameLst>
                                          <p:attrName>style.visibility</p:attrName>
                                        </p:attrNameLst>
                                      </p:cBhvr>
                                      <p:to>
                                        <p:strVal val="visible"/>
                                      </p:to>
                                    </p:set>
                                    <p:anim calcmode="lin" valueType="num">
                                      <p:cBhvr additive="base">
                                        <p:cTn id="12" dur="500" fill="hold"/>
                                        <p:tgtEl>
                                          <p:spTgt spid="165893"/>
                                        </p:tgtEl>
                                        <p:attrNameLst>
                                          <p:attrName>ppt_x</p:attrName>
                                        </p:attrNameLst>
                                      </p:cBhvr>
                                      <p:tavLst>
                                        <p:tav tm="0">
                                          <p:val>
                                            <p:strVal val="#ppt_x"/>
                                          </p:val>
                                        </p:tav>
                                        <p:tav tm="100000">
                                          <p:val>
                                            <p:strVal val="#ppt_x"/>
                                          </p:val>
                                        </p:tav>
                                      </p:tavLst>
                                    </p:anim>
                                    <p:anim calcmode="lin" valueType="num">
                                      <p:cBhvr additive="base">
                                        <p:cTn id="13" dur="500" fill="hold"/>
                                        <p:tgtEl>
                                          <p:spTgt spid="16589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2" grpId="0"/>
      <p:bldP spid="165893"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Number Placeholder 3">
            <a:extLst>
              <a:ext uri="{FF2B5EF4-FFF2-40B4-BE49-F238E27FC236}">
                <a16:creationId xmlns:a16="http://schemas.microsoft.com/office/drawing/2014/main" xmlns="" id="{B71E8101-B78B-4D98-B01B-866271FAFD2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09B09F4-0697-4FAD-AC7D-65D7B2898A9D}" type="slidenum">
              <a:rPr lang="en-US" altLang="en-US" sz="1400" smtClean="0">
                <a:cs typeface="Arial" panose="020B0604020202020204" pitchFamily="34" charset="0"/>
              </a:rPr>
              <a:pPr eaLnBrk="1" hangingPunct="1"/>
              <a:t>103</a:t>
            </a:fld>
            <a:endParaRPr lang="en-US" altLang="en-US" sz="1400">
              <a:cs typeface="Arial" panose="020B0604020202020204" pitchFamily="34" charset="0"/>
            </a:endParaRPr>
          </a:p>
        </p:txBody>
      </p:sp>
      <p:sp>
        <p:nvSpPr>
          <p:cNvPr id="167940" name="Rectangle 4">
            <a:extLst>
              <a:ext uri="{FF2B5EF4-FFF2-40B4-BE49-F238E27FC236}">
                <a16:creationId xmlns:a16="http://schemas.microsoft.com/office/drawing/2014/main" xmlns="" id="{35BE3991-A07E-4AC7-9217-D0B4A7C1E085}"/>
              </a:ext>
            </a:extLst>
          </p:cNvPr>
          <p:cNvSpPr>
            <a:spLocks noChangeArrowheads="1"/>
          </p:cNvSpPr>
          <p:nvPr/>
        </p:nvSpPr>
        <p:spPr bwMode="auto">
          <a:xfrm>
            <a:off x="457200" y="457200"/>
            <a:ext cx="8229600" cy="1371600"/>
          </a:xfrm>
          <a:prstGeom prst="rect">
            <a:avLst/>
          </a:prstGeom>
          <a:noFill/>
          <a:ln w="9525">
            <a:noFill/>
            <a:miter lim="800000"/>
            <a:headEnd/>
            <a:tailEnd/>
          </a:ln>
          <a:effectLst/>
        </p:spPr>
        <p:txBody>
          <a:bodyPr anchor="ctr"/>
          <a:lstStyle/>
          <a:p>
            <a:pPr>
              <a:defRPr/>
            </a:pPr>
            <a:endParaRPr lang="id-ID" sz="4400">
              <a:solidFill>
                <a:schemeClr val="tx2"/>
              </a:solidFill>
              <a:effectLst>
                <a:outerShdw blurRad="38100" dist="38100" dir="2700000" algn="tl">
                  <a:srgbClr val="000000"/>
                </a:outerShdw>
              </a:effectLst>
              <a:cs typeface="Arial" charset="0"/>
            </a:endParaRPr>
          </a:p>
        </p:txBody>
      </p:sp>
      <p:sp>
        <p:nvSpPr>
          <p:cNvPr id="167941" name="Rectangle 5">
            <a:extLst>
              <a:ext uri="{FF2B5EF4-FFF2-40B4-BE49-F238E27FC236}">
                <a16:creationId xmlns:a16="http://schemas.microsoft.com/office/drawing/2014/main" xmlns="" id="{99804E82-0BA0-4934-96A9-EC93AAB88A39}"/>
              </a:ext>
            </a:extLst>
          </p:cNvPr>
          <p:cNvSpPr>
            <a:spLocks noChangeArrowheads="1"/>
          </p:cNvSpPr>
          <p:nvPr/>
        </p:nvSpPr>
        <p:spPr bwMode="auto">
          <a:xfrm>
            <a:off x="609600" y="2362200"/>
            <a:ext cx="8229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buSzPct val="80000"/>
              <a:buFont typeface="Arial" panose="020B0604020202020204" pitchFamily="34" charset="0"/>
              <a:buChar char="•"/>
            </a:pPr>
            <a:r>
              <a:rPr lang="en-US" altLang="en-US" b="1">
                <a:latin typeface="Arial" panose="020B0604020202020204" pitchFamily="34" charset="0"/>
                <a:cs typeface="Arial" panose="020B0604020202020204" pitchFamily="34" charset="0"/>
              </a:rPr>
              <a:t>Penentuan objek pemeriksaan, perencanaan;</a:t>
            </a:r>
          </a:p>
          <a:p>
            <a:pPr eaLnBrk="1" hangingPunct="1">
              <a:spcBef>
                <a:spcPct val="20000"/>
              </a:spcBef>
              <a:buSzPct val="80000"/>
              <a:buFont typeface="Arial" panose="020B0604020202020204" pitchFamily="34" charset="0"/>
              <a:buChar char="•"/>
            </a:pPr>
            <a:r>
              <a:rPr lang="en-US" altLang="en-US" b="1">
                <a:latin typeface="Arial" panose="020B0604020202020204" pitchFamily="34" charset="0"/>
                <a:cs typeface="Arial" panose="020B0604020202020204" pitchFamily="34" charset="0"/>
              </a:rPr>
              <a:t>pelaksanaan pemeriksaan;</a:t>
            </a:r>
          </a:p>
          <a:p>
            <a:pPr eaLnBrk="1" hangingPunct="1">
              <a:spcBef>
                <a:spcPct val="20000"/>
              </a:spcBef>
              <a:buSzPct val="80000"/>
              <a:buFont typeface="Arial" panose="020B0604020202020204" pitchFamily="34" charset="0"/>
              <a:buChar char="•"/>
            </a:pPr>
            <a:r>
              <a:rPr lang="en-US" altLang="en-US" b="1">
                <a:latin typeface="Arial" panose="020B0604020202020204" pitchFamily="34" charset="0"/>
                <a:cs typeface="Arial" panose="020B0604020202020204" pitchFamily="34" charset="0"/>
              </a:rPr>
              <a:t>Penentuan waktu;</a:t>
            </a:r>
          </a:p>
          <a:p>
            <a:pPr eaLnBrk="1" hangingPunct="1">
              <a:spcBef>
                <a:spcPct val="20000"/>
              </a:spcBef>
              <a:buSzPct val="80000"/>
              <a:buFont typeface="Arial" panose="020B0604020202020204" pitchFamily="34" charset="0"/>
              <a:buChar char="•"/>
            </a:pPr>
            <a:r>
              <a:rPr lang="en-US" altLang="en-US" b="1">
                <a:latin typeface="Arial" panose="020B0604020202020204" pitchFamily="34" charset="0"/>
                <a:cs typeface="Arial" panose="020B0604020202020204" pitchFamily="34" charset="0"/>
              </a:rPr>
              <a:t>Metode pemeriksaan</a:t>
            </a:r>
          </a:p>
          <a:p>
            <a:pPr eaLnBrk="1" hangingPunct="1">
              <a:spcBef>
                <a:spcPct val="20000"/>
              </a:spcBef>
              <a:buSzPct val="80000"/>
              <a:buFont typeface="Arial" panose="020B0604020202020204" pitchFamily="34" charset="0"/>
              <a:buChar char="•"/>
            </a:pPr>
            <a:r>
              <a:rPr lang="en-US" altLang="en-US" b="1">
                <a:latin typeface="Arial" panose="020B0604020202020204" pitchFamily="34" charset="0"/>
                <a:cs typeface="Arial" panose="020B0604020202020204" pitchFamily="34" charset="0"/>
              </a:rPr>
              <a:t>penyusunan dan penyajian laporan pemeriksaan</a:t>
            </a:r>
          </a:p>
          <a:p>
            <a:pPr eaLnBrk="1" hangingPunct="1">
              <a:spcBef>
                <a:spcPct val="20000"/>
              </a:spcBef>
              <a:buClr>
                <a:schemeClr val="accent2"/>
              </a:buClr>
              <a:buSzPct val="80000"/>
              <a:buFont typeface="Wingdings" panose="05000000000000000000" pitchFamily="2" charset="2"/>
              <a:buNone/>
            </a:pPr>
            <a:r>
              <a:rPr lang="en-US" altLang="en-US" b="1">
                <a:latin typeface="Arial" panose="020B0604020202020204" pitchFamily="34" charset="0"/>
                <a:cs typeface="Arial" panose="020B0604020202020204" pitchFamily="34" charset="0"/>
              </a:rPr>
              <a:t>	</a:t>
            </a:r>
            <a:r>
              <a:rPr lang="en-US" altLang="en-US" b="1" i="1">
                <a:latin typeface="Arial" panose="020B0604020202020204" pitchFamily="34" charset="0"/>
                <a:cs typeface="Arial" panose="020B0604020202020204" pitchFamily="34" charset="0"/>
              </a:rPr>
              <a:t>dilakukan secara bebas dan mandiri oleh BPK</a:t>
            </a:r>
          </a:p>
          <a:p>
            <a:pPr algn="r" eaLnBrk="1" hangingPunct="1">
              <a:spcBef>
                <a:spcPct val="20000"/>
              </a:spcBef>
              <a:buClr>
                <a:schemeClr val="accent2"/>
              </a:buClr>
              <a:buSzPct val="80000"/>
              <a:buFont typeface="Wingdings" panose="05000000000000000000" pitchFamily="2" charset="2"/>
              <a:buNone/>
            </a:pPr>
            <a:endParaRPr lang="en-US" altLang="en-US" sz="1400" b="1">
              <a:latin typeface="Arial" panose="020B0604020202020204" pitchFamily="34" charset="0"/>
              <a:cs typeface="Arial" panose="020B0604020202020204" pitchFamily="34" charset="0"/>
            </a:endParaRPr>
          </a:p>
          <a:p>
            <a:pPr algn="r" eaLnBrk="1" hangingPunct="1">
              <a:spcBef>
                <a:spcPct val="20000"/>
              </a:spcBef>
              <a:buClr>
                <a:schemeClr val="accent2"/>
              </a:buClr>
              <a:buSzPct val="80000"/>
              <a:buFont typeface="Wingdings" panose="05000000000000000000" pitchFamily="2" charset="2"/>
              <a:buNone/>
            </a:pPr>
            <a:r>
              <a:rPr lang="en-US" altLang="en-US" sz="1400" b="1">
                <a:latin typeface="Arial" panose="020B0604020202020204" pitchFamily="34" charset="0"/>
                <a:cs typeface="Arial" panose="020B0604020202020204" pitchFamily="34" charset="0"/>
              </a:rPr>
              <a:t>Pasal 6 UU PPJKN</a:t>
            </a:r>
            <a:endParaRPr lang="id-ID" altLang="en-US" sz="1400" b="1">
              <a:latin typeface="Arial" panose="020B0604020202020204" pitchFamily="34" charset="0"/>
              <a:cs typeface="Arial" panose="020B0604020202020204" pitchFamily="34" charset="0"/>
            </a:endParaRPr>
          </a:p>
        </p:txBody>
      </p:sp>
      <p:sp>
        <p:nvSpPr>
          <p:cNvPr id="167942" name="Rectangle 6">
            <a:extLst>
              <a:ext uri="{FF2B5EF4-FFF2-40B4-BE49-F238E27FC236}">
                <a16:creationId xmlns:a16="http://schemas.microsoft.com/office/drawing/2014/main" xmlns="" id="{9A322024-28CB-48CC-9EB2-2431F36DC9C2}"/>
              </a:ext>
            </a:extLst>
          </p:cNvPr>
          <p:cNvSpPr>
            <a:spLocks noChangeArrowheads="1"/>
          </p:cNvSpPr>
          <p:nvPr/>
        </p:nvSpPr>
        <p:spPr bwMode="auto">
          <a:xfrm>
            <a:off x="609600" y="685800"/>
            <a:ext cx="8305800" cy="1006475"/>
          </a:xfrm>
          <a:prstGeom prst="rect">
            <a:avLst/>
          </a:prstGeom>
          <a:noFill/>
          <a:ln w="12700" cap="sq">
            <a:noFill/>
            <a:miter lim="800000"/>
            <a:headEnd type="none" w="sm" len="sm"/>
            <a:tailEnd type="none" w="sm" len="sm"/>
          </a:ln>
          <a:effectLst/>
        </p:spPr>
        <p:txBody>
          <a:bodyPr>
            <a:spAutoFit/>
          </a:bodyPr>
          <a:lstStyle/>
          <a:p>
            <a:pPr>
              <a:defRPr/>
            </a:pPr>
            <a:endParaRPr lang="en-US" sz="3000" b="1" dirty="0">
              <a:effectLst>
                <a:outerShdw blurRad="38100" dist="38100" dir="2700000" algn="tl">
                  <a:srgbClr val="000000"/>
                </a:outerShdw>
              </a:effectLst>
              <a:latin typeface="Arial" panose="020B0604020202020204" pitchFamily="34" charset="0"/>
              <a:cs typeface="Arial" panose="020B0604020202020204" pitchFamily="34" charset="0"/>
            </a:endParaRPr>
          </a:p>
          <a:p>
            <a:pPr>
              <a:defRPr/>
            </a:pPr>
            <a:r>
              <a:rPr lang="en-US" sz="3000" b="1" dirty="0">
                <a:effectLst>
                  <a:outerShdw blurRad="38100" dist="38100" dir="2700000" algn="tl">
                    <a:srgbClr val="000000"/>
                  </a:outerShdw>
                </a:effectLst>
                <a:latin typeface="Arial" panose="020B0604020202020204" pitchFamily="34" charset="0"/>
                <a:cs typeface="Arial" panose="020B0604020202020204" pitchFamily="34" charset="0"/>
              </a:rPr>
              <a:t>PELAKSANAAN PEMERIKSAAN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7942"/>
                                        </p:tgtEl>
                                        <p:attrNameLst>
                                          <p:attrName>style.visibility</p:attrName>
                                        </p:attrNameLst>
                                      </p:cBhvr>
                                      <p:to>
                                        <p:strVal val="visible"/>
                                      </p:to>
                                    </p:set>
                                    <p:animEffect transition="in" filter="blinds(horizontal)">
                                      <p:cBhvr>
                                        <p:cTn id="7" dur="500"/>
                                        <p:tgtEl>
                                          <p:spTgt spid="1679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67941"/>
                                        </p:tgtEl>
                                        <p:attrNameLst>
                                          <p:attrName>style.visibility</p:attrName>
                                        </p:attrNameLst>
                                      </p:cBhvr>
                                      <p:to>
                                        <p:strVal val="visible"/>
                                      </p:to>
                                    </p:set>
                                    <p:anim calcmode="lin" valueType="num">
                                      <p:cBhvr additive="base">
                                        <p:cTn id="12" dur="500" fill="hold"/>
                                        <p:tgtEl>
                                          <p:spTgt spid="167941"/>
                                        </p:tgtEl>
                                        <p:attrNameLst>
                                          <p:attrName>ppt_x</p:attrName>
                                        </p:attrNameLst>
                                      </p:cBhvr>
                                      <p:tavLst>
                                        <p:tav tm="0">
                                          <p:val>
                                            <p:strVal val="#ppt_x"/>
                                          </p:val>
                                        </p:tav>
                                        <p:tav tm="100000">
                                          <p:val>
                                            <p:strVal val="#ppt_x"/>
                                          </p:val>
                                        </p:tav>
                                      </p:tavLst>
                                    </p:anim>
                                    <p:anim calcmode="lin" valueType="num">
                                      <p:cBhvr additive="base">
                                        <p:cTn id="13" dur="500" fill="hold"/>
                                        <p:tgtEl>
                                          <p:spTgt spid="1679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41" grpId="0"/>
      <p:bldP spid="167942"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a:extLst>
              <a:ext uri="{FF2B5EF4-FFF2-40B4-BE49-F238E27FC236}">
                <a16:creationId xmlns:a16="http://schemas.microsoft.com/office/drawing/2014/main" xmlns="" id="{E0C47992-977D-4E14-BFE1-8B595523BDFF}"/>
              </a:ext>
            </a:extLst>
          </p:cNvPr>
          <p:cNvSpPr>
            <a:spLocks noGrp="1"/>
          </p:cNvSpPr>
          <p:nvPr>
            <p:ph type="title"/>
          </p:nvPr>
        </p:nvSpPr>
        <p:spPr>
          <a:xfrm>
            <a:off x="701675" y="381000"/>
            <a:ext cx="7680325" cy="533400"/>
          </a:xfrm>
        </p:spPr>
        <p:txBody>
          <a:bodyPr>
            <a:normAutofit fontScale="90000"/>
          </a:bodyPr>
          <a:lstStyle/>
          <a:p>
            <a:pPr eaLnBrk="1" hangingPunct="1"/>
            <a:r>
              <a:rPr altLang="en-US" b="1" dirty="0">
                <a:latin typeface="Arial" panose="020B0604020202020204" pitchFamily="34" charset="0"/>
                <a:cs typeface="Arial" panose="020B0604020202020204" pitchFamily="34" charset="0"/>
              </a:rPr>
              <a:t>KEWENANGAN BPK</a:t>
            </a:r>
          </a:p>
        </p:txBody>
      </p:sp>
      <p:sp>
        <p:nvSpPr>
          <p:cNvPr id="248835" name="Rectangle 3">
            <a:extLst>
              <a:ext uri="{FF2B5EF4-FFF2-40B4-BE49-F238E27FC236}">
                <a16:creationId xmlns:a16="http://schemas.microsoft.com/office/drawing/2014/main" xmlns="" id="{4FC7FD9C-8DEC-495C-986D-E9D98FF61E9D}"/>
              </a:ext>
            </a:extLst>
          </p:cNvPr>
          <p:cNvSpPr>
            <a:spLocks noGrp="1"/>
          </p:cNvSpPr>
          <p:nvPr>
            <p:ph idx="1"/>
          </p:nvPr>
        </p:nvSpPr>
        <p:spPr>
          <a:xfrm>
            <a:off x="609600" y="1762125"/>
            <a:ext cx="7772400" cy="4114800"/>
          </a:xfrm>
        </p:spPr>
        <p:txBody>
          <a:bodyPr/>
          <a:lstStyle/>
          <a:p>
            <a:pPr marL="280988" indent="-222250" algn="just" eaLnBrk="1" hangingPunct="1">
              <a:buFont typeface="Arial" panose="020B0604020202020204" pitchFamily="34" charset="0"/>
              <a:buChar char="•"/>
            </a:pPr>
            <a:r>
              <a:rPr lang="en-US" altLang="en-US" sz="2800">
                <a:latin typeface="Arial" panose="020B0604020202020204" pitchFamily="34" charset="0"/>
                <a:cs typeface="Arial" panose="020B0604020202020204" pitchFamily="34" charset="0"/>
              </a:rPr>
              <a:t>Dalam pemeriksaan dapat memanfaatkan hasil pemeriksaan aparat pengawasan intern pemerintah</a:t>
            </a:r>
          </a:p>
          <a:p>
            <a:pPr marL="280988" indent="-222250" algn="just" eaLnBrk="1" hangingPunct="1">
              <a:buFont typeface="Arial" panose="020B0604020202020204" pitchFamily="34" charset="0"/>
              <a:buChar char="•"/>
            </a:pPr>
            <a:r>
              <a:rPr lang="en-US" altLang="en-US" sz="2800">
                <a:latin typeface="Arial" panose="020B0604020202020204" pitchFamily="34" charset="0"/>
                <a:cs typeface="Arial" panose="020B0604020202020204" pitchFamily="34" charset="0"/>
              </a:rPr>
              <a:t>LHP intern pemerintah wajib disampaikan ke BPK</a:t>
            </a:r>
          </a:p>
          <a:p>
            <a:pPr marL="280988" indent="-222250" algn="just" eaLnBrk="1" hangingPunct="1">
              <a:buFont typeface="Arial" panose="020B0604020202020204" pitchFamily="34" charset="0"/>
              <a:buChar char="•"/>
            </a:pPr>
            <a:r>
              <a:rPr lang="en-US" altLang="en-US" sz="2800">
                <a:latin typeface="Arial" panose="020B0604020202020204" pitchFamily="34" charset="0"/>
                <a:cs typeface="Arial" panose="020B0604020202020204" pitchFamily="34" charset="0"/>
              </a:rPr>
              <a:t>Dalam pemeriksaan BPK dapat menggunakan tenaga ahli dari luar yang berkerja untuk dan atas nama BPK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8834"/>
                                        </p:tgtEl>
                                        <p:attrNameLst>
                                          <p:attrName>style.visibility</p:attrName>
                                        </p:attrNameLst>
                                      </p:cBhvr>
                                      <p:to>
                                        <p:strVal val="visible"/>
                                      </p:to>
                                    </p:set>
                                    <p:animEffect transition="in" filter="blinds(horizontal)">
                                      <p:cBhvr>
                                        <p:cTn id="7" dur="500"/>
                                        <p:tgtEl>
                                          <p:spTgt spid="2488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48835">
                                            <p:txEl>
                                              <p:pRg st="0" end="0"/>
                                            </p:txEl>
                                          </p:spTgt>
                                        </p:tgtEl>
                                        <p:attrNameLst>
                                          <p:attrName>style.visibility</p:attrName>
                                        </p:attrNameLst>
                                      </p:cBhvr>
                                      <p:to>
                                        <p:strVal val="visible"/>
                                      </p:to>
                                    </p:set>
                                    <p:anim calcmode="lin" valueType="num">
                                      <p:cBhvr additive="base">
                                        <p:cTn id="12" dur="500" fill="hold"/>
                                        <p:tgtEl>
                                          <p:spTgt spid="24883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488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48835">
                                            <p:txEl>
                                              <p:pRg st="1" end="1"/>
                                            </p:txEl>
                                          </p:spTgt>
                                        </p:tgtEl>
                                        <p:attrNameLst>
                                          <p:attrName>style.visibility</p:attrName>
                                        </p:attrNameLst>
                                      </p:cBhvr>
                                      <p:to>
                                        <p:strVal val="visible"/>
                                      </p:to>
                                    </p:set>
                                    <p:anim calcmode="lin" valueType="num">
                                      <p:cBhvr additive="base">
                                        <p:cTn id="18" dur="500" fill="hold"/>
                                        <p:tgtEl>
                                          <p:spTgt spid="248835">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488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48835">
                                            <p:txEl>
                                              <p:pRg st="2" end="2"/>
                                            </p:txEl>
                                          </p:spTgt>
                                        </p:tgtEl>
                                        <p:attrNameLst>
                                          <p:attrName>style.visibility</p:attrName>
                                        </p:attrNameLst>
                                      </p:cBhvr>
                                      <p:to>
                                        <p:strVal val="visible"/>
                                      </p:to>
                                    </p:set>
                                    <p:anim calcmode="lin" valueType="num">
                                      <p:cBhvr additive="base">
                                        <p:cTn id="24" dur="500" fill="hold"/>
                                        <p:tgtEl>
                                          <p:spTgt spid="248835">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488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4" grpId="0"/>
      <p:bldP spid="248835" grpId="0" build="p"/>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Number Placeholder 3">
            <a:extLst>
              <a:ext uri="{FF2B5EF4-FFF2-40B4-BE49-F238E27FC236}">
                <a16:creationId xmlns:a16="http://schemas.microsoft.com/office/drawing/2014/main" xmlns="" id="{B9929980-66C3-4F45-B6C8-6EFE183663E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C26154E7-72E1-449B-89D1-991C62758816}" type="slidenum">
              <a:rPr lang="en-US" altLang="en-US" sz="1400" smtClean="0">
                <a:cs typeface="Arial" panose="020B0604020202020204" pitchFamily="34" charset="0"/>
              </a:rPr>
              <a:pPr eaLnBrk="1" hangingPunct="1"/>
              <a:t>105</a:t>
            </a:fld>
            <a:endParaRPr lang="en-US" altLang="en-US" sz="1400">
              <a:cs typeface="Arial" panose="020B0604020202020204" pitchFamily="34" charset="0"/>
            </a:endParaRPr>
          </a:p>
        </p:txBody>
      </p:sp>
      <p:sp>
        <p:nvSpPr>
          <p:cNvPr id="266242" name="Rectangle 2">
            <a:extLst>
              <a:ext uri="{FF2B5EF4-FFF2-40B4-BE49-F238E27FC236}">
                <a16:creationId xmlns:a16="http://schemas.microsoft.com/office/drawing/2014/main" xmlns="" id="{56DEB4B8-552D-4110-8397-D1F5DA6D6FFB}"/>
              </a:ext>
            </a:extLst>
          </p:cNvPr>
          <p:cNvSpPr>
            <a:spLocks noChangeArrowheads="1"/>
          </p:cNvSpPr>
          <p:nvPr/>
        </p:nvSpPr>
        <p:spPr bwMode="auto">
          <a:xfrm>
            <a:off x="304800" y="228600"/>
            <a:ext cx="8839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b="1">
                <a:latin typeface="Arial" panose="020B0604020202020204" pitchFamily="34" charset="0"/>
                <a:cs typeface="Arial" panose="020B0604020202020204" pitchFamily="34" charset="0"/>
              </a:rPr>
              <a:t>HAK BPK</a:t>
            </a:r>
          </a:p>
        </p:txBody>
      </p:sp>
      <p:sp>
        <p:nvSpPr>
          <p:cNvPr id="266243" name="Rectangle 3">
            <a:extLst>
              <a:ext uri="{FF2B5EF4-FFF2-40B4-BE49-F238E27FC236}">
                <a16:creationId xmlns:a16="http://schemas.microsoft.com/office/drawing/2014/main" xmlns="" id="{035899D9-4FC6-4AE9-AB3D-908B33A67371}"/>
              </a:ext>
            </a:extLst>
          </p:cNvPr>
          <p:cNvSpPr>
            <a:spLocks noChangeArrowheads="1"/>
          </p:cNvSpPr>
          <p:nvPr/>
        </p:nvSpPr>
        <p:spPr bwMode="auto">
          <a:xfrm>
            <a:off x="304800" y="1295400"/>
            <a:ext cx="8153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81000" indent="-3810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Aft>
                <a:spcPts val="600"/>
              </a:spcAft>
              <a:buClr>
                <a:schemeClr val="tx1"/>
              </a:buClr>
              <a:buSzPct val="80000"/>
              <a:buFontTx/>
              <a:buAutoNum type="alphaLcPeriod"/>
            </a:pPr>
            <a:r>
              <a:rPr lang="en-US" altLang="en-US" sz="2000">
                <a:latin typeface="Arial" panose="020B0604020202020204" pitchFamily="34" charset="0"/>
                <a:cs typeface="Arial" panose="020B0604020202020204" pitchFamily="34" charset="0"/>
              </a:rPr>
              <a:t>Meminta dokumen yang wajib disampaikan oleh pejabat atau pihak lain yang berkaitan dengan pelaksanaan pemeriksaan pengelolaan dan tanggung jawab keuangan negara;</a:t>
            </a:r>
          </a:p>
          <a:p>
            <a:pPr algn="just" eaLnBrk="1" hangingPunct="1">
              <a:spcAft>
                <a:spcPts val="600"/>
              </a:spcAft>
              <a:buClr>
                <a:schemeClr val="tx1"/>
              </a:buClr>
              <a:buSzPct val="80000"/>
              <a:buFontTx/>
              <a:buAutoNum type="alphaLcPeriod"/>
            </a:pPr>
            <a:r>
              <a:rPr lang="en-US" altLang="en-US" sz="2000">
                <a:latin typeface="Arial" panose="020B0604020202020204" pitchFamily="34" charset="0"/>
                <a:cs typeface="Arial" panose="020B0604020202020204" pitchFamily="34" charset="0"/>
              </a:rPr>
              <a:t>Mengakses semua data yang disimpan di berbagai media, aset, lokasi, dan segala jenis barang atau dokumen dalam penguasaan atau kendali dari entitas lain yang menjadi objek pemeriksaan atau entitas lain yang dipandang perlu dalam pelaksanaan tugas pemeriksaannya; </a:t>
            </a:r>
          </a:p>
          <a:p>
            <a:pPr algn="just" eaLnBrk="1" hangingPunct="1">
              <a:spcAft>
                <a:spcPts val="600"/>
              </a:spcAft>
              <a:buClr>
                <a:schemeClr val="tx1"/>
              </a:buClr>
              <a:buSzPct val="80000"/>
              <a:buFontTx/>
              <a:buAutoNum type="alphaLcPeriod"/>
            </a:pPr>
            <a:r>
              <a:rPr lang="en-US" altLang="en-US" sz="2000">
                <a:latin typeface="Arial" panose="020B0604020202020204" pitchFamily="34" charset="0"/>
                <a:cs typeface="Arial" panose="020B0604020202020204" pitchFamily="34" charset="0"/>
              </a:rPr>
              <a:t>Melakukan penyegelan tempat penyimpan uang, barang, dan dokumen pengelolaan keuangan negara;</a:t>
            </a:r>
          </a:p>
          <a:p>
            <a:pPr algn="just" eaLnBrk="1" hangingPunct="1">
              <a:spcAft>
                <a:spcPts val="600"/>
              </a:spcAft>
              <a:buClr>
                <a:schemeClr val="tx1"/>
              </a:buClr>
              <a:buSzPct val="80000"/>
              <a:buFontTx/>
              <a:buAutoNum type="alphaLcPeriod"/>
            </a:pPr>
            <a:r>
              <a:rPr lang="en-US" altLang="en-US" sz="2000">
                <a:latin typeface="Arial" panose="020B0604020202020204" pitchFamily="34" charset="0"/>
                <a:cs typeface="Arial" panose="020B0604020202020204" pitchFamily="34" charset="0"/>
              </a:rPr>
              <a:t>Meminta keterangan kepada seseorang;</a:t>
            </a:r>
          </a:p>
          <a:p>
            <a:pPr algn="just" eaLnBrk="1" hangingPunct="1">
              <a:spcAft>
                <a:spcPts val="600"/>
              </a:spcAft>
              <a:buClr>
                <a:schemeClr val="tx1"/>
              </a:buClr>
              <a:buSzPct val="80000"/>
              <a:buFontTx/>
              <a:buAutoNum type="alphaLcPeriod"/>
            </a:pPr>
            <a:r>
              <a:rPr lang="en-US" altLang="en-US" sz="2000">
                <a:latin typeface="Arial" panose="020B0604020202020204" pitchFamily="34" charset="0"/>
                <a:cs typeface="Arial" panose="020B0604020202020204" pitchFamily="34" charset="0"/>
              </a:rPr>
              <a:t>Memotret, merekam dan/atau mengambil sampel sebagai alat sebagai alat bantu pemeriksaan.</a:t>
            </a:r>
          </a:p>
          <a:p>
            <a:pPr algn="just" eaLnBrk="1" hangingPunct="1">
              <a:spcAft>
                <a:spcPts val="600"/>
              </a:spcAft>
              <a:buClr>
                <a:schemeClr val="tx1"/>
              </a:buClr>
              <a:buSzPct val="80000"/>
            </a:pPr>
            <a:endParaRPr lang="en-US" altLang="en-US" sz="2000">
              <a:cs typeface="Arial" panose="020B0604020202020204" pitchFamily="34" charset="0"/>
            </a:endParaRPr>
          </a:p>
          <a:p>
            <a:pPr algn="just" eaLnBrk="1" hangingPunct="1">
              <a:spcAft>
                <a:spcPts val="600"/>
              </a:spcAft>
              <a:buClr>
                <a:schemeClr val="tx1"/>
              </a:buClr>
              <a:buSzPct val="80000"/>
            </a:pPr>
            <a:r>
              <a:rPr lang="en-US" altLang="en-US" sz="2000">
                <a:cs typeface="Arial" panose="020B0604020202020204" pitchFamily="34" charset="0"/>
              </a:rPr>
              <a:t>Pasal 10 UUPPTKN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6242"/>
                                        </p:tgtEl>
                                        <p:attrNameLst>
                                          <p:attrName>style.visibility</p:attrName>
                                        </p:attrNameLst>
                                      </p:cBhvr>
                                      <p:to>
                                        <p:strVal val="visible"/>
                                      </p:to>
                                    </p:set>
                                    <p:animEffect transition="in" filter="blinds(horizontal)">
                                      <p:cBhvr>
                                        <p:cTn id="7" dur="500"/>
                                        <p:tgtEl>
                                          <p:spTgt spid="2662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66243"/>
                                        </p:tgtEl>
                                        <p:attrNameLst>
                                          <p:attrName>style.visibility</p:attrName>
                                        </p:attrNameLst>
                                      </p:cBhvr>
                                      <p:to>
                                        <p:strVal val="visible"/>
                                      </p:to>
                                    </p:set>
                                    <p:anim calcmode="lin" valueType="num">
                                      <p:cBhvr additive="base">
                                        <p:cTn id="12" dur="500" fill="hold"/>
                                        <p:tgtEl>
                                          <p:spTgt spid="266243"/>
                                        </p:tgtEl>
                                        <p:attrNameLst>
                                          <p:attrName>ppt_x</p:attrName>
                                        </p:attrNameLst>
                                      </p:cBhvr>
                                      <p:tavLst>
                                        <p:tav tm="0">
                                          <p:val>
                                            <p:strVal val="#ppt_x"/>
                                          </p:val>
                                        </p:tav>
                                        <p:tav tm="100000">
                                          <p:val>
                                            <p:strVal val="#ppt_x"/>
                                          </p:val>
                                        </p:tav>
                                      </p:tavLst>
                                    </p:anim>
                                    <p:anim calcmode="lin" valueType="num">
                                      <p:cBhvr additive="base">
                                        <p:cTn id="13" dur="500" fill="hold"/>
                                        <p:tgtEl>
                                          <p:spTgt spid="2662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42" grpId="0"/>
      <p:bldP spid="266243"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xmlns="" id="{2F97720A-7932-4A23-8557-CCF70F3FA67B}"/>
              </a:ext>
            </a:extLst>
          </p:cNvPr>
          <p:cNvSpPr>
            <a:spLocks noGrp="1"/>
          </p:cNvSpPr>
          <p:nvPr>
            <p:ph type="title"/>
          </p:nvPr>
        </p:nvSpPr>
        <p:spPr>
          <a:xfrm>
            <a:off x="457200" y="0"/>
            <a:ext cx="8229600" cy="1143000"/>
          </a:xfrm>
        </p:spPr>
        <p:txBody>
          <a:bodyPr/>
          <a:lstStyle/>
          <a:p>
            <a:pPr algn="ctr" eaLnBrk="1" hangingPunct="1"/>
            <a:r>
              <a:rPr altLang="en-US" sz="2800" b="1" dirty="0">
                <a:solidFill>
                  <a:schemeClr val="tx1"/>
                </a:solidFill>
                <a:latin typeface="Arial" panose="020B0604020202020204" pitchFamily="34" charset="0"/>
                <a:cs typeface="Arial" panose="020B0604020202020204" pitchFamily="34" charset="0"/>
              </a:rPr>
              <a:t>PENYUSUNAN L</a:t>
            </a:r>
            <a:r>
              <a:rPr lang="id-ID" altLang="en-US" sz="2800" b="1" dirty="0">
                <a:solidFill>
                  <a:schemeClr val="tx1"/>
                </a:solidFill>
                <a:latin typeface="Arial" panose="020B0604020202020204" pitchFamily="34" charset="0"/>
                <a:cs typeface="Arial" panose="020B0604020202020204" pitchFamily="34" charset="0"/>
              </a:rPr>
              <a:t>APORAN HASIL PEMERIKSAAN (L</a:t>
            </a:r>
            <a:r>
              <a:rPr altLang="en-US" sz="2800" b="1" dirty="0">
                <a:solidFill>
                  <a:schemeClr val="tx1"/>
                </a:solidFill>
                <a:latin typeface="Arial" panose="020B0604020202020204" pitchFamily="34" charset="0"/>
                <a:cs typeface="Arial" panose="020B0604020202020204" pitchFamily="34" charset="0"/>
              </a:rPr>
              <a:t>HP</a:t>
            </a:r>
            <a:r>
              <a:rPr lang="id-ID" altLang="en-US" sz="2800" b="1" dirty="0">
                <a:solidFill>
                  <a:schemeClr val="tx1"/>
                </a:solidFill>
                <a:latin typeface="Arial" panose="020B0604020202020204" pitchFamily="34" charset="0"/>
                <a:cs typeface="Arial" panose="020B0604020202020204" pitchFamily="34" charset="0"/>
              </a:rPr>
              <a:t>)</a:t>
            </a:r>
            <a:endParaRPr altLang="en-US" sz="2800" b="1" dirty="0">
              <a:solidFill>
                <a:schemeClr val="tx1"/>
              </a:solidFill>
              <a:latin typeface="Arial" panose="020B0604020202020204" pitchFamily="34" charset="0"/>
              <a:cs typeface="Arial" panose="020B0604020202020204" pitchFamily="34" charset="0"/>
            </a:endParaRPr>
          </a:p>
        </p:txBody>
      </p:sp>
      <p:sp>
        <p:nvSpPr>
          <p:cNvPr id="125955" name="Rectangle 3">
            <a:extLst>
              <a:ext uri="{FF2B5EF4-FFF2-40B4-BE49-F238E27FC236}">
                <a16:creationId xmlns:a16="http://schemas.microsoft.com/office/drawing/2014/main" xmlns="" id="{DBAAEA31-3996-4A38-9C64-9E42D34BB910}"/>
              </a:ext>
            </a:extLst>
          </p:cNvPr>
          <p:cNvSpPr>
            <a:spLocks noGrp="1"/>
          </p:cNvSpPr>
          <p:nvPr>
            <p:ph idx="1"/>
          </p:nvPr>
        </p:nvSpPr>
        <p:spPr>
          <a:xfrm>
            <a:off x="685800" y="1981200"/>
            <a:ext cx="8077200" cy="2581275"/>
          </a:xfrm>
        </p:spPr>
        <p:txBody>
          <a:bodyPr/>
          <a:lstStyle/>
          <a:p>
            <a:pPr algn="just" eaLnBrk="1" hangingPunct="1">
              <a:buFont typeface="Arial" panose="020B0604020202020204" pitchFamily="34" charset="0"/>
              <a:buChar char="•"/>
            </a:pPr>
            <a:r>
              <a:rPr lang="en-US" altLang="en-US" sz="2400">
                <a:latin typeface="Arial" panose="020B0604020202020204" pitchFamily="34" charset="0"/>
                <a:cs typeface="Arial" panose="020B0604020202020204" pitchFamily="34" charset="0"/>
              </a:rPr>
              <a:t>Penyusunan LHP  setelah pemeriksaan selesai dilakukan</a:t>
            </a:r>
          </a:p>
          <a:p>
            <a:pPr algn="just" eaLnBrk="1" hangingPunct="1">
              <a:buFont typeface="Arial" panose="020B0604020202020204" pitchFamily="34" charset="0"/>
              <a:buChar char="•"/>
            </a:pPr>
            <a:r>
              <a:rPr lang="en-US" altLang="en-US" sz="2400">
                <a:latin typeface="Arial" panose="020B0604020202020204" pitchFamily="34" charset="0"/>
                <a:cs typeface="Arial" panose="020B0604020202020204" pitchFamily="34" charset="0"/>
              </a:rPr>
              <a:t>Pemeriksa dapat menyusun laporan interim pemeriksaan, bilamana diperlukan</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xmlns="" id="{8536A473-E569-4730-AAFE-32723C87DBDF}"/>
              </a:ext>
            </a:extLst>
          </p:cNvPr>
          <p:cNvSpPr>
            <a:spLocks noGrp="1"/>
          </p:cNvSpPr>
          <p:nvPr>
            <p:ph type="title"/>
          </p:nvPr>
        </p:nvSpPr>
        <p:spPr>
          <a:xfrm>
            <a:off x="381000" y="381000"/>
            <a:ext cx="8229600" cy="609600"/>
          </a:xfrm>
        </p:spPr>
        <p:txBody>
          <a:bodyPr>
            <a:normAutofit fontScale="90000"/>
          </a:bodyPr>
          <a:lstStyle/>
          <a:p>
            <a:pPr algn="ctr" eaLnBrk="1" hangingPunct="1"/>
            <a:r>
              <a:rPr altLang="en-US" sz="3600" dirty="0">
                <a:solidFill>
                  <a:schemeClr val="tx1"/>
                </a:solidFill>
                <a:latin typeface="Arial" panose="020B0604020202020204" pitchFamily="34" charset="0"/>
                <a:cs typeface="Arial" panose="020B0604020202020204" pitchFamily="34" charset="0"/>
              </a:rPr>
              <a:t>HASIL PEMERIKSAAN</a:t>
            </a:r>
          </a:p>
        </p:txBody>
      </p:sp>
      <p:sp>
        <p:nvSpPr>
          <p:cNvPr id="126980" name="AutoShape 12">
            <a:extLst>
              <a:ext uri="{FF2B5EF4-FFF2-40B4-BE49-F238E27FC236}">
                <a16:creationId xmlns:a16="http://schemas.microsoft.com/office/drawing/2014/main" xmlns="" id="{97B26DA5-B647-46DE-8DBE-05AF2449D0F4}"/>
              </a:ext>
            </a:extLst>
          </p:cNvPr>
          <p:cNvSpPr>
            <a:spLocks noChangeArrowheads="1"/>
          </p:cNvSpPr>
          <p:nvPr/>
        </p:nvSpPr>
        <p:spPr bwMode="auto">
          <a:xfrm>
            <a:off x="5410200" y="4572000"/>
            <a:ext cx="1600200" cy="762000"/>
          </a:xfrm>
          <a:prstGeom prst="roundRect">
            <a:avLst>
              <a:gd name="adj" fmla="val 16667"/>
            </a:avLst>
          </a:prstGeom>
          <a:solidFill>
            <a:srgbClr val="FFFF66"/>
          </a:solidFill>
          <a:ln w="12700" cap="sq">
            <a:solidFill>
              <a:schemeClr val="tx1"/>
            </a:solidFill>
            <a:round/>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kumimoji="1" lang="id-ID" altLang="en-US" sz="3200" b="1">
              <a:cs typeface="Arial" panose="020B0604020202020204" pitchFamily="34" charset="0"/>
            </a:endParaRPr>
          </a:p>
        </p:txBody>
      </p:sp>
      <p:sp>
        <p:nvSpPr>
          <p:cNvPr id="126981" name="AutoShape 14">
            <a:extLst>
              <a:ext uri="{FF2B5EF4-FFF2-40B4-BE49-F238E27FC236}">
                <a16:creationId xmlns:a16="http://schemas.microsoft.com/office/drawing/2014/main" xmlns="" id="{7ECE30D5-5209-4E4E-960D-E69B8027A057}"/>
              </a:ext>
            </a:extLst>
          </p:cNvPr>
          <p:cNvSpPr>
            <a:spLocks noChangeArrowheads="1"/>
          </p:cNvSpPr>
          <p:nvPr/>
        </p:nvSpPr>
        <p:spPr bwMode="auto">
          <a:xfrm>
            <a:off x="1371600" y="4419600"/>
            <a:ext cx="1828800" cy="914400"/>
          </a:xfrm>
          <a:prstGeom prst="roundRect">
            <a:avLst>
              <a:gd name="adj" fmla="val 16667"/>
            </a:avLst>
          </a:prstGeom>
          <a:solidFill>
            <a:srgbClr val="FFFF66"/>
          </a:solidFill>
          <a:ln w="12700" cap="sq">
            <a:solidFill>
              <a:schemeClr val="tx1"/>
            </a:solidFill>
            <a:round/>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kumimoji="1" lang="id-ID" altLang="en-US" sz="3200" b="1">
              <a:cs typeface="Arial" panose="020B0604020202020204" pitchFamily="34" charset="0"/>
            </a:endParaRPr>
          </a:p>
        </p:txBody>
      </p:sp>
      <p:sp>
        <p:nvSpPr>
          <p:cNvPr id="126982" name="AutoShape 13">
            <a:extLst>
              <a:ext uri="{FF2B5EF4-FFF2-40B4-BE49-F238E27FC236}">
                <a16:creationId xmlns:a16="http://schemas.microsoft.com/office/drawing/2014/main" xmlns="" id="{35AB1906-7C24-4B78-8339-C1913446A5F5}"/>
              </a:ext>
            </a:extLst>
          </p:cNvPr>
          <p:cNvSpPr>
            <a:spLocks noChangeArrowheads="1"/>
          </p:cNvSpPr>
          <p:nvPr/>
        </p:nvSpPr>
        <p:spPr bwMode="auto">
          <a:xfrm>
            <a:off x="5334000" y="3276600"/>
            <a:ext cx="1600200" cy="914400"/>
          </a:xfrm>
          <a:prstGeom prst="roundRect">
            <a:avLst>
              <a:gd name="adj" fmla="val 16667"/>
            </a:avLst>
          </a:prstGeom>
          <a:solidFill>
            <a:schemeClr val="tx1"/>
          </a:solidFill>
          <a:ln w="12700" cap="sq">
            <a:solidFill>
              <a:schemeClr val="tx1"/>
            </a:solidFill>
            <a:round/>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kumimoji="1" lang="id-ID" altLang="en-US" sz="2000">
              <a:solidFill>
                <a:schemeClr val="bg2"/>
              </a:solidFill>
              <a:cs typeface="Arial" panose="020B0604020202020204" pitchFamily="34" charset="0"/>
            </a:endParaRPr>
          </a:p>
        </p:txBody>
      </p:sp>
      <p:sp>
        <p:nvSpPr>
          <p:cNvPr id="126983" name="AutoShape 15">
            <a:extLst>
              <a:ext uri="{FF2B5EF4-FFF2-40B4-BE49-F238E27FC236}">
                <a16:creationId xmlns:a16="http://schemas.microsoft.com/office/drawing/2014/main" xmlns="" id="{38C82215-BBD3-4DE1-B783-A6AB1E120126}"/>
              </a:ext>
            </a:extLst>
          </p:cNvPr>
          <p:cNvSpPr>
            <a:spLocks noChangeArrowheads="1"/>
          </p:cNvSpPr>
          <p:nvPr/>
        </p:nvSpPr>
        <p:spPr bwMode="auto">
          <a:xfrm>
            <a:off x="1371600" y="3200400"/>
            <a:ext cx="1752600" cy="914400"/>
          </a:xfrm>
          <a:prstGeom prst="roundRect">
            <a:avLst>
              <a:gd name="adj" fmla="val 16667"/>
            </a:avLst>
          </a:prstGeom>
          <a:solidFill>
            <a:schemeClr val="tx1"/>
          </a:solidFill>
          <a:ln w="12700" cap="sq">
            <a:solidFill>
              <a:schemeClr val="tx1"/>
            </a:solidFill>
            <a:round/>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kumimoji="1" lang="id-ID" altLang="en-US" sz="3200" b="1">
              <a:cs typeface="Arial" panose="020B0604020202020204" pitchFamily="34" charset="0"/>
            </a:endParaRPr>
          </a:p>
        </p:txBody>
      </p:sp>
      <p:sp>
        <p:nvSpPr>
          <p:cNvPr id="126984" name="AutoShape 11">
            <a:extLst>
              <a:ext uri="{FF2B5EF4-FFF2-40B4-BE49-F238E27FC236}">
                <a16:creationId xmlns:a16="http://schemas.microsoft.com/office/drawing/2014/main" xmlns="" id="{C2C4BF35-15BA-41A2-89BB-37877B6E1CD1}"/>
              </a:ext>
            </a:extLst>
          </p:cNvPr>
          <p:cNvSpPr>
            <a:spLocks noChangeArrowheads="1"/>
          </p:cNvSpPr>
          <p:nvPr/>
        </p:nvSpPr>
        <p:spPr bwMode="auto">
          <a:xfrm>
            <a:off x="5257800" y="2057400"/>
            <a:ext cx="1600200" cy="914400"/>
          </a:xfrm>
          <a:prstGeom prst="roundRect">
            <a:avLst>
              <a:gd name="adj" fmla="val 16667"/>
            </a:avLst>
          </a:prstGeom>
          <a:solidFill>
            <a:srgbClr val="FF66FF"/>
          </a:solidFill>
          <a:ln w="12700" cap="sq">
            <a:solidFill>
              <a:schemeClr val="tx1"/>
            </a:solidFill>
            <a:round/>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kumimoji="1" lang="id-ID" altLang="en-US" sz="3200" b="1">
              <a:cs typeface="Arial" panose="020B0604020202020204" pitchFamily="34" charset="0"/>
            </a:endParaRPr>
          </a:p>
        </p:txBody>
      </p:sp>
      <p:sp>
        <p:nvSpPr>
          <p:cNvPr id="126985" name="AutoShape 16">
            <a:extLst>
              <a:ext uri="{FF2B5EF4-FFF2-40B4-BE49-F238E27FC236}">
                <a16:creationId xmlns:a16="http://schemas.microsoft.com/office/drawing/2014/main" xmlns="" id="{F3B0AA2D-E586-42E1-A8F3-264B3420F010}"/>
              </a:ext>
            </a:extLst>
          </p:cNvPr>
          <p:cNvSpPr>
            <a:spLocks noChangeArrowheads="1"/>
          </p:cNvSpPr>
          <p:nvPr/>
        </p:nvSpPr>
        <p:spPr bwMode="auto">
          <a:xfrm>
            <a:off x="1295400" y="2057400"/>
            <a:ext cx="1828800" cy="914400"/>
          </a:xfrm>
          <a:prstGeom prst="roundRect">
            <a:avLst>
              <a:gd name="adj" fmla="val 16667"/>
            </a:avLst>
          </a:prstGeom>
          <a:solidFill>
            <a:srgbClr val="FF66FF"/>
          </a:solidFill>
          <a:ln w="12700" cap="sq">
            <a:solidFill>
              <a:schemeClr val="tx1"/>
            </a:solidFill>
            <a:round/>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kumimoji="1" lang="id-ID" altLang="en-US" sz="3200" b="1">
              <a:cs typeface="Arial" panose="020B0604020202020204" pitchFamily="34" charset="0"/>
            </a:endParaRPr>
          </a:p>
        </p:txBody>
      </p:sp>
      <p:sp>
        <p:nvSpPr>
          <p:cNvPr id="126986" name="Text Box 5">
            <a:extLst>
              <a:ext uri="{FF2B5EF4-FFF2-40B4-BE49-F238E27FC236}">
                <a16:creationId xmlns:a16="http://schemas.microsoft.com/office/drawing/2014/main" xmlns="" id="{801B609E-00BD-4AF9-8ACE-43C2E36F85B3}"/>
              </a:ext>
            </a:extLst>
          </p:cNvPr>
          <p:cNvSpPr txBox="1">
            <a:spLocks noChangeArrowheads="1"/>
          </p:cNvSpPr>
          <p:nvPr/>
        </p:nvSpPr>
        <p:spPr bwMode="auto">
          <a:xfrm>
            <a:off x="1371600" y="2133600"/>
            <a:ext cx="14795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kumimoji="1" lang="en-US" altLang="en-US" sz="2000" dirty="0" err="1">
                <a:cs typeface="Arial" panose="020B0604020202020204" pitchFamily="34" charset="0"/>
              </a:rPr>
              <a:t>Pemeriksaan</a:t>
            </a:r>
            <a:endParaRPr kumimoji="1" lang="en-US" altLang="en-US" sz="2000" dirty="0">
              <a:cs typeface="Arial" panose="020B0604020202020204" pitchFamily="34" charset="0"/>
            </a:endParaRPr>
          </a:p>
          <a:p>
            <a:pPr eaLnBrk="1" hangingPunct="1"/>
            <a:r>
              <a:rPr kumimoji="1" lang="en-US" altLang="en-US" sz="2000" dirty="0" err="1">
                <a:cs typeface="Arial" panose="020B0604020202020204" pitchFamily="34" charset="0"/>
              </a:rPr>
              <a:t>Keuangan</a:t>
            </a:r>
            <a:endParaRPr kumimoji="1" lang="en-US" altLang="en-US" sz="2000" dirty="0">
              <a:cs typeface="Arial" panose="020B0604020202020204" pitchFamily="34" charset="0"/>
            </a:endParaRPr>
          </a:p>
        </p:txBody>
      </p:sp>
      <p:sp>
        <p:nvSpPr>
          <p:cNvPr id="126987" name="Text Box 6">
            <a:extLst>
              <a:ext uri="{FF2B5EF4-FFF2-40B4-BE49-F238E27FC236}">
                <a16:creationId xmlns:a16="http://schemas.microsoft.com/office/drawing/2014/main" xmlns="" id="{C284C50D-9318-499F-9C55-13602F978D1B}"/>
              </a:ext>
            </a:extLst>
          </p:cNvPr>
          <p:cNvSpPr txBox="1">
            <a:spLocks noChangeArrowheads="1"/>
          </p:cNvSpPr>
          <p:nvPr/>
        </p:nvSpPr>
        <p:spPr bwMode="auto">
          <a:xfrm>
            <a:off x="1447800" y="3276600"/>
            <a:ext cx="14795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kumimoji="1" lang="en-US" altLang="en-US" sz="2000" dirty="0" err="1">
                <a:solidFill>
                  <a:schemeClr val="bg1"/>
                </a:solidFill>
                <a:cs typeface="Arial" panose="020B0604020202020204" pitchFamily="34" charset="0"/>
              </a:rPr>
              <a:t>Pemeriksaan</a:t>
            </a:r>
            <a:endParaRPr kumimoji="1" lang="en-US" altLang="en-US" sz="2000" dirty="0">
              <a:solidFill>
                <a:schemeClr val="bg1"/>
              </a:solidFill>
              <a:cs typeface="Arial" panose="020B0604020202020204" pitchFamily="34" charset="0"/>
            </a:endParaRPr>
          </a:p>
          <a:p>
            <a:pPr eaLnBrk="1" hangingPunct="1"/>
            <a:r>
              <a:rPr kumimoji="1" lang="en-US" altLang="en-US" sz="2000" dirty="0" err="1">
                <a:solidFill>
                  <a:schemeClr val="bg1"/>
                </a:solidFill>
                <a:cs typeface="Arial" panose="020B0604020202020204" pitchFamily="34" charset="0"/>
              </a:rPr>
              <a:t>Kinerja</a:t>
            </a:r>
            <a:endParaRPr kumimoji="1" lang="en-US" altLang="en-US" sz="2000" dirty="0">
              <a:solidFill>
                <a:schemeClr val="bg1"/>
              </a:solidFill>
              <a:cs typeface="Arial" panose="020B0604020202020204" pitchFamily="34" charset="0"/>
            </a:endParaRPr>
          </a:p>
        </p:txBody>
      </p:sp>
      <p:sp>
        <p:nvSpPr>
          <p:cNvPr id="126988" name="Text Box 7">
            <a:extLst>
              <a:ext uri="{FF2B5EF4-FFF2-40B4-BE49-F238E27FC236}">
                <a16:creationId xmlns:a16="http://schemas.microsoft.com/office/drawing/2014/main" xmlns="" id="{DDA19571-A3C0-477F-96E7-FD66A6956282}"/>
              </a:ext>
            </a:extLst>
          </p:cNvPr>
          <p:cNvSpPr txBox="1">
            <a:spLocks noChangeArrowheads="1"/>
          </p:cNvSpPr>
          <p:nvPr/>
        </p:nvSpPr>
        <p:spPr bwMode="auto">
          <a:xfrm>
            <a:off x="1447800" y="4495800"/>
            <a:ext cx="17621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kumimoji="1" lang="en-US" altLang="en-US" sz="2000" dirty="0" err="1">
                <a:solidFill>
                  <a:schemeClr val="bg1"/>
                </a:solidFill>
                <a:cs typeface="Arial" panose="020B0604020202020204" pitchFamily="34" charset="0"/>
              </a:rPr>
              <a:t>Pemeriksaan</a:t>
            </a:r>
            <a:endParaRPr kumimoji="1" lang="en-US" altLang="en-US" sz="2000" dirty="0">
              <a:solidFill>
                <a:schemeClr val="bg1"/>
              </a:solidFill>
              <a:cs typeface="Arial" panose="020B0604020202020204" pitchFamily="34" charset="0"/>
            </a:endParaRPr>
          </a:p>
          <a:p>
            <a:pPr eaLnBrk="1" hangingPunct="1"/>
            <a:r>
              <a:rPr kumimoji="1" lang="en-US" altLang="en-US" sz="2000" dirty="0" err="1">
                <a:solidFill>
                  <a:schemeClr val="bg1"/>
                </a:solidFill>
                <a:cs typeface="Arial" panose="020B0604020202020204" pitchFamily="34" charset="0"/>
              </a:rPr>
              <a:t>TujuanTertentu</a:t>
            </a:r>
            <a:endParaRPr kumimoji="1" lang="en-US" altLang="en-US" sz="2000" dirty="0">
              <a:solidFill>
                <a:schemeClr val="bg1"/>
              </a:solidFill>
              <a:cs typeface="Arial" panose="020B0604020202020204" pitchFamily="34" charset="0"/>
            </a:endParaRPr>
          </a:p>
        </p:txBody>
      </p:sp>
      <p:sp>
        <p:nvSpPr>
          <p:cNvPr id="126989" name="Text Box 8">
            <a:extLst>
              <a:ext uri="{FF2B5EF4-FFF2-40B4-BE49-F238E27FC236}">
                <a16:creationId xmlns:a16="http://schemas.microsoft.com/office/drawing/2014/main" xmlns="" id="{AB83C1F2-90A5-41E4-BF03-7E1C18763098}"/>
              </a:ext>
            </a:extLst>
          </p:cNvPr>
          <p:cNvSpPr txBox="1">
            <a:spLocks noChangeArrowheads="1"/>
          </p:cNvSpPr>
          <p:nvPr/>
        </p:nvSpPr>
        <p:spPr bwMode="auto">
          <a:xfrm>
            <a:off x="5684520" y="2286000"/>
            <a:ext cx="79248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kumimoji="1" lang="en-US" altLang="en-US" sz="2000" dirty="0" err="1">
                <a:cs typeface="Arial" panose="020B0604020202020204" pitchFamily="34" charset="0"/>
              </a:rPr>
              <a:t>Opini</a:t>
            </a:r>
            <a:endParaRPr kumimoji="1" lang="en-US" altLang="en-US" sz="2000" dirty="0">
              <a:cs typeface="Arial" panose="020B0604020202020204" pitchFamily="34" charset="0"/>
            </a:endParaRPr>
          </a:p>
        </p:txBody>
      </p:sp>
      <p:sp>
        <p:nvSpPr>
          <p:cNvPr id="126990" name="Text Box 9">
            <a:extLst>
              <a:ext uri="{FF2B5EF4-FFF2-40B4-BE49-F238E27FC236}">
                <a16:creationId xmlns:a16="http://schemas.microsoft.com/office/drawing/2014/main" xmlns="" id="{62413DFF-24B3-4C9A-8C23-EA1B572EE367}"/>
              </a:ext>
            </a:extLst>
          </p:cNvPr>
          <p:cNvSpPr txBox="1">
            <a:spLocks noChangeArrowheads="1"/>
          </p:cNvSpPr>
          <p:nvPr/>
        </p:nvSpPr>
        <p:spPr bwMode="auto">
          <a:xfrm>
            <a:off x="5410200" y="4724400"/>
            <a:ext cx="1409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kumimoji="1" lang="en-US" altLang="en-US" sz="2000" dirty="0" err="1">
                <a:solidFill>
                  <a:schemeClr val="bg1"/>
                </a:solidFill>
                <a:cs typeface="Arial" panose="020B0604020202020204" pitchFamily="34" charset="0"/>
              </a:rPr>
              <a:t>Kesimpulan</a:t>
            </a:r>
            <a:endParaRPr kumimoji="1" lang="en-US" altLang="en-US" sz="2000" dirty="0">
              <a:solidFill>
                <a:schemeClr val="bg1"/>
              </a:solidFill>
              <a:cs typeface="Arial" panose="020B0604020202020204" pitchFamily="34" charset="0"/>
            </a:endParaRPr>
          </a:p>
        </p:txBody>
      </p:sp>
      <p:sp>
        <p:nvSpPr>
          <p:cNvPr id="126991" name="Text Box 10">
            <a:extLst>
              <a:ext uri="{FF2B5EF4-FFF2-40B4-BE49-F238E27FC236}">
                <a16:creationId xmlns:a16="http://schemas.microsoft.com/office/drawing/2014/main" xmlns="" id="{0CE000E9-F02A-409D-B75D-59CC79012346}"/>
              </a:ext>
            </a:extLst>
          </p:cNvPr>
          <p:cNvSpPr txBox="1">
            <a:spLocks noChangeArrowheads="1"/>
          </p:cNvSpPr>
          <p:nvPr/>
        </p:nvSpPr>
        <p:spPr bwMode="auto">
          <a:xfrm>
            <a:off x="5410200" y="3200400"/>
            <a:ext cx="156527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kumimoji="1" lang="en-US" altLang="en-US" sz="2000" dirty="0" err="1">
                <a:solidFill>
                  <a:schemeClr val="bg1"/>
                </a:solidFill>
                <a:cs typeface="Arial" panose="020B0604020202020204" pitchFamily="34" charset="0"/>
              </a:rPr>
              <a:t>Temuan</a:t>
            </a:r>
            <a:endParaRPr kumimoji="1" lang="en-US" altLang="en-US" sz="2000" dirty="0">
              <a:solidFill>
                <a:schemeClr val="bg1"/>
              </a:solidFill>
              <a:cs typeface="Arial" panose="020B0604020202020204" pitchFamily="34" charset="0"/>
            </a:endParaRPr>
          </a:p>
          <a:p>
            <a:pPr eaLnBrk="1" hangingPunct="1"/>
            <a:r>
              <a:rPr kumimoji="1" lang="en-US" altLang="en-US" sz="2000" dirty="0">
                <a:solidFill>
                  <a:schemeClr val="bg1"/>
                </a:solidFill>
                <a:cs typeface="Arial" panose="020B0604020202020204" pitchFamily="34" charset="0"/>
              </a:rPr>
              <a:t>Kesimpulan</a:t>
            </a:r>
          </a:p>
          <a:p>
            <a:pPr eaLnBrk="1" hangingPunct="1"/>
            <a:r>
              <a:rPr kumimoji="1" lang="en-US" altLang="en-US" sz="2000" dirty="0" err="1">
                <a:solidFill>
                  <a:schemeClr val="bg1"/>
                </a:solidFill>
                <a:cs typeface="Arial" panose="020B0604020202020204" pitchFamily="34" charset="0"/>
              </a:rPr>
              <a:t>Rekomendasi</a:t>
            </a:r>
            <a:endParaRPr kumimoji="1" lang="en-US" altLang="en-US" sz="2000" dirty="0">
              <a:solidFill>
                <a:schemeClr val="bg1"/>
              </a:solidFill>
              <a:cs typeface="Arial" panose="020B0604020202020204" pitchFamily="34" charset="0"/>
            </a:endParaRPr>
          </a:p>
        </p:txBody>
      </p:sp>
      <p:sp>
        <p:nvSpPr>
          <p:cNvPr id="126992" name="AutoShape 17">
            <a:extLst>
              <a:ext uri="{FF2B5EF4-FFF2-40B4-BE49-F238E27FC236}">
                <a16:creationId xmlns:a16="http://schemas.microsoft.com/office/drawing/2014/main" xmlns="" id="{1EBF3E21-0871-465E-A190-DB6490D27550}"/>
              </a:ext>
            </a:extLst>
          </p:cNvPr>
          <p:cNvSpPr>
            <a:spLocks noChangeArrowheads="1"/>
          </p:cNvSpPr>
          <p:nvPr/>
        </p:nvSpPr>
        <p:spPr bwMode="auto">
          <a:xfrm>
            <a:off x="3429000" y="2362200"/>
            <a:ext cx="1371600" cy="304800"/>
          </a:xfrm>
          <a:prstGeom prst="rightArrow">
            <a:avLst>
              <a:gd name="adj1" fmla="val 50000"/>
              <a:gd name="adj2" fmla="val 112500"/>
            </a:avLst>
          </a:prstGeom>
          <a:solidFill>
            <a:srgbClr val="FF66FF"/>
          </a:solidFill>
          <a:ln w="12700" cap="sq">
            <a:solidFill>
              <a:schemeClr val="tx1"/>
            </a:solidFill>
            <a:miter lim="800000"/>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kumimoji="1" lang="id-ID" altLang="en-US" sz="3200" b="1">
              <a:cs typeface="Arial" panose="020B0604020202020204" pitchFamily="34" charset="0"/>
            </a:endParaRPr>
          </a:p>
        </p:txBody>
      </p:sp>
      <p:sp>
        <p:nvSpPr>
          <p:cNvPr id="126993" name="AutoShape 19">
            <a:extLst>
              <a:ext uri="{FF2B5EF4-FFF2-40B4-BE49-F238E27FC236}">
                <a16:creationId xmlns:a16="http://schemas.microsoft.com/office/drawing/2014/main" xmlns="" id="{CB9BAE42-ADB1-4D7C-B445-A920BD26F7F3}"/>
              </a:ext>
            </a:extLst>
          </p:cNvPr>
          <p:cNvSpPr>
            <a:spLocks noChangeArrowheads="1"/>
          </p:cNvSpPr>
          <p:nvPr/>
        </p:nvSpPr>
        <p:spPr bwMode="auto">
          <a:xfrm>
            <a:off x="3581400" y="4724400"/>
            <a:ext cx="1371600" cy="304800"/>
          </a:xfrm>
          <a:prstGeom prst="rightArrow">
            <a:avLst>
              <a:gd name="adj1" fmla="val 50000"/>
              <a:gd name="adj2" fmla="val 112500"/>
            </a:avLst>
          </a:prstGeom>
          <a:solidFill>
            <a:srgbClr val="FFFF66"/>
          </a:solidFill>
          <a:ln w="12700" cap="sq">
            <a:solidFill>
              <a:schemeClr val="tx1"/>
            </a:solidFill>
            <a:miter lim="800000"/>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kumimoji="1" lang="id-ID" altLang="en-US" sz="3200" b="1">
              <a:cs typeface="Arial" panose="020B0604020202020204" pitchFamily="34" charset="0"/>
            </a:endParaRPr>
          </a:p>
        </p:txBody>
      </p:sp>
      <p:sp>
        <p:nvSpPr>
          <p:cNvPr id="126994" name="AutoShape 20">
            <a:extLst>
              <a:ext uri="{FF2B5EF4-FFF2-40B4-BE49-F238E27FC236}">
                <a16:creationId xmlns:a16="http://schemas.microsoft.com/office/drawing/2014/main" xmlns="" id="{07ABEE12-1498-48DA-8337-4EE40B3B8994}"/>
              </a:ext>
            </a:extLst>
          </p:cNvPr>
          <p:cNvSpPr>
            <a:spLocks noChangeArrowheads="1"/>
          </p:cNvSpPr>
          <p:nvPr/>
        </p:nvSpPr>
        <p:spPr bwMode="auto">
          <a:xfrm>
            <a:off x="3429000" y="3505200"/>
            <a:ext cx="1371600" cy="304800"/>
          </a:xfrm>
          <a:prstGeom prst="rightArrow">
            <a:avLst>
              <a:gd name="adj1" fmla="val 50000"/>
              <a:gd name="adj2" fmla="val 112500"/>
            </a:avLst>
          </a:prstGeom>
          <a:solidFill>
            <a:schemeClr val="tx1"/>
          </a:solidFill>
          <a:ln w="12700" cap="sq">
            <a:solidFill>
              <a:schemeClr val="tx1"/>
            </a:solidFill>
            <a:miter lim="800000"/>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kumimoji="1" lang="id-ID" altLang="en-US" sz="3200" b="1">
              <a:cs typeface="Arial" panose="020B0604020202020204" pitchFamily="34" charset="0"/>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9" name="Rectangle 5">
            <a:extLst>
              <a:ext uri="{FF2B5EF4-FFF2-40B4-BE49-F238E27FC236}">
                <a16:creationId xmlns:a16="http://schemas.microsoft.com/office/drawing/2014/main" xmlns="" id="{D51A9DA5-C16C-4BDA-A490-DD01297F4647}"/>
              </a:ext>
            </a:extLst>
          </p:cNvPr>
          <p:cNvSpPr>
            <a:spLocks noChangeArrowheads="1"/>
          </p:cNvSpPr>
          <p:nvPr/>
        </p:nvSpPr>
        <p:spPr bwMode="auto">
          <a:xfrm>
            <a:off x="228600" y="304800"/>
            <a:ext cx="8691563" cy="914400"/>
          </a:xfrm>
          <a:prstGeom prst="rect">
            <a:avLst/>
          </a:prstGeom>
          <a:noFill/>
          <a:ln w="9525">
            <a:noFill/>
            <a:miter lim="800000"/>
            <a:headEnd/>
            <a:tailEnd/>
          </a:ln>
          <a:effectLst/>
        </p:spPr>
        <p:txBody>
          <a:bodyPr lIns="92075" tIns="46038" rIns="92075" bIns="46038" anchor="ctr"/>
          <a:lstStyle/>
          <a:p>
            <a:pPr algn="ctr">
              <a:defRPr/>
            </a:pPr>
            <a:r>
              <a:rPr lang="en-US" sz="4400" dirty="0">
                <a:effectLst>
                  <a:outerShdw blurRad="38100" dist="38100" dir="2700000" algn="tl">
                    <a:srgbClr val="000000"/>
                  </a:outerShdw>
                </a:effectLst>
                <a:latin typeface="Arial" panose="020B0604020202020204" pitchFamily="34" charset="0"/>
                <a:cs typeface="Arial" panose="020B0604020202020204" pitchFamily="34" charset="0"/>
              </a:rPr>
              <a:t>OPINI AUDIT</a:t>
            </a:r>
          </a:p>
        </p:txBody>
      </p:sp>
      <p:sp>
        <p:nvSpPr>
          <p:cNvPr id="175110" name="Rectangle 6">
            <a:extLst>
              <a:ext uri="{FF2B5EF4-FFF2-40B4-BE49-F238E27FC236}">
                <a16:creationId xmlns:a16="http://schemas.microsoft.com/office/drawing/2014/main" xmlns="" id="{5B8DC75E-0B73-419E-AA01-9B27B8F03CBB}"/>
              </a:ext>
            </a:extLst>
          </p:cNvPr>
          <p:cNvSpPr>
            <a:spLocks noChangeArrowheads="1"/>
          </p:cNvSpPr>
          <p:nvPr/>
        </p:nvSpPr>
        <p:spPr bwMode="auto">
          <a:xfrm>
            <a:off x="381000" y="1246188"/>
            <a:ext cx="8305800" cy="515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358775" indent="-358775" algn="just" eaLnBrk="1" hangingPunct="1">
              <a:spcBef>
                <a:spcPct val="20000"/>
              </a:spcBef>
              <a:buSzPct val="80000"/>
              <a:buFont typeface="+mj-lt"/>
              <a:buAutoNum type="arabicPeriod"/>
              <a:defRPr/>
            </a:pPr>
            <a:r>
              <a:rPr lang="en-US" altLang="en-US" sz="2200" dirty="0" err="1">
                <a:latin typeface="Arial" panose="020B0604020202020204" pitchFamily="34" charset="0"/>
                <a:cs typeface="Arial" panose="020B0604020202020204" pitchFamily="34" charset="0"/>
              </a:rPr>
              <a:t>Opini</a:t>
            </a:r>
            <a:r>
              <a:rPr lang="en-US" altLang="en-US" sz="2200" dirty="0">
                <a:latin typeface="Arial" panose="020B0604020202020204" pitchFamily="34" charset="0"/>
                <a:cs typeface="Arial" panose="020B0604020202020204" pitchFamily="34" charset="0"/>
              </a:rPr>
              <a:t> audit </a:t>
            </a:r>
            <a:r>
              <a:rPr lang="en-US" altLang="en-US" sz="2200" dirty="0" err="1">
                <a:latin typeface="Arial" panose="020B0604020202020204" pitchFamily="34" charset="0"/>
                <a:cs typeface="Arial" panose="020B0604020202020204" pitchFamily="34" charset="0"/>
              </a:rPr>
              <a:t>adalah</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pernyataan</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profesional</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pemeriksa</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mengenai</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kewajaran</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informasi</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keuangan</a:t>
            </a:r>
            <a:r>
              <a:rPr lang="en-US" altLang="en-US" sz="2200" dirty="0">
                <a:latin typeface="Arial" panose="020B0604020202020204" pitchFamily="34" charset="0"/>
                <a:cs typeface="Arial" panose="020B0604020202020204" pitchFamily="34" charset="0"/>
              </a:rPr>
              <a:t>.</a:t>
            </a:r>
          </a:p>
          <a:p>
            <a:pPr lvl="1" indent="-403225" algn="just" eaLnBrk="1" hangingPunct="1">
              <a:spcBef>
                <a:spcPct val="20000"/>
              </a:spcBef>
              <a:defRPr/>
            </a:pPr>
            <a:r>
              <a:rPr lang="en-US" altLang="en-US" sz="2200" dirty="0" err="1">
                <a:latin typeface="Arial" panose="020B0604020202020204" pitchFamily="34" charset="0"/>
                <a:cs typeface="Arial" panose="020B0604020202020204" pitchFamily="34" charset="0"/>
              </a:rPr>
              <a:t>kriteria</a:t>
            </a:r>
            <a:r>
              <a:rPr lang="en-US" altLang="en-US" sz="2200" dirty="0">
                <a:latin typeface="Arial" panose="020B0604020202020204" pitchFamily="34" charset="0"/>
                <a:cs typeface="Arial" panose="020B0604020202020204" pitchFamily="34" charset="0"/>
              </a:rPr>
              <a:t>:</a:t>
            </a:r>
          </a:p>
          <a:p>
            <a:pPr marL="717550" lvl="1" indent="-358775" algn="just" eaLnBrk="1" hangingPunct="1">
              <a:spcBef>
                <a:spcPct val="20000"/>
              </a:spcBef>
              <a:buFont typeface="Arial" panose="020B0604020202020204" pitchFamily="34" charset="0"/>
              <a:buChar char="•"/>
              <a:defRPr/>
            </a:pPr>
            <a:r>
              <a:rPr lang="en-US" altLang="en-US" sz="2200" dirty="0" err="1">
                <a:latin typeface="Arial" panose="020B0604020202020204" pitchFamily="34" charset="0"/>
                <a:cs typeface="Arial" panose="020B0604020202020204" pitchFamily="34" charset="0"/>
              </a:rPr>
              <a:t>Kesesuaian</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dengan</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standar</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akuntansi</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pemerintah</a:t>
            </a:r>
            <a:endParaRPr lang="en-US" altLang="en-US" sz="2200" dirty="0">
              <a:latin typeface="Arial" panose="020B0604020202020204" pitchFamily="34" charset="0"/>
              <a:cs typeface="Arial" panose="020B0604020202020204" pitchFamily="34" charset="0"/>
            </a:endParaRPr>
          </a:p>
          <a:p>
            <a:pPr marL="717550" lvl="1" indent="-358775" algn="just" eaLnBrk="1" hangingPunct="1">
              <a:spcBef>
                <a:spcPct val="20000"/>
              </a:spcBef>
              <a:buFont typeface="Arial" panose="020B0604020202020204" pitchFamily="34" charset="0"/>
              <a:buChar char="•"/>
              <a:defRPr/>
            </a:pPr>
            <a:r>
              <a:rPr lang="en-US" altLang="en-US" sz="2200" dirty="0" err="1">
                <a:latin typeface="Arial" panose="020B0604020202020204" pitchFamily="34" charset="0"/>
                <a:cs typeface="Arial" panose="020B0604020202020204" pitchFamily="34" charset="0"/>
              </a:rPr>
              <a:t>Kecukupan</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pengungkapan</a:t>
            </a:r>
            <a:endParaRPr lang="en-US" altLang="en-US" sz="2200" dirty="0">
              <a:latin typeface="Arial" panose="020B0604020202020204" pitchFamily="34" charset="0"/>
              <a:cs typeface="Arial" panose="020B0604020202020204" pitchFamily="34" charset="0"/>
            </a:endParaRPr>
          </a:p>
          <a:p>
            <a:pPr marL="717550" lvl="1" indent="-358775" algn="just" eaLnBrk="1" hangingPunct="1">
              <a:spcBef>
                <a:spcPct val="20000"/>
              </a:spcBef>
              <a:buFont typeface="Arial" panose="020B0604020202020204" pitchFamily="34" charset="0"/>
              <a:buChar char="•"/>
              <a:defRPr/>
            </a:pPr>
            <a:r>
              <a:rPr lang="en-US" altLang="en-US" sz="2200" dirty="0" err="1">
                <a:latin typeface="Arial" panose="020B0604020202020204" pitchFamily="34" charset="0"/>
                <a:cs typeface="Arial" panose="020B0604020202020204" pitchFamily="34" charset="0"/>
              </a:rPr>
              <a:t>Kepatuhan</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terhadap</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peraturan</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perundangan</a:t>
            </a:r>
            <a:endParaRPr lang="en-US" altLang="en-US" sz="2200" dirty="0">
              <a:latin typeface="Arial" panose="020B0604020202020204" pitchFamily="34" charset="0"/>
              <a:cs typeface="Arial" panose="020B0604020202020204" pitchFamily="34" charset="0"/>
            </a:endParaRPr>
          </a:p>
          <a:p>
            <a:pPr marL="717550" lvl="1" indent="-358775" algn="just" eaLnBrk="1" hangingPunct="1">
              <a:spcBef>
                <a:spcPct val="20000"/>
              </a:spcBef>
              <a:buFont typeface="Arial" panose="020B0604020202020204" pitchFamily="34" charset="0"/>
              <a:buChar char="•"/>
              <a:defRPr/>
            </a:pPr>
            <a:r>
              <a:rPr lang="en-US" altLang="en-US" sz="2200" dirty="0" err="1">
                <a:latin typeface="Arial" panose="020B0604020202020204" pitchFamily="34" charset="0"/>
                <a:cs typeface="Arial" panose="020B0604020202020204" pitchFamily="34" charset="0"/>
              </a:rPr>
              <a:t>Efektivitas</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sistem</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pengendalian</a:t>
            </a:r>
            <a:r>
              <a:rPr lang="en-US" altLang="en-US" sz="2200" dirty="0">
                <a:latin typeface="Arial" panose="020B0604020202020204" pitchFamily="34" charset="0"/>
                <a:cs typeface="Arial" panose="020B0604020202020204" pitchFamily="34" charset="0"/>
              </a:rPr>
              <a:t> intern</a:t>
            </a:r>
            <a:endParaRPr lang="id-ID" altLang="en-US" sz="2200" dirty="0">
              <a:latin typeface="Arial" panose="020B0604020202020204" pitchFamily="34" charset="0"/>
              <a:cs typeface="Arial" panose="020B0604020202020204" pitchFamily="34" charset="0"/>
            </a:endParaRPr>
          </a:p>
          <a:p>
            <a:pPr marL="358775" lvl="1" indent="0" algn="just" eaLnBrk="1" hangingPunct="1">
              <a:spcBef>
                <a:spcPct val="20000"/>
              </a:spcBef>
              <a:defRPr/>
            </a:pPr>
            <a:endParaRPr lang="id-ID" altLang="en-US" sz="2200" dirty="0">
              <a:latin typeface="Arial" panose="020B0604020202020204" pitchFamily="34" charset="0"/>
              <a:cs typeface="Arial" panose="020B0604020202020204" pitchFamily="34" charset="0"/>
            </a:endParaRPr>
          </a:p>
          <a:p>
            <a:pPr marL="358775" lvl="1" indent="-358775" algn="just" eaLnBrk="1" hangingPunct="1">
              <a:spcBef>
                <a:spcPct val="20000"/>
              </a:spcBef>
              <a:buFont typeface="+mj-lt"/>
              <a:buAutoNum type="arabicPeriod" startAt="2"/>
              <a:defRPr/>
            </a:pPr>
            <a:r>
              <a:rPr lang="id-ID" altLang="en-US" sz="2200" dirty="0">
                <a:latin typeface="Arial" panose="020B0604020202020204" pitchFamily="34" charset="0"/>
                <a:cs typeface="Arial" panose="020B0604020202020204" pitchFamily="34" charset="0"/>
              </a:rPr>
              <a:t>Jenis Opini</a:t>
            </a:r>
          </a:p>
          <a:p>
            <a:pPr marL="717550" indent="-358775" algn="just" eaLnBrk="1" fontAlgn="auto" hangingPunct="1">
              <a:spcAft>
                <a:spcPts val="0"/>
              </a:spcAft>
              <a:buClr>
                <a:schemeClr val="tx1">
                  <a:lumMod val="85000"/>
                  <a:lumOff val="15000"/>
                </a:schemeClr>
              </a:buClr>
              <a:buFont typeface="Arial" panose="020B0604020202020204" pitchFamily="34" charset="0"/>
              <a:buChar char="•"/>
              <a:defRPr/>
            </a:pPr>
            <a:r>
              <a:rPr lang="en-US" sz="2200" dirty="0" err="1">
                <a:latin typeface="Arial" panose="020B0604020202020204" pitchFamily="34" charset="0"/>
                <a:cs typeface="Arial" panose="020B0604020202020204" pitchFamily="34" charset="0"/>
              </a:rPr>
              <a:t>Wajar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tanpa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pengecualian</a:t>
            </a:r>
            <a:r>
              <a:rPr lang="en-US" sz="2200" dirty="0">
                <a:latin typeface="Arial" panose="020B0604020202020204" pitchFamily="34" charset="0"/>
                <a:cs typeface="Arial" panose="020B0604020202020204" pitchFamily="34" charset="0"/>
              </a:rPr>
              <a:t> (</a:t>
            </a:r>
            <a:r>
              <a:rPr lang="en-US" sz="2200" i="1" dirty="0">
                <a:latin typeface="Arial" panose="020B0604020202020204" pitchFamily="34" charset="0"/>
                <a:cs typeface="Arial" panose="020B0604020202020204" pitchFamily="34" charset="0"/>
              </a:rPr>
              <a:t>unqualified opinion</a:t>
            </a:r>
            <a:r>
              <a:rPr lang="en-US" sz="2200" dirty="0">
                <a:latin typeface="Arial" panose="020B0604020202020204" pitchFamily="34" charset="0"/>
                <a:cs typeface="Arial" panose="020B0604020202020204" pitchFamily="34" charset="0"/>
              </a:rPr>
              <a:t>)</a:t>
            </a:r>
          </a:p>
          <a:p>
            <a:pPr marL="717550" indent="-358775" algn="just" eaLnBrk="1" fontAlgn="auto" hangingPunct="1">
              <a:spcAft>
                <a:spcPts val="0"/>
              </a:spcAft>
              <a:buClr>
                <a:schemeClr val="tx1">
                  <a:lumMod val="85000"/>
                  <a:lumOff val="15000"/>
                </a:schemeClr>
              </a:buClr>
              <a:buFont typeface="Arial" panose="020B0604020202020204" pitchFamily="34" charset="0"/>
              <a:buChar char="•"/>
              <a:defRPr/>
            </a:pPr>
            <a:r>
              <a:rPr lang="en-US" sz="2200" dirty="0" err="1">
                <a:latin typeface="Arial" panose="020B0604020202020204" pitchFamily="34" charset="0"/>
                <a:cs typeface="Arial" panose="020B0604020202020204" pitchFamily="34" charset="0"/>
              </a:rPr>
              <a:t>Wajar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dengan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pengecualian</a:t>
            </a:r>
            <a:r>
              <a:rPr lang="en-US" sz="2200" dirty="0">
                <a:latin typeface="Arial" panose="020B0604020202020204" pitchFamily="34" charset="0"/>
                <a:cs typeface="Arial" panose="020B0604020202020204" pitchFamily="34" charset="0"/>
              </a:rPr>
              <a:t> (</a:t>
            </a:r>
            <a:r>
              <a:rPr lang="en-US" sz="2200" i="1" dirty="0">
                <a:latin typeface="Arial" panose="020B0604020202020204" pitchFamily="34" charset="0"/>
                <a:cs typeface="Arial" panose="020B0604020202020204" pitchFamily="34" charset="0"/>
              </a:rPr>
              <a:t>qualified opinion</a:t>
            </a:r>
            <a:r>
              <a:rPr lang="en-US" sz="2200" dirty="0">
                <a:latin typeface="Arial" panose="020B0604020202020204" pitchFamily="34" charset="0"/>
                <a:cs typeface="Arial" panose="020B0604020202020204" pitchFamily="34" charset="0"/>
              </a:rPr>
              <a:t>)</a:t>
            </a:r>
          </a:p>
          <a:p>
            <a:pPr marL="717550" indent="-358775" algn="just" eaLnBrk="1" fontAlgn="auto" hangingPunct="1">
              <a:spcAft>
                <a:spcPts val="0"/>
              </a:spcAft>
              <a:buClr>
                <a:schemeClr val="tx1">
                  <a:lumMod val="85000"/>
                  <a:lumOff val="15000"/>
                </a:schemeClr>
              </a:buClr>
              <a:buFont typeface="Arial" panose="020B0604020202020204" pitchFamily="34" charset="0"/>
              <a:buChar char="•"/>
              <a:defRPr/>
            </a:pPr>
            <a:r>
              <a:rPr lang="en-US" sz="2200" dirty="0" err="1">
                <a:latin typeface="Arial" panose="020B0604020202020204" pitchFamily="34" charset="0"/>
                <a:cs typeface="Arial" panose="020B0604020202020204" pitchFamily="34" charset="0"/>
              </a:rPr>
              <a:t>Tidak</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wajar</a:t>
            </a:r>
            <a:r>
              <a:rPr lang="en-US" sz="2200" dirty="0">
                <a:latin typeface="Arial" panose="020B0604020202020204" pitchFamily="34" charset="0"/>
                <a:cs typeface="Arial" panose="020B0604020202020204" pitchFamily="34" charset="0"/>
              </a:rPr>
              <a:t> (</a:t>
            </a:r>
            <a:r>
              <a:rPr lang="en-US" sz="2200" i="1" dirty="0">
                <a:latin typeface="Arial" panose="020B0604020202020204" pitchFamily="34" charset="0"/>
                <a:cs typeface="Arial" panose="020B0604020202020204" pitchFamily="34" charset="0"/>
              </a:rPr>
              <a:t>adverse opinion</a:t>
            </a:r>
            <a:r>
              <a:rPr lang="en-US" sz="2200" dirty="0">
                <a:latin typeface="Arial" panose="020B0604020202020204" pitchFamily="34" charset="0"/>
                <a:cs typeface="Arial" panose="020B0604020202020204" pitchFamily="34" charset="0"/>
              </a:rPr>
              <a:t>)</a:t>
            </a:r>
          </a:p>
          <a:p>
            <a:pPr marL="717550" indent="-358775" algn="just" eaLnBrk="1" fontAlgn="auto" hangingPunct="1">
              <a:spcAft>
                <a:spcPts val="0"/>
              </a:spcAft>
              <a:buClr>
                <a:schemeClr val="tx1">
                  <a:lumMod val="85000"/>
                  <a:lumOff val="15000"/>
                </a:schemeClr>
              </a:buClr>
              <a:buFont typeface="Arial" panose="020B0604020202020204" pitchFamily="34" charset="0"/>
              <a:buChar char="•"/>
              <a:defRPr/>
            </a:pPr>
            <a:r>
              <a:rPr lang="en-US" sz="2200" dirty="0" err="1">
                <a:latin typeface="Arial" panose="020B0604020202020204" pitchFamily="34" charset="0"/>
                <a:cs typeface="Arial" panose="020B0604020202020204" pitchFamily="34" charset="0"/>
              </a:rPr>
              <a:t>Menolak</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memberikan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opini</a:t>
            </a:r>
            <a:r>
              <a:rPr lang="en-US" sz="2200" dirty="0">
                <a:latin typeface="Arial" panose="020B0604020202020204" pitchFamily="34" charset="0"/>
                <a:cs typeface="Arial" panose="020B0604020202020204" pitchFamily="34" charset="0"/>
              </a:rPr>
              <a:t> (</a:t>
            </a:r>
            <a:r>
              <a:rPr lang="en-US" sz="2200" i="1" dirty="0">
                <a:latin typeface="Arial" panose="020B0604020202020204" pitchFamily="34" charset="0"/>
                <a:cs typeface="Arial" panose="020B0604020202020204" pitchFamily="34" charset="0"/>
              </a:rPr>
              <a:t>disclaimer of opinion</a:t>
            </a:r>
            <a:r>
              <a:rPr lang="en-US" sz="2200" dirty="0">
                <a:latin typeface="Arial" panose="020B0604020202020204" pitchFamily="34" charset="0"/>
                <a:cs typeface="Arial" panose="020B0604020202020204" pitchFamily="34" charset="0"/>
              </a:rPr>
              <a:t>)</a:t>
            </a:r>
          </a:p>
          <a:p>
            <a:pPr marL="806450" lvl="1" indent="-447675" algn="just" eaLnBrk="1" hangingPunct="1">
              <a:spcBef>
                <a:spcPct val="20000"/>
              </a:spcBef>
              <a:defRPr/>
            </a:pPr>
            <a:endParaRPr lang="en-US" altLang="en-US" sz="22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5109"/>
                                        </p:tgtEl>
                                        <p:attrNameLst>
                                          <p:attrName>style.visibility</p:attrName>
                                        </p:attrNameLst>
                                      </p:cBhvr>
                                      <p:to>
                                        <p:strVal val="visible"/>
                                      </p:to>
                                    </p:set>
                                    <p:animEffect transition="in" filter="checkerboard(across)">
                                      <p:cBhvr>
                                        <p:cTn id="7" dur="500"/>
                                        <p:tgtEl>
                                          <p:spTgt spid="1751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75110"/>
                                        </p:tgtEl>
                                        <p:attrNameLst>
                                          <p:attrName>style.visibility</p:attrName>
                                        </p:attrNameLst>
                                      </p:cBhvr>
                                      <p:to>
                                        <p:strVal val="visible"/>
                                      </p:to>
                                    </p:set>
                                    <p:anim calcmode="lin" valueType="num">
                                      <p:cBhvr additive="base">
                                        <p:cTn id="12" dur="500" fill="hold"/>
                                        <p:tgtEl>
                                          <p:spTgt spid="175110"/>
                                        </p:tgtEl>
                                        <p:attrNameLst>
                                          <p:attrName>ppt_x</p:attrName>
                                        </p:attrNameLst>
                                      </p:cBhvr>
                                      <p:tavLst>
                                        <p:tav tm="0">
                                          <p:val>
                                            <p:strVal val="#ppt_x"/>
                                          </p:val>
                                        </p:tav>
                                        <p:tav tm="100000">
                                          <p:val>
                                            <p:strVal val="#ppt_x"/>
                                          </p:val>
                                        </p:tav>
                                      </p:tavLst>
                                    </p:anim>
                                    <p:anim calcmode="lin" valueType="num">
                                      <p:cBhvr additive="base">
                                        <p:cTn id="13" dur="500" fill="hold"/>
                                        <p:tgtEl>
                                          <p:spTgt spid="1751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9" grpId="0"/>
      <p:bldP spid="175110"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xmlns="" id="{1C14CED8-CCD2-40B5-9DE5-989E5B1ACD1E}"/>
              </a:ext>
            </a:extLst>
          </p:cNvPr>
          <p:cNvSpPr>
            <a:spLocks noGrp="1"/>
          </p:cNvSpPr>
          <p:nvPr>
            <p:ph type="title"/>
          </p:nvPr>
        </p:nvSpPr>
        <p:spPr>
          <a:xfrm>
            <a:off x="152400" y="314325"/>
            <a:ext cx="8767763" cy="957263"/>
          </a:xfrm>
        </p:spPr>
        <p:txBody>
          <a:bodyPr/>
          <a:lstStyle/>
          <a:p>
            <a:pPr algn="ctr" eaLnBrk="1" hangingPunct="1"/>
            <a:r>
              <a:rPr altLang="en-US" b="1">
                <a:solidFill>
                  <a:schemeClr val="tx1"/>
                </a:solidFill>
                <a:latin typeface="Arial" panose="020B0604020202020204" pitchFamily="34" charset="0"/>
                <a:cs typeface="Arial" panose="020B0604020202020204" pitchFamily="34" charset="0"/>
              </a:rPr>
              <a:t>Temuan</a:t>
            </a:r>
          </a:p>
        </p:txBody>
      </p:sp>
      <p:sp>
        <p:nvSpPr>
          <p:cNvPr id="135171" name="Rectangle 3">
            <a:extLst>
              <a:ext uri="{FF2B5EF4-FFF2-40B4-BE49-F238E27FC236}">
                <a16:creationId xmlns:a16="http://schemas.microsoft.com/office/drawing/2014/main" xmlns="" id="{87397377-61D0-4B68-99D3-5B629A040BA7}"/>
              </a:ext>
            </a:extLst>
          </p:cNvPr>
          <p:cNvSpPr>
            <a:spLocks noGrp="1"/>
          </p:cNvSpPr>
          <p:nvPr>
            <p:ph idx="1"/>
          </p:nvPr>
        </p:nvSpPr>
        <p:spPr>
          <a:xfrm>
            <a:off x="685800" y="1524000"/>
            <a:ext cx="7848600" cy="3765550"/>
          </a:xfrm>
        </p:spPr>
        <p:txBody>
          <a:bodyPr/>
          <a:lstStyle/>
          <a:p>
            <a:pPr eaLnBrk="1" hangingPunct="1">
              <a:lnSpc>
                <a:spcPct val="90000"/>
              </a:lnSpc>
              <a:buFont typeface="Arial" panose="020B0604020202020204" pitchFamily="34" charset="0"/>
              <a:buChar char="•"/>
              <a:defRPr/>
            </a:pPr>
            <a:r>
              <a:rPr lang="en-US" altLang="en-US" sz="2800" dirty="0" err="1">
                <a:latin typeface="Arial" panose="020B0604020202020204" pitchFamily="34" charset="0"/>
                <a:cs typeface="Arial" panose="020B0604020202020204" pitchFamily="34" charset="0"/>
              </a:rPr>
              <a:t>Temuan</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positif</a:t>
            </a:r>
            <a:endParaRPr lang="en-US" altLang="en-US" sz="2800" dirty="0">
              <a:latin typeface="Arial" panose="020B0604020202020204" pitchFamily="34" charset="0"/>
              <a:cs typeface="Arial" panose="020B0604020202020204" pitchFamily="34" charset="0"/>
            </a:endParaRPr>
          </a:p>
          <a:p>
            <a:pPr lvl="1" eaLnBrk="1" hangingPunct="1">
              <a:lnSpc>
                <a:spcPct val="90000"/>
              </a:lnSpc>
              <a:buFont typeface="Arial" panose="020B0604020202020204" pitchFamily="34" charset="0"/>
              <a:buChar char="•"/>
              <a:defRPr/>
            </a:pPr>
            <a:r>
              <a:rPr lang="en-US" altLang="en-US" dirty="0" err="1">
                <a:latin typeface="Arial" panose="020B0604020202020204" pitchFamily="34" charset="0"/>
                <a:cs typeface="Arial" panose="020B0604020202020204" pitchFamily="34" charset="0"/>
              </a:rPr>
              <a:t>Hasil</a:t>
            </a:r>
            <a:r>
              <a:rPr lang="en-US" altLang="en-US" dirty="0">
                <a:latin typeface="Arial" panose="020B0604020202020204" pitchFamily="34" charset="0"/>
                <a:cs typeface="Arial" panose="020B0604020202020204" pitchFamily="34" charset="0"/>
              </a:rPr>
              <a:t> yang </a:t>
            </a:r>
            <a:r>
              <a:rPr lang="en-US" altLang="en-US" dirty="0" err="1">
                <a:latin typeface="Arial" panose="020B0604020202020204" pitchFamily="34" charset="0"/>
                <a:cs typeface="Arial" panose="020B0604020202020204" pitchFamily="34" charset="0"/>
              </a:rPr>
              <a:t>dicapai</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melebihi</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taget</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kinerja</a:t>
            </a:r>
            <a:endParaRPr lang="en-US" altLang="en-US" dirty="0">
              <a:latin typeface="Arial" panose="020B0604020202020204" pitchFamily="34" charset="0"/>
              <a:cs typeface="Arial" panose="020B0604020202020204" pitchFamily="34" charset="0"/>
            </a:endParaRPr>
          </a:p>
          <a:p>
            <a:pPr lvl="1" eaLnBrk="1" hangingPunct="1">
              <a:lnSpc>
                <a:spcPct val="90000"/>
              </a:lnSpc>
              <a:buFont typeface="Arial" panose="020B0604020202020204" pitchFamily="34" charset="0"/>
              <a:buChar char="•"/>
              <a:defRPr/>
            </a:pPr>
            <a:r>
              <a:rPr lang="en-US" altLang="en-US" dirty="0" err="1">
                <a:latin typeface="Arial" panose="020B0604020202020204" pitchFamily="34" charset="0"/>
                <a:cs typeface="Arial" panose="020B0604020202020204" pitchFamily="34" charset="0"/>
              </a:rPr>
              <a:t>Dapat</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dijadikan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contoh</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bagi</a:t>
            </a:r>
            <a:r>
              <a:rPr lang="en-US" altLang="en-US" dirty="0">
                <a:latin typeface="Arial" panose="020B0604020202020204" pitchFamily="34" charset="0"/>
                <a:cs typeface="Arial" panose="020B0604020202020204" pitchFamily="34" charset="0"/>
              </a:rPr>
              <a:t> unit </a:t>
            </a:r>
            <a:r>
              <a:rPr lang="en-US" altLang="en-US" dirty="0" err="1">
                <a:latin typeface="Arial" panose="020B0604020202020204" pitchFamily="34" charset="0"/>
                <a:cs typeface="Arial" panose="020B0604020202020204" pitchFamily="34" charset="0"/>
              </a:rPr>
              <a:t>kerja</a:t>
            </a:r>
            <a:r>
              <a:rPr lang="en-US" altLang="en-US" dirty="0">
                <a:latin typeface="Arial" panose="020B0604020202020204" pitchFamily="34" charset="0"/>
                <a:cs typeface="Arial" panose="020B0604020202020204" pitchFamily="34" charset="0"/>
              </a:rPr>
              <a:t> lain </a:t>
            </a:r>
            <a:endParaRPr lang="id-ID" altLang="en-US" dirty="0">
              <a:latin typeface="Arial" panose="020B0604020202020204" pitchFamily="34" charset="0"/>
              <a:cs typeface="Arial" panose="020B0604020202020204" pitchFamily="34" charset="0"/>
            </a:endParaRPr>
          </a:p>
          <a:p>
            <a:pPr marL="274637" lvl="1" indent="0" eaLnBrk="1" hangingPunct="1">
              <a:lnSpc>
                <a:spcPct val="90000"/>
              </a:lnSpc>
              <a:buFont typeface="Garamond" panose="02020404030301010803" pitchFamily="18" charset="0"/>
              <a:buNone/>
              <a:defRPr/>
            </a:pPr>
            <a:endParaRPr lang="en-US" altLang="en-US" dirty="0">
              <a:latin typeface="Arial" panose="020B0604020202020204" pitchFamily="34" charset="0"/>
              <a:cs typeface="Arial" panose="020B0604020202020204" pitchFamily="34" charset="0"/>
            </a:endParaRPr>
          </a:p>
          <a:p>
            <a:pPr eaLnBrk="1" hangingPunct="1">
              <a:lnSpc>
                <a:spcPct val="90000"/>
              </a:lnSpc>
              <a:buFont typeface="Arial" panose="020B0604020202020204" pitchFamily="34" charset="0"/>
              <a:buChar char="•"/>
              <a:defRPr/>
            </a:pPr>
            <a:r>
              <a:rPr lang="en-US" altLang="en-US" sz="2800" dirty="0" err="1">
                <a:latin typeface="Arial" panose="020B0604020202020204" pitchFamily="34" charset="0"/>
                <a:cs typeface="Arial" panose="020B0604020202020204" pitchFamily="34" charset="0"/>
              </a:rPr>
              <a:t>Temuan</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negatif</a:t>
            </a:r>
            <a:r>
              <a:rPr lang="en-US" altLang="en-US" sz="2800" dirty="0">
                <a:latin typeface="Arial" panose="020B0604020202020204" pitchFamily="34" charset="0"/>
                <a:cs typeface="Arial" panose="020B0604020202020204" pitchFamily="34" charset="0"/>
              </a:rPr>
              <a:t>:</a:t>
            </a:r>
          </a:p>
          <a:p>
            <a:pPr lvl="1" eaLnBrk="1" hangingPunct="1">
              <a:lnSpc>
                <a:spcPct val="90000"/>
              </a:lnSpc>
              <a:buFont typeface="Arial" panose="020B0604020202020204" pitchFamily="34" charset="0"/>
              <a:buChar char="•"/>
              <a:defRPr/>
            </a:pPr>
            <a:r>
              <a:rPr lang="en-US" altLang="en-US" dirty="0" err="1">
                <a:latin typeface="Arial" panose="020B0604020202020204" pitchFamily="34" charset="0"/>
                <a:cs typeface="Arial" panose="020B0604020202020204" pitchFamily="34" charset="0"/>
              </a:rPr>
              <a:t>Ketidaktaatan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pada</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peraturan</a:t>
            </a:r>
            <a:endParaRPr lang="en-US" altLang="en-US" dirty="0">
              <a:latin typeface="Arial" panose="020B0604020202020204" pitchFamily="34" charset="0"/>
              <a:cs typeface="Arial" panose="020B0604020202020204" pitchFamily="34" charset="0"/>
            </a:endParaRPr>
          </a:p>
          <a:p>
            <a:pPr lvl="1" eaLnBrk="1" hangingPunct="1">
              <a:lnSpc>
                <a:spcPct val="90000"/>
              </a:lnSpc>
              <a:buFont typeface="Arial" panose="020B0604020202020204" pitchFamily="34" charset="0"/>
              <a:buChar char="•"/>
              <a:defRPr/>
            </a:pPr>
            <a:r>
              <a:rPr lang="en-US" altLang="en-US" dirty="0" err="1">
                <a:latin typeface="Arial" panose="020B0604020202020204" pitchFamily="34" charset="0"/>
                <a:cs typeface="Arial" panose="020B0604020202020204" pitchFamily="34" charset="0"/>
              </a:rPr>
              <a:t>Inefisiensi</a:t>
            </a:r>
            <a:endParaRPr lang="en-US" altLang="en-US" dirty="0">
              <a:latin typeface="Arial" panose="020B0604020202020204" pitchFamily="34" charset="0"/>
              <a:cs typeface="Arial" panose="020B0604020202020204" pitchFamily="34" charset="0"/>
            </a:endParaRPr>
          </a:p>
          <a:p>
            <a:pPr lvl="1" eaLnBrk="1" hangingPunct="1">
              <a:lnSpc>
                <a:spcPct val="90000"/>
              </a:lnSpc>
              <a:buFont typeface="Arial" panose="020B0604020202020204" pitchFamily="34" charset="0"/>
              <a:buChar char="•"/>
              <a:defRPr/>
            </a:pPr>
            <a:r>
              <a:rPr lang="en-US" altLang="en-US" dirty="0" err="1">
                <a:latin typeface="Arial" panose="020B0604020202020204" pitchFamily="34" charset="0"/>
                <a:cs typeface="Arial" panose="020B0604020202020204" pitchFamily="34" charset="0"/>
              </a:rPr>
              <a:t>Ketidakefektivan</a:t>
            </a:r>
            <a:endParaRPr lang="en-US" altLang="en-US" dirty="0">
              <a:latin typeface="Arial" panose="020B0604020202020204" pitchFamily="34" charset="0"/>
              <a:cs typeface="Arial" panose="020B0604020202020204" pitchFamily="34" charset="0"/>
            </a:endParaRPr>
          </a:p>
          <a:p>
            <a:pPr lvl="1" eaLnBrk="1" hangingPunct="1">
              <a:lnSpc>
                <a:spcPct val="90000"/>
              </a:lnSpc>
              <a:buFont typeface="Arial" panose="020B0604020202020204" pitchFamily="34" charset="0"/>
              <a:buChar char="•"/>
              <a:defRPr/>
            </a:pPr>
            <a:r>
              <a:rPr lang="en-US" altLang="en-US" dirty="0" err="1">
                <a:latin typeface="Arial" panose="020B0604020202020204" pitchFamily="34" charset="0"/>
                <a:cs typeface="Arial" panose="020B0604020202020204" pitchFamily="34" charset="0"/>
              </a:rPr>
              <a:t>kesalahan</a:t>
            </a:r>
            <a:endParaRPr lang="en-US" altLang="en-US" dirty="0">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a:extLst>
              <a:ext uri="{FF2B5EF4-FFF2-40B4-BE49-F238E27FC236}">
                <a16:creationId xmlns:a16="http://schemas.microsoft.com/office/drawing/2014/main" xmlns="" id="{9CBC9B51-2B8F-4016-BD14-4A6E22129AB2}"/>
              </a:ext>
            </a:extLst>
          </p:cNvPr>
          <p:cNvSpPr>
            <a:spLocks noGrp="1" noChangeArrowheads="1"/>
          </p:cNvSpPr>
          <p:nvPr>
            <p:ph idx="1"/>
          </p:nvPr>
        </p:nvSpPr>
        <p:spPr>
          <a:xfrm>
            <a:off x="457200" y="1752600"/>
            <a:ext cx="8305800" cy="4800600"/>
          </a:xfrm>
        </p:spPr>
        <p:txBody>
          <a:bodyPr/>
          <a:lstStyle/>
          <a:p>
            <a:pPr marL="236538" indent="-236538" algn="just" eaLnBrk="1" hangingPunct="1">
              <a:spcBef>
                <a:spcPts val="1200"/>
              </a:spcBef>
              <a:buSzPct val="80000"/>
              <a:buFont typeface="Arial" panose="020B0604020202020204" pitchFamily="34" charset="0"/>
              <a:buChar char="•"/>
              <a:defRPr/>
            </a:pPr>
            <a:r>
              <a:rPr lang="en-US" altLang="en-US" sz="2400" dirty="0" err="1">
                <a:latin typeface="Arial" panose="020B0604020202020204" pitchFamily="34" charset="0"/>
                <a:cs typeface="Arial" panose="020B0604020202020204" pitchFamily="34" charset="0"/>
              </a:rPr>
              <a:t>Menyusun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kebijakan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fiskal</a:t>
            </a:r>
            <a:r>
              <a:rPr lang="en-US" altLang="en-US" sz="2400" dirty="0">
                <a:latin typeface="Arial" panose="020B0604020202020204" pitchFamily="34" charset="0"/>
                <a:cs typeface="Arial" panose="020B0604020202020204" pitchFamily="34" charset="0"/>
              </a:rPr>
              <a:t> dan </a:t>
            </a:r>
            <a:r>
              <a:rPr lang="en-US" altLang="en-US" sz="2400" dirty="0" err="1">
                <a:latin typeface="Arial" panose="020B0604020202020204" pitchFamily="34" charset="0"/>
                <a:cs typeface="Arial" panose="020B0604020202020204" pitchFamily="34" charset="0"/>
              </a:rPr>
              <a:t>kerangka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ekonomi</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makro</a:t>
            </a:r>
            <a:r>
              <a:rPr lang="en-US" altLang="en-US" sz="2400" dirty="0">
                <a:latin typeface="Arial" panose="020B0604020202020204" pitchFamily="34" charset="0"/>
                <a:cs typeface="Arial" panose="020B0604020202020204" pitchFamily="34" charset="0"/>
              </a:rPr>
              <a:t>;</a:t>
            </a:r>
          </a:p>
          <a:p>
            <a:pPr marL="236538" indent="-236538" algn="just" eaLnBrk="1" hangingPunct="1">
              <a:spcBef>
                <a:spcPts val="1200"/>
              </a:spcBef>
              <a:buSzPct val="80000"/>
              <a:buFont typeface="Arial" panose="020B0604020202020204" pitchFamily="34" charset="0"/>
              <a:buChar char="•"/>
              <a:defRPr/>
            </a:pPr>
            <a:r>
              <a:rPr lang="en-US" altLang="en-US" sz="2400" dirty="0" err="1">
                <a:latin typeface="Arial" panose="020B0604020202020204" pitchFamily="34" charset="0"/>
                <a:cs typeface="Arial" panose="020B0604020202020204" pitchFamily="34" charset="0"/>
              </a:rPr>
              <a:t>Menyusun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rancangan</a:t>
            </a:r>
            <a:r>
              <a:rPr lang="en-US" altLang="en-US" sz="2400" dirty="0">
                <a:latin typeface="Arial" panose="020B0604020202020204" pitchFamily="34" charset="0"/>
                <a:cs typeface="Arial" panose="020B0604020202020204" pitchFamily="34" charset="0"/>
              </a:rPr>
              <a:t> APBN dan APBN-P;</a:t>
            </a:r>
          </a:p>
          <a:p>
            <a:pPr marL="236538" indent="-236538" algn="just" eaLnBrk="1" hangingPunct="1">
              <a:spcBef>
                <a:spcPts val="1200"/>
              </a:spcBef>
              <a:buSzPct val="80000"/>
              <a:buFont typeface="Arial" panose="020B0604020202020204" pitchFamily="34" charset="0"/>
              <a:buChar char="•"/>
              <a:defRPr/>
            </a:pPr>
            <a:r>
              <a:rPr lang="en-US" altLang="en-US" sz="2400" dirty="0" err="1">
                <a:latin typeface="Arial" panose="020B0604020202020204" pitchFamily="34" charset="0"/>
                <a:cs typeface="Arial" panose="020B0604020202020204" pitchFamily="34" charset="0"/>
              </a:rPr>
              <a:t>Mengesahkan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dokumen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pelaksanaan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anggaran</a:t>
            </a:r>
            <a:r>
              <a:rPr lang="en-US" altLang="en-US" sz="2400" dirty="0">
                <a:latin typeface="Arial" panose="020B0604020202020204" pitchFamily="34" charset="0"/>
                <a:cs typeface="Arial" panose="020B0604020202020204" pitchFamily="34" charset="0"/>
              </a:rPr>
              <a:t>;</a:t>
            </a:r>
          </a:p>
          <a:p>
            <a:pPr marL="236538" indent="-236538" algn="just" eaLnBrk="1" hangingPunct="1">
              <a:spcBef>
                <a:spcPts val="1200"/>
              </a:spcBef>
              <a:buSzPct val="80000"/>
              <a:buFont typeface="Arial" panose="020B0604020202020204" pitchFamily="34" charset="0"/>
              <a:buChar char="•"/>
              <a:defRPr/>
            </a:pPr>
            <a:r>
              <a:rPr lang="en-US" altLang="en-US" sz="2400" dirty="0" err="1">
                <a:latin typeface="Arial" panose="020B0604020202020204" pitchFamily="34" charset="0"/>
                <a:cs typeface="Arial" panose="020B0604020202020204" pitchFamily="34" charset="0"/>
              </a:rPr>
              <a:t>Melakukan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perjanjian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internasional</a:t>
            </a:r>
            <a:r>
              <a:rPr lang="en-US" altLang="en-US" sz="2400" dirty="0">
                <a:latin typeface="Arial" panose="020B0604020202020204" pitchFamily="34" charset="0"/>
                <a:cs typeface="Arial" panose="020B0604020202020204" pitchFamily="34" charset="0"/>
              </a:rPr>
              <a:t> di </a:t>
            </a:r>
            <a:r>
              <a:rPr lang="en-US" altLang="en-US" sz="2400" dirty="0" err="1">
                <a:latin typeface="Arial" panose="020B0604020202020204" pitchFamily="34" charset="0"/>
                <a:cs typeface="Arial" panose="020B0604020202020204" pitchFamily="34" charset="0"/>
              </a:rPr>
              <a:t>bidang</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keu</a:t>
            </a:r>
            <a:r>
              <a:rPr lang="en-US" altLang="en-US" sz="2400" dirty="0">
                <a:latin typeface="Arial" panose="020B0604020202020204" pitchFamily="34" charset="0"/>
                <a:cs typeface="Arial" panose="020B0604020202020204" pitchFamily="34" charset="0"/>
              </a:rPr>
              <a:t>. negara;</a:t>
            </a:r>
          </a:p>
          <a:p>
            <a:pPr marL="236538" indent="-236538" algn="just" eaLnBrk="1" hangingPunct="1">
              <a:spcBef>
                <a:spcPts val="1200"/>
              </a:spcBef>
              <a:buSzPct val="80000"/>
              <a:buFont typeface="Arial" panose="020B0604020202020204" pitchFamily="34" charset="0"/>
              <a:buChar char="•"/>
              <a:defRPr/>
            </a:pPr>
            <a:r>
              <a:rPr lang="en-US" altLang="en-US" sz="2400" dirty="0" err="1">
                <a:latin typeface="Arial" panose="020B0604020202020204" pitchFamily="34" charset="0"/>
                <a:cs typeface="Arial" panose="020B0604020202020204" pitchFamily="34" charset="0"/>
              </a:rPr>
              <a:t>Melakukan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pemungutan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pendapatan</a:t>
            </a:r>
            <a:r>
              <a:rPr lang="en-US" altLang="en-US" sz="2400" dirty="0">
                <a:latin typeface="Arial" panose="020B0604020202020204" pitchFamily="34" charset="0"/>
                <a:cs typeface="Arial" panose="020B0604020202020204" pitchFamily="34" charset="0"/>
              </a:rPr>
              <a:t> negara;</a:t>
            </a:r>
            <a:endParaRPr lang="en-US" altLang="en-US" sz="2400" i="1" dirty="0">
              <a:latin typeface="Arial" panose="020B0604020202020204" pitchFamily="34" charset="0"/>
              <a:cs typeface="Arial" panose="020B0604020202020204" pitchFamily="34" charset="0"/>
            </a:endParaRPr>
          </a:p>
          <a:p>
            <a:pPr marL="236538" indent="-236538" algn="just" eaLnBrk="1" hangingPunct="1">
              <a:spcBef>
                <a:spcPts val="1200"/>
              </a:spcBef>
              <a:buSzPct val="80000"/>
              <a:buFont typeface="Arial" panose="020B0604020202020204" pitchFamily="34" charset="0"/>
              <a:buChar char="•"/>
              <a:defRPr/>
            </a:pPr>
            <a:r>
              <a:rPr lang="en-US" altLang="en-US" sz="2400" dirty="0" err="1">
                <a:latin typeface="Arial" panose="020B0604020202020204" pitchFamily="34" charset="0"/>
                <a:cs typeface="Arial" panose="020B0604020202020204" pitchFamily="34" charset="0"/>
              </a:rPr>
              <a:t>Melaksanakan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fungsi</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bendahara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umum</a:t>
            </a:r>
            <a:r>
              <a:rPr lang="en-US" altLang="en-US" sz="2400" dirty="0">
                <a:latin typeface="Arial" panose="020B0604020202020204" pitchFamily="34" charset="0"/>
                <a:cs typeface="Arial" panose="020B0604020202020204" pitchFamily="34" charset="0"/>
              </a:rPr>
              <a:t> negara;</a:t>
            </a:r>
          </a:p>
          <a:p>
            <a:pPr marL="236538" indent="-236538" algn="just" eaLnBrk="1" hangingPunct="1">
              <a:spcBef>
                <a:spcPts val="1200"/>
              </a:spcBef>
              <a:buSzPct val="80000"/>
              <a:buFont typeface="Arial" panose="020B0604020202020204" pitchFamily="34" charset="0"/>
              <a:buChar char="•"/>
              <a:defRPr/>
            </a:pPr>
            <a:r>
              <a:rPr lang="en-US" altLang="en-US" sz="2400" dirty="0" err="1">
                <a:latin typeface="Arial" panose="020B0604020202020204" pitchFamily="34" charset="0"/>
                <a:cs typeface="Arial" panose="020B0604020202020204" pitchFamily="34" charset="0"/>
              </a:rPr>
              <a:t>Menyusun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laporan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keuangan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sbg</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pert.jawaban</a:t>
            </a:r>
            <a:r>
              <a:rPr lang="en-US" altLang="en-US" sz="2400" dirty="0">
                <a:latin typeface="Arial" panose="020B0604020202020204" pitchFamily="34" charset="0"/>
                <a:cs typeface="Arial" panose="020B0604020202020204" pitchFamily="34" charset="0"/>
              </a:rPr>
              <a:t> APBN;</a:t>
            </a:r>
          </a:p>
          <a:p>
            <a:pPr marL="236538" indent="-236538" algn="just" eaLnBrk="1" hangingPunct="1">
              <a:spcBef>
                <a:spcPts val="1200"/>
              </a:spcBef>
              <a:buSzPct val="80000"/>
              <a:buFont typeface="Arial" panose="020B0604020202020204" pitchFamily="34" charset="0"/>
              <a:buChar char="•"/>
              <a:defRPr/>
            </a:pPr>
            <a:r>
              <a:rPr lang="en-US" altLang="en-US" sz="2400" dirty="0" err="1">
                <a:latin typeface="Arial" panose="020B0604020202020204" pitchFamily="34" charset="0"/>
                <a:cs typeface="Arial" panose="020B0604020202020204" pitchFamily="34" charset="0"/>
              </a:rPr>
              <a:t>Melaksanakan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tugas-tugas</a:t>
            </a:r>
            <a:r>
              <a:rPr lang="en-US" altLang="en-US" sz="2400" dirty="0">
                <a:latin typeface="Arial" panose="020B0604020202020204" pitchFamily="34" charset="0"/>
                <a:cs typeface="Arial" panose="020B0604020202020204" pitchFamily="34" charset="0"/>
              </a:rPr>
              <a:t> lain di </a:t>
            </a:r>
            <a:r>
              <a:rPr lang="en-US" altLang="en-US" sz="2400" dirty="0" err="1">
                <a:latin typeface="Arial" panose="020B0604020202020204" pitchFamily="34" charset="0"/>
                <a:cs typeface="Arial" panose="020B0604020202020204" pitchFamily="34" charset="0"/>
              </a:rPr>
              <a:t>bidang</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pengelolaan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fiskal</a:t>
            </a:r>
            <a:r>
              <a:rPr lang="en-US" altLang="en-US" sz="2400" dirty="0">
                <a:latin typeface="Arial" panose="020B0604020202020204" pitchFamily="34" charset="0"/>
                <a:cs typeface="Arial" panose="020B0604020202020204" pitchFamily="34" charset="0"/>
              </a:rPr>
              <a:t>.</a:t>
            </a:r>
          </a:p>
          <a:p>
            <a:pPr algn="just" eaLnBrk="1" hangingPunct="1">
              <a:spcBef>
                <a:spcPts val="1200"/>
              </a:spcBef>
              <a:buSzPct val="80000"/>
              <a:buFont typeface="Wingdings" panose="05000000000000000000" pitchFamily="2" charset="2"/>
              <a:buNone/>
              <a:defRPr/>
            </a:pPr>
            <a:endParaRPr lang="en-US" altLang="en-US" sz="2800" dirty="0">
              <a:solidFill>
                <a:srgbClr val="FF0000"/>
              </a:solidFill>
            </a:endParaRPr>
          </a:p>
        </p:txBody>
      </p:sp>
      <p:sp>
        <p:nvSpPr>
          <p:cNvPr id="30723" name="Slide Number Placeholder 5">
            <a:extLst>
              <a:ext uri="{FF2B5EF4-FFF2-40B4-BE49-F238E27FC236}">
                <a16:creationId xmlns:a16="http://schemas.microsoft.com/office/drawing/2014/main" xmlns="" id="{6C2D01DC-6806-4674-8F7D-6552FC5516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57D0046-B1F6-4CDB-B5D2-670B58A83EC9}" type="slidenum">
              <a:rPr lang="en-US" altLang="en-US" sz="1400" smtClean="0"/>
              <a:pPr/>
              <a:t>11</a:t>
            </a:fld>
            <a:endParaRPr lang="en-US" altLang="en-US" sz="1400"/>
          </a:p>
        </p:txBody>
      </p:sp>
      <p:sp>
        <p:nvSpPr>
          <p:cNvPr id="112642" name="Text Box 2">
            <a:extLst>
              <a:ext uri="{FF2B5EF4-FFF2-40B4-BE49-F238E27FC236}">
                <a16:creationId xmlns:a16="http://schemas.microsoft.com/office/drawing/2014/main" xmlns="" id="{841A408B-86AC-4032-B344-DFD2488ABC35}"/>
              </a:ext>
            </a:extLst>
          </p:cNvPr>
          <p:cNvSpPr txBox="1">
            <a:spLocks noChangeArrowheads="1"/>
          </p:cNvSpPr>
          <p:nvPr/>
        </p:nvSpPr>
        <p:spPr bwMode="auto">
          <a:xfrm>
            <a:off x="0" y="381000"/>
            <a:ext cx="914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80000"/>
              </a:lnSpc>
            </a:pPr>
            <a:r>
              <a:rPr lang="en-US" altLang="en-US" sz="3700" b="1" dirty="0">
                <a:latin typeface="Albertus Extra Bold" pitchFamily="34" charset="0"/>
                <a:cs typeface="Arial" panose="020B0604020202020204" pitchFamily="34" charset="0"/>
              </a:rPr>
              <a:t>TUGAS PENGELOLA FISKAL (P</a:t>
            </a:r>
            <a:r>
              <a:rPr lang="id-ID" altLang="en-US" sz="3700" b="1" dirty="0">
                <a:latin typeface="Albertus Extra Bold" pitchFamily="34" charset="0"/>
                <a:cs typeface="Arial" panose="020B0604020202020204" pitchFamily="34" charset="0"/>
              </a:rPr>
              <a:t>a</a:t>
            </a:r>
            <a:r>
              <a:rPr lang="en-US" altLang="en-US" sz="3700" b="1" dirty="0">
                <a:latin typeface="Albertus Extra Bold" pitchFamily="34" charset="0"/>
                <a:cs typeface="Arial" panose="020B0604020202020204" pitchFamily="34" charset="0"/>
              </a:rPr>
              <a:t>s</a:t>
            </a:r>
            <a:r>
              <a:rPr lang="id-ID" altLang="en-US" sz="3700" b="1" dirty="0">
                <a:latin typeface="Albertus Extra Bold" pitchFamily="34" charset="0"/>
                <a:cs typeface="Arial" panose="020B0604020202020204" pitchFamily="34" charset="0"/>
              </a:rPr>
              <a:t>a</a:t>
            </a:r>
            <a:r>
              <a:rPr lang="en-US" altLang="en-US" sz="3700" b="1" dirty="0">
                <a:latin typeface="Albertus Extra Bold" pitchFamily="34" charset="0"/>
                <a:cs typeface="Arial" panose="020B0604020202020204" pitchFamily="34" charset="0"/>
              </a:rPr>
              <a:t>l 8)</a:t>
            </a:r>
          </a:p>
          <a:p>
            <a:pPr algn="ctr" eaLnBrk="1" hangingPunct="1">
              <a:lnSpc>
                <a:spcPct val="80000"/>
              </a:lnSpc>
            </a:pPr>
            <a:endParaRPr lang="en-US" altLang="en-US" sz="3700" b="1" dirty="0">
              <a:latin typeface="Albertus Extra Bold" pitchFamily="34" charset="0"/>
              <a:cs typeface="Arial" panose="020B0604020202020204" pitchFamily="34"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2642"/>
                                        </p:tgtEl>
                                        <p:attrNameLst>
                                          <p:attrName>style.visibility</p:attrName>
                                        </p:attrNameLst>
                                      </p:cBhvr>
                                      <p:to>
                                        <p:strVal val="visible"/>
                                      </p:to>
                                    </p:set>
                                    <p:animEffect transition="in" filter="diamond(in)">
                                      <p:cBhvr>
                                        <p:cTn id="7" dur="500"/>
                                        <p:tgtEl>
                                          <p:spTgt spid="1126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2" grpId="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a:extLst>
              <a:ext uri="{FF2B5EF4-FFF2-40B4-BE49-F238E27FC236}">
                <a16:creationId xmlns:a16="http://schemas.microsoft.com/office/drawing/2014/main" xmlns="" id="{DE5772C9-82E2-4C09-943A-BE497A1E47F3}"/>
              </a:ext>
            </a:extLst>
          </p:cNvPr>
          <p:cNvSpPr>
            <a:spLocks noGrp="1"/>
          </p:cNvSpPr>
          <p:nvPr>
            <p:ph type="title"/>
          </p:nvPr>
        </p:nvSpPr>
        <p:spPr>
          <a:xfrm>
            <a:off x="304800" y="304800"/>
            <a:ext cx="8615363" cy="609600"/>
          </a:xfrm>
        </p:spPr>
        <p:txBody>
          <a:bodyPr>
            <a:normAutofit fontScale="90000"/>
          </a:bodyPr>
          <a:lstStyle/>
          <a:p>
            <a:pPr algn="ctr" eaLnBrk="1" hangingPunct="1"/>
            <a:r>
              <a:rPr altLang="en-US" b="1" dirty="0">
                <a:solidFill>
                  <a:schemeClr val="tx1"/>
                </a:solidFill>
                <a:latin typeface="Arial" panose="020B0604020202020204" pitchFamily="34" charset="0"/>
                <a:cs typeface="Arial" panose="020B0604020202020204" pitchFamily="34" charset="0"/>
              </a:rPr>
              <a:t>REKOMENDASI</a:t>
            </a:r>
          </a:p>
        </p:txBody>
      </p:sp>
      <p:sp>
        <p:nvSpPr>
          <p:cNvPr id="184323" name="Rectangle 3">
            <a:extLst>
              <a:ext uri="{FF2B5EF4-FFF2-40B4-BE49-F238E27FC236}">
                <a16:creationId xmlns:a16="http://schemas.microsoft.com/office/drawing/2014/main" xmlns="" id="{5F5061ED-A21A-43DD-9A21-BD56262F146F}"/>
              </a:ext>
            </a:extLst>
          </p:cNvPr>
          <p:cNvSpPr>
            <a:spLocks noGrp="1"/>
          </p:cNvSpPr>
          <p:nvPr>
            <p:ph idx="1"/>
          </p:nvPr>
        </p:nvSpPr>
        <p:spPr>
          <a:xfrm>
            <a:off x="457200" y="1905000"/>
            <a:ext cx="8153400" cy="4130675"/>
          </a:xfrm>
        </p:spPr>
        <p:txBody>
          <a:bodyPr/>
          <a:lstStyle/>
          <a:p>
            <a:pPr marL="339725" indent="-339725" algn="just" eaLnBrk="1" hangingPunct="1">
              <a:buFont typeface="Arial" panose="020B0604020202020204" pitchFamily="34" charset="0"/>
              <a:buChar char="•"/>
            </a:pPr>
            <a:r>
              <a:rPr lang="en-US" altLang="en-US" sz="2400">
                <a:latin typeface="Arial" panose="020B0604020202020204" pitchFamily="34" charset="0"/>
                <a:cs typeface="Arial" panose="020B0604020202020204" pitchFamily="34" charset="0"/>
              </a:rPr>
              <a:t>Saran dari pemeriksa berdasarkan hasil pemeriksaannya</a:t>
            </a:r>
          </a:p>
          <a:p>
            <a:pPr marL="339725" indent="-339725" algn="just" eaLnBrk="1" hangingPunct="1">
              <a:buFont typeface="Arial" panose="020B0604020202020204" pitchFamily="34" charset="0"/>
              <a:buChar char="•"/>
            </a:pPr>
            <a:r>
              <a:rPr lang="en-US" altLang="en-US" sz="2400">
                <a:latin typeface="Arial" panose="020B0604020202020204" pitchFamily="34" charset="0"/>
                <a:cs typeface="Arial" panose="020B0604020202020204" pitchFamily="34" charset="0"/>
              </a:rPr>
              <a:t>Ditujukan kepada orang dan/atau badan yang berwenang</a:t>
            </a:r>
          </a:p>
          <a:p>
            <a:pPr marL="339725" indent="-339725" algn="just" eaLnBrk="1" hangingPunct="1">
              <a:buFont typeface="Arial" panose="020B0604020202020204" pitchFamily="34" charset="0"/>
              <a:buChar char="•"/>
            </a:pPr>
            <a:r>
              <a:rPr lang="en-US" altLang="en-US" sz="2400">
                <a:latin typeface="Arial" panose="020B0604020202020204" pitchFamily="34" charset="0"/>
                <a:cs typeface="Arial" panose="020B0604020202020204" pitchFamily="34" charset="0"/>
              </a:rPr>
              <a:t>Untuk melakukan tindakan dan/atau perbaikan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4322"/>
                                        </p:tgtEl>
                                        <p:attrNameLst>
                                          <p:attrName>style.visibility</p:attrName>
                                        </p:attrNameLst>
                                      </p:cBhvr>
                                      <p:to>
                                        <p:strVal val="visible"/>
                                      </p:to>
                                    </p:set>
                                    <p:animEffect transition="in" filter="blinds(horizontal)">
                                      <p:cBhvr>
                                        <p:cTn id="7" dur="500"/>
                                        <p:tgtEl>
                                          <p:spTgt spid="1843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84323">
                                            <p:txEl>
                                              <p:pRg st="0" end="0"/>
                                            </p:txEl>
                                          </p:spTgt>
                                        </p:tgtEl>
                                        <p:attrNameLst>
                                          <p:attrName>style.visibility</p:attrName>
                                        </p:attrNameLst>
                                      </p:cBhvr>
                                      <p:to>
                                        <p:strVal val="visible"/>
                                      </p:to>
                                    </p:set>
                                    <p:anim calcmode="lin" valueType="num">
                                      <p:cBhvr additive="base">
                                        <p:cTn id="12" dur="500" fill="hold"/>
                                        <p:tgtEl>
                                          <p:spTgt spid="18432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843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84323">
                                            <p:txEl>
                                              <p:pRg st="1" end="1"/>
                                            </p:txEl>
                                          </p:spTgt>
                                        </p:tgtEl>
                                        <p:attrNameLst>
                                          <p:attrName>style.visibility</p:attrName>
                                        </p:attrNameLst>
                                      </p:cBhvr>
                                      <p:to>
                                        <p:strVal val="visible"/>
                                      </p:to>
                                    </p:set>
                                    <p:anim calcmode="lin" valueType="num">
                                      <p:cBhvr additive="base">
                                        <p:cTn id="18" dur="500" fill="hold"/>
                                        <p:tgtEl>
                                          <p:spTgt spid="18432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843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84323">
                                            <p:txEl>
                                              <p:pRg st="2" end="2"/>
                                            </p:txEl>
                                          </p:spTgt>
                                        </p:tgtEl>
                                        <p:attrNameLst>
                                          <p:attrName>style.visibility</p:attrName>
                                        </p:attrNameLst>
                                      </p:cBhvr>
                                      <p:to>
                                        <p:strVal val="visible"/>
                                      </p:to>
                                    </p:set>
                                    <p:anim calcmode="lin" valueType="num">
                                      <p:cBhvr additive="base">
                                        <p:cTn id="24" dur="500" fill="hold"/>
                                        <p:tgtEl>
                                          <p:spTgt spid="18432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8432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2" grpId="0"/>
      <p:bldP spid="184323" grpId="0" build="p"/>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xmlns="" id="{2FAE3D0C-6B50-426A-B948-B7486E35B096}"/>
              </a:ext>
            </a:extLst>
          </p:cNvPr>
          <p:cNvSpPr>
            <a:spLocks noGrp="1"/>
          </p:cNvSpPr>
          <p:nvPr>
            <p:ph type="title"/>
          </p:nvPr>
        </p:nvSpPr>
        <p:spPr>
          <a:xfrm>
            <a:off x="161925" y="457200"/>
            <a:ext cx="8767763" cy="728663"/>
          </a:xfrm>
        </p:spPr>
        <p:txBody>
          <a:bodyPr/>
          <a:lstStyle/>
          <a:p>
            <a:pPr algn="ctr" eaLnBrk="1" hangingPunct="1"/>
            <a:r>
              <a:rPr altLang="en-US" b="1">
                <a:solidFill>
                  <a:schemeClr val="tx1"/>
                </a:solidFill>
                <a:latin typeface="Arial" panose="020B0604020202020204" pitchFamily="34" charset="0"/>
                <a:cs typeface="Arial" panose="020B0604020202020204" pitchFamily="34" charset="0"/>
              </a:rPr>
              <a:t>Tindak Lanjut</a:t>
            </a:r>
          </a:p>
        </p:txBody>
      </p:sp>
      <p:sp>
        <p:nvSpPr>
          <p:cNvPr id="131075" name="Rectangle 3">
            <a:extLst>
              <a:ext uri="{FF2B5EF4-FFF2-40B4-BE49-F238E27FC236}">
                <a16:creationId xmlns:a16="http://schemas.microsoft.com/office/drawing/2014/main" xmlns="" id="{F19B35B1-F86F-47AB-B880-FCE870B4EFDC}"/>
              </a:ext>
            </a:extLst>
          </p:cNvPr>
          <p:cNvSpPr>
            <a:spLocks noGrp="1"/>
          </p:cNvSpPr>
          <p:nvPr>
            <p:ph idx="1"/>
          </p:nvPr>
        </p:nvSpPr>
        <p:spPr>
          <a:xfrm>
            <a:off x="838200" y="1828800"/>
            <a:ext cx="7680325" cy="3932238"/>
          </a:xfrm>
        </p:spPr>
        <p:txBody>
          <a:bodyPr/>
          <a:lstStyle/>
          <a:p>
            <a:pPr eaLnBrk="1" hangingPunct="1">
              <a:buFont typeface="Arial" panose="020B0604020202020204" pitchFamily="34" charset="0"/>
              <a:buChar char="•"/>
            </a:pPr>
            <a:r>
              <a:rPr lang="en-US" altLang="en-US" sz="2400">
                <a:latin typeface="Arial" panose="020B0604020202020204" pitchFamily="34" charset="0"/>
                <a:cs typeface="Arial" panose="020B0604020202020204" pitchFamily="34" charset="0"/>
              </a:rPr>
              <a:t>Temuan dapat ditindaklanjuti:</a:t>
            </a:r>
          </a:p>
          <a:p>
            <a:pPr lvl="1" eaLnBrk="1" hangingPunct="1">
              <a:buFont typeface="Arial" panose="020B0604020202020204" pitchFamily="34" charset="0"/>
              <a:buChar char="•"/>
            </a:pPr>
            <a:r>
              <a:rPr lang="en-US" altLang="en-US" sz="2400">
                <a:latin typeface="Arial" panose="020B0604020202020204" pitchFamily="34" charset="0"/>
                <a:cs typeface="Arial" panose="020B0604020202020204" pitchFamily="34" charset="0"/>
              </a:rPr>
              <a:t>Seluruhnya </a:t>
            </a:r>
          </a:p>
          <a:p>
            <a:pPr lvl="1" eaLnBrk="1" hangingPunct="1">
              <a:buFont typeface="Arial" panose="020B0604020202020204" pitchFamily="34" charset="0"/>
              <a:buChar char="•"/>
            </a:pPr>
            <a:r>
              <a:rPr lang="en-US" altLang="en-US" sz="2400">
                <a:latin typeface="Arial" panose="020B0604020202020204" pitchFamily="34" charset="0"/>
                <a:cs typeface="Arial" panose="020B0604020202020204" pitchFamily="34" charset="0"/>
              </a:rPr>
              <a:t>Sebagian: penjelasan</a:t>
            </a:r>
          </a:p>
          <a:p>
            <a:pPr lvl="1" eaLnBrk="1" hangingPunct="1">
              <a:buFont typeface="Arial" panose="020B0604020202020204" pitchFamily="34" charset="0"/>
              <a:buChar char="•"/>
            </a:pPr>
            <a:endParaRPr lang="en-US" altLang="en-US" sz="2400">
              <a:latin typeface="Arial" panose="020B0604020202020204" pitchFamily="34" charset="0"/>
              <a:cs typeface="Arial" panose="020B0604020202020204" pitchFamily="34" charset="0"/>
            </a:endParaRPr>
          </a:p>
          <a:p>
            <a:pPr eaLnBrk="1" hangingPunct="1">
              <a:buFont typeface="Arial" panose="020B0604020202020204" pitchFamily="34" charset="0"/>
              <a:buChar char="•"/>
            </a:pPr>
            <a:r>
              <a:rPr lang="en-US" altLang="en-US" sz="2400">
                <a:latin typeface="Arial" panose="020B0604020202020204" pitchFamily="34" charset="0"/>
                <a:cs typeface="Arial" panose="020B0604020202020204" pitchFamily="34" charset="0"/>
              </a:rPr>
              <a:t>Temuan tidak dapat ditindaklanjuti:</a:t>
            </a:r>
          </a:p>
          <a:p>
            <a:pPr lvl="1" eaLnBrk="1" hangingPunct="1">
              <a:buFont typeface="Arial" panose="020B0604020202020204" pitchFamily="34" charset="0"/>
              <a:buChar char="•"/>
            </a:pPr>
            <a:r>
              <a:rPr lang="en-US" altLang="en-US" sz="2400">
                <a:latin typeface="Arial" panose="020B0604020202020204" pitchFamily="34" charset="0"/>
                <a:cs typeface="Arial" panose="020B0604020202020204" pitchFamily="34" charset="0"/>
              </a:rPr>
              <a:t>Penjelasan/alasan</a:t>
            </a:r>
          </a:p>
        </p:txBody>
      </p:sp>
      <p:sp>
        <p:nvSpPr>
          <p:cNvPr id="131076" name="Slide Number Placeholder 5">
            <a:extLst>
              <a:ext uri="{FF2B5EF4-FFF2-40B4-BE49-F238E27FC236}">
                <a16:creationId xmlns:a16="http://schemas.microsoft.com/office/drawing/2014/main" xmlns="" id="{3FB0C838-1E96-4275-A873-1CAAACCCC06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E409EB9-7C48-4F30-9E25-315AEFAC964B}" type="slidenum">
              <a:rPr lang="en-US" altLang="en-US" sz="1400" smtClean="0">
                <a:cs typeface="Arial" panose="020B0604020202020204" pitchFamily="34" charset="0"/>
              </a:rPr>
              <a:pPr eaLnBrk="1" hangingPunct="1"/>
              <a:t>111</a:t>
            </a:fld>
            <a:endParaRPr lang="en-US" altLang="en-US" sz="1400">
              <a:cs typeface="Arial" panose="020B0604020202020204" pitchFamily="34" charset="0"/>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a:extLst>
              <a:ext uri="{FF2B5EF4-FFF2-40B4-BE49-F238E27FC236}">
                <a16:creationId xmlns:a16="http://schemas.microsoft.com/office/drawing/2014/main" xmlns="" id="{504C9517-6E2C-4A40-B455-95FEF7D25E3C}"/>
              </a:ext>
            </a:extLst>
          </p:cNvPr>
          <p:cNvSpPr>
            <a:spLocks noGrp="1"/>
          </p:cNvSpPr>
          <p:nvPr>
            <p:ph type="title"/>
          </p:nvPr>
        </p:nvSpPr>
        <p:spPr>
          <a:xfrm>
            <a:off x="142875" y="381000"/>
            <a:ext cx="8777288" cy="914400"/>
          </a:xfrm>
        </p:spPr>
        <p:txBody>
          <a:bodyPr/>
          <a:lstStyle/>
          <a:p>
            <a:pPr algn="ctr" eaLnBrk="1" hangingPunct="1"/>
            <a:r>
              <a:rPr altLang="en-US" sz="3200" b="1">
                <a:solidFill>
                  <a:schemeClr val="tx1"/>
                </a:solidFill>
                <a:latin typeface="Arial" panose="020B0604020202020204" pitchFamily="34" charset="0"/>
                <a:cs typeface="Arial" panose="020B0604020202020204" pitchFamily="34" charset="0"/>
              </a:rPr>
              <a:t>TANGGAPAN ATAS HASIL PEMERIKSAAN</a:t>
            </a:r>
          </a:p>
        </p:txBody>
      </p:sp>
      <p:sp>
        <p:nvSpPr>
          <p:cNvPr id="132099" name="Rectangle 3">
            <a:extLst>
              <a:ext uri="{FF2B5EF4-FFF2-40B4-BE49-F238E27FC236}">
                <a16:creationId xmlns:a16="http://schemas.microsoft.com/office/drawing/2014/main" xmlns="" id="{93089F80-258B-452C-96E8-AFCFD9D57B5C}"/>
              </a:ext>
            </a:extLst>
          </p:cNvPr>
          <p:cNvSpPr>
            <a:spLocks noGrp="1"/>
          </p:cNvSpPr>
          <p:nvPr>
            <p:ph idx="1"/>
          </p:nvPr>
        </p:nvSpPr>
        <p:spPr>
          <a:xfrm>
            <a:off x="358775" y="1676400"/>
            <a:ext cx="8345488" cy="3276600"/>
          </a:xfrm>
        </p:spPr>
        <p:txBody>
          <a:bodyPr/>
          <a:lstStyle/>
          <a:p>
            <a:pPr algn="just" eaLnBrk="1" hangingPunct="1">
              <a:buFont typeface="Wingdings" panose="05000000000000000000" pitchFamily="2" charset="2"/>
              <a:buNone/>
            </a:pPr>
            <a:r>
              <a:rPr lang="en-US" altLang="en-US"/>
              <a:t>	</a:t>
            </a:r>
            <a:r>
              <a:rPr lang="en-US" altLang="en-US" sz="2800">
                <a:latin typeface="Arial" panose="020B0604020202020204" pitchFamily="34" charset="0"/>
                <a:cs typeface="Arial" panose="020B0604020202020204" pitchFamily="34" charset="0"/>
              </a:rPr>
              <a:t>Tanggapan pejabat pemerintah yang bertanggung jawab atas temuan, kesimpulan, dan rekomendasi pemeriksa dimuat atau dilampirkan pada laporan hasil pemeriksaan</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8">
            <a:extLst>
              <a:ext uri="{FF2B5EF4-FFF2-40B4-BE49-F238E27FC236}">
                <a16:creationId xmlns:a16="http://schemas.microsoft.com/office/drawing/2014/main" xmlns="" id="{E6BE1DEA-45C7-4695-841A-2203BA563423}"/>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03F5747-BEA2-45C4-895D-5BE0D0F0D9B5}" type="slidenum">
              <a:rPr lang="en-US" altLang="en-US" sz="1400" smtClean="0">
                <a:cs typeface="Arial" panose="020B0604020202020204" pitchFamily="34" charset="0"/>
              </a:rPr>
              <a:pPr eaLnBrk="1" hangingPunct="1"/>
              <a:t>113</a:t>
            </a:fld>
            <a:endParaRPr lang="en-US" altLang="en-US" sz="1400">
              <a:cs typeface="Arial" panose="020B0604020202020204" pitchFamily="34" charset="0"/>
            </a:endParaRPr>
          </a:p>
        </p:txBody>
      </p:sp>
      <p:sp>
        <p:nvSpPr>
          <p:cNvPr id="133123" name="Rectangle 2">
            <a:extLst>
              <a:ext uri="{FF2B5EF4-FFF2-40B4-BE49-F238E27FC236}">
                <a16:creationId xmlns:a16="http://schemas.microsoft.com/office/drawing/2014/main" xmlns="" id="{7CD09DDA-261D-4546-8A12-16E99D4EBB89}"/>
              </a:ext>
            </a:extLst>
          </p:cNvPr>
          <p:cNvSpPr>
            <a:spLocks noGrp="1"/>
          </p:cNvSpPr>
          <p:nvPr>
            <p:ph type="ctrTitle" idx="4294967295"/>
          </p:nvPr>
        </p:nvSpPr>
        <p:spPr>
          <a:xfrm>
            <a:off x="381000" y="228600"/>
            <a:ext cx="8763000" cy="762000"/>
          </a:xfrm>
        </p:spPr>
        <p:txBody>
          <a:bodyPr/>
          <a:lstStyle/>
          <a:p>
            <a:pPr eaLnBrk="1" hangingPunct="1"/>
            <a:r>
              <a:rPr altLang="en-US" sz="2400" b="1" u="sng"/>
              <a:t>PENYAMPAIAN LHP LAPORAN KEUANGAN Oleh BPK</a:t>
            </a:r>
          </a:p>
        </p:txBody>
      </p:sp>
      <p:sp>
        <p:nvSpPr>
          <p:cNvPr id="133124" name="Rectangle 3">
            <a:extLst>
              <a:ext uri="{FF2B5EF4-FFF2-40B4-BE49-F238E27FC236}">
                <a16:creationId xmlns:a16="http://schemas.microsoft.com/office/drawing/2014/main" xmlns="" id="{DAAA47BA-11D7-410B-9A83-48F1DE8C8620}"/>
              </a:ext>
            </a:extLst>
          </p:cNvPr>
          <p:cNvSpPr>
            <a:spLocks noChangeArrowheads="1"/>
          </p:cNvSpPr>
          <p:nvPr/>
        </p:nvSpPr>
        <p:spPr bwMode="auto">
          <a:xfrm>
            <a:off x="5791200" y="2362200"/>
            <a:ext cx="3124200" cy="762000"/>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kumimoji="1" lang="en-US" altLang="en-US">
                <a:cs typeface="Arial" panose="020B0604020202020204" pitchFamily="34" charset="0"/>
              </a:rPr>
              <a:t>DPR &amp; DPD</a:t>
            </a:r>
          </a:p>
          <a:p>
            <a:pPr algn="ctr" eaLnBrk="1" hangingPunct="1"/>
            <a:r>
              <a:rPr kumimoji="1" lang="en-US" altLang="en-US" sz="2000">
                <a:cs typeface="Arial" panose="020B0604020202020204" pitchFamily="34" charset="0"/>
              </a:rPr>
              <a:t>Sesuai dgn Kewenangannya</a:t>
            </a:r>
          </a:p>
        </p:txBody>
      </p:sp>
      <p:sp>
        <p:nvSpPr>
          <p:cNvPr id="133125" name="Rectangle 4">
            <a:extLst>
              <a:ext uri="{FF2B5EF4-FFF2-40B4-BE49-F238E27FC236}">
                <a16:creationId xmlns:a16="http://schemas.microsoft.com/office/drawing/2014/main" xmlns="" id="{AD3D812D-272E-453A-9BD9-D25785BF7EE4}"/>
              </a:ext>
            </a:extLst>
          </p:cNvPr>
          <p:cNvSpPr>
            <a:spLocks noChangeArrowheads="1"/>
          </p:cNvSpPr>
          <p:nvPr/>
        </p:nvSpPr>
        <p:spPr bwMode="auto">
          <a:xfrm>
            <a:off x="5791200" y="4876800"/>
            <a:ext cx="3124200" cy="914400"/>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kumimoji="1" lang="en-US" altLang="en-US">
                <a:cs typeface="Arial" panose="020B0604020202020204" pitchFamily="34" charset="0"/>
              </a:rPr>
              <a:t>DPRD</a:t>
            </a:r>
          </a:p>
          <a:p>
            <a:pPr algn="ctr" eaLnBrk="1" hangingPunct="1"/>
            <a:r>
              <a:rPr kumimoji="1" lang="en-US" altLang="en-US" sz="2000">
                <a:cs typeface="Arial" panose="020B0604020202020204" pitchFamily="34" charset="0"/>
              </a:rPr>
              <a:t>Sesuai dgn Kewenagannya</a:t>
            </a:r>
          </a:p>
          <a:p>
            <a:pPr algn="ctr" eaLnBrk="1" hangingPunct="1"/>
            <a:endParaRPr kumimoji="1" lang="en-US" altLang="en-US" sz="2000">
              <a:cs typeface="Arial" panose="020B0604020202020204" pitchFamily="34" charset="0"/>
            </a:endParaRPr>
          </a:p>
        </p:txBody>
      </p:sp>
      <p:sp>
        <p:nvSpPr>
          <p:cNvPr id="133126" name="Rectangle 5">
            <a:extLst>
              <a:ext uri="{FF2B5EF4-FFF2-40B4-BE49-F238E27FC236}">
                <a16:creationId xmlns:a16="http://schemas.microsoft.com/office/drawing/2014/main" xmlns="" id="{8B843584-7800-4B59-991A-1225AA87483F}"/>
              </a:ext>
            </a:extLst>
          </p:cNvPr>
          <p:cNvSpPr>
            <a:spLocks noChangeArrowheads="1"/>
          </p:cNvSpPr>
          <p:nvPr/>
        </p:nvSpPr>
        <p:spPr bwMode="auto">
          <a:xfrm>
            <a:off x="5791200" y="1295400"/>
            <a:ext cx="3124200" cy="762000"/>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kumimoji="1" lang="en-US" altLang="en-US">
                <a:cs typeface="Arial" panose="020B0604020202020204" pitchFamily="34" charset="0"/>
              </a:rPr>
              <a:t>PRESIDEN</a:t>
            </a:r>
          </a:p>
          <a:p>
            <a:pPr algn="ctr" eaLnBrk="1" hangingPunct="1"/>
            <a:r>
              <a:rPr kumimoji="1" lang="en-US" altLang="en-US" sz="2000">
                <a:cs typeface="Arial" panose="020B0604020202020204" pitchFamily="34" charset="0"/>
              </a:rPr>
              <a:t>Sesuai dgn Kewenangannya</a:t>
            </a:r>
          </a:p>
        </p:txBody>
      </p:sp>
      <p:sp>
        <p:nvSpPr>
          <p:cNvPr id="133127" name="Rectangle 6">
            <a:extLst>
              <a:ext uri="{FF2B5EF4-FFF2-40B4-BE49-F238E27FC236}">
                <a16:creationId xmlns:a16="http://schemas.microsoft.com/office/drawing/2014/main" xmlns="" id="{633843D2-2996-47CC-80D2-0315D16363DC}"/>
              </a:ext>
            </a:extLst>
          </p:cNvPr>
          <p:cNvSpPr>
            <a:spLocks noChangeArrowheads="1"/>
          </p:cNvSpPr>
          <p:nvPr/>
        </p:nvSpPr>
        <p:spPr bwMode="auto">
          <a:xfrm>
            <a:off x="5791200" y="3733800"/>
            <a:ext cx="3124200" cy="762000"/>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kumimoji="1" lang="en-US" altLang="en-US" sz="2000">
                <a:cs typeface="Arial" panose="020B0604020202020204" pitchFamily="34" charset="0"/>
              </a:rPr>
              <a:t>Gubernur/Bupati/walikota</a:t>
            </a:r>
          </a:p>
          <a:p>
            <a:pPr algn="ctr" eaLnBrk="1" hangingPunct="1"/>
            <a:r>
              <a:rPr kumimoji="1" lang="en-US" altLang="en-US" sz="2000">
                <a:cs typeface="Arial" panose="020B0604020202020204" pitchFamily="34" charset="0"/>
              </a:rPr>
              <a:t>Sesuai dgn Kewenangannya</a:t>
            </a:r>
          </a:p>
        </p:txBody>
      </p:sp>
      <p:sp>
        <p:nvSpPr>
          <p:cNvPr id="133128" name="Line 7">
            <a:extLst>
              <a:ext uri="{FF2B5EF4-FFF2-40B4-BE49-F238E27FC236}">
                <a16:creationId xmlns:a16="http://schemas.microsoft.com/office/drawing/2014/main" xmlns="" id="{51F50322-4EFE-4190-AB4F-52D4635E43F8}"/>
              </a:ext>
            </a:extLst>
          </p:cNvPr>
          <p:cNvSpPr>
            <a:spLocks noChangeShapeType="1"/>
          </p:cNvSpPr>
          <p:nvPr/>
        </p:nvSpPr>
        <p:spPr bwMode="auto">
          <a:xfrm>
            <a:off x="2743200" y="2133600"/>
            <a:ext cx="1371600" cy="0"/>
          </a:xfrm>
          <a:prstGeom prst="line">
            <a:avLst/>
          </a:prstGeom>
          <a:noFill/>
          <a:ln w="57150" cap="sq" cmpd="thinThick">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33129" name="Line 8">
            <a:extLst>
              <a:ext uri="{FF2B5EF4-FFF2-40B4-BE49-F238E27FC236}">
                <a16:creationId xmlns:a16="http://schemas.microsoft.com/office/drawing/2014/main" xmlns="" id="{6D5D45FF-2B59-4BBC-9238-4C33D30BE9D6}"/>
              </a:ext>
            </a:extLst>
          </p:cNvPr>
          <p:cNvSpPr>
            <a:spLocks noChangeShapeType="1"/>
          </p:cNvSpPr>
          <p:nvPr/>
        </p:nvSpPr>
        <p:spPr bwMode="auto">
          <a:xfrm>
            <a:off x="4114800" y="1752600"/>
            <a:ext cx="0" cy="838200"/>
          </a:xfrm>
          <a:prstGeom prst="line">
            <a:avLst/>
          </a:prstGeom>
          <a:noFill/>
          <a:ln w="57150" cap="sq" cmpd="thinThick">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33130" name="Line 9">
            <a:extLst>
              <a:ext uri="{FF2B5EF4-FFF2-40B4-BE49-F238E27FC236}">
                <a16:creationId xmlns:a16="http://schemas.microsoft.com/office/drawing/2014/main" xmlns="" id="{18E700CB-DA3B-405A-B430-220D02E48CBD}"/>
              </a:ext>
            </a:extLst>
          </p:cNvPr>
          <p:cNvSpPr>
            <a:spLocks noChangeShapeType="1"/>
          </p:cNvSpPr>
          <p:nvPr/>
        </p:nvSpPr>
        <p:spPr bwMode="auto">
          <a:xfrm>
            <a:off x="4114800" y="1752600"/>
            <a:ext cx="1066800" cy="0"/>
          </a:xfrm>
          <a:prstGeom prst="line">
            <a:avLst/>
          </a:prstGeom>
          <a:noFill/>
          <a:ln w="57150" cap="sq" cmpd="thickThin">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131" name="Line 10">
            <a:extLst>
              <a:ext uri="{FF2B5EF4-FFF2-40B4-BE49-F238E27FC236}">
                <a16:creationId xmlns:a16="http://schemas.microsoft.com/office/drawing/2014/main" xmlns="" id="{C028E0AE-E4F2-42B5-B98E-94F7FB294900}"/>
              </a:ext>
            </a:extLst>
          </p:cNvPr>
          <p:cNvSpPr>
            <a:spLocks noChangeShapeType="1"/>
          </p:cNvSpPr>
          <p:nvPr/>
        </p:nvSpPr>
        <p:spPr bwMode="auto">
          <a:xfrm>
            <a:off x="4114800" y="2590800"/>
            <a:ext cx="1066800" cy="0"/>
          </a:xfrm>
          <a:prstGeom prst="line">
            <a:avLst/>
          </a:prstGeom>
          <a:noFill/>
          <a:ln w="57150" cap="sq" cmpd="thickThin">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132" name="Line 11">
            <a:extLst>
              <a:ext uri="{FF2B5EF4-FFF2-40B4-BE49-F238E27FC236}">
                <a16:creationId xmlns:a16="http://schemas.microsoft.com/office/drawing/2014/main" xmlns="" id="{1263D12C-10D7-43B6-96F7-988A122E7379}"/>
              </a:ext>
            </a:extLst>
          </p:cNvPr>
          <p:cNvSpPr>
            <a:spLocks noChangeShapeType="1"/>
          </p:cNvSpPr>
          <p:nvPr/>
        </p:nvSpPr>
        <p:spPr bwMode="auto">
          <a:xfrm>
            <a:off x="2667000" y="4724400"/>
            <a:ext cx="1371600" cy="0"/>
          </a:xfrm>
          <a:prstGeom prst="line">
            <a:avLst/>
          </a:prstGeom>
          <a:noFill/>
          <a:ln w="57150" cap="sq" cmpd="thinThick">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33133" name="Line 12">
            <a:extLst>
              <a:ext uri="{FF2B5EF4-FFF2-40B4-BE49-F238E27FC236}">
                <a16:creationId xmlns:a16="http://schemas.microsoft.com/office/drawing/2014/main" xmlns="" id="{6A34E8DD-9C88-4C95-B173-BF006AB0FF54}"/>
              </a:ext>
            </a:extLst>
          </p:cNvPr>
          <p:cNvSpPr>
            <a:spLocks noChangeShapeType="1"/>
          </p:cNvSpPr>
          <p:nvPr/>
        </p:nvSpPr>
        <p:spPr bwMode="auto">
          <a:xfrm flipH="1">
            <a:off x="4038600" y="4191000"/>
            <a:ext cx="0" cy="1143000"/>
          </a:xfrm>
          <a:prstGeom prst="line">
            <a:avLst/>
          </a:prstGeom>
          <a:noFill/>
          <a:ln w="57150" cap="sq" cmpd="thinThick">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33134" name="Line 13">
            <a:extLst>
              <a:ext uri="{FF2B5EF4-FFF2-40B4-BE49-F238E27FC236}">
                <a16:creationId xmlns:a16="http://schemas.microsoft.com/office/drawing/2014/main" xmlns="" id="{C57B32AF-A940-40D0-9FFB-26E791FBBA25}"/>
              </a:ext>
            </a:extLst>
          </p:cNvPr>
          <p:cNvSpPr>
            <a:spLocks noChangeShapeType="1"/>
          </p:cNvSpPr>
          <p:nvPr/>
        </p:nvSpPr>
        <p:spPr bwMode="auto">
          <a:xfrm>
            <a:off x="4038600" y="5334000"/>
            <a:ext cx="1066800" cy="0"/>
          </a:xfrm>
          <a:prstGeom prst="line">
            <a:avLst/>
          </a:prstGeom>
          <a:noFill/>
          <a:ln w="57150" cap="sq" cmpd="thickThin">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135" name="Line 14">
            <a:extLst>
              <a:ext uri="{FF2B5EF4-FFF2-40B4-BE49-F238E27FC236}">
                <a16:creationId xmlns:a16="http://schemas.microsoft.com/office/drawing/2014/main" xmlns="" id="{9D7024D9-FA24-4131-8713-73D9332A8581}"/>
              </a:ext>
            </a:extLst>
          </p:cNvPr>
          <p:cNvSpPr>
            <a:spLocks noChangeShapeType="1"/>
          </p:cNvSpPr>
          <p:nvPr/>
        </p:nvSpPr>
        <p:spPr bwMode="auto">
          <a:xfrm>
            <a:off x="4038600" y="4191000"/>
            <a:ext cx="1066800" cy="0"/>
          </a:xfrm>
          <a:prstGeom prst="line">
            <a:avLst/>
          </a:prstGeom>
          <a:noFill/>
          <a:ln w="57150" cap="sq" cmpd="thickThin">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136" name="AutoShape 15">
            <a:extLst>
              <a:ext uri="{FF2B5EF4-FFF2-40B4-BE49-F238E27FC236}">
                <a16:creationId xmlns:a16="http://schemas.microsoft.com/office/drawing/2014/main" xmlns="" id="{B2B50A9E-7499-47A4-B4A8-1B2ED02C9BC5}"/>
              </a:ext>
            </a:extLst>
          </p:cNvPr>
          <p:cNvSpPr>
            <a:spLocks noChangeArrowheads="1"/>
          </p:cNvSpPr>
          <p:nvPr/>
        </p:nvSpPr>
        <p:spPr bwMode="auto">
          <a:xfrm>
            <a:off x="533400" y="1676400"/>
            <a:ext cx="1828800" cy="1524000"/>
          </a:xfrm>
          <a:prstGeom prst="flowChartDocument">
            <a:avLst/>
          </a:prstGeom>
          <a:solidFill>
            <a:schemeClr val="accent1"/>
          </a:solidFill>
          <a:ln w="12700" cap="sq">
            <a:solidFill>
              <a:schemeClr val="tx1"/>
            </a:solidFill>
            <a:miter lim="800000"/>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kumimoji="1" lang="en-US" altLang="en-US" sz="1600" b="1">
                <a:cs typeface="Arial" panose="020B0604020202020204" pitchFamily="34" charset="0"/>
              </a:rPr>
              <a:t>LHP Laporan</a:t>
            </a:r>
          </a:p>
          <a:p>
            <a:pPr eaLnBrk="1" hangingPunct="1"/>
            <a:r>
              <a:rPr kumimoji="1" lang="en-US" altLang="en-US" sz="1600" b="1">
                <a:cs typeface="Arial" panose="020B0604020202020204" pitchFamily="34" charset="0"/>
              </a:rPr>
              <a:t>Keuangan</a:t>
            </a:r>
          </a:p>
          <a:p>
            <a:pPr eaLnBrk="1" hangingPunct="1"/>
            <a:r>
              <a:rPr kumimoji="1" lang="en-US" altLang="en-US" sz="1600" b="1">
                <a:cs typeface="Arial" panose="020B0604020202020204" pitchFamily="34" charset="0"/>
              </a:rPr>
              <a:t>Pemerintah </a:t>
            </a:r>
          </a:p>
          <a:p>
            <a:pPr eaLnBrk="1" hangingPunct="1"/>
            <a:r>
              <a:rPr kumimoji="1" lang="en-US" altLang="en-US" sz="1600" b="1">
                <a:cs typeface="Arial" panose="020B0604020202020204" pitchFamily="34" charset="0"/>
              </a:rPr>
              <a:t>Pusat</a:t>
            </a:r>
          </a:p>
        </p:txBody>
      </p:sp>
      <p:sp>
        <p:nvSpPr>
          <p:cNvPr id="133137" name="AutoShape 16">
            <a:extLst>
              <a:ext uri="{FF2B5EF4-FFF2-40B4-BE49-F238E27FC236}">
                <a16:creationId xmlns:a16="http://schemas.microsoft.com/office/drawing/2014/main" xmlns="" id="{3D9E8959-943F-4AD9-9F93-E7CEB3921BA0}"/>
              </a:ext>
            </a:extLst>
          </p:cNvPr>
          <p:cNvSpPr>
            <a:spLocks noChangeArrowheads="1"/>
          </p:cNvSpPr>
          <p:nvPr/>
        </p:nvSpPr>
        <p:spPr bwMode="auto">
          <a:xfrm>
            <a:off x="533400" y="4038600"/>
            <a:ext cx="1828800" cy="1524000"/>
          </a:xfrm>
          <a:prstGeom prst="flowChartDocument">
            <a:avLst/>
          </a:prstGeom>
          <a:solidFill>
            <a:schemeClr val="accent1"/>
          </a:solidFill>
          <a:ln w="12700" cap="sq">
            <a:solidFill>
              <a:schemeClr val="tx1"/>
            </a:solidFill>
            <a:miter lim="800000"/>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kumimoji="1" lang="en-US" altLang="en-US" sz="1600" b="1">
                <a:cs typeface="Arial" panose="020B0604020202020204" pitchFamily="34" charset="0"/>
              </a:rPr>
              <a:t>LHP Laporan</a:t>
            </a:r>
          </a:p>
          <a:p>
            <a:pPr eaLnBrk="1" hangingPunct="1"/>
            <a:r>
              <a:rPr kumimoji="1" lang="en-US" altLang="en-US" sz="1600" b="1">
                <a:cs typeface="Arial" panose="020B0604020202020204" pitchFamily="34" charset="0"/>
              </a:rPr>
              <a:t>Keuangan</a:t>
            </a:r>
          </a:p>
          <a:p>
            <a:pPr eaLnBrk="1" hangingPunct="1"/>
            <a:r>
              <a:rPr kumimoji="1" lang="en-US" altLang="en-US" sz="1600" b="1">
                <a:cs typeface="Arial" panose="020B0604020202020204" pitchFamily="34" charset="0"/>
              </a:rPr>
              <a:t>Pemerintah </a:t>
            </a:r>
          </a:p>
          <a:p>
            <a:pPr eaLnBrk="1" hangingPunct="1"/>
            <a:r>
              <a:rPr kumimoji="1" lang="en-US" altLang="en-US" sz="1600" b="1">
                <a:cs typeface="Arial" panose="020B0604020202020204" pitchFamily="34" charset="0"/>
              </a:rPr>
              <a:t>Daerah</a:t>
            </a:r>
          </a:p>
        </p:txBody>
      </p:sp>
      <p:sp>
        <p:nvSpPr>
          <p:cNvPr id="133138" name="Text Box 17">
            <a:extLst>
              <a:ext uri="{FF2B5EF4-FFF2-40B4-BE49-F238E27FC236}">
                <a16:creationId xmlns:a16="http://schemas.microsoft.com/office/drawing/2014/main" xmlns="" id="{CF827B8A-C7B6-425E-933B-7FD7B44FB6C5}"/>
              </a:ext>
            </a:extLst>
          </p:cNvPr>
          <p:cNvSpPr txBox="1">
            <a:spLocks noChangeArrowheads="1"/>
          </p:cNvSpPr>
          <p:nvPr/>
        </p:nvSpPr>
        <p:spPr bwMode="auto">
          <a:xfrm>
            <a:off x="3032125" y="1690688"/>
            <a:ext cx="995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kumimoji="1" lang="en-US" altLang="en-US" sz="2000" b="1">
                <a:cs typeface="Arial" panose="020B0604020202020204" pitchFamily="34" charset="0"/>
              </a:rPr>
              <a:t>2 bulan</a:t>
            </a:r>
          </a:p>
        </p:txBody>
      </p:sp>
      <p:sp>
        <p:nvSpPr>
          <p:cNvPr id="133139" name="Text Box 18">
            <a:extLst>
              <a:ext uri="{FF2B5EF4-FFF2-40B4-BE49-F238E27FC236}">
                <a16:creationId xmlns:a16="http://schemas.microsoft.com/office/drawing/2014/main" xmlns="" id="{4D2FD9B9-E31F-42F1-9F94-C2FE4ED22B21}"/>
              </a:ext>
            </a:extLst>
          </p:cNvPr>
          <p:cNvSpPr txBox="1">
            <a:spLocks noChangeArrowheads="1"/>
          </p:cNvSpPr>
          <p:nvPr/>
        </p:nvSpPr>
        <p:spPr bwMode="auto">
          <a:xfrm>
            <a:off x="2727325" y="4281488"/>
            <a:ext cx="995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kumimoji="1" lang="en-US" altLang="en-US" sz="2000" b="1">
                <a:cs typeface="Arial" panose="020B0604020202020204" pitchFamily="34" charset="0"/>
              </a:rPr>
              <a:t>2 bulan</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8">
            <a:extLst>
              <a:ext uri="{FF2B5EF4-FFF2-40B4-BE49-F238E27FC236}">
                <a16:creationId xmlns:a16="http://schemas.microsoft.com/office/drawing/2014/main" xmlns="" id="{129EEFF1-E739-4B74-A297-9C758CC579B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3E676022-7749-42F0-8F25-A09561ABEA29}" type="slidenum">
              <a:rPr lang="en-US" altLang="en-US" sz="1400" smtClean="0">
                <a:cs typeface="Arial" panose="020B0604020202020204" pitchFamily="34" charset="0"/>
              </a:rPr>
              <a:pPr eaLnBrk="1" hangingPunct="1"/>
              <a:t>114</a:t>
            </a:fld>
            <a:endParaRPr lang="en-US" altLang="en-US" sz="1400">
              <a:cs typeface="Arial" panose="020B0604020202020204" pitchFamily="34" charset="0"/>
            </a:endParaRPr>
          </a:p>
        </p:txBody>
      </p:sp>
      <p:sp>
        <p:nvSpPr>
          <p:cNvPr id="258050" name="Rectangle 2">
            <a:extLst>
              <a:ext uri="{FF2B5EF4-FFF2-40B4-BE49-F238E27FC236}">
                <a16:creationId xmlns:a16="http://schemas.microsoft.com/office/drawing/2014/main" xmlns="" id="{60EE3392-DF72-471B-80B2-C985B2BAF82C}"/>
              </a:ext>
            </a:extLst>
          </p:cNvPr>
          <p:cNvSpPr>
            <a:spLocks noGrp="1"/>
          </p:cNvSpPr>
          <p:nvPr>
            <p:ph type="ctrTitle" idx="4294967295"/>
          </p:nvPr>
        </p:nvSpPr>
        <p:spPr>
          <a:xfrm>
            <a:off x="381000" y="228600"/>
            <a:ext cx="8763000" cy="762000"/>
          </a:xfrm>
        </p:spPr>
        <p:txBody>
          <a:bodyPr>
            <a:normAutofit fontScale="90000"/>
          </a:bodyPr>
          <a:lstStyle/>
          <a:p>
            <a:pPr eaLnBrk="1" hangingPunct="1"/>
            <a:r>
              <a:rPr altLang="en-US" sz="2400" b="1" u="sng"/>
              <a:t>PENYAMPAIAN  LHP LAPORAN KINERJA &amp; TUJUAN TERTENTU  Oleh BPK</a:t>
            </a:r>
          </a:p>
        </p:txBody>
      </p:sp>
      <p:sp>
        <p:nvSpPr>
          <p:cNvPr id="258051" name="Rectangle 3">
            <a:extLst>
              <a:ext uri="{FF2B5EF4-FFF2-40B4-BE49-F238E27FC236}">
                <a16:creationId xmlns:a16="http://schemas.microsoft.com/office/drawing/2014/main" xmlns="" id="{25EBCE32-DC74-447C-A965-3B6BBAFF766E}"/>
              </a:ext>
            </a:extLst>
          </p:cNvPr>
          <p:cNvSpPr>
            <a:spLocks noChangeArrowheads="1"/>
          </p:cNvSpPr>
          <p:nvPr/>
        </p:nvSpPr>
        <p:spPr bwMode="auto">
          <a:xfrm>
            <a:off x="5791200" y="2362200"/>
            <a:ext cx="3124200" cy="762000"/>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kumimoji="1" lang="en-US" altLang="en-US">
                <a:cs typeface="Arial" panose="020B0604020202020204" pitchFamily="34" charset="0"/>
              </a:rPr>
              <a:t>DPR/DPD/DPRD</a:t>
            </a:r>
          </a:p>
          <a:p>
            <a:pPr algn="ctr" eaLnBrk="1" hangingPunct="1"/>
            <a:r>
              <a:rPr kumimoji="1" lang="en-US" altLang="en-US" sz="2000">
                <a:cs typeface="Arial" panose="020B0604020202020204" pitchFamily="34" charset="0"/>
              </a:rPr>
              <a:t>Sesuai dgn Kewenangannya</a:t>
            </a:r>
          </a:p>
        </p:txBody>
      </p:sp>
      <p:sp>
        <p:nvSpPr>
          <p:cNvPr id="258052" name="Rectangle 4">
            <a:extLst>
              <a:ext uri="{FF2B5EF4-FFF2-40B4-BE49-F238E27FC236}">
                <a16:creationId xmlns:a16="http://schemas.microsoft.com/office/drawing/2014/main" xmlns="" id="{C91A6908-4579-4CCF-B98D-F36B051A48C3}"/>
              </a:ext>
            </a:extLst>
          </p:cNvPr>
          <p:cNvSpPr>
            <a:spLocks noChangeArrowheads="1"/>
          </p:cNvSpPr>
          <p:nvPr/>
        </p:nvSpPr>
        <p:spPr bwMode="auto">
          <a:xfrm>
            <a:off x="5791200" y="1295400"/>
            <a:ext cx="3124200" cy="762000"/>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kumimoji="1" lang="en-US" altLang="en-US" sz="1600" b="1">
                <a:cs typeface="Arial" panose="020B0604020202020204" pitchFamily="34" charset="0"/>
              </a:rPr>
              <a:t>Presiden/Gubernur/Bupati atau</a:t>
            </a:r>
          </a:p>
          <a:p>
            <a:pPr algn="ctr" eaLnBrk="1" hangingPunct="1"/>
            <a:r>
              <a:rPr kumimoji="1" lang="en-US" altLang="en-US" sz="1600" b="1">
                <a:cs typeface="Arial" panose="020B0604020202020204" pitchFamily="34" charset="0"/>
              </a:rPr>
              <a:t>Walikota</a:t>
            </a:r>
          </a:p>
          <a:p>
            <a:pPr algn="ctr" eaLnBrk="1" hangingPunct="1"/>
            <a:r>
              <a:rPr kumimoji="1" lang="en-US" altLang="en-US" sz="1600" b="1">
                <a:cs typeface="Arial" panose="020B0604020202020204" pitchFamily="34" charset="0"/>
              </a:rPr>
              <a:t>Sesuai dgn Kewenangannya</a:t>
            </a:r>
          </a:p>
        </p:txBody>
      </p:sp>
      <p:sp>
        <p:nvSpPr>
          <p:cNvPr id="258053" name="Line 5">
            <a:extLst>
              <a:ext uri="{FF2B5EF4-FFF2-40B4-BE49-F238E27FC236}">
                <a16:creationId xmlns:a16="http://schemas.microsoft.com/office/drawing/2014/main" xmlns="" id="{90C9F96D-C569-4D48-A715-9CBBF70CED08}"/>
              </a:ext>
            </a:extLst>
          </p:cNvPr>
          <p:cNvSpPr>
            <a:spLocks noChangeShapeType="1"/>
          </p:cNvSpPr>
          <p:nvPr/>
        </p:nvSpPr>
        <p:spPr bwMode="auto">
          <a:xfrm>
            <a:off x="2743200" y="2133600"/>
            <a:ext cx="1371600" cy="0"/>
          </a:xfrm>
          <a:prstGeom prst="line">
            <a:avLst/>
          </a:prstGeom>
          <a:noFill/>
          <a:ln w="57150" cap="sq" cmpd="thinThick">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8054" name="Line 6">
            <a:extLst>
              <a:ext uri="{FF2B5EF4-FFF2-40B4-BE49-F238E27FC236}">
                <a16:creationId xmlns:a16="http://schemas.microsoft.com/office/drawing/2014/main" xmlns="" id="{A390CCD4-5510-43D4-9273-0A1904EF7BCA}"/>
              </a:ext>
            </a:extLst>
          </p:cNvPr>
          <p:cNvSpPr>
            <a:spLocks noChangeShapeType="1"/>
          </p:cNvSpPr>
          <p:nvPr/>
        </p:nvSpPr>
        <p:spPr bwMode="auto">
          <a:xfrm>
            <a:off x="4114800" y="1752600"/>
            <a:ext cx="0" cy="838200"/>
          </a:xfrm>
          <a:prstGeom prst="line">
            <a:avLst/>
          </a:prstGeom>
          <a:noFill/>
          <a:ln w="57150" cap="sq" cmpd="thinThick">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8055" name="Line 7">
            <a:extLst>
              <a:ext uri="{FF2B5EF4-FFF2-40B4-BE49-F238E27FC236}">
                <a16:creationId xmlns:a16="http://schemas.microsoft.com/office/drawing/2014/main" xmlns="" id="{94375540-952B-4F17-AB11-015CBC1A8FCB}"/>
              </a:ext>
            </a:extLst>
          </p:cNvPr>
          <p:cNvSpPr>
            <a:spLocks noChangeShapeType="1"/>
          </p:cNvSpPr>
          <p:nvPr/>
        </p:nvSpPr>
        <p:spPr bwMode="auto">
          <a:xfrm>
            <a:off x="4114800" y="1752600"/>
            <a:ext cx="1066800" cy="0"/>
          </a:xfrm>
          <a:prstGeom prst="line">
            <a:avLst/>
          </a:prstGeom>
          <a:noFill/>
          <a:ln w="57150" cap="sq" cmpd="thickThin">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8056" name="Line 8">
            <a:extLst>
              <a:ext uri="{FF2B5EF4-FFF2-40B4-BE49-F238E27FC236}">
                <a16:creationId xmlns:a16="http://schemas.microsoft.com/office/drawing/2014/main" xmlns="" id="{00F35203-E95B-4D39-95A8-9655A03B52D0}"/>
              </a:ext>
            </a:extLst>
          </p:cNvPr>
          <p:cNvSpPr>
            <a:spLocks noChangeShapeType="1"/>
          </p:cNvSpPr>
          <p:nvPr/>
        </p:nvSpPr>
        <p:spPr bwMode="auto">
          <a:xfrm>
            <a:off x="4114800" y="2590800"/>
            <a:ext cx="1066800" cy="0"/>
          </a:xfrm>
          <a:prstGeom prst="line">
            <a:avLst/>
          </a:prstGeom>
          <a:noFill/>
          <a:ln w="57150" cap="sq" cmpd="thickThin">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8057" name="Line 9">
            <a:extLst>
              <a:ext uri="{FF2B5EF4-FFF2-40B4-BE49-F238E27FC236}">
                <a16:creationId xmlns:a16="http://schemas.microsoft.com/office/drawing/2014/main" xmlns="" id="{6BFF56AF-C491-4A19-A116-5AE94611123A}"/>
              </a:ext>
            </a:extLst>
          </p:cNvPr>
          <p:cNvSpPr>
            <a:spLocks noChangeShapeType="1"/>
          </p:cNvSpPr>
          <p:nvPr/>
        </p:nvSpPr>
        <p:spPr bwMode="auto">
          <a:xfrm>
            <a:off x="2667000" y="4724400"/>
            <a:ext cx="1371600" cy="0"/>
          </a:xfrm>
          <a:prstGeom prst="line">
            <a:avLst/>
          </a:prstGeom>
          <a:noFill/>
          <a:ln w="57150" cap="sq" cmpd="thinThick">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8058" name="Line 10">
            <a:extLst>
              <a:ext uri="{FF2B5EF4-FFF2-40B4-BE49-F238E27FC236}">
                <a16:creationId xmlns:a16="http://schemas.microsoft.com/office/drawing/2014/main" xmlns="" id="{52626D28-0605-419C-9047-599065F059DD}"/>
              </a:ext>
            </a:extLst>
          </p:cNvPr>
          <p:cNvSpPr>
            <a:spLocks noChangeShapeType="1"/>
          </p:cNvSpPr>
          <p:nvPr/>
        </p:nvSpPr>
        <p:spPr bwMode="auto">
          <a:xfrm>
            <a:off x="4038600" y="4038600"/>
            <a:ext cx="0" cy="1295400"/>
          </a:xfrm>
          <a:prstGeom prst="line">
            <a:avLst/>
          </a:prstGeom>
          <a:noFill/>
          <a:ln w="57150" cap="sq" cmpd="thinThick">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58059" name="Line 11">
            <a:extLst>
              <a:ext uri="{FF2B5EF4-FFF2-40B4-BE49-F238E27FC236}">
                <a16:creationId xmlns:a16="http://schemas.microsoft.com/office/drawing/2014/main" xmlns="" id="{0ECE5304-1F78-4FC1-846D-A05F33F19F40}"/>
              </a:ext>
            </a:extLst>
          </p:cNvPr>
          <p:cNvSpPr>
            <a:spLocks noChangeShapeType="1"/>
          </p:cNvSpPr>
          <p:nvPr/>
        </p:nvSpPr>
        <p:spPr bwMode="auto">
          <a:xfrm>
            <a:off x="4038600" y="5334000"/>
            <a:ext cx="1066800" cy="0"/>
          </a:xfrm>
          <a:prstGeom prst="line">
            <a:avLst/>
          </a:prstGeom>
          <a:noFill/>
          <a:ln w="57150" cap="sq" cmpd="thickThin">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8060" name="Line 12">
            <a:extLst>
              <a:ext uri="{FF2B5EF4-FFF2-40B4-BE49-F238E27FC236}">
                <a16:creationId xmlns:a16="http://schemas.microsoft.com/office/drawing/2014/main" xmlns="" id="{1027FCF6-5FF8-4153-88C6-1173F801F4BF}"/>
              </a:ext>
            </a:extLst>
          </p:cNvPr>
          <p:cNvSpPr>
            <a:spLocks noChangeShapeType="1"/>
          </p:cNvSpPr>
          <p:nvPr/>
        </p:nvSpPr>
        <p:spPr bwMode="auto">
          <a:xfrm>
            <a:off x="4038600" y="4038600"/>
            <a:ext cx="1066800" cy="0"/>
          </a:xfrm>
          <a:prstGeom prst="line">
            <a:avLst/>
          </a:prstGeom>
          <a:noFill/>
          <a:ln w="57150" cap="sq" cmpd="thickThin">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8061" name="Rectangle 13">
            <a:extLst>
              <a:ext uri="{FF2B5EF4-FFF2-40B4-BE49-F238E27FC236}">
                <a16:creationId xmlns:a16="http://schemas.microsoft.com/office/drawing/2014/main" xmlns="" id="{8998FA80-8CB5-4937-B81A-AC65FDAAA43D}"/>
              </a:ext>
            </a:extLst>
          </p:cNvPr>
          <p:cNvSpPr>
            <a:spLocks noChangeArrowheads="1"/>
          </p:cNvSpPr>
          <p:nvPr/>
        </p:nvSpPr>
        <p:spPr bwMode="auto">
          <a:xfrm>
            <a:off x="5791200" y="3581400"/>
            <a:ext cx="3124200" cy="762000"/>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kumimoji="1" lang="en-US" altLang="en-US" sz="1600" b="1">
                <a:cs typeface="Arial" panose="020B0604020202020204" pitchFamily="34" charset="0"/>
              </a:rPr>
              <a:t>Presiden/Gubernur/Bupati atau</a:t>
            </a:r>
          </a:p>
          <a:p>
            <a:pPr algn="ctr" eaLnBrk="1" hangingPunct="1"/>
            <a:r>
              <a:rPr kumimoji="1" lang="en-US" altLang="en-US" sz="1600" b="1">
                <a:cs typeface="Arial" panose="020B0604020202020204" pitchFamily="34" charset="0"/>
              </a:rPr>
              <a:t>Walikota</a:t>
            </a:r>
          </a:p>
          <a:p>
            <a:pPr algn="ctr" eaLnBrk="1" hangingPunct="1"/>
            <a:r>
              <a:rPr kumimoji="1" lang="en-US" altLang="en-US" sz="1600" b="1">
                <a:cs typeface="Arial" panose="020B0604020202020204" pitchFamily="34" charset="0"/>
              </a:rPr>
              <a:t>Sesuai dgn Kewenangannya</a:t>
            </a:r>
          </a:p>
        </p:txBody>
      </p:sp>
      <p:sp>
        <p:nvSpPr>
          <p:cNvPr id="258062" name="Rectangle 14">
            <a:extLst>
              <a:ext uri="{FF2B5EF4-FFF2-40B4-BE49-F238E27FC236}">
                <a16:creationId xmlns:a16="http://schemas.microsoft.com/office/drawing/2014/main" xmlns="" id="{BEBEE047-1535-47CB-A29B-0F22744FC10D}"/>
              </a:ext>
            </a:extLst>
          </p:cNvPr>
          <p:cNvSpPr>
            <a:spLocks noChangeArrowheads="1"/>
          </p:cNvSpPr>
          <p:nvPr/>
        </p:nvSpPr>
        <p:spPr bwMode="auto">
          <a:xfrm>
            <a:off x="5791200" y="4876800"/>
            <a:ext cx="3124200" cy="762000"/>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kumimoji="1" lang="en-US" altLang="en-US">
                <a:cs typeface="Arial" panose="020B0604020202020204" pitchFamily="34" charset="0"/>
              </a:rPr>
              <a:t>DPR/DPD/DPRD</a:t>
            </a:r>
          </a:p>
          <a:p>
            <a:pPr algn="ctr" eaLnBrk="1" hangingPunct="1"/>
            <a:r>
              <a:rPr kumimoji="1" lang="en-US" altLang="en-US" sz="2000">
                <a:cs typeface="Arial" panose="020B0604020202020204" pitchFamily="34" charset="0"/>
              </a:rPr>
              <a:t>Sesuai dgn Kewenangannya</a:t>
            </a:r>
          </a:p>
        </p:txBody>
      </p:sp>
      <p:sp>
        <p:nvSpPr>
          <p:cNvPr id="258063" name="AutoShape 15">
            <a:extLst>
              <a:ext uri="{FF2B5EF4-FFF2-40B4-BE49-F238E27FC236}">
                <a16:creationId xmlns:a16="http://schemas.microsoft.com/office/drawing/2014/main" xmlns="" id="{DDB7C129-5FEF-43C8-9B70-F511F28A991F}"/>
              </a:ext>
            </a:extLst>
          </p:cNvPr>
          <p:cNvSpPr>
            <a:spLocks noChangeArrowheads="1"/>
          </p:cNvSpPr>
          <p:nvPr/>
        </p:nvSpPr>
        <p:spPr bwMode="auto">
          <a:xfrm>
            <a:off x="533400" y="1600200"/>
            <a:ext cx="1828800" cy="1524000"/>
          </a:xfrm>
          <a:prstGeom prst="flowChartDocument">
            <a:avLst/>
          </a:prstGeom>
          <a:solidFill>
            <a:schemeClr val="accent1"/>
          </a:solidFill>
          <a:ln w="12700" cap="sq">
            <a:solidFill>
              <a:schemeClr val="tx1"/>
            </a:solidFill>
            <a:miter lim="800000"/>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kumimoji="1" lang="en-US" altLang="en-US" sz="1600" b="1">
                <a:cs typeface="Arial" panose="020B0604020202020204" pitchFamily="34" charset="0"/>
              </a:rPr>
              <a:t>LHP LAPORAN</a:t>
            </a:r>
          </a:p>
          <a:p>
            <a:pPr algn="ctr" eaLnBrk="1" hangingPunct="1"/>
            <a:r>
              <a:rPr kumimoji="1" lang="en-US" altLang="en-US" sz="1600" b="1">
                <a:cs typeface="Arial" panose="020B0604020202020204" pitchFamily="34" charset="0"/>
              </a:rPr>
              <a:t>KINERJA</a:t>
            </a:r>
          </a:p>
        </p:txBody>
      </p:sp>
      <p:sp>
        <p:nvSpPr>
          <p:cNvPr id="258064" name="AutoShape 16">
            <a:extLst>
              <a:ext uri="{FF2B5EF4-FFF2-40B4-BE49-F238E27FC236}">
                <a16:creationId xmlns:a16="http://schemas.microsoft.com/office/drawing/2014/main" xmlns="" id="{299FAFAA-DF8D-4621-A135-5EF1C36E93CF}"/>
              </a:ext>
            </a:extLst>
          </p:cNvPr>
          <p:cNvSpPr>
            <a:spLocks noChangeArrowheads="1"/>
          </p:cNvSpPr>
          <p:nvPr/>
        </p:nvSpPr>
        <p:spPr bwMode="auto">
          <a:xfrm>
            <a:off x="533400" y="4038600"/>
            <a:ext cx="1828800" cy="1524000"/>
          </a:xfrm>
          <a:prstGeom prst="flowChartDocument">
            <a:avLst/>
          </a:prstGeom>
          <a:solidFill>
            <a:schemeClr val="accent1"/>
          </a:solidFill>
          <a:ln w="12700" cap="sq">
            <a:solidFill>
              <a:schemeClr val="tx1"/>
            </a:solidFill>
            <a:miter lim="800000"/>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kumimoji="1" lang="en-US" altLang="en-US" sz="1600" b="1">
                <a:cs typeface="Arial" panose="020B0604020202020204" pitchFamily="34" charset="0"/>
              </a:rPr>
              <a:t>LHP DENGAN</a:t>
            </a:r>
          </a:p>
          <a:p>
            <a:pPr algn="ctr" eaLnBrk="1" hangingPunct="1"/>
            <a:r>
              <a:rPr kumimoji="1" lang="en-US" altLang="en-US" sz="1600" b="1">
                <a:cs typeface="Arial" panose="020B0604020202020204" pitchFamily="34" charset="0"/>
              </a:rPr>
              <a:t>TUJUAN</a:t>
            </a:r>
          </a:p>
          <a:p>
            <a:pPr algn="ctr" eaLnBrk="1" hangingPunct="1"/>
            <a:r>
              <a:rPr kumimoji="1" lang="en-US" altLang="en-US" sz="1600" b="1">
                <a:cs typeface="Arial" panose="020B0604020202020204" pitchFamily="34" charset="0"/>
              </a:rPr>
              <a:t>TERTENTU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8050"/>
                                        </p:tgtEl>
                                        <p:attrNameLst>
                                          <p:attrName>style.visibility</p:attrName>
                                        </p:attrNameLst>
                                      </p:cBhvr>
                                      <p:to>
                                        <p:strVal val="visible"/>
                                      </p:to>
                                    </p:set>
                                    <p:animEffect transition="in" filter="blinds(horizontal)">
                                      <p:cBhvr>
                                        <p:cTn id="7" dur="500"/>
                                        <p:tgtEl>
                                          <p:spTgt spid="258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58063"/>
                                        </p:tgtEl>
                                        <p:attrNameLst>
                                          <p:attrName>style.visibility</p:attrName>
                                        </p:attrNameLst>
                                      </p:cBhvr>
                                      <p:to>
                                        <p:strVal val="visible"/>
                                      </p:to>
                                    </p:set>
                                    <p:animEffect transition="in" filter="checkerboard(across)">
                                      <p:cBhvr>
                                        <p:cTn id="12" dur="500"/>
                                        <p:tgtEl>
                                          <p:spTgt spid="25806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258053"/>
                                        </p:tgtEl>
                                        <p:attrNameLst>
                                          <p:attrName>style.visibility</p:attrName>
                                        </p:attrNameLst>
                                      </p:cBhvr>
                                      <p:to>
                                        <p:strVal val="visible"/>
                                      </p:to>
                                    </p:set>
                                    <p:animEffect transition="in" filter="diamond(in)">
                                      <p:cBhvr>
                                        <p:cTn id="17" dur="2000"/>
                                        <p:tgtEl>
                                          <p:spTgt spid="25805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58054"/>
                                        </p:tgtEl>
                                        <p:attrNameLst>
                                          <p:attrName>style.visibility</p:attrName>
                                        </p:attrNameLst>
                                      </p:cBhvr>
                                      <p:to>
                                        <p:strVal val="visible"/>
                                      </p:to>
                                    </p:set>
                                    <p:animEffect transition="in" filter="checkerboard(across)">
                                      <p:cBhvr>
                                        <p:cTn id="22" dur="500"/>
                                        <p:tgtEl>
                                          <p:spTgt spid="25805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258055"/>
                                        </p:tgtEl>
                                        <p:attrNameLst>
                                          <p:attrName>style.visibility</p:attrName>
                                        </p:attrNameLst>
                                      </p:cBhvr>
                                      <p:to>
                                        <p:strVal val="visible"/>
                                      </p:to>
                                    </p:set>
                                    <p:anim calcmode="lin" valueType="num">
                                      <p:cBhvr additive="base">
                                        <p:cTn id="27" dur="500" fill="hold"/>
                                        <p:tgtEl>
                                          <p:spTgt spid="258055"/>
                                        </p:tgtEl>
                                        <p:attrNameLst>
                                          <p:attrName>ppt_x</p:attrName>
                                        </p:attrNameLst>
                                      </p:cBhvr>
                                      <p:tavLst>
                                        <p:tav tm="0">
                                          <p:val>
                                            <p:strVal val="#ppt_x"/>
                                          </p:val>
                                        </p:tav>
                                        <p:tav tm="100000">
                                          <p:val>
                                            <p:strVal val="#ppt_x"/>
                                          </p:val>
                                        </p:tav>
                                      </p:tavLst>
                                    </p:anim>
                                    <p:anim calcmode="lin" valueType="num">
                                      <p:cBhvr additive="base">
                                        <p:cTn id="28" dur="500" fill="hold"/>
                                        <p:tgtEl>
                                          <p:spTgt spid="258055"/>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258056"/>
                                        </p:tgtEl>
                                        <p:attrNameLst>
                                          <p:attrName>style.visibility</p:attrName>
                                        </p:attrNameLst>
                                      </p:cBhvr>
                                      <p:to>
                                        <p:strVal val="visible"/>
                                      </p:to>
                                    </p:set>
                                    <p:anim calcmode="lin" valueType="num">
                                      <p:cBhvr additive="base">
                                        <p:cTn id="33" dur="500" fill="hold"/>
                                        <p:tgtEl>
                                          <p:spTgt spid="258056"/>
                                        </p:tgtEl>
                                        <p:attrNameLst>
                                          <p:attrName>ppt_x</p:attrName>
                                        </p:attrNameLst>
                                      </p:cBhvr>
                                      <p:tavLst>
                                        <p:tav tm="0">
                                          <p:val>
                                            <p:strVal val="#ppt_x"/>
                                          </p:val>
                                        </p:tav>
                                        <p:tav tm="100000">
                                          <p:val>
                                            <p:strVal val="#ppt_x"/>
                                          </p:val>
                                        </p:tav>
                                      </p:tavLst>
                                    </p:anim>
                                    <p:anim calcmode="lin" valueType="num">
                                      <p:cBhvr additive="base">
                                        <p:cTn id="34" dur="500" fill="hold"/>
                                        <p:tgtEl>
                                          <p:spTgt spid="258056"/>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8" presetClass="entr" presetSubtype="16" fill="hold" grpId="0" nodeType="clickEffect">
                                  <p:stCondLst>
                                    <p:cond delay="0"/>
                                  </p:stCondLst>
                                  <p:childTnLst>
                                    <p:set>
                                      <p:cBhvr>
                                        <p:cTn id="38" dur="1" fill="hold">
                                          <p:stCondLst>
                                            <p:cond delay="0"/>
                                          </p:stCondLst>
                                        </p:cTn>
                                        <p:tgtEl>
                                          <p:spTgt spid="258052"/>
                                        </p:tgtEl>
                                        <p:attrNameLst>
                                          <p:attrName>style.visibility</p:attrName>
                                        </p:attrNameLst>
                                      </p:cBhvr>
                                      <p:to>
                                        <p:strVal val="visible"/>
                                      </p:to>
                                    </p:set>
                                    <p:animEffect transition="in" filter="diamond(in)">
                                      <p:cBhvr>
                                        <p:cTn id="39" dur="2000"/>
                                        <p:tgtEl>
                                          <p:spTgt spid="258052"/>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258051"/>
                                        </p:tgtEl>
                                        <p:attrNameLst>
                                          <p:attrName>style.visibility</p:attrName>
                                        </p:attrNameLst>
                                      </p:cBhvr>
                                      <p:to>
                                        <p:strVal val="visible"/>
                                      </p:to>
                                    </p:set>
                                    <p:anim calcmode="lin" valueType="num">
                                      <p:cBhvr additive="base">
                                        <p:cTn id="44" dur="500" fill="hold"/>
                                        <p:tgtEl>
                                          <p:spTgt spid="258051"/>
                                        </p:tgtEl>
                                        <p:attrNameLst>
                                          <p:attrName>ppt_x</p:attrName>
                                        </p:attrNameLst>
                                      </p:cBhvr>
                                      <p:tavLst>
                                        <p:tav tm="0">
                                          <p:val>
                                            <p:strVal val="#ppt_x"/>
                                          </p:val>
                                        </p:tav>
                                        <p:tav tm="100000">
                                          <p:val>
                                            <p:strVal val="#ppt_x"/>
                                          </p:val>
                                        </p:tav>
                                      </p:tavLst>
                                    </p:anim>
                                    <p:anim calcmode="lin" valueType="num">
                                      <p:cBhvr additive="base">
                                        <p:cTn id="45" dur="500" fill="hold"/>
                                        <p:tgtEl>
                                          <p:spTgt spid="258051"/>
                                        </p:tgtEl>
                                        <p:attrNameLst>
                                          <p:attrName>ppt_y</p:attrName>
                                        </p:attrNameLst>
                                      </p:cBhvr>
                                      <p:tavLst>
                                        <p:tav tm="0">
                                          <p:val>
                                            <p:strVal val="1+#ppt_h/2"/>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4" presetClass="entr" presetSubtype="16" fill="hold" grpId="0" nodeType="clickEffect">
                                  <p:stCondLst>
                                    <p:cond delay="0"/>
                                  </p:stCondLst>
                                  <p:childTnLst>
                                    <p:set>
                                      <p:cBhvr>
                                        <p:cTn id="49" dur="1" fill="hold">
                                          <p:stCondLst>
                                            <p:cond delay="0"/>
                                          </p:stCondLst>
                                        </p:cTn>
                                        <p:tgtEl>
                                          <p:spTgt spid="258064"/>
                                        </p:tgtEl>
                                        <p:attrNameLst>
                                          <p:attrName>style.visibility</p:attrName>
                                        </p:attrNameLst>
                                      </p:cBhvr>
                                      <p:to>
                                        <p:strVal val="visible"/>
                                      </p:to>
                                    </p:set>
                                    <p:animEffect transition="in" filter="box(in)">
                                      <p:cBhvr>
                                        <p:cTn id="50" dur="500"/>
                                        <p:tgtEl>
                                          <p:spTgt spid="258064"/>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3" presetClass="entr" presetSubtype="10" fill="hold" nodeType="clickEffect">
                                  <p:stCondLst>
                                    <p:cond delay="0"/>
                                  </p:stCondLst>
                                  <p:childTnLst>
                                    <p:set>
                                      <p:cBhvr>
                                        <p:cTn id="54" dur="1" fill="hold">
                                          <p:stCondLst>
                                            <p:cond delay="0"/>
                                          </p:stCondLst>
                                        </p:cTn>
                                        <p:tgtEl>
                                          <p:spTgt spid="258057"/>
                                        </p:tgtEl>
                                        <p:attrNameLst>
                                          <p:attrName>style.visibility</p:attrName>
                                        </p:attrNameLst>
                                      </p:cBhvr>
                                      <p:to>
                                        <p:strVal val="visible"/>
                                      </p:to>
                                    </p:set>
                                    <p:animEffect transition="in" filter="blinds(horizontal)">
                                      <p:cBhvr>
                                        <p:cTn id="55" dur="500"/>
                                        <p:tgtEl>
                                          <p:spTgt spid="258057"/>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3" presetClass="entr" presetSubtype="10" fill="hold" nodeType="clickEffect">
                                  <p:stCondLst>
                                    <p:cond delay="0"/>
                                  </p:stCondLst>
                                  <p:childTnLst>
                                    <p:set>
                                      <p:cBhvr>
                                        <p:cTn id="59" dur="1" fill="hold">
                                          <p:stCondLst>
                                            <p:cond delay="0"/>
                                          </p:stCondLst>
                                        </p:cTn>
                                        <p:tgtEl>
                                          <p:spTgt spid="258058"/>
                                        </p:tgtEl>
                                        <p:attrNameLst>
                                          <p:attrName>style.visibility</p:attrName>
                                        </p:attrNameLst>
                                      </p:cBhvr>
                                      <p:to>
                                        <p:strVal val="visible"/>
                                      </p:to>
                                    </p:set>
                                    <p:animEffect transition="in" filter="blinds(horizontal)">
                                      <p:cBhvr>
                                        <p:cTn id="60" dur="500"/>
                                        <p:tgtEl>
                                          <p:spTgt spid="258058"/>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4" fill="hold" nodeType="clickEffect">
                                  <p:stCondLst>
                                    <p:cond delay="0"/>
                                  </p:stCondLst>
                                  <p:childTnLst>
                                    <p:set>
                                      <p:cBhvr>
                                        <p:cTn id="64" dur="1" fill="hold">
                                          <p:stCondLst>
                                            <p:cond delay="0"/>
                                          </p:stCondLst>
                                        </p:cTn>
                                        <p:tgtEl>
                                          <p:spTgt spid="258060"/>
                                        </p:tgtEl>
                                        <p:attrNameLst>
                                          <p:attrName>style.visibility</p:attrName>
                                        </p:attrNameLst>
                                      </p:cBhvr>
                                      <p:to>
                                        <p:strVal val="visible"/>
                                      </p:to>
                                    </p:set>
                                    <p:anim calcmode="lin" valueType="num">
                                      <p:cBhvr additive="base">
                                        <p:cTn id="65" dur="500" fill="hold"/>
                                        <p:tgtEl>
                                          <p:spTgt spid="258060"/>
                                        </p:tgtEl>
                                        <p:attrNameLst>
                                          <p:attrName>ppt_x</p:attrName>
                                        </p:attrNameLst>
                                      </p:cBhvr>
                                      <p:tavLst>
                                        <p:tav tm="0">
                                          <p:val>
                                            <p:strVal val="#ppt_x"/>
                                          </p:val>
                                        </p:tav>
                                        <p:tav tm="100000">
                                          <p:val>
                                            <p:strVal val="#ppt_x"/>
                                          </p:val>
                                        </p:tav>
                                      </p:tavLst>
                                    </p:anim>
                                    <p:anim calcmode="lin" valueType="num">
                                      <p:cBhvr additive="base">
                                        <p:cTn id="66" dur="500" fill="hold"/>
                                        <p:tgtEl>
                                          <p:spTgt spid="258060"/>
                                        </p:tgtEl>
                                        <p:attrNameLst>
                                          <p:attrName>ppt_y</p:attrName>
                                        </p:attrNameLst>
                                      </p:cBhvr>
                                      <p:tavLst>
                                        <p:tav tm="0">
                                          <p:val>
                                            <p:strVal val="1+#ppt_h/2"/>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4" fill="hold" nodeType="clickEffect">
                                  <p:stCondLst>
                                    <p:cond delay="0"/>
                                  </p:stCondLst>
                                  <p:childTnLst>
                                    <p:set>
                                      <p:cBhvr>
                                        <p:cTn id="70" dur="1" fill="hold">
                                          <p:stCondLst>
                                            <p:cond delay="0"/>
                                          </p:stCondLst>
                                        </p:cTn>
                                        <p:tgtEl>
                                          <p:spTgt spid="258059"/>
                                        </p:tgtEl>
                                        <p:attrNameLst>
                                          <p:attrName>style.visibility</p:attrName>
                                        </p:attrNameLst>
                                      </p:cBhvr>
                                      <p:to>
                                        <p:strVal val="visible"/>
                                      </p:to>
                                    </p:set>
                                    <p:anim calcmode="lin" valueType="num">
                                      <p:cBhvr additive="base">
                                        <p:cTn id="71" dur="500" fill="hold"/>
                                        <p:tgtEl>
                                          <p:spTgt spid="258059"/>
                                        </p:tgtEl>
                                        <p:attrNameLst>
                                          <p:attrName>ppt_x</p:attrName>
                                        </p:attrNameLst>
                                      </p:cBhvr>
                                      <p:tavLst>
                                        <p:tav tm="0">
                                          <p:val>
                                            <p:strVal val="#ppt_x"/>
                                          </p:val>
                                        </p:tav>
                                        <p:tav tm="100000">
                                          <p:val>
                                            <p:strVal val="#ppt_x"/>
                                          </p:val>
                                        </p:tav>
                                      </p:tavLst>
                                    </p:anim>
                                    <p:anim calcmode="lin" valueType="num">
                                      <p:cBhvr additive="base">
                                        <p:cTn id="72" dur="500" fill="hold"/>
                                        <p:tgtEl>
                                          <p:spTgt spid="258059"/>
                                        </p:tgtEl>
                                        <p:attrNameLst>
                                          <p:attrName>ppt_y</p:attrName>
                                        </p:attrNameLst>
                                      </p:cBhvr>
                                      <p:tavLst>
                                        <p:tav tm="0">
                                          <p:val>
                                            <p:strVal val="1+#ppt_h/2"/>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5" presetClass="entr" presetSubtype="10" fill="hold" grpId="0" nodeType="clickEffect">
                                  <p:stCondLst>
                                    <p:cond delay="0"/>
                                  </p:stCondLst>
                                  <p:childTnLst>
                                    <p:set>
                                      <p:cBhvr>
                                        <p:cTn id="76" dur="1" fill="hold">
                                          <p:stCondLst>
                                            <p:cond delay="0"/>
                                          </p:stCondLst>
                                        </p:cTn>
                                        <p:tgtEl>
                                          <p:spTgt spid="258061"/>
                                        </p:tgtEl>
                                        <p:attrNameLst>
                                          <p:attrName>style.visibility</p:attrName>
                                        </p:attrNameLst>
                                      </p:cBhvr>
                                      <p:to>
                                        <p:strVal val="visible"/>
                                      </p:to>
                                    </p:set>
                                    <p:animEffect transition="in" filter="checkerboard(across)">
                                      <p:cBhvr>
                                        <p:cTn id="77" dur="500"/>
                                        <p:tgtEl>
                                          <p:spTgt spid="258061"/>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 presetClass="entr" presetSubtype="4" fill="hold" grpId="0" nodeType="clickEffect">
                                  <p:stCondLst>
                                    <p:cond delay="0"/>
                                  </p:stCondLst>
                                  <p:childTnLst>
                                    <p:set>
                                      <p:cBhvr>
                                        <p:cTn id="81" dur="1" fill="hold">
                                          <p:stCondLst>
                                            <p:cond delay="0"/>
                                          </p:stCondLst>
                                        </p:cTn>
                                        <p:tgtEl>
                                          <p:spTgt spid="258062"/>
                                        </p:tgtEl>
                                        <p:attrNameLst>
                                          <p:attrName>style.visibility</p:attrName>
                                        </p:attrNameLst>
                                      </p:cBhvr>
                                      <p:to>
                                        <p:strVal val="visible"/>
                                      </p:to>
                                    </p:set>
                                    <p:anim calcmode="lin" valueType="num">
                                      <p:cBhvr additive="base">
                                        <p:cTn id="82" dur="500" fill="hold"/>
                                        <p:tgtEl>
                                          <p:spTgt spid="258062"/>
                                        </p:tgtEl>
                                        <p:attrNameLst>
                                          <p:attrName>ppt_x</p:attrName>
                                        </p:attrNameLst>
                                      </p:cBhvr>
                                      <p:tavLst>
                                        <p:tav tm="0">
                                          <p:val>
                                            <p:strVal val="#ppt_x"/>
                                          </p:val>
                                        </p:tav>
                                        <p:tav tm="100000">
                                          <p:val>
                                            <p:strVal val="#ppt_x"/>
                                          </p:val>
                                        </p:tav>
                                      </p:tavLst>
                                    </p:anim>
                                    <p:anim calcmode="lin" valueType="num">
                                      <p:cBhvr additive="base">
                                        <p:cTn id="83" dur="500" fill="hold"/>
                                        <p:tgtEl>
                                          <p:spTgt spid="2580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0" grpId="0"/>
      <p:bldP spid="258051" grpId="0" animBg="1"/>
      <p:bldP spid="258052" grpId="0" animBg="1"/>
      <p:bldP spid="258061" grpId="0" animBg="1"/>
      <p:bldP spid="258062" grpId="0" animBg="1"/>
      <p:bldP spid="258063" grpId="0" animBg="1"/>
      <p:bldP spid="258064" grpId="0"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Rectangle 2">
            <a:extLst>
              <a:ext uri="{FF2B5EF4-FFF2-40B4-BE49-F238E27FC236}">
                <a16:creationId xmlns:a16="http://schemas.microsoft.com/office/drawing/2014/main" xmlns="" id="{D8175D70-4442-469B-BF15-E582ACE7629F}"/>
              </a:ext>
            </a:extLst>
          </p:cNvPr>
          <p:cNvSpPr>
            <a:spLocks noGrp="1"/>
          </p:cNvSpPr>
          <p:nvPr>
            <p:ph type="ctrTitle" idx="4294967295"/>
          </p:nvPr>
        </p:nvSpPr>
        <p:spPr>
          <a:xfrm>
            <a:off x="381000" y="228600"/>
            <a:ext cx="8763000" cy="762000"/>
          </a:xfrm>
        </p:spPr>
        <p:txBody>
          <a:bodyPr/>
          <a:lstStyle/>
          <a:p>
            <a:pPr eaLnBrk="1" hangingPunct="1"/>
            <a:r>
              <a:rPr altLang="en-US" sz="2400" b="1" u="sng"/>
              <a:t>PENYAMPAIAN IKHTISAR HASIL PEMERIKSAAN</a:t>
            </a:r>
          </a:p>
        </p:txBody>
      </p:sp>
      <p:sp>
        <p:nvSpPr>
          <p:cNvPr id="135172" name="Rectangle 3">
            <a:extLst>
              <a:ext uri="{FF2B5EF4-FFF2-40B4-BE49-F238E27FC236}">
                <a16:creationId xmlns:a16="http://schemas.microsoft.com/office/drawing/2014/main" xmlns="" id="{8627C7D1-B873-4C48-B72B-BB4D2AAC6276}"/>
              </a:ext>
            </a:extLst>
          </p:cNvPr>
          <p:cNvSpPr>
            <a:spLocks noChangeArrowheads="1"/>
          </p:cNvSpPr>
          <p:nvPr/>
        </p:nvSpPr>
        <p:spPr bwMode="auto">
          <a:xfrm>
            <a:off x="5638800" y="3657600"/>
            <a:ext cx="3124200" cy="762000"/>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kumimoji="1" lang="en-US" altLang="en-US">
                <a:cs typeface="Arial" panose="020B0604020202020204" pitchFamily="34" charset="0"/>
              </a:rPr>
              <a:t>Lembaga Perwakilan</a:t>
            </a:r>
            <a:endParaRPr kumimoji="1" lang="en-US" altLang="en-US" sz="2000">
              <a:cs typeface="Arial" panose="020B0604020202020204" pitchFamily="34" charset="0"/>
            </a:endParaRPr>
          </a:p>
        </p:txBody>
      </p:sp>
      <p:sp>
        <p:nvSpPr>
          <p:cNvPr id="135173" name="Rectangle 4">
            <a:extLst>
              <a:ext uri="{FF2B5EF4-FFF2-40B4-BE49-F238E27FC236}">
                <a16:creationId xmlns:a16="http://schemas.microsoft.com/office/drawing/2014/main" xmlns="" id="{88DB1FE9-B07C-4138-B981-1CFCFAB7CAE8}"/>
              </a:ext>
            </a:extLst>
          </p:cNvPr>
          <p:cNvSpPr>
            <a:spLocks noChangeArrowheads="1"/>
          </p:cNvSpPr>
          <p:nvPr/>
        </p:nvSpPr>
        <p:spPr bwMode="auto">
          <a:xfrm>
            <a:off x="5486400" y="1752600"/>
            <a:ext cx="3124200" cy="762000"/>
          </a:xfrm>
          <a:prstGeom prst="rect">
            <a:avLst/>
          </a:prstGeom>
          <a:solidFill>
            <a:schemeClr val="accent1"/>
          </a:solidFill>
          <a:ln w="12700" cap="sq">
            <a:solidFill>
              <a:schemeClr val="tx1"/>
            </a:solidFill>
            <a:miter lim="800000"/>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kumimoji="1" lang="en-US" altLang="en-US">
                <a:cs typeface="Arial" panose="020B0604020202020204" pitchFamily="34" charset="0"/>
              </a:rPr>
              <a:t>Presiden/Gubernur/</a:t>
            </a:r>
          </a:p>
          <a:p>
            <a:pPr algn="ctr" eaLnBrk="1" hangingPunct="1"/>
            <a:r>
              <a:rPr kumimoji="1" lang="en-US" altLang="en-US">
                <a:cs typeface="Arial" panose="020B0604020202020204" pitchFamily="34" charset="0"/>
              </a:rPr>
              <a:t>Bupati/Walikota</a:t>
            </a:r>
          </a:p>
        </p:txBody>
      </p:sp>
      <p:sp>
        <p:nvSpPr>
          <p:cNvPr id="135174" name="Line 5">
            <a:extLst>
              <a:ext uri="{FF2B5EF4-FFF2-40B4-BE49-F238E27FC236}">
                <a16:creationId xmlns:a16="http://schemas.microsoft.com/office/drawing/2014/main" xmlns="" id="{C3F9189F-9FBA-405D-8643-2236F3E1AE2F}"/>
              </a:ext>
            </a:extLst>
          </p:cNvPr>
          <p:cNvSpPr>
            <a:spLocks noChangeShapeType="1"/>
          </p:cNvSpPr>
          <p:nvPr/>
        </p:nvSpPr>
        <p:spPr bwMode="auto">
          <a:xfrm>
            <a:off x="2514600" y="3048000"/>
            <a:ext cx="1600200" cy="0"/>
          </a:xfrm>
          <a:prstGeom prst="line">
            <a:avLst/>
          </a:prstGeom>
          <a:noFill/>
          <a:ln w="57150" cap="sq" cmpd="thinThick">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35175" name="Line 6">
            <a:extLst>
              <a:ext uri="{FF2B5EF4-FFF2-40B4-BE49-F238E27FC236}">
                <a16:creationId xmlns:a16="http://schemas.microsoft.com/office/drawing/2014/main" xmlns="" id="{6C67E085-DC12-4575-9132-80BDF08772C6}"/>
              </a:ext>
            </a:extLst>
          </p:cNvPr>
          <p:cNvSpPr>
            <a:spLocks noChangeShapeType="1"/>
          </p:cNvSpPr>
          <p:nvPr/>
        </p:nvSpPr>
        <p:spPr bwMode="auto">
          <a:xfrm>
            <a:off x="4114800" y="2133600"/>
            <a:ext cx="0" cy="1828800"/>
          </a:xfrm>
          <a:prstGeom prst="line">
            <a:avLst/>
          </a:prstGeom>
          <a:noFill/>
          <a:ln w="57150" cap="sq" cmpd="thinThick">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35176" name="Line 7">
            <a:extLst>
              <a:ext uri="{FF2B5EF4-FFF2-40B4-BE49-F238E27FC236}">
                <a16:creationId xmlns:a16="http://schemas.microsoft.com/office/drawing/2014/main" xmlns="" id="{A884F307-B297-4C68-B3E5-35DDD4319764}"/>
              </a:ext>
            </a:extLst>
          </p:cNvPr>
          <p:cNvSpPr>
            <a:spLocks noChangeShapeType="1"/>
          </p:cNvSpPr>
          <p:nvPr/>
        </p:nvSpPr>
        <p:spPr bwMode="auto">
          <a:xfrm>
            <a:off x="4114800" y="2133600"/>
            <a:ext cx="1066800" cy="0"/>
          </a:xfrm>
          <a:prstGeom prst="line">
            <a:avLst/>
          </a:prstGeom>
          <a:noFill/>
          <a:ln w="57150" cap="sq" cmpd="thickThin">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5177" name="Line 8">
            <a:extLst>
              <a:ext uri="{FF2B5EF4-FFF2-40B4-BE49-F238E27FC236}">
                <a16:creationId xmlns:a16="http://schemas.microsoft.com/office/drawing/2014/main" xmlns="" id="{5719C8DC-45EE-47FE-BBF4-56BB0C70C643}"/>
              </a:ext>
            </a:extLst>
          </p:cNvPr>
          <p:cNvSpPr>
            <a:spLocks noChangeShapeType="1"/>
          </p:cNvSpPr>
          <p:nvPr/>
        </p:nvSpPr>
        <p:spPr bwMode="auto">
          <a:xfrm>
            <a:off x="4191000" y="3962400"/>
            <a:ext cx="1066800" cy="0"/>
          </a:xfrm>
          <a:prstGeom prst="line">
            <a:avLst/>
          </a:prstGeom>
          <a:noFill/>
          <a:ln w="57150" cap="sq" cmpd="thickThin">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5178" name="AutoShape 9">
            <a:extLst>
              <a:ext uri="{FF2B5EF4-FFF2-40B4-BE49-F238E27FC236}">
                <a16:creationId xmlns:a16="http://schemas.microsoft.com/office/drawing/2014/main" xmlns="" id="{1EE0CC3F-0BAC-4ECE-8476-2764DDE737C8}"/>
              </a:ext>
            </a:extLst>
          </p:cNvPr>
          <p:cNvSpPr>
            <a:spLocks noChangeArrowheads="1"/>
          </p:cNvSpPr>
          <p:nvPr/>
        </p:nvSpPr>
        <p:spPr bwMode="auto">
          <a:xfrm>
            <a:off x="685800" y="2286000"/>
            <a:ext cx="1828800" cy="1524000"/>
          </a:xfrm>
          <a:prstGeom prst="flowChartDocument">
            <a:avLst/>
          </a:prstGeom>
          <a:solidFill>
            <a:schemeClr val="accent1"/>
          </a:solidFill>
          <a:ln w="12700" cap="sq">
            <a:solidFill>
              <a:schemeClr val="tx1"/>
            </a:solidFill>
            <a:miter lim="800000"/>
            <a:headEnd type="none" w="sm" len="sm"/>
            <a:tailEnd type="none" w="sm" len="sm"/>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kumimoji="1" lang="en-US" altLang="en-US" sz="1600" b="1">
                <a:cs typeface="Arial" panose="020B0604020202020204" pitchFamily="34" charset="0"/>
              </a:rPr>
              <a:t>LHP Laporan</a:t>
            </a:r>
          </a:p>
          <a:p>
            <a:pPr eaLnBrk="1" hangingPunct="1"/>
            <a:r>
              <a:rPr kumimoji="1" lang="en-US" altLang="en-US" sz="1600" b="1">
                <a:cs typeface="Arial" panose="020B0604020202020204" pitchFamily="34" charset="0"/>
              </a:rPr>
              <a:t>Keuangan</a:t>
            </a:r>
          </a:p>
          <a:p>
            <a:pPr eaLnBrk="1" hangingPunct="1"/>
            <a:r>
              <a:rPr kumimoji="1" lang="en-US" altLang="en-US" sz="1600" b="1">
                <a:cs typeface="Arial" panose="020B0604020202020204" pitchFamily="34" charset="0"/>
              </a:rPr>
              <a:t>Pemerintah </a:t>
            </a:r>
          </a:p>
          <a:p>
            <a:pPr eaLnBrk="1" hangingPunct="1"/>
            <a:r>
              <a:rPr kumimoji="1" lang="en-US" altLang="en-US" sz="1600" b="1">
                <a:cs typeface="Arial" panose="020B0604020202020204" pitchFamily="34" charset="0"/>
              </a:rPr>
              <a:t>Pusat</a:t>
            </a:r>
          </a:p>
        </p:txBody>
      </p:sp>
      <p:sp>
        <p:nvSpPr>
          <p:cNvPr id="135179" name="Text Box 10">
            <a:extLst>
              <a:ext uri="{FF2B5EF4-FFF2-40B4-BE49-F238E27FC236}">
                <a16:creationId xmlns:a16="http://schemas.microsoft.com/office/drawing/2014/main" xmlns="" id="{AEAB3BF5-186A-4003-894D-9A6C136E8920}"/>
              </a:ext>
            </a:extLst>
          </p:cNvPr>
          <p:cNvSpPr txBox="1">
            <a:spLocks noChangeArrowheads="1"/>
          </p:cNvSpPr>
          <p:nvPr/>
        </p:nvSpPr>
        <p:spPr bwMode="auto">
          <a:xfrm>
            <a:off x="2590800" y="2028825"/>
            <a:ext cx="138112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kumimoji="1" lang="en-US" altLang="en-US" sz="1600" b="1">
                <a:cs typeface="Arial" panose="020B0604020202020204" pitchFamily="34" charset="0"/>
              </a:rPr>
              <a:t>3 Bln sesudah</a:t>
            </a:r>
          </a:p>
          <a:p>
            <a:pPr eaLnBrk="1" hangingPunct="1"/>
            <a:r>
              <a:rPr kumimoji="1" lang="en-US" altLang="en-US" sz="1600" b="1">
                <a:cs typeface="Arial" panose="020B0604020202020204" pitchFamily="34" charset="0"/>
              </a:rPr>
              <a:t>berakhirnya </a:t>
            </a:r>
          </a:p>
          <a:p>
            <a:pPr eaLnBrk="1" hangingPunct="1"/>
            <a:r>
              <a:rPr kumimoji="1" lang="en-US" altLang="en-US" sz="1600" b="1">
                <a:cs typeface="Arial" panose="020B0604020202020204" pitchFamily="34" charset="0"/>
              </a:rPr>
              <a:t>semester ybs</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a:extLst>
              <a:ext uri="{FF2B5EF4-FFF2-40B4-BE49-F238E27FC236}">
                <a16:creationId xmlns:a16="http://schemas.microsoft.com/office/drawing/2014/main" xmlns="" id="{2E0771DB-8D48-4444-A1B8-B28CA21F2BAB}"/>
              </a:ext>
            </a:extLst>
          </p:cNvPr>
          <p:cNvSpPr>
            <a:spLocks noGrp="1"/>
          </p:cNvSpPr>
          <p:nvPr>
            <p:ph type="title"/>
          </p:nvPr>
        </p:nvSpPr>
        <p:spPr>
          <a:xfrm>
            <a:off x="228600" y="76200"/>
            <a:ext cx="8229600" cy="838200"/>
          </a:xfrm>
        </p:spPr>
        <p:txBody>
          <a:bodyPr/>
          <a:lstStyle/>
          <a:p>
            <a:pPr eaLnBrk="1" hangingPunct="1"/>
            <a:r>
              <a:rPr altLang="en-US" b="1" dirty="0">
                <a:latin typeface="Arial" panose="020B0604020202020204" pitchFamily="34" charset="0"/>
                <a:cs typeface="Arial" panose="020B0604020202020204" pitchFamily="34" charset="0"/>
              </a:rPr>
              <a:t>PASAL 19 </a:t>
            </a:r>
          </a:p>
        </p:txBody>
      </p:sp>
      <p:sp>
        <p:nvSpPr>
          <p:cNvPr id="136195" name="Rectangle 3">
            <a:extLst>
              <a:ext uri="{FF2B5EF4-FFF2-40B4-BE49-F238E27FC236}">
                <a16:creationId xmlns:a16="http://schemas.microsoft.com/office/drawing/2014/main" xmlns="" id="{C70A2FD4-5AB7-48A7-A448-0A0D5E06D152}"/>
              </a:ext>
            </a:extLst>
          </p:cNvPr>
          <p:cNvSpPr>
            <a:spLocks noGrp="1"/>
          </p:cNvSpPr>
          <p:nvPr>
            <p:ph idx="1"/>
          </p:nvPr>
        </p:nvSpPr>
        <p:spPr>
          <a:xfrm>
            <a:off x="479425" y="1600200"/>
            <a:ext cx="8118475" cy="4038600"/>
          </a:xfrm>
        </p:spPr>
        <p:txBody>
          <a:bodyPr/>
          <a:lstStyle/>
          <a:p>
            <a:pPr marL="609600" indent="-609600" algn="just" eaLnBrk="1" hangingPunct="1">
              <a:buFontTx/>
              <a:buAutoNum type="arabicPeriod"/>
            </a:pPr>
            <a:r>
              <a:rPr lang="en-US" altLang="en-US" sz="3200">
                <a:latin typeface="Arial" panose="020B0604020202020204" pitchFamily="34" charset="0"/>
                <a:cs typeface="Arial" panose="020B0604020202020204" pitchFamily="34" charset="0"/>
              </a:rPr>
              <a:t>LHP yang disampaikan kepada Lembaga Perwakilan dinyatakan </a:t>
            </a:r>
            <a:r>
              <a:rPr lang="en-US" altLang="en-US" sz="3200" u="sng">
                <a:solidFill>
                  <a:srgbClr val="FF7C80"/>
                </a:solidFill>
                <a:latin typeface="Arial" panose="020B0604020202020204" pitchFamily="34" charset="0"/>
                <a:cs typeface="Arial" panose="020B0604020202020204" pitchFamily="34" charset="0"/>
              </a:rPr>
              <a:t>terbuka untuk umum</a:t>
            </a:r>
          </a:p>
          <a:p>
            <a:pPr marL="609600" indent="-609600" algn="just" eaLnBrk="1" hangingPunct="1">
              <a:buFontTx/>
              <a:buAutoNum type="arabicPeriod"/>
            </a:pPr>
            <a:r>
              <a:rPr lang="en-US" altLang="en-US" sz="3200">
                <a:latin typeface="Arial" panose="020B0604020202020204" pitchFamily="34" charset="0"/>
                <a:cs typeface="Arial" panose="020B0604020202020204" pitchFamily="34" charset="0"/>
              </a:rPr>
              <a:t>LHP sebagaimana dimaksud ayat (1) </a:t>
            </a:r>
            <a:r>
              <a:rPr lang="en-US" altLang="en-US" sz="3200" u="sng">
                <a:solidFill>
                  <a:srgbClr val="FF7C80"/>
                </a:solidFill>
                <a:latin typeface="Arial" panose="020B0604020202020204" pitchFamily="34" charset="0"/>
                <a:cs typeface="Arial" panose="020B0604020202020204" pitchFamily="34" charset="0"/>
              </a:rPr>
              <a:t>tidak termasuk laporan yang memuat rahasia negara</a:t>
            </a:r>
            <a:r>
              <a:rPr lang="en-US" altLang="en-US" sz="3200">
                <a:latin typeface="Arial" panose="020B0604020202020204" pitchFamily="34" charset="0"/>
                <a:cs typeface="Arial" panose="020B0604020202020204" pitchFamily="34" charset="0"/>
              </a:rPr>
              <a:t> yang diatur dalam peraturan perundang-undangan.</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a:extLst>
              <a:ext uri="{FF2B5EF4-FFF2-40B4-BE49-F238E27FC236}">
                <a16:creationId xmlns:a16="http://schemas.microsoft.com/office/drawing/2014/main" xmlns="" id="{59716BEA-756E-45B0-92D9-E025A8A74261}"/>
              </a:ext>
            </a:extLst>
          </p:cNvPr>
          <p:cNvSpPr>
            <a:spLocks noGrp="1"/>
          </p:cNvSpPr>
          <p:nvPr>
            <p:ph type="title"/>
          </p:nvPr>
        </p:nvSpPr>
        <p:spPr>
          <a:xfrm>
            <a:off x="152400" y="274638"/>
            <a:ext cx="8767763" cy="966787"/>
          </a:xfrm>
        </p:spPr>
        <p:txBody>
          <a:bodyPr/>
          <a:lstStyle/>
          <a:p>
            <a:pPr algn="ctr" eaLnBrk="1" hangingPunct="1"/>
            <a:r>
              <a:rPr altLang="en-US" sz="3200" b="1">
                <a:solidFill>
                  <a:schemeClr val="tx1"/>
                </a:solidFill>
                <a:latin typeface="Arial" panose="020B0604020202020204" pitchFamily="34" charset="0"/>
                <a:cs typeface="Arial" panose="020B0604020202020204" pitchFamily="34" charset="0"/>
              </a:rPr>
              <a:t>TINDAK LANJUT</a:t>
            </a:r>
          </a:p>
        </p:txBody>
      </p:sp>
      <p:sp>
        <p:nvSpPr>
          <p:cNvPr id="35844" name="Rectangle 3">
            <a:extLst>
              <a:ext uri="{FF2B5EF4-FFF2-40B4-BE49-F238E27FC236}">
                <a16:creationId xmlns:a16="http://schemas.microsoft.com/office/drawing/2014/main" xmlns="" id="{929661DF-A3ED-47EF-A56D-026724348352}"/>
              </a:ext>
            </a:extLst>
          </p:cNvPr>
          <p:cNvSpPr>
            <a:spLocks noGrp="1" noChangeArrowheads="1"/>
          </p:cNvSpPr>
          <p:nvPr>
            <p:ph idx="1"/>
          </p:nvPr>
        </p:nvSpPr>
        <p:spPr>
          <a:xfrm>
            <a:off x="420688" y="1665288"/>
            <a:ext cx="8229600" cy="4495800"/>
          </a:xfrm>
        </p:spPr>
        <p:txBody>
          <a:bodyPr rtlCol="0">
            <a:normAutofit/>
          </a:bodyPr>
          <a:lstStyle/>
          <a:p>
            <a:pPr marL="398463" indent="-398463" algn="just" eaLnBrk="1" fontAlgn="auto" hangingPunct="1">
              <a:lnSpc>
                <a:spcPct val="90000"/>
              </a:lnSpc>
              <a:spcAft>
                <a:spcPts val="0"/>
              </a:spcAft>
              <a:buClr>
                <a:schemeClr val="tx1">
                  <a:lumMod val="85000"/>
                  <a:lumOff val="15000"/>
                </a:schemeClr>
              </a:buClr>
              <a:buFont typeface="Arial" panose="020B0604020202020204" pitchFamily="34" charset="0"/>
              <a:buChar char="•"/>
              <a:defRPr/>
            </a:pPr>
            <a:r>
              <a:rPr lang="en-US" sz="2400" dirty="0" err="1">
                <a:latin typeface="Arial" panose="020B0604020202020204" pitchFamily="34" charset="0"/>
                <a:cs typeface="Arial" panose="020B0604020202020204" pitchFamily="34" charset="0"/>
              </a:rPr>
              <a:t>Pejabat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wajib</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menindaklanjuti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rekomendasi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dalam</a:t>
            </a:r>
            <a:r>
              <a:rPr lang="en-US" sz="2400" dirty="0">
                <a:latin typeface="Arial" panose="020B0604020202020204" pitchFamily="34" charset="0"/>
                <a:cs typeface="Arial" panose="020B0604020202020204" pitchFamily="34" charset="0"/>
              </a:rPr>
              <a:t> LHP</a:t>
            </a:r>
          </a:p>
          <a:p>
            <a:pPr marL="398463" indent="-398463" algn="just" eaLnBrk="1" fontAlgn="auto" hangingPunct="1">
              <a:lnSpc>
                <a:spcPct val="90000"/>
              </a:lnSpc>
              <a:spcAft>
                <a:spcPts val="0"/>
              </a:spcAft>
              <a:buClr>
                <a:schemeClr val="tx1">
                  <a:lumMod val="85000"/>
                  <a:lumOff val="15000"/>
                </a:schemeClr>
              </a:buClr>
              <a:buFont typeface="Arial" panose="020B0604020202020204" pitchFamily="34" charset="0"/>
              <a:buChar char="•"/>
              <a:defRPr/>
            </a:pPr>
            <a:r>
              <a:rPr lang="en-US" sz="2400" dirty="0" err="1">
                <a:latin typeface="Arial" panose="020B0604020202020204" pitchFamily="34" charset="0"/>
                <a:cs typeface="Arial" panose="020B0604020202020204" pitchFamily="34" charset="0"/>
              </a:rPr>
              <a:t>Pejabat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perlu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memberikan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jawaban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atau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penjelasan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kepada</a:t>
            </a:r>
            <a:r>
              <a:rPr lang="en-US" sz="2400" dirty="0">
                <a:latin typeface="Arial" panose="020B0604020202020204" pitchFamily="34" charset="0"/>
                <a:cs typeface="Arial" panose="020B0604020202020204" pitchFamily="34" charset="0"/>
              </a:rPr>
              <a:t> BPK </a:t>
            </a:r>
            <a:r>
              <a:rPr lang="en-US" sz="2400" dirty="0" err="1">
                <a:latin typeface="Arial" panose="020B0604020202020204" pitchFamily="34" charset="0"/>
                <a:cs typeface="Arial" panose="020B0604020202020204" pitchFamily="34" charset="0"/>
              </a:rPr>
              <a:t>tentang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tindak</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lanjut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atas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rekomendasi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dalam</a:t>
            </a:r>
            <a:r>
              <a:rPr lang="en-US" sz="2400" dirty="0">
                <a:latin typeface="Arial" panose="020B0604020202020204" pitchFamily="34" charset="0"/>
                <a:cs typeface="Arial" panose="020B0604020202020204" pitchFamily="34" charset="0"/>
              </a:rPr>
              <a:t> LHP </a:t>
            </a:r>
            <a:r>
              <a:rPr lang="en-US" sz="2400" dirty="0" err="1">
                <a:latin typeface="Arial" panose="020B0604020202020204" pitchFamily="34" charset="0"/>
                <a:cs typeface="Arial" panose="020B0604020202020204" pitchFamily="34" charset="0"/>
              </a:rPr>
              <a:t>selambat-lambatnya</a:t>
            </a:r>
            <a:r>
              <a:rPr lang="en-US" sz="2400" dirty="0">
                <a:latin typeface="Arial" panose="020B0604020202020204" pitchFamily="34" charset="0"/>
                <a:cs typeface="Arial" panose="020B0604020202020204" pitchFamily="34" charset="0"/>
              </a:rPr>
              <a:t> 60 </a:t>
            </a:r>
            <a:r>
              <a:rPr lang="en-US" sz="2400" dirty="0" err="1">
                <a:latin typeface="Arial" panose="020B0604020202020204" pitchFamily="34" charset="0"/>
                <a:cs typeface="Arial" panose="020B0604020202020204" pitchFamily="34" charset="0"/>
              </a:rPr>
              <a:t>hari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setelah</a:t>
            </a:r>
            <a:r>
              <a:rPr lang="en-US" sz="2400" dirty="0">
                <a:latin typeface="Arial" panose="020B0604020202020204" pitchFamily="34" charset="0"/>
                <a:cs typeface="Arial" panose="020B0604020202020204" pitchFamily="34" charset="0"/>
              </a:rPr>
              <a:t> LHP </a:t>
            </a:r>
            <a:r>
              <a:rPr lang="en-US" sz="2400" dirty="0" err="1">
                <a:latin typeface="Arial" panose="020B0604020202020204" pitchFamily="34" charset="0"/>
                <a:cs typeface="Arial" panose="020B0604020202020204" pitchFamily="34" charset="0"/>
              </a:rPr>
              <a:t>diterima</a:t>
            </a:r>
            <a:endParaRPr lang="en-US" sz="2400" dirty="0">
              <a:latin typeface="Arial" panose="020B0604020202020204" pitchFamily="34" charset="0"/>
              <a:cs typeface="Arial" panose="020B0604020202020204" pitchFamily="34" charset="0"/>
            </a:endParaRPr>
          </a:p>
          <a:p>
            <a:pPr marL="398463" indent="-398463" algn="just" eaLnBrk="1" fontAlgn="auto" hangingPunct="1">
              <a:lnSpc>
                <a:spcPct val="90000"/>
              </a:lnSpc>
              <a:spcAft>
                <a:spcPts val="0"/>
              </a:spcAft>
              <a:buClr>
                <a:schemeClr val="tx1">
                  <a:lumMod val="85000"/>
                  <a:lumOff val="15000"/>
                </a:schemeClr>
              </a:buClr>
              <a:buFont typeface="Arial" panose="020B0604020202020204" pitchFamily="34" charset="0"/>
              <a:buChar char="•"/>
              <a:defRPr/>
            </a:pPr>
            <a:r>
              <a:rPr lang="en-US" sz="2400" dirty="0">
                <a:latin typeface="Arial" panose="020B0604020202020204" pitchFamily="34" charset="0"/>
                <a:cs typeface="Arial" panose="020B0604020202020204" pitchFamily="34" charset="0"/>
              </a:rPr>
              <a:t>BPK </a:t>
            </a:r>
            <a:r>
              <a:rPr lang="en-US" sz="2400" dirty="0" err="1">
                <a:latin typeface="Arial" panose="020B0604020202020204" pitchFamily="34" charset="0"/>
                <a:cs typeface="Arial" panose="020B0604020202020204" pitchFamily="34" charset="0"/>
              </a:rPr>
              <a:t>memantau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pelaksanaan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tindak</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lanjut</a:t>
            </a:r>
            <a:r>
              <a:rPr lang="en-US" sz="2400" dirty="0">
                <a:latin typeface="Arial" panose="020B0604020202020204" pitchFamily="34" charset="0"/>
                <a:cs typeface="Arial" panose="020B0604020202020204" pitchFamily="34" charset="0"/>
              </a:rPr>
              <a:t> LHP</a:t>
            </a:r>
          </a:p>
          <a:p>
            <a:pPr marL="398463" indent="-398463" algn="just" eaLnBrk="1" fontAlgn="auto" hangingPunct="1">
              <a:lnSpc>
                <a:spcPct val="90000"/>
              </a:lnSpc>
              <a:spcAft>
                <a:spcPts val="0"/>
              </a:spcAft>
              <a:buClr>
                <a:schemeClr val="tx1">
                  <a:lumMod val="85000"/>
                  <a:lumOff val="15000"/>
                </a:schemeClr>
              </a:buClr>
              <a:buFont typeface="Arial" panose="020B0604020202020204" pitchFamily="34" charset="0"/>
              <a:buChar char="•"/>
              <a:defRPr/>
            </a:pPr>
            <a:r>
              <a:rPr lang="en-US" sz="2400" dirty="0" err="1">
                <a:latin typeface="Arial" panose="020B0604020202020204" pitchFamily="34" charset="0"/>
                <a:cs typeface="Arial" panose="020B0604020202020204" pitchFamily="34" charset="0"/>
              </a:rPr>
              <a:t>Pejabat</a:t>
            </a:r>
            <a:r>
              <a:rPr lang="en-US" sz="2400" dirty="0">
                <a:latin typeface="Arial" panose="020B0604020202020204" pitchFamily="34" charset="0"/>
                <a:cs typeface="Arial" panose="020B0604020202020204" pitchFamily="34" charset="0"/>
              </a:rPr>
              <a:t> yang </a:t>
            </a:r>
            <a:r>
              <a:rPr lang="en-US" sz="2400" dirty="0" err="1">
                <a:latin typeface="Arial" panose="020B0604020202020204" pitchFamily="34" charset="0"/>
                <a:cs typeface="Arial" panose="020B0604020202020204" pitchFamily="34" charset="0"/>
              </a:rPr>
              <a:t>tidak</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melaksanakan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tindak</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lanjut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dikenai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sanksi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administratif</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sesuai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dengan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ketentuan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perundang-undangan</a:t>
            </a:r>
            <a:r>
              <a:rPr lang="en-US" sz="2400" dirty="0">
                <a:latin typeface="Arial" panose="020B0604020202020204" pitchFamily="34" charset="0"/>
                <a:cs typeface="Arial" panose="020B0604020202020204" pitchFamily="34" charset="0"/>
              </a:rPr>
              <a:t> di </a:t>
            </a:r>
            <a:r>
              <a:rPr lang="en-US" sz="2400" dirty="0" err="1">
                <a:latin typeface="Arial" panose="020B0604020202020204" pitchFamily="34" charset="0"/>
                <a:cs typeface="Arial" panose="020B0604020202020204" pitchFamily="34" charset="0"/>
              </a:rPr>
              <a:t>bidang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kepegawaian</a:t>
            </a:r>
            <a:endParaRPr lang="en-US" sz="2400" dirty="0">
              <a:latin typeface="Arial" panose="020B0604020202020204" pitchFamily="34" charset="0"/>
              <a:cs typeface="Arial" panose="020B0604020202020204" pitchFamily="34" charset="0"/>
            </a:endParaRPr>
          </a:p>
          <a:p>
            <a:pPr marL="398463" indent="-398463" algn="just" eaLnBrk="1" fontAlgn="auto" hangingPunct="1">
              <a:lnSpc>
                <a:spcPct val="90000"/>
              </a:lnSpc>
              <a:spcAft>
                <a:spcPts val="0"/>
              </a:spcAft>
              <a:buClr>
                <a:schemeClr val="tx1">
                  <a:lumMod val="85000"/>
                  <a:lumOff val="15000"/>
                </a:schemeClr>
              </a:buClr>
              <a:buFont typeface="Arial" panose="020B0604020202020204" pitchFamily="34" charset="0"/>
              <a:buChar char="•"/>
              <a:defRPr/>
            </a:pPr>
            <a:r>
              <a:rPr lang="en-US" sz="2400" dirty="0">
                <a:latin typeface="Arial" panose="020B0604020202020204" pitchFamily="34" charset="0"/>
                <a:cs typeface="Arial" panose="020B0604020202020204" pitchFamily="34" charset="0"/>
              </a:rPr>
              <a:t>BPK </a:t>
            </a:r>
            <a:r>
              <a:rPr lang="en-US" sz="2400" dirty="0" err="1">
                <a:latin typeface="Arial" panose="020B0604020202020204" pitchFamily="34" charset="0"/>
                <a:cs typeface="Arial" panose="020B0604020202020204" pitchFamily="34" charset="0"/>
              </a:rPr>
              <a:t>memberitahukan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hasil</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pemanatauan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tindak</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lanjut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kepada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lembaga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perwakilan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dalam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hasil</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pemeriksaan</a:t>
            </a:r>
            <a:r>
              <a:rPr lang="en-US" sz="2400" dirty="0">
                <a:latin typeface="Arial" panose="020B0604020202020204" pitchFamily="34" charset="0"/>
                <a:cs typeface="Arial" panose="020B0604020202020204" pitchFamily="34" charset="0"/>
              </a:rPr>
              <a:t> semester</a:t>
            </a:r>
          </a:p>
          <a:p>
            <a:pPr marL="182880" indent="-182880" algn="just" eaLnBrk="1" fontAlgn="auto" hangingPunct="1">
              <a:lnSpc>
                <a:spcPct val="90000"/>
              </a:lnSpc>
              <a:spcAft>
                <a:spcPts val="0"/>
              </a:spcAft>
              <a:buClr>
                <a:schemeClr val="tx1">
                  <a:lumMod val="85000"/>
                  <a:lumOff val="15000"/>
                </a:schemeClr>
              </a:buClr>
              <a:defRPr/>
            </a:pPr>
            <a:endParaRPr lang="en-US" sz="2400" dirty="0"/>
          </a:p>
          <a:p>
            <a:pPr marL="182880" indent="-182880" algn="just" eaLnBrk="1" fontAlgn="auto" hangingPunct="1">
              <a:lnSpc>
                <a:spcPct val="90000"/>
              </a:lnSpc>
              <a:spcAft>
                <a:spcPts val="0"/>
              </a:spcAft>
              <a:buClr>
                <a:schemeClr val="tx1">
                  <a:lumMod val="85000"/>
                  <a:lumOff val="15000"/>
                </a:schemeClr>
              </a:buClr>
              <a:defRPr/>
            </a:pPr>
            <a:endParaRPr lang="en-US" sz="2400" dirty="0"/>
          </a:p>
        </p:txBody>
      </p:sp>
      <p:sp>
        <p:nvSpPr>
          <p:cNvPr id="137221" name="Text Box 4">
            <a:extLst>
              <a:ext uri="{FF2B5EF4-FFF2-40B4-BE49-F238E27FC236}">
                <a16:creationId xmlns:a16="http://schemas.microsoft.com/office/drawing/2014/main" xmlns="" id="{798CA1F7-81FA-4EFA-A92D-50E77DBB3529}"/>
              </a:ext>
            </a:extLst>
          </p:cNvPr>
          <p:cNvSpPr txBox="1">
            <a:spLocks noChangeArrowheads="1"/>
          </p:cNvSpPr>
          <p:nvPr/>
        </p:nvSpPr>
        <p:spPr bwMode="auto">
          <a:xfrm>
            <a:off x="7299325" y="5903913"/>
            <a:ext cx="157321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kumimoji="1" lang="en-US" altLang="en-US" sz="1200" b="1">
                <a:cs typeface="Arial" panose="020B0604020202020204" pitchFamily="34" charset="0"/>
              </a:rPr>
              <a:t>Pasal 20 UUPPTJKN</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Rectangle 4">
            <a:extLst>
              <a:ext uri="{FF2B5EF4-FFF2-40B4-BE49-F238E27FC236}">
                <a16:creationId xmlns:a16="http://schemas.microsoft.com/office/drawing/2014/main" xmlns="" id="{A5BDEF84-D626-4156-877C-26AA628F8F9D}"/>
              </a:ext>
            </a:extLst>
          </p:cNvPr>
          <p:cNvSpPr>
            <a:spLocks noChangeArrowheads="1"/>
          </p:cNvSpPr>
          <p:nvPr/>
        </p:nvSpPr>
        <p:spPr bwMode="auto">
          <a:xfrm>
            <a:off x="9525" y="-142875"/>
            <a:ext cx="9144000" cy="1143000"/>
          </a:xfrm>
          <a:prstGeom prst="rect">
            <a:avLst/>
          </a:prstGeom>
          <a:noFill/>
          <a:ln w="9525">
            <a:noFill/>
            <a:miter lim="800000"/>
            <a:headEnd/>
            <a:tailEnd/>
          </a:ln>
          <a:effectLst/>
        </p:spPr>
        <p:txBody>
          <a:bodyPr anchor="b" anchorCtr="1"/>
          <a:lstStyle/>
          <a:p>
            <a:pPr>
              <a:defRPr/>
            </a:pPr>
            <a:r>
              <a:rPr lang="en-US" sz="3700" dirty="0">
                <a:effectLst>
                  <a:outerShdw blurRad="38100" dist="38100" dir="2700000" algn="tl">
                    <a:srgbClr val="000000"/>
                  </a:outerShdw>
                </a:effectLst>
                <a:latin typeface="Arial" panose="020B0604020202020204" pitchFamily="34" charset="0"/>
                <a:cs typeface="Arial" panose="020B0604020202020204" pitchFamily="34" charset="0"/>
              </a:rPr>
              <a:t>KETENTUAN PERALIHAN</a:t>
            </a:r>
            <a:endParaRPr lang="en-GB" sz="3700" dirty="0">
              <a:effectLst>
                <a:outerShdw blurRad="38100" dist="38100" dir="2700000" algn="tl">
                  <a:srgbClr val="000000"/>
                </a:outerShdw>
              </a:effectLst>
              <a:latin typeface="Arial" panose="020B0604020202020204" pitchFamily="34" charset="0"/>
              <a:cs typeface="Arial" panose="020B0604020202020204" pitchFamily="34" charset="0"/>
            </a:endParaRPr>
          </a:p>
        </p:txBody>
      </p:sp>
      <p:sp>
        <p:nvSpPr>
          <p:cNvPr id="168965" name="Rectangle 5">
            <a:extLst>
              <a:ext uri="{FF2B5EF4-FFF2-40B4-BE49-F238E27FC236}">
                <a16:creationId xmlns:a16="http://schemas.microsoft.com/office/drawing/2014/main" xmlns="" id="{0A9BB9F6-35A0-4B68-8449-7ACAB6DD50D6}"/>
              </a:ext>
            </a:extLst>
          </p:cNvPr>
          <p:cNvSpPr>
            <a:spLocks noChangeArrowheads="1"/>
          </p:cNvSpPr>
          <p:nvPr/>
        </p:nvSpPr>
        <p:spPr bwMode="auto">
          <a:xfrm>
            <a:off x="228600" y="1246188"/>
            <a:ext cx="8499475" cy="485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indent="-328613" algn="just" eaLnBrk="1" hangingPunct="1">
              <a:spcBef>
                <a:spcPts val="0"/>
              </a:spcBef>
              <a:spcAft>
                <a:spcPts val="600"/>
              </a:spcAft>
              <a:buSzPct val="80000"/>
              <a:buFont typeface="Arial" panose="020B0604020202020204" pitchFamily="34" charset="0"/>
              <a:buChar char="•"/>
              <a:defRPr/>
            </a:pPr>
            <a:r>
              <a:rPr lang="id-ID" altLang="en-US" dirty="0">
                <a:latin typeface="Arial" panose="020B0604020202020204" pitchFamily="34" charset="0"/>
                <a:cs typeface="Arial" panose="020B0604020202020204" pitchFamily="34" charset="0"/>
              </a:rPr>
              <a:t>Ketentuan mengenai </a:t>
            </a:r>
            <a:r>
              <a:rPr lang="en-US" altLang="en-US" dirty="0" err="1">
                <a:latin typeface="Arial" panose="020B0604020202020204" pitchFamily="34" charset="0"/>
                <a:cs typeface="Arial" panose="020B0604020202020204" pitchFamily="34" charset="0"/>
              </a:rPr>
              <a:t>pemeriksaan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atas</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laporan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keuangan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sebagaimana</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dimaksud</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dalam</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Undang-Undang</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ini</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dilaksanakan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mulai</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tahun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anggaran</a:t>
            </a:r>
            <a:r>
              <a:rPr lang="en-US" altLang="en-US" dirty="0">
                <a:latin typeface="Arial" panose="020B0604020202020204" pitchFamily="34" charset="0"/>
                <a:cs typeface="Arial" panose="020B0604020202020204" pitchFamily="34" charset="0"/>
              </a:rPr>
              <a:t> 2006</a:t>
            </a:r>
            <a:endParaRPr lang="id-ID" altLang="en-US" dirty="0">
              <a:latin typeface="Arial" panose="020B0604020202020204" pitchFamily="34" charset="0"/>
              <a:cs typeface="Arial" panose="020B0604020202020204" pitchFamily="34" charset="0"/>
            </a:endParaRPr>
          </a:p>
          <a:p>
            <a:pPr indent="-328613" algn="just" eaLnBrk="1" hangingPunct="1">
              <a:spcBef>
                <a:spcPts val="0"/>
              </a:spcBef>
              <a:spcAft>
                <a:spcPts val="600"/>
              </a:spcAft>
              <a:buSzPct val="80000"/>
              <a:buFont typeface="Arial" panose="020B0604020202020204" pitchFamily="34" charset="0"/>
              <a:buChar char="•"/>
              <a:defRPr/>
            </a:pPr>
            <a:r>
              <a:rPr lang="en-US" altLang="en-US" dirty="0" err="1">
                <a:latin typeface="Arial" panose="020B0604020202020204" pitchFamily="34" charset="0"/>
                <a:cs typeface="Arial" panose="020B0604020202020204" pitchFamily="34" charset="0"/>
              </a:rPr>
              <a:t>Penyelesain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ganti</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kerugian</a:t>
            </a:r>
            <a:r>
              <a:rPr lang="en-US" altLang="en-US" dirty="0">
                <a:latin typeface="Arial" panose="020B0604020202020204" pitchFamily="34" charset="0"/>
                <a:cs typeface="Arial" panose="020B0604020202020204" pitchFamily="34" charset="0"/>
              </a:rPr>
              <a:t> negara/</a:t>
            </a:r>
            <a:r>
              <a:rPr lang="en-US" altLang="en-US" dirty="0" err="1">
                <a:latin typeface="Arial" panose="020B0604020202020204" pitchFamily="34" charset="0"/>
                <a:cs typeface="Arial" panose="020B0604020202020204" pitchFamily="34" charset="0"/>
              </a:rPr>
              <a:t>daerah</a:t>
            </a:r>
            <a:r>
              <a:rPr lang="en-US" altLang="en-US" dirty="0">
                <a:latin typeface="Arial" panose="020B0604020202020204" pitchFamily="34" charset="0"/>
                <a:cs typeface="Arial" panose="020B0604020202020204" pitchFamily="34" charset="0"/>
              </a:rPr>
              <a:t> yang </a:t>
            </a:r>
            <a:r>
              <a:rPr lang="en-US" altLang="en-US" dirty="0" err="1">
                <a:latin typeface="Arial" panose="020B0604020202020204" pitchFamily="34" charset="0"/>
                <a:cs typeface="Arial" panose="020B0604020202020204" pitchFamily="34" charset="0"/>
              </a:rPr>
              <a:t>sedang</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dilakukan</a:t>
            </a:r>
            <a:r>
              <a:rPr lang="en-US" altLang="en-US" dirty="0">
                <a:latin typeface="Arial" panose="020B0604020202020204" pitchFamily="34" charset="0"/>
                <a:cs typeface="Arial" panose="020B0604020202020204" pitchFamily="34" charset="0"/>
              </a:rPr>
              <a:t> BPK dan/</a:t>
            </a:r>
            <a:r>
              <a:rPr lang="en-US" altLang="en-US" dirty="0" err="1">
                <a:latin typeface="Arial" panose="020B0604020202020204" pitchFamily="34" charset="0"/>
                <a:cs typeface="Arial" panose="020B0604020202020204" pitchFamily="34" charset="0"/>
              </a:rPr>
              <a:t>atau</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Pemerintah</a:t>
            </a:r>
            <a:r>
              <a:rPr lang="en-US" altLang="en-US" dirty="0">
                <a:latin typeface="Arial" panose="020B0604020202020204" pitchFamily="34" charset="0"/>
                <a:cs typeface="Arial" panose="020B0604020202020204" pitchFamily="34" charset="0"/>
              </a:rPr>
              <a:t> pada </a:t>
            </a:r>
            <a:r>
              <a:rPr lang="en-US" altLang="en-US" dirty="0" err="1">
                <a:latin typeface="Arial" panose="020B0604020202020204" pitchFamily="34" charset="0"/>
                <a:cs typeface="Arial" panose="020B0604020202020204" pitchFamily="34" charset="0"/>
              </a:rPr>
              <a:t>saat</a:t>
            </a:r>
            <a:r>
              <a:rPr lang="en-US" altLang="en-US" dirty="0">
                <a:latin typeface="Arial" panose="020B0604020202020204" pitchFamily="34" charset="0"/>
                <a:cs typeface="Arial" panose="020B0604020202020204" pitchFamily="34" charset="0"/>
              </a:rPr>
              <a:t> UU </a:t>
            </a:r>
            <a:r>
              <a:rPr lang="en-US" altLang="en-US" dirty="0" err="1">
                <a:latin typeface="Arial" panose="020B0604020202020204" pitchFamily="34" charset="0"/>
                <a:cs typeface="Arial" panose="020B0604020202020204" pitchFamily="34" charset="0"/>
              </a:rPr>
              <a:t>ini</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mulai</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berlaku</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dilaksanakan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sesuai</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dengan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ketentuan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peraturan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perundang-undangan</a:t>
            </a:r>
            <a:r>
              <a:rPr lang="en-US" altLang="en-US" dirty="0">
                <a:latin typeface="Arial" panose="020B0604020202020204" pitchFamily="34" charset="0"/>
                <a:cs typeface="Arial" panose="020B0604020202020204" pitchFamily="34" charset="0"/>
              </a:rPr>
              <a:t> yang </a:t>
            </a:r>
            <a:r>
              <a:rPr lang="en-US" altLang="en-US" dirty="0" err="1">
                <a:latin typeface="Arial" panose="020B0604020202020204" pitchFamily="34" charset="0"/>
                <a:cs typeface="Arial" panose="020B0604020202020204" pitchFamily="34" charset="0"/>
              </a:rPr>
              <a:t>ada</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sebelum</a:t>
            </a:r>
            <a:r>
              <a:rPr lang="en-US" altLang="en-US" dirty="0">
                <a:latin typeface="Arial" panose="020B0604020202020204" pitchFamily="34" charset="0"/>
                <a:cs typeface="Arial" panose="020B0604020202020204" pitchFamily="34" charset="0"/>
              </a:rPr>
              <a:t> UU </a:t>
            </a:r>
            <a:r>
              <a:rPr lang="en-US" altLang="en-US" dirty="0" err="1">
                <a:latin typeface="Arial" panose="020B0604020202020204" pitchFamily="34" charset="0"/>
                <a:cs typeface="Arial" panose="020B0604020202020204" pitchFamily="34" charset="0"/>
              </a:rPr>
              <a:t>ini</a:t>
            </a:r>
            <a:endParaRPr lang="en-US" altLang="en-US" dirty="0">
              <a:latin typeface="Arial" panose="020B0604020202020204" pitchFamily="34" charset="0"/>
              <a:cs typeface="Arial" panose="020B0604020202020204" pitchFamily="34" charset="0"/>
            </a:endParaRPr>
          </a:p>
          <a:p>
            <a:pPr indent="-328613" algn="just" eaLnBrk="1" hangingPunct="1">
              <a:spcBef>
                <a:spcPts val="0"/>
              </a:spcBef>
              <a:spcAft>
                <a:spcPts val="600"/>
              </a:spcAft>
              <a:buSzPct val="80000"/>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Tata </a:t>
            </a:r>
            <a:r>
              <a:rPr lang="en-US" altLang="en-US" dirty="0" err="1">
                <a:latin typeface="Arial" panose="020B0604020202020204" pitchFamily="34" charset="0"/>
                <a:cs typeface="Arial" panose="020B0604020202020204" pitchFamily="34" charset="0"/>
              </a:rPr>
              <a:t>cara</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penyelesaian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ganti</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kerugian</a:t>
            </a:r>
            <a:r>
              <a:rPr lang="en-US" altLang="en-US" dirty="0">
                <a:latin typeface="Arial" panose="020B0604020202020204" pitchFamily="34" charset="0"/>
                <a:cs typeface="Arial" panose="020B0604020202020204" pitchFamily="34" charset="0"/>
              </a:rPr>
              <a:t> negara </a:t>
            </a:r>
            <a:r>
              <a:rPr lang="en-US" altLang="en-US" dirty="0" err="1">
                <a:latin typeface="Arial" panose="020B0604020202020204" pitchFamily="34" charset="0"/>
                <a:cs typeface="Arial" panose="020B0604020202020204" pitchFamily="34" charset="0"/>
              </a:rPr>
              <a:t>sebagaimana</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dalam</a:t>
            </a:r>
            <a:r>
              <a:rPr lang="en-US" altLang="en-US" dirty="0">
                <a:latin typeface="Arial" panose="020B0604020202020204" pitchFamily="34" charset="0"/>
                <a:cs typeface="Arial" panose="020B0604020202020204" pitchFamily="34" charset="0"/>
              </a:rPr>
              <a:t> UU </a:t>
            </a:r>
            <a:r>
              <a:rPr lang="en-US" altLang="en-US" dirty="0" err="1">
                <a:latin typeface="Arial" panose="020B0604020202020204" pitchFamily="34" charset="0"/>
                <a:cs typeface="Arial" panose="020B0604020202020204" pitchFamily="34" charset="0"/>
              </a:rPr>
              <a:t>ini</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selambat-lambatnya</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satu</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tahun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setelah</a:t>
            </a:r>
            <a:r>
              <a:rPr lang="en-US" altLang="en-US" dirty="0">
                <a:latin typeface="Arial" panose="020B0604020202020204" pitchFamily="34" charset="0"/>
                <a:cs typeface="Arial" panose="020B0604020202020204" pitchFamily="34" charset="0"/>
              </a:rPr>
              <a:t> UU </a:t>
            </a:r>
            <a:r>
              <a:rPr lang="en-US" altLang="en-US" dirty="0" err="1">
                <a:latin typeface="Arial" panose="020B0604020202020204" pitchFamily="34" charset="0"/>
                <a:cs typeface="Arial" panose="020B0604020202020204" pitchFamily="34" charset="0"/>
              </a:rPr>
              <a:t>ini</a:t>
            </a:r>
            <a:endParaRPr lang="en-US" altLang="en-US" dirty="0">
              <a:latin typeface="Arial" panose="020B0604020202020204" pitchFamily="34" charset="0"/>
              <a:cs typeface="Arial" panose="020B0604020202020204" pitchFamily="34" charset="0"/>
            </a:endParaRPr>
          </a:p>
          <a:p>
            <a:pPr algn="r" eaLnBrk="1" hangingPunct="1">
              <a:spcBef>
                <a:spcPts val="0"/>
              </a:spcBef>
              <a:spcAft>
                <a:spcPts val="600"/>
              </a:spcAft>
              <a:buClr>
                <a:schemeClr val="accent2"/>
              </a:buClr>
              <a:buSzPct val="80000"/>
              <a:buFont typeface="Wingdings" panose="05000000000000000000" pitchFamily="2" charset="2"/>
              <a:buNone/>
              <a:defRPr/>
            </a:pPr>
            <a:r>
              <a:rPr lang="en-US" altLang="en-US" dirty="0">
                <a:latin typeface="Franklin Gothic Medium" panose="020B0603020102020204" pitchFamily="34" charset="0"/>
                <a:cs typeface="Arial" panose="020B0604020202020204" pitchFamily="34" charset="0"/>
              </a:rPr>
              <a:t>(UUPPJKN </a:t>
            </a:r>
            <a:r>
              <a:rPr lang="en-US" altLang="en-US" dirty="0" err="1">
                <a:latin typeface="Franklin Gothic Medium" panose="020B0603020102020204" pitchFamily="34" charset="0"/>
                <a:cs typeface="Arial" panose="020B0604020202020204" pitchFamily="34" charset="0"/>
              </a:rPr>
              <a:t>Pasal</a:t>
            </a:r>
            <a:r>
              <a:rPr lang="en-US" altLang="en-US" dirty="0">
                <a:latin typeface="Franklin Gothic Medium" panose="020B0603020102020204" pitchFamily="34" charset="0"/>
                <a:cs typeface="Arial" panose="020B0604020202020204" pitchFamily="34" charset="0"/>
              </a:rPr>
              <a:t> 27)</a:t>
            </a:r>
            <a:endParaRPr lang="id-ID" altLang="en-US" dirty="0">
              <a:latin typeface="Franklin Gothic Medium" panose="020B0603020102020204" pitchFamily="34" charset="0"/>
              <a:cs typeface="Arial" panose="020B0604020202020204" pitchFamily="34" charset="0"/>
            </a:endParaRPr>
          </a:p>
        </p:txBody>
      </p:sp>
      <p:sp>
        <p:nvSpPr>
          <p:cNvPr id="138245" name="Line 6">
            <a:extLst>
              <a:ext uri="{FF2B5EF4-FFF2-40B4-BE49-F238E27FC236}">
                <a16:creationId xmlns:a16="http://schemas.microsoft.com/office/drawing/2014/main" xmlns="" id="{35BAC23E-A8B7-41C0-92D9-8C7E126C4B30}"/>
              </a:ext>
            </a:extLst>
          </p:cNvPr>
          <p:cNvSpPr>
            <a:spLocks noChangeShapeType="1"/>
          </p:cNvSpPr>
          <p:nvPr/>
        </p:nvSpPr>
        <p:spPr bwMode="auto">
          <a:xfrm>
            <a:off x="0" y="990600"/>
            <a:ext cx="91440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57150" cap="sq" cmpd="thinThick">
                <a:solidFill>
                  <a:srgbClr val="000000"/>
                </a:solidFill>
                <a:round/>
                <a:headEnd type="none" w="sm" len="sm"/>
                <a:tailEnd type="none" w="sm" len="sm"/>
              </a14:hiddenLine>
            </a:ext>
          </a:extLst>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8964"/>
                                        </p:tgtEl>
                                        <p:attrNameLst>
                                          <p:attrName>style.visibility</p:attrName>
                                        </p:attrNameLst>
                                      </p:cBhvr>
                                      <p:to>
                                        <p:strVal val="visible"/>
                                      </p:to>
                                    </p:set>
                                    <p:animEffect transition="in" filter="blinds(horizontal)">
                                      <p:cBhvr>
                                        <p:cTn id="7" dur="500"/>
                                        <p:tgtEl>
                                          <p:spTgt spid="1689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68965"/>
                                        </p:tgtEl>
                                        <p:attrNameLst>
                                          <p:attrName>style.visibility</p:attrName>
                                        </p:attrNameLst>
                                      </p:cBhvr>
                                      <p:to>
                                        <p:strVal val="visible"/>
                                      </p:to>
                                    </p:set>
                                    <p:anim calcmode="lin" valueType="num">
                                      <p:cBhvr additive="base">
                                        <p:cTn id="12" dur="500" fill="hold"/>
                                        <p:tgtEl>
                                          <p:spTgt spid="168965"/>
                                        </p:tgtEl>
                                        <p:attrNameLst>
                                          <p:attrName>ppt_x</p:attrName>
                                        </p:attrNameLst>
                                      </p:cBhvr>
                                      <p:tavLst>
                                        <p:tav tm="0">
                                          <p:val>
                                            <p:strVal val="#ppt_x"/>
                                          </p:val>
                                        </p:tav>
                                        <p:tav tm="100000">
                                          <p:val>
                                            <p:strVal val="#ppt_x"/>
                                          </p:val>
                                        </p:tav>
                                      </p:tavLst>
                                    </p:anim>
                                    <p:anim calcmode="lin" valueType="num">
                                      <p:cBhvr additive="base">
                                        <p:cTn id="13" dur="500" fill="hold"/>
                                        <p:tgtEl>
                                          <p:spTgt spid="16896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4" grpId="0"/>
      <p:bldP spid="168965" grpId="0"/>
    </p:bldLst>
  </p:timing>
</p:sld>
</file>

<file path=ppt/slides/slide1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0642" name="Rectangle 2">
            <a:extLst>
              <a:ext uri="{FF2B5EF4-FFF2-40B4-BE49-F238E27FC236}">
                <a16:creationId xmlns:a16="http://schemas.microsoft.com/office/drawing/2014/main" xmlns="" id="{5CC4640D-8CE2-4064-BBA0-814FA04E3621}"/>
              </a:ext>
            </a:extLst>
          </p:cNvPr>
          <p:cNvSpPr>
            <a:spLocks noGrp="1"/>
          </p:cNvSpPr>
          <p:nvPr>
            <p:ph idx="1"/>
          </p:nvPr>
        </p:nvSpPr>
        <p:spPr>
          <a:xfrm>
            <a:off x="381000" y="1676400"/>
            <a:ext cx="8382000" cy="4632325"/>
          </a:xfrm>
        </p:spPr>
        <p:txBody>
          <a:bodyPr/>
          <a:lstStyle/>
          <a:p>
            <a:pPr marL="571500" indent="-571500" eaLnBrk="1" hangingPunct="1">
              <a:buClrTx/>
              <a:buFontTx/>
              <a:buAutoNum type="arabicPeriod"/>
            </a:pPr>
            <a:r>
              <a:rPr lang="en-US" altLang="en-US" sz="2800">
                <a:latin typeface="Arial" panose="020B0604020202020204" pitchFamily="34" charset="0"/>
                <a:cs typeface="Arial" panose="020B0604020202020204" pitchFamily="34" charset="0"/>
              </a:rPr>
              <a:t>Standar Pemeriksaan;</a:t>
            </a:r>
          </a:p>
          <a:p>
            <a:pPr marL="571500" indent="-571500" eaLnBrk="1" hangingPunct="1">
              <a:buClrTx/>
              <a:buFontTx/>
              <a:buAutoNum type="arabicPeriod"/>
            </a:pPr>
            <a:r>
              <a:rPr lang="en-US" altLang="en-US" sz="2800">
                <a:latin typeface="Arial" panose="020B0604020202020204" pitchFamily="34" charset="0"/>
                <a:cs typeface="Arial" panose="020B0604020202020204" pitchFamily="34" charset="0"/>
              </a:rPr>
              <a:t>Tata cara Pemanggilan;</a:t>
            </a:r>
          </a:p>
          <a:p>
            <a:pPr marL="571500" indent="-571500" eaLnBrk="1" hangingPunct="1">
              <a:buClrTx/>
              <a:buFontTx/>
              <a:buAutoNum type="arabicPeriod"/>
            </a:pPr>
            <a:r>
              <a:rPr lang="en-US" altLang="en-US" sz="2800">
                <a:latin typeface="Arial" panose="020B0604020202020204" pitchFamily="34" charset="0"/>
                <a:cs typeface="Arial" panose="020B0604020202020204" pitchFamily="34" charset="0"/>
              </a:rPr>
              <a:t>Tata cara Penyampaian LHP kpd Legislatif;</a:t>
            </a:r>
          </a:p>
          <a:p>
            <a:pPr marL="571500" indent="-571500" eaLnBrk="1" hangingPunct="1">
              <a:buClrTx/>
              <a:buFontTx/>
              <a:buAutoNum type="arabicPeriod"/>
            </a:pPr>
            <a:r>
              <a:rPr lang="en-US" altLang="en-US" sz="2800">
                <a:latin typeface="Arial" panose="020B0604020202020204" pitchFamily="34" charset="0"/>
                <a:cs typeface="Arial" panose="020B0604020202020204" pitchFamily="34" charset="0"/>
              </a:rPr>
              <a:t>Tata cara Tindak Lanjut;</a:t>
            </a:r>
          </a:p>
          <a:p>
            <a:pPr marL="571500" indent="-571500" eaLnBrk="1" hangingPunct="1">
              <a:buClrTx/>
              <a:buFontTx/>
              <a:buAutoNum type="arabicPeriod"/>
            </a:pPr>
            <a:r>
              <a:rPr lang="en-US" altLang="en-US" sz="2800">
                <a:latin typeface="Arial" panose="020B0604020202020204" pitchFamily="34" charset="0"/>
                <a:cs typeface="Arial" panose="020B0604020202020204" pitchFamily="34" charset="0"/>
              </a:rPr>
              <a:t>Tata cara Penyelesaian Kerugian Negara.</a:t>
            </a:r>
          </a:p>
        </p:txBody>
      </p:sp>
      <p:sp>
        <p:nvSpPr>
          <p:cNvPr id="139267" name="Slide Number Placeholder 5">
            <a:extLst>
              <a:ext uri="{FF2B5EF4-FFF2-40B4-BE49-F238E27FC236}">
                <a16:creationId xmlns:a16="http://schemas.microsoft.com/office/drawing/2014/main" xmlns="" id="{DF6489E6-A634-4570-A2F5-DFFB0D726BA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244D0047-9D0C-462A-834F-44E4ED090214}" type="slidenum">
              <a:rPr lang="en-US" altLang="en-US" sz="1400" smtClean="0">
                <a:cs typeface="Arial" panose="020B0604020202020204" pitchFamily="34" charset="0"/>
              </a:rPr>
              <a:pPr eaLnBrk="1" hangingPunct="1"/>
              <a:t>119</a:t>
            </a:fld>
            <a:endParaRPr lang="en-US" altLang="en-US" sz="1400">
              <a:cs typeface="Arial" panose="020B0604020202020204" pitchFamily="34" charset="0"/>
            </a:endParaRPr>
          </a:p>
        </p:txBody>
      </p:sp>
      <p:sp>
        <p:nvSpPr>
          <p:cNvPr id="240643" name="Rectangle 3">
            <a:extLst>
              <a:ext uri="{FF2B5EF4-FFF2-40B4-BE49-F238E27FC236}">
                <a16:creationId xmlns:a16="http://schemas.microsoft.com/office/drawing/2014/main" xmlns="" id="{9BACE272-BBF2-4FD9-95C5-334EF19425F2}"/>
              </a:ext>
            </a:extLst>
          </p:cNvPr>
          <p:cNvSpPr>
            <a:spLocks noChangeArrowheads="1"/>
          </p:cNvSpPr>
          <p:nvPr/>
        </p:nvSpPr>
        <p:spPr bwMode="auto">
          <a:xfrm>
            <a:off x="0" y="152400"/>
            <a:ext cx="9144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200" dirty="0">
                <a:latin typeface="Arial Rounded MT Bold" panose="020F0704030504030204" pitchFamily="34" charset="0"/>
                <a:cs typeface="Arial" panose="020B0604020202020204" pitchFamily="34" charset="0"/>
              </a:rPr>
              <a:t>PERATURAN PELAKSANAAN UU PPTKN </a:t>
            </a:r>
            <a:endParaRPr lang="en-GB" altLang="en-US" sz="3200" dirty="0">
              <a:latin typeface="Arial Rounded MT Bold" panose="020F070403050403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40643"/>
                                        </p:tgtEl>
                                        <p:attrNameLst>
                                          <p:attrName>style.visibility</p:attrName>
                                        </p:attrNameLst>
                                      </p:cBhvr>
                                      <p:to>
                                        <p:strVal val="visible"/>
                                      </p:to>
                                    </p:set>
                                    <p:animEffect transition="in" filter="box(in)">
                                      <p:cBhvr>
                                        <p:cTn id="7" dur="500"/>
                                        <p:tgtEl>
                                          <p:spTgt spid="2406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0642">
                                            <p:txEl>
                                              <p:pRg st="0" end="0"/>
                                            </p:txEl>
                                          </p:spTgt>
                                        </p:tgtEl>
                                        <p:attrNameLst>
                                          <p:attrName>style.visibility</p:attrName>
                                        </p:attrNameLst>
                                      </p:cBhvr>
                                      <p:to>
                                        <p:strVal val="visible"/>
                                      </p:to>
                                    </p:set>
                                    <p:animEffect transition="in" filter="fade">
                                      <p:cBhvr>
                                        <p:cTn id="12" dur="1000">
                                          <p:stCondLst>
                                            <p:cond delay="0"/>
                                          </p:stCondLst>
                                        </p:cTn>
                                        <p:tgtEl>
                                          <p:spTgt spid="240642">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0642">
                                            <p:txEl>
                                              <p:pRg st="1" end="1"/>
                                            </p:txEl>
                                          </p:spTgt>
                                        </p:tgtEl>
                                        <p:attrNameLst>
                                          <p:attrName>style.visibility</p:attrName>
                                        </p:attrNameLst>
                                      </p:cBhvr>
                                      <p:to>
                                        <p:strVal val="visible"/>
                                      </p:to>
                                    </p:set>
                                    <p:animEffect transition="in" filter="fade">
                                      <p:cBhvr>
                                        <p:cTn id="17" dur="1000">
                                          <p:stCondLst>
                                            <p:cond delay="0"/>
                                          </p:stCondLst>
                                        </p:cTn>
                                        <p:tgtEl>
                                          <p:spTgt spid="240642">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0642">
                                            <p:txEl>
                                              <p:pRg st="2" end="2"/>
                                            </p:txEl>
                                          </p:spTgt>
                                        </p:tgtEl>
                                        <p:attrNameLst>
                                          <p:attrName>style.visibility</p:attrName>
                                        </p:attrNameLst>
                                      </p:cBhvr>
                                      <p:to>
                                        <p:strVal val="visible"/>
                                      </p:to>
                                    </p:set>
                                    <p:animEffect transition="in" filter="fade">
                                      <p:cBhvr>
                                        <p:cTn id="22" dur="1000">
                                          <p:stCondLst>
                                            <p:cond delay="0"/>
                                          </p:stCondLst>
                                        </p:cTn>
                                        <p:tgtEl>
                                          <p:spTgt spid="240642">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40642">
                                            <p:txEl>
                                              <p:pRg st="3" end="3"/>
                                            </p:txEl>
                                          </p:spTgt>
                                        </p:tgtEl>
                                        <p:attrNameLst>
                                          <p:attrName>style.visibility</p:attrName>
                                        </p:attrNameLst>
                                      </p:cBhvr>
                                      <p:to>
                                        <p:strVal val="visible"/>
                                      </p:to>
                                    </p:set>
                                    <p:animEffect transition="in" filter="fade">
                                      <p:cBhvr>
                                        <p:cTn id="27" dur="1000">
                                          <p:stCondLst>
                                            <p:cond delay="0"/>
                                          </p:stCondLst>
                                        </p:cTn>
                                        <p:tgtEl>
                                          <p:spTgt spid="240642">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40642">
                                            <p:txEl>
                                              <p:pRg st="4" end="4"/>
                                            </p:txEl>
                                          </p:spTgt>
                                        </p:tgtEl>
                                        <p:attrNameLst>
                                          <p:attrName>style.visibility</p:attrName>
                                        </p:attrNameLst>
                                      </p:cBhvr>
                                      <p:to>
                                        <p:strVal val="visible"/>
                                      </p:to>
                                    </p:set>
                                    <p:animEffect transition="in" filter="fade">
                                      <p:cBhvr>
                                        <p:cTn id="32" dur="1000">
                                          <p:stCondLst>
                                            <p:cond delay="0"/>
                                          </p:stCondLst>
                                        </p:cTn>
                                        <p:tgtEl>
                                          <p:spTgt spid="24064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2" grpId="0" build="p"/>
      <p:bldP spid="24064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xmlns="" id="{082B8C89-7435-4A29-A184-02D5DA6D177D}"/>
              </a:ext>
            </a:extLst>
          </p:cNvPr>
          <p:cNvSpPr>
            <a:spLocks noGrp="1" noChangeArrowheads="1"/>
          </p:cNvSpPr>
          <p:nvPr>
            <p:ph idx="1"/>
          </p:nvPr>
        </p:nvSpPr>
        <p:spPr>
          <a:xfrm>
            <a:off x="385763" y="1600200"/>
            <a:ext cx="8453437" cy="4660900"/>
          </a:xfrm>
        </p:spPr>
        <p:txBody>
          <a:bodyPr/>
          <a:lstStyle/>
          <a:p>
            <a:pPr marL="280988" indent="-280988" algn="just" eaLnBrk="1" hangingPunct="1">
              <a:spcBef>
                <a:spcPts val="1200"/>
              </a:spcBef>
              <a:buSzPct val="80000"/>
              <a:buFont typeface="Arial" panose="020B0604020202020204" pitchFamily="34" charset="0"/>
              <a:buChar char="•"/>
              <a:defRPr/>
            </a:pPr>
            <a:r>
              <a:rPr lang="en-US" altLang="en-US" sz="2400" dirty="0" err="1">
                <a:latin typeface="Arial" panose="020B0604020202020204" pitchFamily="34" charset="0"/>
                <a:cs typeface="Arial" panose="020B0604020202020204" pitchFamily="34" charset="0"/>
              </a:rPr>
              <a:t>Menyusun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rancangan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anggaran</a:t>
            </a:r>
            <a:r>
              <a:rPr lang="en-US" altLang="en-US" sz="2400" dirty="0">
                <a:latin typeface="Arial" panose="020B0604020202020204" pitchFamily="34" charset="0"/>
                <a:cs typeface="Arial" panose="020B0604020202020204" pitchFamily="34" charset="0"/>
              </a:rPr>
              <a:t> K/L </a:t>
            </a:r>
            <a:r>
              <a:rPr lang="en-US" altLang="en-US" sz="2400" dirty="0" err="1">
                <a:latin typeface="Arial" panose="020B0604020202020204" pitchFamily="34" charset="0"/>
                <a:cs typeface="Arial" panose="020B0604020202020204" pitchFamily="34" charset="0"/>
              </a:rPr>
              <a:t>ybs</a:t>
            </a:r>
            <a:r>
              <a:rPr lang="en-US" altLang="en-US" sz="2400" dirty="0">
                <a:latin typeface="Arial" panose="020B0604020202020204" pitchFamily="34" charset="0"/>
                <a:cs typeface="Arial" panose="020B0604020202020204" pitchFamily="34" charset="0"/>
              </a:rPr>
              <a:t>;</a:t>
            </a:r>
          </a:p>
          <a:p>
            <a:pPr marL="280988" indent="-280988" algn="just" eaLnBrk="1" hangingPunct="1">
              <a:spcBef>
                <a:spcPts val="1200"/>
              </a:spcBef>
              <a:buSzPct val="80000"/>
              <a:buFont typeface="Arial" panose="020B0604020202020204" pitchFamily="34" charset="0"/>
              <a:buChar char="•"/>
              <a:defRPr/>
            </a:pPr>
            <a:r>
              <a:rPr lang="en-US" altLang="en-US" sz="2400" dirty="0" err="1">
                <a:latin typeface="Arial" panose="020B0604020202020204" pitchFamily="34" charset="0"/>
                <a:cs typeface="Arial" panose="020B0604020202020204" pitchFamily="34" charset="0"/>
              </a:rPr>
              <a:t>Menyusun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dokumen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pelaksanaan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anggaran</a:t>
            </a:r>
            <a:r>
              <a:rPr lang="en-US" altLang="en-US" sz="2400" dirty="0">
                <a:latin typeface="Arial" panose="020B0604020202020204" pitchFamily="34" charset="0"/>
                <a:cs typeface="Arial" panose="020B0604020202020204" pitchFamily="34" charset="0"/>
              </a:rPr>
              <a:t>;</a:t>
            </a:r>
          </a:p>
          <a:p>
            <a:pPr marL="280988" indent="-280988" algn="just" eaLnBrk="1" hangingPunct="1">
              <a:spcBef>
                <a:spcPts val="1200"/>
              </a:spcBef>
              <a:buSzPct val="80000"/>
              <a:buFont typeface="Arial" panose="020B0604020202020204" pitchFamily="34" charset="0"/>
              <a:buChar char="•"/>
              <a:defRPr/>
            </a:pPr>
            <a:r>
              <a:rPr lang="en-US" altLang="en-US" sz="2400" dirty="0" err="1">
                <a:latin typeface="Arial" panose="020B0604020202020204" pitchFamily="34" charset="0"/>
                <a:cs typeface="Arial" panose="020B0604020202020204" pitchFamily="34" charset="0"/>
              </a:rPr>
              <a:t>Melaksanakan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anggaran</a:t>
            </a:r>
            <a:r>
              <a:rPr lang="en-US" altLang="en-US" sz="2400" dirty="0">
                <a:latin typeface="Arial" panose="020B0604020202020204" pitchFamily="34" charset="0"/>
                <a:cs typeface="Arial" panose="020B0604020202020204" pitchFamily="34" charset="0"/>
              </a:rPr>
              <a:t>;</a:t>
            </a:r>
          </a:p>
          <a:p>
            <a:pPr marL="280988" indent="-280988" algn="just" eaLnBrk="1" hangingPunct="1">
              <a:spcBef>
                <a:spcPts val="1200"/>
              </a:spcBef>
              <a:buSzPct val="80000"/>
              <a:buFont typeface="Arial" panose="020B0604020202020204" pitchFamily="34" charset="0"/>
              <a:buChar char="•"/>
              <a:defRPr/>
            </a:pPr>
            <a:r>
              <a:rPr lang="en-US" altLang="en-US" sz="2400" dirty="0" err="1">
                <a:latin typeface="Arial" panose="020B0604020202020204" pitchFamily="34" charset="0"/>
                <a:cs typeface="Arial" panose="020B0604020202020204" pitchFamily="34" charset="0"/>
              </a:rPr>
              <a:t>Melaksanakan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pemungutan</a:t>
            </a:r>
            <a:r>
              <a:rPr lang="en-US" altLang="en-US" sz="2400" dirty="0">
                <a:latin typeface="Arial" panose="020B0604020202020204" pitchFamily="34" charset="0"/>
                <a:cs typeface="Arial" panose="020B0604020202020204" pitchFamily="34" charset="0"/>
              </a:rPr>
              <a:t> PNBP dan </a:t>
            </a:r>
            <a:r>
              <a:rPr lang="en-US" altLang="en-US" sz="2400" dirty="0" err="1">
                <a:latin typeface="Arial" panose="020B0604020202020204" pitchFamily="34" charset="0"/>
                <a:cs typeface="Arial" panose="020B0604020202020204" pitchFamily="34" charset="0"/>
              </a:rPr>
              <a:t>menyetorkannya</a:t>
            </a:r>
            <a:r>
              <a:rPr lang="en-US" altLang="en-US" sz="2400" dirty="0">
                <a:latin typeface="Arial" panose="020B0604020202020204" pitchFamily="34" charset="0"/>
                <a:cs typeface="Arial" panose="020B0604020202020204" pitchFamily="34" charset="0"/>
              </a:rPr>
              <a:t>;</a:t>
            </a:r>
          </a:p>
          <a:p>
            <a:pPr marL="280988" indent="-280988" algn="just" eaLnBrk="1" hangingPunct="1">
              <a:spcBef>
                <a:spcPts val="1200"/>
              </a:spcBef>
              <a:buSzPct val="80000"/>
              <a:buFont typeface="Arial" panose="020B0604020202020204" pitchFamily="34" charset="0"/>
              <a:buChar char="•"/>
              <a:defRPr/>
            </a:pPr>
            <a:r>
              <a:rPr lang="en-US" altLang="en-US" sz="2400" dirty="0" err="1">
                <a:latin typeface="Arial" panose="020B0604020202020204" pitchFamily="34" charset="0"/>
                <a:cs typeface="Arial" panose="020B0604020202020204" pitchFamily="34" charset="0"/>
              </a:rPr>
              <a:t>Mengelola</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piutang</a:t>
            </a:r>
            <a:r>
              <a:rPr lang="en-US" altLang="en-US" sz="2400" dirty="0">
                <a:latin typeface="Arial" panose="020B0604020202020204" pitchFamily="34" charset="0"/>
                <a:cs typeface="Arial" panose="020B0604020202020204" pitchFamily="34" charset="0"/>
              </a:rPr>
              <a:t> dan utang negara pd K/L </a:t>
            </a:r>
            <a:r>
              <a:rPr lang="en-US" altLang="en-US" sz="2400" dirty="0" err="1">
                <a:latin typeface="Arial" panose="020B0604020202020204" pitchFamily="34" charset="0"/>
                <a:cs typeface="Arial" panose="020B0604020202020204" pitchFamily="34" charset="0"/>
              </a:rPr>
              <a:t>ybs</a:t>
            </a:r>
            <a:r>
              <a:rPr lang="en-US" altLang="en-US" sz="2400" dirty="0">
                <a:latin typeface="Arial" panose="020B0604020202020204" pitchFamily="34" charset="0"/>
                <a:cs typeface="Arial" panose="020B0604020202020204" pitchFamily="34" charset="0"/>
              </a:rPr>
              <a:t>;</a:t>
            </a:r>
            <a:endParaRPr lang="en-US" altLang="en-US" sz="2400" i="1" dirty="0">
              <a:latin typeface="Arial" panose="020B0604020202020204" pitchFamily="34" charset="0"/>
              <a:cs typeface="Arial" panose="020B0604020202020204" pitchFamily="34" charset="0"/>
            </a:endParaRPr>
          </a:p>
          <a:p>
            <a:pPr marL="280988" indent="-280988" algn="just" eaLnBrk="1" hangingPunct="1">
              <a:spcBef>
                <a:spcPts val="1200"/>
              </a:spcBef>
              <a:buSzPct val="80000"/>
              <a:buFont typeface="Arial" panose="020B0604020202020204" pitchFamily="34" charset="0"/>
              <a:buChar char="•"/>
              <a:defRPr/>
            </a:pPr>
            <a:r>
              <a:rPr lang="en-US" altLang="en-US" sz="2400" dirty="0" err="1">
                <a:latin typeface="Arial" panose="020B0604020202020204" pitchFamily="34" charset="0"/>
                <a:cs typeface="Arial" panose="020B0604020202020204" pitchFamily="34" charset="0"/>
              </a:rPr>
              <a:t>Mengelola</a:t>
            </a:r>
            <a:r>
              <a:rPr lang="en-US" altLang="en-US" sz="2400" dirty="0">
                <a:latin typeface="Arial" panose="020B0604020202020204" pitchFamily="34" charset="0"/>
                <a:cs typeface="Arial" panose="020B0604020202020204" pitchFamily="34" charset="0"/>
              </a:rPr>
              <a:t> BMN di </a:t>
            </a:r>
            <a:r>
              <a:rPr lang="en-US" altLang="en-US" sz="2400" dirty="0" err="1">
                <a:latin typeface="Arial" panose="020B0604020202020204" pitchFamily="34" charset="0"/>
                <a:cs typeface="Arial" panose="020B0604020202020204" pitchFamily="34" charset="0"/>
              </a:rPr>
              <a:t>lingkungannya</a:t>
            </a:r>
            <a:r>
              <a:rPr lang="en-US" altLang="en-US" sz="2400" dirty="0">
                <a:latin typeface="Arial" panose="020B0604020202020204" pitchFamily="34" charset="0"/>
                <a:cs typeface="Arial" panose="020B0604020202020204" pitchFamily="34" charset="0"/>
              </a:rPr>
              <a:t>;</a:t>
            </a:r>
          </a:p>
          <a:p>
            <a:pPr marL="280988" indent="-280988" algn="just" eaLnBrk="1" hangingPunct="1">
              <a:spcBef>
                <a:spcPts val="1200"/>
              </a:spcBef>
              <a:buSzPct val="80000"/>
              <a:buFont typeface="Arial" panose="020B0604020202020204" pitchFamily="34" charset="0"/>
              <a:buChar char="•"/>
              <a:defRPr/>
            </a:pPr>
            <a:r>
              <a:rPr lang="en-US" altLang="en-US" sz="2400" dirty="0" err="1">
                <a:latin typeface="Arial" panose="020B0604020202020204" pitchFamily="34" charset="0"/>
                <a:cs typeface="Arial" panose="020B0604020202020204" pitchFamily="34" charset="0"/>
              </a:rPr>
              <a:t>Menyusun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laporan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keuangan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sbg</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pert.jawaban</a:t>
            </a:r>
            <a:r>
              <a:rPr lang="en-US" altLang="en-US" sz="2400" dirty="0">
                <a:latin typeface="Arial" panose="020B0604020202020204" pitchFamily="34" charset="0"/>
                <a:cs typeface="Arial" panose="020B0604020202020204" pitchFamily="34" charset="0"/>
              </a:rPr>
              <a:t> K/L;</a:t>
            </a:r>
          </a:p>
          <a:p>
            <a:pPr marL="280988" indent="-280988" algn="just" eaLnBrk="1" hangingPunct="1">
              <a:spcBef>
                <a:spcPts val="1200"/>
              </a:spcBef>
              <a:buSzPct val="80000"/>
              <a:buFont typeface="Arial" panose="020B0604020202020204" pitchFamily="34" charset="0"/>
              <a:buChar char="•"/>
              <a:defRPr/>
            </a:pPr>
            <a:r>
              <a:rPr lang="en-US" altLang="en-US" sz="2400" dirty="0" err="1">
                <a:latin typeface="Arial" panose="020B0604020202020204" pitchFamily="34" charset="0"/>
                <a:cs typeface="Arial" panose="020B0604020202020204" pitchFamily="34" charset="0"/>
              </a:rPr>
              <a:t>Melaksanakan</a:t>
            </a: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tugas-tugas</a:t>
            </a:r>
            <a:r>
              <a:rPr lang="en-US" altLang="en-US" sz="2400" dirty="0">
                <a:latin typeface="Arial" panose="020B0604020202020204" pitchFamily="34" charset="0"/>
                <a:cs typeface="Arial" panose="020B0604020202020204" pitchFamily="34" charset="0"/>
              </a:rPr>
              <a:t> lain.</a:t>
            </a:r>
          </a:p>
          <a:p>
            <a:pPr algn="just" eaLnBrk="1" hangingPunct="1">
              <a:spcBef>
                <a:spcPts val="1200"/>
              </a:spcBef>
              <a:buSzPct val="80000"/>
              <a:buFont typeface="Wingdings" panose="05000000000000000000" pitchFamily="2" charset="2"/>
              <a:buNone/>
              <a:defRPr/>
            </a:pPr>
            <a:endParaRPr lang="en-US" altLang="en-US" sz="2400" dirty="0">
              <a:solidFill>
                <a:srgbClr val="FF0000"/>
              </a:solidFill>
            </a:endParaRPr>
          </a:p>
        </p:txBody>
      </p:sp>
      <p:sp>
        <p:nvSpPr>
          <p:cNvPr id="31747" name="Slide Number Placeholder 5">
            <a:extLst>
              <a:ext uri="{FF2B5EF4-FFF2-40B4-BE49-F238E27FC236}">
                <a16:creationId xmlns:a16="http://schemas.microsoft.com/office/drawing/2014/main" xmlns="" id="{C8112A5A-DA2D-4E34-8A2C-32431C198F4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16C0DB2-3674-4BD6-8429-93981E1281BF}" type="slidenum">
              <a:rPr lang="en-US" altLang="en-US" sz="1400" smtClean="0"/>
              <a:pPr/>
              <a:t>12</a:t>
            </a:fld>
            <a:endParaRPr lang="en-US" altLang="en-US" sz="1400"/>
          </a:p>
        </p:txBody>
      </p:sp>
      <p:sp>
        <p:nvSpPr>
          <p:cNvPr id="114690" name="Text Box 2">
            <a:extLst>
              <a:ext uri="{FF2B5EF4-FFF2-40B4-BE49-F238E27FC236}">
                <a16:creationId xmlns:a16="http://schemas.microsoft.com/office/drawing/2014/main" xmlns="" id="{6C788E15-1617-4AA9-8366-C071FBF62A91}"/>
              </a:ext>
            </a:extLst>
          </p:cNvPr>
          <p:cNvSpPr txBox="1">
            <a:spLocks noChangeArrowheads="1"/>
          </p:cNvSpPr>
          <p:nvPr/>
        </p:nvSpPr>
        <p:spPr bwMode="auto">
          <a:xfrm>
            <a:off x="0" y="3048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80000"/>
              </a:lnSpc>
            </a:pPr>
            <a:r>
              <a:rPr lang="en-US" altLang="en-US" sz="3200" b="1" dirty="0">
                <a:latin typeface="Albertus Extra Bold" pitchFamily="34" charset="0"/>
                <a:cs typeface="Arial" panose="020B0604020202020204" pitchFamily="34" charset="0"/>
              </a:rPr>
              <a:t>TUGAS PENGGUNA ANGGARAN    (</a:t>
            </a:r>
            <a:r>
              <a:rPr lang="en-US" altLang="en-US" sz="3200" b="1" dirty="0" err="1">
                <a:latin typeface="Albertus Extra Bold" pitchFamily="34" charset="0"/>
                <a:cs typeface="Arial" panose="020B0604020202020204" pitchFamily="34" charset="0"/>
              </a:rPr>
              <a:t>Psl</a:t>
            </a:r>
            <a:r>
              <a:rPr lang="en-US" altLang="en-US" sz="3200" b="1" dirty="0">
                <a:latin typeface="Albertus Extra Bold" pitchFamily="34" charset="0"/>
                <a:cs typeface="Arial" panose="020B0604020202020204" pitchFamily="34" charset="0"/>
              </a:rPr>
              <a:t> 9)</a:t>
            </a:r>
          </a:p>
          <a:p>
            <a:pPr algn="ctr" eaLnBrk="1" hangingPunct="1">
              <a:lnSpc>
                <a:spcPct val="80000"/>
              </a:lnSpc>
            </a:pPr>
            <a:endParaRPr lang="en-US" altLang="en-US" sz="3200" b="1" dirty="0">
              <a:latin typeface="Albertus Extra Bold" pitchFamily="34" charset="0"/>
              <a:cs typeface="Arial" panose="020B0604020202020204" pitchFamily="34"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4690"/>
                                        </p:tgtEl>
                                        <p:attrNameLst>
                                          <p:attrName>style.visibility</p:attrName>
                                        </p:attrNameLst>
                                      </p:cBhvr>
                                      <p:to>
                                        <p:strVal val="visible"/>
                                      </p:to>
                                    </p:set>
                                    <p:animEffect transition="in" filter="diamond(in)">
                                      <p:cBhvr>
                                        <p:cTn id="7" dur="500"/>
                                        <p:tgtEl>
                                          <p:spTgt spid="1146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81000" y="381000"/>
            <a:ext cx="8382000" cy="6096000"/>
          </a:xfrm>
        </p:spPr>
      </p:pic>
    </p:spTree>
    <p:extLst>
      <p:ext uri="{BB962C8B-B14F-4D97-AF65-F5344CB8AC3E}">
        <p14:creationId xmlns:p14="http://schemas.microsoft.com/office/powerpoint/2010/main" val="1011940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3">
            <a:extLst>
              <a:ext uri="{FF2B5EF4-FFF2-40B4-BE49-F238E27FC236}">
                <a16:creationId xmlns:a16="http://schemas.microsoft.com/office/drawing/2014/main" xmlns="" id="{AF394CA8-561B-45A1-828C-856F6BD650A5}"/>
              </a:ext>
            </a:extLst>
          </p:cNvPr>
          <p:cNvSpPr>
            <a:spLocks noGrp="1" noChangeArrowheads="1"/>
          </p:cNvSpPr>
          <p:nvPr>
            <p:ph idx="1"/>
          </p:nvPr>
        </p:nvSpPr>
        <p:spPr>
          <a:xfrm>
            <a:off x="304800" y="1295401"/>
            <a:ext cx="8763000" cy="5151438"/>
          </a:xfrm>
        </p:spPr>
        <p:txBody>
          <a:bodyPr rtlCol="0">
            <a:noAutofit/>
          </a:bodyPr>
          <a:lstStyle/>
          <a:p>
            <a:pPr marL="280988" indent="-280988" eaLnBrk="1" fontAlgn="auto" hangingPunct="1">
              <a:spcAft>
                <a:spcPts val="0"/>
              </a:spcAft>
              <a:buClr>
                <a:schemeClr val="tx1">
                  <a:lumMod val="85000"/>
                  <a:lumOff val="15000"/>
                </a:schemeClr>
              </a:buClr>
              <a:buSzPct val="80000"/>
              <a:buFont typeface="Arial" panose="020B0604020202020204" pitchFamily="34" charset="0"/>
              <a:buChar char="•"/>
              <a:defRPr/>
            </a:pPr>
            <a:r>
              <a:rPr lang="en-US" dirty="0">
                <a:latin typeface="Arial" panose="020B0604020202020204" pitchFamily="34" charset="0"/>
                <a:cs typeface="Arial" panose="020B0604020202020204" pitchFamily="34" charset="0"/>
              </a:rPr>
              <a:t>APBN </a:t>
            </a:r>
            <a:r>
              <a:rPr lang="en-US" dirty="0" err="1">
                <a:latin typeface="Arial" panose="020B0604020202020204" pitchFamily="34" charset="0"/>
                <a:cs typeface="Arial" panose="020B0604020202020204" pitchFamily="34" charset="0"/>
              </a:rPr>
              <a:t>terdiri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dari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pendapatan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belanja</a:t>
            </a:r>
            <a:r>
              <a:rPr lang="en-US" dirty="0">
                <a:latin typeface="Arial" panose="020B0604020202020204" pitchFamily="34" charset="0"/>
                <a:cs typeface="Arial" panose="020B0604020202020204" pitchFamily="34" charset="0"/>
              </a:rPr>
              <a:t>, dan </a:t>
            </a:r>
            <a:r>
              <a:rPr lang="en-US" dirty="0" err="1">
                <a:latin typeface="Arial" panose="020B0604020202020204" pitchFamily="34" charset="0"/>
                <a:cs typeface="Arial" panose="020B0604020202020204" pitchFamily="34" charset="0"/>
              </a:rPr>
              <a:t>pembiayaan</a:t>
            </a:r>
            <a:r>
              <a:rPr lang="en-US" dirty="0">
                <a:latin typeface="Arial" panose="020B0604020202020204" pitchFamily="34" charset="0"/>
                <a:cs typeface="Arial" panose="020B0604020202020204" pitchFamily="34" charset="0"/>
              </a:rPr>
              <a:t>;</a:t>
            </a:r>
          </a:p>
          <a:p>
            <a:pPr marL="280988" indent="-280988" eaLnBrk="1" fontAlgn="auto" hangingPunct="1">
              <a:spcAft>
                <a:spcPts val="0"/>
              </a:spcAft>
              <a:buClr>
                <a:schemeClr val="tx1">
                  <a:lumMod val="85000"/>
                  <a:lumOff val="15000"/>
                </a:schemeClr>
              </a:buClr>
              <a:buSzPct val="80000"/>
              <a:buFont typeface="Arial" panose="020B0604020202020204" pitchFamily="34" charset="0"/>
              <a:buChar char="•"/>
              <a:defRPr/>
            </a:pPr>
            <a:r>
              <a:rPr lang="en-US" dirty="0" err="1">
                <a:latin typeface="Arial" panose="020B0604020202020204" pitchFamily="34" charset="0"/>
                <a:cs typeface="Arial" panose="020B0604020202020204" pitchFamily="34" charset="0"/>
              </a:rPr>
              <a:t>Belanja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dirinci</a:t>
            </a:r>
            <a:r>
              <a:rPr lang="en-US" dirty="0">
                <a:latin typeface="Arial" panose="020B0604020202020204" pitchFamily="34" charset="0"/>
                <a:cs typeface="Arial" panose="020B0604020202020204" pitchFamily="34" charset="0"/>
              </a:rPr>
              <a:t> m/ </a:t>
            </a:r>
            <a:r>
              <a:rPr lang="en-US" dirty="0" err="1">
                <a:latin typeface="Arial" panose="020B0604020202020204" pitchFamily="34" charset="0"/>
                <a:cs typeface="Arial" panose="020B0604020202020204" pitchFamily="34" charset="0"/>
              </a:rPr>
              <a:t>organisasi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fungsi</a:t>
            </a:r>
            <a:r>
              <a:rPr lang="en-US" dirty="0">
                <a:latin typeface="Arial" panose="020B0604020202020204" pitchFamily="34" charset="0"/>
                <a:cs typeface="Arial" panose="020B0604020202020204" pitchFamily="34" charset="0"/>
              </a:rPr>
              <a:t>, dan </a:t>
            </a:r>
            <a:r>
              <a:rPr lang="en-US" dirty="0" err="1">
                <a:latin typeface="Arial" panose="020B0604020202020204" pitchFamily="34" charset="0"/>
                <a:cs typeface="Arial" panose="020B0604020202020204" pitchFamily="34" charset="0"/>
              </a:rPr>
              <a:t>jenis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belanja</a:t>
            </a:r>
            <a:r>
              <a:rPr lang="en-US" dirty="0">
                <a:latin typeface="Arial" panose="020B0604020202020204" pitchFamily="34" charset="0"/>
                <a:cs typeface="Arial" panose="020B0604020202020204" pitchFamily="34" charset="0"/>
              </a:rPr>
              <a:t>;</a:t>
            </a:r>
          </a:p>
          <a:p>
            <a:pPr marL="280988" indent="-280988" eaLnBrk="1" fontAlgn="auto" hangingPunct="1">
              <a:spcAft>
                <a:spcPts val="0"/>
              </a:spcAft>
              <a:buClr>
                <a:schemeClr val="tx1">
                  <a:lumMod val="85000"/>
                  <a:lumOff val="15000"/>
                </a:schemeClr>
              </a:buClr>
              <a:buSzPct val="80000"/>
              <a:buFont typeface="Arial" panose="020B0604020202020204" pitchFamily="34" charset="0"/>
              <a:buChar char="•"/>
              <a:defRPr/>
            </a:pPr>
            <a:r>
              <a:rPr lang="en-US" dirty="0">
                <a:latin typeface="Arial" panose="020B0604020202020204" pitchFamily="34" charset="0"/>
                <a:cs typeface="Arial" panose="020B0604020202020204" pitchFamily="34" charset="0"/>
              </a:rPr>
              <a:t>RAPBN </a:t>
            </a:r>
            <a:r>
              <a:rPr lang="en-US" dirty="0" err="1">
                <a:latin typeface="Arial" panose="020B0604020202020204" pitchFamily="34" charset="0"/>
                <a:cs typeface="Arial" panose="020B0604020202020204" pitchFamily="34" charset="0"/>
              </a:rPr>
              <a:t>disusun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berpedoman</a:t>
            </a:r>
            <a:r>
              <a:rPr lang="en-US" dirty="0">
                <a:latin typeface="Arial" panose="020B0604020202020204" pitchFamily="34" charset="0"/>
                <a:cs typeface="Arial" panose="020B0604020202020204" pitchFamily="34" charset="0"/>
              </a:rPr>
              <a:t> pd RKP </a:t>
            </a:r>
            <a:r>
              <a:rPr lang="en-US" dirty="0" err="1">
                <a:latin typeface="Arial" panose="020B0604020202020204" pitchFamily="34" charset="0"/>
                <a:cs typeface="Arial" panose="020B0604020202020204" pitchFamily="34" charset="0"/>
              </a:rPr>
              <a:t>yg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didahului</a:t>
            </a:r>
            <a:r>
              <a:rPr lang="en-US" dirty="0">
                <a:latin typeface="Arial" panose="020B0604020202020204" pitchFamily="34" charset="0"/>
                <a:cs typeface="Arial" panose="020B0604020202020204" pitchFamily="34" charset="0"/>
              </a:rPr>
              <a:t> dg </a:t>
            </a:r>
            <a:r>
              <a:rPr lang="en-US" dirty="0" err="1">
                <a:latin typeface="Arial" panose="020B0604020202020204" pitchFamily="34" charset="0"/>
                <a:cs typeface="Arial" panose="020B0604020202020204" pitchFamily="34" charset="0"/>
              </a:rPr>
              <a:t>penyampaian</a:t>
            </a:r>
            <a:r>
              <a:rPr lang="en-US" dirty="0">
                <a:latin typeface="Arial" panose="020B0604020202020204" pitchFamily="34" charset="0"/>
                <a:cs typeface="Arial" panose="020B0604020202020204" pitchFamily="34" charset="0"/>
              </a:rPr>
              <a:t> pokok2 </a:t>
            </a:r>
            <a:r>
              <a:rPr lang="en-US" dirty="0" err="1">
                <a:latin typeface="Arial" panose="020B0604020202020204" pitchFamily="34" charset="0"/>
                <a:cs typeface="Arial" panose="020B0604020202020204" pitchFamily="34" charset="0"/>
              </a:rPr>
              <a:t>kebijakan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fiskal</a:t>
            </a:r>
            <a:r>
              <a:rPr lang="en-US" dirty="0">
                <a:latin typeface="Arial" panose="020B0604020202020204" pitchFamily="34" charset="0"/>
                <a:cs typeface="Arial" panose="020B0604020202020204" pitchFamily="34" charset="0"/>
              </a:rPr>
              <a:t> dan </a:t>
            </a:r>
            <a:r>
              <a:rPr lang="en-US" dirty="0" err="1">
                <a:latin typeface="Arial" panose="020B0604020202020204" pitchFamily="34" charset="0"/>
                <a:cs typeface="Arial" panose="020B0604020202020204" pitchFamily="34" charset="0"/>
              </a:rPr>
              <a:t>kerangka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ekonomi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makro</a:t>
            </a:r>
            <a:r>
              <a:rPr lang="en-US" dirty="0">
                <a:latin typeface="Arial" panose="020B0604020202020204" pitchFamily="34" charset="0"/>
                <a:cs typeface="Arial" panose="020B0604020202020204" pitchFamily="34" charset="0"/>
              </a:rPr>
              <a:t> pd </a:t>
            </a:r>
            <a:r>
              <a:rPr lang="en-US" dirty="0" err="1">
                <a:latin typeface="Arial" panose="020B0604020202020204" pitchFamily="34" charset="0"/>
                <a:cs typeface="Arial" panose="020B0604020202020204" pitchFamily="34" charset="0"/>
              </a:rPr>
              <a:t>bln</a:t>
            </a:r>
            <a:r>
              <a:rPr lang="en-US" dirty="0">
                <a:latin typeface="Arial" panose="020B0604020202020204" pitchFamily="34" charset="0"/>
                <a:cs typeface="Arial" panose="020B0604020202020204" pitchFamily="34" charset="0"/>
              </a:rPr>
              <a:t> Mei </a:t>
            </a:r>
            <a:r>
              <a:rPr lang="en-US" dirty="0" err="1">
                <a:latin typeface="Arial" panose="020B0604020202020204" pitchFamily="34" charset="0"/>
                <a:cs typeface="Arial" panose="020B0604020202020204" pitchFamily="34" charset="0"/>
              </a:rPr>
              <a:t>kpd</a:t>
            </a:r>
            <a:r>
              <a:rPr lang="en-US" dirty="0">
                <a:latin typeface="Arial" panose="020B0604020202020204" pitchFamily="34" charset="0"/>
                <a:cs typeface="Arial" panose="020B0604020202020204" pitchFamily="34" charset="0"/>
              </a:rPr>
              <a:t> DPR</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
        <p:nvSpPr>
          <p:cNvPr id="32771" name="Slide Number Placeholder 5">
            <a:extLst>
              <a:ext uri="{FF2B5EF4-FFF2-40B4-BE49-F238E27FC236}">
                <a16:creationId xmlns:a16="http://schemas.microsoft.com/office/drawing/2014/main" xmlns="" id="{B5EBE1CC-14E1-4DAE-BBC5-2A71D744F7D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7E71FDA-3320-4B0A-AE54-F4F2EBDCFCD2}" type="slidenum">
              <a:rPr lang="en-US" altLang="en-US" sz="1400" smtClean="0"/>
              <a:pPr/>
              <a:t>13</a:t>
            </a:fld>
            <a:endParaRPr lang="en-US" altLang="en-US" sz="1400"/>
          </a:p>
        </p:txBody>
      </p:sp>
      <p:sp>
        <p:nvSpPr>
          <p:cNvPr id="113666" name="Text Box 2">
            <a:extLst>
              <a:ext uri="{FF2B5EF4-FFF2-40B4-BE49-F238E27FC236}">
                <a16:creationId xmlns:a16="http://schemas.microsoft.com/office/drawing/2014/main" xmlns="" id="{BFCD5BF5-687F-4881-A662-4E72C899CFA8}"/>
              </a:ext>
            </a:extLst>
          </p:cNvPr>
          <p:cNvSpPr txBox="1">
            <a:spLocks noChangeArrowheads="1"/>
          </p:cNvSpPr>
          <p:nvPr/>
        </p:nvSpPr>
        <p:spPr bwMode="auto">
          <a:xfrm>
            <a:off x="0" y="228600"/>
            <a:ext cx="914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80000"/>
              </a:lnSpc>
            </a:pPr>
            <a:r>
              <a:rPr lang="en-US" altLang="en-US" sz="2800" b="1" dirty="0">
                <a:latin typeface="Albertus Extra Bold" pitchFamily="34" charset="0"/>
                <a:cs typeface="Arial" panose="020B0604020202020204" pitchFamily="34" charset="0"/>
              </a:rPr>
              <a:t>PENYUSUNAN &amp; PENETAPAN APBN </a:t>
            </a:r>
            <a:endParaRPr lang="en-US" altLang="en-US" sz="2800" b="1" dirty="0" smtClean="0">
              <a:latin typeface="Albertus Extra Bold" pitchFamily="34" charset="0"/>
              <a:cs typeface="Arial" panose="020B0604020202020204" pitchFamily="34" charset="0"/>
            </a:endParaRPr>
          </a:p>
          <a:p>
            <a:pPr algn="ctr" eaLnBrk="1" hangingPunct="1">
              <a:lnSpc>
                <a:spcPct val="80000"/>
              </a:lnSpc>
            </a:pPr>
            <a:r>
              <a:rPr lang="en-US" altLang="en-US" sz="2800" b="1" dirty="0" smtClean="0">
                <a:latin typeface="Albertus Extra Bold" pitchFamily="34" charset="0"/>
                <a:cs typeface="Arial" panose="020B0604020202020204" pitchFamily="34" charset="0"/>
              </a:rPr>
              <a:t>(</a:t>
            </a:r>
            <a:r>
              <a:rPr lang="en-US" altLang="en-US" sz="2800" b="1" dirty="0">
                <a:latin typeface="Albertus Extra Bold" pitchFamily="34" charset="0"/>
                <a:cs typeface="Arial" panose="020B0604020202020204" pitchFamily="34" charset="0"/>
              </a:rPr>
              <a:t>P</a:t>
            </a:r>
            <a:r>
              <a:rPr lang="id-ID" altLang="en-US" sz="2800" b="1" dirty="0">
                <a:latin typeface="Albertus Extra Bold" pitchFamily="34" charset="0"/>
                <a:cs typeface="Arial" panose="020B0604020202020204" pitchFamily="34" charset="0"/>
              </a:rPr>
              <a:t>a</a:t>
            </a:r>
            <a:r>
              <a:rPr lang="en-US" altLang="en-US" sz="2800" b="1" dirty="0">
                <a:latin typeface="Albertus Extra Bold" pitchFamily="34" charset="0"/>
                <a:cs typeface="Arial" panose="020B0604020202020204" pitchFamily="34" charset="0"/>
              </a:rPr>
              <a:t>s</a:t>
            </a:r>
            <a:r>
              <a:rPr lang="id-ID" altLang="en-US" sz="2800" b="1" dirty="0">
                <a:latin typeface="Albertus Extra Bold" pitchFamily="34" charset="0"/>
                <a:cs typeface="Arial" panose="020B0604020202020204" pitchFamily="34" charset="0"/>
              </a:rPr>
              <a:t>a</a:t>
            </a:r>
            <a:r>
              <a:rPr lang="en-US" altLang="en-US" sz="2800" b="1" dirty="0">
                <a:latin typeface="Albertus Extra Bold" pitchFamily="34" charset="0"/>
                <a:cs typeface="Arial" panose="020B0604020202020204" pitchFamily="34" charset="0"/>
              </a:rPr>
              <a:t>l 11 s</a:t>
            </a:r>
            <a:r>
              <a:rPr lang="id-ID" altLang="en-US" sz="2800" b="1" dirty="0">
                <a:latin typeface="Albertus Extra Bold" pitchFamily="34" charset="0"/>
                <a:cs typeface="Arial" panose="020B0604020202020204" pitchFamily="34" charset="0"/>
              </a:rPr>
              <a:t>.</a:t>
            </a:r>
            <a:r>
              <a:rPr lang="en-US" altLang="en-US" sz="2800" b="1" dirty="0">
                <a:latin typeface="Albertus Extra Bold" pitchFamily="34" charset="0"/>
                <a:cs typeface="Arial" panose="020B0604020202020204" pitchFamily="34" charset="0"/>
              </a:rPr>
              <a:t>d</a:t>
            </a:r>
            <a:r>
              <a:rPr lang="id-ID" altLang="en-US" sz="2800" b="1" dirty="0">
                <a:latin typeface="Albertus Extra Bold" pitchFamily="34" charset="0"/>
                <a:cs typeface="Arial" panose="020B0604020202020204" pitchFamily="34" charset="0"/>
              </a:rPr>
              <a:t>.</a:t>
            </a:r>
            <a:r>
              <a:rPr lang="en-US" altLang="en-US" sz="2800" b="1" dirty="0">
                <a:latin typeface="Albertus Extra Bold" pitchFamily="34" charset="0"/>
                <a:cs typeface="Arial" panose="020B0604020202020204" pitchFamily="34" charset="0"/>
              </a:rPr>
              <a:t> 15)</a:t>
            </a:r>
          </a:p>
          <a:p>
            <a:pPr algn="ctr" eaLnBrk="1" hangingPunct="1">
              <a:lnSpc>
                <a:spcPct val="80000"/>
              </a:lnSpc>
            </a:pPr>
            <a:endParaRPr lang="en-US" altLang="en-US" sz="2800" b="1" dirty="0">
              <a:latin typeface="Albertus Extra Bold" pitchFamily="34" charset="0"/>
              <a:cs typeface="Arial" panose="020B0604020202020204" pitchFamily="34"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3666"/>
                                        </p:tgtEl>
                                        <p:attrNameLst>
                                          <p:attrName>style.visibility</p:attrName>
                                        </p:attrNameLst>
                                      </p:cBhvr>
                                      <p:to>
                                        <p:strVal val="visible"/>
                                      </p:to>
                                    </p:set>
                                    <p:animEffect transition="in" filter="diamond(in)">
                                      <p:cBhvr>
                                        <p:cTn id="7" dur="500"/>
                                        <p:tgtEl>
                                          <p:spTgt spid="1136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280988" indent="-280988">
              <a:buClr>
                <a:schemeClr val="tx1">
                  <a:lumMod val="85000"/>
                  <a:lumOff val="15000"/>
                </a:schemeClr>
              </a:buClr>
              <a:buSzPct val="80000"/>
              <a:buFont typeface="Arial" panose="020B0604020202020204" pitchFamily="34" charset="0"/>
              <a:buChar char="•"/>
              <a:defRPr/>
            </a:pPr>
            <a:r>
              <a:rPr lang="en-US" dirty="0">
                <a:latin typeface="Arial" panose="020B0604020202020204" pitchFamily="34" charset="0"/>
                <a:cs typeface="Arial" panose="020B0604020202020204" pitchFamily="34" charset="0"/>
              </a:rPr>
              <a:t>K/L </a:t>
            </a:r>
            <a:r>
              <a:rPr lang="en-US" dirty="0" err="1">
                <a:latin typeface="Arial" panose="020B0604020202020204" pitchFamily="34" charset="0"/>
                <a:cs typeface="Arial" panose="020B0604020202020204" pitchFamily="34" charset="0"/>
              </a:rPr>
              <a:t>menyusun</a:t>
            </a:r>
            <a:r>
              <a:rPr lang="en-US" dirty="0">
                <a:latin typeface="Arial" panose="020B0604020202020204" pitchFamily="34" charset="0"/>
                <a:cs typeface="Arial" panose="020B0604020202020204" pitchFamily="34" charset="0"/>
              </a:rPr>
              <a:t> RKA </a:t>
            </a:r>
            <a:r>
              <a:rPr lang="en-US" dirty="0" err="1">
                <a:latin typeface="Arial" panose="020B0604020202020204" pitchFamily="34" charset="0"/>
                <a:cs typeface="Arial" panose="020B0604020202020204" pitchFamily="34" charset="0"/>
              </a:rPr>
              <a:t>berdasarkan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prestasi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kerja</a:t>
            </a:r>
            <a:r>
              <a:rPr lang="en-US" dirty="0">
                <a:latin typeface="Arial" panose="020B0604020202020204" pitchFamily="34" charset="0"/>
                <a:cs typeface="Arial" panose="020B0604020202020204" pitchFamily="34" charset="0"/>
              </a:rPr>
              <a:t> yang </a:t>
            </a:r>
            <a:r>
              <a:rPr lang="en-US" dirty="0" err="1">
                <a:latin typeface="Arial" panose="020B0604020202020204" pitchFamily="34" charset="0"/>
                <a:cs typeface="Arial" panose="020B0604020202020204" pitchFamily="34" charset="0"/>
              </a:rPr>
              <a:t>akan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dicapai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beserta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prakiraan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belanja</a:t>
            </a:r>
            <a:r>
              <a:rPr lang="en-US" dirty="0">
                <a:latin typeface="Arial" panose="020B0604020202020204" pitchFamily="34" charset="0"/>
                <a:cs typeface="Arial" panose="020B0604020202020204" pitchFamily="34" charset="0"/>
              </a:rPr>
              <a:t> 1 </a:t>
            </a:r>
            <a:r>
              <a:rPr lang="en-US" dirty="0" err="1">
                <a:latin typeface="Arial" panose="020B0604020202020204" pitchFamily="34" charset="0"/>
                <a:cs typeface="Arial" panose="020B0604020202020204" pitchFamily="34" charset="0"/>
              </a:rPr>
              <a:t>tahun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berikutnya</a:t>
            </a:r>
            <a:r>
              <a:rPr lang="en-US" dirty="0">
                <a:latin typeface="Arial" panose="020B0604020202020204" pitchFamily="34" charset="0"/>
                <a:cs typeface="Arial" panose="020B0604020202020204" pitchFamily="34" charset="0"/>
              </a:rPr>
              <a:t>; </a:t>
            </a:r>
          </a:p>
          <a:p>
            <a:pPr marL="280988" indent="-280988">
              <a:buClr>
                <a:schemeClr val="tx1">
                  <a:lumMod val="85000"/>
                  <a:lumOff val="15000"/>
                </a:schemeClr>
              </a:buClr>
              <a:buSzPct val="80000"/>
              <a:buFont typeface="Arial" panose="020B0604020202020204" pitchFamily="34" charset="0"/>
              <a:buChar char="•"/>
              <a:defRPr/>
            </a:pPr>
            <a:r>
              <a:rPr lang="en-US" dirty="0">
                <a:latin typeface="Arial" panose="020B0604020202020204" pitchFamily="34" charset="0"/>
                <a:cs typeface="Arial" panose="020B0604020202020204" pitchFamily="34" charset="0"/>
              </a:rPr>
              <a:t>RKA </a:t>
            </a:r>
            <a:r>
              <a:rPr lang="en-US" dirty="0" err="1">
                <a:latin typeface="Arial" panose="020B0604020202020204" pitchFamily="34" charset="0"/>
                <a:cs typeface="Arial" panose="020B0604020202020204" pitchFamily="34" charset="0"/>
              </a:rPr>
              <a:t>dibahas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dgn</a:t>
            </a:r>
            <a:r>
              <a:rPr lang="en-US" dirty="0">
                <a:latin typeface="Arial" panose="020B0604020202020204" pitchFamily="34" charset="0"/>
                <a:cs typeface="Arial" panose="020B0604020202020204" pitchFamily="34" charset="0"/>
              </a:rPr>
              <a:t> DPR, </a:t>
            </a:r>
            <a:r>
              <a:rPr lang="en-US" dirty="0" err="1">
                <a:latin typeface="Arial" panose="020B0604020202020204" pitchFamily="34" charset="0"/>
                <a:cs typeface="Arial" panose="020B0604020202020204" pitchFamily="34" charset="0"/>
              </a:rPr>
              <a:t>dan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hasilnya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digunakan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utk</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penyusunan</a:t>
            </a:r>
            <a:r>
              <a:rPr lang="en-US" dirty="0">
                <a:latin typeface="Arial" panose="020B0604020202020204" pitchFamily="34" charset="0"/>
                <a:cs typeface="Arial" panose="020B0604020202020204" pitchFamily="34" charset="0"/>
              </a:rPr>
              <a:t> RAPBN </a:t>
            </a:r>
            <a:r>
              <a:rPr lang="en-US" dirty="0" err="1">
                <a:latin typeface="Arial" panose="020B0604020202020204" pitchFamily="34" charset="0"/>
                <a:cs typeface="Arial" panose="020B0604020202020204" pitchFamily="34" charset="0"/>
              </a:rPr>
              <a:t>oleh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Menkeu</a:t>
            </a:r>
            <a:r>
              <a:rPr lang="en-US" dirty="0">
                <a:latin typeface="Arial" panose="020B0604020202020204" pitchFamily="34" charset="0"/>
                <a:cs typeface="Arial" panose="020B0604020202020204" pitchFamily="34" charset="0"/>
              </a:rPr>
              <a:t>;</a:t>
            </a:r>
            <a:endParaRPr lang="en-US" i="1" dirty="0">
              <a:latin typeface="Arial" panose="020B0604020202020204" pitchFamily="34" charset="0"/>
              <a:cs typeface="Arial" panose="020B0604020202020204" pitchFamily="34" charset="0"/>
            </a:endParaRPr>
          </a:p>
          <a:p>
            <a:pPr marL="280988" indent="-280988">
              <a:buClr>
                <a:schemeClr val="tx1">
                  <a:lumMod val="85000"/>
                  <a:lumOff val="15000"/>
                </a:schemeClr>
              </a:buClr>
              <a:buSzPct val="80000"/>
              <a:buFont typeface="Arial" panose="020B0604020202020204" pitchFamily="34" charset="0"/>
              <a:buChar char="•"/>
              <a:defRPr/>
            </a:pPr>
            <a:r>
              <a:rPr lang="en-US" dirty="0">
                <a:latin typeface="Arial" panose="020B0604020202020204" pitchFamily="34" charset="0"/>
                <a:cs typeface="Arial" panose="020B0604020202020204" pitchFamily="34" charset="0"/>
              </a:rPr>
              <a:t>RAPBN </a:t>
            </a:r>
            <a:r>
              <a:rPr lang="en-US" dirty="0" err="1">
                <a:latin typeface="Arial" panose="020B0604020202020204" pitchFamily="34" charset="0"/>
                <a:cs typeface="Arial" panose="020B0604020202020204" pitchFamily="34" charset="0"/>
              </a:rPr>
              <a:t>dibahas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berdasarkan</a:t>
            </a:r>
            <a:r>
              <a:rPr lang="en-US" dirty="0">
                <a:latin typeface="Arial" panose="020B0604020202020204" pitchFamily="34" charset="0"/>
                <a:cs typeface="Arial" panose="020B0604020202020204" pitchFamily="34" charset="0"/>
              </a:rPr>
              <a:t> UU </a:t>
            </a:r>
            <a:r>
              <a:rPr lang="en-US" dirty="0" err="1">
                <a:latin typeface="Arial" panose="020B0604020202020204" pitchFamily="34" charset="0"/>
                <a:cs typeface="Arial" panose="020B0604020202020204" pitchFamily="34" charset="0"/>
              </a:rPr>
              <a:t>Susduk</a:t>
            </a:r>
            <a:r>
              <a:rPr lang="en-US" dirty="0">
                <a:latin typeface="Arial" panose="020B0604020202020204" pitchFamily="34" charset="0"/>
                <a:cs typeface="Arial" panose="020B0604020202020204" pitchFamily="34" charset="0"/>
              </a:rPr>
              <a:t>; DPR </a:t>
            </a:r>
            <a:r>
              <a:rPr lang="en-US" dirty="0" err="1">
                <a:latin typeface="Arial" panose="020B0604020202020204" pitchFamily="34" charset="0"/>
                <a:cs typeface="Arial" panose="020B0604020202020204" pitchFamily="34" charset="0"/>
              </a:rPr>
              <a:t>berhak</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melakukan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perubahan</a:t>
            </a:r>
            <a:r>
              <a:rPr lang="en-US" dirty="0">
                <a:latin typeface="Arial" panose="020B0604020202020204" pitchFamily="34" charset="0"/>
                <a:cs typeface="Arial" panose="020B0604020202020204" pitchFamily="34" charset="0"/>
              </a:rPr>
              <a:t>;</a:t>
            </a:r>
          </a:p>
          <a:p>
            <a:pPr marL="280988" indent="-280988">
              <a:buClr>
                <a:schemeClr val="tx1">
                  <a:lumMod val="85000"/>
                  <a:lumOff val="15000"/>
                </a:schemeClr>
              </a:buClr>
              <a:buSzPct val="80000"/>
              <a:buFont typeface="Arial" panose="020B0604020202020204" pitchFamily="34" charset="0"/>
              <a:buChar char="•"/>
              <a:defRPr/>
            </a:pPr>
            <a:r>
              <a:rPr lang="en-US" dirty="0" err="1">
                <a:latin typeface="Arial" panose="020B0604020202020204" pitchFamily="34" charset="0"/>
                <a:cs typeface="Arial" panose="020B0604020202020204" pitchFamily="34" charset="0"/>
              </a:rPr>
              <a:t>Persetujuan</a:t>
            </a:r>
            <a:r>
              <a:rPr lang="en-US" dirty="0">
                <a:latin typeface="Arial" panose="020B0604020202020204" pitchFamily="34" charset="0"/>
                <a:cs typeface="Arial" panose="020B0604020202020204" pitchFamily="34" charset="0"/>
              </a:rPr>
              <a:t> RAPBN </a:t>
            </a:r>
            <a:r>
              <a:rPr lang="en-US" dirty="0" err="1">
                <a:latin typeface="Arial" panose="020B0604020202020204" pitchFamily="34" charset="0"/>
                <a:cs typeface="Arial" panose="020B0604020202020204" pitchFamily="34" charset="0"/>
              </a:rPr>
              <a:t>oleh</a:t>
            </a:r>
            <a:r>
              <a:rPr lang="en-US" dirty="0">
                <a:latin typeface="Arial" panose="020B0604020202020204" pitchFamily="34" charset="0"/>
                <a:cs typeface="Arial" panose="020B0604020202020204" pitchFamily="34" charset="0"/>
              </a:rPr>
              <a:t> DPR </a:t>
            </a:r>
            <a:r>
              <a:rPr lang="en-US" dirty="0" err="1">
                <a:latin typeface="Arial" panose="020B0604020202020204" pitchFamily="34" charset="0"/>
                <a:cs typeface="Arial" panose="020B0604020202020204" pitchFamily="34" charset="0"/>
              </a:rPr>
              <a:t>terinci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sd</a:t>
            </a:r>
            <a:r>
              <a:rPr lang="en-US" dirty="0">
                <a:latin typeface="Arial" panose="020B0604020202020204" pitchFamily="34" charset="0"/>
                <a:cs typeface="Arial" panose="020B0604020202020204" pitchFamily="34" charset="0"/>
              </a:rPr>
              <a:t> unit </a:t>
            </a:r>
            <a:r>
              <a:rPr lang="en-US" dirty="0" err="1">
                <a:latin typeface="Arial" panose="020B0604020202020204" pitchFamily="34" charset="0"/>
                <a:cs typeface="Arial" panose="020B0604020202020204" pitchFamily="34" charset="0"/>
              </a:rPr>
              <a:t>organisasi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fungsi</a:t>
            </a:r>
            <a:r>
              <a:rPr lang="en-US" dirty="0">
                <a:latin typeface="Arial" panose="020B0604020202020204" pitchFamily="34" charset="0"/>
                <a:cs typeface="Arial" panose="020B0604020202020204" pitchFamily="34" charset="0"/>
              </a:rPr>
              <a:t>, program, </a:t>
            </a:r>
            <a:r>
              <a:rPr lang="en-US" dirty="0" err="1">
                <a:latin typeface="Arial" panose="020B0604020202020204" pitchFamily="34" charset="0"/>
                <a:cs typeface="Arial" panose="020B0604020202020204" pitchFamily="34" charset="0"/>
              </a:rPr>
              <a:t>kegiatan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dan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jenis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belanja</a:t>
            </a:r>
            <a:r>
              <a:rPr lang="en-US" dirty="0">
                <a:latin typeface="Arial" panose="020B0604020202020204" pitchFamily="34" charset="0"/>
                <a:cs typeface="Arial" panose="020B0604020202020204" pitchFamily="34" charset="0"/>
              </a:rPr>
              <a:t>, paling </a:t>
            </a:r>
            <a:r>
              <a:rPr lang="en-US" dirty="0" err="1">
                <a:latin typeface="Arial" panose="020B0604020202020204" pitchFamily="34" charset="0"/>
                <a:cs typeface="Arial" panose="020B0604020202020204" pitchFamily="34" charset="0"/>
              </a:rPr>
              <a:t>lambat</a:t>
            </a:r>
            <a:r>
              <a:rPr lang="en-US" dirty="0">
                <a:latin typeface="Arial" panose="020B0604020202020204" pitchFamily="34" charset="0"/>
                <a:cs typeface="Arial" panose="020B0604020202020204" pitchFamily="34" charset="0"/>
              </a:rPr>
              <a:t> 2 </a:t>
            </a:r>
            <a:r>
              <a:rPr lang="en-US" dirty="0" err="1">
                <a:latin typeface="Arial" panose="020B0604020202020204" pitchFamily="34" charset="0"/>
                <a:cs typeface="Arial" panose="020B0604020202020204" pitchFamily="34" charset="0"/>
              </a:rPr>
              <a:t>bln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sebelum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tahun</a:t>
            </a:r>
            <a:r>
              <a:rPr lang="en-US" dirty="0">
                <a:latin typeface="Arial" panose="020B0604020202020204" pitchFamily="34" charset="0"/>
                <a:cs typeface="Arial" panose="020B0604020202020204" pitchFamily="34" charset="0"/>
              </a:rPr>
              <a:t> APBN.</a:t>
            </a:r>
          </a:p>
          <a:p>
            <a:pPr marL="182880" indent="-182880">
              <a:buClr>
                <a:schemeClr val="tx1">
                  <a:lumMod val="85000"/>
                  <a:lumOff val="15000"/>
                </a:schemeClr>
              </a:buClr>
              <a:buSzPct val="80000"/>
              <a:buNone/>
              <a:defRPr/>
            </a:pPr>
            <a:endParaRPr lang="en-US" dirty="0">
              <a:solidFill>
                <a:srgbClr val="FF0000"/>
              </a:solidFill>
            </a:endParaRPr>
          </a:p>
          <a:p>
            <a:endParaRPr lang="en-US" dirty="0"/>
          </a:p>
        </p:txBody>
      </p:sp>
    </p:spTree>
    <p:extLst>
      <p:ext uri="{BB962C8B-B14F-4D97-AF65-F5344CB8AC3E}">
        <p14:creationId xmlns:p14="http://schemas.microsoft.com/office/powerpoint/2010/main" val="40141326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a:extLst>
              <a:ext uri="{FF2B5EF4-FFF2-40B4-BE49-F238E27FC236}">
                <a16:creationId xmlns:a16="http://schemas.microsoft.com/office/drawing/2014/main" xmlns="" id="{066ACF4C-6F8C-46FC-8362-2E05C90EEAFA}"/>
              </a:ext>
            </a:extLst>
          </p:cNvPr>
          <p:cNvGrpSpPr/>
          <p:nvPr/>
        </p:nvGrpSpPr>
        <p:grpSpPr>
          <a:xfrm>
            <a:off x="-218190" y="19051"/>
            <a:ext cx="9373733" cy="6858000"/>
            <a:chOff x="-290920" y="0"/>
            <a:chExt cx="12498310" cy="6858000"/>
          </a:xfrm>
        </p:grpSpPr>
        <p:sp>
          <p:nvSpPr>
            <p:cNvPr id="51" name="Rectangle 50">
              <a:extLst>
                <a:ext uri="{FF2B5EF4-FFF2-40B4-BE49-F238E27FC236}">
                  <a16:creationId xmlns:a16="http://schemas.microsoft.com/office/drawing/2014/main" xmlns="" id="{4F373113-18F1-4443-9A8E-5EF06C1D2FEA}"/>
                </a:ext>
              </a:extLst>
            </p:cNvPr>
            <p:cNvSpPr/>
            <p:nvPr/>
          </p:nvSpPr>
          <p:spPr>
            <a:xfrm>
              <a:off x="-290920" y="0"/>
              <a:ext cx="12482920"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xmlns="" id="{7F4373C1-3934-47C3-8F36-E2FB2615CA87}"/>
                </a:ext>
              </a:extLst>
            </p:cNvPr>
            <p:cNvSpPr txBox="1"/>
            <p:nvPr/>
          </p:nvSpPr>
          <p:spPr>
            <a:xfrm rot="16200000">
              <a:off x="10872792" y="3179347"/>
              <a:ext cx="1992087" cy="677108"/>
            </a:xfrm>
            <a:prstGeom prst="rect">
              <a:avLst/>
            </a:prstGeom>
            <a:noFill/>
          </p:spPr>
          <p:txBody>
            <a:bodyPr wrap="square" rtlCol="0">
              <a:spAutoFit/>
            </a:bodyPr>
            <a:lstStyle/>
            <a:p>
              <a:pPr algn="ctr"/>
              <a:r>
                <a:rPr lang="en-US" sz="2700" b="1" dirty="0" err="1">
                  <a:solidFill>
                    <a:srgbClr val="F0EEF0"/>
                  </a:solidFill>
                  <a:latin typeface="Tw Cen MT" panose="020B0602020104020603" pitchFamily="34" charset="0"/>
                </a:rPr>
                <a:t>sejarah</a:t>
              </a:r>
              <a:endParaRPr lang="en-US" sz="2700" b="1" dirty="0">
                <a:solidFill>
                  <a:srgbClr val="F0EEF0"/>
                </a:solidFill>
                <a:latin typeface="Tw Cen MT" panose="020B0602020104020603" pitchFamily="34" charset="0"/>
              </a:endParaRPr>
            </a:p>
          </p:txBody>
        </p:sp>
        <p:pic>
          <p:nvPicPr>
            <p:cNvPr id="54" name="Picture 53">
              <a:extLst>
                <a:ext uri="{FF2B5EF4-FFF2-40B4-BE49-F238E27FC236}">
                  <a16:creationId xmlns:a16="http://schemas.microsoft.com/office/drawing/2014/main" xmlns="" id="{5A5E18E8-5A3E-4F1D-8254-6193AA55C07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1129999" y="3247473"/>
              <a:ext cx="530600" cy="530600"/>
            </a:xfrm>
            <a:prstGeom prst="rect">
              <a:avLst/>
            </a:prstGeom>
          </p:spPr>
        </p:pic>
      </p:grpSp>
      <p:sp>
        <p:nvSpPr>
          <p:cNvPr id="70" name="Rectangle 69">
            <a:extLst>
              <a:ext uri="{FF2B5EF4-FFF2-40B4-BE49-F238E27FC236}">
                <a16:creationId xmlns:a16="http://schemas.microsoft.com/office/drawing/2014/main" xmlns="" id="{371C6EE2-CCA6-4F94-870B-CB9D61CEBE17}"/>
              </a:ext>
            </a:extLst>
          </p:cNvPr>
          <p:cNvSpPr/>
          <p:nvPr/>
        </p:nvSpPr>
        <p:spPr>
          <a:xfrm>
            <a:off x="-4757195" y="-1"/>
            <a:ext cx="4336026"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cxnSp>
        <p:nvCxnSpPr>
          <p:cNvPr id="126" name="Straight Connector 125">
            <a:extLst>
              <a:ext uri="{FF2B5EF4-FFF2-40B4-BE49-F238E27FC236}">
                <a16:creationId xmlns:a16="http://schemas.microsoft.com/office/drawing/2014/main" xmlns="" id="{7277CEC9-24C9-4B1D-964A-A216786A7724}"/>
              </a:ext>
            </a:extLst>
          </p:cNvPr>
          <p:cNvCxnSpPr>
            <a:stCxn id="128" idx="5"/>
          </p:cNvCxnSpPr>
          <p:nvPr/>
        </p:nvCxnSpPr>
        <p:spPr>
          <a:xfrm>
            <a:off x="3850166" y="3697886"/>
            <a:ext cx="795389" cy="1791335"/>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127" name="Group 126">
            <a:extLst>
              <a:ext uri="{FF2B5EF4-FFF2-40B4-BE49-F238E27FC236}">
                <a16:creationId xmlns:a16="http://schemas.microsoft.com/office/drawing/2014/main" xmlns="" id="{F1840EDE-DF70-433F-86FE-A402BC5C2DDE}"/>
              </a:ext>
            </a:extLst>
          </p:cNvPr>
          <p:cNvGrpSpPr/>
          <p:nvPr/>
        </p:nvGrpSpPr>
        <p:grpSpPr>
          <a:xfrm>
            <a:off x="3715029" y="3517706"/>
            <a:ext cx="158321" cy="211095"/>
            <a:chOff x="1677812" y="4248152"/>
            <a:chExt cx="211094" cy="211094"/>
          </a:xfrm>
        </p:grpSpPr>
        <p:sp>
          <p:nvSpPr>
            <p:cNvPr id="128" name="Oval 127">
              <a:extLst>
                <a:ext uri="{FF2B5EF4-FFF2-40B4-BE49-F238E27FC236}">
                  <a16:creationId xmlns:a16="http://schemas.microsoft.com/office/drawing/2014/main" xmlns="" id="{43B84625-CD81-4477-AFEA-2D657FFA16C5}"/>
                </a:ext>
              </a:extLst>
            </p:cNvPr>
            <p:cNvSpPr/>
            <p:nvPr/>
          </p:nvSpPr>
          <p:spPr>
            <a:xfrm>
              <a:off x="1677812" y="4248152"/>
              <a:ext cx="211094" cy="21109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a:extLst>
                <a:ext uri="{FF2B5EF4-FFF2-40B4-BE49-F238E27FC236}">
                  <a16:creationId xmlns:a16="http://schemas.microsoft.com/office/drawing/2014/main" xmlns="" id="{90BB5737-FB23-4CC2-81BC-52D57E7FB8E9}"/>
                </a:ext>
              </a:extLst>
            </p:cNvPr>
            <p:cNvSpPr/>
            <p:nvPr/>
          </p:nvSpPr>
          <p:spPr>
            <a:xfrm>
              <a:off x="1708100" y="4278440"/>
              <a:ext cx="150518" cy="150518"/>
            </a:xfrm>
            <a:prstGeom prst="ellipse">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30" name="Straight Connector 129">
            <a:extLst>
              <a:ext uri="{FF2B5EF4-FFF2-40B4-BE49-F238E27FC236}">
                <a16:creationId xmlns:a16="http://schemas.microsoft.com/office/drawing/2014/main" xmlns="" id="{D5DAD85F-381F-4EA0-9781-3C23F8D9AC73}"/>
              </a:ext>
            </a:extLst>
          </p:cNvPr>
          <p:cNvCxnSpPr>
            <a:stCxn id="135" idx="6"/>
          </p:cNvCxnSpPr>
          <p:nvPr/>
        </p:nvCxnSpPr>
        <p:spPr>
          <a:xfrm flipV="1">
            <a:off x="4849154" y="3728800"/>
            <a:ext cx="808824" cy="1954315"/>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131" name="Group 130">
            <a:extLst>
              <a:ext uri="{FF2B5EF4-FFF2-40B4-BE49-F238E27FC236}">
                <a16:creationId xmlns:a16="http://schemas.microsoft.com/office/drawing/2014/main" xmlns="" id="{E76B67BC-401F-4EA8-8CBE-EEB8DFAA45A7}"/>
              </a:ext>
            </a:extLst>
          </p:cNvPr>
          <p:cNvGrpSpPr/>
          <p:nvPr/>
        </p:nvGrpSpPr>
        <p:grpSpPr>
          <a:xfrm>
            <a:off x="5677153" y="3504271"/>
            <a:ext cx="158321" cy="211095"/>
            <a:chOff x="3855819" y="4248152"/>
            <a:chExt cx="211094" cy="211094"/>
          </a:xfrm>
        </p:grpSpPr>
        <p:sp>
          <p:nvSpPr>
            <p:cNvPr id="132" name="Oval 131">
              <a:extLst>
                <a:ext uri="{FF2B5EF4-FFF2-40B4-BE49-F238E27FC236}">
                  <a16:creationId xmlns:a16="http://schemas.microsoft.com/office/drawing/2014/main" xmlns="" id="{A399A27A-C7E8-457C-9D90-A66A1BF1F76F}"/>
                </a:ext>
              </a:extLst>
            </p:cNvPr>
            <p:cNvSpPr/>
            <p:nvPr/>
          </p:nvSpPr>
          <p:spPr>
            <a:xfrm>
              <a:off x="3855819" y="4248152"/>
              <a:ext cx="211094" cy="21109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a:extLst>
                <a:ext uri="{FF2B5EF4-FFF2-40B4-BE49-F238E27FC236}">
                  <a16:creationId xmlns:a16="http://schemas.microsoft.com/office/drawing/2014/main" xmlns="" id="{C4008114-54A1-42C2-9000-1CC3AE1D8927}"/>
                </a:ext>
              </a:extLst>
            </p:cNvPr>
            <p:cNvSpPr/>
            <p:nvPr/>
          </p:nvSpPr>
          <p:spPr>
            <a:xfrm>
              <a:off x="3886107" y="4278440"/>
              <a:ext cx="150518" cy="150518"/>
            </a:xfrm>
            <a:prstGeom prst="ellipse">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4" name="Group 133">
            <a:extLst>
              <a:ext uri="{FF2B5EF4-FFF2-40B4-BE49-F238E27FC236}">
                <a16:creationId xmlns:a16="http://schemas.microsoft.com/office/drawing/2014/main" xmlns="" id="{590AD362-84BB-49C7-8C91-CDB895729924}"/>
              </a:ext>
            </a:extLst>
          </p:cNvPr>
          <p:cNvGrpSpPr/>
          <p:nvPr/>
        </p:nvGrpSpPr>
        <p:grpSpPr>
          <a:xfrm>
            <a:off x="4690834" y="5577567"/>
            <a:ext cx="158321" cy="211095"/>
            <a:chOff x="5973250" y="4248152"/>
            <a:chExt cx="211094" cy="211094"/>
          </a:xfrm>
        </p:grpSpPr>
        <p:sp>
          <p:nvSpPr>
            <p:cNvPr id="135" name="Oval 134">
              <a:extLst>
                <a:ext uri="{FF2B5EF4-FFF2-40B4-BE49-F238E27FC236}">
                  <a16:creationId xmlns:a16="http://schemas.microsoft.com/office/drawing/2014/main" xmlns="" id="{A32FB427-F316-4459-B06D-2A2B27FC7053}"/>
                </a:ext>
              </a:extLst>
            </p:cNvPr>
            <p:cNvSpPr/>
            <p:nvPr/>
          </p:nvSpPr>
          <p:spPr>
            <a:xfrm>
              <a:off x="5973250" y="4248152"/>
              <a:ext cx="211094" cy="21109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a:extLst>
                <a:ext uri="{FF2B5EF4-FFF2-40B4-BE49-F238E27FC236}">
                  <a16:creationId xmlns:a16="http://schemas.microsoft.com/office/drawing/2014/main" xmlns="" id="{C35EF795-8B2D-4CD0-87FF-5756B089D921}"/>
                </a:ext>
              </a:extLst>
            </p:cNvPr>
            <p:cNvSpPr/>
            <p:nvPr/>
          </p:nvSpPr>
          <p:spPr>
            <a:xfrm>
              <a:off x="6003538" y="4278440"/>
              <a:ext cx="150518" cy="150518"/>
            </a:xfrm>
            <a:prstGeom prst="ellipse">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6" name="Group 165">
            <a:extLst>
              <a:ext uri="{FF2B5EF4-FFF2-40B4-BE49-F238E27FC236}">
                <a16:creationId xmlns:a16="http://schemas.microsoft.com/office/drawing/2014/main" xmlns="" id="{590AD362-84BB-49C7-8C91-CDB895729924}"/>
              </a:ext>
            </a:extLst>
          </p:cNvPr>
          <p:cNvGrpSpPr/>
          <p:nvPr/>
        </p:nvGrpSpPr>
        <p:grpSpPr>
          <a:xfrm>
            <a:off x="6853252" y="5582630"/>
            <a:ext cx="158321" cy="211095"/>
            <a:chOff x="5973250" y="4248152"/>
            <a:chExt cx="211094" cy="211094"/>
          </a:xfrm>
        </p:grpSpPr>
        <p:sp>
          <p:nvSpPr>
            <p:cNvPr id="167" name="Oval 166">
              <a:extLst>
                <a:ext uri="{FF2B5EF4-FFF2-40B4-BE49-F238E27FC236}">
                  <a16:creationId xmlns:a16="http://schemas.microsoft.com/office/drawing/2014/main" xmlns="" id="{A32FB427-F316-4459-B06D-2A2B27FC7053}"/>
                </a:ext>
              </a:extLst>
            </p:cNvPr>
            <p:cNvSpPr/>
            <p:nvPr/>
          </p:nvSpPr>
          <p:spPr>
            <a:xfrm>
              <a:off x="5973250" y="4248152"/>
              <a:ext cx="211094" cy="21109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Oval 167">
              <a:extLst>
                <a:ext uri="{FF2B5EF4-FFF2-40B4-BE49-F238E27FC236}">
                  <a16:creationId xmlns:a16="http://schemas.microsoft.com/office/drawing/2014/main" xmlns="" id="{C35EF795-8B2D-4CD0-87FF-5756B089D921}"/>
                </a:ext>
              </a:extLst>
            </p:cNvPr>
            <p:cNvSpPr/>
            <p:nvPr/>
          </p:nvSpPr>
          <p:spPr>
            <a:xfrm>
              <a:off x="6003538" y="4278440"/>
              <a:ext cx="150518" cy="150518"/>
            </a:xfrm>
            <a:prstGeom prst="ellipse">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73" name="Straight Connector 172">
            <a:extLst>
              <a:ext uri="{FF2B5EF4-FFF2-40B4-BE49-F238E27FC236}">
                <a16:creationId xmlns:a16="http://schemas.microsoft.com/office/drawing/2014/main" xmlns="" id="{D5DAD85F-381F-4EA0-9781-3C23F8D9AC73}"/>
              </a:ext>
            </a:extLst>
          </p:cNvPr>
          <p:cNvCxnSpPr>
            <a:stCxn id="132" idx="5"/>
          </p:cNvCxnSpPr>
          <p:nvPr/>
        </p:nvCxnSpPr>
        <p:spPr>
          <a:xfrm>
            <a:off x="5812287" y="3684451"/>
            <a:ext cx="1084850" cy="1923404"/>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174" name="Group 173">
            <a:extLst>
              <a:ext uri="{FF2B5EF4-FFF2-40B4-BE49-F238E27FC236}">
                <a16:creationId xmlns:a16="http://schemas.microsoft.com/office/drawing/2014/main" xmlns="" id="{F1840EDE-DF70-433F-86FE-A402BC5C2DDE}"/>
              </a:ext>
            </a:extLst>
          </p:cNvPr>
          <p:cNvGrpSpPr/>
          <p:nvPr/>
        </p:nvGrpSpPr>
        <p:grpSpPr>
          <a:xfrm>
            <a:off x="7839055" y="3495295"/>
            <a:ext cx="158321" cy="211095"/>
            <a:chOff x="1677812" y="4248152"/>
            <a:chExt cx="211094" cy="211094"/>
          </a:xfrm>
        </p:grpSpPr>
        <p:sp>
          <p:nvSpPr>
            <p:cNvPr id="175" name="Oval 174">
              <a:extLst>
                <a:ext uri="{FF2B5EF4-FFF2-40B4-BE49-F238E27FC236}">
                  <a16:creationId xmlns:a16="http://schemas.microsoft.com/office/drawing/2014/main" xmlns="" id="{43B84625-CD81-4477-AFEA-2D657FFA16C5}"/>
                </a:ext>
              </a:extLst>
            </p:cNvPr>
            <p:cNvSpPr/>
            <p:nvPr/>
          </p:nvSpPr>
          <p:spPr>
            <a:xfrm>
              <a:off x="1677812" y="4248152"/>
              <a:ext cx="211094" cy="21109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Oval 175">
              <a:extLst>
                <a:ext uri="{FF2B5EF4-FFF2-40B4-BE49-F238E27FC236}">
                  <a16:creationId xmlns:a16="http://schemas.microsoft.com/office/drawing/2014/main" xmlns="" id="{90BB5737-FB23-4CC2-81BC-52D57E7FB8E9}"/>
                </a:ext>
              </a:extLst>
            </p:cNvPr>
            <p:cNvSpPr/>
            <p:nvPr/>
          </p:nvSpPr>
          <p:spPr>
            <a:xfrm>
              <a:off x="1708100" y="4278440"/>
              <a:ext cx="150518" cy="150518"/>
            </a:xfrm>
            <a:prstGeom prst="ellipse">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81" name="Straight Connector 180">
            <a:extLst>
              <a:ext uri="{FF2B5EF4-FFF2-40B4-BE49-F238E27FC236}">
                <a16:creationId xmlns:a16="http://schemas.microsoft.com/office/drawing/2014/main" xmlns="" id="{D5DAD85F-381F-4EA0-9781-3C23F8D9AC73}"/>
              </a:ext>
            </a:extLst>
          </p:cNvPr>
          <p:cNvCxnSpPr>
            <a:stCxn id="167" idx="6"/>
          </p:cNvCxnSpPr>
          <p:nvPr/>
        </p:nvCxnSpPr>
        <p:spPr>
          <a:xfrm flipV="1">
            <a:off x="7011571" y="3697885"/>
            <a:ext cx="859610" cy="1990291"/>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149" name="Group 148">
            <a:extLst>
              <a:ext uri="{FF2B5EF4-FFF2-40B4-BE49-F238E27FC236}">
                <a16:creationId xmlns:a16="http://schemas.microsoft.com/office/drawing/2014/main" xmlns="" id="{711450F4-A7BD-494E-BD71-C6C5EB8D03D1}"/>
              </a:ext>
            </a:extLst>
          </p:cNvPr>
          <p:cNvGrpSpPr/>
          <p:nvPr/>
        </p:nvGrpSpPr>
        <p:grpSpPr>
          <a:xfrm>
            <a:off x="3311752" y="1755913"/>
            <a:ext cx="956762" cy="1275683"/>
            <a:chOff x="3063120" y="1755914"/>
            <a:chExt cx="1275682" cy="1275682"/>
          </a:xfrm>
        </p:grpSpPr>
        <p:sp>
          <p:nvSpPr>
            <p:cNvPr id="150" name="Teardrop 149">
              <a:extLst>
                <a:ext uri="{FF2B5EF4-FFF2-40B4-BE49-F238E27FC236}">
                  <a16:creationId xmlns:a16="http://schemas.microsoft.com/office/drawing/2014/main" xmlns="" id="{5E489B47-B2BB-4EFB-8EC4-21C10615E463}"/>
                </a:ext>
              </a:extLst>
            </p:cNvPr>
            <p:cNvSpPr/>
            <p:nvPr/>
          </p:nvSpPr>
          <p:spPr>
            <a:xfrm rot="8100000">
              <a:off x="3063120" y="1755914"/>
              <a:ext cx="1275682" cy="1275682"/>
            </a:xfrm>
            <a:prstGeom prst="teardrop">
              <a:avLst>
                <a:gd name="adj" fmla="val 109962"/>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a:extLst>
                <a:ext uri="{FF2B5EF4-FFF2-40B4-BE49-F238E27FC236}">
                  <a16:creationId xmlns:a16="http://schemas.microsoft.com/office/drawing/2014/main" xmlns="" id="{862B435C-D1B2-4C1C-B995-8D888E87C5D7}"/>
                </a:ext>
              </a:extLst>
            </p:cNvPr>
            <p:cNvSpPr/>
            <p:nvPr/>
          </p:nvSpPr>
          <p:spPr>
            <a:xfrm>
              <a:off x="3257469" y="1948912"/>
              <a:ext cx="889686" cy="88968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7" name="Group 156">
            <a:extLst>
              <a:ext uri="{FF2B5EF4-FFF2-40B4-BE49-F238E27FC236}">
                <a16:creationId xmlns:a16="http://schemas.microsoft.com/office/drawing/2014/main" xmlns="" id="{FA807BE1-996E-4364-AC05-CAC8C826377C}"/>
              </a:ext>
            </a:extLst>
          </p:cNvPr>
          <p:cNvGrpSpPr/>
          <p:nvPr/>
        </p:nvGrpSpPr>
        <p:grpSpPr>
          <a:xfrm>
            <a:off x="4283524" y="3815775"/>
            <a:ext cx="956762" cy="1275683"/>
            <a:chOff x="7353181" y="1755914"/>
            <a:chExt cx="1275682" cy="1275682"/>
          </a:xfrm>
        </p:grpSpPr>
        <p:sp>
          <p:nvSpPr>
            <p:cNvPr id="158" name="Teardrop 157">
              <a:extLst>
                <a:ext uri="{FF2B5EF4-FFF2-40B4-BE49-F238E27FC236}">
                  <a16:creationId xmlns:a16="http://schemas.microsoft.com/office/drawing/2014/main" xmlns="" id="{76257F1B-992C-4717-A6A2-EDE25A4F31C3}"/>
                </a:ext>
              </a:extLst>
            </p:cNvPr>
            <p:cNvSpPr/>
            <p:nvPr/>
          </p:nvSpPr>
          <p:spPr>
            <a:xfrm rot="8100000">
              <a:off x="7353181" y="1755914"/>
              <a:ext cx="1275682" cy="1275682"/>
            </a:xfrm>
            <a:prstGeom prst="teardrop">
              <a:avLst>
                <a:gd name="adj" fmla="val 109962"/>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a:extLst>
                <a:ext uri="{FF2B5EF4-FFF2-40B4-BE49-F238E27FC236}">
                  <a16:creationId xmlns:a16="http://schemas.microsoft.com/office/drawing/2014/main" xmlns="" id="{CBB174F9-BA66-486F-BC62-F2720CED100C}"/>
                </a:ext>
              </a:extLst>
            </p:cNvPr>
            <p:cNvSpPr/>
            <p:nvPr/>
          </p:nvSpPr>
          <p:spPr>
            <a:xfrm>
              <a:off x="7547530" y="1948912"/>
              <a:ext cx="889686" cy="88968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3" name="Group 152">
            <a:extLst>
              <a:ext uri="{FF2B5EF4-FFF2-40B4-BE49-F238E27FC236}">
                <a16:creationId xmlns:a16="http://schemas.microsoft.com/office/drawing/2014/main" xmlns="" id="{191C1607-C8B7-4B99-9DC5-3321A9E92D49}"/>
              </a:ext>
            </a:extLst>
          </p:cNvPr>
          <p:cNvGrpSpPr/>
          <p:nvPr/>
        </p:nvGrpSpPr>
        <p:grpSpPr>
          <a:xfrm>
            <a:off x="5274860" y="1742479"/>
            <a:ext cx="956762" cy="1275683"/>
            <a:chOff x="5242440" y="1755914"/>
            <a:chExt cx="1275682" cy="1275682"/>
          </a:xfrm>
        </p:grpSpPr>
        <p:sp>
          <p:nvSpPr>
            <p:cNvPr id="154" name="Teardrop 153">
              <a:extLst>
                <a:ext uri="{FF2B5EF4-FFF2-40B4-BE49-F238E27FC236}">
                  <a16:creationId xmlns:a16="http://schemas.microsoft.com/office/drawing/2014/main" xmlns="" id="{A44D7BEA-70F0-4773-A72C-A5B9951D3536}"/>
                </a:ext>
              </a:extLst>
            </p:cNvPr>
            <p:cNvSpPr/>
            <p:nvPr/>
          </p:nvSpPr>
          <p:spPr>
            <a:xfrm rot="8100000">
              <a:off x="5242440" y="1755914"/>
              <a:ext cx="1275682" cy="1275682"/>
            </a:xfrm>
            <a:prstGeom prst="teardrop">
              <a:avLst>
                <a:gd name="adj" fmla="val 109962"/>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a:extLst>
                <a:ext uri="{FF2B5EF4-FFF2-40B4-BE49-F238E27FC236}">
                  <a16:creationId xmlns:a16="http://schemas.microsoft.com/office/drawing/2014/main" xmlns="" id="{1431DABB-47B8-4640-BD39-9CC7E2CDA115}"/>
                </a:ext>
              </a:extLst>
            </p:cNvPr>
            <p:cNvSpPr/>
            <p:nvPr/>
          </p:nvSpPr>
          <p:spPr>
            <a:xfrm>
              <a:off x="5436789" y="1948912"/>
              <a:ext cx="889686" cy="88968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9" name="Group 168">
            <a:extLst>
              <a:ext uri="{FF2B5EF4-FFF2-40B4-BE49-F238E27FC236}">
                <a16:creationId xmlns:a16="http://schemas.microsoft.com/office/drawing/2014/main" xmlns="" id="{FA807BE1-996E-4364-AC05-CAC8C826377C}"/>
              </a:ext>
            </a:extLst>
          </p:cNvPr>
          <p:cNvGrpSpPr/>
          <p:nvPr/>
        </p:nvGrpSpPr>
        <p:grpSpPr>
          <a:xfrm>
            <a:off x="6445942" y="3820837"/>
            <a:ext cx="956762" cy="1275683"/>
            <a:chOff x="7353181" y="1755914"/>
            <a:chExt cx="1275682" cy="1275682"/>
          </a:xfrm>
        </p:grpSpPr>
        <p:sp>
          <p:nvSpPr>
            <p:cNvPr id="170" name="Teardrop 169">
              <a:extLst>
                <a:ext uri="{FF2B5EF4-FFF2-40B4-BE49-F238E27FC236}">
                  <a16:creationId xmlns:a16="http://schemas.microsoft.com/office/drawing/2014/main" xmlns="" id="{76257F1B-992C-4717-A6A2-EDE25A4F31C3}"/>
                </a:ext>
              </a:extLst>
            </p:cNvPr>
            <p:cNvSpPr/>
            <p:nvPr/>
          </p:nvSpPr>
          <p:spPr>
            <a:xfrm rot="8100000">
              <a:off x="7353181" y="1755914"/>
              <a:ext cx="1275682" cy="1275682"/>
            </a:xfrm>
            <a:prstGeom prst="teardrop">
              <a:avLst>
                <a:gd name="adj" fmla="val 109962"/>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Oval 170">
              <a:extLst>
                <a:ext uri="{FF2B5EF4-FFF2-40B4-BE49-F238E27FC236}">
                  <a16:creationId xmlns:a16="http://schemas.microsoft.com/office/drawing/2014/main" xmlns="" id="{CBB174F9-BA66-486F-BC62-F2720CED100C}"/>
                </a:ext>
              </a:extLst>
            </p:cNvPr>
            <p:cNvSpPr/>
            <p:nvPr/>
          </p:nvSpPr>
          <p:spPr>
            <a:xfrm>
              <a:off x="7547530" y="1948912"/>
              <a:ext cx="889686" cy="88968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7" name="Group 176">
            <a:extLst>
              <a:ext uri="{FF2B5EF4-FFF2-40B4-BE49-F238E27FC236}">
                <a16:creationId xmlns:a16="http://schemas.microsoft.com/office/drawing/2014/main" xmlns="" id="{711450F4-A7BD-494E-BD71-C6C5EB8D03D1}"/>
              </a:ext>
            </a:extLst>
          </p:cNvPr>
          <p:cNvGrpSpPr/>
          <p:nvPr/>
        </p:nvGrpSpPr>
        <p:grpSpPr>
          <a:xfrm>
            <a:off x="7435777" y="1733503"/>
            <a:ext cx="956762" cy="1275683"/>
            <a:chOff x="3063120" y="1755914"/>
            <a:chExt cx="1275682" cy="1275682"/>
          </a:xfrm>
        </p:grpSpPr>
        <p:sp>
          <p:nvSpPr>
            <p:cNvPr id="178" name="Teardrop 177">
              <a:extLst>
                <a:ext uri="{FF2B5EF4-FFF2-40B4-BE49-F238E27FC236}">
                  <a16:creationId xmlns:a16="http://schemas.microsoft.com/office/drawing/2014/main" xmlns="" id="{5E489B47-B2BB-4EFB-8EC4-21C10615E463}"/>
                </a:ext>
              </a:extLst>
            </p:cNvPr>
            <p:cNvSpPr/>
            <p:nvPr/>
          </p:nvSpPr>
          <p:spPr>
            <a:xfrm rot="8100000">
              <a:off x="3063120" y="1755914"/>
              <a:ext cx="1275682" cy="1275682"/>
            </a:xfrm>
            <a:prstGeom prst="teardrop">
              <a:avLst>
                <a:gd name="adj" fmla="val 109962"/>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Oval 178">
              <a:extLst>
                <a:ext uri="{FF2B5EF4-FFF2-40B4-BE49-F238E27FC236}">
                  <a16:creationId xmlns:a16="http://schemas.microsoft.com/office/drawing/2014/main" xmlns="" id="{862B435C-D1B2-4C1C-B995-8D888E87C5D7}"/>
                </a:ext>
              </a:extLst>
            </p:cNvPr>
            <p:cNvSpPr/>
            <p:nvPr/>
          </p:nvSpPr>
          <p:spPr>
            <a:xfrm>
              <a:off x="3257469" y="1948912"/>
              <a:ext cx="889686" cy="88968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1" name="Group 80">
            <a:extLst>
              <a:ext uri="{FF2B5EF4-FFF2-40B4-BE49-F238E27FC236}">
                <a16:creationId xmlns:a16="http://schemas.microsoft.com/office/drawing/2014/main" xmlns="" id="{76789F00-2688-429D-926C-15F83152FDBE}"/>
              </a:ext>
            </a:extLst>
          </p:cNvPr>
          <p:cNvGrpSpPr/>
          <p:nvPr/>
        </p:nvGrpSpPr>
        <p:grpSpPr>
          <a:xfrm>
            <a:off x="1698372" y="66295"/>
            <a:ext cx="7450028" cy="6858000"/>
            <a:chOff x="-9337032" y="-1"/>
            <a:chExt cx="9933370" cy="6858000"/>
          </a:xfrm>
        </p:grpSpPr>
        <p:sp>
          <p:nvSpPr>
            <p:cNvPr id="82" name="Rectangle 81">
              <a:extLst>
                <a:ext uri="{FF2B5EF4-FFF2-40B4-BE49-F238E27FC236}">
                  <a16:creationId xmlns:a16="http://schemas.microsoft.com/office/drawing/2014/main" xmlns="" id="{FF862AB6-114D-4C6A-B849-5A11B3650265}"/>
                </a:ext>
              </a:extLst>
            </p:cNvPr>
            <p:cNvSpPr/>
            <p:nvPr/>
          </p:nvSpPr>
          <p:spPr>
            <a:xfrm>
              <a:off x="-9337032" y="-1"/>
              <a:ext cx="9923504"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Freeform: Shape 46">
              <a:extLst>
                <a:ext uri="{FF2B5EF4-FFF2-40B4-BE49-F238E27FC236}">
                  <a16:creationId xmlns:a16="http://schemas.microsoft.com/office/drawing/2014/main" xmlns="" id="{30105858-8A3E-4676-96A7-18C1A74E36F4}"/>
                </a:ext>
              </a:extLst>
            </p:cNvPr>
            <p:cNvSpPr/>
            <p:nvPr/>
          </p:nvSpPr>
          <p:spPr>
            <a:xfrm>
              <a:off x="-577928" y="2337438"/>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extBox 83">
              <a:extLst>
                <a:ext uri="{FF2B5EF4-FFF2-40B4-BE49-F238E27FC236}">
                  <a16:creationId xmlns:a16="http://schemas.microsoft.com/office/drawing/2014/main" xmlns="" id="{8A634BD7-1512-45B6-AFE4-1EEA636625CB}"/>
                </a:ext>
              </a:extLst>
            </p:cNvPr>
            <p:cNvSpPr txBox="1"/>
            <p:nvPr/>
          </p:nvSpPr>
          <p:spPr>
            <a:xfrm rot="16200000">
              <a:off x="-738260" y="3174222"/>
              <a:ext cx="1992087" cy="677108"/>
            </a:xfrm>
            <a:prstGeom prst="rect">
              <a:avLst/>
            </a:prstGeom>
            <a:noFill/>
          </p:spPr>
          <p:txBody>
            <a:bodyPr wrap="square" rtlCol="0">
              <a:spAutoFit/>
            </a:bodyPr>
            <a:lstStyle/>
            <a:p>
              <a:pPr algn="ctr"/>
              <a:r>
                <a:rPr lang="id-ID" sz="2700" b="1" dirty="0">
                  <a:solidFill>
                    <a:srgbClr val="F0EEF0"/>
                  </a:solidFill>
                  <a:latin typeface="Tw Cen MT" panose="020B0602020104020603" pitchFamily="34" charset="0"/>
                </a:rPr>
                <a:t>APBN</a:t>
              </a:r>
              <a:endParaRPr lang="en-US" sz="2700" b="1" dirty="0">
                <a:solidFill>
                  <a:srgbClr val="F0EEF0"/>
                </a:solidFill>
                <a:latin typeface="Tw Cen MT" panose="020B0602020104020603" pitchFamily="34" charset="0"/>
              </a:endParaRPr>
            </a:p>
          </p:txBody>
        </p:sp>
        <p:pic>
          <p:nvPicPr>
            <p:cNvPr id="85" name="Picture 84">
              <a:extLst>
                <a:ext uri="{FF2B5EF4-FFF2-40B4-BE49-F238E27FC236}">
                  <a16:creationId xmlns:a16="http://schemas.microsoft.com/office/drawing/2014/main" xmlns="" id="{F08704A4-CABE-4989-8BF7-C10A6BB40E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491912" y="3247473"/>
              <a:ext cx="530600" cy="530600"/>
            </a:xfrm>
            <a:prstGeom prst="rect">
              <a:avLst/>
            </a:prstGeom>
          </p:spPr>
        </p:pic>
      </p:grpSp>
      <p:grpSp>
        <p:nvGrpSpPr>
          <p:cNvPr id="86" name="Group 85">
            <a:extLst>
              <a:ext uri="{FF2B5EF4-FFF2-40B4-BE49-F238E27FC236}">
                <a16:creationId xmlns:a16="http://schemas.microsoft.com/office/drawing/2014/main" xmlns="" id="{76789F00-2688-429D-926C-15F83152FDBE}"/>
              </a:ext>
            </a:extLst>
          </p:cNvPr>
          <p:cNvGrpSpPr/>
          <p:nvPr/>
        </p:nvGrpSpPr>
        <p:grpSpPr>
          <a:xfrm>
            <a:off x="-6641499" y="12699"/>
            <a:ext cx="7450028" cy="6858000"/>
            <a:chOff x="-9337032" y="-1"/>
            <a:chExt cx="9933370" cy="6858000"/>
          </a:xfrm>
        </p:grpSpPr>
        <p:sp>
          <p:nvSpPr>
            <p:cNvPr id="87" name="Rectangle 86">
              <a:extLst>
                <a:ext uri="{FF2B5EF4-FFF2-40B4-BE49-F238E27FC236}">
                  <a16:creationId xmlns:a16="http://schemas.microsoft.com/office/drawing/2014/main" xmlns="" id="{FF862AB6-114D-4C6A-B849-5A11B3650265}"/>
                </a:ext>
              </a:extLst>
            </p:cNvPr>
            <p:cNvSpPr/>
            <p:nvPr/>
          </p:nvSpPr>
          <p:spPr>
            <a:xfrm>
              <a:off x="-9337032" y="-1"/>
              <a:ext cx="9923504"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Freeform: Shape 46">
              <a:extLst>
                <a:ext uri="{FF2B5EF4-FFF2-40B4-BE49-F238E27FC236}">
                  <a16:creationId xmlns:a16="http://schemas.microsoft.com/office/drawing/2014/main" xmlns="" id="{30105858-8A3E-4676-96A7-18C1A74E36F4}"/>
                </a:ext>
              </a:extLst>
            </p:cNvPr>
            <p:cNvSpPr/>
            <p:nvPr/>
          </p:nvSpPr>
          <p:spPr>
            <a:xfrm>
              <a:off x="-577928" y="2337438"/>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TextBox 88">
              <a:extLst>
                <a:ext uri="{FF2B5EF4-FFF2-40B4-BE49-F238E27FC236}">
                  <a16:creationId xmlns:a16="http://schemas.microsoft.com/office/drawing/2014/main" xmlns="" id="{8A634BD7-1512-45B6-AFE4-1EEA636625CB}"/>
                </a:ext>
              </a:extLst>
            </p:cNvPr>
            <p:cNvSpPr txBox="1"/>
            <p:nvPr/>
          </p:nvSpPr>
          <p:spPr>
            <a:xfrm rot="16200000">
              <a:off x="-738260" y="3174222"/>
              <a:ext cx="1992087" cy="677108"/>
            </a:xfrm>
            <a:prstGeom prst="rect">
              <a:avLst/>
            </a:prstGeom>
            <a:noFill/>
          </p:spPr>
          <p:txBody>
            <a:bodyPr wrap="square" rtlCol="0">
              <a:spAutoFit/>
            </a:bodyPr>
            <a:lstStyle/>
            <a:p>
              <a:pPr algn="ctr"/>
              <a:r>
                <a:rPr lang="id-ID" sz="2700" b="1" dirty="0">
                  <a:solidFill>
                    <a:srgbClr val="F0EEF0"/>
                  </a:solidFill>
                  <a:latin typeface="Tw Cen MT" panose="020B0602020104020603" pitchFamily="34" charset="0"/>
                </a:rPr>
                <a:t>APBD</a:t>
              </a:r>
              <a:endParaRPr lang="en-US" sz="2700" b="1" dirty="0">
                <a:solidFill>
                  <a:srgbClr val="F0EEF0"/>
                </a:solidFill>
                <a:latin typeface="Tw Cen MT" panose="020B0602020104020603" pitchFamily="34" charset="0"/>
              </a:endParaRPr>
            </a:p>
          </p:txBody>
        </p:sp>
        <p:pic>
          <p:nvPicPr>
            <p:cNvPr id="90" name="Picture 89">
              <a:extLst>
                <a:ext uri="{FF2B5EF4-FFF2-40B4-BE49-F238E27FC236}">
                  <a16:creationId xmlns:a16="http://schemas.microsoft.com/office/drawing/2014/main" xmlns="" id="{F08704A4-CABE-4989-8BF7-C10A6BB40E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491912" y="3247473"/>
              <a:ext cx="530600" cy="530600"/>
            </a:xfrm>
            <a:prstGeom prst="rect">
              <a:avLst/>
            </a:prstGeom>
          </p:spPr>
        </p:pic>
      </p:grpSp>
      <p:grpSp>
        <p:nvGrpSpPr>
          <p:cNvPr id="91" name="Group 90">
            <a:extLst>
              <a:ext uri="{FF2B5EF4-FFF2-40B4-BE49-F238E27FC236}">
                <a16:creationId xmlns:a16="http://schemas.microsoft.com/office/drawing/2014/main" xmlns="" id="{76789F00-2688-429D-926C-15F83152FDBE}"/>
              </a:ext>
            </a:extLst>
          </p:cNvPr>
          <p:cNvGrpSpPr/>
          <p:nvPr/>
        </p:nvGrpSpPr>
        <p:grpSpPr>
          <a:xfrm>
            <a:off x="-7051074" y="-1"/>
            <a:ext cx="7450028" cy="6858000"/>
            <a:chOff x="-9337032" y="-1"/>
            <a:chExt cx="9933370" cy="6858000"/>
          </a:xfrm>
        </p:grpSpPr>
        <p:sp>
          <p:nvSpPr>
            <p:cNvPr id="92" name="Rectangle 91">
              <a:extLst>
                <a:ext uri="{FF2B5EF4-FFF2-40B4-BE49-F238E27FC236}">
                  <a16:creationId xmlns:a16="http://schemas.microsoft.com/office/drawing/2014/main" xmlns="" id="{FF862AB6-114D-4C6A-B849-5A11B3650265}"/>
                </a:ext>
              </a:extLst>
            </p:cNvPr>
            <p:cNvSpPr/>
            <p:nvPr/>
          </p:nvSpPr>
          <p:spPr>
            <a:xfrm>
              <a:off x="-9337032" y="-1"/>
              <a:ext cx="9923504" cy="6858000"/>
            </a:xfrm>
            <a:prstGeom prst="rect">
              <a:avLst/>
            </a:prstGeom>
            <a:solidFill>
              <a:srgbClr val="F0EEF0"/>
            </a:solidFill>
            <a:ln>
              <a:noFill/>
            </a:ln>
            <a:effectLst>
              <a:outerShdw blurRad="215900" dist="38100" sx="101000" sy="101000" algn="l" rotWithShape="0">
                <a:schemeClr val="tx1">
                  <a:lumMod val="65000"/>
                  <a:lumOff val="35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Freeform: Shape 46">
              <a:extLst>
                <a:ext uri="{FF2B5EF4-FFF2-40B4-BE49-F238E27FC236}">
                  <a16:creationId xmlns:a16="http://schemas.microsoft.com/office/drawing/2014/main" xmlns="" id="{30105858-8A3E-4676-96A7-18C1A74E36F4}"/>
                </a:ext>
              </a:extLst>
            </p:cNvPr>
            <p:cNvSpPr/>
            <p:nvPr/>
          </p:nvSpPr>
          <p:spPr>
            <a:xfrm>
              <a:off x="-577928" y="2337438"/>
              <a:ext cx="1168400" cy="2360918"/>
            </a:xfrm>
            <a:custGeom>
              <a:avLst/>
              <a:gdLst>
                <a:gd name="connsiteX0" fmla="*/ 1168400 w 1168400"/>
                <a:gd name="connsiteY0" fmla="*/ 0 h 2360918"/>
                <a:gd name="connsiteX1" fmla="*/ 1168400 w 1168400"/>
                <a:gd name="connsiteY1" fmla="*/ 2360918 h 2360918"/>
                <a:gd name="connsiteX2" fmla="*/ 1060340 w 1168400"/>
                <a:gd name="connsiteY2" fmla="*/ 2355461 h 2360918"/>
                <a:gd name="connsiteX3" fmla="*/ 0 w 1168400"/>
                <a:gd name="connsiteY3" fmla="*/ 1180459 h 2360918"/>
                <a:gd name="connsiteX4" fmla="*/ 1060340 w 1168400"/>
                <a:gd name="connsiteY4" fmla="*/ 5457 h 2360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8400" h="2360918">
                  <a:moveTo>
                    <a:pt x="1168400" y="0"/>
                  </a:moveTo>
                  <a:lnTo>
                    <a:pt x="1168400" y="2360918"/>
                  </a:lnTo>
                  <a:lnTo>
                    <a:pt x="1060340" y="2355461"/>
                  </a:lnTo>
                  <a:cubicBezTo>
                    <a:pt x="464762" y="2294977"/>
                    <a:pt x="0" y="1791994"/>
                    <a:pt x="0" y="1180459"/>
                  </a:cubicBezTo>
                  <a:cubicBezTo>
                    <a:pt x="0" y="568924"/>
                    <a:pt x="464762" y="65941"/>
                    <a:pt x="1060340" y="5457"/>
                  </a:cubicBezTo>
                  <a:close/>
                </a:path>
              </a:pathLst>
            </a:cu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TextBox 93">
              <a:extLst>
                <a:ext uri="{FF2B5EF4-FFF2-40B4-BE49-F238E27FC236}">
                  <a16:creationId xmlns:a16="http://schemas.microsoft.com/office/drawing/2014/main" xmlns="" id="{8A634BD7-1512-45B6-AFE4-1EEA636625CB}"/>
                </a:ext>
              </a:extLst>
            </p:cNvPr>
            <p:cNvSpPr txBox="1"/>
            <p:nvPr/>
          </p:nvSpPr>
          <p:spPr>
            <a:xfrm rot="16200000">
              <a:off x="-738260" y="3174222"/>
              <a:ext cx="1992087" cy="677108"/>
            </a:xfrm>
            <a:prstGeom prst="rect">
              <a:avLst/>
            </a:prstGeom>
            <a:noFill/>
          </p:spPr>
          <p:txBody>
            <a:bodyPr wrap="square" rtlCol="0">
              <a:spAutoFit/>
            </a:bodyPr>
            <a:lstStyle/>
            <a:p>
              <a:pPr algn="ctr"/>
              <a:r>
                <a:rPr lang="id-ID" sz="2700" b="1" dirty="0">
                  <a:solidFill>
                    <a:srgbClr val="F0EEF0"/>
                  </a:solidFill>
                  <a:latin typeface="Tw Cen MT" panose="020B0602020104020603" pitchFamily="34" charset="0"/>
                </a:rPr>
                <a:t>Pajak</a:t>
              </a:r>
            </a:p>
          </p:txBody>
        </p:sp>
        <p:pic>
          <p:nvPicPr>
            <p:cNvPr id="95" name="Picture 94">
              <a:extLst>
                <a:ext uri="{FF2B5EF4-FFF2-40B4-BE49-F238E27FC236}">
                  <a16:creationId xmlns:a16="http://schemas.microsoft.com/office/drawing/2014/main" xmlns="" id="{F08704A4-CABE-4989-8BF7-C10A6BB40E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491912" y="3247473"/>
              <a:ext cx="530600" cy="530600"/>
            </a:xfrm>
            <a:prstGeom prst="rect">
              <a:avLst/>
            </a:prstGeom>
          </p:spPr>
        </p:pic>
      </p:grpSp>
      <p:grpSp>
        <p:nvGrpSpPr>
          <p:cNvPr id="99" name="Group 98">
            <a:extLst>
              <a:ext uri="{FF2B5EF4-FFF2-40B4-BE49-F238E27FC236}">
                <a16:creationId xmlns:a16="http://schemas.microsoft.com/office/drawing/2014/main" xmlns="" id="{A87830BE-EEF7-4034-8ABE-3212DB467DB4}"/>
              </a:ext>
            </a:extLst>
          </p:cNvPr>
          <p:cNvGrpSpPr/>
          <p:nvPr/>
        </p:nvGrpSpPr>
        <p:grpSpPr>
          <a:xfrm>
            <a:off x="2437759" y="1010571"/>
            <a:ext cx="5191924" cy="1708391"/>
            <a:chOff x="1441053" y="2197470"/>
            <a:chExt cx="1698512" cy="1879230"/>
          </a:xfrm>
        </p:grpSpPr>
        <p:sp>
          <p:nvSpPr>
            <p:cNvPr id="100" name="Rectangle: Top Corners Rounded 104">
              <a:extLst>
                <a:ext uri="{FF2B5EF4-FFF2-40B4-BE49-F238E27FC236}">
                  <a16:creationId xmlns:a16="http://schemas.microsoft.com/office/drawing/2014/main" xmlns="" id="{F1B87F23-BD02-4DB3-947D-2F61C5B87FEF}"/>
                </a:ext>
              </a:extLst>
            </p:cNvPr>
            <p:cNvSpPr/>
            <p:nvPr/>
          </p:nvSpPr>
          <p:spPr>
            <a:xfrm>
              <a:off x="1494518" y="2209800"/>
              <a:ext cx="1591582" cy="1866900"/>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a:extLst>
                <a:ext uri="{FF2B5EF4-FFF2-40B4-BE49-F238E27FC236}">
                  <a16:creationId xmlns:a16="http://schemas.microsoft.com/office/drawing/2014/main" xmlns="" id="{5D8301A0-49D9-41A5-A227-2E35458E6401}"/>
                </a:ext>
              </a:extLst>
            </p:cNvPr>
            <p:cNvSpPr txBox="1"/>
            <p:nvPr/>
          </p:nvSpPr>
          <p:spPr>
            <a:xfrm>
              <a:off x="1441053" y="2197470"/>
              <a:ext cx="1698512" cy="507831"/>
            </a:xfrm>
            <a:prstGeom prst="rect">
              <a:avLst/>
            </a:prstGeom>
            <a:noFill/>
          </p:spPr>
          <p:txBody>
            <a:bodyPr wrap="square" rtlCol="0">
              <a:spAutoFit/>
            </a:bodyPr>
            <a:lstStyle/>
            <a:p>
              <a:pPr algn="ctr"/>
              <a:r>
                <a:rPr lang="id-ID" sz="2400" b="1" dirty="0">
                  <a:solidFill>
                    <a:srgbClr val="E6E7E9"/>
                  </a:solidFill>
                  <a:latin typeface="Tw Cen MT" panose="020B0602020104020603" pitchFamily="34" charset="0"/>
                </a:rPr>
                <a:t>MEKANISME PENYUSUNAN APBN</a:t>
              </a:r>
              <a:endParaRPr lang="en-US" sz="2400" b="1" dirty="0">
                <a:solidFill>
                  <a:srgbClr val="E6E7E9"/>
                </a:solidFill>
                <a:latin typeface="Tw Cen MT" panose="020B0602020104020603" pitchFamily="34" charset="0"/>
              </a:endParaRPr>
            </a:p>
          </p:txBody>
        </p:sp>
      </p:grpSp>
      <p:pic>
        <p:nvPicPr>
          <p:cNvPr id="98" name="Picture 97"/>
          <p:cNvPicPr/>
          <p:nvPr/>
        </p:nvPicPr>
        <p:blipFill>
          <a:blip r:embed="rId3" cstate="print"/>
          <a:srcRect/>
          <a:stretch>
            <a:fillRect/>
          </a:stretch>
        </p:blipFill>
        <p:spPr bwMode="auto">
          <a:xfrm>
            <a:off x="2066723" y="1714291"/>
            <a:ext cx="6048672" cy="3672408"/>
          </a:xfrm>
          <a:prstGeom prst="rect">
            <a:avLst/>
          </a:prstGeom>
          <a:noFill/>
          <a:ln w="9525">
            <a:noFill/>
            <a:miter lim="800000"/>
            <a:headEnd/>
            <a:tailEnd/>
          </a:ln>
        </p:spPr>
      </p:pic>
    </p:spTree>
    <p:extLst>
      <p:ext uri="{BB962C8B-B14F-4D97-AF65-F5344CB8AC3E}">
        <p14:creationId xmlns:p14="http://schemas.microsoft.com/office/powerpoint/2010/main" val="144169008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27"/>
                                        </p:tgtEl>
                                        <p:attrNameLst>
                                          <p:attrName>style.visibility</p:attrName>
                                        </p:attrNameLst>
                                      </p:cBhvr>
                                      <p:to>
                                        <p:strVal val="visible"/>
                                      </p:to>
                                    </p:set>
                                    <p:anim calcmode="lin" valueType="num">
                                      <p:cBhvr>
                                        <p:cTn id="7" dur="250" fill="hold"/>
                                        <p:tgtEl>
                                          <p:spTgt spid="127"/>
                                        </p:tgtEl>
                                        <p:attrNameLst>
                                          <p:attrName>ppt_w</p:attrName>
                                        </p:attrNameLst>
                                      </p:cBhvr>
                                      <p:tavLst>
                                        <p:tav tm="0">
                                          <p:val>
                                            <p:fltVal val="0"/>
                                          </p:val>
                                        </p:tav>
                                        <p:tav tm="100000">
                                          <p:val>
                                            <p:strVal val="#ppt_w"/>
                                          </p:val>
                                        </p:tav>
                                      </p:tavLst>
                                    </p:anim>
                                    <p:anim calcmode="lin" valueType="num">
                                      <p:cBhvr>
                                        <p:cTn id="8" dur="250" fill="hold"/>
                                        <p:tgtEl>
                                          <p:spTgt spid="127"/>
                                        </p:tgtEl>
                                        <p:attrNameLst>
                                          <p:attrName>ppt_h</p:attrName>
                                        </p:attrNameLst>
                                      </p:cBhvr>
                                      <p:tavLst>
                                        <p:tav tm="0">
                                          <p:val>
                                            <p:fltVal val="0"/>
                                          </p:val>
                                        </p:tav>
                                        <p:tav tm="100000">
                                          <p:val>
                                            <p:strVal val="#ppt_h"/>
                                          </p:val>
                                        </p:tav>
                                      </p:tavLst>
                                    </p:anim>
                                    <p:animEffect transition="in" filter="fade">
                                      <p:cBhvr>
                                        <p:cTn id="9" dur="250"/>
                                        <p:tgtEl>
                                          <p:spTgt spid="127"/>
                                        </p:tgtEl>
                                      </p:cBhvr>
                                    </p:animEffect>
                                  </p:childTnLst>
                                </p:cTn>
                              </p:par>
                            </p:childTnLst>
                          </p:cTn>
                        </p:par>
                        <p:par>
                          <p:cTn id="10" fill="hold">
                            <p:stCondLst>
                              <p:cond delay="250"/>
                            </p:stCondLst>
                            <p:childTnLst>
                              <p:par>
                                <p:cTn id="11" presetID="22" presetClass="entr" presetSubtype="8" fill="hold" nodeType="afterEffect">
                                  <p:stCondLst>
                                    <p:cond delay="250"/>
                                  </p:stCondLst>
                                  <p:childTnLst>
                                    <p:set>
                                      <p:cBhvr>
                                        <p:cTn id="12" dur="1" fill="hold">
                                          <p:stCondLst>
                                            <p:cond delay="0"/>
                                          </p:stCondLst>
                                        </p:cTn>
                                        <p:tgtEl>
                                          <p:spTgt spid="126"/>
                                        </p:tgtEl>
                                        <p:attrNameLst>
                                          <p:attrName>style.visibility</p:attrName>
                                        </p:attrNameLst>
                                      </p:cBhvr>
                                      <p:to>
                                        <p:strVal val="visible"/>
                                      </p:to>
                                    </p:set>
                                    <p:animEffect transition="in" filter="wipe(left)">
                                      <p:cBhvr>
                                        <p:cTn id="13" dur="500"/>
                                        <p:tgtEl>
                                          <p:spTgt spid="126"/>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34"/>
                                        </p:tgtEl>
                                        <p:attrNameLst>
                                          <p:attrName>style.visibility</p:attrName>
                                        </p:attrNameLst>
                                      </p:cBhvr>
                                      <p:to>
                                        <p:strVal val="visible"/>
                                      </p:to>
                                    </p:set>
                                    <p:anim calcmode="lin" valueType="num">
                                      <p:cBhvr>
                                        <p:cTn id="17" dur="250" fill="hold"/>
                                        <p:tgtEl>
                                          <p:spTgt spid="134"/>
                                        </p:tgtEl>
                                        <p:attrNameLst>
                                          <p:attrName>ppt_w</p:attrName>
                                        </p:attrNameLst>
                                      </p:cBhvr>
                                      <p:tavLst>
                                        <p:tav tm="0">
                                          <p:val>
                                            <p:fltVal val="0"/>
                                          </p:val>
                                        </p:tav>
                                        <p:tav tm="100000">
                                          <p:val>
                                            <p:strVal val="#ppt_w"/>
                                          </p:val>
                                        </p:tav>
                                      </p:tavLst>
                                    </p:anim>
                                    <p:anim calcmode="lin" valueType="num">
                                      <p:cBhvr>
                                        <p:cTn id="18" dur="250" fill="hold"/>
                                        <p:tgtEl>
                                          <p:spTgt spid="134"/>
                                        </p:tgtEl>
                                        <p:attrNameLst>
                                          <p:attrName>ppt_h</p:attrName>
                                        </p:attrNameLst>
                                      </p:cBhvr>
                                      <p:tavLst>
                                        <p:tav tm="0">
                                          <p:val>
                                            <p:fltVal val="0"/>
                                          </p:val>
                                        </p:tav>
                                        <p:tav tm="100000">
                                          <p:val>
                                            <p:strVal val="#ppt_h"/>
                                          </p:val>
                                        </p:tav>
                                      </p:tavLst>
                                    </p:anim>
                                    <p:animEffect transition="in" filter="fade">
                                      <p:cBhvr>
                                        <p:cTn id="19" dur="250"/>
                                        <p:tgtEl>
                                          <p:spTgt spid="134"/>
                                        </p:tgtEl>
                                      </p:cBhvr>
                                    </p:animEffect>
                                  </p:childTnLst>
                                </p:cTn>
                              </p:par>
                            </p:childTnLst>
                          </p:cTn>
                        </p:par>
                        <p:par>
                          <p:cTn id="20" fill="hold">
                            <p:stCondLst>
                              <p:cond delay="1250"/>
                            </p:stCondLst>
                            <p:childTnLst>
                              <p:par>
                                <p:cTn id="21" presetID="22" presetClass="entr" presetSubtype="8" fill="hold" nodeType="afterEffect">
                                  <p:stCondLst>
                                    <p:cond delay="0"/>
                                  </p:stCondLst>
                                  <p:childTnLst>
                                    <p:set>
                                      <p:cBhvr>
                                        <p:cTn id="22" dur="1" fill="hold">
                                          <p:stCondLst>
                                            <p:cond delay="0"/>
                                          </p:stCondLst>
                                        </p:cTn>
                                        <p:tgtEl>
                                          <p:spTgt spid="130"/>
                                        </p:tgtEl>
                                        <p:attrNameLst>
                                          <p:attrName>style.visibility</p:attrName>
                                        </p:attrNameLst>
                                      </p:cBhvr>
                                      <p:to>
                                        <p:strVal val="visible"/>
                                      </p:to>
                                    </p:set>
                                    <p:animEffect transition="in" filter="wipe(left)">
                                      <p:cBhvr>
                                        <p:cTn id="23" dur="500"/>
                                        <p:tgtEl>
                                          <p:spTgt spid="130"/>
                                        </p:tgtEl>
                                      </p:cBhvr>
                                    </p:animEffect>
                                  </p:childTnLst>
                                </p:cTn>
                              </p:par>
                            </p:childTnLst>
                          </p:cTn>
                        </p:par>
                        <p:par>
                          <p:cTn id="24" fill="hold">
                            <p:stCondLst>
                              <p:cond delay="1750"/>
                            </p:stCondLst>
                            <p:childTnLst>
                              <p:par>
                                <p:cTn id="25" presetID="53" presetClass="entr" presetSubtype="16" fill="hold" nodeType="afterEffect">
                                  <p:stCondLst>
                                    <p:cond delay="0"/>
                                  </p:stCondLst>
                                  <p:childTnLst>
                                    <p:set>
                                      <p:cBhvr>
                                        <p:cTn id="26" dur="1" fill="hold">
                                          <p:stCondLst>
                                            <p:cond delay="0"/>
                                          </p:stCondLst>
                                        </p:cTn>
                                        <p:tgtEl>
                                          <p:spTgt spid="131"/>
                                        </p:tgtEl>
                                        <p:attrNameLst>
                                          <p:attrName>style.visibility</p:attrName>
                                        </p:attrNameLst>
                                      </p:cBhvr>
                                      <p:to>
                                        <p:strVal val="visible"/>
                                      </p:to>
                                    </p:set>
                                    <p:anim calcmode="lin" valueType="num">
                                      <p:cBhvr>
                                        <p:cTn id="27" dur="250" fill="hold"/>
                                        <p:tgtEl>
                                          <p:spTgt spid="131"/>
                                        </p:tgtEl>
                                        <p:attrNameLst>
                                          <p:attrName>ppt_w</p:attrName>
                                        </p:attrNameLst>
                                      </p:cBhvr>
                                      <p:tavLst>
                                        <p:tav tm="0">
                                          <p:val>
                                            <p:fltVal val="0"/>
                                          </p:val>
                                        </p:tav>
                                        <p:tav tm="100000">
                                          <p:val>
                                            <p:strVal val="#ppt_w"/>
                                          </p:val>
                                        </p:tav>
                                      </p:tavLst>
                                    </p:anim>
                                    <p:anim calcmode="lin" valueType="num">
                                      <p:cBhvr>
                                        <p:cTn id="28" dur="250" fill="hold"/>
                                        <p:tgtEl>
                                          <p:spTgt spid="131"/>
                                        </p:tgtEl>
                                        <p:attrNameLst>
                                          <p:attrName>ppt_h</p:attrName>
                                        </p:attrNameLst>
                                      </p:cBhvr>
                                      <p:tavLst>
                                        <p:tav tm="0">
                                          <p:val>
                                            <p:fltVal val="0"/>
                                          </p:val>
                                        </p:tav>
                                        <p:tav tm="100000">
                                          <p:val>
                                            <p:strVal val="#ppt_h"/>
                                          </p:val>
                                        </p:tav>
                                      </p:tavLst>
                                    </p:anim>
                                    <p:animEffect transition="in" filter="fade">
                                      <p:cBhvr>
                                        <p:cTn id="29" dur="250"/>
                                        <p:tgtEl>
                                          <p:spTgt spid="131"/>
                                        </p:tgtEl>
                                      </p:cBhvr>
                                    </p:animEffect>
                                  </p:childTnLst>
                                </p:cTn>
                              </p:par>
                            </p:childTnLst>
                          </p:cTn>
                        </p:par>
                        <p:par>
                          <p:cTn id="30" fill="hold">
                            <p:stCondLst>
                              <p:cond delay="2000"/>
                            </p:stCondLst>
                            <p:childTnLst>
                              <p:par>
                                <p:cTn id="31" presetID="22" presetClass="entr" presetSubtype="8" fill="hold" nodeType="afterEffect">
                                  <p:stCondLst>
                                    <p:cond delay="0"/>
                                  </p:stCondLst>
                                  <p:childTnLst>
                                    <p:set>
                                      <p:cBhvr>
                                        <p:cTn id="32" dur="1" fill="hold">
                                          <p:stCondLst>
                                            <p:cond delay="0"/>
                                          </p:stCondLst>
                                        </p:cTn>
                                        <p:tgtEl>
                                          <p:spTgt spid="173"/>
                                        </p:tgtEl>
                                        <p:attrNameLst>
                                          <p:attrName>style.visibility</p:attrName>
                                        </p:attrNameLst>
                                      </p:cBhvr>
                                      <p:to>
                                        <p:strVal val="visible"/>
                                      </p:to>
                                    </p:set>
                                    <p:animEffect transition="in" filter="wipe(left)">
                                      <p:cBhvr>
                                        <p:cTn id="33" dur="500"/>
                                        <p:tgtEl>
                                          <p:spTgt spid="173"/>
                                        </p:tgtEl>
                                      </p:cBhvr>
                                    </p:animEffect>
                                  </p:childTnLst>
                                </p:cTn>
                              </p:par>
                            </p:childTnLst>
                          </p:cTn>
                        </p:par>
                        <p:par>
                          <p:cTn id="34" fill="hold">
                            <p:stCondLst>
                              <p:cond delay="2500"/>
                            </p:stCondLst>
                            <p:childTnLst>
                              <p:par>
                                <p:cTn id="35" presetID="53" presetClass="entr" presetSubtype="16" fill="hold" nodeType="afterEffect">
                                  <p:stCondLst>
                                    <p:cond delay="0"/>
                                  </p:stCondLst>
                                  <p:childTnLst>
                                    <p:set>
                                      <p:cBhvr>
                                        <p:cTn id="36" dur="1" fill="hold">
                                          <p:stCondLst>
                                            <p:cond delay="0"/>
                                          </p:stCondLst>
                                        </p:cTn>
                                        <p:tgtEl>
                                          <p:spTgt spid="166"/>
                                        </p:tgtEl>
                                        <p:attrNameLst>
                                          <p:attrName>style.visibility</p:attrName>
                                        </p:attrNameLst>
                                      </p:cBhvr>
                                      <p:to>
                                        <p:strVal val="visible"/>
                                      </p:to>
                                    </p:set>
                                    <p:anim calcmode="lin" valueType="num">
                                      <p:cBhvr>
                                        <p:cTn id="37" dur="250" fill="hold"/>
                                        <p:tgtEl>
                                          <p:spTgt spid="166"/>
                                        </p:tgtEl>
                                        <p:attrNameLst>
                                          <p:attrName>ppt_w</p:attrName>
                                        </p:attrNameLst>
                                      </p:cBhvr>
                                      <p:tavLst>
                                        <p:tav tm="0">
                                          <p:val>
                                            <p:fltVal val="0"/>
                                          </p:val>
                                        </p:tav>
                                        <p:tav tm="100000">
                                          <p:val>
                                            <p:strVal val="#ppt_w"/>
                                          </p:val>
                                        </p:tav>
                                      </p:tavLst>
                                    </p:anim>
                                    <p:anim calcmode="lin" valueType="num">
                                      <p:cBhvr>
                                        <p:cTn id="38" dur="250" fill="hold"/>
                                        <p:tgtEl>
                                          <p:spTgt spid="166"/>
                                        </p:tgtEl>
                                        <p:attrNameLst>
                                          <p:attrName>ppt_h</p:attrName>
                                        </p:attrNameLst>
                                      </p:cBhvr>
                                      <p:tavLst>
                                        <p:tav tm="0">
                                          <p:val>
                                            <p:fltVal val="0"/>
                                          </p:val>
                                        </p:tav>
                                        <p:tav tm="100000">
                                          <p:val>
                                            <p:strVal val="#ppt_h"/>
                                          </p:val>
                                        </p:tav>
                                      </p:tavLst>
                                    </p:anim>
                                    <p:animEffect transition="in" filter="fade">
                                      <p:cBhvr>
                                        <p:cTn id="39" dur="250"/>
                                        <p:tgtEl>
                                          <p:spTgt spid="166"/>
                                        </p:tgtEl>
                                      </p:cBhvr>
                                    </p:animEffect>
                                  </p:childTnLst>
                                </p:cTn>
                              </p:par>
                            </p:childTnLst>
                          </p:cTn>
                        </p:par>
                        <p:par>
                          <p:cTn id="40" fill="hold">
                            <p:stCondLst>
                              <p:cond delay="2750"/>
                            </p:stCondLst>
                            <p:childTnLst>
                              <p:par>
                                <p:cTn id="41" presetID="22" presetClass="entr" presetSubtype="8" fill="hold" nodeType="afterEffect">
                                  <p:stCondLst>
                                    <p:cond delay="0"/>
                                  </p:stCondLst>
                                  <p:childTnLst>
                                    <p:set>
                                      <p:cBhvr>
                                        <p:cTn id="42" dur="1" fill="hold">
                                          <p:stCondLst>
                                            <p:cond delay="0"/>
                                          </p:stCondLst>
                                        </p:cTn>
                                        <p:tgtEl>
                                          <p:spTgt spid="181"/>
                                        </p:tgtEl>
                                        <p:attrNameLst>
                                          <p:attrName>style.visibility</p:attrName>
                                        </p:attrNameLst>
                                      </p:cBhvr>
                                      <p:to>
                                        <p:strVal val="visible"/>
                                      </p:to>
                                    </p:set>
                                    <p:animEffect transition="in" filter="wipe(left)">
                                      <p:cBhvr>
                                        <p:cTn id="43" dur="500"/>
                                        <p:tgtEl>
                                          <p:spTgt spid="181"/>
                                        </p:tgtEl>
                                      </p:cBhvr>
                                    </p:animEffect>
                                  </p:childTnLst>
                                </p:cTn>
                              </p:par>
                            </p:childTnLst>
                          </p:cTn>
                        </p:par>
                        <p:par>
                          <p:cTn id="44" fill="hold">
                            <p:stCondLst>
                              <p:cond delay="3250"/>
                            </p:stCondLst>
                            <p:childTnLst>
                              <p:par>
                                <p:cTn id="45" presetID="53" presetClass="entr" presetSubtype="16" fill="hold" nodeType="afterEffect">
                                  <p:stCondLst>
                                    <p:cond delay="0"/>
                                  </p:stCondLst>
                                  <p:childTnLst>
                                    <p:set>
                                      <p:cBhvr>
                                        <p:cTn id="46" dur="1" fill="hold">
                                          <p:stCondLst>
                                            <p:cond delay="0"/>
                                          </p:stCondLst>
                                        </p:cTn>
                                        <p:tgtEl>
                                          <p:spTgt spid="174"/>
                                        </p:tgtEl>
                                        <p:attrNameLst>
                                          <p:attrName>style.visibility</p:attrName>
                                        </p:attrNameLst>
                                      </p:cBhvr>
                                      <p:to>
                                        <p:strVal val="visible"/>
                                      </p:to>
                                    </p:set>
                                    <p:anim calcmode="lin" valueType="num">
                                      <p:cBhvr>
                                        <p:cTn id="47" dur="250" fill="hold"/>
                                        <p:tgtEl>
                                          <p:spTgt spid="174"/>
                                        </p:tgtEl>
                                        <p:attrNameLst>
                                          <p:attrName>ppt_w</p:attrName>
                                        </p:attrNameLst>
                                      </p:cBhvr>
                                      <p:tavLst>
                                        <p:tav tm="0">
                                          <p:val>
                                            <p:fltVal val="0"/>
                                          </p:val>
                                        </p:tav>
                                        <p:tav tm="100000">
                                          <p:val>
                                            <p:strVal val="#ppt_w"/>
                                          </p:val>
                                        </p:tav>
                                      </p:tavLst>
                                    </p:anim>
                                    <p:anim calcmode="lin" valueType="num">
                                      <p:cBhvr>
                                        <p:cTn id="48" dur="250" fill="hold"/>
                                        <p:tgtEl>
                                          <p:spTgt spid="174"/>
                                        </p:tgtEl>
                                        <p:attrNameLst>
                                          <p:attrName>ppt_h</p:attrName>
                                        </p:attrNameLst>
                                      </p:cBhvr>
                                      <p:tavLst>
                                        <p:tav tm="0">
                                          <p:val>
                                            <p:fltVal val="0"/>
                                          </p:val>
                                        </p:tav>
                                        <p:tav tm="100000">
                                          <p:val>
                                            <p:strVal val="#ppt_h"/>
                                          </p:val>
                                        </p:tav>
                                      </p:tavLst>
                                    </p:anim>
                                    <p:animEffect transition="in" filter="fade">
                                      <p:cBhvr>
                                        <p:cTn id="49" dur="250"/>
                                        <p:tgtEl>
                                          <p:spTgt spid="174"/>
                                        </p:tgtEl>
                                      </p:cBhvr>
                                    </p:animEffect>
                                  </p:childTnLst>
                                </p:cTn>
                              </p:par>
                            </p:childTnLst>
                          </p:cTn>
                        </p:par>
                        <p:par>
                          <p:cTn id="50" fill="hold">
                            <p:stCondLst>
                              <p:cond delay="3500"/>
                            </p:stCondLst>
                            <p:childTnLst>
                              <p:par>
                                <p:cTn id="51" presetID="42" presetClass="entr" presetSubtype="0" fill="hold" nodeType="afterEffect">
                                  <p:stCondLst>
                                    <p:cond delay="250"/>
                                  </p:stCondLst>
                                  <p:childTnLst>
                                    <p:set>
                                      <p:cBhvr>
                                        <p:cTn id="52" dur="1" fill="hold">
                                          <p:stCondLst>
                                            <p:cond delay="0"/>
                                          </p:stCondLst>
                                        </p:cTn>
                                        <p:tgtEl>
                                          <p:spTgt spid="99"/>
                                        </p:tgtEl>
                                        <p:attrNameLst>
                                          <p:attrName>style.visibility</p:attrName>
                                        </p:attrNameLst>
                                      </p:cBhvr>
                                      <p:to>
                                        <p:strVal val="visible"/>
                                      </p:to>
                                    </p:set>
                                    <p:animEffect transition="in" filter="fade">
                                      <p:cBhvr>
                                        <p:cTn id="53" dur="500"/>
                                        <p:tgtEl>
                                          <p:spTgt spid="99"/>
                                        </p:tgtEl>
                                      </p:cBhvr>
                                    </p:animEffect>
                                    <p:anim calcmode="lin" valueType="num">
                                      <p:cBhvr>
                                        <p:cTn id="54" dur="500" fill="hold"/>
                                        <p:tgtEl>
                                          <p:spTgt spid="99"/>
                                        </p:tgtEl>
                                        <p:attrNameLst>
                                          <p:attrName>ppt_x</p:attrName>
                                        </p:attrNameLst>
                                      </p:cBhvr>
                                      <p:tavLst>
                                        <p:tav tm="0">
                                          <p:val>
                                            <p:strVal val="#ppt_x"/>
                                          </p:val>
                                        </p:tav>
                                        <p:tav tm="100000">
                                          <p:val>
                                            <p:strVal val="#ppt_x"/>
                                          </p:val>
                                        </p:tav>
                                      </p:tavLst>
                                    </p:anim>
                                    <p:anim calcmode="lin" valueType="num">
                                      <p:cBhvr>
                                        <p:cTn id="55" dur="500" fill="hold"/>
                                        <p:tgtEl>
                                          <p:spTgt spid="9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 xmlns:a16="http://schemas.microsoft.com/office/drawing/2014/main" id="{C29B4634-6AED-4096-9178-1B4AB84B8B15}"/>
              </a:ext>
            </a:extLst>
          </p:cNvPr>
          <p:cNvSpPr>
            <a:spLocks noGrp="1"/>
          </p:cNvSpPr>
          <p:nvPr>
            <p:ph idx="1"/>
          </p:nvPr>
        </p:nvSpPr>
        <p:spPr>
          <a:xfrm>
            <a:off x="376238" y="1433513"/>
            <a:ext cx="8386762" cy="5181600"/>
          </a:xfrm>
        </p:spPr>
        <p:txBody>
          <a:bodyPr/>
          <a:lstStyle/>
          <a:p>
            <a:pPr algn="just" eaLnBrk="1" hangingPunct="1">
              <a:spcBef>
                <a:spcPct val="0"/>
              </a:spcBef>
              <a:spcAft>
                <a:spcPts val="600"/>
              </a:spcAft>
              <a:buSzPct val="80000"/>
              <a:buFont typeface="Arial" panose="020B0604020202020204" pitchFamily="34" charset="0"/>
              <a:buChar char="•"/>
            </a:pPr>
            <a:r>
              <a:rPr lang="en-US" altLang="en-US" sz="2000" b="1">
                <a:latin typeface="Arial" panose="020B0604020202020204" pitchFamily="34" charset="0"/>
                <a:cs typeface="Arial" panose="020B0604020202020204" pitchFamily="34" charset="0"/>
              </a:rPr>
              <a:t>Tahun APBN adalah 1 Januari sd 31 Desember;</a:t>
            </a:r>
            <a:endParaRPr lang="en-US" altLang="en-US" sz="2000" b="1" i="1">
              <a:latin typeface="Arial" panose="020B0604020202020204" pitchFamily="34" charset="0"/>
              <a:cs typeface="Arial" panose="020B0604020202020204" pitchFamily="34" charset="0"/>
            </a:endParaRPr>
          </a:p>
          <a:p>
            <a:pPr algn="just" eaLnBrk="1" hangingPunct="1">
              <a:spcBef>
                <a:spcPct val="0"/>
              </a:spcBef>
              <a:spcAft>
                <a:spcPts val="600"/>
              </a:spcAft>
              <a:buSzPct val="80000"/>
              <a:buFont typeface="Arial" panose="020B0604020202020204" pitchFamily="34" charset="0"/>
              <a:buChar char="•"/>
            </a:pPr>
            <a:r>
              <a:rPr lang="en-US" altLang="en-US" sz="2000" b="1">
                <a:latin typeface="Arial" panose="020B0604020202020204" pitchFamily="34" charset="0"/>
                <a:cs typeface="Arial" panose="020B0604020202020204" pitchFamily="34" charset="0"/>
              </a:rPr>
              <a:t>APBN memiliki fungsi otorisasi, perencanaan, pengawasan, alokasi, distribusi, dan stabilisasi;</a:t>
            </a:r>
          </a:p>
          <a:p>
            <a:pPr algn="just" eaLnBrk="1" hangingPunct="1">
              <a:spcBef>
                <a:spcPct val="0"/>
              </a:spcBef>
              <a:spcAft>
                <a:spcPts val="600"/>
              </a:spcAft>
              <a:buSzPct val="80000"/>
              <a:buFont typeface="Arial" panose="020B0604020202020204" pitchFamily="34" charset="0"/>
              <a:buChar char="•"/>
            </a:pPr>
            <a:r>
              <a:rPr lang="en-US" altLang="en-US" sz="2000" b="1">
                <a:latin typeface="Arial" panose="020B0604020202020204" pitchFamily="34" charset="0"/>
                <a:cs typeface="Arial" panose="020B0604020202020204" pitchFamily="34" charset="0"/>
              </a:rPr>
              <a:t>APBN yg sdh disetujui dirinci lebih lanjut dalam Keppres;</a:t>
            </a:r>
          </a:p>
          <a:p>
            <a:pPr algn="just" eaLnBrk="1" hangingPunct="1">
              <a:spcBef>
                <a:spcPct val="0"/>
              </a:spcBef>
              <a:spcAft>
                <a:spcPts val="600"/>
              </a:spcAft>
              <a:buSzPct val="80000"/>
              <a:buFont typeface="Arial" panose="020B0604020202020204" pitchFamily="34" charset="0"/>
              <a:buChar char="•"/>
            </a:pPr>
            <a:r>
              <a:rPr lang="en-US" altLang="en-US" sz="2000" b="1">
                <a:latin typeface="Arial" panose="020B0604020202020204" pitchFamily="34" charset="0"/>
                <a:cs typeface="Arial" panose="020B0604020202020204" pitchFamily="34" charset="0"/>
              </a:rPr>
              <a:t>Semua penerimaan dan pengeluaran pada tahun APBN dimasukkan dalam tahun APBN ybs;</a:t>
            </a:r>
          </a:p>
          <a:p>
            <a:pPr algn="just" eaLnBrk="1" hangingPunct="1">
              <a:spcBef>
                <a:spcPct val="0"/>
              </a:spcBef>
              <a:spcAft>
                <a:spcPts val="600"/>
              </a:spcAft>
              <a:buSzPct val="80000"/>
              <a:buFont typeface="Arial" panose="020B0604020202020204" pitchFamily="34" charset="0"/>
              <a:buChar char="•"/>
            </a:pPr>
            <a:r>
              <a:rPr lang="en-US" altLang="en-US" sz="2000" b="1">
                <a:latin typeface="Arial" panose="020B0604020202020204" pitchFamily="34" charset="0"/>
                <a:cs typeface="Arial" panose="020B0604020202020204" pitchFamily="34" charset="0"/>
              </a:rPr>
              <a:t>Penggunaan Surplus diutamakan utk pembentukan cadangan;</a:t>
            </a:r>
          </a:p>
          <a:p>
            <a:pPr algn="just" eaLnBrk="1" hangingPunct="1">
              <a:spcBef>
                <a:spcPct val="0"/>
              </a:spcBef>
              <a:spcAft>
                <a:spcPts val="600"/>
              </a:spcAft>
              <a:buSzPct val="80000"/>
              <a:buFont typeface="Arial" panose="020B0604020202020204" pitchFamily="34" charset="0"/>
              <a:buChar char="•"/>
            </a:pPr>
            <a:r>
              <a:rPr lang="en-US" altLang="en-US" sz="2000" b="1">
                <a:latin typeface="Arial" panose="020B0604020202020204" pitchFamily="34" charset="0"/>
                <a:cs typeface="Arial" panose="020B0604020202020204" pitchFamily="34" charset="0"/>
              </a:rPr>
              <a:t>Laporan Realisasi Semester disampaikan bln Juli;</a:t>
            </a:r>
          </a:p>
          <a:p>
            <a:pPr algn="just" eaLnBrk="1" hangingPunct="1">
              <a:spcBef>
                <a:spcPct val="0"/>
              </a:spcBef>
              <a:spcAft>
                <a:spcPts val="600"/>
              </a:spcAft>
              <a:buSzPct val="80000"/>
              <a:buFont typeface="Arial" panose="020B0604020202020204" pitchFamily="34" charset="0"/>
              <a:buChar char="•"/>
            </a:pPr>
            <a:r>
              <a:rPr lang="en-US" altLang="en-US" sz="2000" b="1">
                <a:latin typeface="Arial" panose="020B0604020202020204" pitchFamily="34" charset="0"/>
                <a:cs typeface="Arial" panose="020B0604020202020204" pitchFamily="34" charset="0"/>
              </a:rPr>
              <a:t>Perubahan APBN dpt diajukan dan dibahas dgn DPR sebelum tahun anggaran berakhir;</a:t>
            </a:r>
          </a:p>
          <a:p>
            <a:pPr algn="just" eaLnBrk="1" hangingPunct="1">
              <a:spcBef>
                <a:spcPct val="0"/>
              </a:spcBef>
              <a:spcAft>
                <a:spcPts val="600"/>
              </a:spcAft>
              <a:buSzPct val="80000"/>
              <a:buFont typeface="Arial" panose="020B0604020202020204" pitchFamily="34" charset="0"/>
              <a:buChar char="•"/>
            </a:pPr>
            <a:r>
              <a:rPr lang="en-US" altLang="en-US" sz="2000" b="1">
                <a:latin typeface="Arial" panose="020B0604020202020204" pitchFamily="34" charset="0"/>
                <a:cs typeface="Arial" panose="020B0604020202020204" pitchFamily="34" charset="0"/>
              </a:rPr>
              <a:t>D</a:t>
            </a:r>
            <a:r>
              <a:rPr lang="id-ID" altLang="en-US" sz="2000" b="1">
                <a:latin typeface="Arial" panose="020B0604020202020204" pitchFamily="34" charset="0"/>
                <a:cs typeface="Arial" panose="020B0604020202020204" pitchFamily="34" charset="0"/>
              </a:rPr>
              <a:t>a</a:t>
            </a:r>
            <a:r>
              <a:rPr lang="en-US" altLang="en-US" sz="2000" b="1">
                <a:latin typeface="Arial" panose="020B0604020202020204" pitchFamily="34" charset="0"/>
                <a:cs typeface="Arial" panose="020B0604020202020204" pitchFamily="34" charset="0"/>
              </a:rPr>
              <a:t>l</a:t>
            </a:r>
            <a:r>
              <a:rPr lang="id-ID" altLang="en-US" sz="2000" b="1">
                <a:latin typeface="Arial" panose="020B0604020202020204" pitchFamily="34" charset="0"/>
                <a:cs typeface="Arial" panose="020B0604020202020204" pitchFamily="34" charset="0"/>
              </a:rPr>
              <a:t>a</a:t>
            </a:r>
            <a:r>
              <a:rPr lang="en-US" altLang="en-US" sz="2000" b="1">
                <a:latin typeface="Arial" panose="020B0604020202020204" pitchFamily="34" charset="0"/>
                <a:cs typeface="Arial" panose="020B0604020202020204" pitchFamily="34" charset="0"/>
              </a:rPr>
              <a:t>m keadaan darurat, Pemerintah dpt melakukan pengeluaran, dan diajukan dlm APBN-P; </a:t>
            </a:r>
          </a:p>
          <a:p>
            <a:pPr algn="just" eaLnBrk="1" hangingPunct="1">
              <a:spcBef>
                <a:spcPct val="0"/>
              </a:spcBef>
              <a:spcAft>
                <a:spcPts val="600"/>
              </a:spcAft>
              <a:buSzPct val="80000"/>
              <a:buFont typeface="Arial" panose="020B0604020202020204" pitchFamily="34" charset="0"/>
              <a:buChar char="•"/>
            </a:pPr>
            <a:r>
              <a:rPr lang="en-US" altLang="en-US" sz="2000" b="1">
                <a:latin typeface="Arial" panose="020B0604020202020204" pitchFamily="34" charset="0"/>
                <a:cs typeface="Arial" panose="020B0604020202020204" pitchFamily="34" charset="0"/>
              </a:rPr>
              <a:t>Ketentuan pengelolaan keuangan negara diatur dlm UU perbendaharan negara.</a:t>
            </a:r>
          </a:p>
          <a:p>
            <a:pPr algn="just" eaLnBrk="1" hangingPunct="1">
              <a:spcBef>
                <a:spcPct val="0"/>
              </a:spcBef>
              <a:spcAft>
                <a:spcPts val="600"/>
              </a:spcAft>
              <a:buSzPct val="80000"/>
              <a:buFont typeface="Wingdings" panose="05000000000000000000" pitchFamily="2" charset="2"/>
              <a:buNone/>
            </a:pPr>
            <a:endParaRPr lang="en-US" altLang="en-US" sz="2000">
              <a:solidFill>
                <a:srgbClr val="333399"/>
              </a:solidFill>
            </a:endParaRPr>
          </a:p>
        </p:txBody>
      </p:sp>
      <p:sp>
        <p:nvSpPr>
          <p:cNvPr id="33795" name="Slide Number Placeholder 5">
            <a:extLst>
              <a:ext uri="{FF2B5EF4-FFF2-40B4-BE49-F238E27FC236}">
                <a16:creationId xmlns="" xmlns:a16="http://schemas.microsoft.com/office/drawing/2014/main" id="{70DD6B75-2395-4877-85B7-0D906D97A9E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8D0F6FC-F9B3-43AC-84EF-38444C6119EA}" type="slidenum">
              <a:rPr lang="en-US" altLang="en-US" sz="1400" smtClean="0"/>
              <a:pPr/>
              <a:t>16</a:t>
            </a:fld>
            <a:endParaRPr lang="en-US" altLang="en-US" sz="1400"/>
          </a:p>
        </p:txBody>
      </p:sp>
      <p:sp>
        <p:nvSpPr>
          <p:cNvPr id="115714" name="Text Box 2">
            <a:extLst>
              <a:ext uri="{FF2B5EF4-FFF2-40B4-BE49-F238E27FC236}">
                <a16:creationId xmlns="" xmlns:a16="http://schemas.microsoft.com/office/drawing/2014/main" id="{AF38347E-1490-4B3B-A2C2-CEDAF6AE153F}"/>
              </a:ext>
            </a:extLst>
          </p:cNvPr>
          <p:cNvSpPr txBox="1">
            <a:spLocks noChangeArrowheads="1"/>
          </p:cNvSpPr>
          <p:nvPr/>
        </p:nvSpPr>
        <p:spPr bwMode="auto">
          <a:xfrm>
            <a:off x="29455" y="35218"/>
            <a:ext cx="914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80000"/>
              </a:lnSpc>
            </a:pPr>
            <a:r>
              <a:rPr lang="en-US" altLang="en-US" sz="3200" b="1" dirty="0">
                <a:latin typeface="Albertus Extra Bold" pitchFamily="34" charset="0"/>
                <a:cs typeface="Arial" panose="020B0604020202020204" pitchFamily="34" charset="0"/>
              </a:rPr>
              <a:t>PELAKSANAAN APBN </a:t>
            </a:r>
          </a:p>
          <a:p>
            <a:pPr algn="ctr" eaLnBrk="1" hangingPunct="1">
              <a:lnSpc>
                <a:spcPct val="80000"/>
              </a:lnSpc>
            </a:pPr>
            <a:r>
              <a:rPr lang="en-US" altLang="en-US" sz="3200" b="1" dirty="0">
                <a:latin typeface="Albertus Extra Bold" pitchFamily="34" charset="0"/>
                <a:cs typeface="Arial" panose="020B0604020202020204" pitchFamily="34" charset="0"/>
              </a:rPr>
              <a:t>(P</a:t>
            </a:r>
            <a:r>
              <a:rPr lang="id-ID" altLang="en-US" sz="3200" b="1" dirty="0">
                <a:latin typeface="Albertus Extra Bold" pitchFamily="34" charset="0"/>
                <a:cs typeface="Arial" panose="020B0604020202020204" pitchFamily="34" charset="0"/>
              </a:rPr>
              <a:t>a</a:t>
            </a:r>
            <a:r>
              <a:rPr lang="en-US" altLang="en-US" sz="3200" b="1" dirty="0">
                <a:latin typeface="Albertus Extra Bold" pitchFamily="34" charset="0"/>
                <a:cs typeface="Arial" panose="020B0604020202020204" pitchFamily="34" charset="0"/>
              </a:rPr>
              <a:t>s</a:t>
            </a:r>
            <a:r>
              <a:rPr lang="id-ID" altLang="en-US" sz="3200" b="1" dirty="0">
                <a:latin typeface="Albertus Extra Bold" pitchFamily="34" charset="0"/>
                <a:cs typeface="Arial" panose="020B0604020202020204" pitchFamily="34" charset="0"/>
              </a:rPr>
              <a:t>a</a:t>
            </a:r>
            <a:r>
              <a:rPr lang="en-US" altLang="en-US" sz="3200" b="1" dirty="0">
                <a:latin typeface="Albertus Extra Bold" pitchFamily="34" charset="0"/>
                <a:cs typeface="Arial" panose="020B0604020202020204" pitchFamily="34" charset="0"/>
              </a:rPr>
              <a:t>l 3 </a:t>
            </a:r>
            <a:r>
              <a:rPr lang="en-US" altLang="en-US" sz="3200" b="1" dirty="0" err="1">
                <a:latin typeface="Albertus Extra Bold" pitchFamily="34" charset="0"/>
                <a:cs typeface="Arial" panose="020B0604020202020204" pitchFamily="34" charset="0"/>
              </a:rPr>
              <a:t>sd</a:t>
            </a:r>
            <a:r>
              <a:rPr lang="en-US" altLang="en-US" sz="3200" b="1" dirty="0">
                <a:latin typeface="Albertus Extra Bold" pitchFamily="34" charset="0"/>
                <a:cs typeface="Arial" panose="020B0604020202020204" pitchFamily="34" charset="0"/>
              </a:rPr>
              <a:t> 5 dan 26 SD 29)</a:t>
            </a:r>
          </a:p>
          <a:p>
            <a:pPr algn="ctr" eaLnBrk="1" hangingPunct="1">
              <a:lnSpc>
                <a:spcPct val="80000"/>
              </a:lnSpc>
            </a:pPr>
            <a:endParaRPr lang="en-US" altLang="en-US" sz="3200" b="1" dirty="0">
              <a:latin typeface="Albertus Extra Bold" pitchFamily="34" charset="0"/>
              <a:cs typeface="Arial" panose="020B0604020202020204" pitchFamily="34" charset="0"/>
            </a:endParaRPr>
          </a:p>
        </p:txBody>
      </p:sp>
    </p:spTree>
    <p:extLst>
      <p:ext uri="{BB962C8B-B14F-4D97-AF65-F5344CB8AC3E}">
        <p14:creationId xmlns:p14="http://schemas.microsoft.com/office/powerpoint/2010/main" val="3398018699"/>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5714"/>
                                        </p:tgtEl>
                                        <p:attrNameLst>
                                          <p:attrName>style.visibility</p:attrName>
                                        </p:attrNameLst>
                                      </p:cBhvr>
                                      <p:to>
                                        <p:strVal val="visible"/>
                                      </p:to>
                                    </p:set>
                                    <p:animEffect transition="in" filter="diamond(in)">
                                      <p:cBhvr>
                                        <p:cTn id="7" dur="500"/>
                                        <p:tgtEl>
                                          <p:spTgt spid="1157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a:extLst>
              <a:ext uri="{FF2B5EF4-FFF2-40B4-BE49-F238E27FC236}">
                <a16:creationId xmlns="" xmlns:a16="http://schemas.microsoft.com/office/drawing/2014/main" id="{110A0189-CCEE-41AE-8181-B4D80AACF9E0}"/>
              </a:ext>
            </a:extLst>
          </p:cNvPr>
          <p:cNvSpPr>
            <a:spLocks noGrp="1"/>
          </p:cNvSpPr>
          <p:nvPr>
            <p:ph idx="1"/>
          </p:nvPr>
        </p:nvSpPr>
        <p:spPr>
          <a:xfrm>
            <a:off x="398463" y="1508125"/>
            <a:ext cx="8364537" cy="4800600"/>
          </a:xfrm>
        </p:spPr>
        <p:txBody>
          <a:bodyPr/>
          <a:lstStyle/>
          <a:p>
            <a:pPr algn="just" eaLnBrk="1" hangingPunct="1">
              <a:spcBef>
                <a:spcPct val="35000"/>
              </a:spcBef>
              <a:buSzPct val="80000"/>
              <a:buFont typeface="Arial" panose="020B0604020202020204" pitchFamily="34" charset="0"/>
              <a:buChar char="•"/>
            </a:pPr>
            <a:r>
              <a:rPr lang="en-US" altLang="en-US" sz="2400" b="1">
                <a:latin typeface="Arial" panose="020B0604020202020204" pitchFamily="34" charset="0"/>
                <a:cs typeface="Arial" panose="020B0604020202020204" pitchFamily="34" charset="0"/>
              </a:rPr>
              <a:t>Pelaksanaan APBN dipertanggungjawabkan dgn UU berupa Laporan Keuangan yang sdh diaudit BPK;</a:t>
            </a:r>
          </a:p>
          <a:p>
            <a:pPr algn="just" eaLnBrk="1" hangingPunct="1">
              <a:spcBef>
                <a:spcPct val="35000"/>
              </a:spcBef>
              <a:buSzPct val="80000"/>
              <a:buFont typeface="Arial" panose="020B0604020202020204" pitchFamily="34" charset="0"/>
              <a:buChar char="•"/>
            </a:pPr>
            <a:r>
              <a:rPr lang="en-US" altLang="en-US" sz="2400" b="1">
                <a:latin typeface="Arial" panose="020B0604020202020204" pitchFamily="34" charset="0"/>
                <a:cs typeface="Arial" panose="020B0604020202020204" pitchFamily="34" charset="0"/>
              </a:rPr>
              <a:t>LK terdiri paling tidak LRA, Neraca, LAK, dan CaLK serta dilampiri LK perusahaan negara;</a:t>
            </a:r>
          </a:p>
          <a:p>
            <a:pPr algn="just" eaLnBrk="1" hangingPunct="1">
              <a:spcBef>
                <a:spcPct val="35000"/>
              </a:spcBef>
              <a:buSzPct val="80000"/>
              <a:buFont typeface="Arial" panose="020B0604020202020204" pitchFamily="34" charset="0"/>
              <a:buChar char="•"/>
            </a:pPr>
            <a:r>
              <a:rPr lang="en-US" altLang="en-US" sz="2400" b="1">
                <a:latin typeface="Arial" panose="020B0604020202020204" pitchFamily="34" charset="0"/>
                <a:cs typeface="Arial" panose="020B0604020202020204" pitchFamily="34" charset="0"/>
              </a:rPr>
              <a:t>LK disusun berdasarkan akuntansi yang standarnya disusun oleh komite standar yang independen dan dituangkan dalam PP;</a:t>
            </a:r>
          </a:p>
          <a:p>
            <a:pPr algn="just" eaLnBrk="1" hangingPunct="1">
              <a:spcBef>
                <a:spcPct val="35000"/>
              </a:spcBef>
              <a:buSzPct val="80000"/>
              <a:buFont typeface="Arial" panose="020B0604020202020204" pitchFamily="34" charset="0"/>
              <a:buChar char="•"/>
            </a:pPr>
            <a:r>
              <a:rPr lang="en-US" altLang="en-US" sz="2400" b="1">
                <a:latin typeface="Arial" panose="020B0604020202020204" pitchFamily="34" charset="0"/>
                <a:cs typeface="Arial" panose="020B0604020202020204" pitchFamily="34" charset="0"/>
              </a:rPr>
              <a:t>UU tentang pertanggungjawaban disampaikan paling lambat 6 bulan setelah tahun anggaran berakhir; </a:t>
            </a:r>
          </a:p>
          <a:p>
            <a:pPr algn="just" eaLnBrk="1" hangingPunct="1">
              <a:spcBef>
                <a:spcPct val="35000"/>
              </a:spcBef>
              <a:buSzPct val="80000"/>
              <a:buFont typeface="Arial" panose="020B0604020202020204" pitchFamily="34" charset="0"/>
              <a:buChar char="•"/>
            </a:pPr>
            <a:r>
              <a:rPr lang="en-US" altLang="en-US" sz="2400" b="1">
                <a:latin typeface="Arial" panose="020B0604020202020204" pitchFamily="34" charset="0"/>
                <a:cs typeface="Arial" panose="020B0604020202020204" pitchFamily="34" charset="0"/>
              </a:rPr>
              <a:t>Pemeriksaan BPK diatur dgn UU tersendiri;</a:t>
            </a:r>
            <a:endParaRPr lang="en-US" altLang="en-US" sz="2400" b="1" i="1">
              <a:latin typeface="Arial" panose="020B0604020202020204" pitchFamily="34" charset="0"/>
              <a:cs typeface="Arial" panose="020B0604020202020204" pitchFamily="34" charset="0"/>
            </a:endParaRPr>
          </a:p>
        </p:txBody>
      </p:sp>
      <p:sp>
        <p:nvSpPr>
          <p:cNvPr id="34819" name="Slide Number Placeholder 5">
            <a:extLst>
              <a:ext uri="{FF2B5EF4-FFF2-40B4-BE49-F238E27FC236}">
                <a16:creationId xmlns="" xmlns:a16="http://schemas.microsoft.com/office/drawing/2014/main" id="{B3A06EF7-2DA8-46F4-B2E6-08FBB817A11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020862F-471C-438C-94AF-B2D19CA76BC9}" type="slidenum">
              <a:rPr lang="en-US" altLang="en-US" sz="1400" smtClean="0"/>
              <a:pPr/>
              <a:t>17</a:t>
            </a:fld>
            <a:endParaRPr lang="en-US" altLang="en-US" sz="1400"/>
          </a:p>
        </p:txBody>
      </p:sp>
      <p:sp>
        <p:nvSpPr>
          <p:cNvPr id="116738" name="Text Box 2">
            <a:extLst>
              <a:ext uri="{FF2B5EF4-FFF2-40B4-BE49-F238E27FC236}">
                <a16:creationId xmlns="" xmlns:a16="http://schemas.microsoft.com/office/drawing/2014/main" id="{EA1FCECA-DCEE-4C6E-88FF-0D9E812E764E}"/>
              </a:ext>
            </a:extLst>
          </p:cNvPr>
          <p:cNvSpPr txBox="1">
            <a:spLocks noChangeArrowheads="1"/>
          </p:cNvSpPr>
          <p:nvPr/>
        </p:nvSpPr>
        <p:spPr bwMode="auto">
          <a:xfrm>
            <a:off x="0" y="319088"/>
            <a:ext cx="914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80000"/>
              </a:lnSpc>
            </a:pPr>
            <a:r>
              <a:rPr lang="en-US" altLang="en-US" sz="3200" b="1" dirty="0">
                <a:latin typeface="Albertus Extra Bold" pitchFamily="34" charset="0"/>
                <a:cs typeface="Arial" panose="020B0604020202020204" pitchFamily="34" charset="0"/>
              </a:rPr>
              <a:t>PERTANGGUNGJAWABAN </a:t>
            </a:r>
          </a:p>
          <a:p>
            <a:pPr algn="ctr" eaLnBrk="1" hangingPunct="1">
              <a:lnSpc>
                <a:spcPct val="80000"/>
              </a:lnSpc>
            </a:pPr>
            <a:r>
              <a:rPr lang="en-US" altLang="en-US" sz="3200" b="1" dirty="0">
                <a:latin typeface="Albertus Extra Bold" pitchFamily="34" charset="0"/>
                <a:cs typeface="Arial" panose="020B0604020202020204" pitchFamily="34" charset="0"/>
              </a:rPr>
              <a:t>(P</a:t>
            </a:r>
            <a:r>
              <a:rPr lang="id-ID" altLang="en-US" sz="3200" b="1" dirty="0">
                <a:latin typeface="Albertus Extra Bold" pitchFamily="34" charset="0"/>
                <a:cs typeface="Arial" panose="020B0604020202020204" pitchFamily="34" charset="0"/>
              </a:rPr>
              <a:t>a</a:t>
            </a:r>
            <a:r>
              <a:rPr lang="en-US" altLang="en-US" sz="3200" b="1" dirty="0">
                <a:latin typeface="Albertus Extra Bold" pitchFamily="34" charset="0"/>
                <a:cs typeface="Arial" panose="020B0604020202020204" pitchFamily="34" charset="0"/>
              </a:rPr>
              <a:t>s</a:t>
            </a:r>
            <a:r>
              <a:rPr lang="id-ID" altLang="en-US" sz="3200" b="1" dirty="0">
                <a:latin typeface="Albertus Extra Bold" pitchFamily="34" charset="0"/>
                <a:cs typeface="Arial" panose="020B0604020202020204" pitchFamily="34" charset="0"/>
              </a:rPr>
              <a:t>a</a:t>
            </a:r>
            <a:r>
              <a:rPr lang="en-US" altLang="en-US" sz="3200" b="1" dirty="0">
                <a:latin typeface="Albertus Extra Bold" pitchFamily="34" charset="0"/>
                <a:cs typeface="Arial" panose="020B0604020202020204" pitchFamily="34" charset="0"/>
              </a:rPr>
              <a:t>l 30 s</a:t>
            </a:r>
            <a:r>
              <a:rPr lang="id-ID" altLang="en-US" sz="3200" b="1" dirty="0">
                <a:latin typeface="Albertus Extra Bold" pitchFamily="34" charset="0"/>
                <a:cs typeface="Arial" panose="020B0604020202020204" pitchFamily="34" charset="0"/>
              </a:rPr>
              <a:t>.</a:t>
            </a:r>
            <a:r>
              <a:rPr lang="en-US" altLang="en-US" sz="3200" b="1" dirty="0">
                <a:latin typeface="Albertus Extra Bold" pitchFamily="34" charset="0"/>
                <a:cs typeface="Arial" panose="020B0604020202020204" pitchFamily="34" charset="0"/>
              </a:rPr>
              <a:t>d</a:t>
            </a:r>
            <a:r>
              <a:rPr lang="id-ID" altLang="en-US" sz="3200" b="1" dirty="0">
                <a:latin typeface="Albertus Extra Bold" pitchFamily="34" charset="0"/>
                <a:cs typeface="Arial" panose="020B0604020202020204" pitchFamily="34" charset="0"/>
              </a:rPr>
              <a:t>.</a:t>
            </a:r>
            <a:r>
              <a:rPr lang="en-US" altLang="en-US" sz="3200" b="1" dirty="0">
                <a:latin typeface="Albertus Extra Bold" pitchFamily="34" charset="0"/>
                <a:cs typeface="Arial" panose="020B0604020202020204" pitchFamily="34" charset="0"/>
              </a:rPr>
              <a:t> 33)</a:t>
            </a:r>
          </a:p>
          <a:p>
            <a:pPr algn="ctr" eaLnBrk="1" hangingPunct="1">
              <a:lnSpc>
                <a:spcPct val="80000"/>
              </a:lnSpc>
            </a:pPr>
            <a:endParaRPr lang="en-US" altLang="en-US" sz="3800" b="1" dirty="0">
              <a:latin typeface="Albertus Extra Bold" pitchFamily="34" charset="0"/>
              <a:cs typeface="Arial" panose="020B0604020202020204" pitchFamily="34" charset="0"/>
            </a:endParaRPr>
          </a:p>
        </p:txBody>
      </p:sp>
    </p:spTree>
    <p:extLst>
      <p:ext uri="{BB962C8B-B14F-4D97-AF65-F5344CB8AC3E}">
        <p14:creationId xmlns:p14="http://schemas.microsoft.com/office/powerpoint/2010/main" val="478262443"/>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6738"/>
                                        </p:tgtEl>
                                        <p:attrNameLst>
                                          <p:attrName>style.visibility</p:attrName>
                                        </p:attrNameLst>
                                      </p:cBhvr>
                                      <p:to>
                                        <p:strVal val="visible"/>
                                      </p:to>
                                    </p:set>
                                    <p:animEffect transition="in" filter="diamond(in)">
                                      <p:cBhvr>
                                        <p:cTn id="7" dur="500"/>
                                        <p:tgtEl>
                                          <p:spTgt spid="1167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3">
            <a:extLst>
              <a:ext uri="{FF2B5EF4-FFF2-40B4-BE49-F238E27FC236}">
                <a16:creationId xmlns="" xmlns:a16="http://schemas.microsoft.com/office/drawing/2014/main" id="{AE4B2D0A-FE8D-4C6C-8280-7F8C1FD82EB9}"/>
              </a:ext>
            </a:extLst>
          </p:cNvPr>
          <p:cNvSpPr>
            <a:spLocks noGrp="1" noChangeArrowheads="1"/>
          </p:cNvSpPr>
          <p:nvPr>
            <p:ph idx="1"/>
          </p:nvPr>
        </p:nvSpPr>
        <p:spPr>
          <a:xfrm>
            <a:off x="407988" y="1631950"/>
            <a:ext cx="8534400" cy="4800600"/>
          </a:xfrm>
        </p:spPr>
        <p:txBody>
          <a:bodyPr rtlCol="0">
            <a:noAutofit/>
          </a:bodyPr>
          <a:lstStyle/>
          <a:p>
            <a:pPr marL="280988" indent="-280988" eaLnBrk="1" fontAlgn="auto" hangingPunct="1">
              <a:spcBef>
                <a:spcPts val="0"/>
              </a:spcBef>
              <a:spcAft>
                <a:spcPts val="600"/>
              </a:spcAft>
              <a:buClr>
                <a:schemeClr val="tx1">
                  <a:lumMod val="85000"/>
                  <a:lumOff val="15000"/>
                </a:schemeClr>
              </a:buClr>
              <a:buSzPct val="80000"/>
              <a:buFont typeface="Arial" panose="020B0604020202020204" pitchFamily="34" charset="0"/>
              <a:buChar char="•"/>
              <a:defRPr/>
            </a:pPr>
            <a:r>
              <a:rPr lang="en-US" sz="2000" b="1" dirty="0" err="1">
                <a:latin typeface="Arial" panose="020B0604020202020204" pitchFamily="34" charset="0"/>
                <a:cs typeface="Arial" panose="020B0604020202020204" pitchFamily="34" charset="0"/>
              </a:rPr>
              <a:t>Pem</a:t>
            </a:r>
            <a:r>
              <a:rPr lang="en-US" sz="2000" b="1" dirty="0">
                <a:latin typeface="Arial" panose="020B0604020202020204" pitchFamily="34" charset="0"/>
                <a:cs typeface="Arial" panose="020B0604020202020204" pitchFamily="34" charset="0"/>
              </a:rPr>
              <a:t> Pusat dan Bank </a:t>
            </a:r>
            <a:r>
              <a:rPr lang="en-US" sz="2000" b="1" dirty="0" err="1">
                <a:latin typeface="Arial" panose="020B0604020202020204" pitchFamily="34" charset="0"/>
                <a:cs typeface="Arial" panose="020B0604020202020204" pitchFamily="34" charset="0"/>
              </a:rPr>
              <a:t>Sentral</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memiliki</a:t>
            </a:r>
            <a:r>
              <a:rPr lang="en-US" sz="2000" b="1" dirty="0">
                <a:latin typeface="Arial" panose="020B0604020202020204" pitchFamily="34" charset="0"/>
                <a:cs typeface="Arial" panose="020B0604020202020204" pitchFamily="34" charset="0"/>
              </a:rPr>
              <a:t> hub </a:t>
            </a:r>
            <a:r>
              <a:rPr lang="en-US" sz="2000" b="1" dirty="0" err="1">
                <a:latin typeface="Arial" panose="020B0604020202020204" pitchFamily="34" charset="0"/>
                <a:cs typeface="Arial" panose="020B0604020202020204" pitchFamily="34" charset="0"/>
              </a:rPr>
              <a:t>koordinasi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dlm</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hal</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pengelolaan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fiskal</a:t>
            </a:r>
            <a:r>
              <a:rPr lang="en-US" sz="2000" b="1" dirty="0">
                <a:latin typeface="Arial" panose="020B0604020202020204" pitchFamily="34" charset="0"/>
                <a:cs typeface="Arial" panose="020B0604020202020204" pitchFamily="34" charset="0"/>
              </a:rPr>
              <a:t> dan </a:t>
            </a:r>
            <a:r>
              <a:rPr lang="en-US" sz="2000" b="1" dirty="0" err="1">
                <a:latin typeface="Arial" panose="020B0604020202020204" pitchFamily="34" charset="0"/>
                <a:cs typeface="Arial" panose="020B0604020202020204" pitchFamily="34" charset="0"/>
              </a:rPr>
              <a:t>moneter</a:t>
            </a:r>
            <a:r>
              <a:rPr lang="en-US" sz="2000" b="1" dirty="0">
                <a:latin typeface="Arial" panose="020B0604020202020204" pitchFamily="34" charset="0"/>
                <a:cs typeface="Arial" panose="020B0604020202020204" pitchFamily="34" charset="0"/>
              </a:rPr>
              <a:t>;</a:t>
            </a:r>
          </a:p>
          <a:p>
            <a:pPr marL="280988" indent="-280988" eaLnBrk="1" fontAlgn="auto" hangingPunct="1">
              <a:spcBef>
                <a:spcPts val="0"/>
              </a:spcBef>
              <a:spcAft>
                <a:spcPts val="600"/>
              </a:spcAft>
              <a:buClr>
                <a:schemeClr val="tx1">
                  <a:lumMod val="85000"/>
                  <a:lumOff val="15000"/>
                </a:schemeClr>
              </a:buClr>
              <a:buSzPct val="80000"/>
              <a:buFont typeface="Arial" panose="020B0604020202020204" pitchFamily="34" charset="0"/>
              <a:buChar char="•"/>
              <a:defRPr/>
            </a:pPr>
            <a:r>
              <a:rPr lang="en-US" sz="2000" b="1" dirty="0" err="1">
                <a:latin typeface="Arial" panose="020B0604020202020204" pitchFamily="34" charset="0"/>
                <a:cs typeface="Arial" panose="020B0604020202020204" pitchFamily="34" charset="0"/>
              </a:rPr>
              <a:t>Pem</a:t>
            </a:r>
            <a:r>
              <a:rPr lang="en-US" sz="2000" b="1" dirty="0">
                <a:latin typeface="Arial" panose="020B0604020202020204" pitchFamily="34" charset="0"/>
                <a:cs typeface="Arial" panose="020B0604020202020204" pitchFamily="34" charset="0"/>
              </a:rPr>
              <a:t> Pusat </a:t>
            </a:r>
            <a:r>
              <a:rPr lang="en-US" sz="2000" b="1" dirty="0" err="1">
                <a:latin typeface="Arial" panose="020B0604020202020204" pitchFamily="34" charset="0"/>
                <a:cs typeface="Arial" panose="020B0604020202020204" pitchFamily="34" charset="0"/>
              </a:rPr>
              <a:t>menyediakan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alokasi</a:t>
            </a:r>
            <a:r>
              <a:rPr lang="en-US" sz="2000" b="1" dirty="0">
                <a:latin typeface="Arial" panose="020B0604020202020204" pitchFamily="34" charset="0"/>
                <a:cs typeface="Arial" panose="020B0604020202020204" pitchFamily="34" charset="0"/>
              </a:rPr>
              <a:t> dana </a:t>
            </a:r>
            <a:r>
              <a:rPr lang="en-US" sz="2000" b="1" dirty="0" err="1">
                <a:latin typeface="Arial" panose="020B0604020202020204" pitchFamily="34" charset="0"/>
                <a:cs typeface="Arial" panose="020B0604020202020204" pitchFamily="34" charset="0"/>
              </a:rPr>
              <a:t>kepada</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Pemda</a:t>
            </a:r>
            <a:r>
              <a:rPr lang="en-US" sz="2000" b="1" dirty="0">
                <a:latin typeface="Arial" panose="020B0604020202020204" pitchFamily="34" charset="0"/>
                <a:cs typeface="Arial" panose="020B0604020202020204" pitchFamily="34" charset="0"/>
              </a:rPr>
              <a:t>, dan juga </a:t>
            </a:r>
            <a:r>
              <a:rPr lang="en-US" sz="2000" b="1" dirty="0" err="1">
                <a:latin typeface="Arial" panose="020B0604020202020204" pitchFamily="34" charset="0"/>
                <a:cs typeface="Arial" panose="020B0604020202020204" pitchFamily="34" charset="0"/>
              </a:rPr>
              <a:t>dapat</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memberi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hibah</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maupun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pinjaman</a:t>
            </a:r>
            <a:r>
              <a:rPr lang="en-US" sz="2000" b="1" dirty="0">
                <a:latin typeface="Arial" panose="020B0604020202020204" pitchFamily="34" charset="0"/>
                <a:cs typeface="Arial" panose="020B0604020202020204" pitchFamily="34" charset="0"/>
              </a:rPr>
              <a:t>;</a:t>
            </a:r>
          </a:p>
          <a:p>
            <a:pPr marL="280988" indent="-280988" eaLnBrk="1" fontAlgn="auto" hangingPunct="1">
              <a:spcBef>
                <a:spcPts val="0"/>
              </a:spcBef>
              <a:spcAft>
                <a:spcPts val="600"/>
              </a:spcAft>
              <a:buClr>
                <a:schemeClr val="tx1">
                  <a:lumMod val="85000"/>
                  <a:lumOff val="15000"/>
                </a:schemeClr>
              </a:buClr>
              <a:buSzPct val="80000"/>
              <a:buFont typeface="Arial" panose="020B0604020202020204" pitchFamily="34" charset="0"/>
              <a:buChar char="•"/>
              <a:defRPr/>
            </a:pPr>
            <a:r>
              <a:rPr lang="en-US" sz="2000" b="1" dirty="0" err="1">
                <a:latin typeface="Arial" panose="020B0604020202020204" pitchFamily="34" charset="0"/>
                <a:cs typeface="Arial" panose="020B0604020202020204" pitchFamily="34" charset="0"/>
              </a:rPr>
              <a:t>Pemda</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dpt</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memberi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pinjaman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atau</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meminjam</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dengan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persetujuan</a:t>
            </a:r>
            <a:r>
              <a:rPr lang="en-US" sz="2000" b="1" dirty="0">
                <a:latin typeface="Arial" panose="020B0604020202020204" pitchFamily="34" charset="0"/>
                <a:cs typeface="Arial" panose="020B0604020202020204" pitchFamily="34" charset="0"/>
              </a:rPr>
              <a:t> DPRD (PP23/2003 </a:t>
            </a:r>
            <a:r>
              <a:rPr lang="en-US" sz="2000" b="1" dirty="0" err="1">
                <a:latin typeface="Arial" panose="020B0604020202020204" pitchFamily="34" charset="0"/>
                <a:cs typeface="Arial" panose="020B0604020202020204" pitchFamily="34" charset="0"/>
              </a:rPr>
              <a:t>memberi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batas</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pinjaman</a:t>
            </a:r>
            <a:r>
              <a:rPr lang="en-US" sz="2000" b="1" dirty="0">
                <a:latin typeface="Arial" panose="020B0604020202020204" pitchFamily="34" charset="0"/>
                <a:cs typeface="Arial" panose="020B0604020202020204" pitchFamily="34" charset="0"/>
              </a:rPr>
              <a:t>);</a:t>
            </a:r>
          </a:p>
          <a:p>
            <a:pPr marL="280988" indent="-280988" eaLnBrk="1" fontAlgn="auto" hangingPunct="1">
              <a:spcBef>
                <a:spcPts val="0"/>
              </a:spcBef>
              <a:spcAft>
                <a:spcPts val="600"/>
              </a:spcAft>
              <a:buClr>
                <a:schemeClr val="tx1">
                  <a:lumMod val="85000"/>
                  <a:lumOff val="15000"/>
                </a:schemeClr>
              </a:buClr>
              <a:buSzPct val="80000"/>
              <a:buFont typeface="Arial" panose="020B0604020202020204" pitchFamily="34" charset="0"/>
              <a:buChar char="•"/>
              <a:defRPr/>
            </a:pPr>
            <a:r>
              <a:rPr lang="en-US" sz="2000" b="1" dirty="0" err="1">
                <a:latin typeface="Arial" panose="020B0604020202020204" pitchFamily="34" charset="0"/>
                <a:cs typeface="Arial" panose="020B0604020202020204" pitchFamily="34" charset="0"/>
              </a:rPr>
              <a:t>Pemerintah</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dpt</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melakukan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investasi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memberi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hibah</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kpd</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atau</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melakukan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divestasi</a:t>
            </a:r>
            <a:r>
              <a:rPr lang="en-US" sz="2000" b="1" dirty="0">
                <a:latin typeface="Arial" panose="020B0604020202020204" pitchFamily="34" charset="0"/>
                <a:cs typeface="Arial" panose="020B0604020202020204" pitchFamily="34" charset="0"/>
              </a:rPr>
              <a:t> pd </a:t>
            </a:r>
            <a:r>
              <a:rPr lang="en-US" sz="2000" b="1" dirty="0" err="1">
                <a:latin typeface="Arial" panose="020B0604020202020204" pitchFamily="34" charset="0"/>
                <a:cs typeface="Arial" panose="020B0604020202020204" pitchFamily="34" charset="0"/>
              </a:rPr>
              <a:t>perusahaan</a:t>
            </a:r>
            <a:r>
              <a:rPr lang="en-US" sz="2000" b="1" dirty="0">
                <a:latin typeface="Arial" panose="020B0604020202020204" pitchFamily="34" charset="0"/>
                <a:cs typeface="Arial" panose="020B0604020202020204" pitchFamily="34" charset="0"/>
              </a:rPr>
              <a:t> negara/</a:t>
            </a:r>
            <a:r>
              <a:rPr lang="en-US" sz="2000" b="1" dirty="0" err="1">
                <a:latin typeface="Arial" panose="020B0604020202020204" pitchFamily="34" charset="0"/>
                <a:cs typeface="Arial" panose="020B0604020202020204" pitchFamily="34" charset="0"/>
              </a:rPr>
              <a:t>swasta</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atas</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persetujuan</a:t>
            </a:r>
            <a:r>
              <a:rPr lang="en-US" sz="2000" b="1" dirty="0">
                <a:latin typeface="Arial" panose="020B0604020202020204" pitchFamily="34" charset="0"/>
                <a:cs typeface="Arial" panose="020B0604020202020204" pitchFamily="34" charset="0"/>
              </a:rPr>
              <a:t> DPR/D; </a:t>
            </a:r>
          </a:p>
          <a:p>
            <a:pPr marL="280988" indent="-280988" eaLnBrk="1" fontAlgn="auto" hangingPunct="1">
              <a:spcBef>
                <a:spcPts val="0"/>
              </a:spcBef>
              <a:spcAft>
                <a:spcPts val="600"/>
              </a:spcAft>
              <a:buClr>
                <a:schemeClr val="tx1">
                  <a:lumMod val="85000"/>
                  <a:lumOff val="15000"/>
                </a:schemeClr>
              </a:buClr>
              <a:buSzPct val="80000"/>
              <a:buFont typeface="Arial" panose="020B0604020202020204" pitchFamily="34" charset="0"/>
              <a:buChar char="•"/>
              <a:defRPr/>
            </a:pPr>
            <a:r>
              <a:rPr lang="en-US" sz="2000" b="1" dirty="0">
                <a:latin typeface="Arial" panose="020B0604020202020204" pitchFamily="34" charset="0"/>
                <a:cs typeface="Arial" panose="020B0604020202020204" pitchFamily="34" charset="0"/>
              </a:rPr>
              <a:t>Menteri </a:t>
            </a:r>
            <a:r>
              <a:rPr lang="en-US" sz="2000" b="1" dirty="0" err="1">
                <a:latin typeface="Arial" panose="020B0604020202020204" pitchFamily="34" charset="0"/>
                <a:cs typeface="Arial" panose="020B0604020202020204" pitchFamily="34" charset="0"/>
              </a:rPr>
              <a:t>Keuangan</a:t>
            </a:r>
            <a:r>
              <a:rPr lang="en-US" sz="2000" b="1" dirty="0">
                <a:latin typeface="Arial" panose="020B0604020202020204" pitchFamily="34" charset="0"/>
                <a:cs typeface="Arial" panose="020B0604020202020204" pitchFamily="34" charset="0"/>
              </a:rPr>
              <a:t>/KDH </a:t>
            </a:r>
            <a:r>
              <a:rPr lang="en-US" sz="2000" b="1" dirty="0" err="1">
                <a:latin typeface="Arial" panose="020B0604020202020204" pitchFamily="34" charset="0"/>
                <a:cs typeface="Arial" panose="020B0604020202020204" pitchFamily="34" charset="0"/>
              </a:rPr>
              <a:t>melakukan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pembinaan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atas</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perusahaan</a:t>
            </a:r>
            <a:r>
              <a:rPr lang="en-US" sz="2000" b="1" dirty="0">
                <a:latin typeface="Arial" panose="020B0604020202020204" pitchFamily="34" charset="0"/>
                <a:cs typeface="Arial" panose="020B0604020202020204" pitchFamily="34" charset="0"/>
              </a:rPr>
              <a:t> negara/</a:t>
            </a:r>
            <a:r>
              <a:rPr lang="en-US" sz="2000" b="1" dirty="0" err="1">
                <a:latin typeface="Arial" panose="020B0604020202020204" pitchFamily="34" charset="0"/>
                <a:cs typeface="Arial" panose="020B0604020202020204" pitchFamily="34" charset="0"/>
              </a:rPr>
              <a:t>daerah</a:t>
            </a:r>
            <a:r>
              <a:rPr lang="en-US" sz="2000" b="1" dirty="0">
                <a:latin typeface="Arial" panose="020B0604020202020204" pitchFamily="34" charset="0"/>
                <a:cs typeface="Arial" panose="020B0604020202020204" pitchFamily="34" charset="0"/>
              </a:rPr>
              <a:t>;</a:t>
            </a:r>
          </a:p>
          <a:p>
            <a:pPr marL="280988" indent="-280988" eaLnBrk="1" fontAlgn="auto" hangingPunct="1">
              <a:spcBef>
                <a:spcPts val="0"/>
              </a:spcBef>
              <a:spcAft>
                <a:spcPts val="600"/>
              </a:spcAft>
              <a:buClr>
                <a:schemeClr val="tx1">
                  <a:lumMod val="85000"/>
                  <a:lumOff val="15000"/>
                </a:schemeClr>
              </a:buClr>
              <a:buSzPct val="80000"/>
              <a:buFont typeface="Arial" panose="020B0604020202020204" pitchFamily="34" charset="0"/>
              <a:buChar char="•"/>
              <a:defRPr/>
            </a:pPr>
            <a:r>
              <a:rPr lang="en-US" sz="2000" b="1" dirty="0">
                <a:latin typeface="Arial" panose="020B0604020202020204" pitchFamily="34" charset="0"/>
                <a:cs typeface="Arial" panose="020B0604020202020204" pitchFamily="34" charset="0"/>
              </a:rPr>
              <a:t>Menteri </a:t>
            </a:r>
            <a:r>
              <a:rPr lang="en-US" sz="2000" b="1" dirty="0" err="1">
                <a:latin typeface="Arial" panose="020B0604020202020204" pitchFamily="34" charset="0"/>
                <a:cs typeface="Arial" panose="020B0604020202020204" pitchFamily="34" charset="0"/>
              </a:rPr>
              <a:t>Keuangan</a:t>
            </a:r>
            <a:r>
              <a:rPr lang="en-US" sz="2000" b="1" dirty="0">
                <a:latin typeface="Arial" panose="020B0604020202020204" pitchFamily="34" charset="0"/>
                <a:cs typeface="Arial" panose="020B0604020202020204" pitchFamily="34" charset="0"/>
              </a:rPr>
              <a:t>/KDH </a:t>
            </a:r>
            <a:r>
              <a:rPr lang="en-US" sz="2000" b="1" dirty="0" err="1">
                <a:latin typeface="Arial" panose="020B0604020202020204" pitchFamily="34" charset="0"/>
                <a:cs typeface="Arial" panose="020B0604020202020204" pitchFamily="34" charset="0"/>
              </a:rPr>
              <a:t>melakukan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pembinaan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atas</a:t>
            </a:r>
            <a:r>
              <a:rPr lang="en-US" sz="2000" b="1" dirty="0">
                <a:latin typeface="Arial" panose="020B0604020202020204" pitchFamily="34" charset="0"/>
                <a:cs typeface="Arial" panose="020B0604020202020204" pitchFamily="34" charset="0"/>
              </a:rPr>
              <a:t> badan-badan </a:t>
            </a:r>
            <a:r>
              <a:rPr lang="en-US" sz="2000" b="1" dirty="0" err="1">
                <a:latin typeface="Arial" panose="020B0604020202020204" pitchFamily="34" charset="0"/>
                <a:cs typeface="Arial" panose="020B0604020202020204" pitchFamily="34" charset="0"/>
              </a:rPr>
              <a:t>pengelola</a:t>
            </a:r>
            <a:r>
              <a:rPr lang="en-US" sz="2000" b="1" dirty="0">
                <a:latin typeface="Arial" panose="020B0604020202020204" pitchFamily="34" charset="0"/>
                <a:cs typeface="Arial" panose="020B0604020202020204" pitchFamily="34" charset="0"/>
              </a:rPr>
              <a:t> dana </a:t>
            </a:r>
            <a:r>
              <a:rPr lang="en-US" sz="2000" b="1" dirty="0" err="1">
                <a:latin typeface="Arial" panose="020B0604020202020204" pitchFamily="34" charset="0"/>
                <a:cs typeface="Arial" panose="020B0604020202020204" pitchFamily="34" charset="0"/>
              </a:rPr>
              <a:t>masyarakat</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dgn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fasilitas</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pemerintah</a:t>
            </a:r>
            <a:r>
              <a:rPr lang="en-US" sz="2000" b="1" dirty="0">
                <a:latin typeface="Arial" panose="020B0604020202020204" pitchFamily="34" charset="0"/>
                <a:cs typeface="Arial" panose="020B0604020202020204" pitchFamily="34" charset="0"/>
              </a:rPr>
              <a:t>.</a:t>
            </a:r>
            <a:endParaRPr lang="en-US" sz="2000" b="1" i="1" dirty="0">
              <a:latin typeface="Arial" panose="020B0604020202020204" pitchFamily="34" charset="0"/>
              <a:cs typeface="Arial" panose="020B0604020202020204" pitchFamily="34" charset="0"/>
            </a:endParaRPr>
          </a:p>
        </p:txBody>
      </p:sp>
      <p:sp>
        <p:nvSpPr>
          <p:cNvPr id="35843" name="Slide Number Placeholder 5">
            <a:extLst>
              <a:ext uri="{FF2B5EF4-FFF2-40B4-BE49-F238E27FC236}">
                <a16:creationId xmlns="" xmlns:a16="http://schemas.microsoft.com/office/drawing/2014/main" id="{C23C459E-FFCA-4C0F-A615-A88160240BC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50DBBF7-E94F-4D10-9CF4-FD12ACCF6D42}" type="slidenum">
              <a:rPr lang="en-US" altLang="en-US" sz="1400" smtClean="0"/>
              <a:pPr/>
              <a:t>18</a:t>
            </a:fld>
            <a:endParaRPr lang="en-US" altLang="en-US" sz="1400"/>
          </a:p>
        </p:txBody>
      </p:sp>
      <p:sp>
        <p:nvSpPr>
          <p:cNvPr id="119810" name="Text Box 2">
            <a:extLst>
              <a:ext uri="{FF2B5EF4-FFF2-40B4-BE49-F238E27FC236}">
                <a16:creationId xmlns="" xmlns:a16="http://schemas.microsoft.com/office/drawing/2014/main" id="{2D476688-4C2A-4E62-BE7A-43B559A56A18}"/>
              </a:ext>
            </a:extLst>
          </p:cNvPr>
          <p:cNvSpPr txBox="1">
            <a:spLocks noChangeArrowheads="1"/>
          </p:cNvSpPr>
          <p:nvPr/>
        </p:nvSpPr>
        <p:spPr bwMode="auto">
          <a:xfrm>
            <a:off x="-5763" y="76200"/>
            <a:ext cx="914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80000"/>
              </a:lnSpc>
            </a:pPr>
            <a:r>
              <a:rPr lang="en-US" altLang="en-US" sz="3200" b="1" dirty="0">
                <a:latin typeface="Albertus Extra Bold" pitchFamily="34" charset="0"/>
                <a:cs typeface="Arial" panose="020B0604020202020204" pitchFamily="34" charset="0"/>
              </a:rPr>
              <a:t>HUBUNGAN LEMBAGA </a:t>
            </a:r>
          </a:p>
          <a:p>
            <a:pPr algn="ctr" eaLnBrk="1" hangingPunct="1">
              <a:lnSpc>
                <a:spcPct val="80000"/>
              </a:lnSpc>
            </a:pPr>
            <a:r>
              <a:rPr lang="en-US" altLang="en-US" sz="3200" b="1" dirty="0">
                <a:latin typeface="Albertus Extra Bold" pitchFamily="34" charset="0"/>
                <a:cs typeface="Arial" panose="020B0604020202020204" pitchFamily="34" charset="0"/>
              </a:rPr>
              <a:t>(P</a:t>
            </a:r>
            <a:r>
              <a:rPr lang="id-ID" altLang="en-US" sz="3200" b="1" dirty="0">
                <a:latin typeface="Albertus Extra Bold" pitchFamily="34" charset="0"/>
                <a:cs typeface="Arial" panose="020B0604020202020204" pitchFamily="34" charset="0"/>
              </a:rPr>
              <a:t>a</a:t>
            </a:r>
            <a:r>
              <a:rPr lang="en-US" altLang="en-US" sz="3200" b="1" dirty="0">
                <a:latin typeface="Albertus Extra Bold" pitchFamily="34" charset="0"/>
                <a:cs typeface="Arial" panose="020B0604020202020204" pitchFamily="34" charset="0"/>
              </a:rPr>
              <a:t>s</a:t>
            </a:r>
            <a:r>
              <a:rPr lang="id-ID" altLang="en-US" sz="3200" b="1" dirty="0">
                <a:latin typeface="Albertus Extra Bold" pitchFamily="34" charset="0"/>
                <a:cs typeface="Arial" panose="020B0604020202020204" pitchFamily="34" charset="0"/>
              </a:rPr>
              <a:t>a</a:t>
            </a:r>
            <a:r>
              <a:rPr lang="en-US" altLang="en-US" sz="3200" b="1" dirty="0">
                <a:latin typeface="Albertus Extra Bold" pitchFamily="34" charset="0"/>
                <a:cs typeface="Arial" panose="020B0604020202020204" pitchFamily="34" charset="0"/>
              </a:rPr>
              <a:t>l 21 </a:t>
            </a:r>
            <a:r>
              <a:rPr lang="en-US" altLang="en-US" sz="3200" b="1" dirty="0" err="1">
                <a:latin typeface="Albertus Extra Bold" pitchFamily="34" charset="0"/>
                <a:cs typeface="Arial" panose="020B0604020202020204" pitchFamily="34" charset="0"/>
              </a:rPr>
              <a:t>sd</a:t>
            </a:r>
            <a:r>
              <a:rPr lang="en-US" altLang="en-US" sz="3200" b="1" dirty="0">
                <a:latin typeface="Albertus Extra Bold" pitchFamily="34" charset="0"/>
                <a:cs typeface="Arial" panose="020B0604020202020204" pitchFamily="34" charset="0"/>
              </a:rPr>
              <a:t> 25)</a:t>
            </a:r>
          </a:p>
          <a:p>
            <a:pPr algn="ctr" eaLnBrk="1" hangingPunct="1">
              <a:lnSpc>
                <a:spcPct val="80000"/>
              </a:lnSpc>
            </a:pPr>
            <a:endParaRPr lang="en-US" altLang="en-US" sz="3200" b="1" dirty="0">
              <a:latin typeface="Albertus Extra Bold" pitchFamily="34" charset="0"/>
              <a:cs typeface="Arial" panose="020B0604020202020204" pitchFamily="34" charset="0"/>
            </a:endParaRPr>
          </a:p>
        </p:txBody>
      </p:sp>
    </p:spTree>
    <p:extLst>
      <p:ext uri="{BB962C8B-B14F-4D97-AF65-F5344CB8AC3E}">
        <p14:creationId xmlns:p14="http://schemas.microsoft.com/office/powerpoint/2010/main" val="4120232778"/>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9810"/>
                                        </p:tgtEl>
                                        <p:attrNameLst>
                                          <p:attrName>style.visibility</p:attrName>
                                        </p:attrNameLst>
                                      </p:cBhvr>
                                      <p:to>
                                        <p:strVal val="visible"/>
                                      </p:to>
                                    </p:set>
                                    <p:animEffect transition="in" filter="diamond(in)">
                                      <p:cBhvr>
                                        <p:cTn id="7" dur="500"/>
                                        <p:tgtEl>
                                          <p:spTgt spid="1198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3">
            <a:extLst>
              <a:ext uri="{FF2B5EF4-FFF2-40B4-BE49-F238E27FC236}">
                <a16:creationId xmlns="" xmlns:a16="http://schemas.microsoft.com/office/drawing/2014/main" id="{392100EE-59BA-4B2B-8C0C-125D21837BD3}"/>
              </a:ext>
            </a:extLst>
          </p:cNvPr>
          <p:cNvSpPr>
            <a:spLocks noGrp="1" noChangeArrowheads="1"/>
          </p:cNvSpPr>
          <p:nvPr>
            <p:ph idx="1"/>
          </p:nvPr>
        </p:nvSpPr>
        <p:spPr>
          <a:xfrm>
            <a:off x="385763" y="1568450"/>
            <a:ext cx="8377237" cy="4800600"/>
          </a:xfrm>
        </p:spPr>
        <p:txBody>
          <a:bodyPr rtlCol="0">
            <a:normAutofit fontScale="77500" lnSpcReduction="20000"/>
          </a:bodyPr>
          <a:lstStyle/>
          <a:p>
            <a:pPr algn="just" eaLnBrk="1" fontAlgn="auto" hangingPunct="1">
              <a:lnSpc>
                <a:spcPct val="110000"/>
              </a:lnSpc>
              <a:spcBef>
                <a:spcPct val="35000"/>
              </a:spcBef>
              <a:spcAft>
                <a:spcPts val="0"/>
              </a:spcAft>
              <a:buClr>
                <a:schemeClr val="tx1">
                  <a:lumMod val="85000"/>
                  <a:lumOff val="15000"/>
                </a:schemeClr>
              </a:buClr>
              <a:buSzPct val="80000"/>
              <a:buFont typeface="Arial" panose="020B0604020202020204" pitchFamily="34" charset="0"/>
              <a:buChar char="•"/>
              <a:defRPr/>
            </a:pPr>
            <a:r>
              <a:rPr lang="en-US" sz="2800" b="1" dirty="0" err="1">
                <a:latin typeface="Arial" panose="020B0604020202020204" pitchFamily="34" charset="0"/>
                <a:cs typeface="Arial" panose="020B0604020202020204" pitchFamily="34" charset="0"/>
              </a:rPr>
              <a:t>Penyimpangan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terdiri</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dari</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i</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kebijakan</a:t>
            </a:r>
            <a:r>
              <a:rPr lang="en-US" sz="2800" b="1" dirty="0">
                <a:latin typeface="Arial" panose="020B0604020202020204" pitchFamily="34" charset="0"/>
                <a:cs typeface="Arial" panose="020B0604020202020204" pitchFamily="34" charset="0"/>
              </a:rPr>
              <a:t>, (ii) </a:t>
            </a:r>
            <a:r>
              <a:rPr lang="en-US" sz="2800" b="1" dirty="0" err="1">
                <a:latin typeface="Arial" panose="020B0604020202020204" pitchFamily="34" charset="0"/>
                <a:cs typeface="Arial" panose="020B0604020202020204" pitchFamily="34" charset="0"/>
              </a:rPr>
              <a:t>kegiatan</a:t>
            </a:r>
            <a:r>
              <a:rPr lang="en-US" sz="2800" b="1" dirty="0">
                <a:latin typeface="Arial" panose="020B0604020202020204" pitchFamily="34" charset="0"/>
                <a:cs typeface="Arial" panose="020B0604020202020204" pitchFamily="34" charset="0"/>
              </a:rPr>
              <a:t>, (iii) </a:t>
            </a:r>
            <a:r>
              <a:rPr lang="en-US" sz="2800" b="1" dirty="0" err="1">
                <a:latin typeface="Arial" panose="020B0604020202020204" pitchFamily="34" charset="0"/>
                <a:cs typeface="Arial" panose="020B0604020202020204" pitchFamily="34" charset="0"/>
              </a:rPr>
              <a:t>administratif</a:t>
            </a:r>
            <a:r>
              <a:rPr lang="en-US" sz="2800" b="1" dirty="0">
                <a:latin typeface="Arial" panose="020B0604020202020204" pitchFamily="34" charset="0"/>
                <a:cs typeface="Arial" panose="020B0604020202020204" pitchFamily="34" charset="0"/>
              </a:rPr>
              <a:t>, dan (iv) fiduciary </a:t>
            </a:r>
            <a:r>
              <a:rPr lang="en-US" sz="2800" b="1" dirty="0" err="1">
                <a:latin typeface="Arial" panose="020B0604020202020204" pitchFamily="34" charset="0"/>
                <a:cs typeface="Arial" panose="020B0604020202020204" pitchFamily="34" charset="0"/>
              </a:rPr>
              <a:t>bendahara</a:t>
            </a:r>
            <a:r>
              <a:rPr lang="en-US" sz="2800" b="1" dirty="0">
                <a:latin typeface="Arial" panose="020B0604020202020204" pitchFamily="34" charset="0"/>
                <a:cs typeface="Arial" panose="020B0604020202020204" pitchFamily="34" charset="0"/>
              </a:rPr>
              <a:t>;</a:t>
            </a:r>
          </a:p>
          <a:p>
            <a:pPr algn="just" eaLnBrk="1" fontAlgn="auto" hangingPunct="1">
              <a:lnSpc>
                <a:spcPct val="110000"/>
              </a:lnSpc>
              <a:spcBef>
                <a:spcPct val="35000"/>
              </a:spcBef>
              <a:spcAft>
                <a:spcPts val="0"/>
              </a:spcAft>
              <a:buClr>
                <a:schemeClr val="tx1">
                  <a:lumMod val="85000"/>
                  <a:lumOff val="15000"/>
                </a:schemeClr>
              </a:buClr>
              <a:buSzPct val="80000"/>
              <a:buFont typeface="Arial" panose="020B0604020202020204" pitchFamily="34" charset="0"/>
              <a:buChar char="•"/>
              <a:defRPr/>
            </a:pPr>
            <a:r>
              <a:rPr lang="en-US" sz="2800" b="1" dirty="0">
                <a:latin typeface="Arial" panose="020B0604020202020204" pitchFamily="34" charset="0"/>
                <a:cs typeface="Arial" panose="020B0604020202020204" pitchFamily="34" charset="0"/>
              </a:rPr>
              <a:t>Menteri/</a:t>
            </a:r>
            <a:r>
              <a:rPr lang="en-US" sz="2800" b="1" dirty="0" err="1">
                <a:latin typeface="Arial" panose="020B0604020202020204" pitchFamily="34" charset="0"/>
                <a:cs typeface="Arial" panose="020B0604020202020204" pitchFamily="34" charset="0"/>
              </a:rPr>
              <a:t>Pimpinan</a:t>
            </a:r>
            <a:r>
              <a:rPr lang="en-US" sz="2800" b="1" dirty="0">
                <a:latin typeface="Arial" panose="020B0604020202020204" pitchFamily="34" charset="0"/>
                <a:cs typeface="Arial" panose="020B0604020202020204" pitchFamily="34" charset="0"/>
              </a:rPr>
              <a:t> Lembaga/KDH </a:t>
            </a:r>
            <a:r>
              <a:rPr lang="en-US" sz="2800" b="1" dirty="0" err="1">
                <a:latin typeface="Arial" panose="020B0604020202020204" pitchFamily="34" charset="0"/>
                <a:cs typeface="Arial" panose="020B0604020202020204" pitchFamily="34" charset="0"/>
              </a:rPr>
              <a:t>dikenakan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sanksi</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denda</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atau</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pidana</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thp</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penyimpangan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kebijakan</a:t>
            </a:r>
            <a:r>
              <a:rPr lang="en-US" sz="2800" b="1" dirty="0">
                <a:latin typeface="Arial" panose="020B0604020202020204" pitchFamily="34" charset="0"/>
                <a:cs typeface="Arial" panose="020B0604020202020204" pitchFamily="34" charset="0"/>
              </a:rPr>
              <a:t>;</a:t>
            </a:r>
          </a:p>
          <a:p>
            <a:pPr algn="just" eaLnBrk="1" fontAlgn="auto" hangingPunct="1">
              <a:lnSpc>
                <a:spcPct val="110000"/>
              </a:lnSpc>
              <a:spcBef>
                <a:spcPct val="35000"/>
              </a:spcBef>
              <a:spcAft>
                <a:spcPts val="0"/>
              </a:spcAft>
              <a:buClr>
                <a:schemeClr val="tx1">
                  <a:lumMod val="85000"/>
                  <a:lumOff val="15000"/>
                </a:schemeClr>
              </a:buClr>
              <a:buSzPct val="80000"/>
              <a:buFont typeface="Arial" panose="020B0604020202020204" pitchFamily="34" charset="0"/>
              <a:buChar char="•"/>
              <a:defRPr/>
            </a:pPr>
            <a:r>
              <a:rPr lang="en-US" sz="2800" b="1" dirty="0" err="1">
                <a:latin typeface="Arial" panose="020B0604020202020204" pitchFamily="34" charset="0"/>
                <a:cs typeface="Arial" panose="020B0604020202020204" pitchFamily="34" charset="0"/>
              </a:rPr>
              <a:t>Kasatker</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anggaran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dikenakan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sanksi</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denda</a:t>
            </a:r>
            <a:r>
              <a:rPr lang="en-US" sz="2800" b="1" dirty="0">
                <a:latin typeface="Arial" panose="020B0604020202020204" pitchFamily="34" charset="0"/>
                <a:cs typeface="Arial" panose="020B0604020202020204" pitchFamily="34" charset="0"/>
              </a:rPr>
              <a:t>/</a:t>
            </a:r>
            <a:r>
              <a:rPr lang="en-US" sz="2800" b="1" dirty="0" err="1">
                <a:latin typeface="Arial" panose="020B0604020202020204" pitchFamily="34" charset="0"/>
                <a:cs typeface="Arial" panose="020B0604020202020204" pitchFamily="34" charset="0"/>
              </a:rPr>
              <a:t>pidana</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thp</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penyimpangan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kegiatan</a:t>
            </a:r>
            <a:r>
              <a:rPr lang="en-US" sz="2800" b="1" dirty="0">
                <a:latin typeface="Arial" panose="020B0604020202020204" pitchFamily="34" charset="0"/>
                <a:cs typeface="Arial" panose="020B0604020202020204" pitchFamily="34" charset="0"/>
              </a:rPr>
              <a:t> ;</a:t>
            </a:r>
          </a:p>
          <a:p>
            <a:pPr algn="just" eaLnBrk="1" fontAlgn="auto" hangingPunct="1">
              <a:lnSpc>
                <a:spcPct val="110000"/>
              </a:lnSpc>
              <a:spcBef>
                <a:spcPct val="35000"/>
              </a:spcBef>
              <a:spcAft>
                <a:spcPts val="0"/>
              </a:spcAft>
              <a:buClr>
                <a:schemeClr val="tx1">
                  <a:lumMod val="85000"/>
                  <a:lumOff val="15000"/>
                </a:schemeClr>
              </a:buClr>
              <a:buSzPct val="80000"/>
              <a:buFont typeface="Arial" panose="020B0604020202020204" pitchFamily="34" charset="0"/>
              <a:buChar char="•"/>
              <a:defRPr/>
            </a:pPr>
            <a:r>
              <a:rPr lang="en-US" sz="2800" b="1" dirty="0" err="1">
                <a:latin typeface="Arial" panose="020B0604020202020204" pitchFamily="34" charset="0"/>
                <a:cs typeface="Arial" panose="020B0604020202020204" pitchFamily="34" charset="0"/>
              </a:rPr>
              <a:t>Setiap</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pegawai</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atau</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pihak</a:t>
            </a:r>
            <a:r>
              <a:rPr lang="en-US" sz="2800" b="1" dirty="0">
                <a:latin typeface="Arial" panose="020B0604020202020204" pitchFamily="34" charset="0"/>
                <a:cs typeface="Arial" panose="020B0604020202020204" pitchFamily="34" charset="0"/>
              </a:rPr>
              <a:t> lain </a:t>
            </a:r>
            <a:r>
              <a:rPr lang="en-US" sz="2800" b="1" dirty="0" err="1">
                <a:latin typeface="Arial" panose="020B0604020202020204" pitchFamily="34" charset="0"/>
                <a:cs typeface="Arial" panose="020B0604020202020204" pitchFamily="34" charset="0"/>
              </a:rPr>
              <a:t>dikenakan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sanksi</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administratif</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krn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tidak</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memenuhi</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kewajibannya</a:t>
            </a:r>
            <a:r>
              <a:rPr lang="en-US" sz="2800" b="1" dirty="0">
                <a:latin typeface="Arial" panose="020B0604020202020204" pitchFamily="34" charset="0"/>
                <a:cs typeface="Arial" panose="020B0604020202020204" pitchFamily="34" charset="0"/>
              </a:rPr>
              <a:t>; </a:t>
            </a:r>
          </a:p>
          <a:p>
            <a:pPr algn="just" eaLnBrk="1" fontAlgn="auto" hangingPunct="1">
              <a:lnSpc>
                <a:spcPct val="110000"/>
              </a:lnSpc>
              <a:spcBef>
                <a:spcPct val="35000"/>
              </a:spcBef>
              <a:spcAft>
                <a:spcPts val="0"/>
              </a:spcAft>
              <a:buClr>
                <a:schemeClr val="tx1">
                  <a:lumMod val="85000"/>
                  <a:lumOff val="15000"/>
                </a:schemeClr>
              </a:buClr>
              <a:buSzPct val="80000"/>
              <a:buFont typeface="Arial" panose="020B0604020202020204" pitchFamily="34" charset="0"/>
              <a:buChar char="•"/>
              <a:defRPr/>
            </a:pPr>
            <a:r>
              <a:rPr lang="en-US" sz="2800" b="1" dirty="0" err="1">
                <a:latin typeface="Arial" panose="020B0604020202020204" pitchFamily="34" charset="0"/>
                <a:cs typeface="Arial" panose="020B0604020202020204" pitchFamily="34" charset="0"/>
              </a:rPr>
              <a:t>Bendahara</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memiliki</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tanggung</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jawab</a:t>
            </a:r>
            <a:r>
              <a:rPr lang="en-US" sz="2800" b="1" dirty="0">
                <a:latin typeface="Arial" panose="020B0604020202020204" pitchFamily="34" charset="0"/>
                <a:cs typeface="Arial" panose="020B0604020202020204" pitchFamily="34" charset="0"/>
              </a:rPr>
              <a:t> fiduciary;</a:t>
            </a:r>
            <a:endParaRPr lang="en-US" sz="2800" b="1" i="1" dirty="0">
              <a:latin typeface="Arial" panose="020B0604020202020204" pitchFamily="34" charset="0"/>
              <a:cs typeface="Arial" panose="020B0604020202020204" pitchFamily="34" charset="0"/>
            </a:endParaRPr>
          </a:p>
          <a:p>
            <a:pPr algn="just" eaLnBrk="1" fontAlgn="auto" hangingPunct="1">
              <a:lnSpc>
                <a:spcPct val="110000"/>
              </a:lnSpc>
              <a:spcBef>
                <a:spcPct val="35000"/>
              </a:spcBef>
              <a:spcAft>
                <a:spcPts val="0"/>
              </a:spcAft>
              <a:buClr>
                <a:schemeClr val="tx1">
                  <a:lumMod val="85000"/>
                  <a:lumOff val="15000"/>
                </a:schemeClr>
              </a:buClr>
              <a:buSzPct val="80000"/>
              <a:buFont typeface="Arial" panose="020B0604020202020204" pitchFamily="34" charset="0"/>
              <a:buChar char="•"/>
              <a:defRPr/>
            </a:pPr>
            <a:r>
              <a:rPr lang="en-US" sz="2800" b="1" dirty="0" err="1">
                <a:latin typeface="Arial" panose="020B0604020202020204" pitchFamily="34" charset="0"/>
                <a:cs typeface="Arial" panose="020B0604020202020204" pitchFamily="34" charset="0"/>
              </a:rPr>
              <a:t>Ketentuan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kerugian</a:t>
            </a:r>
            <a:r>
              <a:rPr lang="en-US" sz="2800" b="1" dirty="0">
                <a:latin typeface="Arial" panose="020B0604020202020204" pitchFamily="34" charset="0"/>
                <a:cs typeface="Arial" panose="020B0604020202020204" pitchFamily="34" charset="0"/>
              </a:rPr>
              <a:t> negara </a:t>
            </a:r>
            <a:r>
              <a:rPr lang="en-US" sz="2800" b="1" dirty="0" err="1">
                <a:latin typeface="Arial" panose="020B0604020202020204" pitchFamily="34" charset="0"/>
                <a:cs typeface="Arial" panose="020B0604020202020204" pitchFamily="34" charset="0"/>
              </a:rPr>
              <a:t>diatur</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dlm</a:t>
            </a:r>
            <a:r>
              <a:rPr lang="en-US" sz="2800" b="1" dirty="0">
                <a:latin typeface="Arial" panose="020B0604020202020204" pitchFamily="34" charset="0"/>
                <a:cs typeface="Arial" panose="020B0604020202020204" pitchFamily="34" charset="0"/>
              </a:rPr>
              <a:t> UU </a:t>
            </a:r>
            <a:r>
              <a:rPr lang="en-US" sz="2800" b="1" dirty="0" err="1">
                <a:latin typeface="Arial" panose="020B0604020202020204" pitchFamily="34" charset="0"/>
                <a:cs typeface="Arial" panose="020B0604020202020204" pitchFamily="34" charset="0"/>
              </a:rPr>
              <a:t>perbendaharaan</a:t>
            </a:r>
            <a:r>
              <a:rPr lang="en-US" sz="2800" b="1" dirty="0">
                <a:latin typeface="Arial" panose="020B0604020202020204" pitchFamily="34" charset="0"/>
                <a:cs typeface="Arial" panose="020B0604020202020204" pitchFamily="34" charset="0"/>
              </a:rPr>
              <a:t> negara;</a:t>
            </a:r>
          </a:p>
          <a:p>
            <a:pPr algn="just" eaLnBrk="1" fontAlgn="auto" hangingPunct="1">
              <a:lnSpc>
                <a:spcPct val="110000"/>
              </a:lnSpc>
              <a:spcBef>
                <a:spcPct val="35000"/>
              </a:spcBef>
              <a:spcAft>
                <a:spcPts val="0"/>
              </a:spcAft>
              <a:buClr>
                <a:schemeClr val="tx1">
                  <a:lumMod val="85000"/>
                  <a:lumOff val="15000"/>
                </a:schemeClr>
              </a:buClr>
              <a:buSzPct val="80000"/>
              <a:buFont typeface="Arial" panose="020B0604020202020204" pitchFamily="34" charset="0"/>
              <a:buChar char="•"/>
              <a:defRPr/>
            </a:pPr>
            <a:r>
              <a:rPr lang="en-US" sz="2800" b="1" i="1" dirty="0" err="1">
                <a:latin typeface="Arial" panose="020B0604020202020204" pitchFamily="34" charset="0"/>
                <a:cs typeface="Arial" panose="020B0604020202020204" pitchFamily="34" charset="0"/>
              </a:rPr>
              <a:t>Catatan</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Psl</a:t>
            </a:r>
            <a:r>
              <a:rPr lang="en-US" sz="2800" b="1" i="1" dirty="0">
                <a:latin typeface="Arial" panose="020B0604020202020204" pitchFamily="34" charset="0"/>
                <a:cs typeface="Arial" panose="020B0604020202020204" pitchFamily="34" charset="0"/>
              </a:rPr>
              <a:t> 35 </a:t>
            </a:r>
            <a:r>
              <a:rPr lang="en-US" sz="2800" b="1" i="1" dirty="0" err="1">
                <a:latin typeface="Arial" panose="020B0604020202020204" pitchFamily="34" charset="0"/>
                <a:cs typeface="Arial" panose="020B0604020202020204" pitchFamily="34" charset="0"/>
              </a:rPr>
              <a:t>ttg</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bendahara</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muncul</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sbg</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pasal</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kompromi</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antara</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Pemerintah</a:t>
            </a:r>
            <a:r>
              <a:rPr lang="en-US" sz="2800" b="1" i="1" dirty="0">
                <a:latin typeface="Arial" panose="020B0604020202020204" pitchFamily="34" charset="0"/>
                <a:cs typeface="Arial" panose="020B0604020202020204" pitchFamily="34" charset="0"/>
              </a:rPr>
              <a:t> dan BPK. </a:t>
            </a:r>
            <a:endParaRPr lang="en-US" sz="2800" i="1" dirty="0">
              <a:latin typeface="Arial" panose="020B0604020202020204" pitchFamily="34" charset="0"/>
              <a:cs typeface="Arial" panose="020B0604020202020204" pitchFamily="34" charset="0"/>
            </a:endParaRPr>
          </a:p>
        </p:txBody>
      </p:sp>
      <p:sp>
        <p:nvSpPr>
          <p:cNvPr id="36867" name="Slide Number Placeholder 5">
            <a:extLst>
              <a:ext uri="{FF2B5EF4-FFF2-40B4-BE49-F238E27FC236}">
                <a16:creationId xmlns="" xmlns:a16="http://schemas.microsoft.com/office/drawing/2014/main" id="{6DF1FD29-3FC6-43A1-9E81-27AC34A4311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1CAE85F-0D77-42C0-9936-C2D8BB653B2E}" type="slidenum">
              <a:rPr lang="en-US" altLang="en-US" sz="1400" smtClean="0"/>
              <a:pPr/>
              <a:t>19</a:t>
            </a:fld>
            <a:endParaRPr lang="en-US" altLang="en-US" sz="1400"/>
          </a:p>
        </p:txBody>
      </p:sp>
      <p:sp>
        <p:nvSpPr>
          <p:cNvPr id="117762" name="Text Box 2">
            <a:extLst>
              <a:ext uri="{FF2B5EF4-FFF2-40B4-BE49-F238E27FC236}">
                <a16:creationId xmlns="" xmlns:a16="http://schemas.microsoft.com/office/drawing/2014/main" id="{4728D005-8BC2-4EC7-BE68-8077D5FE77A2}"/>
              </a:ext>
            </a:extLst>
          </p:cNvPr>
          <p:cNvSpPr txBox="1">
            <a:spLocks noChangeArrowheads="1"/>
          </p:cNvSpPr>
          <p:nvPr/>
        </p:nvSpPr>
        <p:spPr bwMode="auto">
          <a:xfrm>
            <a:off x="0" y="35859"/>
            <a:ext cx="914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80000"/>
              </a:lnSpc>
            </a:pPr>
            <a:r>
              <a:rPr lang="en-US" altLang="en-US" sz="3200" b="1" dirty="0">
                <a:latin typeface="Albertus Extra Bold" pitchFamily="34" charset="0"/>
                <a:cs typeface="Arial" panose="020B0604020202020204" pitchFamily="34" charset="0"/>
              </a:rPr>
              <a:t>PIDANA, SANKSI &amp; GANTI RUGI </a:t>
            </a:r>
          </a:p>
          <a:p>
            <a:pPr algn="ctr" eaLnBrk="1" hangingPunct="1">
              <a:lnSpc>
                <a:spcPct val="80000"/>
              </a:lnSpc>
            </a:pPr>
            <a:r>
              <a:rPr lang="en-US" altLang="en-US" sz="3200" b="1" dirty="0">
                <a:latin typeface="Albertus Extra Bold" pitchFamily="34" charset="0"/>
                <a:cs typeface="Arial" panose="020B0604020202020204" pitchFamily="34" charset="0"/>
              </a:rPr>
              <a:t>(P</a:t>
            </a:r>
            <a:r>
              <a:rPr lang="id-ID" altLang="en-US" sz="3200" b="1" dirty="0">
                <a:latin typeface="Albertus Extra Bold" pitchFamily="34" charset="0"/>
                <a:cs typeface="Arial" panose="020B0604020202020204" pitchFamily="34" charset="0"/>
              </a:rPr>
              <a:t>a</a:t>
            </a:r>
            <a:r>
              <a:rPr lang="en-US" altLang="en-US" sz="3200" b="1" dirty="0">
                <a:latin typeface="Albertus Extra Bold" pitchFamily="34" charset="0"/>
                <a:cs typeface="Arial" panose="020B0604020202020204" pitchFamily="34" charset="0"/>
              </a:rPr>
              <a:t>s</a:t>
            </a:r>
            <a:r>
              <a:rPr lang="id-ID" altLang="en-US" sz="3200" b="1" dirty="0">
                <a:latin typeface="Albertus Extra Bold" pitchFamily="34" charset="0"/>
                <a:cs typeface="Arial" panose="020B0604020202020204" pitchFamily="34" charset="0"/>
              </a:rPr>
              <a:t>a</a:t>
            </a:r>
            <a:r>
              <a:rPr lang="en-US" altLang="en-US" sz="3200" b="1" dirty="0">
                <a:latin typeface="Albertus Extra Bold" pitchFamily="34" charset="0"/>
                <a:cs typeface="Arial" panose="020B0604020202020204" pitchFamily="34" charset="0"/>
              </a:rPr>
              <a:t>l 34 &amp; 35)</a:t>
            </a:r>
          </a:p>
          <a:p>
            <a:pPr algn="ctr" eaLnBrk="1" hangingPunct="1">
              <a:lnSpc>
                <a:spcPct val="80000"/>
              </a:lnSpc>
            </a:pPr>
            <a:endParaRPr lang="en-US" altLang="en-US" sz="3800" b="1" dirty="0">
              <a:latin typeface="Albertus Extra Bold" pitchFamily="34" charset="0"/>
              <a:cs typeface="Arial" panose="020B0604020202020204" pitchFamily="34" charset="0"/>
            </a:endParaRPr>
          </a:p>
        </p:txBody>
      </p:sp>
    </p:spTree>
    <p:extLst>
      <p:ext uri="{BB962C8B-B14F-4D97-AF65-F5344CB8AC3E}">
        <p14:creationId xmlns:p14="http://schemas.microsoft.com/office/powerpoint/2010/main" val="4255280953"/>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7762"/>
                                        </p:tgtEl>
                                        <p:attrNameLst>
                                          <p:attrName>style.visibility</p:attrName>
                                        </p:attrNameLst>
                                      </p:cBhvr>
                                      <p:to>
                                        <p:strVal val="visible"/>
                                      </p:to>
                                    </p:set>
                                    <p:animEffect transition="in" filter="diamond(in)">
                                      <p:cBhvr>
                                        <p:cTn id="7" dur="500"/>
                                        <p:tgtEl>
                                          <p:spTgt spid="1177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xmlns="" id="{46EC20BA-F647-49F5-9F3F-BF29B3670BD5}"/>
              </a:ext>
            </a:extLst>
          </p:cNvPr>
          <p:cNvSpPr>
            <a:spLocks noGrp="1"/>
          </p:cNvSpPr>
          <p:nvPr>
            <p:ph type="title"/>
          </p:nvPr>
        </p:nvSpPr>
        <p:spPr>
          <a:xfrm>
            <a:off x="0" y="228600"/>
            <a:ext cx="9144000" cy="685800"/>
          </a:xfrm>
        </p:spPr>
        <p:txBody>
          <a:bodyPr>
            <a:normAutofit/>
          </a:bodyPr>
          <a:lstStyle/>
          <a:p>
            <a:pPr algn="ctr" eaLnBrk="1" hangingPunct="1"/>
            <a:r>
              <a:rPr altLang="en-US" sz="3600" b="1" dirty="0">
                <a:solidFill>
                  <a:schemeClr val="tx1"/>
                </a:solidFill>
                <a:latin typeface="Albertus Extra Bold" pitchFamily="34" charset="0"/>
              </a:rPr>
              <a:t>PERANGKAT HUKUM</a:t>
            </a:r>
          </a:p>
        </p:txBody>
      </p:sp>
      <p:sp>
        <p:nvSpPr>
          <p:cNvPr id="11268" name="Rectangle 3">
            <a:extLst>
              <a:ext uri="{FF2B5EF4-FFF2-40B4-BE49-F238E27FC236}">
                <a16:creationId xmlns:a16="http://schemas.microsoft.com/office/drawing/2014/main" xmlns="" id="{AAB26D66-AD68-4B87-AFCA-0109A91E7831}"/>
              </a:ext>
            </a:extLst>
          </p:cNvPr>
          <p:cNvSpPr>
            <a:spLocks noGrp="1" noChangeArrowheads="1"/>
          </p:cNvSpPr>
          <p:nvPr>
            <p:ph idx="1"/>
          </p:nvPr>
        </p:nvSpPr>
        <p:spPr>
          <a:xfrm>
            <a:off x="533400" y="1676400"/>
            <a:ext cx="8077200" cy="4341813"/>
          </a:xfrm>
        </p:spPr>
        <p:txBody>
          <a:bodyPr rtlCol="0">
            <a:normAutofit/>
          </a:bodyPr>
          <a:lstStyle/>
          <a:p>
            <a:pPr marL="137160" indent="0" algn="just" eaLnBrk="1" fontAlgn="auto" hangingPunct="1">
              <a:lnSpc>
                <a:spcPct val="90000"/>
              </a:lnSpc>
              <a:spcAft>
                <a:spcPts val="0"/>
              </a:spcAft>
              <a:buClrTx/>
              <a:buNone/>
              <a:defRPr/>
            </a:pPr>
            <a:r>
              <a:rPr lang="en-US" sz="2800" dirty="0" smtClean="0">
                <a:latin typeface="Arial" panose="020B0604020202020204" pitchFamily="34" charset="0"/>
                <a:cs typeface="Arial" panose="020B0604020202020204" pitchFamily="34" charset="0"/>
              </a:rPr>
              <a:t>1. UU </a:t>
            </a:r>
            <a:r>
              <a:rPr lang="en-US" sz="2800" dirty="0" err="1">
                <a:latin typeface="Arial" panose="020B0604020202020204" pitchFamily="34" charset="0"/>
                <a:cs typeface="Arial" panose="020B0604020202020204" pitchFamily="34" charset="0"/>
              </a:rPr>
              <a:t>Keuangan</a:t>
            </a:r>
            <a:r>
              <a:rPr lang="en-US" sz="2800" dirty="0">
                <a:latin typeface="Arial" panose="020B0604020202020204" pitchFamily="34" charset="0"/>
                <a:cs typeface="Arial" panose="020B0604020202020204" pitchFamily="34" charset="0"/>
              </a:rPr>
              <a:t> Negara (UU No.17/2003, 5 </a:t>
            </a:r>
            <a:r>
              <a:rPr lang="en-US" sz="2800" dirty="0" smtClean="0">
                <a:latin typeface="Arial" panose="020B0604020202020204" pitchFamily="34" charset="0"/>
                <a:cs typeface="Arial" panose="020B0604020202020204" pitchFamily="34" charset="0"/>
              </a:rPr>
              <a:t>  </a:t>
            </a:r>
          </a:p>
          <a:p>
            <a:pPr marL="137160" indent="0" algn="just" eaLnBrk="1" fontAlgn="auto" hangingPunct="1">
              <a:lnSpc>
                <a:spcPct val="90000"/>
              </a:lnSpc>
              <a:spcAft>
                <a:spcPts val="0"/>
              </a:spcAft>
              <a:buClrTx/>
              <a:buNone/>
              <a:defRPr/>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April </a:t>
            </a:r>
            <a:r>
              <a:rPr lang="en-US" sz="2800" dirty="0">
                <a:latin typeface="Arial" panose="020B0604020202020204" pitchFamily="34" charset="0"/>
                <a:cs typeface="Arial" panose="020B0604020202020204" pitchFamily="34" charset="0"/>
              </a:rPr>
              <a:t>2003)</a:t>
            </a:r>
          </a:p>
          <a:p>
            <a:pPr marL="137160" indent="0" algn="just" eaLnBrk="1" fontAlgn="auto" hangingPunct="1">
              <a:lnSpc>
                <a:spcPct val="90000"/>
              </a:lnSpc>
              <a:spcAft>
                <a:spcPts val="0"/>
              </a:spcAft>
              <a:buClrTx/>
              <a:buNone/>
              <a:defRPr/>
            </a:pPr>
            <a:r>
              <a:rPr lang="en-US" sz="2800" dirty="0" smtClean="0">
                <a:latin typeface="Arial" panose="020B0604020202020204" pitchFamily="34" charset="0"/>
                <a:cs typeface="Arial" panose="020B0604020202020204" pitchFamily="34" charset="0"/>
              </a:rPr>
              <a:t>2. UU </a:t>
            </a:r>
            <a:r>
              <a:rPr lang="en-US" sz="2800" dirty="0" err="1">
                <a:latin typeface="Arial" panose="020B0604020202020204" pitchFamily="34" charset="0"/>
                <a:cs typeface="Arial" panose="020B0604020202020204" pitchFamily="34" charset="0"/>
              </a:rPr>
              <a:t>Perbendaharaan</a:t>
            </a:r>
            <a:r>
              <a:rPr lang="en-US" sz="2800" dirty="0">
                <a:latin typeface="Arial" panose="020B0604020202020204" pitchFamily="34" charset="0"/>
                <a:cs typeface="Arial" panose="020B0604020202020204" pitchFamily="34" charset="0"/>
              </a:rPr>
              <a:t> Negara (UU No.1/2004, </a:t>
            </a:r>
            <a:r>
              <a:rPr lang="en-US" sz="2800" dirty="0" smtClean="0">
                <a:latin typeface="Arial" panose="020B0604020202020204" pitchFamily="34" charset="0"/>
                <a:cs typeface="Arial" panose="020B0604020202020204" pitchFamily="34" charset="0"/>
              </a:rPr>
              <a:t>  </a:t>
            </a:r>
          </a:p>
          <a:p>
            <a:pPr marL="137160" indent="0" algn="just" eaLnBrk="1" fontAlgn="auto" hangingPunct="1">
              <a:lnSpc>
                <a:spcPct val="90000"/>
              </a:lnSpc>
              <a:spcAft>
                <a:spcPts val="0"/>
              </a:spcAft>
              <a:buClrTx/>
              <a:buNone/>
              <a:defRPr/>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14 </a:t>
            </a:r>
            <a:r>
              <a:rPr lang="en-US" sz="2800" dirty="0" err="1">
                <a:latin typeface="Arial" panose="020B0604020202020204" pitchFamily="34" charset="0"/>
                <a:cs typeface="Arial" panose="020B0604020202020204" pitchFamily="34" charset="0"/>
              </a:rPr>
              <a:t>Januari</a:t>
            </a:r>
            <a:r>
              <a:rPr lang="en-US" sz="2800" dirty="0">
                <a:latin typeface="Arial" panose="020B0604020202020204" pitchFamily="34" charset="0"/>
                <a:cs typeface="Arial" panose="020B0604020202020204" pitchFamily="34" charset="0"/>
              </a:rPr>
              <a:t> 2004) </a:t>
            </a:r>
            <a:endParaRPr lang="en-US" sz="2800" dirty="0" smtClean="0">
              <a:latin typeface="Arial" panose="020B0604020202020204" pitchFamily="34" charset="0"/>
              <a:cs typeface="Arial" panose="020B0604020202020204" pitchFamily="34" charset="0"/>
            </a:endParaRPr>
          </a:p>
          <a:p>
            <a:pPr marL="137160" indent="0" algn="just" eaLnBrk="1" fontAlgn="auto" hangingPunct="1">
              <a:lnSpc>
                <a:spcPct val="90000"/>
              </a:lnSpc>
              <a:spcAft>
                <a:spcPts val="0"/>
              </a:spcAft>
              <a:buClrTx/>
              <a:buNone/>
              <a:defRPr/>
            </a:pPr>
            <a:r>
              <a:rPr lang="en-US" dirty="0" smtClean="0">
                <a:latin typeface="Arial" panose="020B0604020202020204" pitchFamily="34" charset="0"/>
                <a:cs typeface="Arial" panose="020B0604020202020204" pitchFamily="34" charset="0"/>
              </a:rPr>
              <a:t>3. </a:t>
            </a:r>
            <a:r>
              <a:rPr lang="en-US" sz="2800" dirty="0" smtClean="0">
                <a:latin typeface="Arial" panose="020B0604020202020204" pitchFamily="34" charset="0"/>
                <a:cs typeface="Arial" panose="020B0604020202020204" pitchFamily="34" charset="0"/>
              </a:rPr>
              <a:t>UU </a:t>
            </a:r>
            <a:r>
              <a:rPr lang="en-US" sz="2800" dirty="0" err="1">
                <a:latin typeface="Arial" panose="020B0604020202020204" pitchFamily="34" charset="0"/>
                <a:cs typeface="Arial" panose="020B0604020202020204" pitchFamily="34" charset="0"/>
              </a:rPr>
              <a:t>Pemeriksaan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Pengelolaan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Tanggung</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  </a:t>
            </a:r>
          </a:p>
          <a:p>
            <a:pPr marL="137160" indent="0" algn="just" eaLnBrk="1" fontAlgn="auto" hangingPunct="1">
              <a:lnSpc>
                <a:spcPct val="90000"/>
              </a:lnSpc>
              <a:spcAft>
                <a:spcPts val="0"/>
              </a:spcAft>
              <a:buClrTx/>
              <a:buNone/>
              <a:defRPr/>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Jawab</a:t>
            </a:r>
            <a:r>
              <a:rPr lang="en-US" sz="2800" dirty="0" smtClean="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Keuangan</a:t>
            </a:r>
            <a:r>
              <a:rPr lang="en-US" sz="2800" dirty="0">
                <a:latin typeface="Arial" panose="020B0604020202020204" pitchFamily="34" charset="0"/>
                <a:cs typeface="Arial" panose="020B0604020202020204" pitchFamily="34" charset="0"/>
              </a:rPr>
              <a:t> Negara (UU No.15/2004, 19 </a:t>
            </a:r>
            <a:r>
              <a:rPr lang="en-US" sz="2800" dirty="0" smtClean="0">
                <a:latin typeface="Arial" panose="020B0604020202020204" pitchFamily="34" charset="0"/>
                <a:cs typeface="Arial" panose="020B0604020202020204" pitchFamily="34" charset="0"/>
              </a:rPr>
              <a:t> </a:t>
            </a:r>
          </a:p>
          <a:p>
            <a:pPr marL="137160" indent="0" algn="just" eaLnBrk="1" fontAlgn="auto" hangingPunct="1">
              <a:lnSpc>
                <a:spcPct val="90000"/>
              </a:lnSpc>
              <a:spcAft>
                <a:spcPts val="0"/>
              </a:spcAft>
              <a:buClrTx/>
              <a:buNone/>
              <a:defRPr/>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Juli</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2004</a:t>
            </a:r>
            <a:r>
              <a:rPr lang="en-US" sz="2800" dirty="0" smtClean="0">
                <a:latin typeface="Arial" panose="020B0604020202020204" pitchFamily="34" charset="0"/>
                <a:cs typeface="Arial" panose="020B0604020202020204" pitchFamily="34" charset="0"/>
              </a:rPr>
              <a:t>)</a:t>
            </a:r>
            <a:endParaRPr lang="id-ID" sz="2800" dirty="0">
              <a:latin typeface="Arial" panose="020B0604020202020204" pitchFamily="34" charset="0"/>
              <a:cs typeface="Arial" panose="020B0604020202020204" pitchFamily="34" charset="0"/>
              <a:sym typeface="Wingdings" panose="05000000000000000000" pitchFamily="2" charset="2"/>
            </a:endParaRPr>
          </a:p>
          <a:p>
            <a:pPr marL="0" indent="0" algn="just" eaLnBrk="1" fontAlgn="auto" hangingPunct="1">
              <a:lnSpc>
                <a:spcPct val="90000"/>
              </a:lnSpc>
              <a:spcAft>
                <a:spcPts val="0"/>
              </a:spcAft>
              <a:buClrTx/>
              <a:buFont typeface="Garamond" panose="02020404030301010803" pitchFamily="18" charset="0"/>
              <a:buNone/>
              <a:defRPr/>
            </a:pPr>
            <a:endParaRPr lang="en-US" sz="2800" dirty="0">
              <a:latin typeface="Arial" panose="020B0604020202020204" pitchFamily="34" charset="0"/>
              <a:cs typeface="Arial" panose="020B0604020202020204" pitchFamily="34" charset="0"/>
            </a:endParaRPr>
          </a:p>
        </p:txBody>
      </p:sp>
      <p:sp>
        <p:nvSpPr>
          <p:cNvPr id="16388" name="Slide Number Placeholder 5">
            <a:extLst>
              <a:ext uri="{FF2B5EF4-FFF2-40B4-BE49-F238E27FC236}">
                <a16:creationId xmlns:a16="http://schemas.microsoft.com/office/drawing/2014/main" xmlns="" id="{B1F0FED9-A30D-4E40-A703-39D20789F2D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9A05218-91EE-4B60-90A2-4E05AB31C103}" type="slidenum">
              <a:rPr lang="en-US" altLang="en-US" sz="1400" smtClean="0"/>
              <a:pPr/>
              <a:t>2</a:t>
            </a:fld>
            <a:endParaRPr lang="en-US" altLang="en-US" sz="14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a:extLst>
              <a:ext uri="{FF2B5EF4-FFF2-40B4-BE49-F238E27FC236}">
                <a16:creationId xmlns="" xmlns:a16="http://schemas.microsoft.com/office/drawing/2014/main" id="{0C37ADD0-17C5-4F43-AB0F-E95AC717D848}"/>
              </a:ext>
            </a:extLst>
          </p:cNvPr>
          <p:cNvSpPr>
            <a:spLocks noGrp="1" noChangeArrowheads="1"/>
          </p:cNvSpPr>
          <p:nvPr>
            <p:ph idx="1"/>
          </p:nvPr>
        </p:nvSpPr>
        <p:spPr>
          <a:xfrm>
            <a:off x="457200" y="1828800"/>
            <a:ext cx="8305800" cy="4800600"/>
          </a:xfrm>
        </p:spPr>
        <p:txBody>
          <a:bodyPr/>
          <a:lstStyle/>
          <a:p>
            <a:pPr marL="280988" indent="-280988" algn="just" eaLnBrk="1" hangingPunct="1">
              <a:spcBef>
                <a:spcPts val="0"/>
              </a:spcBef>
              <a:spcAft>
                <a:spcPts val="600"/>
              </a:spcAft>
              <a:buSzPct val="80000"/>
              <a:buFont typeface="Arial" panose="020B0604020202020204" pitchFamily="34" charset="0"/>
              <a:buChar char="•"/>
              <a:defRPr/>
            </a:pPr>
            <a:r>
              <a:rPr lang="en-US" altLang="en-US" sz="2400" b="1" dirty="0" err="1">
                <a:latin typeface="Arial" panose="020B0604020202020204" pitchFamily="34" charset="0"/>
                <a:cs typeface="Arial" panose="020B0604020202020204" pitchFamily="34" charset="0"/>
              </a:rPr>
              <a:t>Penerapan</a:t>
            </a:r>
            <a:r>
              <a:rPr lang="en-US" altLang="en-US" sz="2400" b="1" dirty="0">
                <a:latin typeface="Arial" panose="020B0604020202020204" pitchFamily="34" charset="0"/>
                <a:cs typeface="Arial" panose="020B0604020202020204" pitchFamily="34" charset="0"/>
              </a:rPr>
              <a:t> basis </a:t>
            </a:r>
            <a:r>
              <a:rPr lang="en-US" altLang="en-US" sz="2400" b="1" dirty="0" err="1">
                <a:latin typeface="Arial" panose="020B0604020202020204" pitchFamily="34" charset="0"/>
                <a:cs typeface="Arial" panose="020B0604020202020204" pitchFamily="34" charset="0"/>
              </a:rPr>
              <a:t>akrual</a:t>
            </a:r>
            <a:r>
              <a:rPr lang="en-US" altLang="en-US" sz="2400" b="1" dirty="0">
                <a:latin typeface="Arial" panose="020B0604020202020204" pitchFamily="34" charset="0"/>
                <a:cs typeface="Arial" panose="020B0604020202020204" pitchFamily="34" charset="0"/>
              </a:rPr>
              <a:t> </a:t>
            </a:r>
            <a:r>
              <a:rPr lang="en-US" altLang="en-US" sz="2400" b="1" dirty="0" err="1">
                <a:latin typeface="Arial" panose="020B0604020202020204" pitchFamily="34" charset="0"/>
                <a:cs typeface="Arial" panose="020B0604020202020204" pitchFamily="34" charset="0"/>
              </a:rPr>
              <a:t>dlm</a:t>
            </a:r>
            <a:r>
              <a:rPr lang="en-US" altLang="en-US" sz="2400" b="1" dirty="0">
                <a:latin typeface="Arial" panose="020B0604020202020204" pitchFamily="34" charset="0"/>
                <a:cs typeface="Arial" panose="020B0604020202020204" pitchFamily="34" charset="0"/>
              </a:rPr>
              <a:t> </a:t>
            </a:r>
            <a:r>
              <a:rPr lang="en-US" altLang="en-US" sz="2400" b="1" dirty="0" err="1">
                <a:latin typeface="Arial" panose="020B0604020202020204" pitchFamily="34" charset="0"/>
                <a:cs typeface="Arial" panose="020B0604020202020204" pitchFamily="34" charset="0"/>
              </a:rPr>
              <a:t>pendapatan</a:t>
            </a:r>
            <a:r>
              <a:rPr lang="en-US" altLang="en-US" sz="2400" b="1" dirty="0">
                <a:latin typeface="Arial" panose="020B0604020202020204" pitchFamily="34" charset="0"/>
                <a:cs typeface="Arial" panose="020B0604020202020204" pitchFamily="34" charset="0"/>
              </a:rPr>
              <a:t> dan </a:t>
            </a:r>
            <a:r>
              <a:rPr lang="en-US" altLang="en-US" sz="2400" b="1" dirty="0" err="1">
                <a:latin typeface="Arial" panose="020B0604020202020204" pitchFamily="34" charset="0"/>
                <a:cs typeface="Arial" panose="020B0604020202020204" pitchFamily="34" charset="0"/>
              </a:rPr>
              <a:t>belanja</a:t>
            </a:r>
            <a:r>
              <a:rPr lang="en-US" altLang="en-US" sz="2400" b="1" dirty="0">
                <a:latin typeface="Arial" panose="020B0604020202020204" pitchFamily="34" charset="0"/>
                <a:cs typeface="Arial" panose="020B0604020202020204" pitchFamily="34" charset="0"/>
              </a:rPr>
              <a:t> </a:t>
            </a:r>
            <a:r>
              <a:rPr lang="en-US" altLang="en-US" sz="2400" b="1" dirty="0" err="1">
                <a:latin typeface="Arial" panose="020B0604020202020204" pitchFamily="34" charset="0"/>
                <a:cs typeface="Arial" panose="020B0604020202020204" pitchFamily="34" charset="0"/>
              </a:rPr>
              <a:t>adalah</a:t>
            </a:r>
            <a:r>
              <a:rPr lang="en-US" altLang="en-US" sz="2400" b="1" dirty="0">
                <a:latin typeface="Arial" panose="020B0604020202020204" pitchFamily="34" charset="0"/>
                <a:cs typeface="Arial" panose="020B0604020202020204" pitchFamily="34" charset="0"/>
              </a:rPr>
              <a:t> 5 </a:t>
            </a:r>
            <a:r>
              <a:rPr lang="en-US" altLang="en-US" sz="2400" b="1" dirty="0" err="1">
                <a:latin typeface="Arial" panose="020B0604020202020204" pitchFamily="34" charset="0"/>
                <a:cs typeface="Arial" panose="020B0604020202020204" pitchFamily="34" charset="0"/>
              </a:rPr>
              <a:t>tahun</a:t>
            </a:r>
            <a:r>
              <a:rPr lang="en-US" altLang="en-US" sz="2400" b="1" dirty="0">
                <a:latin typeface="Arial" panose="020B0604020202020204" pitchFamily="34" charset="0"/>
                <a:cs typeface="Arial" panose="020B0604020202020204" pitchFamily="34" charset="0"/>
              </a:rPr>
              <a:t> </a:t>
            </a:r>
            <a:r>
              <a:rPr lang="en-US" altLang="en-US" sz="2400" b="1" dirty="0" err="1">
                <a:latin typeface="Arial" panose="020B0604020202020204" pitchFamily="34" charset="0"/>
                <a:cs typeface="Arial" panose="020B0604020202020204" pitchFamily="34" charset="0"/>
              </a:rPr>
              <a:t>kemudian</a:t>
            </a:r>
            <a:r>
              <a:rPr lang="en-US" altLang="en-US" sz="2400" b="1" dirty="0">
                <a:latin typeface="Arial" panose="020B0604020202020204" pitchFamily="34" charset="0"/>
                <a:cs typeface="Arial" panose="020B0604020202020204" pitchFamily="34" charset="0"/>
              </a:rPr>
              <a:t>;</a:t>
            </a:r>
          </a:p>
          <a:p>
            <a:pPr marL="280988" indent="-280988" algn="just" eaLnBrk="1" hangingPunct="1">
              <a:spcBef>
                <a:spcPts val="0"/>
              </a:spcBef>
              <a:spcAft>
                <a:spcPts val="600"/>
              </a:spcAft>
              <a:buSzPct val="80000"/>
              <a:buFont typeface="Arial" panose="020B0604020202020204" pitchFamily="34" charset="0"/>
              <a:buChar char="•"/>
              <a:defRPr/>
            </a:pPr>
            <a:r>
              <a:rPr lang="en-US" altLang="en-US" sz="2400" b="1" dirty="0" err="1">
                <a:latin typeface="Arial" panose="020B0604020202020204" pitchFamily="34" charset="0"/>
                <a:cs typeface="Arial" panose="020B0604020202020204" pitchFamily="34" charset="0"/>
              </a:rPr>
              <a:t>Pemeriksaan</a:t>
            </a:r>
            <a:r>
              <a:rPr lang="en-US" altLang="en-US" sz="2400" b="1" dirty="0">
                <a:latin typeface="Arial" panose="020B0604020202020204" pitchFamily="34" charset="0"/>
                <a:cs typeface="Arial" panose="020B0604020202020204" pitchFamily="34" charset="0"/>
              </a:rPr>
              <a:t> BPK </a:t>
            </a:r>
            <a:r>
              <a:rPr lang="en-US" altLang="en-US" sz="2400" b="1" dirty="0" err="1">
                <a:latin typeface="Arial" panose="020B0604020202020204" pitchFamily="34" charset="0"/>
                <a:cs typeface="Arial" panose="020B0604020202020204" pitchFamily="34" charset="0"/>
              </a:rPr>
              <a:t>mulai</a:t>
            </a:r>
            <a:r>
              <a:rPr lang="en-US" altLang="en-US" sz="2400" b="1" dirty="0">
                <a:latin typeface="Arial" panose="020B0604020202020204" pitchFamily="34" charset="0"/>
                <a:cs typeface="Arial" panose="020B0604020202020204" pitchFamily="34" charset="0"/>
              </a:rPr>
              <a:t> </a:t>
            </a:r>
            <a:r>
              <a:rPr lang="en-US" altLang="en-US" sz="2400" b="1" dirty="0" err="1">
                <a:latin typeface="Arial" panose="020B0604020202020204" pitchFamily="34" charset="0"/>
                <a:cs typeface="Arial" panose="020B0604020202020204" pitchFamily="34" charset="0"/>
              </a:rPr>
              <a:t>thp</a:t>
            </a:r>
            <a:r>
              <a:rPr lang="en-US" altLang="en-US" sz="2400" b="1" dirty="0">
                <a:latin typeface="Arial" panose="020B0604020202020204" pitchFamily="34" charset="0"/>
                <a:cs typeface="Arial" panose="020B0604020202020204" pitchFamily="34" charset="0"/>
              </a:rPr>
              <a:t> APBN TA 2006;</a:t>
            </a:r>
          </a:p>
          <a:p>
            <a:pPr marL="280988" indent="-280988" algn="just" eaLnBrk="1" hangingPunct="1">
              <a:spcBef>
                <a:spcPts val="0"/>
              </a:spcBef>
              <a:spcAft>
                <a:spcPts val="600"/>
              </a:spcAft>
              <a:buSzPct val="80000"/>
              <a:buFont typeface="Arial" panose="020B0604020202020204" pitchFamily="34" charset="0"/>
              <a:buChar char="•"/>
              <a:defRPr/>
            </a:pPr>
            <a:r>
              <a:rPr lang="en-US" altLang="en-US" sz="2400" b="1" dirty="0">
                <a:latin typeface="Arial" panose="020B0604020202020204" pitchFamily="34" charset="0"/>
                <a:cs typeface="Arial" panose="020B0604020202020204" pitchFamily="34" charset="0"/>
              </a:rPr>
              <a:t>ICW, IBW, dan RAB </a:t>
            </a:r>
            <a:r>
              <a:rPr lang="en-US" altLang="en-US" sz="2400" b="1" dirty="0" err="1">
                <a:latin typeface="Arial" panose="020B0604020202020204" pitchFamily="34" charset="0"/>
                <a:cs typeface="Arial" panose="020B0604020202020204" pitchFamily="34" charset="0"/>
              </a:rPr>
              <a:t>tidak</a:t>
            </a:r>
            <a:r>
              <a:rPr lang="en-US" altLang="en-US" sz="2400" b="1" dirty="0">
                <a:latin typeface="Arial" panose="020B0604020202020204" pitchFamily="34" charset="0"/>
                <a:cs typeface="Arial" panose="020B0604020202020204" pitchFamily="34" charset="0"/>
              </a:rPr>
              <a:t> </a:t>
            </a:r>
            <a:r>
              <a:rPr lang="en-US" altLang="en-US" sz="2400" b="1" dirty="0" err="1">
                <a:latin typeface="Arial" panose="020B0604020202020204" pitchFamily="34" charset="0"/>
                <a:cs typeface="Arial" panose="020B0604020202020204" pitchFamily="34" charset="0"/>
              </a:rPr>
              <a:t>berlaku</a:t>
            </a:r>
            <a:r>
              <a:rPr lang="en-US" altLang="en-US" sz="2400" b="1" dirty="0">
                <a:latin typeface="Arial" panose="020B0604020202020204" pitchFamily="34" charset="0"/>
                <a:cs typeface="Arial" panose="020B0604020202020204" pitchFamily="34" charset="0"/>
              </a:rPr>
              <a:t> </a:t>
            </a:r>
            <a:r>
              <a:rPr lang="en-US" altLang="en-US" sz="2400" b="1" dirty="0" err="1">
                <a:latin typeface="Arial" panose="020B0604020202020204" pitchFamily="34" charset="0"/>
                <a:cs typeface="Arial" panose="020B0604020202020204" pitchFamily="34" charset="0"/>
              </a:rPr>
              <a:t>lagi</a:t>
            </a:r>
            <a:r>
              <a:rPr lang="en-US" altLang="en-US" sz="2400" b="1" dirty="0">
                <a:latin typeface="Arial" panose="020B0604020202020204" pitchFamily="34" charset="0"/>
                <a:cs typeface="Arial" panose="020B0604020202020204" pitchFamily="34" charset="0"/>
              </a:rPr>
              <a:t> </a:t>
            </a:r>
            <a:r>
              <a:rPr lang="en-US" altLang="en-US" sz="2400" b="1" dirty="0" err="1">
                <a:latin typeface="Arial" panose="020B0604020202020204" pitchFamily="34" charset="0"/>
                <a:cs typeface="Arial" panose="020B0604020202020204" pitchFamily="34" charset="0"/>
              </a:rPr>
              <a:t>sepanjang</a:t>
            </a:r>
            <a:r>
              <a:rPr lang="en-US" altLang="en-US" sz="2400" b="1" dirty="0">
                <a:latin typeface="Arial" panose="020B0604020202020204" pitchFamily="34" charset="0"/>
                <a:cs typeface="Arial" panose="020B0604020202020204" pitchFamily="34" charset="0"/>
              </a:rPr>
              <a:t> </a:t>
            </a:r>
            <a:r>
              <a:rPr lang="en-US" altLang="en-US" sz="2400" b="1" dirty="0" err="1">
                <a:latin typeface="Arial" panose="020B0604020202020204" pitchFamily="34" charset="0"/>
                <a:cs typeface="Arial" panose="020B0604020202020204" pitchFamily="34" charset="0"/>
              </a:rPr>
              <a:t>telah</a:t>
            </a:r>
            <a:r>
              <a:rPr lang="en-US" altLang="en-US" sz="2400" b="1" dirty="0">
                <a:latin typeface="Arial" panose="020B0604020202020204" pitchFamily="34" charset="0"/>
                <a:cs typeface="Arial" panose="020B0604020202020204" pitchFamily="34" charset="0"/>
              </a:rPr>
              <a:t> </a:t>
            </a:r>
            <a:r>
              <a:rPr lang="en-US" altLang="en-US" sz="2400" b="1" dirty="0" err="1">
                <a:latin typeface="Arial" panose="020B0604020202020204" pitchFamily="34" charset="0"/>
                <a:cs typeface="Arial" panose="020B0604020202020204" pitchFamily="34" charset="0"/>
              </a:rPr>
              <a:t>diatur</a:t>
            </a:r>
            <a:r>
              <a:rPr lang="en-US" altLang="en-US" sz="2400" b="1" dirty="0">
                <a:latin typeface="Arial" panose="020B0604020202020204" pitchFamily="34" charset="0"/>
                <a:cs typeface="Arial" panose="020B0604020202020204" pitchFamily="34" charset="0"/>
              </a:rPr>
              <a:t> oleh UU </a:t>
            </a:r>
            <a:r>
              <a:rPr lang="en-US" altLang="en-US" sz="2400" b="1" dirty="0" err="1">
                <a:latin typeface="Arial" panose="020B0604020202020204" pitchFamily="34" charset="0"/>
                <a:cs typeface="Arial" panose="020B0604020202020204" pitchFamily="34" charset="0"/>
              </a:rPr>
              <a:t>ini</a:t>
            </a:r>
            <a:r>
              <a:rPr lang="en-US" altLang="en-US" sz="2400" b="1" dirty="0">
                <a:latin typeface="Arial" panose="020B0604020202020204" pitchFamily="34" charset="0"/>
                <a:cs typeface="Arial" panose="020B0604020202020204" pitchFamily="34" charset="0"/>
              </a:rPr>
              <a:t>.</a:t>
            </a:r>
          </a:p>
          <a:p>
            <a:pPr algn="just" eaLnBrk="1" hangingPunct="1">
              <a:spcBef>
                <a:spcPts val="0"/>
              </a:spcBef>
              <a:spcAft>
                <a:spcPts val="600"/>
              </a:spcAft>
              <a:buSzPct val="80000"/>
              <a:buFont typeface="Wingdings" panose="05000000000000000000" pitchFamily="2" charset="2"/>
              <a:buNone/>
              <a:defRPr/>
            </a:pPr>
            <a:endParaRPr lang="en-US" altLang="en-US" sz="2400" b="1" dirty="0">
              <a:latin typeface="Arial" panose="020B0604020202020204" pitchFamily="34" charset="0"/>
              <a:cs typeface="Arial" panose="020B0604020202020204" pitchFamily="34" charset="0"/>
            </a:endParaRPr>
          </a:p>
        </p:txBody>
      </p:sp>
      <p:sp>
        <p:nvSpPr>
          <p:cNvPr id="37891" name="Slide Number Placeholder 5">
            <a:extLst>
              <a:ext uri="{FF2B5EF4-FFF2-40B4-BE49-F238E27FC236}">
                <a16:creationId xmlns="" xmlns:a16="http://schemas.microsoft.com/office/drawing/2014/main" id="{8C210BD0-3CF9-4BC9-93B5-7D6DB91B184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7F28D3C-88DC-4366-BDE1-05EDDE32DEDA}" type="slidenum">
              <a:rPr lang="en-US" altLang="en-US" sz="1400" smtClean="0"/>
              <a:pPr/>
              <a:t>20</a:t>
            </a:fld>
            <a:endParaRPr lang="en-US" altLang="en-US" sz="1400"/>
          </a:p>
        </p:txBody>
      </p:sp>
      <p:sp>
        <p:nvSpPr>
          <p:cNvPr id="118786" name="Text Box 2">
            <a:extLst>
              <a:ext uri="{FF2B5EF4-FFF2-40B4-BE49-F238E27FC236}">
                <a16:creationId xmlns="" xmlns:a16="http://schemas.microsoft.com/office/drawing/2014/main" id="{D067FC5A-ABF2-42D2-809C-8460F724F927}"/>
              </a:ext>
            </a:extLst>
          </p:cNvPr>
          <p:cNvSpPr txBox="1">
            <a:spLocks noChangeArrowheads="1"/>
          </p:cNvSpPr>
          <p:nvPr/>
        </p:nvSpPr>
        <p:spPr bwMode="auto">
          <a:xfrm>
            <a:off x="0" y="762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80000"/>
              </a:lnSpc>
            </a:pPr>
            <a:r>
              <a:rPr lang="en-US" altLang="en-US" sz="3200" b="1" dirty="0">
                <a:latin typeface="Albertus Extra Bold" pitchFamily="34" charset="0"/>
                <a:cs typeface="Arial" panose="020B0604020202020204" pitchFamily="34" charset="0"/>
              </a:rPr>
              <a:t>PERALIHAN &amp; PENUTUP </a:t>
            </a:r>
          </a:p>
          <a:p>
            <a:pPr algn="ctr" eaLnBrk="1" hangingPunct="1">
              <a:lnSpc>
                <a:spcPct val="80000"/>
              </a:lnSpc>
            </a:pPr>
            <a:r>
              <a:rPr lang="en-US" altLang="en-US" sz="3200" b="1" dirty="0">
                <a:latin typeface="Albertus Extra Bold" pitchFamily="34" charset="0"/>
                <a:cs typeface="Arial" panose="020B0604020202020204" pitchFamily="34" charset="0"/>
              </a:rPr>
              <a:t>(P</a:t>
            </a:r>
            <a:r>
              <a:rPr lang="id-ID" altLang="en-US" sz="3200" b="1" dirty="0">
                <a:latin typeface="Albertus Extra Bold" pitchFamily="34" charset="0"/>
                <a:cs typeface="Arial" panose="020B0604020202020204" pitchFamily="34" charset="0"/>
              </a:rPr>
              <a:t>a</a:t>
            </a:r>
            <a:r>
              <a:rPr lang="en-US" altLang="en-US" sz="3200" b="1" dirty="0">
                <a:latin typeface="Albertus Extra Bold" pitchFamily="34" charset="0"/>
                <a:cs typeface="Arial" panose="020B0604020202020204" pitchFamily="34" charset="0"/>
              </a:rPr>
              <a:t>s</a:t>
            </a:r>
            <a:r>
              <a:rPr lang="id-ID" altLang="en-US" sz="3200" b="1" dirty="0">
                <a:latin typeface="Albertus Extra Bold" pitchFamily="34" charset="0"/>
                <a:cs typeface="Arial" panose="020B0604020202020204" pitchFamily="34" charset="0"/>
              </a:rPr>
              <a:t>a</a:t>
            </a:r>
            <a:r>
              <a:rPr lang="en-US" altLang="en-US" sz="3200" b="1" dirty="0">
                <a:latin typeface="Albertus Extra Bold" pitchFamily="34" charset="0"/>
                <a:cs typeface="Arial" panose="020B0604020202020204" pitchFamily="34" charset="0"/>
              </a:rPr>
              <a:t>l 36 </a:t>
            </a:r>
            <a:r>
              <a:rPr lang="en-US" altLang="en-US" sz="3200" b="1" dirty="0" err="1">
                <a:latin typeface="Albertus Extra Bold" pitchFamily="34" charset="0"/>
                <a:cs typeface="Arial" panose="020B0604020202020204" pitchFamily="34" charset="0"/>
              </a:rPr>
              <a:t>sd</a:t>
            </a:r>
            <a:r>
              <a:rPr lang="en-US" altLang="en-US" sz="3200" b="1" dirty="0">
                <a:latin typeface="Albertus Extra Bold" pitchFamily="34" charset="0"/>
                <a:cs typeface="Arial" panose="020B0604020202020204" pitchFamily="34" charset="0"/>
              </a:rPr>
              <a:t> 39)</a:t>
            </a:r>
          </a:p>
          <a:p>
            <a:pPr algn="ctr" eaLnBrk="1" hangingPunct="1">
              <a:lnSpc>
                <a:spcPct val="80000"/>
              </a:lnSpc>
            </a:pPr>
            <a:endParaRPr lang="en-US" altLang="en-US" sz="3200" b="1" dirty="0">
              <a:latin typeface="Albertus Extra Bold" pitchFamily="34" charset="0"/>
              <a:cs typeface="Arial" panose="020B0604020202020204" pitchFamily="34" charset="0"/>
            </a:endParaRPr>
          </a:p>
        </p:txBody>
      </p:sp>
    </p:spTree>
    <p:extLst>
      <p:ext uri="{BB962C8B-B14F-4D97-AF65-F5344CB8AC3E}">
        <p14:creationId xmlns:p14="http://schemas.microsoft.com/office/powerpoint/2010/main" val="761114966"/>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8786"/>
                                        </p:tgtEl>
                                        <p:attrNameLst>
                                          <p:attrName>style.visibility</p:attrName>
                                        </p:attrNameLst>
                                      </p:cBhvr>
                                      <p:to>
                                        <p:strVal val="visible"/>
                                      </p:to>
                                    </p:set>
                                    <p:animEffect transition="in" filter="diamond(in)">
                                      <p:cBhvr>
                                        <p:cTn id="7" dur="500"/>
                                        <p:tgtEl>
                                          <p:spTgt spid="1187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371600"/>
            <a:ext cx="7696200" cy="4524315"/>
          </a:xfrm>
          <a:prstGeom prst="rect">
            <a:avLst/>
          </a:prstGeom>
        </p:spPr>
        <p:txBody>
          <a:bodyPr wrap="square">
            <a:spAutoFit/>
          </a:bodyPr>
          <a:lstStyle/>
          <a:p>
            <a:pPr eaLnBrk="1" hangingPunct="1">
              <a:buFont typeface="Wingdings 3" pitchFamily="18" charset="2"/>
              <a:buNone/>
            </a:pPr>
            <a:r>
              <a:rPr lang="en-US" sz="2800" i="1" dirty="0" smtClean="0">
                <a:solidFill>
                  <a:srgbClr val="FFFF00"/>
                </a:solidFill>
                <a:latin typeface="Times New Roman" pitchFamily="18" charset="0"/>
                <a:cs typeface="Times New Roman" pitchFamily="18" charset="0"/>
              </a:rPr>
              <a:t>(</a:t>
            </a:r>
            <a:r>
              <a:rPr lang="en-US" sz="2800" i="1" dirty="0" err="1" smtClean="0">
                <a:solidFill>
                  <a:srgbClr val="FFFF00"/>
                </a:solidFill>
                <a:latin typeface="Times New Roman" pitchFamily="18" charset="0"/>
                <a:cs typeface="Times New Roman" pitchFamily="18" charset="0"/>
              </a:rPr>
              <a:t>Penjelasan</a:t>
            </a:r>
            <a:r>
              <a:rPr lang="en-US" sz="2800" i="1" dirty="0" smtClean="0">
                <a:solidFill>
                  <a:srgbClr val="FFFF00"/>
                </a:solidFill>
                <a:latin typeface="Times New Roman" pitchFamily="18" charset="0"/>
                <a:cs typeface="Times New Roman" pitchFamily="18" charset="0"/>
              </a:rPr>
              <a:t> </a:t>
            </a:r>
            <a:r>
              <a:rPr lang="en-US" sz="2800" i="1" dirty="0" err="1" smtClean="0">
                <a:solidFill>
                  <a:srgbClr val="FFFF00"/>
                </a:solidFill>
                <a:latin typeface="Times New Roman" pitchFamily="18" charset="0"/>
                <a:cs typeface="Times New Roman" pitchFamily="18" charset="0"/>
              </a:rPr>
              <a:t>Ringkas</a:t>
            </a:r>
            <a:r>
              <a:rPr lang="en-US" sz="2800" i="1" dirty="0" smtClean="0">
                <a:solidFill>
                  <a:srgbClr val="FFFF00"/>
                </a:solidFill>
                <a:latin typeface="Times New Roman" pitchFamily="18" charset="0"/>
                <a:cs typeface="Times New Roman" pitchFamily="18" charset="0"/>
              </a:rPr>
              <a:t> </a:t>
            </a:r>
            <a:r>
              <a:rPr lang="en-US" sz="2800" i="1" dirty="0" err="1" smtClean="0">
                <a:solidFill>
                  <a:srgbClr val="FFFF00"/>
                </a:solidFill>
                <a:latin typeface="Times New Roman" pitchFamily="18" charset="0"/>
                <a:cs typeface="Times New Roman" pitchFamily="18" charset="0"/>
              </a:rPr>
              <a:t>Mekanisme</a:t>
            </a:r>
            <a:r>
              <a:rPr lang="en-US" sz="2800" i="1" dirty="0" smtClean="0">
                <a:solidFill>
                  <a:srgbClr val="FFFF00"/>
                </a:solidFill>
                <a:latin typeface="Times New Roman" pitchFamily="18" charset="0"/>
                <a:cs typeface="Times New Roman" pitchFamily="18" charset="0"/>
              </a:rPr>
              <a:t> </a:t>
            </a:r>
            <a:r>
              <a:rPr lang="en-US" sz="2800" i="1" dirty="0" smtClean="0">
                <a:solidFill>
                  <a:srgbClr val="FFFF00"/>
                </a:solidFill>
                <a:latin typeface="Times New Roman" pitchFamily="18" charset="0"/>
                <a:cs typeface="Times New Roman" pitchFamily="18" charset="0"/>
              </a:rPr>
              <a:t>APBN) </a:t>
            </a:r>
            <a:endParaRPr lang="en-US" sz="2800" i="1" dirty="0" smtClean="0">
              <a:solidFill>
                <a:srgbClr val="FFFF00"/>
              </a:solidFill>
              <a:latin typeface="Times New Roman" pitchFamily="18" charset="0"/>
              <a:cs typeface="Times New Roman" pitchFamily="18" charset="0"/>
            </a:endParaRPr>
          </a:p>
          <a:p>
            <a:pPr algn="ctr" eaLnBrk="1" hangingPunct="1">
              <a:buFont typeface="Wingdings 3" pitchFamily="18" charset="2"/>
              <a:buNone/>
            </a:pPr>
            <a:r>
              <a:rPr lang="en-US" sz="3200" dirty="0" smtClean="0">
                <a:latin typeface="Times New Roman" pitchFamily="18" charset="0"/>
                <a:cs typeface="Times New Roman" pitchFamily="18" charset="0"/>
              </a:rPr>
              <a:t>ANGGARAN </a:t>
            </a:r>
            <a:r>
              <a:rPr lang="en-US" sz="3200" dirty="0">
                <a:latin typeface="Times New Roman" pitchFamily="18" charset="0"/>
                <a:cs typeface="Times New Roman" pitchFamily="18" charset="0"/>
              </a:rPr>
              <a:t>PENDAPATAN DAN BELANJA NEGARA </a:t>
            </a:r>
            <a:r>
              <a:rPr lang="en-US" sz="3200" dirty="0" smtClean="0">
                <a:latin typeface="Times New Roman" pitchFamily="18" charset="0"/>
                <a:cs typeface="Times New Roman" pitchFamily="18" charset="0"/>
              </a:rPr>
              <a:t>(</a:t>
            </a:r>
            <a:r>
              <a:rPr lang="en-US" sz="3200" dirty="0">
                <a:latin typeface="Times New Roman" pitchFamily="18" charset="0"/>
                <a:cs typeface="Times New Roman" pitchFamily="18" charset="0"/>
              </a:rPr>
              <a:t>APBN </a:t>
            </a:r>
            <a:r>
              <a:rPr lang="en-US" sz="3200" dirty="0" smtClean="0">
                <a:latin typeface="Times New Roman" pitchFamily="18" charset="0"/>
                <a:cs typeface="Times New Roman" pitchFamily="18" charset="0"/>
              </a:rPr>
              <a:t>)</a:t>
            </a:r>
          </a:p>
          <a:p>
            <a:pPr algn="just" eaLnBrk="1" hangingPunct="1">
              <a:buFont typeface="Wingdings 3" pitchFamily="18" charset="2"/>
              <a:buNone/>
            </a:pPr>
            <a:r>
              <a:rPr lang="en-US" sz="3200" dirty="0" err="1" smtClean="0">
                <a:latin typeface="Times New Roman" pitchFamily="18" charset="0"/>
                <a:cs typeface="Times New Roman" pitchFamily="18" charset="0"/>
              </a:rPr>
              <a:t>Untuk</a:t>
            </a:r>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menjabarkan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pengertian</a:t>
            </a:r>
            <a:r>
              <a:rPr lang="en-US" sz="3200" dirty="0">
                <a:latin typeface="Times New Roman" pitchFamily="18" charset="0"/>
                <a:cs typeface="Times New Roman" pitchFamily="18" charset="0"/>
              </a:rPr>
              <a:t> </a:t>
            </a:r>
            <a:r>
              <a:rPr lang="en-US" sz="3200" dirty="0" err="1" smtClean="0">
                <a:solidFill>
                  <a:srgbClr val="FFFF00"/>
                </a:solidFill>
                <a:latin typeface="Times New Roman" pitchFamily="18" charset="0"/>
                <a:cs typeface="Times New Roman" pitchFamily="18" charset="0"/>
              </a:rPr>
              <a:t>Keuangan</a:t>
            </a:r>
            <a:r>
              <a:rPr lang="en-US" sz="3200" dirty="0" smtClean="0">
                <a:solidFill>
                  <a:srgbClr val="FFFF00"/>
                </a:solidFill>
                <a:latin typeface="Times New Roman" pitchFamily="18" charset="0"/>
                <a:cs typeface="Times New Roman" pitchFamily="18" charset="0"/>
              </a:rPr>
              <a:t> Negara</a:t>
            </a:r>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secara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riil</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diperlukan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adanya</a:t>
            </a:r>
            <a:r>
              <a:rPr lang="en-US" sz="3200" dirty="0">
                <a:latin typeface="Times New Roman" pitchFamily="18" charset="0"/>
                <a:cs typeface="Times New Roman" pitchFamily="18" charset="0"/>
              </a:rPr>
              <a:t> proses </a:t>
            </a:r>
            <a:r>
              <a:rPr lang="en-US" sz="3200" dirty="0" err="1">
                <a:latin typeface="Times New Roman" pitchFamily="18" charset="0"/>
                <a:cs typeface="Times New Roman" pitchFamily="18" charset="0"/>
              </a:rPr>
              <a:t>perencanaan</a:t>
            </a:r>
            <a:r>
              <a:rPr lang="en-US" sz="3200" dirty="0">
                <a:latin typeface="Times New Roman" pitchFamily="18" charset="0"/>
                <a:cs typeface="Times New Roman" pitchFamily="18" charset="0"/>
              </a:rPr>
              <a:t> (planning). Proses </a:t>
            </a:r>
            <a:r>
              <a:rPr lang="en-US" sz="3200" dirty="0" err="1">
                <a:latin typeface="Times New Roman" pitchFamily="18" charset="0"/>
                <a:cs typeface="Times New Roman" pitchFamily="18" charset="0"/>
              </a:rPr>
              <a:t>perencanaan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dalam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kaitannya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dengan</a:t>
            </a:r>
            <a:r>
              <a:rPr lang="en-US" sz="3200" dirty="0">
                <a:latin typeface="Times New Roman" pitchFamily="18" charset="0"/>
                <a:cs typeface="Times New Roman" pitchFamily="18" charset="0"/>
              </a:rPr>
              <a:t> APBN </a:t>
            </a:r>
            <a:r>
              <a:rPr lang="en-US" sz="3200" dirty="0" err="1">
                <a:latin typeface="Times New Roman" pitchFamily="18" charset="0"/>
                <a:cs typeface="Times New Roman" pitchFamily="18" charset="0"/>
              </a:rPr>
              <a:t>tentu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berkaitan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dengan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perencanaan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keuangan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bubgeting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atau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penganggaran</a:t>
            </a:r>
            <a:r>
              <a:rPr lang="en-US" sz="3200" dirty="0">
                <a:latin typeface="Times New Roman" pitchFamily="18" charset="0"/>
                <a:cs typeface="Times New Roman" pitchFamily="18" charset="0"/>
              </a:rPr>
              <a:t>).</a:t>
            </a:r>
          </a:p>
        </p:txBody>
      </p:sp>
    </p:spTree>
    <p:extLst>
      <p:ext uri="{BB962C8B-B14F-4D97-AF65-F5344CB8AC3E}">
        <p14:creationId xmlns:p14="http://schemas.microsoft.com/office/powerpoint/2010/main" val="451869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828800"/>
            <a:ext cx="7696200" cy="2554545"/>
          </a:xfrm>
          <a:prstGeom prst="rect">
            <a:avLst/>
          </a:prstGeom>
        </p:spPr>
        <p:txBody>
          <a:bodyPr wrap="square">
            <a:spAutoFit/>
          </a:bodyPr>
          <a:lstStyle/>
          <a:p>
            <a:pPr marL="365760" indent="-256032" algn="just" eaLnBrk="1" fontAlgn="auto" hangingPunct="1">
              <a:spcAft>
                <a:spcPts val="0"/>
              </a:spcAft>
              <a:buFont typeface="Wingdings 3"/>
              <a:buNone/>
              <a:defRPr/>
            </a:pPr>
            <a:r>
              <a:rPr lang="en-US" sz="3200" dirty="0" err="1">
                <a:solidFill>
                  <a:srgbClr val="FFFF00"/>
                </a:solidFill>
                <a:latin typeface="Times New Roman" pitchFamily="18" charset="0"/>
                <a:cs typeface="Times New Roman" pitchFamily="18" charset="0"/>
              </a:rPr>
              <a:t>Landasan</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Hukum</a:t>
            </a:r>
            <a:r>
              <a:rPr lang="en-US" sz="3200" dirty="0">
                <a:solidFill>
                  <a:srgbClr val="FFFF00"/>
                </a:solidFill>
                <a:latin typeface="Times New Roman" pitchFamily="18" charset="0"/>
                <a:cs typeface="Times New Roman" pitchFamily="18" charset="0"/>
              </a:rPr>
              <a:t> APBN:</a:t>
            </a:r>
          </a:p>
          <a:p>
            <a:pPr marL="624078" indent="-514350" algn="just" eaLnBrk="1" fontAlgn="auto" hangingPunct="1">
              <a:spcAft>
                <a:spcPts val="0"/>
              </a:spcAft>
              <a:buFont typeface="+mj-lt"/>
              <a:buAutoNum type="arabicPeriod"/>
              <a:defRPr/>
            </a:pPr>
            <a:r>
              <a:rPr lang="en-US" sz="3200" dirty="0">
                <a:latin typeface="Times New Roman" pitchFamily="18" charset="0"/>
                <a:cs typeface="Times New Roman" pitchFamily="18" charset="0"/>
              </a:rPr>
              <a:t>UUD 1945 </a:t>
            </a:r>
            <a:r>
              <a:rPr lang="en-US" sz="3200" dirty="0" err="1">
                <a:latin typeface="Times New Roman" pitchFamily="18" charset="0"/>
                <a:cs typeface="Times New Roman" pitchFamily="18" charset="0"/>
              </a:rPr>
              <a:t>pasal</a:t>
            </a:r>
            <a:r>
              <a:rPr lang="en-US" sz="3200" dirty="0">
                <a:latin typeface="Times New Roman" pitchFamily="18" charset="0"/>
                <a:cs typeface="Times New Roman" pitchFamily="18" charset="0"/>
              </a:rPr>
              <a:t> 23 (1), </a:t>
            </a:r>
            <a:r>
              <a:rPr lang="en-US" sz="3200" dirty="0" err="1">
                <a:latin typeface="Times New Roman" pitchFamily="18" charset="0"/>
                <a:cs typeface="Times New Roman" pitchFamily="18" charset="0"/>
              </a:rPr>
              <a:t>tentang</a:t>
            </a:r>
            <a:r>
              <a:rPr lang="en-US" sz="3200" dirty="0">
                <a:latin typeface="Times New Roman" pitchFamily="18" charset="0"/>
                <a:cs typeface="Times New Roman" pitchFamily="18" charset="0"/>
              </a:rPr>
              <a:t> APBN yang </a:t>
            </a:r>
            <a:r>
              <a:rPr lang="en-US" sz="3200" dirty="0" err="1">
                <a:latin typeface="Times New Roman" pitchFamily="18" charset="0"/>
                <a:cs typeface="Times New Roman" pitchFamily="18" charset="0"/>
              </a:rPr>
              <a:t>ditetapkan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setiap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tahun</a:t>
            </a:r>
            <a:r>
              <a:rPr lang="en-US" sz="3200" dirty="0">
                <a:latin typeface="Times New Roman" pitchFamily="18" charset="0"/>
                <a:cs typeface="Times New Roman" pitchFamily="18" charset="0"/>
              </a:rPr>
              <a:t>.</a:t>
            </a:r>
          </a:p>
          <a:p>
            <a:pPr marL="624078" indent="-514350" algn="just" eaLnBrk="1" fontAlgn="auto" hangingPunct="1">
              <a:spcAft>
                <a:spcPts val="0"/>
              </a:spcAft>
              <a:buFont typeface="+mj-lt"/>
              <a:buAutoNum type="arabicPeriod"/>
              <a:defRPr/>
            </a:pPr>
            <a:r>
              <a:rPr lang="en-US" sz="3200" dirty="0">
                <a:latin typeface="Times New Roman" pitchFamily="18" charset="0"/>
                <a:cs typeface="Times New Roman" pitchFamily="18" charset="0"/>
              </a:rPr>
              <a:t>UU No.17/2003 </a:t>
            </a:r>
            <a:r>
              <a:rPr lang="en-US" sz="3200" dirty="0" err="1">
                <a:latin typeface="Times New Roman" pitchFamily="18" charset="0"/>
                <a:cs typeface="Times New Roman" pitchFamily="18" charset="0"/>
              </a:rPr>
              <a:t>tentang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keuangan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negara</a:t>
            </a:r>
            <a:r>
              <a:rPr lang="en-US" sz="3200" dirty="0">
                <a:latin typeface="Times New Roman" pitchFamily="18" charset="0"/>
                <a:cs typeface="Times New Roman" pitchFamily="18" charset="0"/>
              </a:rPr>
              <a:t>.</a:t>
            </a:r>
          </a:p>
          <a:p>
            <a:pPr marL="624078" indent="-514350" algn="just" eaLnBrk="1" fontAlgn="auto" hangingPunct="1">
              <a:spcAft>
                <a:spcPts val="0"/>
              </a:spcAft>
              <a:buFont typeface="Wingdings 3"/>
              <a:buNone/>
              <a:defRPr/>
            </a:pP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3080183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600200"/>
            <a:ext cx="8382000" cy="3539430"/>
          </a:xfrm>
          <a:prstGeom prst="rect">
            <a:avLst/>
          </a:prstGeom>
        </p:spPr>
        <p:txBody>
          <a:bodyPr wrap="square">
            <a:spAutoFit/>
          </a:bodyPr>
          <a:lstStyle/>
          <a:p>
            <a:pPr eaLnBrk="1" hangingPunct="1"/>
            <a:r>
              <a:rPr lang="en-US" sz="3200" dirty="0" err="1" smtClean="0">
                <a:solidFill>
                  <a:srgbClr val="FFFF00"/>
                </a:solidFill>
                <a:latin typeface="Times New Roman" pitchFamily="18" charset="0"/>
                <a:cs typeface="Times New Roman" pitchFamily="18" charset="0"/>
              </a:rPr>
              <a:t>Pengertian</a:t>
            </a:r>
            <a:r>
              <a:rPr lang="en-US" sz="3200" dirty="0" smtClean="0">
                <a:solidFill>
                  <a:srgbClr val="FFFF00"/>
                </a:solidFill>
                <a:latin typeface="Times New Roman" pitchFamily="18" charset="0"/>
                <a:cs typeface="Times New Roman" pitchFamily="18" charset="0"/>
              </a:rPr>
              <a:t> </a:t>
            </a:r>
            <a:r>
              <a:rPr lang="en-US" sz="3200" dirty="0" err="1" smtClean="0">
                <a:solidFill>
                  <a:srgbClr val="FFFF00"/>
                </a:solidFill>
                <a:latin typeface="Times New Roman" pitchFamily="18" charset="0"/>
                <a:cs typeface="Times New Roman" pitchFamily="18" charset="0"/>
              </a:rPr>
              <a:t>Anggaran</a:t>
            </a:r>
            <a:r>
              <a:rPr lang="en-US" sz="3200" dirty="0" smtClean="0">
                <a:solidFill>
                  <a:srgbClr val="FFFF00"/>
                </a:solidFill>
                <a:latin typeface="Times New Roman" pitchFamily="18" charset="0"/>
                <a:cs typeface="Times New Roman" pitchFamily="18" charset="0"/>
              </a:rPr>
              <a:t> :</a:t>
            </a:r>
          </a:p>
          <a:p>
            <a:pPr eaLnBrk="1" hangingPunct="1">
              <a:buFont typeface="Wingdings" pitchFamily="2" charset="2"/>
              <a:buChar char="Ø"/>
            </a:pPr>
            <a:r>
              <a:rPr lang="en-US" sz="3200" dirty="0" err="1" smtClean="0">
                <a:latin typeface="Times New Roman" pitchFamily="18" charset="0"/>
                <a:cs typeface="Times New Roman" pitchFamily="18" charset="0"/>
              </a:rPr>
              <a:t>Rencana</a:t>
            </a:r>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keuangan</a:t>
            </a:r>
            <a:r>
              <a:rPr lang="en-US" sz="3200" dirty="0">
                <a:latin typeface="Times New Roman" pitchFamily="18" charset="0"/>
                <a:cs typeface="Times New Roman" pitchFamily="18" charset="0"/>
              </a:rPr>
              <a:t> yang </a:t>
            </a:r>
            <a:r>
              <a:rPr lang="en-US" sz="3200" dirty="0" err="1">
                <a:latin typeface="Times New Roman" pitchFamily="18" charset="0"/>
                <a:cs typeface="Times New Roman" pitchFamily="18" charset="0"/>
              </a:rPr>
              <a:t>mencerminkan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pilihan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kebijakan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untuk</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suatu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periode</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pada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masa</a:t>
            </a:r>
            <a:r>
              <a:rPr lang="en-US" sz="3200" dirty="0">
                <a:latin typeface="Times New Roman" pitchFamily="18" charset="0"/>
                <a:cs typeface="Times New Roman" pitchFamily="18" charset="0"/>
              </a:rPr>
              <a:t> yang </a:t>
            </a:r>
            <a:r>
              <a:rPr lang="en-US" sz="3200" dirty="0" err="1">
                <a:latin typeface="Times New Roman" pitchFamily="18" charset="0"/>
                <a:cs typeface="Times New Roman" pitchFamily="18" charset="0"/>
              </a:rPr>
              <a:t>akan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datang</a:t>
            </a:r>
            <a:r>
              <a:rPr lang="en-US" sz="3200" dirty="0">
                <a:latin typeface="Times New Roman" pitchFamily="18" charset="0"/>
                <a:cs typeface="Times New Roman" pitchFamily="18" charset="0"/>
              </a:rPr>
              <a:t> .</a:t>
            </a:r>
          </a:p>
          <a:p>
            <a:pPr eaLnBrk="1" hangingPunct="1">
              <a:buFont typeface="Wingdings" pitchFamily="2" charset="2"/>
              <a:buChar char="Ø"/>
            </a:pPr>
            <a:r>
              <a:rPr lang="en-US" sz="3200" dirty="0" err="1">
                <a:latin typeface="Times New Roman" pitchFamily="18" charset="0"/>
                <a:cs typeface="Times New Roman" pitchFamily="18" charset="0"/>
              </a:rPr>
              <a:t>Suatu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pernyataan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tentang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perkiraan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pengeluaran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penerimaan</a:t>
            </a:r>
            <a:r>
              <a:rPr lang="en-US" sz="3200" dirty="0">
                <a:latin typeface="Times New Roman" pitchFamily="18" charset="0"/>
                <a:cs typeface="Times New Roman" pitchFamily="18" charset="0"/>
              </a:rPr>
              <a:t> yang </a:t>
            </a:r>
            <a:r>
              <a:rPr lang="en-US" sz="3200" dirty="0" err="1">
                <a:latin typeface="Times New Roman" pitchFamily="18" charset="0"/>
                <a:cs typeface="Times New Roman" pitchFamily="18" charset="0"/>
              </a:rPr>
              <a:t>diharapkan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akan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terjadi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pada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suatu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periode</a:t>
            </a:r>
            <a:r>
              <a:rPr lang="en-US" sz="3200" dirty="0">
                <a:latin typeface="Times New Roman" pitchFamily="18" charset="0"/>
                <a:cs typeface="Times New Roman" pitchFamily="18" charset="0"/>
              </a:rPr>
              <a:t> di </a:t>
            </a:r>
            <a:r>
              <a:rPr lang="en-US" sz="3200" dirty="0" err="1">
                <a:latin typeface="Times New Roman" pitchFamily="18" charset="0"/>
                <a:cs typeface="Times New Roman" pitchFamily="18" charset="0"/>
              </a:rPr>
              <a:t>masa</a:t>
            </a:r>
            <a:r>
              <a:rPr lang="en-US" sz="3200" dirty="0">
                <a:latin typeface="Times New Roman" pitchFamily="18" charset="0"/>
                <a:cs typeface="Times New Roman" pitchFamily="18" charset="0"/>
              </a:rPr>
              <a:t> yang </a:t>
            </a:r>
            <a:r>
              <a:rPr lang="en-US" sz="3200" dirty="0" err="1">
                <a:latin typeface="Times New Roman" pitchFamily="18" charset="0"/>
                <a:cs typeface="Times New Roman" pitchFamily="18" charset="0"/>
              </a:rPr>
              <a:t>akan</a:t>
            </a:r>
            <a:r>
              <a:rPr lang="en-US" sz="3200" dirty="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datang</a:t>
            </a:r>
            <a:r>
              <a:rPr lang="en-US" sz="3200" dirty="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40057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1828800"/>
            <a:ext cx="7924800" cy="3539430"/>
          </a:xfrm>
          <a:prstGeom prst="rect">
            <a:avLst/>
          </a:prstGeom>
        </p:spPr>
        <p:txBody>
          <a:bodyPr wrap="square">
            <a:spAutoFit/>
          </a:bodyPr>
          <a:lstStyle/>
          <a:p>
            <a:pPr algn="just" eaLnBrk="1" hangingPunct="1"/>
            <a:r>
              <a:rPr lang="en-US" sz="3200" dirty="0" err="1">
                <a:latin typeface="Times New Roman" pitchFamily="18" charset="0"/>
                <a:cs typeface="Times New Roman" pitchFamily="18" charset="0"/>
              </a:rPr>
              <a:t>Pengertian</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APBN</a:t>
            </a:r>
          </a:p>
          <a:p>
            <a:pPr algn="just" eaLnBrk="1" hangingPunct="1">
              <a:buFont typeface="Wingdings" pitchFamily="2" charset="2"/>
              <a:buChar char="Ø"/>
            </a:pPr>
            <a:r>
              <a:rPr lang="en-US" sz="3200" dirty="0" err="1" smtClean="0">
                <a:latin typeface="Times New Roman" pitchFamily="18" charset="0"/>
                <a:cs typeface="Times New Roman" pitchFamily="18" charset="0"/>
              </a:rPr>
              <a:t>Rencana</a:t>
            </a:r>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keuangan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tahunan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pemerintahan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negara</a:t>
            </a:r>
            <a:r>
              <a:rPr lang="en-US" sz="3200" dirty="0">
                <a:latin typeface="Times New Roman" pitchFamily="18" charset="0"/>
                <a:cs typeface="Times New Roman" pitchFamily="18" charset="0"/>
              </a:rPr>
              <a:t> Indonesia yang </a:t>
            </a:r>
            <a:r>
              <a:rPr lang="en-US" sz="3200" dirty="0" err="1">
                <a:latin typeface="Times New Roman" pitchFamily="18" charset="0"/>
                <a:cs typeface="Times New Roman" pitchFamily="18" charset="0"/>
              </a:rPr>
              <a:t>disetujui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oleh</a:t>
            </a:r>
            <a:r>
              <a:rPr lang="en-US" sz="3200" dirty="0">
                <a:latin typeface="Times New Roman" pitchFamily="18" charset="0"/>
                <a:cs typeface="Times New Roman" pitchFamily="18" charset="0"/>
              </a:rPr>
              <a:t> DPR.</a:t>
            </a:r>
          </a:p>
          <a:p>
            <a:pPr algn="just" eaLnBrk="1" hangingPunct="1">
              <a:buFont typeface="Wingdings" pitchFamily="2" charset="2"/>
              <a:buChar char="Ø"/>
            </a:pPr>
            <a:r>
              <a:rPr lang="en-US" sz="3200" dirty="0" err="1">
                <a:latin typeface="Times New Roman" pitchFamily="18" charset="0"/>
                <a:cs typeface="Times New Roman" pitchFamily="18" charset="0"/>
              </a:rPr>
              <a:t>Berisi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daftar</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sistematis</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terperinci</a:t>
            </a:r>
            <a:r>
              <a:rPr lang="en-US" sz="3200" dirty="0">
                <a:latin typeface="Times New Roman" pitchFamily="18" charset="0"/>
                <a:cs typeface="Times New Roman" pitchFamily="18" charset="0"/>
              </a:rPr>
              <a:t> yang </a:t>
            </a:r>
            <a:r>
              <a:rPr lang="en-US" sz="3200" dirty="0" err="1">
                <a:latin typeface="Times New Roman" pitchFamily="18" charset="0"/>
                <a:cs typeface="Times New Roman" pitchFamily="18" charset="0"/>
              </a:rPr>
              <a:t>memuat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rencana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penerimaan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pengeluaran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negara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selama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satu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tahun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anggaran</a:t>
            </a:r>
            <a:r>
              <a:rPr lang="en-US" sz="3200" dirty="0">
                <a:solidFill>
                  <a:srgbClr val="FFFF00"/>
                </a:solidFill>
                <a:latin typeface="Times New Roman" pitchFamily="18" charset="0"/>
                <a:cs typeface="Times New Roman" pitchFamily="18" charset="0"/>
              </a:rPr>
              <a:t> (1 </a:t>
            </a:r>
            <a:r>
              <a:rPr lang="en-US" sz="3200" dirty="0" err="1">
                <a:solidFill>
                  <a:srgbClr val="FFFF00"/>
                </a:solidFill>
                <a:latin typeface="Times New Roman" pitchFamily="18" charset="0"/>
                <a:cs typeface="Times New Roman" pitchFamily="18" charset="0"/>
              </a:rPr>
              <a:t>Januari</a:t>
            </a:r>
            <a:r>
              <a:rPr lang="en-US" sz="3200" dirty="0">
                <a:solidFill>
                  <a:srgbClr val="FFFF00"/>
                </a:solidFill>
                <a:latin typeface="Times New Roman" pitchFamily="18" charset="0"/>
                <a:cs typeface="Times New Roman" pitchFamily="18" charset="0"/>
              </a:rPr>
              <a:t> – 31 </a:t>
            </a:r>
            <a:r>
              <a:rPr lang="en-US" sz="3200" dirty="0" err="1">
                <a:solidFill>
                  <a:srgbClr val="FFFF00"/>
                </a:solidFill>
                <a:latin typeface="Times New Roman" pitchFamily="18" charset="0"/>
                <a:cs typeface="Times New Roman" pitchFamily="18" charset="0"/>
              </a:rPr>
              <a:t>Desember</a:t>
            </a:r>
            <a:r>
              <a:rPr lang="en-US" sz="3200" dirty="0">
                <a:solidFill>
                  <a:srgbClr val="FFFF00"/>
                </a:solidFill>
                <a:latin typeface="Times New Roman" pitchFamily="18" charset="0"/>
                <a:cs typeface="Times New Roman" pitchFamily="18" charset="0"/>
              </a:rPr>
              <a:t>)</a:t>
            </a:r>
            <a:r>
              <a:rPr lang="en-US" sz="3200" dirty="0">
                <a:latin typeface="Times New Roman" pitchFamily="18" charset="0"/>
                <a:cs typeface="Times New Roman" pitchFamily="18" charset="0"/>
              </a:rPr>
              <a:t>.</a:t>
            </a:r>
          </a:p>
        </p:txBody>
      </p:sp>
    </p:spTree>
    <p:extLst>
      <p:ext uri="{BB962C8B-B14F-4D97-AF65-F5344CB8AC3E}">
        <p14:creationId xmlns:p14="http://schemas.microsoft.com/office/powerpoint/2010/main" val="11790628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828800"/>
            <a:ext cx="7772400" cy="2554545"/>
          </a:xfrm>
          <a:prstGeom prst="rect">
            <a:avLst/>
          </a:prstGeom>
        </p:spPr>
        <p:txBody>
          <a:bodyPr wrap="square">
            <a:spAutoFit/>
          </a:bodyPr>
          <a:lstStyle/>
          <a:p>
            <a:pPr algn="just" eaLnBrk="1" hangingPunct="1">
              <a:buFont typeface="Wingdings 3" pitchFamily="18" charset="2"/>
              <a:buNone/>
            </a:pPr>
            <a:r>
              <a:rPr lang="en-US" sz="3200" dirty="0" err="1">
                <a:solidFill>
                  <a:srgbClr val="FFFF00"/>
                </a:solidFill>
                <a:latin typeface="Times New Roman" pitchFamily="18" charset="0"/>
                <a:cs typeface="Times New Roman" pitchFamily="18" charset="0"/>
              </a:rPr>
              <a:t>Tujuan</a:t>
            </a:r>
            <a:r>
              <a:rPr lang="en-US" sz="3200" dirty="0">
                <a:solidFill>
                  <a:srgbClr val="FFFF00"/>
                </a:solidFill>
                <a:latin typeface="Times New Roman" pitchFamily="18" charset="0"/>
                <a:cs typeface="Times New Roman" pitchFamily="18" charset="0"/>
              </a:rPr>
              <a:t> APBN </a:t>
            </a:r>
            <a:r>
              <a:rPr lang="en-US" sz="3200" dirty="0" smtClean="0">
                <a:solidFill>
                  <a:srgbClr val="FFFF00"/>
                </a:solidFill>
                <a:latin typeface="Times New Roman" pitchFamily="18" charset="0"/>
                <a:cs typeface="Times New Roman" pitchFamily="18" charset="0"/>
              </a:rPr>
              <a:t>:</a:t>
            </a:r>
            <a:endParaRPr lang="en-US" sz="3200" dirty="0" smtClean="0">
              <a:solidFill>
                <a:srgbClr val="FFFF00"/>
              </a:solidFill>
              <a:latin typeface="Times New Roman" pitchFamily="18" charset="0"/>
              <a:cs typeface="Times New Roman" pitchFamily="18" charset="0"/>
              <a:sym typeface="Wingdings" pitchFamily="2" charset="2"/>
            </a:endParaRPr>
          </a:p>
          <a:p>
            <a:pPr algn="just" eaLnBrk="1" hangingPunct="1">
              <a:buFont typeface="Wingdings 3" pitchFamily="18" charset="2"/>
              <a:buNone/>
            </a:pPr>
            <a:r>
              <a:rPr lang="en-US" sz="3200" dirty="0" smtClean="0">
                <a:latin typeface="Times New Roman" pitchFamily="18" charset="0"/>
                <a:cs typeface="Times New Roman" pitchFamily="18" charset="0"/>
                <a:sym typeface="Wingdings" pitchFamily="2" charset="2"/>
              </a:rPr>
              <a:t> </a:t>
            </a:r>
            <a:r>
              <a:rPr lang="en-US" sz="3200" dirty="0" err="1">
                <a:latin typeface="Times New Roman" pitchFamily="18" charset="0"/>
                <a:cs typeface="Times New Roman" pitchFamily="18" charset="0"/>
                <a:sym typeface="Wingdings" pitchFamily="2" charset="2"/>
              </a:rPr>
              <a:t>M</a:t>
            </a:r>
            <a:r>
              <a:rPr lang="en-US" sz="3200" dirty="0" err="1">
                <a:latin typeface="Times New Roman" pitchFamily="18" charset="0"/>
                <a:cs typeface="Times New Roman" pitchFamily="18" charset="0"/>
              </a:rPr>
              <a:t>engatur</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pembelanjaan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negara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mewujudkan</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a:t>
            </a:r>
          </a:p>
          <a:p>
            <a:pPr algn="just" eaLnBrk="1" hangingPunct="1">
              <a:buFont typeface="Wingdings 3" pitchFamily="18" charset="2"/>
              <a:buNone/>
            </a:pPr>
            <a:r>
              <a:rPr lang="en-US" sz="3200" dirty="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stabilitas</a:t>
            </a:r>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ekonomi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pemerataan</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a:t>
            </a:r>
          </a:p>
          <a:p>
            <a:pPr algn="just" eaLnBrk="1" hangingPunct="1">
              <a:buFont typeface="Wingdings 3" pitchFamily="18" charset="2"/>
              <a:buNone/>
            </a:pPr>
            <a:r>
              <a:rPr lang="en-US" sz="3200" dirty="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pendapatan</a:t>
            </a:r>
            <a:r>
              <a:rPr lang="en-US" sz="3200" dirty="0" smtClean="0">
                <a:latin typeface="Times New Roman" pitchFamily="18" charset="0"/>
                <a:cs typeface="Times New Roman" pitchFamily="18" charset="0"/>
              </a:rPr>
              <a:t>/</a:t>
            </a:r>
            <a:r>
              <a:rPr lang="en-US" sz="3200" dirty="0" err="1" smtClean="0">
                <a:latin typeface="Times New Roman" pitchFamily="18" charset="0"/>
                <a:cs typeface="Times New Roman" pitchFamily="18" charset="0"/>
              </a:rPr>
              <a:t>mengembangkan</a:t>
            </a:r>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aktivitas</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a:t>
            </a:r>
          </a:p>
          <a:p>
            <a:pPr algn="just" eaLnBrk="1" hangingPunct="1">
              <a:buFont typeface="Wingdings 3" pitchFamily="18" charset="2"/>
              <a:buNone/>
            </a:pPr>
            <a:r>
              <a:rPr lang="en-US" sz="3200" dirty="0">
                <a:latin typeface="Times New Roman" pitchFamily="18" charset="0"/>
                <a:cs typeface="Times New Roman" pitchFamily="18" charset="0"/>
              </a:rPr>
              <a:t> </a:t>
            </a:r>
            <a:r>
              <a:rPr lang="en-US" sz="3200" dirty="0" err="1" smtClean="0">
                <a:latin typeface="Times New Roman" pitchFamily="18" charset="0"/>
                <a:cs typeface="Times New Roman" pitchFamily="18" charset="0"/>
              </a:rPr>
              <a:t>ekonomi</a:t>
            </a:r>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masyarakat</a:t>
            </a:r>
            <a:r>
              <a:rPr lang="en-US" sz="3200" dirty="0">
                <a:latin typeface="Times New Roman" pitchFamily="18" charset="0"/>
                <a:cs typeface="Times New Roman" pitchFamily="18" charset="0"/>
              </a:rPr>
              <a:t>.</a:t>
            </a:r>
          </a:p>
        </p:txBody>
      </p:sp>
    </p:spTree>
    <p:extLst>
      <p:ext uri="{BB962C8B-B14F-4D97-AF65-F5344CB8AC3E}">
        <p14:creationId xmlns:p14="http://schemas.microsoft.com/office/powerpoint/2010/main" val="9837944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382286"/>
            <a:ext cx="8153400" cy="5170646"/>
          </a:xfrm>
          <a:prstGeom prst="rect">
            <a:avLst/>
          </a:prstGeom>
        </p:spPr>
        <p:txBody>
          <a:bodyPr wrap="square">
            <a:spAutoFit/>
          </a:bodyPr>
          <a:lstStyle/>
          <a:p>
            <a:pPr marL="109538" algn="just" eaLnBrk="1" hangingPunct="1"/>
            <a:r>
              <a:rPr lang="en-US" sz="3000" dirty="0" err="1" smtClean="0">
                <a:solidFill>
                  <a:srgbClr val="FFFF00"/>
                </a:solidFill>
                <a:latin typeface="Times New Roman" pitchFamily="18" charset="0"/>
                <a:cs typeface="Times New Roman" pitchFamily="18" charset="0"/>
              </a:rPr>
              <a:t>Fungsi</a:t>
            </a:r>
            <a:r>
              <a:rPr lang="en-US" sz="3000" dirty="0" smtClean="0">
                <a:solidFill>
                  <a:srgbClr val="FFFF00"/>
                </a:solidFill>
                <a:latin typeface="Times New Roman" pitchFamily="18" charset="0"/>
                <a:cs typeface="Times New Roman" pitchFamily="18" charset="0"/>
              </a:rPr>
              <a:t> APBN</a:t>
            </a:r>
          </a:p>
          <a:p>
            <a:pPr marL="623888" indent="-514350" algn="just" eaLnBrk="1" hangingPunct="1">
              <a:buFont typeface="Lucida Sans Unicode" pitchFamily="34" charset="0"/>
              <a:buAutoNum type="arabicPeriod"/>
            </a:pPr>
            <a:r>
              <a:rPr lang="en-US" sz="3000" dirty="0" err="1" smtClean="0">
                <a:solidFill>
                  <a:srgbClr val="FFFF00"/>
                </a:solidFill>
                <a:latin typeface="Times New Roman" pitchFamily="18" charset="0"/>
                <a:cs typeface="Times New Roman" pitchFamily="18" charset="0"/>
              </a:rPr>
              <a:t>Fungsi</a:t>
            </a:r>
            <a:r>
              <a:rPr lang="en-US" sz="3000" dirty="0" smtClean="0">
                <a:solidFill>
                  <a:srgbClr val="FFFF00"/>
                </a:solidFill>
                <a:latin typeface="Times New Roman" pitchFamily="18" charset="0"/>
                <a:cs typeface="Times New Roman" pitchFamily="18" charset="0"/>
              </a:rPr>
              <a:t> </a:t>
            </a:r>
            <a:r>
              <a:rPr lang="en-US" sz="3000" dirty="0" err="1">
                <a:solidFill>
                  <a:srgbClr val="FFFF00"/>
                </a:solidFill>
                <a:latin typeface="Times New Roman" pitchFamily="18" charset="0"/>
                <a:cs typeface="Times New Roman" pitchFamily="18" charset="0"/>
              </a:rPr>
              <a:t>Otorisasi</a:t>
            </a:r>
            <a:endParaRPr lang="en-US" sz="3000" dirty="0">
              <a:solidFill>
                <a:srgbClr val="FFFF00"/>
              </a:solidFill>
              <a:latin typeface="Times New Roman" pitchFamily="18" charset="0"/>
              <a:cs typeface="Times New Roman" pitchFamily="18" charset="0"/>
            </a:endParaRPr>
          </a:p>
          <a:p>
            <a:pPr marL="623888" indent="-514350" algn="just" eaLnBrk="1" hangingPunct="1">
              <a:buFont typeface="Wingdings 3" pitchFamily="18" charset="2"/>
              <a:buNone/>
            </a:pP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Dasar</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untuk</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melaksanakan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pendapatan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belanja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pada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tahun</a:t>
            </a:r>
            <a:r>
              <a:rPr lang="en-US" sz="3000" dirty="0">
                <a:latin typeface="Times New Roman" pitchFamily="18" charset="0"/>
                <a:cs typeface="Times New Roman" pitchFamily="18" charset="0"/>
              </a:rPr>
              <a:t> yang </a:t>
            </a:r>
            <a:r>
              <a:rPr lang="en-US" sz="3000" dirty="0" err="1">
                <a:latin typeface="Times New Roman" pitchFamily="18" charset="0"/>
                <a:cs typeface="Times New Roman" pitchFamily="18" charset="0"/>
              </a:rPr>
              <a:t>bersangkutan</a:t>
            </a:r>
            <a:r>
              <a:rPr lang="en-US" sz="3000" dirty="0">
                <a:latin typeface="Times New Roman" pitchFamily="18" charset="0"/>
                <a:cs typeface="Times New Roman" pitchFamily="18" charset="0"/>
              </a:rPr>
              <a:t>,</a:t>
            </a:r>
          </a:p>
          <a:p>
            <a:pPr marL="623888" indent="-514350" algn="just" eaLnBrk="1" hangingPunct="1">
              <a:buFont typeface="Lucida Sans Unicode" pitchFamily="34" charset="0"/>
              <a:buAutoNum type="arabicPeriod" startAt="2"/>
            </a:pPr>
            <a:r>
              <a:rPr lang="en-US" sz="3000" dirty="0" err="1">
                <a:solidFill>
                  <a:srgbClr val="FFFF00"/>
                </a:solidFill>
                <a:latin typeface="Times New Roman" pitchFamily="18" charset="0"/>
                <a:cs typeface="Times New Roman" pitchFamily="18" charset="0"/>
              </a:rPr>
              <a:t>Fungsi</a:t>
            </a:r>
            <a:r>
              <a:rPr lang="en-US" sz="3000" dirty="0">
                <a:solidFill>
                  <a:srgbClr val="FFFF00"/>
                </a:solidFill>
                <a:latin typeface="Times New Roman" pitchFamily="18" charset="0"/>
                <a:cs typeface="Times New Roman" pitchFamily="18" charset="0"/>
              </a:rPr>
              <a:t> </a:t>
            </a:r>
            <a:r>
              <a:rPr lang="en-US" sz="3000" dirty="0" err="1">
                <a:solidFill>
                  <a:srgbClr val="FFFF00"/>
                </a:solidFill>
                <a:latin typeface="Times New Roman" pitchFamily="18" charset="0"/>
                <a:cs typeface="Times New Roman" pitchFamily="18" charset="0"/>
              </a:rPr>
              <a:t>Perencanaan</a:t>
            </a:r>
            <a:endParaRPr lang="en-US" sz="3000" dirty="0">
              <a:solidFill>
                <a:srgbClr val="FFFF00"/>
              </a:solidFill>
              <a:latin typeface="Times New Roman" pitchFamily="18" charset="0"/>
              <a:cs typeface="Times New Roman" pitchFamily="18" charset="0"/>
            </a:endParaRPr>
          </a:p>
          <a:p>
            <a:pPr marL="623888" indent="-514350" algn="just" eaLnBrk="1" hangingPunct="1">
              <a:buFont typeface="Wingdings 3" pitchFamily="18" charset="2"/>
              <a:buNone/>
            </a:pP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Pedoman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bagi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negara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untuk</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merencanakan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kegiatan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pada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tahun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tersebut</a:t>
            </a:r>
            <a:r>
              <a:rPr lang="en-US" sz="3000" dirty="0">
                <a:latin typeface="Times New Roman" pitchFamily="18" charset="0"/>
                <a:cs typeface="Times New Roman" pitchFamily="18" charset="0"/>
              </a:rPr>
              <a:t>.</a:t>
            </a:r>
          </a:p>
          <a:p>
            <a:pPr marL="623888" indent="-514350" algn="just" eaLnBrk="1" hangingPunct="1">
              <a:buFont typeface="Lucida Sans Unicode" pitchFamily="34" charset="0"/>
              <a:buAutoNum type="arabicPeriod" startAt="3"/>
            </a:pPr>
            <a:r>
              <a:rPr lang="en-US" sz="3000" dirty="0" err="1">
                <a:solidFill>
                  <a:srgbClr val="FFFF00"/>
                </a:solidFill>
                <a:latin typeface="Times New Roman" pitchFamily="18" charset="0"/>
                <a:cs typeface="Times New Roman" pitchFamily="18" charset="0"/>
              </a:rPr>
              <a:t>Fungsi</a:t>
            </a:r>
            <a:r>
              <a:rPr lang="en-US" sz="3000" dirty="0">
                <a:solidFill>
                  <a:srgbClr val="FFFF00"/>
                </a:solidFill>
                <a:latin typeface="Times New Roman" pitchFamily="18" charset="0"/>
                <a:cs typeface="Times New Roman" pitchFamily="18" charset="0"/>
              </a:rPr>
              <a:t> </a:t>
            </a:r>
            <a:r>
              <a:rPr lang="en-US" sz="3000" dirty="0" err="1">
                <a:solidFill>
                  <a:srgbClr val="FFFF00"/>
                </a:solidFill>
                <a:latin typeface="Times New Roman" pitchFamily="18" charset="0"/>
                <a:cs typeface="Times New Roman" pitchFamily="18" charset="0"/>
              </a:rPr>
              <a:t>Pengawasan</a:t>
            </a:r>
            <a:endParaRPr lang="en-US" sz="3000" dirty="0">
              <a:solidFill>
                <a:srgbClr val="FFFF00"/>
              </a:solidFill>
              <a:latin typeface="Times New Roman" pitchFamily="18" charset="0"/>
              <a:cs typeface="Times New Roman" pitchFamily="18" charset="0"/>
            </a:endParaRPr>
          </a:p>
          <a:p>
            <a:pPr marL="623888" indent="-514350" algn="just" eaLnBrk="1" hangingPunct="1">
              <a:buFont typeface="Wingdings 3" pitchFamily="18" charset="2"/>
              <a:buNone/>
            </a:pP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Pedoman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untuk</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menilai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apakah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kegiatan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penyelenggaraan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pemerintah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negara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sesuai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dengan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ketentuan</a:t>
            </a:r>
            <a:r>
              <a:rPr lang="en-US" sz="3000" dirty="0">
                <a:latin typeface="Times New Roman" pitchFamily="18" charset="0"/>
                <a:cs typeface="Times New Roman" pitchFamily="18" charset="0"/>
              </a:rPr>
              <a:t> yang </a:t>
            </a:r>
            <a:r>
              <a:rPr lang="en-US" sz="3000" dirty="0" err="1">
                <a:latin typeface="Times New Roman" pitchFamily="18" charset="0"/>
                <a:cs typeface="Times New Roman" pitchFamily="18" charset="0"/>
              </a:rPr>
              <a:t>telah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ditetapkan</a:t>
            </a:r>
            <a:r>
              <a:rPr lang="en-US" sz="3000" dirty="0">
                <a:latin typeface="Times New Roman" pitchFamily="18" charset="0"/>
                <a:cs typeface="Times New Roman" pitchFamily="18" charset="0"/>
              </a:rPr>
              <a:t>.</a:t>
            </a:r>
          </a:p>
        </p:txBody>
      </p:sp>
    </p:spTree>
    <p:extLst>
      <p:ext uri="{BB962C8B-B14F-4D97-AF65-F5344CB8AC3E}">
        <p14:creationId xmlns:p14="http://schemas.microsoft.com/office/powerpoint/2010/main" val="11203307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997839"/>
            <a:ext cx="7924800" cy="4031873"/>
          </a:xfrm>
          <a:prstGeom prst="rect">
            <a:avLst/>
          </a:prstGeom>
        </p:spPr>
        <p:txBody>
          <a:bodyPr wrap="square">
            <a:spAutoFit/>
          </a:bodyPr>
          <a:lstStyle/>
          <a:p>
            <a:pPr marL="623888" indent="-514350" algn="just" eaLnBrk="1" hangingPunct="1">
              <a:buFont typeface="Lucida Sans Unicode" pitchFamily="34" charset="0"/>
              <a:buAutoNum type="arabicPeriod" startAt="4"/>
            </a:pPr>
            <a:r>
              <a:rPr lang="en-US" sz="3200" dirty="0" err="1">
                <a:solidFill>
                  <a:srgbClr val="FFFF00"/>
                </a:solidFill>
                <a:latin typeface="Times New Roman" pitchFamily="18" charset="0"/>
                <a:cs typeface="Times New Roman" pitchFamily="18" charset="0"/>
              </a:rPr>
              <a:t>Fungsi</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Alokasi</a:t>
            </a:r>
            <a:endParaRPr lang="en-US" sz="3200" dirty="0">
              <a:solidFill>
                <a:srgbClr val="FFFF00"/>
              </a:solidFill>
              <a:latin typeface="Times New Roman" pitchFamily="18" charset="0"/>
              <a:cs typeface="Times New Roman" pitchFamily="18" charset="0"/>
            </a:endParaRPr>
          </a:p>
          <a:p>
            <a:pPr marL="623888" indent="-514350" algn="just" eaLnBrk="1" hangingPunct="1">
              <a:buFont typeface="Wingdings 3" pitchFamily="18" charset="2"/>
              <a:buNone/>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Diarahkan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untuk</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mengurangi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pengangguran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pemborosan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sumber</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daya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serta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meningkatkan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efesiensi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efektivitas</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perekonomian</a:t>
            </a:r>
            <a:r>
              <a:rPr lang="en-US" sz="3200" dirty="0">
                <a:latin typeface="Times New Roman" pitchFamily="18" charset="0"/>
                <a:cs typeface="Times New Roman" pitchFamily="18" charset="0"/>
              </a:rPr>
              <a:t>.</a:t>
            </a:r>
          </a:p>
          <a:p>
            <a:pPr marL="623888" indent="-514350" algn="just" eaLnBrk="1" hangingPunct="1">
              <a:buFont typeface="Lucida Sans Unicode" pitchFamily="34" charset="0"/>
              <a:buAutoNum type="arabicPeriod" startAt="5"/>
            </a:pPr>
            <a:r>
              <a:rPr lang="en-US" sz="3200" dirty="0" err="1">
                <a:solidFill>
                  <a:srgbClr val="FFFF00"/>
                </a:solidFill>
                <a:latin typeface="Times New Roman" pitchFamily="18" charset="0"/>
                <a:cs typeface="Times New Roman" pitchFamily="18" charset="0"/>
              </a:rPr>
              <a:t>Fungsi</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Distribusi</a:t>
            </a:r>
            <a:endParaRPr lang="en-US" sz="3200" dirty="0">
              <a:solidFill>
                <a:srgbClr val="FFFF00"/>
              </a:solidFill>
              <a:latin typeface="Times New Roman" pitchFamily="18" charset="0"/>
              <a:cs typeface="Times New Roman" pitchFamily="18" charset="0"/>
            </a:endParaRPr>
          </a:p>
          <a:p>
            <a:pPr marL="623888" indent="-514350" algn="just" eaLnBrk="1" hangingPunct="1">
              <a:buFont typeface="Wingdings 3" pitchFamily="18" charset="2"/>
              <a:buNone/>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Memperhatikan</a:t>
            </a:r>
            <a:r>
              <a:rPr lang="en-US" sz="3200" dirty="0">
                <a:latin typeface="Times New Roman" pitchFamily="18" charset="0"/>
                <a:cs typeface="Times New Roman" pitchFamily="18" charset="0"/>
              </a:rPr>
              <a:t> rasa </a:t>
            </a:r>
            <a:r>
              <a:rPr lang="en-US" sz="3200" dirty="0" err="1">
                <a:latin typeface="Times New Roman" pitchFamily="18" charset="0"/>
                <a:cs typeface="Times New Roman" pitchFamily="18" charset="0"/>
              </a:rPr>
              <a:t>keadilan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kepatutan</a:t>
            </a:r>
            <a:r>
              <a:rPr lang="en-US" sz="3200" dirty="0">
                <a:latin typeface="Times New Roman" pitchFamily="18" charset="0"/>
                <a:cs typeface="Times New Roman" pitchFamily="18" charset="0"/>
              </a:rPr>
              <a:t>.</a:t>
            </a:r>
          </a:p>
        </p:txBody>
      </p:sp>
    </p:spTree>
    <p:extLst>
      <p:ext uri="{BB962C8B-B14F-4D97-AF65-F5344CB8AC3E}">
        <p14:creationId xmlns:p14="http://schemas.microsoft.com/office/powerpoint/2010/main" val="1586909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5051" y="1676400"/>
            <a:ext cx="7848600" cy="3539430"/>
          </a:xfrm>
          <a:prstGeom prst="rect">
            <a:avLst/>
          </a:prstGeom>
        </p:spPr>
        <p:txBody>
          <a:bodyPr wrap="square">
            <a:spAutoFit/>
          </a:bodyPr>
          <a:lstStyle/>
          <a:p>
            <a:pPr marL="623888" indent="-514350" algn="just" eaLnBrk="1" hangingPunct="1">
              <a:buFont typeface="Lucida Sans Unicode" pitchFamily="34" charset="0"/>
              <a:buAutoNum type="arabicPeriod" startAt="6"/>
            </a:pPr>
            <a:r>
              <a:rPr lang="en-US" sz="3200" dirty="0" err="1">
                <a:solidFill>
                  <a:srgbClr val="FFFF00"/>
                </a:solidFill>
                <a:latin typeface="Times New Roman" pitchFamily="18" charset="0"/>
                <a:cs typeface="Times New Roman" pitchFamily="18" charset="0"/>
              </a:rPr>
              <a:t>Fungsi</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Stabilisasi</a:t>
            </a:r>
            <a:endParaRPr lang="en-US" sz="3200" dirty="0">
              <a:solidFill>
                <a:srgbClr val="FFFF00"/>
              </a:solidFill>
              <a:latin typeface="Times New Roman" pitchFamily="18" charset="0"/>
              <a:cs typeface="Times New Roman" pitchFamily="18" charset="0"/>
            </a:endParaRPr>
          </a:p>
          <a:p>
            <a:pPr marL="623888" indent="-514350" algn="just" eaLnBrk="1" hangingPunct="1">
              <a:buFont typeface="Wingdings 3" pitchFamily="18" charset="2"/>
              <a:buNone/>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Alat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untuk</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memelihara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mengupayakan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keseimbangan</a:t>
            </a:r>
            <a:r>
              <a:rPr lang="en-US" sz="3200" dirty="0">
                <a:latin typeface="Times New Roman" pitchFamily="18" charset="0"/>
                <a:cs typeface="Times New Roman" pitchFamily="18" charset="0"/>
              </a:rPr>
              <a:t> fundamental </a:t>
            </a:r>
            <a:r>
              <a:rPr lang="en-US" sz="3200" dirty="0" err="1">
                <a:latin typeface="Times New Roman" pitchFamily="18" charset="0"/>
                <a:cs typeface="Times New Roman" pitchFamily="18" charset="0"/>
              </a:rPr>
              <a:t>perekonomian</a:t>
            </a:r>
            <a:r>
              <a:rPr lang="en-US" sz="3200" dirty="0">
                <a:latin typeface="Times New Roman" pitchFamily="18" charset="0"/>
                <a:cs typeface="Times New Roman" pitchFamily="18" charset="0"/>
              </a:rPr>
              <a:t>.</a:t>
            </a:r>
          </a:p>
          <a:p>
            <a:pPr marL="623888" indent="-514350" algn="just" eaLnBrk="1" hangingPunct="1">
              <a:buFont typeface="Lucida Sans Unicode" pitchFamily="34" charset="0"/>
              <a:buAutoNum type="arabicPeriod" startAt="7"/>
            </a:pPr>
            <a:r>
              <a:rPr lang="en-US" sz="3200" dirty="0" err="1">
                <a:solidFill>
                  <a:srgbClr val="FFFF00"/>
                </a:solidFill>
                <a:latin typeface="Times New Roman" pitchFamily="18" charset="0"/>
                <a:cs typeface="Times New Roman" pitchFamily="18" charset="0"/>
              </a:rPr>
              <a:t>Fungsi</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Pengorganisasian</a:t>
            </a:r>
            <a:endParaRPr lang="en-US" sz="3200" dirty="0">
              <a:solidFill>
                <a:srgbClr val="FFFF00"/>
              </a:solidFill>
              <a:latin typeface="Times New Roman" pitchFamily="18" charset="0"/>
              <a:cs typeface="Times New Roman" pitchFamily="18" charset="0"/>
            </a:endParaRPr>
          </a:p>
          <a:p>
            <a:pPr marL="623888" indent="-514350" algn="just" eaLnBrk="1" hangingPunct="1">
              <a:buFont typeface="Wingdings 3" pitchFamily="18" charset="2"/>
              <a:buNone/>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Pedoman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untuk</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menyeimbangkan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berbagai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pos</a:t>
            </a:r>
            <a:r>
              <a:rPr lang="en-US" sz="3200" dirty="0">
                <a:latin typeface="Times New Roman" pitchFamily="18" charset="0"/>
                <a:cs typeface="Times New Roman" pitchFamily="18" charset="0"/>
              </a:rPr>
              <a:t> yang </a:t>
            </a:r>
            <a:r>
              <a:rPr lang="en-US" sz="3200" dirty="0" err="1">
                <a:latin typeface="Times New Roman" pitchFamily="18" charset="0"/>
                <a:cs typeface="Times New Roman" pitchFamily="18" charset="0"/>
              </a:rPr>
              <a:t>ada</a:t>
            </a:r>
            <a:r>
              <a:rPr lang="en-US" sz="3200" dirty="0">
                <a:latin typeface="Times New Roman" pitchFamily="18" charset="0"/>
                <a:cs typeface="Times New Roman" pitchFamily="18" charset="0"/>
              </a:rPr>
              <a:t> agar </a:t>
            </a:r>
            <a:r>
              <a:rPr lang="en-US" sz="3200" dirty="0" err="1">
                <a:latin typeface="Times New Roman" pitchFamily="18" charset="0"/>
                <a:cs typeface="Times New Roman" pitchFamily="18" charset="0"/>
              </a:rPr>
              <a:t>semua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kepentingan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dapat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dilaksanakan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dengan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baik</a:t>
            </a:r>
            <a:r>
              <a:rPr lang="en-US" sz="3200" dirty="0">
                <a:latin typeface="Times New Roman" pitchFamily="18" charset="0"/>
                <a:cs typeface="Times New Roman" pitchFamily="18" charset="0"/>
              </a:rPr>
              <a:t>.</a:t>
            </a:r>
          </a:p>
        </p:txBody>
      </p:sp>
    </p:spTree>
    <p:extLst>
      <p:ext uri="{BB962C8B-B14F-4D97-AF65-F5344CB8AC3E}">
        <p14:creationId xmlns:p14="http://schemas.microsoft.com/office/powerpoint/2010/main" val="16399588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843951"/>
            <a:ext cx="7543800" cy="4524315"/>
          </a:xfrm>
          <a:prstGeom prst="rect">
            <a:avLst/>
          </a:prstGeom>
        </p:spPr>
        <p:txBody>
          <a:bodyPr wrap="square">
            <a:spAutoFit/>
          </a:bodyPr>
          <a:lstStyle/>
          <a:p>
            <a:pPr marL="365760" indent="-256032" algn="just" eaLnBrk="1" fontAlgn="auto" hangingPunct="1">
              <a:spcAft>
                <a:spcPts val="0"/>
              </a:spcAft>
              <a:buFont typeface="Wingdings 3"/>
              <a:buNone/>
              <a:defRPr/>
            </a:pPr>
            <a:r>
              <a:rPr lang="en-US" sz="3200" dirty="0">
                <a:solidFill>
                  <a:srgbClr val="FFFF00"/>
                </a:solidFill>
                <a:latin typeface="Times New Roman" pitchFamily="18" charset="0"/>
                <a:cs typeface="Times New Roman" pitchFamily="18" charset="0"/>
              </a:rPr>
              <a:t>APBN </a:t>
            </a:r>
            <a:r>
              <a:rPr lang="en-US" sz="3200" dirty="0" err="1">
                <a:solidFill>
                  <a:srgbClr val="FFFF00"/>
                </a:solidFill>
                <a:latin typeface="Times New Roman" pitchFamily="18" charset="0"/>
                <a:cs typeface="Times New Roman" pitchFamily="18" charset="0"/>
              </a:rPr>
              <a:t>disusun</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dengan</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berdasarkan</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azas-azas</a:t>
            </a:r>
            <a:r>
              <a:rPr lang="en-US" sz="3200" dirty="0" smtClean="0">
                <a:solidFill>
                  <a:srgbClr val="FFFF00"/>
                </a:solidFill>
                <a:latin typeface="Times New Roman" pitchFamily="18" charset="0"/>
                <a:cs typeface="Times New Roman" pitchFamily="18" charset="0"/>
              </a:rPr>
              <a:t>:</a:t>
            </a:r>
            <a:endParaRPr lang="en-US" sz="3200" dirty="0">
              <a:solidFill>
                <a:srgbClr val="FFFF00"/>
              </a:solidFill>
              <a:latin typeface="Times New Roman" pitchFamily="18" charset="0"/>
              <a:cs typeface="Times New Roman" pitchFamily="18" charset="0"/>
            </a:endParaRPr>
          </a:p>
          <a:p>
            <a:pPr marL="624078" indent="-514350" algn="just" eaLnBrk="1" fontAlgn="auto" hangingPunct="1">
              <a:spcAft>
                <a:spcPts val="0"/>
              </a:spcAft>
              <a:buFont typeface="+mj-lt"/>
              <a:buAutoNum type="arabicPeriod"/>
              <a:defRPr/>
            </a:pPr>
            <a:r>
              <a:rPr lang="en-US" sz="3200" dirty="0" err="1">
                <a:latin typeface="Times New Roman" pitchFamily="18" charset="0"/>
                <a:cs typeface="Times New Roman" pitchFamily="18" charset="0"/>
              </a:rPr>
              <a:t>Kemandirian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yaitu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meningkatkan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sumber</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penerimaan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dalam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negeri</a:t>
            </a:r>
            <a:r>
              <a:rPr lang="en-US" sz="3200" dirty="0">
                <a:latin typeface="Times New Roman" pitchFamily="18" charset="0"/>
                <a:cs typeface="Times New Roman" pitchFamily="18" charset="0"/>
              </a:rPr>
              <a:t>.</a:t>
            </a:r>
          </a:p>
          <a:p>
            <a:pPr marL="624078" indent="-514350" algn="just" eaLnBrk="1" fontAlgn="auto" hangingPunct="1">
              <a:spcAft>
                <a:spcPts val="0"/>
              </a:spcAft>
              <a:buFont typeface="+mj-lt"/>
              <a:buAutoNum type="arabicPeriod"/>
              <a:defRPr/>
            </a:pPr>
            <a:r>
              <a:rPr lang="en-US" sz="3200" dirty="0" err="1">
                <a:latin typeface="Times New Roman" pitchFamily="18" charset="0"/>
                <a:cs typeface="Times New Roman" pitchFamily="18" charset="0"/>
              </a:rPr>
              <a:t>Penghematan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atau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peningkatan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efesiensi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produktivitas</a:t>
            </a:r>
            <a:r>
              <a:rPr lang="en-US" sz="3200" dirty="0">
                <a:latin typeface="Times New Roman" pitchFamily="18" charset="0"/>
                <a:cs typeface="Times New Roman" pitchFamily="18" charset="0"/>
              </a:rPr>
              <a:t>.</a:t>
            </a:r>
          </a:p>
          <a:p>
            <a:pPr marL="624078" indent="-514350" algn="just" eaLnBrk="1" fontAlgn="auto" hangingPunct="1">
              <a:spcAft>
                <a:spcPts val="0"/>
              </a:spcAft>
              <a:buFont typeface="+mj-lt"/>
              <a:buAutoNum type="arabicPeriod"/>
              <a:defRPr/>
            </a:pPr>
            <a:r>
              <a:rPr lang="en-US" sz="3200" dirty="0" err="1">
                <a:latin typeface="Times New Roman" pitchFamily="18" charset="0"/>
                <a:cs typeface="Times New Roman" pitchFamily="18" charset="0"/>
              </a:rPr>
              <a:t>Penajaman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prioritas</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pembangunan</a:t>
            </a:r>
            <a:endParaRPr lang="en-US" sz="3200" dirty="0">
              <a:latin typeface="Times New Roman" pitchFamily="18" charset="0"/>
              <a:cs typeface="Times New Roman" pitchFamily="18" charset="0"/>
            </a:endParaRPr>
          </a:p>
          <a:p>
            <a:pPr marL="624078" indent="-514350" algn="just" eaLnBrk="1" fontAlgn="auto" hangingPunct="1">
              <a:spcAft>
                <a:spcPts val="0"/>
              </a:spcAft>
              <a:buFont typeface="+mj-lt"/>
              <a:buAutoNum type="arabicPeriod"/>
              <a:defRPr/>
            </a:pPr>
            <a:r>
              <a:rPr lang="en-US" sz="3200" dirty="0" err="1">
                <a:latin typeface="Times New Roman" pitchFamily="18" charset="0"/>
                <a:cs typeface="Times New Roman" pitchFamily="18" charset="0"/>
              </a:rPr>
              <a:t>Menitik</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beratkan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pada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azas-azas</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undang-undang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negara</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379768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xmlns="" id="{173305C9-0050-4C01-B528-791AB2D6632B}"/>
              </a:ext>
            </a:extLst>
          </p:cNvPr>
          <p:cNvSpPr>
            <a:spLocks noGrp="1"/>
          </p:cNvSpPr>
          <p:nvPr>
            <p:ph idx="1"/>
          </p:nvPr>
        </p:nvSpPr>
        <p:spPr>
          <a:xfrm>
            <a:off x="495300" y="2133600"/>
            <a:ext cx="8153400" cy="3352800"/>
          </a:xfrm>
        </p:spPr>
        <p:txBody>
          <a:bodyPr/>
          <a:lstStyle/>
          <a:p>
            <a:pPr marL="571500" indent="-571500" algn="just" eaLnBrk="1" hangingPunct="1">
              <a:buClrTx/>
              <a:buFontTx/>
              <a:buAutoNum type="arabicPeriod"/>
            </a:pPr>
            <a:r>
              <a:rPr lang="en-US" altLang="en-US" sz="2800" b="1">
                <a:latin typeface="Arial" panose="020B0604020202020204" pitchFamily="34" charset="0"/>
                <a:cs typeface="Arial" panose="020B0604020202020204" pitchFamily="34" charset="0"/>
              </a:rPr>
              <a:t>Rencana Kerja &amp; Anggaran Instansi Pemerintah</a:t>
            </a:r>
          </a:p>
          <a:p>
            <a:pPr marL="571500" indent="-571500" algn="just" eaLnBrk="1" hangingPunct="1">
              <a:buClrTx/>
              <a:buFontTx/>
              <a:buAutoNum type="arabicPeriod"/>
            </a:pPr>
            <a:r>
              <a:rPr lang="en-US" altLang="en-US" sz="2800" b="1">
                <a:latin typeface="Arial" panose="020B0604020202020204" pitchFamily="34" charset="0"/>
                <a:cs typeface="Arial" panose="020B0604020202020204" pitchFamily="34" charset="0"/>
              </a:rPr>
              <a:t>Pengendalian Pinjaman Pusat &amp; Daerah;</a:t>
            </a:r>
          </a:p>
          <a:p>
            <a:pPr marL="571500" indent="-571500" algn="just" eaLnBrk="1" hangingPunct="1">
              <a:buClrTx/>
              <a:buFontTx/>
              <a:buAutoNum type="arabicPeriod"/>
            </a:pPr>
            <a:r>
              <a:rPr lang="en-US" altLang="en-US" sz="2800" b="1">
                <a:latin typeface="Arial" panose="020B0604020202020204" pitchFamily="34" charset="0"/>
                <a:cs typeface="Arial" panose="020B0604020202020204" pitchFamily="34" charset="0"/>
              </a:rPr>
              <a:t>Standar Akuntansi Pemerintahan;</a:t>
            </a:r>
          </a:p>
          <a:p>
            <a:pPr marL="571500" indent="-571500" algn="just" eaLnBrk="1" hangingPunct="1">
              <a:lnSpc>
                <a:spcPct val="70000"/>
              </a:lnSpc>
              <a:buClrTx/>
              <a:buFontTx/>
              <a:buAutoNum type="arabicPeriod"/>
            </a:pPr>
            <a:endParaRPr lang="en-US" altLang="en-US" sz="3200">
              <a:latin typeface="VAGRounded BT" pitchFamily="34" charset="0"/>
            </a:endParaRPr>
          </a:p>
        </p:txBody>
      </p:sp>
      <p:sp>
        <p:nvSpPr>
          <p:cNvPr id="17411" name="Slide Number Placeholder 5">
            <a:extLst>
              <a:ext uri="{FF2B5EF4-FFF2-40B4-BE49-F238E27FC236}">
                <a16:creationId xmlns:a16="http://schemas.microsoft.com/office/drawing/2014/main" xmlns="" id="{68E520B8-D827-4D53-ABE5-5E0FD2F6588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402F063-002B-4CED-A8D0-90FDDD9DF7DE}" type="slidenum">
              <a:rPr lang="en-US" altLang="en-US" sz="1400" smtClean="0"/>
              <a:pPr/>
              <a:t>3</a:t>
            </a:fld>
            <a:endParaRPr lang="en-US" altLang="en-US" sz="1400"/>
          </a:p>
        </p:txBody>
      </p:sp>
      <p:sp>
        <p:nvSpPr>
          <p:cNvPr id="96259" name="Rectangle 3">
            <a:extLst>
              <a:ext uri="{FF2B5EF4-FFF2-40B4-BE49-F238E27FC236}">
                <a16:creationId xmlns:a16="http://schemas.microsoft.com/office/drawing/2014/main" xmlns="" id="{129FFF99-B350-482F-A90D-FE18C5E7973E}"/>
              </a:ext>
            </a:extLst>
          </p:cNvPr>
          <p:cNvSpPr>
            <a:spLocks noChangeArrowheads="1"/>
          </p:cNvSpPr>
          <p:nvPr/>
        </p:nvSpPr>
        <p:spPr bwMode="auto">
          <a:xfrm>
            <a:off x="1066800" y="0"/>
            <a:ext cx="6832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000" b="1" dirty="0">
                <a:latin typeface="Albertus Extra Bold" pitchFamily="34" charset="0"/>
                <a:cs typeface="Arial" panose="020B0604020202020204" pitchFamily="34" charset="0"/>
              </a:rPr>
              <a:t>PP PELAKSANAAN UU No 17/2003 TENTANG KEUANGAN NEGARA</a:t>
            </a:r>
            <a:endParaRPr lang="en-GB" altLang="en-US" sz="3000" b="1" dirty="0">
              <a:latin typeface="Albertus Extra Bold"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96259"/>
                                        </p:tgtEl>
                                        <p:attrNameLst>
                                          <p:attrName>style.visibility</p:attrName>
                                        </p:attrNameLst>
                                      </p:cBhvr>
                                      <p:to>
                                        <p:strVal val="visible"/>
                                      </p:to>
                                    </p:set>
                                    <p:anim calcmode="lin" valueType="num">
                                      <p:cBhvr>
                                        <p:cTn id="7" dur="1000" fill="hold"/>
                                        <p:tgtEl>
                                          <p:spTgt spid="96259"/>
                                        </p:tgtEl>
                                        <p:attrNameLst>
                                          <p:attrName>ppt_x</p:attrName>
                                        </p:attrNameLst>
                                      </p:cBhvr>
                                      <p:tavLst>
                                        <p:tav tm="0">
                                          <p:val>
                                            <p:strVal val="#ppt_x-.2"/>
                                          </p:val>
                                        </p:tav>
                                        <p:tav tm="100000">
                                          <p:val>
                                            <p:strVal val="#ppt_x"/>
                                          </p:val>
                                        </p:tav>
                                      </p:tavLst>
                                    </p:anim>
                                    <p:anim calcmode="lin" valueType="num">
                                      <p:cBhvr>
                                        <p:cTn id="8" dur="1000" fill="hold"/>
                                        <p:tgtEl>
                                          <p:spTgt spid="96259"/>
                                        </p:tgtEl>
                                        <p:attrNameLst>
                                          <p:attrName>ppt_y</p:attrName>
                                        </p:attrNameLst>
                                      </p:cBhvr>
                                      <p:tavLst>
                                        <p:tav tm="0">
                                          <p:val>
                                            <p:strVal val="#ppt_y"/>
                                          </p:val>
                                        </p:tav>
                                        <p:tav tm="100000">
                                          <p:val>
                                            <p:strVal val="#ppt_y"/>
                                          </p:val>
                                        </p:tav>
                                      </p:tavLst>
                                    </p:anim>
                                    <p:animEffect transition="in" filter="wipe(right)" prLst="gradientSize: 0.1">
                                      <p:cBhvr>
                                        <p:cTn id="9" dur="1000"/>
                                        <p:tgtEl>
                                          <p:spTgt spid="96259"/>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96258">
                                            <p:txEl>
                                              <p:pRg st="0" end="0"/>
                                            </p:txEl>
                                          </p:spTgt>
                                        </p:tgtEl>
                                        <p:attrNameLst>
                                          <p:attrName>style.visibility</p:attrName>
                                        </p:attrNameLst>
                                      </p:cBhvr>
                                      <p:to>
                                        <p:strVal val="visible"/>
                                      </p:to>
                                    </p:set>
                                    <p:animEffect transition="in" filter="fade">
                                      <p:cBhvr>
                                        <p:cTn id="14" dur="1000">
                                          <p:stCondLst>
                                            <p:cond delay="0"/>
                                          </p:stCondLst>
                                        </p:cTn>
                                        <p:tgtEl>
                                          <p:spTgt spid="96258">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96258">
                                            <p:txEl>
                                              <p:pRg st="1" end="1"/>
                                            </p:txEl>
                                          </p:spTgt>
                                        </p:tgtEl>
                                        <p:attrNameLst>
                                          <p:attrName>style.visibility</p:attrName>
                                        </p:attrNameLst>
                                      </p:cBhvr>
                                      <p:to>
                                        <p:strVal val="visible"/>
                                      </p:to>
                                    </p:set>
                                    <p:animEffect transition="in" filter="fade">
                                      <p:cBhvr>
                                        <p:cTn id="19" dur="1000">
                                          <p:stCondLst>
                                            <p:cond delay="0"/>
                                          </p:stCondLst>
                                        </p:cTn>
                                        <p:tgtEl>
                                          <p:spTgt spid="96258">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96258">
                                            <p:txEl>
                                              <p:pRg st="2" end="2"/>
                                            </p:txEl>
                                          </p:spTgt>
                                        </p:tgtEl>
                                        <p:attrNameLst>
                                          <p:attrName>style.visibility</p:attrName>
                                        </p:attrNameLst>
                                      </p:cBhvr>
                                      <p:to>
                                        <p:strVal val="visible"/>
                                      </p:to>
                                    </p:set>
                                    <p:animEffect transition="in" filter="fade">
                                      <p:cBhvr>
                                        <p:cTn id="24" dur="1000">
                                          <p:stCondLst>
                                            <p:cond delay="0"/>
                                          </p:stCondLst>
                                        </p:cTn>
                                        <p:tgtEl>
                                          <p:spTgt spid="9625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build="p"/>
      <p:bldP spid="9625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382286"/>
            <a:ext cx="7848600" cy="3046988"/>
          </a:xfrm>
          <a:prstGeom prst="rect">
            <a:avLst/>
          </a:prstGeom>
        </p:spPr>
        <p:txBody>
          <a:bodyPr wrap="square">
            <a:spAutoFit/>
          </a:bodyPr>
          <a:lstStyle/>
          <a:p>
            <a:pPr marL="624078" indent="-514350" algn="just" eaLnBrk="1" fontAlgn="auto" hangingPunct="1">
              <a:spcAft>
                <a:spcPts val="0"/>
              </a:spcAft>
              <a:buFont typeface="Wingdings 3"/>
              <a:buNone/>
              <a:defRPr/>
            </a:pPr>
            <a:r>
              <a:rPr lang="en-US" sz="3200" dirty="0" smtClean="0">
                <a:solidFill>
                  <a:srgbClr val="FFFF00"/>
                </a:solidFill>
                <a:latin typeface="Times New Roman" pitchFamily="18" charset="0"/>
                <a:cs typeface="Times New Roman" pitchFamily="18" charset="0"/>
              </a:rPr>
              <a:t>Cara </a:t>
            </a:r>
            <a:r>
              <a:rPr lang="en-US" sz="3200" dirty="0" err="1" smtClean="0">
                <a:solidFill>
                  <a:srgbClr val="FFFF00"/>
                </a:solidFill>
                <a:latin typeface="Times New Roman" pitchFamily="18" charset="0"/>
                <a:cs typeface="Times New Roman" pitchFamily="18" charset="0"/>
              </a:rPr>
              <a:t>pengajuan</a:t>
            </a:r>
            <a:r>
              <a:rPr lang="en-US" sz="3200" dirty="0" smtClean="0">
                <a:solidFill>
                  <a:srgbClr val="FFFF00"/>
                </a:solidFill>
                <a:latin typeface="Times New Roman" pitchFamily="18" charset="0"/>
                <a:cs typeface="Times New Roman" pitchFamily="18" charset="0"/>
              </a:rPr>
              <a:t> </a:t>
            </a:r>
            <a:r>
              <a:rPr lang="en-US" sz="3200" dirty="0">
                <a:solidFill>
                  <a:srgbClr val="FFFF00"/>
                </a:solidFill>
                <a:latin typeface="Times New Roman" pitchFamily="18" charset="0"/>
                <a:cs typeface="Times New Roman" pitchFamily="18" charset="0"/>
              </a:rPr>
              <a:t>APBN:</a:t>
            </a:r>
          </a:p>
          <a:p>
            <a:pPr marL="624078" indent="-514350" algn="just" eaLnBrk="1" fontAlgn="auto" hangingPunct="1">
              <a:spcAft>
                <a:spcPts val="0"/>
              </a:spcAft>
              <a:buFont typeface="Wingdings 3"/>
              <a:buNone/>
              <a:defRPr/>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Pemerintah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mengajukan</a:t>
            </a:r>
            <a:r>
              <a:rPr lang="en-US" sz="3200" dirty="0">
                <a:latin typeface="Times New Roman" pitchFamily="18" charset="0"/>
                <a:cs typeface="Times New Roman" pitchFamily="18" charset="0"/>
              </a:rPr>
              <a:t> RAPBN (RUU APBN) – DPR – UU APBN </a:t>
            </a:r>
            <a:r>
              <a:rPr lang="en-US" sz="3200" dirty="0" err="1">
                <a:latin typeface="Times New Roman" pitchFamily="18" charset="0"/>
                <a:cs typeface="Times New Roman" pitchFamily="18" charset="0"/>
              </a:rPr>
              <a:t>selambat-lambatnya</a:t>
            </a:r>
            <a:r>
              <a:rPr lang="en-US" sz="3200" dirty="0">
                <a:latin typeface="Times New Roman" pitchFamily="18" charset="0"/>
                <a:cs typeface="Times New Roman" pitchFamily="18" charset="0"/>
              </a:rPr>
              <a:t> 2 </a:t>
            </a:r>
            <a:r>
              <a:rPr lang="en-US" sz="3200" dirty="0" err="1">
                <a:latin typeface="Times New Roman" pitchFamily="18" charset="0"/>
                <a:cs typeface="Times New Roman" pitchFamily="18" charset="0"/>
              </a:rPr>
              <a:t>bulan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sebelum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tahun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anggaran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dilaksanakan</a:t>
            </a:r>
            <a:r>
              <a:rPr lang="en-US" sz="3200" dirty="0">
                <a:latin typeface="Times New Roman" pitchFamily="18" charset="0"/>
                <a:cs typeface="Times New Roman" pitchFamily="18" charset="0"/>
              </a:rPr>
              <a:t>.</a:t>
            </a:r>
          </a:p>
          <a:p>
            <a:pPr marL="624078" indent="-514350" algn="just" eaLnBrk="1" fontAlgn="auto" hangingPunct="1">
              <a:spcAft>
                <a:spcPts val="0"/>
              </a:spcAft>
              <a:buFont typeface="Wingdings 3"/>
              <a:buNone/>
              <a:defRPr/>
            </a:pP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3224950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676400"/>
            <a:ext cx="7696200" cy="3046988"/>
          </a:xfrm>
          <a:prstGeom prst="rect">
            <a:avLst/>
          </a:prstGeom>
        </p:spPr>
        <p:txBody>
          <a:bodyPr wrap="square">
            <a:spAutoFit/>
          </a:bodyPr>
          <a:lstStyle/>
          <a:p>
            <a:pPr algn="just" eaLnBrk="1" hangingPunct="1">
              <a:buFont typeface="Wingdings 3" pitchFamily="18" charset="2"/>
              <a:buNone/>
            </a:pPr>
            <a:r>
              <a:rPr lang="en-US" sz="3200" dirty="0" err="1">
                <a:solidFill>
                  <a:srgbClr val="FFFF00"/>
                </a:solidFill>
                <a:latin typeface="Times New Roman" pitchFamily="18" charset="0"/>
                <a:cs typeface="Times New Roman" pitchFamily="18" charset="0"/>
              </a:rPr>
              <a:t>Pelaksanaan</a:t>
            </a:r>
            <a:r>
              <a:rPr lang="en-US" sz="3200" dirty="0">
                <a:solidFill>
                  <a:srgbClr val="FFFF00"/>
                </a:solidFill>
                <a:latin typeface="Times New Roman" pitchFamily="18" charset="0"/>
                <a:cs typeface="Times New Roman" pitchFamily="18" charset="0"/>
              </a:rPr>
              <a:t> APBN:</a:t>
            </a:r>
          </a:p>
          <a:p>
            <a:pPr eaLnBrk="1" hangingPunct="1">
              <a:buFont typeface="Wingdings 3" pitchFamily="18" charset="2"/>
              <a:buNone/>
            </a:pPr>
            <a:r>
              <a:rPr lang="en-US" sz="3200" dirty="0" smtClean="0">
                <a:latin typeface="Times New Roman" pitchFamily="18" charset="0"/>
                <a:cs typeface="Times New Roman" pitchFamily="18" charset="0"/>
              </a:rPr>
              <a:t>APBN </a:t>
            </a:r>
            <a:r>
              <a:rPr lang="en-US" sz="3200" dirty="0" err="1">
                <a:latin typeface="Times New Roman" pitchFamily="18" charset="0"/>
                <a:cs typeface="Times New Roman" pitchFamily="18" charset="0"/>
              </a:rPr>
              <a:t>ditetapkan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dengan</a:t>
            </a:r>
            <a:r>
              <a:rPr lang="en-US" sz="3200" dirty="0">
                <a:latin typeface="Times New Roman" pitchFamily="18" charset="0"/>
                <a:cs typeface="Times New Roman" pitchFamily="18" charset="0"/>
              </a:rPr>
              <a:t> UU – </a:t>
            </a:r>
            <a:r>
              <a:rPr lang="en-US" sz="3200" dirty="0" err="1">
                <a:latin typeface="Times New Roman" pitchFamily="18" charset="0"/>
                <a:cs typeface="Times New Roman" pitchFamily="18" charset="0"/>
              </a:rPr>
              <a:t>pelaksanaan</a:t>
            </a:r>
            <a:r>
              <a:rPr lang="en-US" sz="3200" dirty="0">
                <a:latin typeface="Times New Roman" pitchFamily="18" charset="0"/>
                <a:cs typeface="Times New Roman" pitchFamily="18" charset="0"/>
              </a:rPr>
              <a:t> APBN </a:t>
            </a:r>
            <a:r>
              <a:rPr lang="en-US" sz="3200" dirty="0" err="1">
                <a:latin typeface="Times New Roman" pitchFamily="18" charset="0"/>
                <a:cs typeface="Times New Roman" pitchFamily="18" charset="0"/>
              </a:rPr>
              <a:t>dituangkan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dalam</a:t>
            </a:r>
            <a:r>
              <a:rPr lang="en-US" sz="3200" dirty="0">
                <a:latin typeface="Times New Roman" pitchFamily="18" charset="0"/>
                <a:cs typeface="Times New Roman" pitchFamily="18" charset="0"/>
              </a:rPr>
              <a:t> PP. </a:t>
            </a:r>
          </a:p>
          <a:p>
            <a:pPr algn="just" eaLnBrk="1" hangingPunct="1">
              <a:buFont typeface="Wingdings 3" pitchFamily="18" charset="2"/>
              <a:buNone/>
            </a:pPr>
            <a:r>
              <a:rPr lang="en-US" sz="3200" dirty="0" err="1" smtClean="0">
                <a:solidFill>
                  <a:srgbClr val="FFFF00"/>
                </a:solidFill>
                <a:latin typeface="Times New Roman" pitchFamily="18" charset="0"/>
                <a:cs typeface="Times New Roman" pitchFamily="18" charset="0"/>
              </a:rPr>
              <a:t>Revisi</a:t>
            </a:r>
            <a:r>
              <a:rPr lang="en-US" sz="3200" dirty="0" smtClean="0">
                <a:solidFill>
                  <a:srgbClr val="FFFF00"/>
                </a:solidFill>
                <a:latin typeface="Times New Roman" pitchFamily="18" charset="0"/>
                <a:cs typeface="Times New Roman" pitchFamily="18" charset="0"/>
              </a:rPr>
              <a:t> </a:t>
            </a:r>
            <a:r>
              <a:rPr lang="en-US" sz="3200" dirty="0">
                <a:solidFill>
                  <a:srgbClr val="FFFF00"/>
                </a:solidFill>
                <a:latin typeface="Times New Roman" pitchFamily="18" charset="0"/>
                <a:cs typeface="Times New Roman" pitchFamily="18" charset="0"/>
              </a:rPr>
              <a:t>APBN: </a:t>
            </a:r>
            <a:endParaRPr lang="en-US" sz="3200" dirty="0" smtClean="0">
              <a:solidFill>
                <a:srgbClr val="FFFF00"/>
              </a:solidFill>
              <a:latin typeface="Times New Roman" pitchFamily="18" charset="0"/>
              <a:cs typeface="Times New Roman" pitchFamily="18" charset="0"/>
            </a:endParaRPr>
          </a:p>
          <a:p>
            <a:pPr algn="just" eaLnBrk="1" hangingPunct="1">
              <a:buFont typeface="Wingdings 3" pitchFamily="18" charset="2"/>
              <a:buNone/>
            </a:pPr>
            <a:r>
              <a:rPr lang="en-US" sz="3200" dirty="0" err="1" smtClean="0">
                <a:latin typeface="Times New Roman" pitchFamily="18" charset="0"/>
                <a:cs typeface="Times New Roman" pitchFamily="18" charset="0"/>
              </a:rPr>
              <a:t>Pemerintah</a:t>
            </a:r>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mengajukan</a:t>
            </a:r>
            <a:r>
              <a:rPr lang="en-US" sz="3200" dirty="0">
                <a:latin typeface="Times New Roman" pitchFamily="18" charset="0"/>
                <a:cs typeface="Times New Roman" pitchFamily="18" charset="0"/>
              </a:rPr>
              <a:t> RUU </a:t>
            </a:r>
            <a:r>
              <a:rPr lang="en-US" sz="3200" dirty="0" err="1">
                <a:latin typeface="Times New Roman" pitchFamily="18" charset="0"/>
                <a:cs typeface="Times New Roman" pitchFamily="18" charset="0"/>
              </a:rPr>
              <a:t>Perubahan</a:t>
            </a:r>
            <a:r>
              <a:rPr lang="en-US" sz="3200" dirty="0">
                <a:latin typeface="Times New Roman" pitchFamily="18" charset="0"/>
                <a:cs typeface="Times New Roman" pitchFamily="18" charset="0"/>
              </a:rPr>
              <a:t> APBN </a:t>
            </a:r>
            <a:r>
              <a:rPr lang="en-US" sz="3200" dirty="0" err="1">
                <a:latin typeface="Times New Roman" pitchFamily="18" charset="0"/>
                <a:cs typeface="Times New Roman" pitchFamily="18" charset="0"/>
              </a:rPr>
              <a:t>kepada</a:t>
            </a:r>
            <a:r>
              <a:rPr lang="en-US" sz="3200" dirty="0">
                <a:latin typeface="Times New Roman" pitchFamily="18" charset="0"/>
                <a:cs typeface="Times New Roman" pitchFamily="18" charset="0"/>
              </a:rPr>
              <a:t> DPR. </a:t>
            </a:r>
          </a:p>
        </p:txBody>
      </p:sp>
    </p:spTree>
    <p:extLst>
      <p:ext uri="{BB962C8B-B14F-4D97-AF65-F5344CB8AC3E}">
        <p14:creationId xmlns:p14="http://schemas.microsoft.com/office/powerpoint/2010/main" val="2046816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151728"/>
            <a:ext cx="8077200" cy="3539430"/>
          </a:xfrm>
          <a:prstGeom prst="rect">
            <a:avLst/>
          </a:prstGeom>
        </p:spPr>
        <p:txBody>
          <a:bodyPr wrap="square">
            <a:spAutoFit/>
          </a:bodyPr>
          <a:lstStyle/>
          <a:p>
            <a:pPr algn="just" eaLnBrk="1" hangingPunct="1">
              <a:buFont typeface="Wingdings 3" pitchFamily="18" charset="2"/>
              <a:buNone/>
            </a:pPr>
            <a:r>
              <a:rPr lang="en-US" sz="3200" dirty="0" err="1">
                <a:solidFill>
                  <a:srgbClr val="FFFF00"/>
                </a:solidFill>
                <a:latin typeface="Times New Roman" pitchFamily="18" charset="0"/>
                <a:cs typeface="Times New Roman" pitchFamily="18" charset="0"/>
              </a:rPr>
              <a:t>Pertanggungjawaban</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Pelaksanaan</a:t>
            </a:r>
            <a:r>
              <a:rPr lang="en-US" sz="3200" dirty="0">
                <a:solidFill>
                  <a:srgbClr val="FFFF00"/>
                </a:solidFill>
                <a:latin typeface="Times New Roman" pitchFamily="18" charset="0"/>
                <a:cs typeface="Times New Roman" pitchFamily="18" charset="0"/>
              </a:rPr>
              <a:t> APBN:</a:t>
            </a:r>
          </a:p>
          <a:p>
            <a:pPr algn="just" eaLnBrk="1" hangingPunct="1">
              <a:buFont typeface="Wingdings 3" pitchFamily="18" charset="2"/>
              <a:buNone/>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Selambatnya</a:t>
            </a:r>
            <a:r>
              <a:rPr lang="en-US" sz="3200" dirty="0">
                <a:latin typeface="Times New Roman" pitchFamily="18" charset="0"/>
                <a:cs typeface="Times New Roman" pitchFamily="18" charset="0"/>
              </a:rPr>
              <a:t> 6 </a:t>
            </a:r>
            <a:r>
              <a:rPr lang="en-US" sz="3200" dirty="0" err="1">
                <a:latin typeface="Times New Roman" pitchFamily="18" charset="0"/>
                <a:cs typeface="Times New Roman" pitchFamily="18" charset="0"/>
              </a:rPr>
              <a:t>bulan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setelah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tahun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anggaran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berakhir</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Presiden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menyampaikan</a:t>
            </a:r>
            <a:r>
              <a:rPr lang="en-US" sz="3200" dirty="0">
                <a:latin typeface="Times New Roman" pitchFamily="18" charset="0"/>
                <a:cs typeface="Times New Roman" pitchFamily="18" charset="0"/>
              </a:rPr>
              <a:t> RUU </a:t>
            </a:r>
            <a:r>
              <a:rPr lang="en-US" sz="3200" dirty="0" err="1">
                <a:latin typeface="Times New Roman" pitchFamily="18" charset="0"/>
                <a:cs typeface="Times New Roman" pitchFamily="18" charset="0"/>
              </a:rPr>
              <a:t>tentang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Pertanggungjawaban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Pelaksanaan</a:t>
            </a:r>
            <a:r>
              <a:rPr lang="en-US" sz="3200" dirty="0">
                <a:latin typeface="Times New Roman" pitchFamily="18" charset="0"/>
                <a:cs typeface="Times New Roman" pitchFamily="18" charset="0"/>
              </a:rPr>
              <a:t> APBN </a:t>
            </a:r>
            <a:r>
              <a:rPr lang="en-US" sz="3200" dirty="0" err="1">
                <a:latin typeface="Times New Roman" pitchFamily="18" charset="0"/>
                <a:cs typeface="Times New Roman" pitchFamily="18" charset="0"/>
              </a:rPr>
              <a:t>kepada</a:t>
            </a:r>
            <a:r>
              <a:rPr lang="en-US" sz="3200" dirty="0">
                <a:latin typeface="Times New Roman" pitchFamily="18" charset="0"/>
                <a:cs typeface="Times New Roman" pitchFamily="18" charset="0"/>
              </a:rPr>
              <a:t> DPR </a:t>
            </a:r>
            <a:r>
              <a:rPr lang="en-US" sz="3200" dirty="0" err="1">
                <a:latin typeface="Times New Roman" pitchFamily="18" charset="0"/>
                <a:cs typeface="Times New Roman" pitchFamily="18" charset="0"/>
              </a:rPr>
              <a:t>berupa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Laporan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keuangan</a:t>
            </a:r>
            <a:r>
              <a:rPr lang="en-US" sz="3200" dirty="0">
                <a:latin typeface="Times New Roman" pitchFamily="18" charset="0"/>
                <a:cs typeface="Times New Roman" pitchFamily="18" charset="0"/>
              </a:rPr>
              <a:t> yang </a:t>
            </a:r>
            <a:r>
              <a:rPr lang="en-US" sz="3200" dirty="0" err="1">
                <a:latin typeface="Times New Roman" pitchFamily="18" charset="0"/>
                <a:cs typeface="Times New Roman" pitchFamily="18" charset="0"/>
              </a:rPr>
              <a:t>telah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diperiksa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oleh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Badan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Pemeriksa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Keuangan</a:t>
            </a:r>
            <a:r>
              <a:rPr lang="en-US" sz="3200" dirty="0">
                <a:latin typeface="Times New Roman" pitchFamily="18" charset="0"/>
                <a:cs typeface="Times New Roman" pitchFamily="18" charset="0"/>
              </a:rPr>
              <a:t>.</a:t>
            </a:r>
          </a:p>
        </p:txBody>
      </p:sp>
    </p:spTree>
    <p:extLst>
      <p:ext uri="{BB962C8B-B14F-4D97-AF65-F5344CB8AC3E}">
        <p14:creationId xmlns:p14="http://schemas.microsoft.com/office/powerpoint/2010/main" val="40639049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228398"/>
            <a:ext cx="8305800" cy="6186309"/>
          </a:xfrm>
          <a:prstGeom prst="rect">
            <a:avLst/>
          </a:prstGeom>
        </p:spPr>
        <p:txBody>
          <a:bodyPr wrap="square">
            <a:spAutoFit/>
          </a:bodyPr>
          <a:lstStyle/>
          <a:p>
            <a:pPr marL="365760" indent="-256032" algn="just" eaLnBrk="1" fontAlgn="auto" hangingPunct="1">
              <a:spcAft>
                <a:spcPts val="0"/>
              </a:spcAft>
              <a:buFont typeface="Wingdings 3"/>
              <a:buNone/>
              <a:defRPr/>
            </a:pPr>
            <a:endParaRPr lang="en-US" sz="3000" dirty="0" smtClean="0">
              <a:latin typeface="Times New Roman" pitchFamily="18" charset="0"/>
              <a:cs typeface="Times New Roman" pitchFamily="18" charset="0"/>
            </a:endParaRPr>
          </a:p>
          <a:p>
            <a:pPr marL="365760" indent="-256032" algn="just" eaLnBrk="1" fontAlgn="auto" hangingPunct="1">
              <a:spcAft>
                <a:spcPts val="0"/>
              </a:spcAft>
              <a:buFont typeface="Wingdings 3"/>
              <a:buNone/>
              <a:defRPr/>
            </a:pPr>
            <a:r>
              <a:rPr lang="en-US" sz="3200" dirty="0" err="1">
                <a:solidFill>
                  <a:srgbClr val="FFFF00"/>
                </a:solidFill>
                <a:latin typeface="Times New Roman" pitchFamily="18" charset="0"/>
                <a:cs typeface="Times New Roman" pitchFamily="18" charset="0"/>
              </a:rPr>
              <a:t>Struktur</a:t>
            </a:r>
            <a:r>
              <a:rPr lang="en-US" sz="3200" dirty="0">
                <a:solidFill>
                  <a:srgbClr val="FFFF00"/>
                </a:solidFill>
                <a:latin typeface="Times New Roman" pitchFamily="18" charset="0"/>
                <a:cs typeface="Times New Roman" pitchFamily="18" charset="0"/>
              </a:rPr>
              <a:t> APBN:</a:t>
            </a:r>
            <a:endParaRPr lang="en-US" sz="3000" dirty="0">
              <a:solidFill>
                <a:srgbClr val="FFFF00"/>
              </a:solidFill>
              <a:latin typeface="Times New Roman" pitchFamily="18" charset="0"/>
              <a:cs typeface="Times New Roman" pitchFamily="18" charset="0"/>
            </a:endParaRPr>
          </a:p>
          <a:p>
            <a:pPr marL="365760" indent="-256032" algn="just" eaLnBrk="1" fontAlgn="auto" hangingPunct="1">
              <a:spcAft>
                <a:spcPts val="0"/>
              </a:spcAft>
              <a:buFont typeface="Wingdings 3"/>
              <a:buNone/>
              <a:defRPr/>
            </a:pPr>
            <a:r>
              <a:rPr lang="en-US" sz="3000" dirty="0" err="1" smtClean="0">
                <a:latin typeface="Times New Roman" pitchFamily="18" charset="0"/>
                <a:cs typeface="Times New Roman" pitchFamily="18" charset="0"/>
              </a:rPr>
              <a:t>Anggaran</a:t>
            </a:r>
            <a:r>
              <a:rPr lang="en-US" sz="3000" dirty="0" smtClean="0">
                <a:latin typeface="Times New Roman" pitchFamily="18" charset="0"/>
                <a:cs typeface="Times New Roman" pitchFamily="18" charset="0"/>
              </a:rPr>
              <a:t> </a:t>
            </a:r>
            <a:r>
              <a:rPr lang="en-US" sz="3000" dirty="0">
                <a:latin typeface="Times New Roman" pitchFamily="18" charset="0"/>
                <a:cs typeface="Times New Roman" pitchFamily="18" charset="0"/>
              </a:rPr>
              <a:t>Negara : </a:t>
            </a:r>
          </a:p>
          <a:p>
            <a:pPr marL="624078" indent="-514350" algn="just" eaLnBrk="1" fontAlgn="auto" hangingPunct="1">
              <a:spcAft>
                <a:spcPts val="0"/>
              </a:spcAft>
              <a:buFont typeface="+mj-lt"/>
              <a:buAutoNum type="arabicPeriod"/>
              <a:defRPr/>
            </a:pPr>
            <a:r>
              <a:rPr lang="en-US" sz="3000" dirty="0" err="1">
                <a:latin typeface="Times New Roman" pitchFamily="18" charset="0"/>
                <a:cs typeface="Times New Roman" pitchFamily="18" charset="0"/>
              </a:rPr>
              <a:t>Anggaran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Pendapatan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penerimaan</a:t>
            </a:r>
            <a:r>
              <a:rPr lang="en-US" sz="3000" dirty="0">
                <a:latin typeface="Times New Roman" pitchFamily="18" charset="0"/>
                <a:cs typeface="Times New Roman" pitchFamily="18" charset="0"/>
              </a:rPr>
              <a:t>) Negara</a:t>
            </a:r>
          </a:p>
          <a:p>
            <a:pPr marL="624078" indent="-514350" algn="just" eaLnBrk="1" fontAlgn="auto" hangingPunct="1">
              <a:spcAft>
                <a:spcPts val="0"/>
              </a:spcAft>
              <a:buFont typeface="+mj-lt"/>
              <a:buAutoNum type="arabicPeriod"/>
              <a:defRPr/>
            </a:pPr>
            <a:r>
              <a:rPr lang="en-US" sz="3000" dirty="0" err="1">
                <a:latin typeface="Times New Roman" pitchFamily="18" charset="0"/>
                <a:cs typeface="Times New Roman" pitchFamily="18" charset="0"/>
              </a:rPr>
              <a:t>Anggaran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Belanja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pengeluaran</a:t>
            </a:r>
            <a:r>
              <a:rPr lang="en-US" sz="3000" dirty="0">
                <a:latin typeface="Times New Roman" pitchFamily="18" charset="0"/>
                <a:cs typeface="Times New Roman" pitchFamily="18" charset="0"/>
              </a:rPr>
              <a:t>) Negara</a:t>
            </a:r>
          </a:p>
          <a:p>
            <a:pPr marL="624078" indent="-514350" algn="just" eaLnBrk="1" fontAlgn="auto" hangingPunct="1">
              <a:spcAft>
                <a:spcPts val="0"/>
              </a:spcAft>
              <a:buFont typeface="Wingdings 3"/>
              <a:buNone/>
              <a:defRPr/>
            </a:pPr>
            <a:endParaRPr lang="en-US" sz="3000" dirty="0">
              <a:latin typeface="Times New Roman" pitchFamily="18" charset="0"/>
              <a:cs typeface="Times New Roman" pitchFamily="18" charset="0"/>
            </a:endParaRPr>
          </a:p>
          <a:p>
            <a:pPr marL="624078" indent="-514350" algn="just" eaLnBrk="1" fontAlgn="auto" hangingPunct="1">
              <a:spcAft>
                <a:spcPts val="0"/>
              </a:spcAft>
              <a:buFont typeface="Wingdings 3"/>
              <a:buNone/>
              <a:defRPr/>
            </a:pP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Untuk</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melaksanakan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tugas</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sehari-hari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rutin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disusun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anggaran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rutin</a:t>
            </a:r>
            <a:r>
              <a:rPr lang="en-US" sz="3000" dirty="0">
                <a:latin typeface="Times New Roman" pitchFamily="18" charset="0"/>
                <a:cs typeface="Times New Roman" pitchFamily="18" charset="0"/>
              </a:rPr>
              <a:t>:</a:t>
            </a:r>
          </a:p>
          <a:p>
            <a:pPr marL="624078" indent="-514350" algn="just" eaLnBrk="1" fontAlgn="auto" hangingPunct="1">
              <a:spcAft>
                <a:spcPts val="0"/>
              </a:spcAft>
              <a:buFont typeface="+mj-lt"/>
              <a:buAutoNum type="arabicPeriod"/>
              <a:defRPr/>
            </a:pPr>
            <a:r>
              <a:rPr lang="en-US" sz="3000" dirty="0" err="1">
                <a:latin typeface="Times New Roman" pitchFamily="18" charset="0"/>
                <a:cs typeface="Times New Roman" pitchFamily="18" charset="0"/>
              </a:rPr>
              <a:t>Anggaran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penerimaan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rutin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dalam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negeri</a:t>
            </a:r>
            <a:r>
              <a:rPr lang="en-US" sz="3000" dirty="0">
                <a:latin typeface="Times New Roman" pitchFamily="18" charset="0"/>
                <a:cs typeface="Times New Roman" pitchFamily="18" charset="0"/>
              </a:rPr>
              <a:t>)</a:t>
            </a:r>
          </a:p>
          <a:p>
            <a:pPr marL="624078" indent="-514350" algn="just" eaLnBrk="1" fontAlgn="auto" hangingPunct="1">
              <a:spcAft>
                <a:spcPts val="0"/>
              </a:spcAft>
              <a:buFont typeface="+mj-lt"/>
              <a:buAutoNum type="arabicPeriod"/>
              <a:defRPr/>
            </a:pPr>
            <a:r>
              <a:rPr lang="en-US" sz="3000" dirty="0" err="1">
                <a:latin typeface="Times New Roman" pitchFamily="18" charset="0"/>
                <a:cs typeface="Times New Roman" pitchFamily="18" charset="0"/>
              </a:rPr>
              <a:t>Anggaran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belanja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rutin</a:t>
            </a:r>
            <a:endParaRPr lang="en-US" sz="3000" dirty="0">
              <a:latin typeface="Times New Roman" pitchFamily="18" charset="0"/>
              <a:cs typeface="Times New Roman" pitchFamily="18" charset="0"/>
            </a:endParaRPr>
          </a:p>
          <a:p>
            <a:pPr marL="624078" indent="-514350" algn="just" eaLnBrk="1" fontAlgn="auto" hangingPunct="1">
              <a:spcAft>
                <a:spcPts val="0"/>
              </a:spcAft>
              <a:buFont typeface="Wingdings 3"/>
              <a:buNone/>
              <a:defRPr/>
            </a:pPr>
            <a:endParaRPr lang="en-US" sz="3000" dirty="0">
              <a:latin typeface="Times New Roman" pitchFamily="18" charset="0"/>
              <a:cs typeface="Times New Roman" pitchFamily="18" charset="0"/>
            </a:endParaRPr>
          </a:p>
          <a:p>
            <a:pPr marL="624078" indent="-514350" algn="just" eaLnBrk="1" fontAlgn="auto" hangingPunct="1">
              <a:spcAft>
                <a:spcPts val="0"/>
              </a:spcAft>
              <a:buFont typeface="Wingdings 3"/>
              <a:buNone/>
              <a:defRPr/>
            </a:pPr>
            <a:endParaRPr lang="en-US" sz="3000" dirty="0">
              <a:latin typeface="Times New Roman" pitchFamily="18" charset="0"/>
              <a:cs typeface="Times New Roman" pitchFamily="18" charset="0"/>
            </a:endParaRPr>
          </a:p>
          <a:p>
            <a:pPr marL="624078" indent="-514350" algn="just" eaLnBrk="1" fontAlgn="auto" hangingPunct="1">
              <a:spcAft>
                <a:spcPts val="0"/>
              </a:spcAft>
              <a:buFont typeface="Wingdings 3"/>
              <a:buNone/>
              <a:defRPr/>
            </a:pPr>
            <a:endParaRPr lang="en-US" sz="3000" dirty="0">
              <a:latin typeface="Times New Roman" pitchFamily="18" charset="0"/>
              <a:cs typeface="Times New Roman" pitchFamily="18" charset="0"/>
            </a:endParaRPr>
          </a:p>
        </p:txBody>
      </p:sp>
    </p:spTree>
    <p:extLst>
      <p:ext uri="{BB962C8B-B14F-4D97-AF65-F5344CB8AC3E}">
        <p14:creationId xmlns:p14="http://schemas.microsoft.com/office/powerpoint/2010/main" val="14425890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459504"/>
            <a:ext cx="7772400" cy="3046988"/>
          </a:xfrm>
          <a:prstGeom prst="rect">
            <a:avLst/>
          </a:prstGeom>
        </p:spPr>
        <p:txBody>
          <a:bodyPr wrap="square">
            <a:spAutoFit/>
          </a:bodyPr>
          <a:lstStyle/>
          <a:p>
            <a:pPr marL="365760" indent="-256032" eaLnBrk="1" fontAlgn="auto" hangingPunct="1">
              <a:spcAft>
                <a:spcPts val="0"/>
              </a:spcAft>
              <a:buFont typeface="Wingdings 3"/>
              <a:buNone/>
              <a:defRPr/>
            </a:pPr>
            <a:r>
              <a:rPr lang="en-US" sz="3200" dirty="0">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Untuk</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melaksanakan</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tugas</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pembangunan</a:t>
            </a:r>
            <a:r>
              <a:rPr lang="en-US" sz="3200" dirty="0">
                <a:solidFill>
                  <a:srgbClr val="FFFF00"/>
                </a:solidFill>
                <a:latin typeface="Times New Roman" pitchFamily="18" charset="0"/>
                <a:cs typeface="Times New Roman" pitchFamily="18" charset="0"/>
              </a:rPr>
              <a:t> (non </a:t>
            </a:r>
            <a:r>
              <a:rPr lang="en-US" sz="3200" dirty="0" err="1">
                <a:solidFill>
                  <a:srgbClr val="FFFF00"/>
                </a:solidFill>
                <a:latin typeface="Times New Roman" pitchFamily="18" charset="0"/>
                <a:cs typeface="Times New Roman" pitchFamily="18" charset="0"/>
              </a:rPr>
              <a:t>rutin</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disusun</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Anggaran</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pembangunan</a:t>
            </a:r>
            <a:r>
              <a:rPr lang="en-US" sz="3200" dirty="0">
                <a:solidFill>
                  <a:srgbClr val="FFFF00"/>
                </a:solidFill>
                <a:latin typeface="Times New Roman" pitchFamily="18" charset="0"/>
                <a:cs typeface="Times New Roman" pitchFamily="18" charset="0"/>
              </a:rPr>
              <a:t>:</a:t>
            </a:r>
          </a:p>
          <a:p>
            <a:pPr marL="624078" indent="-514350" algn="just" eaLnBrk="1" fontAlgn="auto" hangingPunct="1">
              <a:spcAft>
                <a:spcPts val="0"/>
              </a:spcAft>
              <a:buFont typeface="+mj-lt"/>
              <a:buAutoNum type="arabicPeriod"/>
              <a:defRPr/>
            </a:pPr>
            <a:r>
              <a:rPr lang="en-US" sz="3200" dirty="0" err="1">
                <a:latin typeface="Times New Roman" pitchFamily="18" charset="0"/>
                <a:cs typeface="Times New Roman" pitchFamily="18" charset="0"/>
              </a:rPr>
              <a:t>Anggaran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penerimaan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pembangunan</a:t>
            </a:r>
            <a:endParaRPr lang="en-US" sz="3200" dirty="0">
              <a:latin typeface="Times New Roman" pitchFamily="18" charset="0"/>
              <a:cs typeface="Times New Roman" pitchFamily="18" charset="0"/>
            </a:endParaRPr>
          </a:p>
          <a:p>
            <a:pPr marL="624078" indent="-514350" algn="just" eaLnBrk="1" fontAlgn="auto" hangingPunct="1">
              <a:spcAft>
                <a:spcPts val="0"/>
              </a:spcAft>
              <a:buFont typeface="+mj-lt"/>
              <a:buAutoNum type="arabicPeriod"/>
              <a:defRPr/>
            </a:pPr>
            <a:r>
              <a:rPr lang="en-US" sz="3200" dirty="0" err="1">
                <a:latin typeface="Times New Roman" pitchFamily="18" charset="0"/>
                <a:cs typeface="Times New Roman" pitchFamily="18" charset="0"/>
              </a:rPr>
              <a:t>Anggaran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belanja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pembangunan</a:t>
            </a:r>
            <a:endParaRPr lang="en-US" sz="3200" dirty="0">
              <a:latin typeface="Times New Roman" pitchFamily="18" charset="0"/>
              <a:cs typeface="Times New Roman" pitchFamily="18" charset="0"/>
            </a:endParaRPr>
          </a:p>
          <a:p>
            <a:pPr marL="624078" indent="-514350" algn="just" eaLnBrk="1" fontAlgn="auto" hangingPunct="1">
              <a:spcAft>
                <a:spcPts val="0"/>
              </a:spcAft>
              <a:buFont typeface="Wingdings 3"/>
              <a:buNone/>
              <a:defRPr/>
            </a:pP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9458939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0916" y="1600200"/>
            <a:ext cx="8458200" cy="4893647"/>
          </a:xfrm>
          <a:prstGeom prst="rect">
            <a:avLst/>
          </a:prstGeom>
        </p:spPr>
        <p:txBody>
          <a:bodyPr wrap="square">
            <a:spAutoFit/>
          </a:bodyPr>
          <a:lstStyle/>
          <a:p>
            <a:pPr marL="365760" indent="-256032" algn="just" eaLnBrk="1" fontAlgn="auto" hangingPunct="1">
              <a:spcAft>
                <a:spcPts val="0"/>
              </a:spcAft>
              <a:buFont typeface="Wingdings 3"/>
              <a:buNone/>
              <a:defRPr/>
            </a:pPr>
            <a:r>
              <a:rPr lang="en-US" sz="2400" dirty="0" err="1">
                <a:solidFill>
                  <a:srgbClr val="FFFF00"/>
                </a:solidFill>
                <a:latin typeface="Times New Roman" pitchFamily="18" charset="0"/>
                <a:cs typeface="Times New Roman" pitchFamily="18" charset="0"/>
              </a:rPr>
              <a:t>Komponen</a:t>
            </a:r>
            <a:r>
              <a:rPr lang="en-US" sz="2400" dirty="0">
                <a:solidFill>
                  <a:srgbClr val="FFFF00"/>
                </a:solidFill>
                <a:latin typeface="Times New Roman" pitchFamily="18" charset="0"/>
                <a:cs typeface="Times New Roman" pitchFamily="18" charset="0"/>
              </a:rPr>
              <a:t> APBN:</a:t>
            </a:r>
          </a:p>
          <a:p>
            <a:pPr marL="624078" indent="-514350" algn="just" eaLnBrk="1" fontAlgn="auto" hangingPunct="1">
              <a:spcAft>
                <a:spcPts val="0"/>
              </a:spcAft>
              <a:buFont typeface="+mj-lt"/>
              <a:buAutoNum type="arabicPeriod"/>
              <a:defRPr/>
            </a:pPr>
            <a:r>
              <a:rPr lang="en-US" sz="2400" dirty="0" err="1">
                <a:latin typeface="Times New Roman" pitchFamily="18" charset="0"/>
                <a:cs typeface="Times New Roman" pitchFamily="18" charset="0"/>
              </a:rPr>
              <a:t>Anggaran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Pendapatan</a:t>
            </a:r>
            <a:r>
              <a:rPr lang="en-US" sz="2400" dirty="0">
                <a:latin typeface="Times New Roman" pitchFamily="18" charset="0"/>
                <a:cs typeface="Times New Roman" pitchFamily="18" charset="0"/>
              </a:rPr>
              <a:t> Negara, </a:t>
            </a:r>
            <a:r>
              <a:rPr lang="en-US" sz="2400" dirty="0" err="1">
                <a:latin typeface="Times New Roman" pitchFamily="18" charset="0"/>
                <a:cs typeface="Times New Roman" pitchFamily="18" charset="0"/>
              </a:rPr>
              <a:t>menurut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sumbernya</a:t>
            </a:r>
            <a:endParaRPr lang="en-US" sz="2400" dirty="0">
              <a:latin typeface="Times New Roman" pitchFamily="18" charset="0"/>
              <a:cs typeface="Times New Roman" pitchFamily="18" charset="0"/>
            </a:endParaRPr>
          </a:p>
          <a:p>
            <a:pPr marL="624078" indent="-514350" algn="just" eaLnBrk="1" fontAlgn="auto" hangingPunct="1">
              <a:spcAft>
                <a:spcPts val="0"/>
              </a:spcAft>
              <a:buFont typeface="Wingdings 3"/>
              <a:buNone/>
              <a:defRPr/>
            </a:pPr>
            <a:r>
              <a:rPr lang="en-US" sz="2400" dirty="0">
                <a:latin typeface="Times New Roman" pitchFamily="18" charset="0"/>
                <a:cs typeface="Times New Roman" pitchFamily="18" charset="0"/>
              </a:rPr>
              <a:t>	a. </a:t>
            </a:r>
            <a:r>
              <a:rPr lang="en-US" sz="2400" dirty="0" err="1">
                <a:latin typeface="Times New Roman" pitchFamily="18" charset="0"/>
                <a:cs typeface="Times New Roman" pitchFamily="18" charset="0"/>
              </a:rPr>
              <a:t>Penerimaan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Dalam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Negeri</a:t>
            </a:r>
            <a:endParaRPr lang="en-US" sz="2400" dirty="0">
              <a:latin typeface="Times New Roman" pitchFamily="18" charset="0"/>
              <a:cs typeface="Times New Roman" pitchFamily="18" charset="0"/>
            </a:endParaRPr>
          </a:p>
          <a:p>
            <a:pPr marL="624078" indent="-514350" algn="just" eaLnBrk="1" fontAlgn="auto" hangingPunct="1">
              <a:spcAft>
                <a:spcPts val="0"/>
              </a:spcAft>
              <a:buFont typeface="Wingdings 3"/>
              <a:buNone/>
              <a:defRPr/>
            </a:pPr>
            <a:r>
              <a:rPr lang="en-US" sz="2400" dirty="0">
                <a:latin typeface="Times New Roman" pitchFamily="18" charset="0"/>
                <a:cs typeface="Times New Roman" pitchFamily="18" charset="0"/>
              </a:rPr>
              <a:t>		a1. </a:t>
            </a:r>
            <a:r>
              <a:rPr lang="en-US" sz="2400" dirty="0" err="1">
                <a:latin typeface="Times New Roman" pitchFamily="18" charset="0"/>
                <a:cs typeface="Times New Roman" pitchFamily="18" charset="0"/>
              </a:rPr>
              <a:t>Penerimaan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pajak</a:t>
            </a:r>
            <a:endParaRPr lang="en-US" sz="2400" dirty="0">
              <a:latin typeface="Times New Roman" pitchFamily="18" charset="0"/>
              <a:cs typeface="Times New Roman" pitchFamily="18" charset="0"/>
            </a:endParaRPr>
          </a:p>
          <a:p>
            <a:pPr marL="624078" indent="-514350" algn="just" eaLnBrk="1" fontAlgn="auto" hangingPunct="1">
              <a:spcAft>
                <a:spcPts val="0"/>
              </a:spcAft>
              <a:buFont typeface="Wingdings 3"/>
              <a:buNone/>
              <a:defRPr/>
            </a:pP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PPh</a:t>
            </a:r>
            <a:r>
              <a:rPr lang="en-US" sz="2400" dirty="0">
                <a:latin typeface="Times New Roman" pitchFamily="18" charset="0"/>
                <a:cs typeface="Times New Roman" pitchFamily="18" charset="0"/>
              </a:rPr>
              <a:t>, PPN, PBB, BPHTB, </a:t>
            </a:r>
            <a:r>
              <a:rPr lang="en-US" sz="2400" dirty="0" err="1">
                <a:latin typeface="Times New Roman" pitchFamily="18" charset="0"/>
                <a:cs typeface="Times New Roman" pitchFamily="18" charset="0"/>
              </a:rPr>
              <a:t>Cukai</a:t>
            </a:r>
            <a:r>
              <a:rPr lang="en-US" sz="2400" dirty="0">
                <a:latin typeface="Times New Roman" pitchFamily="18" charset="0"/>
                <a:cs typeface="Times New Roman" pitchFamily="18" charset="0"/>
              </a:rPr>
              <a:t> &amp; </a:t>
            </a:r>
            <a:r>
              <a:rPr lang="en-US" sz="2400" dirty="0" err="1">
                <a:latin typeface="Times New Roman" pitchFamily="18" charset="0"/>
                <a:cs typeface="Times New Roman" pitchFamily="18" charset="0"/>
              </a:rPr>
              <a:t>pajak</a:t>
            </a:r>
            <a:r>
              <a:rPr lang="en-US" sz="2400" dirty="0">
                <a:latin typeface="Times New Roman" pitchFamily="18" charset="0"/>
                <a:cs typeface="Times New Roman" pitchFamily="18" charset="0"/>
              </a:rPr>
              <a:t> lain.</a:t>
            </a:r>
          </a:p>
          <a:p>
            <a:pPr marL="624078" indent="-514350" algn="just" eaLnBrk="1" fontAlgn="auto" hangingPunct="1">
              <a:spcAft>
                <a:spcPts val="0"/>
              </a:spcAft>
              <a:buFont typeface="Wingdings 3"/>
              <a:buNone/>
              <a:defRPr/>
            </a:pPr>
            <a:r>
              <a:rPr lang="en-US" sz="2400" dirty="0">
                <a:latin typeface="Times New Roman" pitchFamily="18" charset="0"/>
                <a:cs typeface="Times New Roman" pitchFamily="18" charset="0"/>
              </a:rPr>
              <a:t>		a2. </a:t>
            </a:r>
            <a:r>
              <a:rPr lang="en-US" sz="2400" dirty="0" err="1">
                <a:latin typeface="Times New Roman" pitchFamily="18" charset="0"/>
                <a:cs typeface="Times New Roman" pitchFamily="18" charset="0"/>
              </a:rPr>
              <a:t>Penerimaan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bukan</a:t>
            </a:r>
            <a:r>
              <a:rPr lang="en-US" sz="2400" dirty="0">
                <a:latin typeface="Times New Roman" pitchFamily="18" charset="0"/>
                <a:cs typeface="Times New Roman" pitchFamily="18" charset="0"/>
              </a:rPr>
              <a:t> (non) </a:t>
            </a:r>
            <a:r>
              <a:rPr lang="en-US" sz="2400" dirty="0" err="1">
                <a:latin typeface="Times New Roman" pitchFamily="18" charset="0"/>
                <a:cs typeface="Times New Roman" pitchFamily="18" charset="0"/>
              </a:rPr>
              <a:t>pajak</a:t>
            </a:r>
            <a:endParaRPr lang="en-US" sz="2400" dirty="0">
              <a:latin typeface="Times New Roman" pitchFamily="18" charset="0"/>
              <a:cs typeface="Times New Roman" pitchFamily="18" charset="0"/>
            </a:endParaRPr>
          </a:p>
          <a:p>
            <a:pPr marL="624078" indent="-514350" algn="just" eaLnBrk="1" fontAlgn="auto" hangingPunct="1">
              <a:spcAft>
                <a:spcPts val="0"/>
              </a:spcAft>
              <a:buFont typeface="Wingdings 3"/>
              <a:buNone/>
              <a:defRPr/>
            </a:pPr>
            <a:r>
              <a:rPr lang="en-US" sz="2400" dirty="0">
                <a:latin typeface="Times New Roman" pitchFamily="18" charset="0"/>
                <a:cs typeface="Times New Roman" pitchFamily="18" charset="0"/>
              </a:rPr>
              <a:t>		      SDA (</a:t>
            </a:r>
            <a:r>
              <a:rPr lang="en-US" sz="2400" dirty="0" err="1">
                <a:latin typeface="Times New Roman" pitchFamily="18" charset="0"/>
                <a:cs typeface="Times New Roman" pitchFamily="18" charset="0"/>
              </a:rPr>
              <a:t>Migas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a:t>
            </a:r>
            <a:r>
              <a:rPr lang="en-US" sz="2400" dirty="0">
                <a:latin typeface="Times New Roman" pitchFamily="18" charset="0"/>
                <a:cs typeface="Times New Roman" pitchFamily="18" charset="0"/>
              </a:rPr>
              <a:t> non </a:t>
            </a:r>
            <a:r>
              <a:rPr lang="en-US" sz="2400" dirty="0" err="1">
                <a:latin typeface="Times New Roman" pitchFamily="18" charset="0"/>
                <a:cs typeface="Times New Roman" pitchFamily="18" charset="0"/>
              </a:rPr>
              <a:t>Migas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bagian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laba</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p>
          <a:p>
            <a:pPr marL="624078" indent="-514350" algn="just" eaLnBrk="1" fontAlgn="auto" hangingPunct="1">
              <a:spcAft>
                <a:spcPts val="0"/>
              </a:spcAft>
              <a:buFont typeface="Wingdings 3"/>
              <a:buNone/>
              <a:defRPr/>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BUMN</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PNBP </a:t>
            </a:r>
            <a:r>
              <a:rPr lang="en-US" sz="2400" dirty="0">
                <a:latin typeface="Times New Roman" pitchFamily="18" charset="0"/>
                <a:cs typeface="Times New Roman" pitchFamily="18" charset="0"/>
              </a:rPr>
              <a:t>lain.</a:t>
            </a:r>
          </a:p>
          <a:p>
            <a:pPr marL="624078" indent="-514350" algn="just" eaLnBrk="1" fontAlgn="auto" hangingPunct="1">
              <a:spcAft>
                <a:spcPts val="0"/>
              </a:spcAft>
              <a:buFont typeface="Wingdings 3"/>
              <a:buNone/>
              <a:defRPr/>
            </a:pPr>
            <a:r>
              <a:rPr lang="en-US" sz="2400" dirty="0">
                <a:latin typeface="Times New Roman" pitchFamily="18" charset="0"/>
                <a:cs typeface="Times New Roman" pitchFamily="18" charset="0"/>
              </a:rPr>
              <a:t>	b. </a:t>
            </a:r>
            <a:r>
              <a:rPr lang="en-US" sz="2400" dirty="0" err="1">
                <a:latin typeface="Times New Roman" pitchFamily="18" charset="0"/>
                <a:cs typeface="Times New Roman" pitchFamily="18" charset="0"/>
              </a:rPr>
              <a:t>Penerimaan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pembangunan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Hibah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bantuan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dari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swasta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dalam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maupun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luar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negeri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maupun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pemerintah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luar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negeri</a:t>
            </a:r>
            <a:endParaRPr lang="en-US" sz="2400" dirty="0">
              <a:latin typeface="Times New Roman" pitchFamily="18" charset="0"/>
              <a:cs typeface="Times New Roman" pitchFamily="18" charset="0"/>
            </a:endParaRPr>
          </a:p>
          <a:p>
            <a:pPr marL="624078" indent="-514350" algn="just" eaLnBrk="1" fontAlgn="auto" hangingPunct="1">
              <a:spcAft>
                <a:spcPts val="0"/>
              </a:spcAft>
              <a:buFont typeface="Wingdings 3"/>
              <a:buNone/>
              <a:defRPr/>
            </a:pPr>
            <a:r>
              <a:rPr lang="en-US" sz="2400" dirty="0">
                <a:latin typeface="Times New Roman" pitchFamily="18" charset="0"/>
                <a:cs typeface="Times New Roman" pitchFamily="18" charset="0"/>
              </a:rPr>
              <a:t>		 b1. </a:t>
            </a:r>
            <a:r>
              <a:rPr lang="en-US" sz="2400" dirty="0" err="1">
                <a:latin typeface="Times New Roman" pitchFamily="18" charset="0"/>
                <a:cs typeface="Times New Roman" pitchFamily="18" charset="0"/>
              </a:rPr>
              <a:t>Bantuan</a:t>
            </a:r>
            <a:r>
              <a:rPr lang="en-US" sz="2400" dirty="0">
                <a:latin typeface="Times New Roman" pitchFamily="18" charset="0"/>
                <a:cs typeface="Times New Roman" pitchFamily="18" charset="0"/>
              </a:rPr>
              <a:t> program</a:t>
            </a:r>
          </a:p>
          <a:p>
            <a:pPr marL="624078" indent="-514350" algn="just" eaLnBrk="1" fontAlgn="auto" hangingPunct="1">
              <a:spcAft>
                <a:spcPts val="0"/>
              </a:spcAft>
              <a:buFont typeface="Wingdings 3"/>
              <a:buNone/>
              <a:defRPr/>
            </a:pPr>
            <a:r>
              <a:rPr lang="en-US" sz="2400" dirty="0">
                <a:latin typeface="Times New Roman" pitchFamily="18" charset="0"/>
                <a:cs typeface="Times New Roman" pitchFamily="18" charset="0"/>
              </a:rPr>
              <a:t>		 b2. </a:t>
            </a:r>
            <a:r>
              <a:rPr lang="en-US" sz="2400" dirty="0" err="1">
                <a:latin typeface="Times New Roman" pitchFamily="18" charset="0"/>
                <a:cs typeface="Times New Roman" pitchFamily="18" charset="0"/>
              </a:rPr>
              <a:t>Bantuan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proyek</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2782508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615" y="1674156"/>
            <a:ext cx="8001000" cy="5016758"/>
          </a:xfrm>
          <a:prstGeom prst="rect">
            <a:avLst/>
          </a:prstGeom>
        </p:spPr>
        <p:txBody>
          <a:bodyPr wrap="square">
            <a:spAutoFit/>
          </a:bodyPr>
          <a:lstStyle/>
          <a:p>
            <a:pPr marL="623888" indent="-514350" algn="just" eaLnBrk="1" hangingPunct="1">
              <a:buFont typeface="Lucida Sans Unicode" pitchFamily="34" charset="0"/>
              <a:buAutoNum type="arabicPeriod" startAt="2"/>
            </a:pPr>
            <a:r>
              <a:rPr lang="en-US" sz="3200" dirty="0" err="1">
                <a:solidFill>
                  <a:srgbClr val="FFFF00"/>
                </a:solidFill>
                <a:latin typeface="Times New Roman" pitchFamily="18" charset="0"/>
                <a:cs typeface="Times New Roman" pitchFamily="18" charset="0"/>
              </a:rPr>
              <a:t>Anggaran</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Belanja</a:t>
            </a:r>
            <a:r>
              <a:rPr lang="en-US" sz="3200" dirty="0">
                <a:solidFill>
                  <a:srgbClr val="FFFF00"/>
                </a:solidFill>
                <a:latin typeface="Times New Roman" pitchFamily="18" charset="0"/>
                <a:cs typeface="Times New Roman" pitchFamily="18" charset="0"/>
              </a:rPr>
              <a:t> Negara, </a:t>
            </a:r>
            <a:r>
              <a:rPr lang="en-US" sz="3200" dirty="0" err="1">
                <a:solidFill>
                  <a:srgbClr val="FFFF00"/>
                </a:solidFill>
                <a:latin typeface="Times New Roman" pitchFamily="18" charset="0"/>
                <a:cs typeface="Times New Roman" pitchFamily="18" charset="0"/>
              </a:rPr>
              <a:t>menurut</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sumbernya</a:t>
            </a:r>
            <a:r>
              <a:rPr lang="en-US" sz="3200" dirty="0">
                <a:solidFill>
                  <a:srgbClr val="FFFF00"/>
                </a:solidFill>
                <a:latin typeface="Times New Roman" pitchFamily="18" charset="0"/>
                <a:cs typeface="Times New Roman" pitchFamily="18" charset="0"/>
              </a:rPr>
              <a:t>:</a:t>
            </a:r>
          </a:p>
          <a:p>
            <a:pPr marL="623888" indent="-514350" algn="just" eaLnBrk="1" hangingPunct="1">
              <a:buFont typeface="Wingdings 3" pitchFamily="18" charset="2"/>
              <a:buNone/>
            </a:pPr>
            <a:r>
              <a:rPr lang="en-US" sz="3200" dirty="0">
                <a:latin typeface="Times New Roman" pitchFamily="18" charset="0"/>
                <a:cs typeface="Times New Roman" pitchFamily="18" charset="0"/>
              </a:rPr>
              <a:t>	a. </a:t>
            </a:r>
            <a:r>
              <a:rPr lang="en-US" sz="3200" dirty="0" err="1">
                <a:latin typeface="Times New Roman" pitchFamily="18" charset="0"/>
                <a:cs typeface="Times New Roman" pitchFamily="18" charset="0"/>
              </a:rPr>
              <a:t>Belanja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Rutin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pemerintah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pusat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membiayai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kegiatan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pembangunan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pemerintah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pusat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baik</a:t>
            </a:r>
            <a:r>
              <a:rPr lang="en-US" sz="3200" dirty="0">
                <a:latin typeface="Times New Roman" pitchFamily="18" charset="0"/>
                <a:cs typeface="Times New Roman" pitchFamily="18" charset="0"/>
              </a:rPr>
              <a:t> 	  yang </a:t>
            </a:r>
            <a:r>
              <a:rPr lang="en-US" sz="3200" dirty="0" err="1">
                <a:latin typeface="Times New Roman" pitchFamily="18" charset="0"/>
                <a:cs typeface="Times New Roman" pitchFamily="18" charset="0"/>
              </a:rPr>
              <a:t>dilakukan</a:t>
            </a:r>
            <a:r>
              <a:rPr lang="en-US" sz="3200" dirty="0">
                <a:latin typeface="Times New Roman" pitchFamily="18" charset="0"/>
                <a:cs typeface="Times New Roman" pitchFamily="18" charset="0"/>
              </a:rPr>
              <a:t> di </a:t>
            </a:r>
            <a:r>
              <a:rPr lang="en-US" sz="3200" dirty="0" err="1">
                <a:latin typeface="Times New Roman" pitchFamily="18" charset="0"/>
                <a:cs typeface="Times New Roman" pitchFamily="18" charset="0"/>
              </a:rPr>
              <a:t>pusat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maupu</a:t>
            </a:r>
            <a:r>
              <a:rPr lang="en-US" sz="3200" dirty="0">
                <a:latin typeface="Times New Roman" pitchFamily="18" charset="0"/>
                <a:cs typeface="Times New Roman" pitchFamily="18" charset="0"/>
              </a:rPr>
              <a:t>  di </a:t>
            </a:r>
            <a:r>
              <a:rPr lang="en-US" sz="3200" dirty="0" err="1">
                <a:latin typeface="Times New Roman" pitchFamily="18" charset="0"/>
                <a:cs typeface="Times New Roman" pitchFamily="18" charset="0"/>
              </a:rPr>
              <a:t>daerah</a:t>
            </a:r>
            <a:r>
              <a:rPr lang="en-US" sz="3200" dirty="0">
                <a:latin typeface="Times New Roman" pitchFamily="18" charset="0"/>
                <a:cs typeface="Times New Roman" pitchFamily="18" charset="0"/>
              </a:rPr>
              <a:t>.</a:t>
            </a:r>
          </a:p>
          <a:p>
            <a:pPr marL="623888" indent="-514350" algn="just" eaLnBrk="1" hangingPunct="1">
              <a:buFont typeface="Wingdings 3" pitchFamily="18" charset="2"/>
              <a:buNone/>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Belanja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pegawai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belanja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barang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belanja</a:t>
            </a:r>
            <a:r>
              <a:rPr lang="en-US" sz="3200" dirty="0">
                <a:latin typeface="Times New Roman" pitchFamily="18" charset="0"/>
                <a:cs typeface="Times New Roman" pitchFamily="18" charset="0"/>
              </a:rPr>
              <a:t> modal, 	</a:t>
            </a:r>
            <a:r>
              <a:rPr lang="en-US" sz="3200" dirty="0" err="1">
                <a:latin typeface="Times New Roman" pitchFamily="18" charset="0"/>
                <a:cs typeface="Times New Roman" pitchFamily="18" charset="0"/>
              </a:rPr>
              <a:t>subsidi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daerah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otonom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subsidi</a:t>
            </a:r>
            <a:r>
              <a:rPr lang="en-US" sz="3200" dirty="0">
                <a:latin typeface="Times New Roman" pitchFamily="18" charset="0"/>
                <a:cs typeface="Times New Roman" pitchFamily="18" charset="0"/>
              </a:rPr>
              <a:t> BBM </a:t>
            </a:r>
            <a:r>
              <a:rPr lang="en-US" sz="3200" dirty="0" err="1">
                <a:latin typeface="Times New Roman" pitchFamily="18" charset="0"/>
                <a:cs typeface="Times New Roman" pitchFamily="18" charset="0"/>
              </a:rPr>
              <a:t>dan</a:t>
            </a:r>
            <a:r>
              <a:rPr lang="en-US" sz="3200" dirty="0">
                <a:latin typeface="Times New Roman" pitchFamily="18" charset="0"/>
                <a:cs typeface="Times New Roman" pitchFamily="18" charset="0"/>
              </a:rPr>
              <a:t> non 	BBM, </a:t>
            </a:r>
            <a:r>
              <a:rPr lang="en-US" sz="3200" dirty="0" err="1">
                <a:latin typeface="Times New Roman" pitchFamily="18" charset="0"/>
                <a:cs typeface="Times New Roman" pitchFamily="18" charset="0"/>
              </a:rPr>
              <a:t>pembiayaan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bunga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hutang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belanja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lainnya</a:t>
            </a:r>
            <a:r>
              <a:rPr lang="en-US" sz="3200" dirty="0">
                <a:latin typeface="Times New Roman" pitchFamily="18" charset="0"/>
                <a:cs typeface="Times New Roman" pitchFamily="18" charset="0"/>
              </a:rPr>
              <a:t>.</a:t>
            </a:r>
          </a:p>
        </p:txBody>
      </p:sp>
    </p:spTree>
    <p:extLst>
      <p:ext uri="{BB962C8B-B14F-4D97-AF65-F5344CB8AC3E}">
        <p14:creationId xmlns:p14="http://schemas.microsoft.com/office/powerpoint/2010/main" val="12733093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305616"/>
            <a:ext cx="7772400" cy="3046988"/>
          </a:xfrm>
          <a:prstGeom prst="rect">
            <a:avLst/>
          </a:prstGeom>
        </p:spPr>
        <p:txBody>
          <a:bodyPr wrap="square">
            <a:spAutoFit/>
          </a:bodyPr>
          <a:lstStyle/>
          <a:p>
            <a:pPr marL="623888" indent="-514350" eaLnBrk="1" hangingPunct="1">
              <a:buFont typeface="Wingdings 3" pitchFamily="18" charset="2"/>
              <a:buNone/>
            </a:pPr>
            <a:r>
              <a:rPr lang="en-US" sz="3200" dirty="0">
                <a:latin typeface="Times New Roman" pitchFamily="18" charset="0"/>
                <a:cs typeface="Times New Roman" pitchFamily="18" charset="0"/>
              </a:rPr>
              <a:t>b. </a:t>
            </a:r>
            <a:r>
              <a:rPr lang="en-US" sz="3200" dirty="0" err="1">
                <a:latin typeface="Times New Roman" pitchFamily="18" charset="0"/>
                <a:cs typeface="Times New Roman" pitchFamily="18" charset="0"/>
              </a:rPr>
              <a:t>Belanja</a:t>
            </a:r>
            <a:r>
              <a:rPr lang="en-US" sz="3200" dirty="0">
                <a:latin typeface="Times New Roman" pitchFamily="18" charset="0"/>
                <a:cs typeface="Times New Roman" pitchFamily="18" charset="0"/>
              </a:rPr>
              <a:t> Pembangunan (</a:t>
            </a:r>
            <a:r>
              <a:rPr lang="en-US" sz="3200" dirty="0" err="1">
                <a:latin typeface="Times New Roman" pitchFamily="18" charset="0"/>
                <a:cs typeface="Times New Roman" pitchFamily="18" charset="0"/>
              </a:rPr>
              <a:t>belanja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daerah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dibagi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bagi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ke</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pemerintah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daerah</a:t>
            </a:r>
            <a:r>
              <a:rPr lang="en-US" sz="3200" dirty="0">
                <a:latin typeface="Times New Roman" pitchFamily="18" charset="0"/>
                <a:cs typeface="Times New Roman" pitchFamily="18" charset="0"/>
              </a:rPr>
              <a:t> – </a:t>
            </a:r>
            <a:r>
              <a:rPr lang="en-US" sz="3200" dirty="0" err="1">
                <a:latin typeface="Times New Roman" pitchFamily="18" charset="0"/>
                <a:cs typeface="Times New Roman" pitchFamily="18" charset="0"/>
              </a:rPr>
              <a:t>pendapatan</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APBD yang </a:t>
            </a:r>
            <a:r>
              <a:rPr lang="en-US" sz="3200" dirty="0" err="1" smtClean="0">
                <a:latin typeface="Times New Roman" pitchFamily="18" charset="0"/>
                <a:cs typeface="Times New Roman" pitchFamily="18" charset="0"/>
              </a:rPr>
              <a:t>bersangkutan</a:t>
            </a:r>
            <a:r>
              <a:rPr lang="en-US" sz="3200" dirty="0">
                <a:latin typeface="Times New Roman" pitchFamily="18" charset="0"/>
                <a:cs typeface="Times New Roman" pitchFamily="18" charset="0"/>
              </a:rPr>
              <a:t>.</a:t>
            </a:r>
          </a:p>
          <a:p>
            <a:pPr marL="623888" indent="-514350" algn="just" eaLnBrk="1" hangingPunct="1">
              <a:buFont typeface="Wingdings 3" pitchFamily="18" charset="2"/>
              <a:buNone/>
            </a:pPr>
            <a:r>
              <a:rPr lang="en-US" sz="3200" dirty="0">
                <a:latin typeface="Times New Roman" pitchFamily="18" charset="0"/>
                <a:cs typeface="Times New Roman" pitchFamily="18" charset="0"/>
              </a:rPr>
              <a:t>		 Dana </a:t>
            </a:r>
            <a:r>
              <a:rPr lang="en-US" sz="3200" dirty="0" err="1">
                <a:latin typeface="Times New Roman" pitchFamily="18" charset="0"/>
                <a:cs typeface="Times New Roman" pitchFamily="18" charset="0"/>
              </a:rPr>
              <a:t>bagi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hasil</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dana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alokasi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umum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dana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alokasi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khusus</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dana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otonomi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khusus</a:t>
            </a:r>
            <a:r>
              <a:rPr lang="en-US" sz="3200" dirty="0">
                <a:latin typeface="Times New Roman" pitchFamily="18" charset="0"/>
                <a:cs typeface="Times New Roman" pitchFamily="18" charset="0"/>
              </a:rPr>
              <a:t>.</a:t>
            </a:r>
          </a:p>
        </p:txBody>
      </p:sp>
    </p:spTree>
    <p:extLst>
      <p:ext uri="{BB962C8B-B14F-4D97-AF65-F5344CB8AC3E}">
        <p14:creationId xmlns:p14="http://schemas.microsoft.com/office/powerpoint/2010/main" val="31088067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382286"/>
            <a:ext cx="7924800" cy="5509200"/>
          </a:xfrm>
          <a:prstGeom prst="rect">
            <a:avLst/>
          </a:prstGeom>
        </p:spPr>
        <p:txBody>
          <a:bodyPr wrap="square">
            <a:spAutoFit/>
          </a:bodyPr>
          <a:lstStyle/>
          <a:p>
            <a:pPr marL="623888" indent="-514350" algn="just" eaLnBrk="1" hangingPunct="1">
              <a:buFont typeface="Lucida Sans Unicode" pitchFamily="34" charset="0"/>
              <a:buAutoNum type="arabicPeriod" startAt="3"/>
            </a:pPr>
            <a:r>
              <a:rPr lang="en-US" sz="3200" dirty="0" err="1">
                <a:solidFill>
                  <a:srgbClr val="FFFF00"/>
                </a:solidFill>
                <a:latin typeface="Times New Roman" pitchFamily="18" charset="0"/>
                <a:cs typeface="Times New Roman" pitchFamily="18" charset="0"/>
              </a:rPr>
              <a:t>Pembiayaan</a:t>
            </a:r>
            <a:endParaRPr lang="en-US" sz="3200" dirty="0">
              <a:solidFill>
                <a:srgbClr val="FFFF00"/>
              </a:solidFill>
              <a:latin typeface="Times New Roman" pitchFamily="18" charset="0"/>
              <a:cs typeface="Times New Roman" pitchFamily="18" charset="0"/>
            </a:endParaRPr>
          </a:p>
          <a:p>
            <a:pPr marL="623888" indent="-514350" algn="just" eaLnBrk="1" hangingPunct="1">
              <a:buFont typeface="Wingdings 3" pitchFamily="18" charset="2"/>
              <a:buNone/>
            </a:pPr>
            <a:r>
              <a:rPr lang="en-US" sz="3200" dirty="0">
                <a:latin typeface="Times New Roman" pitchFamily="18" charset="0"/>
                <a:cs typeface="Times New Roman" pitchFamily="18" charset="0"/>
              </a:rPr>
              <a:t>	a. </a:t>
            </a:r>
            <a:r>
              <a:rPr lang="en-US" sz="3200" dirty="0" err="1">
                <a:latin typeface="Times New Roman" pitchFamily="18" charset="0"/>
                <a:cs typeface="Times New Roman" pitchFamily="18" charset="0"/>
              </a:rPr>
              <a:t>Pembiayaan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dalam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negaeri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pembiayaan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perbankan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privatisasi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surat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utang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negara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serta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penyertaan</a:t>
            </a:r>
            <a:r>
              <a:rPr lang="en-US" sz="3200" dirty="0">
                <a:latin typeface="Times New Roman" pitchFamily="18" charset="0"/>
                <a:cs typeface="Times New Roman" pitchFamily="18" charset="0"/>
              </a:rPr>
              <a:t> modal </a:t>
            </a:r>
            <a:r>
              <a:rPr lang="en-US" sz="3200" dirty="0" err="1">
                <a:latin typeface="Times New Roman" pitchFamily="18" charset="0"/>
                <a:cs typeface="Times New Roman" pitchFamily="18" charset="0"/>
              </a:rPr>
              <a:t>negara</a:t>
            </a:r>
            <a:r>
              <a:rPr lang="en-US" sz="3200" dirty="0">
                <a:latin typeface="Times New Roman" pitchFamily="18" charset="0"/>
                <a:cs typeface="Times New Roman" pitchFamily="18" charset="0"/>
              </a:rPr>
              <a:t>.</a:t>
            </a:r>
          </a:p>
          <a:p>
            <a:pPr marL="623888" indent="-514350" algn="just" eaLnBrk="1" hangingPunct="1">
              <a:buFont typeface="Wingdings 3" pitchFamily="18" charset="2"/>
              <a:buNone/>
            </a:pPr>
            <a:r>
              <a:rPr lang="en-US" sz="3200" dirty="0">
                <a:latin typeface="Times New Roman" pitchFamily="18" charset="0"/>
                <a:cs typeface="Times New Roman" pitchFamily="18" charset="0"/>
              </a:rPr>
              <a:t>	b. </a:t>
            </a:r>
            <a:r>
              <a:rPr lang="en-US" sz="3200" dirty="0" err="1">
                <a:latin typeface="Times New Roman" pitchFamily="18" charset="0"/>
                <a:cs typeface="Times New Roman" pitchFamily="18" charset="0"/>
              </a:rPr>
              <a:t>Pembiayaan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luar</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negeri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penarikan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pinjaman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luar</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negeri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pinjaman</a:t>
            </a:r>
            <a:r>
              <a:rPr lang="en-US" sz="3200" dirty="0">
                <a:latin typeface="Times New Roman" pitchFamily="18" charset="0"/>
                <a:cs typeface="Times New Roman" pitchFamily="18" charset="0"/>
              </a:rPr>
              <a:t> program &amp; </a:t>
            </a:r>
            <a:r>
              <a:rPr lang="en-US" sz="3200" dirty="0" err="1">
                <a:latin typeface="Times New Roman" pitchFamily="18" charset="0"/>
                <a:cs typeface="Times New Roman" pitchFamily="18" charset="0"/>
              </a:rPr>
              <a:t>pinjaman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proyek</a:t>
            </a:r>
            <a:r>
              <a:rPr lang="en-US" sz="3200" dirty="0">
                <a:latin typeface="Times New Roman" pitchFamily="18" charset="0"/>
                <a:cs typeface="Times New Roman" pitchFamily="18" charset="0"/>
              </a:rPr>
              <a:t>).</a:t>
            </a:r>
          </a:p>
          <a:p>
            <a:pPr marL="623888" indent="-514350" algn="just" eaLnBrk="1" hangingPunct="1">
              <a:buFont typeface="Wingdings 3" pitchFamily="18" charset="2"/>
              <a:buNone/>
            </a:pPr>
            <a:r>
              <a:rPr lang="en-US" sz="3200" dirty="0">
                <a:latin typeface="Times New Roman" pitchFamily="18" charset="0"/>
                <a:cs typeface="Times New Roman" pitchFamily="18" charset="0"/>
              </a:rPr>
              <a:t>	c. </a:t>
            </a:r>
            <a:r>
              <a:rPr lang="en-US" sz="3200" dirty="0" err="1">
                <a:latin typeface="Times New Roman" pitchFamily="18" charset="0"/>
                <a:cs typeface="Times New Roman" pitchFamily="18" charset="0"/>
              </a:rPr>
              <a:t>Pembayaran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cicilan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pokok</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utang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luar</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negeri</a:t>
            </a:r>
            <a:endParaRPr lang="en-US" sz="3200" dirty="0">
              <a:latin typeface="Times New Roman" pitchFamily="18" charset="0"/>
              <a:cs typeface="Times New Roman" pitchFamily="18" charset="0"/>
            </a:endParaRPr>
          </a:p>
          <a:p>
            <a:pPr marL="623888" indent="-514350" algn="just" eaLnBrk="1" hangingPunct="1">
              <a:buFont typeface="Wingdings 3" pitchFamily="18" charset="2"/>
              <a:buNone/>
            </a:pP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8221777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4" name="Group 5">
            <a:extLst>
              <a:ext uri="{FF2B5EF4-FFF2-40B4-BE49-F238E27FC236}">
                <a16:creationId xmlns:a16="http://schemas.microsoft.com/office/drawing/2014/main" xmlns="" id="{41C741ED-5777-4794-A843-CC92DE2DB12C}"/>
              </a:ext>
            </a:extLst>
          </p:cNvPr>
          <p:cNvGrpSpPr>
            <a:grpSpLocks/>
          </p:cNvGrpSpPr>
          <p:nvPr/>
        </p:nvGrpSpPr>
        <p:grpSpPr bwMode="auto">
          <a:xfrm>
            <a:off x="-25400" y="0"/>
            <a:ext cx="9223375" cy="90488"/>
            <a:chOff x="-16" y="0"/>
            <a:chExt cx="5810" cy="57"/>
          </a:xfrm>
        </p:grpSpPr>
        <p:sp>
          <p:nvSpPr>
            <p:cNvPr id="38917" name="Freeform 3">
              <a:extLst>
                <a:ext uri="{FF2B5EF4-FFF2-40B4-BE49-F238E27FC236}">
                  <a16:creationId xmlns:a16="http://schemas.microsoft.com/office/drawing/2014/main" xmlns="" id="{1B869775-CFDD-4A28-8C19-0E50B1233ABA}"/>
                </a:ext>
              </a:extLst>
            </p:cNvPr>
            <p:cNvSpPr>
              <a:spLocks/>
            </p:cNvSpPr>
            <p:nvPr/>
          </p:nvSpPr>
          <p:spPr bwMode="auto">
            <a:xfrm>
              <a:off x="-16" y="0"/>
              <a:ext cx="5810" cy="57"/>
            </a:xfrm>
            <a:custGeom>
              <a:avLst/>
              <a:gdLst>
                <a:gd name="T0" fmla="*/ 9 w 5810"/>
                <a:gd name="T1" fmla="*/ 56 h 57"/>
                <a:gd name="T2" fmla="*/ 9 w 5810"/>
                <a:gd name="T3" fmla="*/ 56 h 57"/>
                <a:gd name="T4" fmla="*/ 0 w 5810"/>
                <a:gd name="T5" fmla="*/ 55 h 57"/>
                <a:gd name="T6" fmla="*/ 0 w 5810"/>
                <a:gd name="T7" fmla="*/ 54 h 57"/>
                <a:gd name="T8" fmla="*/ 0 w 5810"/>
                <a:gd name="T9" fmla="*/ 53 h 57"/>
                <a:gd name="T10" fmla="*/ 0 w 5810"/>
                <a:gd name="T11" fmla="*/ 52 h 57"/>
                <a:gd name="T12" fmla="*/ 0 w 5810"/>
                <a:gd name="T13" fmla="*/ 50 h 57"/>
                <a:gd name="T14" fmla="*/ 0 w 5810"/>
                <a:gd name="T15" fmla="*/ 49 h 57"/>
                <a:gd name="T16" fmla="*/ 0 w 5810"/>
                <a:gd name="T17" fmla="*/ 7 h 57"/>
                <a:gd name="T18" fmla="*/ 0 w 5810"/>
                <a:gd name="T19" fmla="*/ 6 h 57"/>
                <a:gd name="T20" fmla="*/ 0 w 5810"/>
                <a:gd name="T21" fmla="*/ 4 h 57"/>
                <a:gd name="T22" fmla="*/ 0 w 5810"/>
                <a:gd name="T23" fmla="*/ 3 h 57"/>
                <a:gd name="T24" fmla="*/ 0 w 5810"/>
                <a:gd name="T25" fmla="*/ 2 h 57"/>
                <a:gd name="T26" fmla="*/ 0 w 5810"/>
                <a:gd name="T27" fmla="*/ 1 h 57"/>
                <a:gd name="T28" fmla="*/ 9 w 5810"/>
                <a:gd name="T29" fmla="*/ 0 h 57"/>
                <a:gd name="T30" fmla="*/ 5800 w 5810"/>
                <a:gd name="T31" fmla="*/ 0 h 57"/>
                <a:gd name="T32" fmla="*/ 5809 w 5810"/>
                <a:gd name="T33" fmla="*/ 1 h 57"/>
                <a:gd name="T34" fmla="*/ 5809 w 5810"/>
                <a:gd name="T35" fmla="*/ 2 h 57"/>
                <a:gd name="T36" fmla="*/ 5809 w 5810"/>
                <a:gd name="T37" fmla="*/ 3 h 57"/>
                <a:gd name="T38" fmla="*/ 5809 w 5810"/>
                <a:gd name="T39" fmla="*/ 4 h 57"/>
                <a:gd name="T40" fmla="*/ 5809 w 5810"/>
                <a:gd name="T41" fmla="*/ 6 h 57"/>
                <a:gd name="T42" fmla="*/ 5809 w 5810"/>
                <a:gd name="T43" fmla="*/ 7 h 57"/>
                <a:gd name="T44" fmla="*/ 5809 w 5810"/>
                <a:gd name="T45" fmla="*/ 49 h 57"/>
                <a:gd name="T46" fmla="*/ 5809 w 5810"/>
                <a:gd name="T47" fmla="*/ 50 h 57"/>
                <a:gd name="T48" fmla="*/ 5809 w 5810"/>
                <a:gd name="T49" fmla="*/ 52 h 57"/>
                <a:gd name="T50" fmla="*/ 5809 w 5810"/>
                <a:gd name="T51" fmla="*/ 53 h 57"/>
                <a:gd name="T52" fmla="*/ 5809 w 5810"/>
                <a:gd name="T53" fmla="*/ 54 h 57"/>
                <a:gd name="T54" fmla="*/ 5809 w 5810"/>
                <a:gd name="T55" fmla="*/ 55 h 57"/>
                <a:gd name="T56" fmla="*/ 5800 w 5810"/>
                <a:gd name="T57" fmla="*/ 56 h 57"/>
                <a:gd name="T58" fmla="*/ 9 w 5810"/>
                <a:gd name="T59" fmla="*/ 56 h 5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810"/>
                <a:gd name="T91" fmla="*/ 0 h 57"/>
                <a:gd name="T92" fmla="*/ 5810 w 5810"/>
                <a:gd name="T93" fmla="*/ 57 h 5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810" h="57">
                  <a:moveTo>
                    <a:pt x="9" y="56"/>
                  </a:moveTo>
                  <a:lnTo>
                    <a:pt x="9" y="56"/>
                  </a:lnTo>
                  <a:lnTo>
                    <a:pt x="0" y="55"/>
                  </a:lnTo>
                  <a:lnTo>
                    <a:pt x="0" y="54"/>
                  </a:lnTo>
                  <a:lnTo>
                    <a:pt x="0" y="53"/>
                  </a:lnTo>
                  <a:lnTo>
                    <a:pt x="0" y="52"/>
                  </a:lnTo>
                  <a:lnTo>
                    <a:pt x="0" y="50"/>
                  </a:lnTo>
                  <a:lnTo>
                    <a:pt x="0" y="49"/>
                  </a:lnTo>
                  <a:lnTo>
                    <a:pt x="0" y="7"/>
                  </a:lnTo>
                  <a:lnTo>
                    <a:pt x="0" y="6"/>
                  </a:lnTo>
                  <a:lnTo>
                    <a:pt x="0" y="4"/>
                  </a:lnTo>
                  <a:lnTo>
                    <a:pt x="0" y="3"/>
                  </a:lnTo>
                  <a:lnTo>
                    <a:pt x="0" y="2"/>
                  </a:lnTo>
                  <a:lnTo>
                    <a:pt x="0" y="1"/>
                  </a:lnTo>
                  <a:lnTo>
                    <a:pt x="9" y="0"/>
                  </a:lnTo>
                  <a:lnTo>
                    <a:pt x="5800" y="0"/>
                  </a:lnTo>
                  <a:lnTo>
                    <a:pt x="5809" y="1"/>
                  </a:lnTo>
                  <a:lnTo>
                    <a:pt x="5809" y="2"/>
                  </a:lnTo>
                  <a:lnTo>
                    <a:pt x="5809" y="3"/>
                  </a:lnTo>
                  <a:lnTo>
                    <a:pt x="5809" y="4"/>
                  </a:lnTo>
                  <a:lnTo>
                    <a:pt x="5809" y="6"/>
                  </a:lnTo>
                  <a:lnTo>
                    <a:pt x="5809" y="7"/>
                  </a:lnTo>
                  <a:lnTo>
                    <a:pt x="5809" y="49"/>
                  </a:lnTo>
                  <a:lnTo>
                    <a:pt x="5809" y="50"/>
                  </a:lnTo>
                  <a:lnTo>
                    <a:pt x="5809" y="52"/>
                  </a:lnTo>
                  <a:lnTo>
                    <a:pt x="5809" y="53"/>
                  </a:lnTo>
                  <a:lnTo>
                    <a:pt x="5809" y="54"/>
                  </a:lnTo>
                  <a:lnTo>
                    <a:pt x="5809" y="55"/>
                  </a:lnTo>
                  <a:lnTo>
                    <a:pt x="5800" y="56"/>
                  </a:lnTo>
                  <a:lnTo>
                    <a:pt x="9" y="5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en-US" sz="4000"/>
            </a:p>
          </p:txBody>
        </p:sp>
        <p:sp>
          <p:nvSpPr>
            <p:cNvPr id="38918" name="Rectangle 4">
              <a:extLst>
                <a:ext uri="{FF2B5EF4-FFF2-40B4-BE49-F238E27FC236}">
                  <a16:creationId xmlns:a16="http://schemas.microsoft.com/office/drawing/2014/main" xmlns="" id="{B7D99762-FC13-4DA9-A8E6-7D08ADF7D72C}"/>
                </a:ext>
              </a:extLst>
            </p:cNvPr>
            <p:cNvSpPr>
              <a:spLocks noChangeArrowheads="1"/>
            </p:cNvSpPr>
            <p:nvPr/>
          </p:nvSpPr>
          <p:spPr bwMode="auto">
            <a:xfrm>
              <a:off x="45" y="28"/>
              <a:ext cx="5686"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id-ID" altLang="en-US" sz="4000">
                <a:latin typeface="Arial" panose="020B0604020202020204" pitchFamily="34" charset="0"/>
              </a:endParaRPr>
            </a:p>
          </p:txBody>
        </p:sp>
      </p:grpSp>
      <p:sp>
        <p:nvSpPr>
          <p:cNvPr id="38915" name="Line 7">
            <a:extLst>
              <a:ext uri="{FF2B5EF4-FFF2-40B4-BE49-F238E27FC236}">
                <a16:creationId xmlns:a16="http://schemas.microsoft.com/office/drawing/2014/main" xmlns="" id="{75C61912-F219-43F9-A6B0-A1F39BB516BE}"/>
              </a:ext>
            </a:extLst>
          </p:cNvPr>
          <p:cNvSpPr>
            <a:spLocks noChangeShapeType="1"/>
          </p:cNvSpPr>
          <p:nvPr/>
        </p:nvSpPr>
        <p:spPr bwMode="auto">
          <a:xfrm>
            <a:off x="0" y="838200"/>
            <a:ext cx="9144000" cy="0"/>
          </a:xfrm>
          <a:prstGeom prst="line">
            <a:avLst/>
          </a:prstGeom>
          <a:noFill/>
          <a:ln w="47625" cmpd="thinThick">
            <a:solidFill>
              <a:srgbClr val="FFCC66"/>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sz="4000"/>
          </a:p>
        </p:txBody>
      </p:sp>
      <p:sp>
        <p:nvSpPr>
          <p:cNvPr id="5129" name="Rectangle 9">
            <a:extLst>
              <a:ext uri="{FF2B5EF4-FFF2-40B4-BE49-F238E27FC236}">
                <a16:creationId xmlns:a16="http://schemas.microsoft.com/office/drawing/2014/main" xmlns="" id="{C7B7D446-4796-4883-8186-A4D6E222AA9A}"/>
              </a:ext>
            </a:extLst>
          </p:cNvPr>
          <p:cNvSpPr>
            <a:spLocks noChangeArrowheads="1"/>
          </p:cNvSpPr>
          <p:nvPr/>
        </p:nvSpPr>
        <p:spPr bwMode="auto">
          <a:xfrm>
            <a:off x="1104900" y="2286000"/>
            <a:ext cx="6934200" cy="2124300"/>
          </a:xfrm>
          <a:prstGeom prst="rect">
            <a:avLst/>
          </a:prstGeom>
          <a:noFill/>
          <a:ln w="9525">
            <a:noFill/>
            <a:miter lim="800000"/>
            <a:headEnd/>
            <a:tailEnd/>
          </a:ln>
          <a:effectLst/>
        </p:spPr>
        <p:txBody>
          <a:bodyPr lIns="92075" tIns="46038" rIns="92075" bIns="46038">
            <a:spAutoFit/>
          </a:bodyPr>
          <a:lstStyle/>
          <a:p>
            <a:pPr algn="ctr">
              <a:lnSpc>
                <a:spcPct val="110000"/>
              </a:lnSpc>
              <a:spcBef>
                <a:spcPct val="50000"/>
              </a:spcBef>
              <a:defRPr/>
            </a:pPr>
            <a:r>
              <a:rPr lang="en-US" sz="4000" b="1" dirty="0">
                <a:effectLst>
                  <a:outerShdw blurRad="38100" dist="38100" dir="2700000" algn="tl">
                    <a:srgbClr val="000000"/>
                  </a:outerShdw>
                </a:effectLst>
                <a:latin typeface="EurostileTHea" charset="0"/>
              </a:rPr>
              <a:t>UU No. 1 </a:t>
            </a:r>
            <a:r>
              <a:rPr lang="id-ID" sz="4000" b="1" dirty="0" err="1">
                <a:effectLst>
                  <a:outerShdw blurRad="38100" dist="38100" dir="2700000" algn="tl">
                    <a:srgbClr val="000000"/>
                  </a:outerShdw>
                </a:effectLst>
                <a:latin typeface="EurostileTHea" charset="0"/>
              </a:rPr>
              <a:t>T</a:t>
            </a:r>
            <a:r>
              <a:rPr lang="en-US" sz="4000" b="1" dirty="0" err="1">
                <a:effectLst>
                  <a:outerShdw blurRad="38100" dist="38100" dir="2700000" algn="tl">
                    <a:srgbClr val="000000"/>
                  </a:outerShdw>
                </a:effectLst>
                <a:latin typeface="EurostileTHea" charset="0"/>
              </a:rPr>
              <a:t>ahun</a:t>
            </a:r>
            <a:r>
              <a:rPr lang="en-US" sz="4000" b="1" dirty="0">
                <a:effectLst>
                  <a:outerShdw blurRad="38100" dist="38100" dir="2700000" algn="tl">
                    <a:srgbClr val="000000"/>
                  </a:outerShdw>
                </a:effectLst>
                <a:latin typeface="EurostileTHea" charset="0"/>
              </a:rPr>
              <a:t> 2004 </a:t>
            </a:r>
            <a:r>
              <a:rPr lang="id-ID" sz="4000" b="1" dirty="0">
                <a:effectLst>
                  <a:outerShdw blurRad="38100" dist="38100" dir="2700000" algn="tl">
                    <a:srgbClr val="000000"/>
                  </a:outerShdw>
                </a:effectLst>
                <a:latin typeface="EurostileTHea" charset="0"/>
              </a:rPr>
              <a:t>T</a:t>
            </a:r>
            <a:r>
              <a:rPr lang="en-US" sz="4000" b="1" dirty="0" err="1">
                <a:effectLst>
                  <a:outerShdw blurRad="38100" dist="38100" dir="2700000" algn="tl">
                    <a:srgbClr val="000000"/>
                  </a:outerShdw>
                </a:effectLst>
                <a:latin typeface="EurostileTHea" charset="0"/>
              </a:rPr>
              <a:t>entang</a:t>
            </a:r>
            <a:r>
              <a:rPr lang="en-US" sz="4000" b="1" dirty="0">
                <a:effectLst>
                  <a:outerShdw blurRad="38100" dist="38100" dir="2700000" algn="tl">
                    <a:srgbClr val="000000"/>
                  </a:outerShdw>
                </a:effectLst>
                <a:latin typeface="EurostileTHea" charset="0"/>
              </a:rPr>
              <a:t> </a:t>
            </a:r>
            <a:r>
              <a:rPr lang="en-US" sz="4000" b="1" dirty="0" err="1">
                <a:effectLst>
                  <a:outerShdw blurRad="38100" dist="38100" dir="2700000" algn="tl">
                    <a:srgbClr val="000000"/>
                  </a:outerShdw>
                </a:effectLst>
                <a:latin typeface="EurostileTHea" charset="0"/>
              </a:rPr>
              <a:t>Perbendaharaan</a:t>
            </a:r>
            <a:r>
              <a:rPr lang="en-US" sz="4000" b="1" dirty="0">
                <a:effectLst>
                  <a:outerShdw blurRad="38100" dist="38100" dir="2700000" algn="tl">
                    <a:srgbClr val="000000"/>
                  </a:outerShdw>
                </a:effectLst>
                <a:latin typeface="EurostileTHea" charset="0"/>
              </a:rPr>
              <a:t> Negara </a:t>
            </a:r>
            <a:endParaRPr lang="en-US" sz="4000" b="1" dirty="0">
              <a:effectLst>
                <a:outerShdw blurRad="38100" dist="38100" dir="2700000" algn="tl">
                  <a:srgbClr val="000000"/>
                </a:outerShdw>
              </a:effectLst>
              <a:latin typeface="TerrysHand" charset="0"/>
            </a:endParaRP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xmlns="" id="{06C74210-F43F-4770-8B0C-9A3E6A729060}"/>
              </a:ext>
            </a:extLst>
          </p:cNvPr>
          <p:cNvSpPr>
            <a:spLocks noGrp="1" noChangeArrowheads="1"/>
          </p:cNvSpPr>
          <p:nvPr>
            <p:ph idx="1"/>
          </p:nvPr>
        </p:nvSpPr>
        <p:spPr>
          <a:xfrm>
            <a:off x="152400" y="1447800"/>
            <a:ext cx="8767763" cy="5105400"/>
          </a:xfrm>
        </p:spPr>
        <p:txBody>
          <a:bodyPr rtlCol="0">
            <a:normAutofit/>
          </a:bodyPr>
          <a:lstStyle/>
          <a:p>
            <a:pPr marL="571500" indent="-392113" eaLnBrk="1" fontAlgn="auto" hangingPunct="1">
              <a:lnSpc>
                <a:spcPct val="80000"/>
              </a:lnSpc>
              <a:spcAft>
                <a:spcPts val="0"/>
              </a:spcAft>
              <a:buClrTx/>
              <a:buFontTx/>
              <a:buAutoNum type="arabicPeriod"/>
              <a:defRPr/>
            </a:pPr>
            <a:r>
              <a:rPr lang="en-US" sz="2000" b="1" dirty="0" err="1">
                <a:latin typeface="VAGRounded BT" pitchFamily="34" charset="0"/>
              </a:rPr>
              <a:t>Pelaksanaan</a:t>
            </a:r>
            <a:r>
              <a:rPr lang="en-US" sz="2000" b="1" dirty="0">
                <a:latin typeface="VAGRounded BT" pitchFamily="34" charset="0"/>
              </a:rPr>
              <a:t> APBN/APBD [Ps 16 </a:t>
            </a:r>
            <a:r>
              <a:rPr lang="en-US" sz="2000" b="1" dirty="0" err="1">
                <a:latin typeface="VAGRounded BT" pitchFamily="34" charset="0"/>
              </a:rPr>
              <a:t>ayat</a:t>
            </a:r>
            <a:r>
              <a:rPr lang="en-US" sz="2000" b="1" dirty="0">
                <a:latin typeface="VAGRounded BT" pitchFamily="34" charset="0"/>
              </a:rPr>
              <a:t> (2), Ps 21 (</a:t>
            </a:r>
            <a:r>
              <a:rPr lang="en-US" sz="2000" b="1" dirty="0" err="1">
                <a:latin typeface="VAGRounded BT" pitchFamily="34" charset="0"/>
              </a:rPr>
              <a:t>ayat</a:t>
            </a:r>
            <a:r>
              <a:rPr lang="en-US" sz="2000" b="1" dirty="0">
                <a:latin typeface="VAGRounded BT" pitchFamily="34" charset="0"/>
              </a:rPr>
              <a:t> 6)];</a:t>
            </a:r>
          </a:p>
          <a:p>
            <a:pPr marL="571500" indent="-392113" eaLnBrk="1" fontAlgn="auto" hangingPunct="1">
              <a:lnSpc>
                <a:spcPct val="80000"/>
              </a:lnSpc>
              <a:spcAft>
                <a:spcPts val="0"/>
              </a:spcAft>
              <a:buClrTx/>
              <a:buFontTx/>
              <a:buAutoNum type="arabicPeriod"/>
              <a:defRPr/>
            </a:pPr>
            <a:r>
              <a:rPr lang="en-US" sz="2000" b="1" dirty="0" err="1">
                <a:latin typeface="VAGRounded BT" pitchFamily="34" charset="0"/>
              </a:rPr>
              <a:t>Pengelolaan</a:t>
            </a:r>
            <a:r>
              <a:rPr lang="en-US" sz="2000" b="1" dirty="0">
                <a:latin typeface="VAGRounded BT" pitchFamily="34" charset="0"/>
              </a:rPr>
              <a:t> </a:t>
            </a:r>
            <a:r>
              <a:rPr lang="en-US" sz="2000" b="1" dirty="0" err="1">
                <a:latin typeface="VAGRounded BT" pitchFamily="34" charset="0"/>
              </a:rPr>
              <a:t>Uang</a:t>
            </a:r>
            <a:r>
              <a:rPr lang="en-US" sz="2000" b="1" dirty="0">
                <a:latin typeface="VAGRounded BT" pitchFamily="34" charset="0"/>
              </a:rPr>
              <a:t> Negara/Daerah [Ps 28 </a:t>
            </a:r>
            <a:r>
              <a:rPr lang="en-US" sz="2000" b="1" dirty="0" err="1">
                <a:latin typeface="VAGRounded BT" pitchFamily="34" charset="0"/>
              </a:rPr>
              <a:t>ayat</a:t>
            </a:r>
            <a:r>
              <a:rPr lang="en-US" sz="2000" b="1" dirty="0">
                <a:latin typeface="VAGRounded BT" pitchFamily="34" charset="0"/>
              </a:rPr>
              <a:t> (1)];</a:t>
            </a:r>
          </a:p>
          <a:p>
            <a:pPr marL="571500" indent="-392113" eaLnBrk="1" fontAlgn="auto" hangingPunct="1">
              <a:lnSpc>
                <a:spcPct val="80000"/>
              </a:lnSpc>
              <a:spcAft>
                <a:spcPts val="0"/>
              </a:spcAft>
              <a:buClrTx/>
              <a:buFontTx/>
              <a:buAutoNum type="arabicPeriod"/>
              <a:defRPr/>
            </a:pPr>
            <a:r>
              <a:rPr lang="en-US" sz="2000" b="1" dirty="0" err="1">
                <a:latin typeface="VAGRounded BT" pitchFamily="34" charset="0"/>
              </a:rPr>
              <a:t>Pengelolaan</a:t>
            </a:r>
            <a:r>
              <a:rPr lang="en-US" sz="2000" b="1" dirty="0">
                <a:latin typeface="VAGRounded BT" pitchFamily="34" charset="0"/>
              </a:rPr>
              <a:t> </a:t>
            </a:r>
            <a:r>
              <a:rPr lang="en-US" sz="2000" b="1" dirty="0" err="1">
                <a:latin typeface="VAGRounded BT" pitchFamily="34" charset="0"/>
              </a:rPr>
              <a:t>Barang</a:t>
            </a:r>
            <a:r>
              <a:rPr lang="en-US" sz="2000" b="1" dirty="0">
                <a:latin typeface="VAGRounded BT" pitchFamily="34" charset="0"/>
              </a:rPr>
              <a:t> </a:t>
            </a:r>
            <a:r>
              <a:rPr lang="en-US" sz="2000" b="1" dirty="0" err="1">
                <a:latin typeface="VAGRounded BT" pitchFamily="34" charset="0"/>
              </a:rPr>
              <a:t>Milik</a:t>
            </a:r>
            <a:r>
              <a:rPr lang="en-US" sz="2000" b="1" dirty="0">
                <a:latin typeface="VAGRounded BT" pitchFamily="34" charset="0"/>
              </a:rPr>
              <a:t> Negara/Daerah [Ps 48(2) </a:t>
            </a:r>
            <a:r>
              <a:rPr lang="en-US" sz="2000" b="1" dirty="0" err="1">
                <a:latin typeface="VAGRounded BT" pitchFamily="34" charset="0"/>
              </a:rPr>
              <a:t>dan</a:t>
            </a:r>
            <a:r>
              <a:rPr lang="en-US" sz="2000" b="1" dirty="0">
                <a:latin typeface="VAGRounded BT" pitchFamily="34" charset="0"/>
              </a:rPr>
              <a:t> Ps 49(6)];</a:t>
            </a:r>
          </a:p>
          <a:p>
            <a:pPr marL="571500" indent="-392113" eaLnBrk="1" fontAlgn="auto" hangingPunct="1">
              <a:lnSpc>
                <a:spcPct val="80000"/>
              </a:lnSpc>
              <a:spcAft>
                <a:spcPts val="0"/>
              </a:spcAft>
              <a:buClrTx/>
              <a:buFontTx/>
              <a:buAutoNum type="arabicPeriod"/>
              <a:defRPr/>
            </a:pPr>
            <a:r>
              <a:rPr lang="en-US" sz="2000" b="1" dirty="0" err="1">
                <a:latin typeface="VAGRounded BT" pitchFamily="34" charset="0"/>
              </a:rPr>
              <a:t>Laporan</a:t>
            </a:r>
            <a:r>
              <a:rPr lang="en-US" sz="2000" b="1" dirty="0">
                <a:latin typeface="VAGRounded BT" pitchFamily="34" charset="0"/>
              </a:rPr>
              <a:t> </a:t>
            </a:r>
            <a:r>
              <a:rPr lang="en-US" sz="2000" b="1" dirty="0" err="1">
                <a:latin typeface="VAGRounded BT" pitchFamily="34" charset="0"/>
              </a:rPr>
              <a:t>Keuangan</a:t>
            </a:r>
            <a:r>
              <a:rPr lang="en-US" sz="2000" b="1" dirty="0">
                <a:latin typeface="VAGRounded BT" pitchFamily="34" charset="0"/>
              </a:rPr>
              <a:t> </a:t>
            </a:r>
            <a:r>
              <a:rPr lang="en-US" sz="2000" b="1" dirty="0" err="1">
                <a:latin typeface="VAGRounded BT" pitchFamily="34" charset="0"/>
              </a:rPr>
              <a:t>dan</a:t>
            </a:r>
            <a:r>
              <a:rPr lang="en-US" sz="2000" b="1" dirty="0">
                <a:latin typeface="VAGRounded BT" pitchFamily="34" charset="0"/>
              </a:rPr>
              <a:t> </a:t>
            </a:r>
            <a:r>
              <a:rPr lang="en-US" sz="2000" b="1" dirty="0" err="1">
                <a:latin typeface="VAGRounded BT" pitchFamily="34" charset="0"/>
              </a:rPr>
              <a:t>Kinerja</a:t>
            </a:r>
            <a:r>
              <a:rPr lang="en-US" sz="2000" b="1" dirty="0">
                <a:latin typeface="VAGRounded BT" pitchFamily="34" charset="0"/>
              </a:rPr>
              <a:t> </a:t>
            </a:r>
            <a:r>
              <a:rPr lang="en-US" sz="2000" b="1" dirty="0" err="1">
                <a:latin typeface="VAGRounded BT" pitchFamily="34" charset="0"/>
              </a:rPr>
              <a:t>Instansi</a:t>
            </a:r>
            <a:r>
              <a:rPr lang="en-US" sz="2000" b="1" dirty="0">
                <a:latin typeface="VAGRounded BT" pitchFamily="34" charset="0"/>
              </a:rPr>
              <a:t> </a:t>
            </a:r>
            <a:r>
              <a:rPr lang="en-US" sz="2000" b="1" dirty="0" err="1">
                <a:latin typeface="VAGRounded BT" pitchFamily="34" charset="0"/>
              </a:rPr>
              <a:t>Pemerintah</a:t>
            </a:r>
            <a:r>
              <a:rPr lang="en-US" sz="2000" b="1" dirty="0">
                <a:latin typeface="VAGRounded BT" pitchFamily="34" charset="0"/>
              </a:rPr>
              <a:t> [Ps 55 </a:t>
            </a:r>
            <a:r>
              <a:rPr lang="en-US" sz="2000" b="1" dirty="0" err="1">
                <a:latin typeface="VAGRounded BT" pitchFamily="34" charset="0"/>
              </a:rPr>
              <a:t>ayat</a:t>
            </a:r>
            <a:r>
              <a:rPr lang="en-US" sz="2000" b="1" dirty="0">
                <a:latin typeface="VAGRounded BT" pitchFamily="34" charset="0"/>
              </a:rPr>
              <a:t> (5)];</a:t>
            </a:r>
          </a:p>
          <a:p>
            <a:pPr marL="571500" indent="-392113" eaLnBrk="1" fontAlgn="auto" hangingPunct="1">
              <a:lnSpc>
                <a:spcPct val="80000"/>
              </a:lnSpc>
              <a:spcAft>
                <a:spcPts val="0"/>
              </a:spcAft>
              <a:buClrTx/>
              <a:buFontTx/>
              <a:buAutoNum type="arabicPeriod"/>
              <a:defRPr/>
            </a:pPr>
            <a:r>
              <a:rPr lang="en-US" sz="2000" b="1" dirty="0" err="1">
                <a:latin typeface="VAGRounded BT" pitchFamily="34" charset="0"/>
              </a:rPr>
              <a:t>Pengelolaan</a:t>
            </a:r>
            <a:r>
              <a:rPr lang="en-US" sz="2000" b="1" dirty="0">
                <a:latin typeface="VAGRounded BT" pitchFamily="34" charset="0"/>
              </a:rPr>
              <a:t> </a:t>
            </a:r>
            <a:r>
              <a:rPr lang="en-US" sz="2000" b="1" dirty="0" err="1">
                <a:latin typeface="VAGRounded BT" pitchFamily="34" charset="0"/>
              </a:rPr>
              <a:t>dan</a:t>
            </a:r>
            <a:r>
              <a:rPr lang="en-US" sz="2000" b="1" dirty="0">
                <a:latin typeface="VAGRounded BT" pitchFamily="34" charset="0"/>
              </a:rPr>
              <a:t> </a:t>
            </a:r>
            <a:r>
              <a:rPr lang="en-US" sz="2000" b="1" dirty="0" err="1">
                <a:latin typeface="VAGRounded BT" pitchFamily="34" charset="0"/>
              </a:rPr>
              <a:t>Pertanggungjawaban</a:t>
            </a:r>
            <a:r>
              <a:rPr lang="en-US" sz="2000" b="1" dirty="0">
                <a:latin typeface="VAGRounded BT" pitchFamily="34" charset="0"/>
              </a:rPr>
              <a:t> </a:t>
            </a:r>
            <a:r>
              <a:rPr lang="en-US" sz="2000" b="1" dirty="0" err="1">
                <a:latin typeface="VAGRounded BT" pitchFamily="34" charset="0"/>
              </a:rPr>
              <a:t>Anggaran</a:t>
            </a:r>
            <a:r>
              <a:rPr lang="en-US" sz="2000" b="1" dirty="0">
                <a:latin typeface="VAGRounded BT" pitchFamily="34" charset="0"/>
              </a:rPr>
              <a:t> </a:t>
            </a:r>
            <a:r>
              <a:rPr lang="en-US" sz="2000" b="1" dirty="0" err="1">
                <a:latin typeface="VAGRounded BT" pitchFamily="34" charset="0"/>
              </a:rPr>
              <a:t>Pembiayaan</a:t>
            </a:r>
            <a:r>
              <a:rPr lang="en-US" sz="2000" b="1" dirty="0">
                <a:latin typeface="VAGRounded BT" pitchFamily="34" charset="0"/>
              </a:rPr>
              <a:t> </a:t>
            </a:r>
            <a:r>
              <a:rPr lang="en-US" sz="2000" b="1" dirty="0" err="1">
                <a:latin typeface="VAGRounded BT" pitchFamily="34" charset="0"/>
              </a:rPr>
              <a:t>dan</a:t>
            </a:r>
            <a:r>
              <a:rPr lang="en-US" sz="2000" b="1" dirty="0">
                <a:latin typeface="VAGRounded BT" pitchFamily="34" charset="0"/>
              </a:rPr>
              <a:t> </a:t>
            </a:r>
            <a:r>
              <a:rPr lang="en-US" sz="2000" b="1" dirty="0" err="1">
                <a:latin typeface="VAGRounded BT" pitchFamily="34" charset="0"/>
              </a:rPr>
              <a:t>Perhitungan</a:t>
            </a:r>
            <a:r>
              <a:rPr lang="en-US" sz="2000" b="1" dirty="0">
                <a:latin typeface="VAGRounded BT" pitchFamily="34" charset="0"/>
              </a:rPr>
              <a:t> [</a:t>
            </a:r>
            <a:r>
              <a:rPr lang="en-US" sz="2000" b="1" dirty="0" err="1">
                <a:latin typeface="VAGRounded BT" pitchFamily="34" charset="0"/>
              </a:rPr>
              <a:t>Pasal</a:t>
            </a:r>
            <a:r>
              <a:rPr lang="en-US" sz="2000" b="1" dirty="0">
                <a:latin typeface="VAGRounded BT" pitchFamily="34" charset="0"/>
              </a:rPr>
              <a:t> 3 </a:t>
            </a:r>
            <a:r>
              <a:rPr lang="en-US" sz="2000" b="1" dirty="0" err="1">
                <a:latin typeface="VAGRounded BT" pitchFamily="34" charset="0"/>
              </a:rPr>
              <a:t>ayat</a:t>
            </a:r>
            <a:r>
              <a:rPr lang="en-US" sz="2000" b="1" dirty="0">
                <a:latin typeface="VAGRounded BT" pitchFamily="34" charset="0"/>
              </a:rPr>
              <a:t> (6)];</a:t>
            </a:r>
          </a:p>
          <a:p>
            <a:pPr marL="571500" indent="-392113" eaLnBrk="1" fontAlgn="auto" hangingPunct="1">
              <a:lnSpc>
                <a:spcPct val="80000"/>
              </a:lnSpc>
              <a:spcAft>
                <a:spcPts val="0"/>
              </a:spcAft>
              <a:buClrTx/>
              <a:buFontTx/>
              <a:buAutoNum type="arabicPeriod"/>
              <a:defRPr/>
            </a:pPr>
            <a:r>
              <a:rPr lang="en-US" sz="2000" b="1" dirty="0" err="1">
                <a:latin typeface="VAGRounded BT" pitchFamily="34" charset="0"/>
              </a:rPr>
              <a:t>Pengelolaan</a:t>
            </a:r>
            <a:r>
              <a:rPr lang="en-US" sz="2000" b="1" dirty="0">
                <a:latin typeface="VAGRounded BT" pitchFamily="34" charset="0"/>
              </a:rPr>
              <a:t> </a:t>
            </a:r>
            <a:r>
              <a:rPr lang="en-US" sz="2000" b="1" dirty="0" err="1">
                <a:latin typeface="VAGRounded BT" pitchFamily="34" charset="0"/>
              </a:rPr>
              <a:t>dan</a:t>
            </a:r>
            <a:r>
              <a:rPr lang="en-US" sz="2000" b="1" dirty="0">
                <a:latin typeface="VAGRounded BT" pitchFamily="34" charset="0"/>
              </a:rPr>
              <a:t> </a:t>
            </a:r>
            <a:r>
              <a:rPr lang="en-US" sz="2000" b="1" dirty="0" err="1">
                <a:latin typeface="VAGRounded BT" pitchFamily="34" charset="0"/>
              </a:rPr>
              <a:t>Pertanggungjawaban</a:t>
            </a:r>
            <a:r>
              <a:rPr lang="en-US" sz="2000" b="1" dirty="0">
                <a:latin typeface="VAGRounded BT" pitchFamily="34" charset="0"/>
              </a:rPr>
              <a:t> </a:t>
            </a:r>
            <a:r>
              <a:rPr lang="en-US" sz="2000" b="1" dirty="0" err="1">
                <a:latin typeface="VAGRounded BT" pitchFamily="34" charset="0"/>
              </a:rPr>
              <a:t>Keuangan</a:t>
            </a:r>
            <a:r>
              <a:rPr lang="en-US" sz="2000" b="1" dirty="0">
                <a:latin typeface="VAGRounded BT" pitchFamily="34" charset="0"/>
              </a:rPr>
              <a:t> </a:t>
            </a:r>
            <a:r>
              <a:rPr lang="en-US" sz="2000" b="1" dirty="0" err="1">
                <a:latin typeface="VAGRounded BT" pitchFamily="34" charset="0"/>
              </a:rPr>
              <a:t>Badan</a:t>
            </a:r>
            <a:r>
              <a:rPr lang="en-US" sz="2000" b="1" dirty="0">
                <a:latin typeface="VAGRounded BT" pitchFamily="34" charset="0"/>
              </a:rPr>
              <a:t> </a:t>
            </a:r>
            <a:r>
              <a:rPr lang="en-US" sz="2000" b="1" dirty="0" err="1">
                <a:latin typeface="VAGRounded BT" pitchFamily="34" charset="0"/>
              </a:rPr>
              <a:t>Layanan</a:t>
            </a:r>
            <a:r>
              <a:rPr lang="en-US" sz="2000" b="1" dirty="0">
                <a:latin typeface="VAGRounded BT" pitchFamily="34" charset="0"/>
              </a:rPr>
              <a:t> </a:t>
            </a:r>
            <a:r>
              <a:rPr lang="en-US" sz="2000" b="1" dirty="0" err="1">
                <a:latin typeface="VAGRounded BT" pitchFamily="34" charset="0"/>
              </a:rPr>
              <a:t>Umum</a:t>
            </a:r>
            <a:r>
              <a:rPr lang="en-US" sz="2000" b="1" dirty="0">
                <a:latin typeface="VAGRounded BT" pitchFamily="34" charset="0"/>
              </a:rPr>
              <a:t> [</a:t>
            </a:r>
            <a:r>
              <a:rPr lang="en-US" sz="2000" b="1" dirty="0" err="1">
                <a:latin typeface="VAGRounded BT" pitchFamily="34" charset="0"/>
              </a:rPr>
              <a:t>Pasal</a:t>
            </a:r>
            <a:r>
              <a:rPr lang="en-US" sz="2000" b="1" dirty="0">
                <a:latin typeface="VAGRounded BT" pitchFamily="34" charset="0"/>
              </a:rPr>
              <a:t> 69 </a:t>
            </a:r>
            <a:r>
              <a:rPr lang="en-US" sz="2000" b="1" dirty="0" err="1">
                <a:latin typeface="VAGRounded BT" pitchFamily="34" charset="0"/>
              </a:rPr>
              <a:t>ayat</a:t>
            </a:r>
            <a:r>
              <a:rPr lang="en-US" sz="2000" b="1" dirty="0">
                <a:latin typeface="VAGRounded BT" pitchFamily="34" charset="0"/>
              </a:rPr>
              <a:t> (7)];</a:t>
            </a:r>
          </a:p>
          <a:p>
            <a:pPr marL="571500" indent="-392113" eaLnBrk="1" fontAlgn="auto" hangingPunct="1">
              <a:lnSpc>
                <a:spcPct val="80000"/>
              </a:lnSpc>
              <a:spcAft>
                <a:spcPts val="0"/>
              </a:spcAft>
              <a:buClrTx/>
              <a:buFontTx/>
              <a:buAutoNum type="arabicPeriod"/>
              <a:defRPr/>
            </a:pPr>
            <a:r>
              <a:rPr lang="en-US" sz="2000" b="1" dirty="0">
                <a:latin typeface="VAGRounded BT" pitchFamily="34" charset="0"/>
              </a:rPr>
              <a:t>Tata Cara </a:t>
            </a:r>
            <a:r>
              <a:rPr lang="en-US" sz="2000" b="1" dirty="0" err="1">
                <a:latin typeface="VAGRounded BT" pitchFamily="34" charset="0"/>
              </a:rPr>
              <a:t>Pemberian</a:t>
            </a:r>
            <a:r>
              <a:rPr lang="en-US" sz="2000" b="1" dirty="0">
                <a:latin typeface="VAGRounded BT" pitchFamily="34" charset="0"/>
              </a:rPr>
              <a:t> </a:t>
            </a:r>
            <a:r>
              <a:rPr lang="en-US" sz="2000" b="1" dirty="0" err="1">
                <a:latin typeface="VAGRounded BT" pitchFamily="34" charset="0"/>
              </a:rPr>
              <a:t>Pinjaman</a:t>
            </a:r>
            <a:r>
              <a:rPr lang="en-US" sz="2000" b="1" dirty="0">
                <a:latin typeface="VAGRounded BT" pitchFamily="34" charset="0"/>
              </a:rPr>
              <a:t> </a:t>
            </a:r>
            <a:r>
              <a:rPr lang="en-US" sz="2000" b="1" dirty="0" err="1">
                <a:latin typeface="VAGRounded BT" pitchFamily="34" charset="0"/>
              </a:rPr>
              <a:t>atau</a:t>
            </a:r>
            <a:r>
              <a:rPr lang="en-US" sz="2000" b="1" dirty="0">
                <a:latin typeface="VAGRounded BT" pitchFamily="34" charset="0"/>
              </a:rPr>
              <a:t> </a:t>
            </a:r>
            <a:r>
              <a:rPr lang="en-US" sz="2000" b="1" dirty="0" err="1">
                <a:latin typeface="VAGRounded BT" pitchFamily="34" charset="0"/>
              </a:rPr>
              <a:t>Hibah</a:t>
            </a:r>
            <a:r>
              <a:rPr lang="en-US" sz="2000" b="1" dirty="0">
                <a:latin typeface="VAGRounded BT" pitchFamily="34" charset="0"/>
              </a:rPr>
              <a:t> [</a:t>
            </a:r>
            <a:r>
              <a:rPr lang="en-US" sz="2000" b="1" dirty="0" err="1">
                <a:latin typeface="VAGRounded BT" pitchFamily="34" charset="0"/>
              </a:rPr>
              <a:t>Pasal</a:t>
            </a:r>
            <a:r>
              <a:rPr lang="en-US" sz="2000" b="1" dirty="0">
                <a:latin typeface="VAGRounded BT" pitchFamily="34" charset="0"/>
              </a:rPr>
              <a:t> 33 </a:t>
            </a:r>
            <a:r>
              <a:rPr lang="en-US" sz="2000" b="1" dirty="0" err="1">
                <a:latin typeface="VAGRounded BT" pitchFamily="34" charset="0"/>
              </a:rPr>
              <a:t>ayat</a:t>
            </a:r>
            <a:r>
              <a:rPr lang="en-US" sz="2000" b="1" dirty="0">
                <a:latin typeface="VAGRounded BT" pitchFamily="34" charset="0"/>
              </a:rPr>
              <a:t> (3)];</a:t>
            </a:r>
          </a:p>
          <a:p>
            <a:pPr marL="571500" indent="-392113" eaLnBrk="1" fontAlgn="auto" hangingPunct="1">
              <a:lnSpc>
                <a:spcPct val="80000"/>
              </a:lnSpc>
              <a:spcAft>
                <a:spcPts val="0"/>
              </a:spcAft>
              <a:buClrTx/>
              <a:buFontTx/>
              <a:buAutoNum type="arabicPeriod"/>
              <a:defRPr/>
            </a:pPr>
            <a:r>
              <a:rPr lang="en-US" sz="2000" b="1" dirty="0">
                <a:latin typeface="VAGRounded BT" pitchFamily="34" charset="0"/>
              </a:rPr>
              <a:t>Tata Cara </a:t>
            </a:r>
            <a:r>
              <a:rPr lang="en-US" sz="2000" b="1" dirty="0" err="1">
                <a:latin typeface="VAGRounded BT" pitchFamily="34" charset="0"/>
              </a:rPr>
              <a:t>Penyelesaian</a:t>
            </a:r>
            <a:r>
              <a:rPr lang="en-US" sz="2000" b="1" dirty="0">
                <a:latin typeface="VAGRounded BT" pitchFamily="34" charset="0"/>
              </a:rPr>
              <a:t> </a:t>
            </a:r>
            <a:r>
              <a:rPr lang="en-US" sz="2000" b="1" dirty="0" err="1">
                <a:latin typeface="VAGRounded BT" pitchFamily="34" charset="0"/>
              </a:rPr>
              <a:t>dan</a:t>
            </a:r>
            <a:r>
              <a:rPr lang="en-US" sz="2000" b="1" dirty="0">
                <a:latin typeface="VAGRounded BT" pitchFamily="34" charset="0"/>
              </a:rPr>
              <a:t> </a:t>
            </a:r>
            <a:r>
              <a:rPr lang="en-US" sz="2000" b="1" dirty="0" err="1">
                <a:latin typeface="VAGRounded BT" pitchFamily="34" charset="0"/>
              </a:rPr>
              <a:t>Penghapusan</a:t>
            </a:r>
            <a:r>
              <a:rPr lang="en-US" sz="2000" b="1" dirty="0">
                <a:latin typeface="VAGRounded BT" pitchFamily="34" charset="0"/>
              </a:rPr>
              <a:t> </a:t>
            </a:r>
            <a:r>
              <a:rPr lang="en-US" sz="2000" b="1" dirty="0" err="1">
                <a:latin typeface="VAGRounded BT" pitchFamily="34" charset="0"/>
              </a:rPr>
              <a:t>Piutang</a:t>
            </a:r>
            <a:r>
              <a:rPr lang="en-US" sz="2000" b="1" dirty="0">
                <a:latin typeface="VAGRounded BT" pitchFamily="34" charset="0"/>
              </a:rPr>
              <a:t> Negara/Daerah [</a:t>
            </a:r>
            <a:r>
              <a:rPr lang="en-US" sz="2000" b="1" dirty="0" err="1">
                <a:latin typeface="VAGRounded BT" pitchFamily="34" charset="0"/>
              </a:rPr>
              <a:t>Pasal</a:t>
            </a:r>
            <a:r>
              <a:rPr lang="en-US" sz="2000" b="1" dirty="0">
                <a:latin typeface="VAGRounded BT" pitchFamily="34" charset="0"/>
              </a:rPr>
              <a:t> 37 </a:t>
            </a:r>
            <a:r>
              <a:rPr lang="en-US" sz="2000" b="1" dirty="0" err="1">
                <a:latin typeface="VAGRounded BT" pitchFamily="34" charset="0"/>
              </a:rPr>
              <a:t>ayat</a:t>
            </a:r>
            <a:r>
              <a:rPr lang="en-US" sz="2000" b="1" dirty="0">
                <a:latin typeface="VAGRounded BT" pitchFamily="34" charset="0"/>
              </a:rPr>
              <a:t> (5)];</a:t>
            </a:r>
          </a:p>
          <a:p>
            <a:pPr marL="571500" indent="-392113" eaLnBrk="1" fontAlgn="auto" hangingPunct="1">
              <a:lnSpc>
                <a:spcPct val="80000"/>
              </a:lnSpc>
              <a:spcAft>
                <a:spcPts val="0"/>
              </a:spcAft>
              <a:buClrTx/>
              <a:buFontTx/>
              <a:buAutoNum type="arabicPeriod"/>
              <a:defRPr/>
            </a:pPr>
            <a:r>
              <a:rPr lang="en-US" sz="2000" b="1" dirty="0">
                <a:latin typeface="VAGRounded BT" pitchFamily="34" charset="0"/>
              </a:rPr>
              <a:t>Tata Cara </a:t>
            </a:r>
            <a:r>
              <a:rPr lang="en-US" sz="2000" b="1" dirty="0" err="1">
                <a:latin typeface="VAGRounded BT" pitchFamily="34" charset="0"/>
              </a:rPr>
              <a:t>Pelaksanaan</a:t>
            </a:r>
            <a:r>
              <a:rPr lang="en-US" sz="2000" b="1" dirty="0">
                <a:latin typeface="VAGRounded BT" pitchFamily="34" charset="0"/>
              </a:rPr>
              <a:t> </a:t>
            </a:r>
            <a:r>
              <a:rPr lang="en-US" sz="2000" b="1" dirty="0" err="1">
                <a:latin typeface="VAGRounded BT" pitchFamily="34" charset="0"/>
              </a:rPr>
              <a:t>dan</a:t>
            </a:r>
            <a:r>
              <a:rPr lang="en-US" sz="2000" b="1" dirty="0">
                <a:latin typeface="VAGRounded BT" pitchFamily="34" charset="0"/>
              </a:rPr>
              <a:t> </a:t>
            </a:r>
            <a:r>
              <a:rPr lang="en-US" sz="2000" b="1" dirty="0" err="1">
                <a:latin typeface="VAGRounded BT" pitchFamily="34" charset="0"/>
              </a:rPr>
              <a:t>Penatausahaan</a:t>
            </a:r>
            <a:r>
              <a:rPr lang="en-US" sz="2000" b="1" dirty="0">
                <a:latin typeface="VAGRounded BT" pitchFamily="34" charset="0"/>
              </a:rPr>
              <a:t> </a:t>
            </a:r>
            <a:r>
              <a:rPr lang="en-US" sz="2000" b="1" dirty="0" err="1">
                <a:latin typeface="VAGRounded BT" pitchFamily="34" charset="0"/>
              </a:rPr>
              <a:t>Utang</a:t>
            </a:r>
            <a:r>
              <a:rPr lang="en-US" sz="2000" b="1" dirty="0">
                <a:latin typeface="VAGRounded BT" pitchFamily="34" charset="0"/>
              </a:rPr>
              <a:t> Negara/Daerah [</a:t>
            </a:r>
            <a:r>
              <a:rPr lang="en-US" sz="2000" b="1" dirty="0" err="1">
                <a:latin typeface="VAGRounded BT" pitchFamily="34" charset="0"/>
              </a:rPr>
              <a:t>Pasal</a:t>
            </a:r>
            <a:r>
              <a:rPr lang="en-US" sz="2000" b="1" dirty="0">
                <a:latin typeface="VAGRounded BT" pitchFamily="34" charset="0"/>
              </a:rPr>
              <a:t> 39 </a:t>
            </a:r>
            <a:r>
              <a:rPr lang="en-US" sz="2000" b="1" dirty="0" err="1">
                <a:latin typeface="VAGRounded BT" pitchFamily="34" charset="0"/>
              </a:rPr>
              <a:t>ayat</a:t>
            </a:r>
            <a:r>
              <a:rPr lang="en-US" sz="2000" b="1" dirty="0">
                <a:latin typeface="VAGRounded BT" pitchFamily="34" charset="0"/>
              </a:rPr>
              <a:t> (4)];</a:t>
            </a:r>
          </a:p>
          <a:p>
            <a:pPr marL="571500" indent="-392113" eaLnBrk="1" fontAlgn="auto" hangingPunct="1">
              <a:lnSpc>
                <a:spcPct val="80000"/>
              </a:lnSpc>
              <a:spcAft>
                <a:spcPts val="0"/>
              </a:spcAft>
              <a:buClrTx/>
              <a:buFontTx/>
              <a:buAutoNum type="arabicPeriod"/>
              <a:defRPr/>
            </a:pPr>
            <a:r>
              <a:rPr lang="en-US" sz="2000" b="1" dirty="0" err="1">
                <a:latin typeface="VAGRounded BT" pitchFamily="34" charset="0"/>
              </a:rPr>
              <a:t>Investasi</a:t>
            </a:r>
            <a:r>
              <a:rPr lang="en-US" sz="2000" b="1" dirty="0">
                <a:latin typeface="VAGRounded BT" pitchFamily="34" charset="0"/>
              </a:rPr>
              <a:t> </a:t>
            </a:r>
            <a:r>
              <a:rPr lang="en-US" sz="2000" b="1" dirty="0" err="1">
                <a:latin typeface="VAGRounded BT" pitchFamily="34" charset="0"/>
              </a:rPr>
              <a:t>Pemerintah</a:t>
            </a:r>
            <a:r>
              <a:rPr lang="en-US" sz="2000" b="1" dirty="0">
                <a:latin typeface="VAGRounded BT" pitchFamily="34" charset="0"/>
              </a:rPr>
              <a:t> [</a:t>
            </a:r>
            <a:r>
              <a:rPr lang="en-US" sz="2000" b="1" dirty="0" err="1">
                <a:latin typeface="VAGRounded BT" pitchFamily="34" charset="0"/>
              </a:rPr>
              <a:t>Pasal</a:t>
            </a:r>
            <a:r>
              <a:rPr lang="en-US" sz="2000" b="1" dirty="0">
                <a:latin typeface="VAGRounded BT" pitchFamily="34" charset="0"/>
              </a:rPr>
              <a:t> 41 </a:t>
            </a:r>
            <a:r>
              <a:rPr lang="en-US" sz="2000" b="1" dirty="0" err="1">
                <a:latin typeface="VAGRounded BT" pitchFamily="34" charset="0"/>
              </a:rPr>
              <a:t>ayat</a:t>
            </a:r>
            <a:r>
              <a:rPr lang="en-US" sz="2000" b="1" dirty="0">
                <a:latin typeface="VAGRounded BT" pitchFamily="34" charset="0"/>
              </a:rPr>
              <a:t> (3)];</a:t>
            </a:r>
          </a:p>
          <a:p>
            <a:pPr marL="571500" indent="-392113" eaLnBrk="1" fontAlgn="auto" hangingPunct="1">
              <a:lnSpc>
                <a:spcPct val="80000"/>
              </a:lnSpc>
              <a:spcAft>
                <a:spcPts val="0"/>
              </a:spcAft>
              <a:buClrTx/>
              <a:buFontTx/>
              <a:buAutoNum type="arabicPeriod"/>
              <a:defRPr/>
            </a:pPr>
            <a:r>
              <a:rPr lang="en-US" sz="2000" b="1" dirty="0" err="1">
                <a:latin typeface="VAGRounded BT" pitchFamily="34" charset="0"/>
              </a:rPr>
              <a:t>Pengendalian</a:t>
            </a:r>
            <a:r>
              <a:rPr lang="en-US" sz="2000" b="1" dirty="0">
                <a:latin typeface="VAGRounded BT" pitchFamily="34" charset="0"/>
              </a:rPr>
              <a:t> Intern </a:t>
            </a:r>
            <a:r>
              <a:rPr lang="en-US" sz="2000" b="1" dirty="0" err="1">
                <a:latin typeface="VAGRounded BT" pitchFamily="34" charset="0"/>
              </a:rPr>
              <a:t>Pemerintah</a:t>
            </a:r>
            <a:r>
              <a:rPr lang="en-US" sz="2000" b="1" dirty="0">
                <a:latin typeface="VAGRounded BT" pitchFamily="34" charset="0"/>
              </a:rPr>
              <a:t> [</a:t>
            </a:r>
            <a:r>
              <a:rPr lang="en-US" sz="2000" b="1" dirty="0" err="1">
                <a:latin typeface="VAGRounded BT" pitchFamily="34" charset="0"/>
              </a:rPr>
              <a:t>Pasal</a:t>
            </a:r>
            <a:r>
              <a:rPr lang="en-US" sz="2000" b="1" dirty="0">
                <a:latin typeface="VAGRounded BT" pitchFamily="34" charset="0"/>
              </a:rPr>
              <a:t> 58 </a:t>
            </a:r>
            <a:r>
              <a:rPr lang="en-US" sz="2000" b="1" dirty="0" err="1">
                <a:latin typeface="VAGRounded BT" pitchFamily="34" charset="0"/>
              </a:rPr>
              <a:t>ayat</a:t>
            </a:r>
            <a:r>
              <a:rPr lang="en-US" sz="2000" b="1" dirty="0">
                <a:latin typeface="VAGRounded BT" pitchFamily="34" charset="0"/>
              </a:rPr>
              <a:t> (2)];</a:t>
            </a:r>
          </a:p>
          <a:p>
            <a:pPr marL="571500" indent="-392113" eaLnBrk="1" fontAlgn="auto" hangingPunct="1">
              <a:lnSpc>
                <a:spcPct val="80000"/>
              </a:lnSpc>
              <a:spcAft>
                <a:spcPts val="0"/>
              </a:spcAft>
              <a:buClrTx/>
              <a:buFontTx/>
              <a:buAutoNum type="arabicPeriod"/>
              <a:defRPr/>
            </a:pPr>
            <a:r>
              <a:rPr lang="en-US" sz="2000" b="1" dirty="0" err="1">
                <a:latin typeface="VAGRounded BT" pitchFamily="34" charset="0"/>
              </a:rPr>
              <a:t>Penyelesaian</a:t>
            </a:r>
            <a:r>
              <a:rPr lang="en-US" sz="2000" b="1" dirty="0">
                <a:latin typeface="VAGRounded BT" pitchFamily="34" charset="0"/>
              </a:rPr>
              <a:t> </a:t>
            </a:r>
            <a:r>
              <a:rPr lang="en-US" sz="2000" b="1" dirty="0" err="1">
                <a:latin typeface="VAGRounded BT" pitchFamily="34" charset="0"/>
              </a:rPr>
              <a:t>Kerugian</a:t>
            </a:r>
            <a:r>
              <a:rPr lang="en-US" sz="2000" b="1" dirty="0">
                <a:latin typeface="VAGRounded BT" pitchFamily="34" charset="0"/>
              </a:rPr>
              <a:t> Negara/Daerah [</a:t>
            </a:r>
            <a:r>
              <a:rPr lang="en-US" sz="2000" b="1" dirty="0" err="1">
                <a:latin typeface="VAGRounded BT" pitchFamily="34" charset="0"/>
              </a:rPr>
              <a:t>Pasal</a:t>
            </a:r>
            <a:r>
              <a:rPr lang="en-US" sz="2000" b="1" dirty="0">
                <a:latin typeface="VAGRounded BT" pitchFamily="34" charset="0"/>
              </a:rPr>
              <a:t> 63 </a:t>
            </a:r>
            <a:r>
              <a:rPr lang="en-US" sz="2000" b="1" dirty="0" err="1">
                <a:latin typeface="VAGRounded BT" pitchFamily="34" charset="0"/>
              </a:rPr>
              <a:t>ayat</a:t>
            </a:r>
            <a:r>
              <a:rPr lang="en-US" sz="2000" b="1" dirty="0">
                <a:latin typeface="VAGRounded BT" pitchFamily="34" charset="0"/>
              </a:rPr>
              <a:t> (2)].</a:t>
            </a:r>
          </a:p>
        </p:txBody>
      </p:sp>
      <p:sp>
        <p:nvSpPr>
          <p:cNvPr id="18435" name="Slide Number Placeholder 5">
            <a:extLst>
              <a:ext uri="{FF2B5EF4-FFF2-40B4-BE49-F238E27FC236}">
                <a16:creationId xmlns:a16="http://schemas.microsoft.com/office/drawing/2014/main" xmlns="" id="{8B7208F2-F97F-458E-9945-5348CF03A95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C5689EF-D558-41CF-B810-0E0DAF380AE1}" type="slidenum">
              <a:rPr lang="en-US" altLang="en-US" sz="1400" smtClean="0"/>
              <a:pPr/>
              <a:t>4</a:t>
            </a:fld>
            <a:endParaRPr lang="en-US" altLang="en-US" sz="1400"/>
          </a:p>
        </p:txBody>
      </p:sp>
      <p:sp>
        <p:nvSpPr>
          <p:cNvPr id="97283" name="Rectangle 3">
            <a:extLst>
              <a:ext uri="{FF2B5EF4-FFF2-40B4-BE49-F238E27FC236}">
                <a16:creationId xmlns:a16="http://schemas.microsoft.com/office/drawing/2014/main" xmlns="" id="{57E0DD70-8D0C-4478-97A9-B6E1C9226242}"/>
              </a:ext>
            </a:extLst>
          </p:cNvPr>
          <p:cNvSpPr>
            <a:spLocks noChangeArrowheads="1"/>
          </p:cNvSpPr>
          <p:nvPr/>
        </p:nvSpPr>
        <p:spPr bwMode="auto">
          <a:xfrm>
            <a:off x="457200" y="152400"/>
            <a:ext cx="83105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000" b="1" dirty="0">
                <a:latin typeface="Albertus Extra Bold" pitchFamily="34" charset="0"/>
                <a:cs typeface="Arial" panose="020B0604020202020204" pitchFamily="34" charset="0"/>
              </a:rPr>
              <a:t>PP PELAKSANAAN UU No 1/2004 PERBENDAHARAAN NEGARA</a:t>
            </a:r>
            <a:endParaRPr lang="en-GB" altLang="en-US" sz="3000" b="1" dirty="0">
              <a:latin typeface="Albertus Extra Bold"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a:extLst>
              <a:ext uri="{FF2B5EF4-FFF2-40B4-BE49-F238E27FC236}">
                <a16:creationId xmlns:a16="http://schemas.microsoft.com/office/drawing/2014/main" xmlns="" id="{0032D9F0-7D0B-4BA1-BE80-278D647EA8C2}"/>
              </a:ext>
            </a:extLst>
          </p:cNvPr>
          <p:cNvSpPr>
            <a:spLocks noGrp="1"/>
          </p:cNvSpPr>
          <p:nvPr>
            <p:ph type="title"/>
          </p:nvPr>
        </p:nvSpPr>
        <p:spPr>
          <a:xfrm>
            <a:off x="304800" y="0"/>
            <a:ext cx="8534400" cy="914400"/>
          </a:xfrm>
        </p:spPr>
        <p:txBody>
          <a:bodyPr rtlCol="0">
            <a:normAutofit fontScale="90000"/>
          </a:bodyPr>
          <a:lstStyle/>
          <a:p>
            <a:pPr algn="ctr" eaLnBrk="1" fontAlgn="auto" hangingPunct="1">
              <a:spcAft>
                <a:spcPts val="0"/>
              </a:spcAft>
              <a:defRPr/>
            </a:pPr>
            <a:r>
              <a:rPr sz="3600" b="1" dirty="0" err="1">
                <a:solidFill>
                  <a:schemeClr val="tx1">
                    <a:lumMod val="85000"/>
                    <a:lumOff val="15000"/>
                  </a:schemeClr>
                </a:solidFill>
              </a:rPr>
              <a:t>Pengertian</a:t>
            </a:r>
            <a:r>
              <a:rPr sz="3600" b="1" dirty="0">
                <a:solidFill>
                  <a:schemeClr val="tx1">
                    <a:lumMod val="85000"/>
                    <a:lumOff val="15000"/>
                  </a:schemeClr>
                </a:solidFill>
              </a:rPr>
              <a:t> </a:t>
            </a:r>
            <a:br>
              <a:rPr sz="3600" b="1" dirty="0">
                <a:solidFill>
                  <a:schemeClr val="tx1">
                    <a:lumMod val="85000"/>
                    <a:lumOff val="15000"/>
                  </a:schemeClr>
                </a:solidFill>
              </a:rPr>
            </a:br>
            <a:r>
              <a:rPr sz="3600" b="1" dirty="0" err="1">
                <a:solidFill>
                  <a:schemeClr val="tx1">
                    <a:lumMod val="85000"/>
                    <a:lumOff val="15000"/>
                  </a:schemeClr>
                </a:solidFill>
              </a:rPr>
              <a:t>Perbendaharaan</a:t>
            </a:r>
            <a:r>
              <a:rPr sz="3600" b="1" dirty="0">
                <a:solidFill>
                  <a:schemeClr val="tx1">
                    <a:lumMod val="85000"/>
                    <a:lumOff val="15000"/>
                  </a:schemeClr>
                </a:solidFill>
              </a:rPr>
              <a:t> Negara (</a:t>
            </a:r>
            <a:r>
              <a:rPr sz="3600" b="1" dirty="0" err="1">
                <a:solidFill>
                  <a:schemeClr val="tx1">
                    <a:lumMod val="85000"/>
                    <a:lumOff val="15000"/>
                  </a:schemeClr>
                </a:solidFill>
              </a:rPr>
              <a:t>Psl</a:t>
            </a:r>
            <a:r>
              <a:rPr sz="3600" b="1" dirty="0">
                <a:solidFill>
                  <a:schemeClr val="tx1">
                    <a:lumMod val="85000"/>
                    <a:lumOff val="15000"/>
                  </a:schemeClr>
                </a:solidFill>
              </a:rPr>
              <a:t> 1 ay.1)</a:t>
            </a:r>
          </a:p>
        </p:txBody>
      </p:sp>
      <p:sp>
        <p:nvSpPr>
          <p:cNvPr id="50179" name="Content Placeholder 2">
            <a:extLst>
              <a:ext uri="{FF2B5EF4-FFF2-40B4-BE49-F238E27FC236}">
                <a16:creationId xmlns:a16="http://schemas.microsoft.com/office/drawing/2014/main" xmlns="" id="{9AE59A0E-FAA7-48DF-8C7A-61250F016689}"/>
              </a:ext>
            </a:extLst>
          </p:cNvPr>
          <p:cNvSpPr>
            <a:spLocks noGrp="1"/>
          </p:cNvSpPr>
          <p:nvPr>
            <p:ph idx="1"/>
          </p:nvPr>
        </p:nvSpPr>
        <p:spPr>
          <a:xfrm>
            <a:off x="457200" y="1951038"/>
            <a:ext cx="8229600" cy="4525962"/>
          </a:xfrm>
        </p:spPr>
        <p:txBody>
          <a:bodyPr>
            <a:normAutofit/>
          </a:bodyPr>
          <a:lstStyle/>
          <a:p>
            <a:pPr algn="just" eaLnBrk="1" hangingPunct="1"/>
            <a:r>
              <a:rPr lang="en-US" altLang="en-US" sz="3200" b="1" dirty="0" err="1">
                <a:solidFill>
                  <a:srgbClr val="FFFF00"/>
                </a:solidFill>
                <a:latin typeface="Arial" panose="020B0604020202020204" pitchFamily="34" charset="0"/>
                <a:cs typeface="Arial" panose="020B0604020202020204" pitchFamily="34" charset="0"/>
              </a:rPr>
              <a:t>Perbendaharaan</a:t>
            </a:r>
            <a:r>
              <a:rPr lang="en-US" altLang="en-US" sz="3200" b="1" dirty="0">
                <a:solidFill>
                  <a:srgbClr val="FFFF00"/>
                </a:solidFill>
                <a:latin typeface="Arial" panose="020B0604020202020204" pitchFamily="34" charset="0"/>
                <a:cs typeface="Arial" panose="020B0604020202020204" pitchFamily="34" charset="0"/>
              </a:rPr>
              <a:t> Negara</a:t>
            </a:r>
            <a:r>
              <a:rPr lang="en-US" altLang="en-US" sz="3200" b="1" dirty="0">
                <a:latin typeface="Arial" panose="020B0604020202020204" pitchFamily="34" charset="0"/>
                <a:cs typeface="Arial" panose="020B0604020202020204" pitchFamily="34" charset="0"/>
              </a:rPr>
              <a:t> </a:t>
            </a:r>
            <a:r>
              <a:rPr lang="en-US" altLang="en-US" sz="3200" dirty="0" err="1">
                <a:latin typeface="Arial" panose="020B0604020202020204" pitchFamily="34" charset="0"/>
                <a:cs typeface="Arial" panose="020B0604020202020204" pitchFamily="34" charset="0"/>
              </a:rPr>
              <a:t>adalah</a:t>
            </a:r>
            <a:r>
              <a:rPr lang="en-US" altLang="en-US" sz="3200" dirty="0">
                <a:latin typeface="Arial" panose="020B0604020202020204" pitchFamily="34" charset="0"/>
                <a:cs typeface="Arial" panose="020B0604020202020204" pitchFamily="34" charset="0"/>
              </a:rPr>
              <a:t> </a:t>
            </a:r>
            <a:r>
              <a:rPr lang="en-US" altLang="en-US" sz="3200" dirty="0" err="1">
                <a:latin typeface="Arial" panose="020B0604020202020204" pitchFamily="34" charset="0"/>
                <a:cs typeface="Arial" panose="020B0604020202020204" pitchFamily="34" charset="0"/>
              </a:rPr>
              <a:t>pengelolaan</a:t>
            </a:r>
            <a:r>
              <a:rPr lang="en-US" altLang="en-US" sz="3200" dirty="0">
                <a:latin typeface="Arial" panose="020B0604020202020204" pitchFamily="34" charset="0"/>
                <a:cs typeface="Arial" panose="020B0604020202020204" pitchFamily="34" charset="0"/>
              </a:rPr>
              <a:t> </a:t>
            </a:r>
            <a:r>
              <a:rPr lang="en-US" altLang="en-US" sz="3200" dirty="0" err="1">
                <a:latin typeface="Arial" panose="020B0604020202020204" pitchFamily="34" charset="0"/>
                <a:cs typeface="Arial" panose="020B0604020202020204" pitchFamily="34" charset="0"/>
              </a:rPr>
              <a:t>dan</a:t>
            </a:r>
            <a:r>
              <a:rPr lang="en-US" altLang="en-US" sz="3200" dirty="0">
                <a:latin typeface="Arial" panose="020B0604020202020204" pitchFamily="34" charset="0"/>
                <a:cs typeface="Arial" panose="020B0604020202020204" pitchFamily="34" charset="0"/>
              </a:rPr>
              <a:t> </a:t>
            </a:r>
            <a:r>
              <a:rPr lang="en-US" altLang="en-US" sz="3200" dirty="0" err="1">
                <a:latin typeface="Arial" panose="020B0604020202020204" pitchFamily="34" charset="0"/>
                <a:cs typeface="Arial" panose="020B0604020202020204" pitchFamily="34" charset="0"/>
              </a:rPr>
              <a:t>pertanggungjawaban</a:t>
            </a:r>
            <a:r>
              <a:rPr lang="en-US" altLang="en-US" sz="3200" dirty="0">
                <a:latin typeface="Arial" panose="020B0604020202020204" pitchFamily="34" charset="0"/>
                <a:cs typeface="Arial" panose="020B0604020202020204" pitchFamily="34" charset="0"/>
              </a:rPr>
              <a:t> </a:t>
            </a:r>
            <a:r>
              <a:rPr lang="en-US" altLang="en-US" sz="3200" dirty="0" err="1">
                <a:latin typeface="Arial" panose="020B0604020202020204" pitchFamily="34" charset="0"/>
                <a:cs typeface="Arial" panose="020B0604020202020204" pitchFamily="34" charset="0"/>
              </a:rPr>
              <a:t>keuangan</a:t>
            </a:r>
            <a:r>
              <a:rPr lang="en-US" altLang="en-US" sz="3200" dirty="0">
                <a:latin typeface="Arial" panose="020B0604020202020204" pitchFamily="34" charset="0"/>
                <a:cs typeface="Arial" panose="020B0604020202020204" pitchFamily="34" charset="0"/>
              </a:rPr>
              <a:t> </a:t>
            </a:r>
            <a:r>
              <a:rPr lang="en-US" altLang="en-US" sz="3200" dirty="0" err="1">
                <a:latin typeface="Arial" panose="020B0604020202020204" pitchFamily="34" charset="0"/>
                <a:cs typeface="Arial" panose="020B0604020202020204" pitchFamily="34" charset="0"/>
              </a:rPr>
              <a:t>negara</a:t>
            </a:r>
            <a:r>
              <a:rPr lang="en-US" altLang="en-US" sz="3200" dirty="0">
                <a:latin typeface="Arial" panose="020B0604020202020204" pitchFamily="34" charset="0"/>
                <a:cs typeface="Arial" panose="020B0604020202020204" pitchFamily="34" charset="0"/>
              </a:rPr>
              <a:t>, </a:t>
            </a:r>
            <a:r>
              <a:rPr lang="en-US" altLang="en-US" sz="3200" dirty="0" err="1">
                <a:latin typeface="Arial" panose="020B0604020202020204" pitchFamily="34" charset="0"/>
                <a:cs typeface="Arial" panose="020B0604020202020204" pitchFamily="34" charset="0"/>
              </a:rPr>
              <a:t>termasuk</a:t>
            </a:r>
            <a:r>
              <a:rPr lang="en-US" altLang="en-US" sz="3200" dirty="0">
                <a:latin typeface="Arial" panose="020B0604020202020204" pitchFamily="34" charset="0"/>
                <a:cs typeface="Arial" panose="020B0604020202020204" pitchFamily="34" charset="0"/>
              </a:rPr>
              <a:t> </a:t>
            </a:r>
            <a:r>
              <a:rPr lang="en-US" altLang="en-US" sz="3200" dirty="0" err="1">
                <a:latin typeface="Arial" panose="020B0604020202020204" pitchFamily="34" charset="0"/>
                <a:cs typeface="Arial" panose="020B0604020202020204" pitchFamily="34" charset="0"/>
              </a:rPr>
              <a:t>investasi</a:t>
            </a:r>
            <a:r>
              <a:rPr lang="en-US" altLang="en-US" sz="3200" dirty="0">
                <a:latin typeface="Arial" panose="020B0604020202020204" pitchFamily="34" charset="0"/>
                <a:cs typeface="Arial" panose="020B0604020202020204" pitchFamily="34" charset="0"/>
              </a:rPr>
              <a:t> </a:t>
            </a:r>
            <a:r>
              <a:rPr lang="en-US" altLang="en-US" sz="3200" dirty="0" err="1">
                <a:latin typeface="Arial" panose="020B0604020202020204" pitchFamily="34" charset="0"/>
                <a:cs typeface="Arial" panose="020B0604020202020204" pitchFamily="34" charset="0"/>
              </a:rPr>
              <a:t>dan</a:t>
            </a:r>
            <a:r>
              <a:rPr lang="en-US" altLang="en-US" sz="3200" dirty="0">
                <a:latin typeface="Arial" panose="020B0604020202020204" pitchFamily="34" charset="0"/>
                <a:cs typeface="Arial" panose="020B0604020202020204" pitchFamily="34" charset="0"/>
              </a:rPr>
              <a:t> </a:t>
            </a:r>
            <a:r>
              <a:rPr lang="en-US" altLang="en-US" sz="3200" dirty="0" err="1">
                <a:latin typeface="Arial" panose="020B0604020202020204" pitchFamily="34" charset="0"/>
                <a:cs typeface="Arial" panose="020B0604020202020204" pitchFamily="34" charset="0"/>
              </a:rPr>
              <a:t>kekayaan</a:t>
            </a:r>
            <a:r>
              <a:rPr lang="en-US" altLang="en-US" sz="3200" dirty="0">
                <a:latin typeface="Arial" panose="020B0604020202020204" pitchFamily="34" charset="0"/>
                <a:cs typeface="Arial" panose="020B0604020202020204" pitchFamily="34" charset="0"/>
              </a:rPr>
              <a:t> yang </a:t>
            </a:r>
            <a:r>
              <a:rPr lang="en-US" altLang="en-US" sz="3200" dirty="0" err="1">
                <a:latin typeface="Arial" panose="020B0604020202020204" pitchFamily="34" charset="0"/>
                <a:cs typeface="Arial" panose="020B0604020202020204" pitchFamily="34" charset="0"/>
              </a:rPr>
              <a:t>dipisahkan</a:t>
            </a:r>
            <a:r>
              <a:rPr lang="en-US" altLang="en-US" sz="3200" dirty="0">
                <a:latin typeface="Arial" panose="020B0604020202020204" pitchFamily="34" charset="0"/>
                <a:cs typeface="Arial" panose="020B0604020202020204" pitchFamily="34" charset="0"/>
              </a:rPr>
              <a:t>, yang </a:t>
            </a:r>
            <a:r>
              <a:rPr lang="en-US" altLang="en-US" sz="3200" dirty="0" err="1">
                <a:latin typeface="Arial" panose="020B0604020202020204" pitchFamily="34" charset="0"/>
                <a:cs typeface="Arial" panose="020B0604020202020204" pitchFamily="34" charset="0"/>
              </a:rPr>
              <a:t>ditetapkan</a:t>
            </a:r>
            <a:r>
              <a:rPr lang="en-US" altLang="en-US" sz="3200" dirty="0">
                <a:latin typeface="Arial" panose="020B0604020202020204" pitchFamily="34" charset="0"/>
                <a:cs typeface="Arial" panose="020B0604020202020204" pitchFamily="34" charset="0"/>
              </a:rPr>
              <a:t> </a:t>
            </a:r>
            <a:r>
              <a:rPr lang="en-US" altLang="en-US" sz="3200" dirty="0" err="1">
                <a:latin typeface="Arial" panose="020B0604020202020204" pitchFamily="34" charset="0"/>
                <a:cs typeface="Arial" panose="020B0604020202020204" pitchFamily="34" charset="0"/>
              </a:rPr>
              <a:t>dalam</a:t>
            </a:r>
            <a:r>
              <a:rPr lang="en-US" altLang="en-US" sz="3200" dirty="0">
                <a:latin typeface="Arial" panose="020B0604020202020204" pitchFamily="34" charset="0"/>
                <a:cs typeface="Arial" panose="020B0604020202020204" pitchFamily="34" charset="0"/>
              </a:rPr>
              <a:t> APBN </a:t>
            </a:r>
            <a:r>
              <a:rPr lang="en-US" altLang="en-US" sz="3200" dirty="0" err="1">
                <a:latin typeface="Arial" panose="020B0604020202020204" pitchFamily="34" charset="0"/>
                <a:cs typeface="Arial" panose="020B0604020202020204" pitchFamily="34" charset="0"/>
              </a:rPr>
              <a:t>dan</a:t>
            </a:r>
            <a:r>
              <a:rPr lang="en-US" altLang="en-US" sz="3200" dirty="0">
                <a:latin typeface="Arial" panose="020B0604020202020204" pitchFamily="34" charset="0"/>
                <a:cs typeface="Arial" panose="020B0604020202020204" pitchFamily="34" charset="0"/>
              </a:rPr>
              <a:t> APBD</a:t>
            </a:r>
          </a:p>
        </p:txBody>
      </p:sp>
    </p:spTree>
    <p:extLst>
      <p:ext uri="{BB962C8B-B14F-4D97-AF65-F5344CB8AC3E}">
        <p14:creationId xmlns:p14="http://schemas.microsoft.com/office/powerpoint/2010/main" val="204655234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62" name="Group 4">
            <a:extLst>
              <a:ext uri="{FF2B5EF4-FFF2-40B4-BE49-F238E27FC236}">
                <a16:creationId xmlns:a16="http://schemas.microsoft.com/office/drawing/2014/main" xmlns="" id="{2596A939-3E41-4FC0-97C5-E523A4744E18}"/>
              </a:ext>
            </a:extLst>
          </p:cNvPr>
          <p:cNvGrpSpPr>
            <a:grpSpLocks/>
          </p:cNvGrpSpPr>
          <p:nvPr/>
        </p:nvGrpSpPr>
        <p:grpSpPr bwMode="auto">
          <a:xfrm>
            <a:off x="2438400" y="684213"/>
            <a:ext cx="2374900" cy="915987"/>
            <a:chOff x="1536" y="431"/>
            <a:chExt cx="1496" cy="577"/>
          </a:xfrm>
        </p:grpSpPr>
        <p:sp>
          <p:nvSpPr>
            <p:cNvPr id="41010" name="Freeform 2">
              <a:extLst>
                <a:ext uri="{FF2B5EF4-FFF2-40B4-BE49-F238E27FC236}">
                  <a16:creationId xmlns:a16="http://schemas.microsoft.com/office/drawing/2014/main" xmlns="" id="{DADE9AF4-75A3-46F9-8E8C-6DE8875B2D63}"/>
                </a:ext>
              </a:extLst>
            </p:cNvPr>
            <p:cNvSpPr>
              <a:spLocks/>
            </p:cNvSpPr>
            <p:nvPr/>
          </p:nvSpPr>
          <p:spPr bwMode="auto">
            <a:xfrm>
              <a:off x="1536" y="431"/>
              <a:ext cx="1496" cy="577"/>
            </a:xfrm>
            <a:custGeom>
              <a:avLst/>
              <a:gdLst>
                <a:gd name="T0" fmla="*/ 72 w 1496"/>
                <a:gd name="T1" fmla="*/ 0 h 577"/>
                <a:gd name="T2" fmla="*/ 57 w 1496"/>
                <a:gd name="T3" fmla="*/ 2 h 577"/>
                <a:gd name="T4" fmla="*/ 43 w 1496"/>
                <a:gd name="T5" fmla="*/ 6 h 577"/>
                <a:gd name="T6" fmla="*/ 31 w 1496"/>
                <a:gd name="T7" fmla="*/ 12 h 577"/>
                <a:gd name="T8" fmla="*/ 22 w 1496"/>
                <a:gd name="T9" fmla="*/ 21 h 577"/>
                <a:gd name="T10" fmla="*/ 12 w 1496"/>
                <a:gd name="T11" fmla="*/ 31 h 577"/>
                <a:gd name="T12" fmla="*/ 5 w 1496"/>
                <a:gd name="T13" fmla="*/ 44 h 577"/>
                <a:gd name="T14" fmla="*/ 2 w 1496"/>
                <a:gd name="T15" fmla="*/ 57 h 577"/>
                <a:gd name="T16" fmla="*/ 0 w 1496"/>
                <a:gd name="T17" fmla="*/ 72 h 577"/>
                <a:gd name="T18" fmla="*/ 0 w 1496"/>
                <a:gd name="T19" fmla="*/ 504 h 577"/>
                <a:gd name="T20" fmla="*/ 2 w 1496"/>
                <a:gd name="T21" fmla="*/ 519 h 577"/>
                <a:gd name="T22" fmla="*/ 5 w 1496"/>
                <a:gd name="T23" fmla="*/ 532 h 577"/>
                <a:gd name="T24" fmla="*/ 12 w 1496"/>
                <a:gd name="T25" fmla="*/ 545 h 577"/>
                <a:gd name="T26" fmla="*/ 22 w 1496"/>
                <a:gd name="T27" fmla="*/ 555 h 577"/>
                <a:gd name="T28" fmla="*/ 31 w 1496"/>
                <a:gd name="T29" fmla="*/ 564 h 577"/>
                <a:gd name="T30" fmla="*/ 43 w 1496"/>
                <a:gd name="T31" fmla="*/ 571 h 577"/>
                <a:gd name="T32" fmla="*/ 57 w 1496"/>
                <a:gd name="T33" fmla="*/ 574 h 577"/>
                <a:gd name="T34" fmla="*/ 72 w 1496"/>
                <a:gd name="T35" fmla="*/ 576 h 577"/>
                <a:gd name="T36" fmla="*/ 1421 w 1496"/>
                <a:gd name="T37" fmla="*/ 576 h 577"/>
                <a:gd name="T38" fmla="*/ 1435 w 1496"/>
                <a:gd name="T39" fmla="*/ 574 h 577"/>
                <a:gd name="T40" fmla="*/ 1450 w 1496"/>
                <a:gd name="T41" fmla="*/ 571 h 577"/>
                <a:gd name="T42" fmla="*/ 1462 w 1496"/>
                <a:gd name="T43" fmla="*/ 564 h 577"/>
                <a:gd name="T44" fmla="*/ 1473 w 1496"/>
                <a:gd name="T45" fmla="*/ 555 h 577"/>
                <a:gd name="T46" fmla="*/ 1483 w 1496"/>
                <a:gd name="T47" fmla="*/ 545 h 577"/>
                <a:gd name="T48" fmla="*/ 1490 w 1496"/>
                <a:gd name="T49" fmla="*/ 532 h 577"/>
                <a:gd name="T50" fmla="*/ 1493 w 1496"/>
                <a:gd name="T51" fmla="*/ 519 h 577"/>
                <a:gd name="T52" fmla="*/ 1495 w 1496"/>
                <a:gd name="T53" fmla="*/ 504 h 577"/>
                <a:gd name="T54" fmla="*/ 1495 w 1496"/>
                <a:gd name="T55" fmla="*/ 72 h 577"/>
                <a:gd name="T56" fmla="*/ 1493 w 1496"/>
                <a:gd name="T57" fmla="*/ 57 h 577"/>
                <a:gd name="T58" fmla="*/ 1490 w 1496"/>
                <a:gd name="T59" fmla="*/ 44 h 577"/>
                <a:gd name="T60" fmla="*/ 1483 w 1496"/>
                <a:gd name="T61" fmla="*/ 31 h 577"/>
                <a:gd name="T62" fmla="*/ 1473 w 1496"/>
                <a:gd name="T63" fmla="*/ 21 h 577"/>
                <a:gd name="T64" fmla="*/ 1462 w 1496"/>
                <a:gd name="T65" fmla="*/ 12 h 577"/>
                <a:gd name="T66" fmla="*/ 1450 w 1496"/>
                <a:gd name="T67" fmla="*/ 6 h 577"/>
                <a:gd name="T68" fmla="*/ 1435 w 1496"/>
                <a:gd name="T69" fmla="*/ 2 h 577"/>
                <a:gd name="T70" fmla="*/ 1421 w 1496"/>
                <a:gd name="T71" fmla="*/ 0 h 577"/>
                <a:gd name="T72" fmla="*/ 72 w 1496"/>
                <a:gd name="T73" fmla="*/ 0 h 57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96"/>
                <a:gd name="T112" fmla="*/ 0 h 577"/>
                <a:gd name="T113" fmla="*/ 1496 w 1496"/>
                <a:gd name="T114" fmla="*/ 577 h 57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96" h="577">
                  <a:moveTo>
                    <a:pt x="72" y="0"/>
                  </a:moveTo>
                  <a:lnTo>
                    <a:pt x="57" y="2"/>
                  </a:lnTo>
                  <a:lnTo>
                    <a:pt x="43" y="6"/>
                  </a:lnTo>
                  <a:lnTo>
                    <a:pt x="31" y="12"/>
                  </a:lnTo>
                  <a:lnTo>
                    <a:pt x="22" y="21"/>
                  </a:lnTo>
                  <a:lnTo>
                    <a:pt x="12" y="31"/>
                  </a:lnTo>
                  <a:lnTo>
                    <a:pt x="5" y="44"/>
                  </a:lnTo>
                  <a:lnTo>
                    <a:pt x="2" y="57"/>
                  </a:lnTo>
                  <a:lnTo>
                    <a:pt x="0" y="72"/>
                  </a:lnTo>
                  <a:lnTo>
                    <a:pt x="0" y="504"/>
                  </a:lnTo>
                  <a:lnTo>
                    <a:pt x="2" y="519"/>
                  </a:lnTo>
                  <a:lnTo>
                    <a:pt x="5" y="532"/>
                  </a:lnTo>
                  <a:lnTo>
                    <a:pt x="12" y="545"/>
                  </a:lnTo>
                  <a:lnTo>
                    <a:pt x="22" y="555"/>
                  </a:lnTo>
                  <a:lnTo>
                    <a:pt x="31" y="564"/>
                  </a:lnTo>
                  <a:lnTo>
                    <a:pt x="43" y="571"/>
                  </a:lnTo>
                  <a:lnTo>
                    <a:pt x="57" y="574"/>
                  </a:lnTo>
                  <a:lnTo>
                    <a:pt x="72" y="576"/>
                  </a:lnTo>
                  <a:lnTo>
                    <a:pt x="1421" y="576"/>
                  </a:lnTo>
                  <a:lnTo>
                    <a:pt x="1435" y="574"/>
                  </a:lnTo>
                  <a:lnTo>
                    <a:pt x="1450" y="571"/>
                  </a:lnTo>
                  <a:lnTo>
                    <a:pt x="1462" y="564"/>
                  </a:lnTo>
                  <a:lnTo>
                    <a:pt x="1473" y="555"/>
                  </a:lnTo>
                  <a:lnTo>
                    <a:pt x="1483" y="545"/>
                  </a:lnTo>
                  <a:lnTo>
                    <a:pt x="1490" y="532"/>
                  </a:lnTo>
                  <a:lnTo>
                    <a:pt x="1493" y="519"/>
                  </a:lnTo>
                  <a:lnTo>
                    <a:pt x="1495" y="504"/>
                  </a:lnTo>
                  <a:lnTo>
                    <a:pt x="1495" y="72"/>
                  </a:lnTo>
                  <a:lnTo>
                    <a:pt x="1493" y="57"/>
                  </a:lnTo>
                  <a:lnTo>
                    <a:pt x="1490" y="44"/>
                  </a:lnTo>
                  <a:lnTo>
                    <a:pt x="1483" y="31"/>
                  </a:lnTo>
                  <a:lnTo>
                    <a:pt x="1473" y="21"/>
                  </a:lnTo>
                  <a:lnTo>
                    <a:pt x="1462" y="12"/>
                  </a:lnTo>
                  <a:lnTo>
                    <a:pt x="1450" y="6"/>
                  </a:lnTo>
                  <a:lnTo>
                    <a:pt x="1435" y="2"/>
                  </a:lnTo>
                  <a:lnTo>
                    <a:pt x="1421" y="0"/>
                  </a:lnTo>
                  <a:lnTo>
                    <a:pt x="72" y="0"/>
                  </a:lnTo>
                </a:path>
              </a:pathLst>
            </a:custGeom>
            <a:solidFill>
              <a:srgbClr val="800000"/>
            </a:solidFill>
            <a:ln w="25400" cap="rnd">
              <a:solidFill>
                <a:srgbClr val="FF0000"/>
              </a:solidFill>
              <a:round/>
              <a:headEnd type="none" w="sm" len="sm"/>
              <a:tailEnd type="none" w="sm" len="sm"/>
            </a:ln>
          </p:spPr>
          <p:txBody>
            <a:bodyPr/>
            <a:lstStyle/>
            <a:p>
              <a:endParaRPr lang="en-US"/>
            </a:p>
          </p:txBody>
        </p:sp>
        <p:sp>
          <p:nvSpPr>
            <p:cNvPr id="41011" name="Rectangle 3">
              <a:extLst>
                <a:ext uri="{FF2B5EF4-FFF2-40B4-BE49-F238E27FC236}">
                  <a16:creationId xmlns:a16="http://schemas.microsoft.com/office/drawing/2014/main" xmlns="" id="{6CFE3323-7A9B-4009-B8D7-73FC04A7C023}"/>
                </a:ext>
              </a:extLst>
            </p:cNvPr>
            <p:cNvSpPr>
              <a:spLocks noChangeArrowheads="1"/>
            </p:cNvSpPr>
            <p:nvPr/>
          </p:nvSpPr>
          <p:spPr bwMode="auto">
            <a:xfrm>
              <a:off x="1623" y="488"/>
              <a:ext cx="1320"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80000"/>
                </a:lnSpc>
              </a:pPr>
              <a:r>
                <a:rPr lang="en-US" altLang="en-US" sz="3200" b="1">
                  <a:solidFill>
                    <a:srgbClr val="66FF66"/>
                  </a:solidFill>
                  <a:latin typeface="Garamond BookCondensed"/>
                </a:rPr>
                <a:t>Keuangan Negara</a:t>
              </a:r>
            </a:p>
          </p:txBody>
        </p:sp>
      </p:grpSp>
      <p:grpSp>
        <p:nvGrpSpPr>
          <p:cNvPr id="40963" name="Group 7">
            <a:extLst>
              <a:ext uri="{FF2B5EF4-FFF2-40B4-BE49-F238E27FC236}">
                <a16:creationId xmlns:a16="http://schemas.microsoft.com/office/drawing/2014/main" xmlns="" id="{AB387C27-6936-481B-B194-90855D7C04E5}"/>
              </a:ext>
            </a:extLst>
          </p:cNvPr>
          <p:cNvGrpSpPr>
            <a:grpSpLocks/>
          </p:cNvGrpSpPr>
          <p:nvPr/>
        </p:nvGrpSpPr>
        <p:grpSpPr bwMode="auto">
          <a:xfrm>
            <a:off x="4267200" y="1979613"/>
            <a:ext cx="2362200" cy="915987"/>
            <a:chOff x="2832" y="1247"/>
            <a:chExt cx="1298" cy="577"/>
          </a:xfrm>
        </p:grpSpPr>
        <p:sp>
          <p:nvSpPr>
            <p:cNvPr id="41008" name="Freeform 5">
              <a:extLst>
                <a:ext uri="{FF2B5EF4-FFF2-40B4-BE49-F238E27FC236}">
                  <a16:creationId xmlns:a16="http://schemas.microsoft.com/office/drawing/2014/main" xmlns="" id="{894CD9B5-5DF0-4DBE-8729-19FA25193EC7}"/>
                </a:ext>
              </a:extLst>
            </p:cNvPr>
            <p:cNvSpPr>
              <a:spLocks/>
            </p:cNvSpPr>
            <p:nvPr/>
          </p:nvSpPr>
          <p:spPr bwMode="auto">
            <a:xfrm>
              <a:off x="2832" y="1247"/>
              <a:ext cx="1298" cy="577"/>
            </a:xfrm>
            <a:custGeom>
              <a:avLst/>
              <a:gdLst>
                <a:gd name="T0" fmla="*/ 73 w 1298"/>
                <a:gd name="T1" fmla="*/ 0 h 577"/>
                <a:gd name="T2" fmla="*/ 58 w 1298"/>
                <a:gd name="T3" fmla="*/ 2 h 577"/>
                <a:gd name="T4" fmla="*/ 44 w 1298"/>
                <a:gd name="T5" fmla="*/ 6 h 577"/>
                <a:gd name="T6" fmla="*/ 31 w 1298"/>
                <a:gd name="T7" fmla="*/ 12 h 577"/>
                <a:gd name="T8" fmla="*/ 21 w 1298"/>
                <a:gd name="T9" fmla="*/ 21 h 577"/>
                <a:gd name="T10" fmla="*/ 12 w 1298"/>
                <a:gd name="T11" fmla="*/ 31 h 577"/>
                <a:gd name="T12" fmla="*/ 6 w 1298"/>
                <a:gd name="T13" fmla="*/ 44 h 577"/>
                <a:gd name="T14" fmla="*/ 2 w 1298"/>
                <a:gd name="T15" fmla="*/ 57 h 577"/>
                <a:gd name="T16" fmla="*/ 0 w 1298"/>
                <a:gd name="T17" fmla="*/ 72 h 577"/>
                <a:gd name="T18" fmla="*/ 0 w 1298"/>
                <a:gd name="T19" fmla="*/ 504 h 577"/>
                <a:gd name="T20" fmla="*/ 2 w 1298"/>
                <a:gd name="T21" fmla="*/ 519 h 577"/>
                <a:gd name="T22" fmla="*/ 6 w 1298"/>
                <a:gd name="T23" fmla="*/ 532 h 577"/>
                <a:gd name="T24" fmla="*/ 12 w 1298"/>
                <a:gd name="T25" fmla="*/ 545 h 577"/>
                <a:gd name="T26" fmla="*/ 21 w 1298"/>
                <a:gd name="T27" fmla="*/ 555 h 577"/>
                <a:gd name="T28" fmla="*/ 31 w 1298"/>
                <a:gd name="T29" fmla="*/ 564 h 577"/>
                <a:gd name="T30" fmla="*/ 44 w 1298"/>
                <a:gd name="T31" fmla="*/ 571 h 577"/>
                <a:gd name="T32" fmla="*/ 58 w 1298"/>
                <a:gd name="T33" fmla="*/ 574 h 577"/>
                <a:gd name="T34" fmla="*/ 73 w 1298"/>
                <a:gd name="T35" fmla="*/ 576 h 577"/>
                <a:gd name="T36" fmla="*/ 1224 w 1298"/>
                <a:gd name="T37" fmla="*/ 576 h 577"/>
                <a:gd name="T38" fmla="*/ 1239 w 1298"/>
                <a:gd name="T39" fmla="*/ 574 h 577"/>
                <a:gd name="T40" fmla="*/ 1253 w 1298"/>
                <a:gd name="T41" fmla="*/ 571 h 577"/>
                <a:gd name="T42" fmla="*/ 1264 w 1298"/>
                <a:gd name="T43" fmla="*/ 564 h 577"/>
                <a:gd name="T44" fmla="*/ 1276 w 1298"/>
                <a:gd name="T45" fmla="*/ 555 h 577"/>
                <a:gd name="T46" fmla="*/ 1285 w 1298"/>
                <a:gd name="T47" fmla="*/ 545 h 577"/>
                <a:gd name="T48" fmla="*/ 1291 w 1298"/>
                <a:gd name="T49" fmla="*/ 532 h 577"/>
                <a:gd name="T50" fmla="*/ 1295 w 1298"/>
                <a:gd name="T51" fmla="*/ 519 h 577"/>
                <a:gd name="T52" fmla="*/ 1297 w 1298"/>
                <a:gd name="T53" fmla="*/ 504 h 577"/>
                <a:gd name="T54" fmla="*/ 1297 w 1298"/>
                <a:gd name="T55" fmla="*/ 72 h 577"/>
                <a:gd name="T56" fmla="*/ 1295 w 1298"/>
                <a:gd name="T57" fmla="*/ 57 h 577"/>
                <a:gd name="T58" fmla="*/ 1291 w 1298"/>
                <a:gd name="T59" fmla="*/ 44 h 577"/>
                <a:gd name="T60" fmla="*/ 1285 w 1298"/>
                <a:gd name="T61" fmla="*/ 31 h 577"/>
                <a:gd name="T62" fmla="*/ 1276 w 1298"/>
                <a:gd name="T63" fmla="*/ 21 h 577"/>
                <a:gd name="T64" fmla="*/ 1264 w 1298"/>
                <a:gd name="T65" fmla="*/ 12 h 577"/>
                <a:gd name="T66" fmla="*/ 1253 w 1298"/>
                <a:gd name="T67" fmla="*/ 6 h 577"/>
                <a:gd name="T68" fmla="*/ 1239 w 1298"/>
                <a:gd name="T69" fmla="*/ 2 h 577"/>
                <a:gd name="T70" fmla="*/ 1224 w 1298"/>
                <a:gd name="T71" fmla="*/ 0 h 577"/>
                <a:gd name="T72" fmla="*/ 73 w 1298"/>
                <a:gd name="T73" fmla="*/ 0 h 57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98"/>
                <a:gd name="T112" fmla="*/ 0 h 577"/>
                <a:gd name="T113" fmla="*/ 1298 w 1298"/>
                <a:gd name="T114" fmla="*/ 577 h 57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98" h="577">
                  <a:moveTo>
                    <a:pt x="73" y="0"/>
                  </a:moveTo>
                  <a:lnTo>
                    <a:pt x="58" y="2"/>
                  </a:lnTo>
                  <a:lnTo>
                    <a:pt x="44" y="6"/>
                  </a:lnTo>
                  <a:lnTo>
                    <a:pt x="31" y="12"/>
                  </a:lnTo>
                  <a:lnTo>
                    <a:pt x="21" y="21"/>
                  </a:lnTo>
                  <a:lnTo>
                    <a:pt x="12" y="31"/>
                  </a:lnTo>
                  <a:lnTo>
                    <a:pt x="6" y="44"/>
                  </a:lnTo>
                  <a:lnTo>
                    <a:pt x="2" y="57"/>
                  </a:lnTo>
                  <a:lnTo>
                    <a:pt x="0" y="72"/>
                  </a:lnTo>
                  <a:lnTo>
                    <a:pt x="0" y="504"/>
                  </a:lnTo>
                  <a:lnTo>
                    <a:pt x="2" y="519"/>
                  </a:lnTo>
                  <a:lnTo>
                    <a:pt x="6" y="532"/>
                  </a:lnTo>
                  <a:lnTo>
                    <a:pt x="12" y="545"/>
                  </a:lnTo>
                  <a:lnTo>
                    <a:pt x="21" y="555"/>
                  </a:lnTo>
                  <a:lnTo>
                    <a:pt x="31" y="564"/>
                  </a:lnTo>
                  <a:lnTo>
                    <a:pt x="44" y="571"/>
                  </a:lnTo>
                  <a:lnTo>
                    <a:pt x="58" y="574"/>
                  </a:lnTo>
                  <a:lnTo>
                    <a:pt x="73" y="576"/>
                  </a:lnTo>
                  <a:lnTo>
                    <a:pt x="1224" y="576"/>
                  </a:lnTo>
                  <a:lnTo>
                    <a:pt x="1239" y="574"/>
                  </a:lnTo>
                  <a:lnTo>
                    <a:pt x="1253" y="571"/>
                  </a:lnTo>
                  <a:lnTo>
                    <a:pt x="1264" y="564"/>
                  </a:lnTo>
                  <a:lnTo>
                    <a:pt x="1276" y="555"/>
                  </a:lnTo>
                  <a:lnTo>
                    <a:pt x="1285" y="545"/>
                  </a:lnTo>
                  <a:lnTo>
                    <a:pt x="1291" y="532"/>
                  </a:lnTo>
                  <a:lnTo>
                    <a:pt x="1295" y="519"/>
                  </a:lnTo>
                  <a:lnTo>
                    <a:pt x="1297" y="504"/>
                  </a:lnTo>
                  <a:lnTo>
                    <a:pt x="1297" y="72"/>
                  </a:lnTo>
                  <a:lnTo>
                    <a:pt x="1295" y="57"/>
                  </a:lnTo>
                  <a:lnTo>
                    <a:pt x="1291" y="44"/>
                  </a:lnTo>
                  <a:lnTo>
                    <a:pt x="1285" y="31"/>
                  </a:lnTo>
                  <a:lnTo>
                    <a:pt x="1276" y="21"/>
                  </a:lnTo>
                  <a:lnTo>
                    <a:pt x="1264" y="12"/>
                  </a:lnTo>
                  <a:lnTo>
                    <a:pt x="1253" y="6"/>
                  </a:lnTo>
                  <a:lnTo>
                    <a:pt x="1239" y="2"/>
                  </a:lnTo>
                  <a:lnTo>
                    <a:pt x="1224" y="0"/>
                  </a:lnTo>
                  <a:lnTo>
                    <a:pt x="73" y="0"/>
                  </a:lnTo>
                </a:path>
              </a:pathLst>
            </a:custGeom>
            <a:solidFill>
              <a:srgbClr val="3366FF"/>
            </a:solidFill>
            <a:ln w="25400" cap="rnd">
              <a:solidFill>
                <a:srgbClr val="FF0000"/>
              </a:solidFill>
              <a:round/>
              <a:headEnd type="none" w="sm" len="sm"/>
              <a:tailEnd type="none" w="sm" len="sm"/>
            </a:ln>
          </p:spPr>
          <p:txBody>
            <a:bodyPr/>
            <a:lstStyle/>
            <a:p>
              <a:endParaRPr lang="en-US"/>
            </a:p>
          </p:txBody>
        </p:sp>
        <p:sp>
          <p:nvSpPr>
            <p:cNvPr id="41009" name="Rectangle 6">
              <a:extLst>
                <a:ext uri="{FF2B5EF4-FFF2-40B4-BE49-F238E27FC236}">
                  <a16:creationId xmlns:a16="http://schemas.microsoft.com/office/drawing/2014/main" xmlns="" id="{98C12BF5-0914-4124-8315-CED7B9329D6F}"/>
                </a:ext>
              </a:extLst>
            </p:cNvPr>
            <p:cNvSpPr>
              <a:spLocks noChangeArrowheads="1"/>
            </p:cNvSpPr>
            <p:nvPr/>
          </p:nvSpPr>
          <p:spPr bwMode="auto">
            <a:xfrm>
              <a:off x="2918" y="1304"/>
              <a:ext cx="1124" cy="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90000"/>
                </a:lnSpc>
              </a:pPr>
              <a:r>
                <a:rPr lang="en-US" altLang="en-US" sz="1600" b="1">
                  <a:solidFill>
                    <a:srgbClr val="66FF66"/>
                  </a:solidFill>
                  <a:latin typeface="Garamond BookCondensed"/>
                </a:rPr>
                <a:t>Lembaga Pengelola Kekayaan Negara Yang Dipisahkan</a:t>
              </a:r>
            </a:p>
          </p:txBody>
        </p:sp>
      </p:grpSp>
      <p:grpSp>
        <p:nvGrpSpPr>
          <p:cNvPr id="40964" name="Group 10">
            <a:extLst>
              <a:ext uri="{FF2B5EF4-FFF2-40B4-BE49-F238E27FC236}">
                <a16:creationId xmlns:a16="http://schemas.microsoft.com/office/drawing/2014/main" xmlns="" id="{B81E7758-A2E1-4C3D-B4A7-DB4745C8DC02}"/>
              </a:ext>
            </a:extLst>
          </p:cNvPr>
          <p:cNvGrpSpPr>
            <a:grpSpLocks/>
          </p:cNvGrpSpPr>
          <p:nvPr/>
        </p:nvGrpSpPr>
        <p:grpSpPr bwMode="auto">
          <a:xfrm>
            <a:off x="914400" y="1979613"/>
            <a:ext cx="1905000" cy="915987"/>
            <a:chOff x="576" y="1247"/>
            <a:chExt cx="1200" cy="577"/>
          </a:xfrm>
        </p:grpSpPr>
        <p:sp>
          <p:nvSpPr>
            <p:cNvPr id="41006" name="Freeform 8">
              <a:extLst>
                <a:ext uri="{FF2B5EF4-FFF2-40B4-BE49-F238E27FC236}">
                  <a16:creationId xmlns:a16="http://schemas.microsoft.com/office/drawing/2014/main" xmlns="" id="{27940239-8411-4822-866A-26AAB53F7F5B}"/>
                </a:ext>
              </a:extLst>
            </p:cNvPr>
            <p:cNvSpPr>
              <a:spLocks/>
            </p:cNvSpPr>
            <p:nvPr/>
          </p:nvSpPr>
          <p:spPr bwMode="auto">
            <a:xfrm>
              <a:off x="576" y="1247"/>
              <a:ext cx="1200" cy="577"/>
            </a:xfrm>
            <a:custGeom>
              <a:avLst/>
              <a:gdLst>
                <a:gd name="T0" fmla="*/ 71 w 1200"/>
                <a:gd name="T1" fmla="*/ 0 h 577"/>
                <a:gd name="T2" fmla="*/ 58 w 1200"/>
                <a:gd name="T3" fmla="*/ 2 h 577"/>
                <a:gd name="T4" fmla="*/ 44 w 1200"/>
                <a:gd name="T5" fmla="*/ 6 h 577"/>
                <a:gd name="T6" fmla="*/ 33 w 1200"/>
                <a:gd name="T7" fmla="*/ 12 h 577"/>
                <a:gd name="T8" fmla="*/ 21 w 1200"/>
                <a:gd name="T9" fmla="*/ 21 h 577"/>
                <a:gd name="T10" fmla="*/ 12 w 1200"/>
                <a:gd name="T11" fmla="*/ 31 h 577"/>
                <a:gd name="T12" fmla="*/ 6 w 1200"/>
                <a:gd name="T13" fmla="*/ 44 h 577"/>
                <a:gd name="T14" fmla="*/ 2 w 1200"/>
                <a:gd name="T15" fmla="*/ 57 h 577"/>
                <a:gd name="T16" fmla="*/ 0 w 1200"/>
                <a:gd name="T17" fmla="*/ 72 h 577"/>
                <a:gd name="T18" fmla="*/ 0 w 1200"/>
                <a:gd name="T19" fmla="*/ 504 h 577"/>
                <a:gd name="T20" fmla="*/ 2 w 1200"/>
                <a:gd name="T21" fmla="*/ 519 h 577"/>
                <a:gd name="T22" fmla="*/ 6 w 1200"/>
                <a:gd name="T23" fmla="*/ 532 h 577"/>
                <a:gd name="T24" fmla="*/ 12 w 1200"/>
                <a:gd name="T25" fmla="*/ 545 h 577"/>
                <a:gd name="T26" fmla="*/ 21 w 1200"/>
                <a:gd name="T27" fmla="*/ 555 h 577"/>
                <a:gd name="T28" fmla="*/ 33 w 1200"/>
                <a:gd name="T29" fmla="*/ 564 h 577"/>
                <a:gd name="T30" fmla="*/ 44 w 1200"/>
                <a:gd name="T31" fmla="*/ 571 h 577"/>
                <a:gd name="T32" fmla="*/ 58 w 1200"/>
                <a:gd name="T33" fmla="*/ 574 h 577"/>
                <a:gd name="T34" fmla="*/ 71 w 1200"/>
                <a:gd name="T35" fmla="*/ 576 h 577"/>
                <a:gd name="T36" fmla="*/ 1128 w 1200"/>
                <a:gd name="T37" fmla="*/ 576 h 577"/>
                <a:gd name="T38" fmla="*/ 1143 w 1200"/>
                <a:gd name="T39" fmla="*/ 574 h 577"/>
                <a:gd name="T40" fmla="*/ 1157 w 1200"/>
                <a:gd name="T41" fmla="*/ 571 h 577"/>
                <a:gd name="T42" fmla="*/ 1168 w 1200"/>
                <a:gd name="T43" fmla="*/ 564 h 577"/>
                <a:gd name="T44" fmla="*/ 1178 w 1200"/>
                <a:gd name="T45" fmla="*/ 555 h 577"/>
                <a:gd name="T46" fmla="*/ 1188 w 1200"/>
                <a:gd name="T47" fmla="*/ 545 h 577"/>
                <a:gd name="T48" fmla="*/ 1193 w 1200"/>
                <a:gd name="T49" fmla="*/ 532 h 577"/>
                <a:gd name="T50" fmla="*/ 1197 w 1200"/>
                <a:gd name="T51" fmla="*/ 519 h 577"/>
                <a:gd name="T52" fmla="*/ 1199 w 1200"/>
                <a:gd name="T53" fmla="*/ 504 h 577"/>
                <a:gd name="T54" fmla="*/ 1199 w 1200"/>
                <a:gd name="T55" fmla="*/ 72 h 577"/>
                <a:gd name="T56" fmla="*/ 1197 w 1200"/>
                <a:gd name="T57" fmla="*/ 57 h 577"/>
                <a:gd name="T58" fmla="*/ 1193 w 1200"/>
                <a:gd name="T59" fmla="*/ 44 h 577"/>
                <a:gd name="T60" fmla="*/ 1188 w 1200"/>
                <a:gd name="T61" fmla="*/ 31 h 577"/>
                <a:gd name="T62" fmla="*/ 1178 w 1200"/>
                <a:gd name="T63" fmla="*/ 21 h 577"/>
                <a:gd name="T64" fmla="*/ 1168 w 1200"/>
                <a:gd name="T65" fmla="*/ 12 h 577"/>
                <a:gd name="T66" fmla="*/ 1157 w 1200"/>
                <a:gd name="T67" fmla="*/ 6 h 577"/>
                <a:gd name="T68" fmla="*/ 1143 w 1200"/>
                <a:gd name="T69" fmla="*/ 2 h 577"/>
                <a:gd name="T70" fmla="*/ 1128 w 1200"/>
                <a:gd name="T71" fmla="*/ 0 h 577"/>
                <a:gd name="T72" fmla="*/ 71 w 1200"/>
                <a:gd name="T73" fmla="*/ 0 h 57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00"/>
                <a:gd name="T112" fmla="*/ 0 h 577"/>
                <a:gd name="T113" fmla="*/ 1200 w 1200"/>
                <a:gd name="T114" fmla="*/ 577 h 57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00" h="577">
                  <a:moveTo>
                    <a:pt x="71" y="0"/>
                  </a:moveTo>
                  <a:lnTo>
                    <a:pt x="58" y="2"/>
                  </a:lnTo>
                  <a:lnTo>
                    <a:pt x="44" y="6"/>
                  </a:lnTo>
                  <a:lnTo>
                    <a:pt x="33" y="12"/>
                  </a:lnTo>
                  <a:lnTo>
                    <a:pt x="21" y="21"/>
                  </a:lnTo>
                  <a:lnTo>
                    <a:pt x="12" y="31"/>
                  </a:lnTo>
                  <a:lnTo>
                    <a:pt x="6" y="44"/>
                  </a:lnTo>
                  <a:lnTo>
                    <a:pt x="2" y="57"/>
                  </a:lnTo>
                  <a:lnTo>
                    <a:pt x="0" y="72"/>
                  </a:lnTo>
                  <a:lnTo>
                    <a:pt x="0" y="504"/>
                  </a:lnTo>
                  <a:lnTo>
                    <a:pt x="2" y="519"/>
                  </a:lnTo>
                  <a:lnTo>
                    <a:pt x="6" y="532"/>
                  </a:lnTo>
                  <a:lnTo>
                    <a:pt x="12" y="545"/>
                  </a:lnTo>
                  <a:lnTo>
                    <a:pt x="21" y="555"/>
                  </a:lnTo>
                  <a:lnTo>
                    <a:pt x="33" y="564"/>
                  </a:lnTo>
                  <a:lnTo>
                    <a:pt x="44" y="571"/>
                  </a:lnTo>
                  <a:lnTo>
                    <a:pt x="58" y="574"/>
                  </a:lnTo>
                  <a:lnTo>
                    <a:pt x="71" y="576"/>
                  </a:lnTo>
                  <a:lnTo>
                    <a:pt x="1128" y="576"/>
                  </a:lnTo>
                  <a:lnTo>
                    <a:pt x="1143" y="574"/>
                  </a:lnTo>
                  <a:lnTo>
                    <a:pt x="1157" y="571"/>
                  </a:lnTo>
                  <a:lnTo>
                    <a:pt x="1168" y="564"/>
                  </a:lnTo>
                  <a:lnTo>
                    <a:pt x="1178" y="555"/>
                  </a:lnTo>
                  <a:lnTo>
                    <a:pt x="1188" y="545"/>
                  </a:lnTo>
                  <a:lnTo>
                    <a:pt x="1193" y="532"/>
                  </a:lnTo>
                  <a:lnTo>
                    <a:pt x="1197" y="519"/>
                  </a:lnTo>
                  <a:lnTo>
                    <a:pt x="1199" y="504"/>
                  </a:lnTo>
                  <a:lnTo>
                    <a:pt x="1199" y="72"/>
                  </a:lnTo>
                  <a:lnTo>
                    <a:pt x="1197" y="57"/>
                  </a:lnTo>
                  <a:lnTo>
                    <a:pt x="1193" y="44"/>
                  </a:lnTo>
                  <a:lnTo>
                    <a:pt x="1188" y="31"/>
                  </a:lnTo>
                  <a:lnTo>
                    <a:pt x="1178" y="21"/>
                  </a:lnTo>
                  <a:lnTo>
                    <a:pt x="1168" y="12"/>
                  </a:lnTo>
                  <a:lnTo>
                    <a:pt x="1157" y="6"/>
                  </a:lnTo>
                  <a:lnTo>
                    <a:pt x="1143" y="2"/>
                  </a:lnTo>
                  <a:lnTo>
                    <a:pt x="1128" y="0"/>
                  </a:lnTo>
                  <a:lnTo>
                    <a:pt x="71" y="0"/>
                  </a:lnTo>
                </a:path>
              </a:pathLst>
            </a:custGeom>
            <a:solidFill>
              <a:schemeClr val="hlink"/>
            </a:solidFill>
            <a:ln w="25400" cap="rnd">
              <a:solidFill>
                <a:schemeClr val="tx1"/>
              </a:solidFill>
              <a:round/>
              <a:headEnd type="none" w="sm" len="sm"/>
              <a:tailEnd type="none" w="sm" len="sm"/>
            </a:ln>
          </p:spPr>
          <p:txBody>
            <a:bodyPr/>
            <a:lstStyle/>
            <a:p>
              <a:endParaRPr lang="en-US"/>
            </a:p>
          </p:txBody>
        </p:sp>
        <p:sp>
          <p:nvSpPr>
            <p:cNvPr id="9225" name="Rectangle 9">
              <a:extLst>
                <a:ext uri="{FF2B5EF4-FFF2-40B4-BE49-F238E27FC236}">
                  <a16:creationId xmlns:a16="http://schemas.microsoft.com/office/drawing/2014/main" xmlns="" id="{085306E9-3C6E-499B-80AA-4993E95E0449}"/>
                </a:ext>
              </a:extLst>
            </p:cNvPr>
            <p:cNvSpPr>
              <a:spLocks noChangeArrowheads="1"/>
            </p:cNvSpPr>
            <p:nvPr/>
          </p:nvSpPr>
          <p:spPr bwMode="auto">
            <a:xfrm>
              <a:off x="662" y="1304"/>
              <a:ext cx="1028" cy="462"/>
            </a:xfrm>
            <a:prstGeom prst="rect">
              <a:avLst/>
            </a:prstGeom>
            <a:noFill/>
            <a:ln w="9525">
              <a:noFill/>
              <a:miter lim="800000"/>
              <a:headEnd/>
              <a:tailEnd/>
            </a:ln>
            <a:effectLst/>
          </p:spPr>
          <p:txBody>
            <a:bodyPr lIns="0" tIns="0" rIns="0" bIns="0"/>
            <a:lstStyle/>
            <a:p>
              <a:pPr algn="ctr">
                <a:defRPr/>
              </a:pPr>
              <a:endParaRPr lang="en-US" sz="1000" b="1" dirty="0">
                <a:effectLst>
                  <a:outerShdw blurRad="38100" dist="38100" dir="2700000" algn="tl">
                    <a:srgbClr val="FFFFFF"/>
                  </a:outerShdw>
                </a:effectLst>
                <a:latin typeface="Adobe Arabic" pitchFamily="18" charset="-78"/>
                <a:cs typeface="Adobe Arabic" pitchFamily="18" charset="-78"/>
              </a:endParaRPr>
            </a:p>
            <a:p>
              <a:pPr algn="ctr">
                <a:defRPr/>
              </a:pPr>
              <a:r>
                <a:rPr lang="en-US" sz="1800" b="1" dirty="0" err="1">
                  <a:effectLst>
                    <a:outerShdw blurRad="38100" dist="38100" dir="2700000" algn="tl">
                      <a:srgbClr val="FFFFFF"/>
                    </a:outerShdw>
                  </a:effectLst>
                  <a:cs typeface="Arial" pitchFamily="34" charset="0"/>
                </a:rPr>
                <a:t>Pemerintahan</a:t>
              </a:r>
              <a:endParaRPr lang="en-US" sz="1800" b="1" dirty="0">
                <a:effectLst>
                  <a:outerShdw blurRad="38100" dist="38100" dir="2700000" algn="tl">
                    <a:srgbClr val="FFFFFF"/>
                  </a:outerShdw>
                </a:effectLst>
                <a:cs typeface="Arial" pitchFamily="34" charset="0"/>
              </a:endParaRPr>
            </a:p>
          </p:txBody>
        </p:sp>
      </p:grpSp>
      <p:grpSp>
        <p:nvGrpSpPr>
          <p:cNvPr id="40965" name="Group 13">
            <a:extLst>
              <a:ext uri="{FF2B5EF4-FFF2-40B4-BE49-F238E27FC236}">
                <a16:creationId xmlns:a16="http://schemas.microsoft.com/office/drawing/2014/main" xmlns="" id="{B023BC0C-AE2B-4B3A-ADE7-F5213B89A6C0}"/>
              </a:ext>
            </a:extLst>
          </p:cNvPr>
          <p:cNvGrpSpPr>
            <a:grpSpLocks/>
          </p:cNvGrpSpPr>
          <p:nvPr/>
        </p:nvGrpSpPr>
        <p:grpSpPr bwMode="auto">
          <a:xfrm>
            <a:off x="914400" y="3346450"/>
            <a:ext cx="1752600" cy="915988"/>
            <a:chOff x="576" y="2108"/>
            <a:chExt cx="1104" cy="577"/>
          </a:xfrm>
        </p:grpSpPr>
        <p:sp>
          <p:nvSpPr>
            <p:cNvPr id="41004" name="Freeform 11">
              <a:extLst>
                <a:ext uri="{FF2B5EF4-FFF2-40B4-BE49-F238E27FC236}">
                  <a16:creationId xmlns:a16="http://schemas.microsoft.com/office/drawing/2014/main" xmlns="" id="{7F6BF7F1-CBCC-4D29-BDB1-C9B9213A55DD}"/>
                </a:ext>
              </a:extLst>
            </p:cNvPr>
            <p:cNvSpPr>
              <a:spLocks/>
            </p:cNvSpPr>
            <p:nvPr/>
          </p:nvSpPr>
          <p:spPr bwMode="auto">
            <a:xfrm>
              <a:off x="576" y="2108"/>
              <a:ext cx="1104" cy="577"/>
            </a:xfrm>
            <a:custGeom>
              <a:avLst/>
              <a:gdLst>
                <a:gd name="T0" fmla="*/ 72 w 1104"/>
                <a:gd name="T1" fmla="*/ 0 h 577"/>
                <a:gd name="T2" fmla="*/ 58 w 1104"/>
                <a:gd name="T3" fmla="*/ 2 h 577"/>
                <a:gd name="T4" fmla="*/ 44 w 1104"/>
                <a:gd name="T5" fmla="*/ 6 h 577"/>
                <a:gd name="T6" fmla="*/ 32 w 1104"/>
                <a:gd name="T7" fmla="*/ 12 h 577"/>
                <a:gd name="T8" fmla="*/ 21 w 1104"/>
                <a:gd name="T9" fmla="*/ 21 h 577"/>
                <a:gd name="T10" fmla="*/ 12 w 1104"/>
                <a:gd name="T11" fmla="*/ 31 h 577"/>
                <a:gd name="T12" fmla="*/ 5 w 1104"/>
                <a:gd name="T13" fmla="*/ 44 h 577"/>
                <a:gd name="T14" fmla="*/ 2 w 1104"/>
                <a:gd name="T15" fmla="*/ 57 h 577"/>
                <a:gd name="T16" fmla="*/ 0 w 1104"/>
                <a:gd name="T17" fmla="*/ 72 h 577"/>
                <a:gd name="T18" fmla="*/ 0 w 1104"/>
                <a:gd name="T19" fmla="*/ 504 h 577"/>
                <a:gd name="T20" fmla="*/ 2 w 1104"/>
                <a:gd name="T21" fmla="*/ 519 h 577"/>
                <a:gd name="T22" fmla="*/ 5 w 1104"/>
                <a:gd name="T23" fmla="*/ 532 h 577"/>
                <a:gd name="T24" fmla="*/ 12 w 1104"/>
                <a:gd name="T25" fmla="*/ 545 h 577"/>
                <a:gd name="T26" fmla="*/ 21 w 1104"/>
                <a:gd name="T27" fmla="*/ 555 h 577"/>
                <a:gd name="T28" fmla="*/ 32 w 1104"/>
                <a:gd name="T29" fmla="*/ 564 h 577"/>
                <a:gd name="T30" fmla="*/ 44 w 1104"/>
                <a:gd name="T31" fmla="*/ 571 h 577"/>
                <a:gd name="T32" fmla="*/ 58 w 1104"/>
                <a:gd name="T33" fmla="*/ 574 h 577"/>
                <a:gd name="T34" fmla="*/ 72 w 1104"/>
                <a:gd name="T35" fmla="*/ 576 h 577"/>
                <a:gd name="T36" fmla="*/ 1033 w 1104"/>
                <a:gd name="T37" fmla="*/ 576 h 577"/>
                <a:gd name="T38" fmla="*/ 1047 w 1104"/>
                <a:gd name="T39" fmla="*/ 574 h 577"/>
                <a:gd name="T40" fmla="*/ 1061 w 1104"/>
                <a:gd name="T41" fmla="*/ 571 h 577"/>
                <a:gd name="T42" fmla="*/ 1071 w 1104"/>
                <a:gd name="T43" fmla="*/ 564 h 577"/>
                <a:gd name="T44" fmla="*/ 1082 w 1104"/>
                <a:gd name="T45" fmla="*/ 555 h 577"/>
                <a:gd name="T46" fmla="*/ 1091 w 1104"/>
                <a:gd name="T47" fmla="*/ 545 h 577"/>
                <a:gd name="T48" fmla="*/ 1098 w 1104"/>
                <a:gd name="T49" fmla="*/ 532 h 577"/>
                <a:gd name="T50" fmla="*/ 1101 w 1104"/>
                <a:gd name="T51" fmla="*/ 519 h 577"/>
                <a:gd name="T52" fmla="*/ 1103 w 1104"/>
                <a:gd name="T53" fmla="*/ 504 h 577"/>
                <a:gd name="T54" fmla="*/ 1103 w 1104"/>
                <a:gd name="T55" fmla="*/ 72 h 577"/>
                <a:gd name="T56" fmla="*/ 1101 w 1104"/>
                <a:gd name="T57" fmla="*/ 57 h 577"/>
                <a:gd name="T58" fmla="*/ 1098 w 1104"/>
                <a:gd name="T59" fmla="*/ 44 h 577"/>
                <a:gd name="T60" fmla="*/ 1091 w 1104"/>
                <a:gd name="T61" fmla="*/ 31 h 577"/>
                <a:gd name="T62" fmla="*/ 1082 w 1104"/>
                <a:gd name="T63" fmla="*/ 21 h 577"/>
                <a:gd name="T64" fmla="*/ 1071 w 1104"/>
                <a:gd name="T65" fmla="*/ 12 h 577"/>
                <a:gd name="T66" fmla="*/ 1061 w 1104"/>
                <a:gd name="T67" fmla="*/ 6 h 577"/>
                <a:gd name="T68" fmla="*/ 1047 w 1104"/>
                <a:gd name="T69" fmla="*/ 2 h 577"/>
                <a:gd name="T70" fmla="*/ 1033 w 1104"/>
                <a:gd name="T71" fmla="*/ 0 h 577"/>
                <a:gd name="T72" fmla="*/ 72 w 1104"/>
                <a:gd name="T73" fmla="*/ 0 h 57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04"/>
                <a:gd name="T112" fmla="*/ 0 h 577"/>
                <a:gd name="T113" fmla="*/ 1104 w 1104"/>
                <a:gd name="T114" fmla="*/ 577 h 57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04" h="577">
                  <a:moveTo>
                    <a:pt x="72" y="0"/>
                  </a:moveTo>
                  <a:lnTo>
                    <a:pt x="58" y="2"/>
                  </a:lnTo>
                  <a:lnTo>
                    <a:pt x="44" y="6"/>
                  </a:lnTo>
                  <a:lnTo>
                    <a:pt x="32" y="12"/>
                  </a:lnTo>
                  <a:lnTo>
                    <a:pt x="21" y="21"/>
                  </a:lnTo>
                  <a:lnTo>
                    <a:pt x="12" y="31"/>
                  </a:lnTo>
                  <a:lnTo>
                    <a:pt x="5" y="44"/>
                  </a:lnTo>
                  <a:lnTo>
                    <a:pt x="2" y="57"/>
                  </a:lnTo>
                  <a:lnTo>
                    <a:pt x="0" y="72"/>
                  </a:lnTo>
                  <a:lnTo>
                    <a:pt x="0" y="504"/>
                  </a:lnTo>
                  <a:lnTo>
                    <a:pt x="2" y="519"/>
                  </a:lnTo>
                  <a:lnTo>
                    <a:pt x="5" y="532"/>
                  </a:lnTo>
                  <a:lnTo>
                    <a:pt x="12" y="545"/>
                  </a:lnTo>
                  <a:lnTo>
                    <a:pt x="21" y="555"/>
                  </a:lnTo>
                  <a:lnTo>
                    <a:pt x="32" y="564"/>
                  </a:lnTo>
                  <a:lnTo>
                    <a:pt x="44" y="571"/>
                  </a:lnTo>
                  <a:lnTo>
                    <a:pt x="58" y="574"/>
                  </a:lnTo>
                  <a:lnTo>
                    <a:pt x="72" y="576"/>
                  </a:lnTo>
                  <a:lnTo>
                    <a:pt x="1033" y="576"/>
                  </a:lnTo>
                  <a:lnTo>
                    <a:pt x="1047" y="574"/>
                  </a:lnTo>
                  <a:lnTo>
                    <a:pt x="1061" y="571"/>
                  </a:lnTo>
                  <a:lnTo>
                    <a:pt x="1071" y="564"/>
                  </a:lnTo>
                  <a:lnTo>
                    <a:pt x="1082" y="555"/>
                  </a:lnTo>
                  <a:lnTo>
                    <a:pt x="1091" y="545"/>
                  </a:lnTo>
                  <a:lnTo>
                    <a:pt x="1098" y="532"/>
                  </a:lnTo>
                  <a:lnTo>
                    <a:pt x="1101" y="519"/>
                  </a:lnTo>
                  <a:lnTo>
                    <a:pt x="1103" y="504"/>
                  </a:lnTo>
                  <a:lnTo>
                    <a:pt x="1103" y="72"/>
                  </a:lnTo>
                  <a:lnTo>
                    <a:pt x="1101" y="57"/>
                  </a:lnTo>
                  <a:lnTo>
                    <a:pt x="1098" y="44"/>
                  </a:lnTo>
                  <a:lnTo>
                    <a:pt x="1091" y="31"/>
                  </a:lnTo>
                  <a:lnTo>
                    <a:pt x="1082" y="21"/>
                  </a:lnTo>
                  <a:lnTo>
                    <a:pt x="1071" y="12"/>
                  </a:lnTo>
                  <a:lnTo>
                    <a:pt x="1061" y="6"/>
                  </a:lnTo>
                  <a:lnTo>
                    <a:pt x="1047" y="2"/>
                  </a:lnTo>
                  <a:lnTo>
                    <a:pt x="1033" y="0"/>
                  </a:lnTo>
                  <a:lnTo>
                    <a:pt x="72" y="0"/>
                  </a:lnTo>
                </a:path>
              </a:pathLst>
            </a:custGeom>
            <a:solidFill>
              <a:schemeClr val="tx2"/>
            </a:solidFill>
            <a:ln w="25400" cap="rnd">
              <a:solidFill>
                <a:srgbClr val="FF0000"/>
              </a:solidFill>
              <a:round/>
              <a:headEnd type="none" w="sm" len="sm"/>
              <a:tailEnd type="none" w="sm" len="sm"/>
            </a:ln>
          </p:spPr>
          <p:txBody>
            <a:bodyPr/>
            <a:lstStyle/>
            <a:p>
              <a:endParaRPr lang="en-US"/>
            </a:p>
          </p:txBody>
        </p:sp>
        <p:sp>
          <p:nvSpPr>
            <p:cNvPr id="41005" name="Rectangle 12">
              <a:extLst>
                <a:ext uri="{FF2B5EF4-FFF2-40B4-BE49-F238E27FC236}">
                  <a16:creationId xmlns:a16="http://schemas.microsoft.com/office/drawing/2014/main" xmlns="" id="{432496A7-20F4-4063-A91D-DF8E519E4FB2}"/>
                </a:ext>
              </a:extLst>
            </p:cNvPr>
            <p:cNvSpPr>
              <a:spLocks noChangeArrowheads="1"/>
            </p:cNvSpPr>
            <p:nvPr/>
          </p:nvSpPr>
          <p:spPr bwMode="auto">
            <a:xfrm>
              <a:off x="662" y="2165"/>
              <a:ext cx="932"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90000"/>
                </a:lnSpc>
              </a:pPr>
              <a:r>
                <a:rPr lang="en-US" altLang="en-US" sz="1600" b="1" dirty="0" err="1">
                  <a:solidFill>
                    <a:schemeClr val="bg1"/>
                  </a:solidFill>
                  <a:latin typeface="Garamond BookCondensed"/>
                </a:rPr>
                <a:t>Pemerintahan</a:t>
              </a:r>
              <a:r>
                <a:rPr lang="en-US" altLang="en-US" sz="1600" b="1" dirty="0">
                  <a:solidFill>
                    <a:schemeClr val="bg1"/>
                  </a:solidFill>
                  <a:latin typeface="Garamond BookCondensed"/>
                </a:rPr>
                <a:t> </a:t>
              </a:r>
              <a:r>
                <a:rPr lang="en-US" altLang="en-US" sz="1600" b="1" dirty="0" err="1">
                  <a:solidFill>
                    <a:schemeClr val="bg1"/>
                  </a:solidFill>
                  <a:latin typeface="Garamond BookCondensed"/>
                </a:rPr>
                <a:t>Pusat</a:t>
              </a:r>
              <a:r>
                <a:rPr lang="en-US" altLang="en-US" sz="1600" b="1" dirty="0">
                  <a:solidFill>
                    <a:schemeClr val="bg1"/>
                  </a:solidFill>
                  <a:latin typeface="Garamond BookCondensed"/>
                </a:rPr>
                <a:t>, </a:t>
              </a:r>
              <a:r>
                <a:rPr lang="en-US" altLang="en-US" sz="1600" b="1" dirty="0" err="1">
                  <a:solidFill>
                    <a:schemeClr val="bg1"/>
                  </a:solidFill>
                  <a:latin typeface="Garamond BookCondensed"/>
                </a:rPr>
                <a:t>termasuk</a:t>
              </a:r>
              <a:r>
                <a:rPr lang="en-US" altLang="en-US" sz="1600" b="1" dirty="0">
                  <a:solidFill>
                    <a:schemeClr val="bg1"/>
                  </a:solidFill>
                  <a:latin typeface="Garamond BookCondensed"/>
                </a:rPr>
                <a:t> BLU *)</a:t>
              </a:r>
            </a:p>
          </p:txBody>
        </p:sp>
      </p:grpSp>
      <p:grpSp>
        <p:nvGrpSpPr>
          <p:cNvPr id="40966" name="Group 16">
            <a:extLst>
              <a:ext uri="{FF2B5EF4-FFF2-40B4-BE49-F238E27FC236}">
                <a16:creationId xmlns:a16="http://schemas.microsoft.com/office/drawing/2014/main" xmlns="" id="{86AB0A92-AB4F-4D47-8E1A-6031D6DC35AF}"/>
              </a:ext>
            </a:extLst>
          </p:cNvPr>
          <p:cNvGrpSpPr>
            <a:grpSpLocks/>
          </p:cNvGrpSpPr>
          <p:nvPr/>
        </p:nvGrpSpPr>
        <p:grpSpPr bwMode="auto">
          <a:xfrm>
            <a:off x="3429000" y="3341688"/>
            <a:ext cx="1828800" cy="919162"/>
            <a:chOff x="2160" y="2105"/>
            <a:chExt cx="1152" cy="579"/>
          </a:xfrm>
        </p:grpSpPr>
        <p:sp>
          <p:nvSpPr>
            <p:cNvPr id="41002" name="Freeform 14">
              <a:extLst>
                <a:ext uri="{FF2B5EF4-FFF2-40B4-BE49-F238E27FC236}">
                  <a16:creationId xmlns:a16="http://schemas.microsoft.com/office/drawing/2014/main" xmlns="" id="{33F32021-01BF-4B9E-A937-C515C7D0FE3F}"/>
                </a:ext>
              </a:extLst>
            </p:cNvPr>
            <p:cNvSpPr>
              <a:spLocks/>
            </p:cNvSpPr>
            <p:nvPr/>
          </p:nvSpPr>
          <p:spPr bwMode="auto">
            <a:xfrm>
              <a:off x="2160" y="2105"/>
              <a:ext cx="1152" cy="579"/>
            </a:xfrm>
            <a:custGeom>
              <a:avLst/>
              <a:gdLst>
                <a:gd name="T0" fmla="*/ 72 w 1152"/>
                <a:gd name="T1" fmla="*/ 0 h 579"/>
                <a:gd name="T2" fmla="*/ 57 w 1152"/>
                <a:gd name="T3" fmla="*/ 2 h 579"/>
                <a:gd name="T4" fmla="*/ 44 w 1152"/>
                <a:gd name="T5" fmla="*/ 6 h 579"/>
                <a:gd name="T6" fmla="*/ 31 w 1152"/>
                <a:gd name="T7" fmla="*/ 12 h 579"/>
                <a:gd name="T8" fmla="*/ 20 w 1152"/>
                <a:gd name="T9" fmla="*/ 21 h 579"/>
                <a:gd name="T10" fmla="*/ 13 w 1152"/>
                <a:gd name="T11" fmla="*/ 31 h 579"/>
                <a:gd name="T12" fmla="*/ 6 w 1152"/>
                <a:gd name="T13" fmla="*/ 44 h 579"/>
                <a:gd name="T14" fmla="*/ 2 w 1152"/>
                <a:gd name="T15" fmla="*/ 57 h 579"/>
                <a:gd name="T16" fmla="*/ 0 w 1152"/>
                <a:gd name="T17" fmla="*/ 72 h 579"/>
                <a:gd name="T18" fmla="*/ 0 w 1152"/>
                <a:gd name="T19" fmla="*/ 506 h 579"/>
                <a:gd name="T20" fmla="*/ 2 w 1152"/>
                <a:gd name="T21" fmla="*/ 521 h 579"/>
                <a:gd name="T22" fmla="*/ 6 w 1152"/>
                <a:gd name="T23" fmla="*/ 534 h 579"/>
                <a:gd name="T24" fmla="*/ 13 w 1152"/>
                <a:gd name="T25" fmla="*/ 547 h 579"/>
                <a:gd name="T26" fmla="*/ 20 w 1152"/>
                <a:gd name="T27" fmla="*/ 557 h 579"/>
                <a:gd name="T28" fmla="*/ 31 w 1152"/>
                <a:gd name="T29" fmla="*/ 566 h 579"/>
                <a:gd name="T30" fmla="*/ 44 w 1152"/>
                <a:gd name="T31" fmla="*/ 573 h 579"/>
                <a:gd name="T32" fmla="*/ 57 w 1152"/>
                <a:gd name="T33" fmla="*/ 576 h 579"/>
                <a:gd name="T34" fmla="*/ 72 w 1152"/>
                <a:gd name="T35" fmla="*/ 578 h 579"/>
                <a:gd name="T36" fmla="*/ 1079 w 1152"/>
                <a:gd name="T37" fmla="*/ 578 h 579"/>
                <a:gd name="T38" fmla="*/ 1094 w 1152"/>
                <a:gd name="T39" fmla="*/ 576 h 579"/>
                <a:gd name="T40" fmla="*/ 1107 w 1152"/>
                <a:gd name="T41" fmla="*/ 573 h 579"/>
                <a:gd name="T42" fmla="*/ 1120 w 1152"/>
                <a:gd name="T43" fmla="*/ 566 h 579"/>
                <a:gd name="T44" fmla="*/ 1131 w 1152"/>
                <a:gd name="T45" fmla="*/ 557 h 579"/>
                <a:gd name="T46" fmla="*/ 1138 w 1152"/>
                <a:gd name="T47" fmla="*/ 547 h 579"/>
                <a:gd name="T48" fmla="*/ 1146 w 1152"/>
                <a:gd name="T49" fmla="*/ 534 h 579"/>
                <a:gd name="T50" fmla="*/ 1149 w 1152"/>
                <a:gd name="T51" fmla="*/ 521 h 579"/>
                <a:gd name="T52" fmla="*/ 1151 w 1152"/>
                <a:gd name="T53" fmla="*/ 506 h 579"/>
                <a:gd name="T54" fmla="*/ 1151 w 1152"/>
                <a:gd name="T55" fmla="*/ 72 h 579"/>
                <a:gd name="T56" fmla="*/ 1149 w 1152"/>
                <a:gd name="T57" fmla="*/ 57 h 579"/>
                <a:gd name="T58" fmla="*/ 1146 w 1152"/>
                <a:gd name="T59" fmla="*/ 44 h 579"/>
                <a:gd name="T60" fmla="*/ 1138 w 1152"/>
                <a:gd name="T61" fmla="*/ 31 h 579"/>
                <a:gd name="T62" fmla="*/ 1131 w 1152"/>
                <a:gd name="T63" fmla="*/ 21 h 579"/>
                <a:gd name="T64" fmla="*/ 1120 w 1152"/>
                <a:gd name="T65" fmla="*/ 12 h 579"/>
                <a:gd name="T66" fmla="*/ 1107 w 1152"/>
                <a:gd name="T67" fmla="*/ 6 h 579"/>
                <a:gd name="T68" fmla="*/ 1094 w 1152"/>
                <a:gd name="T69" fmla="*/ 2 h 579"/>
                <a:gd name="T70" fmla="*/ 1079 w 1152"/>
                <a:gd name="T71" fmla="*/ 0 h 579"/>
                <a:gd name="T72" fmla="*/ 72 w 1152"/>
                <a:gd name="T73" fmla="*/ 0 h 5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52"/>
                <a:gd name="T112" fmla="*/ 0 h 579"/>
                <a:gd name="T113" fmla="*/ 1152 w 1152"/>
                <a:gd name="T114" fmla="*/ 579 h 57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52" h="579">
                  <a:moveTo>
                    <a:pt x="72" y="0"/>
                  </a:moveTo>
                  <a:lnTo>
                    <a:pt x="57" y="2"/>
                  </a:lnTo>
                  <a:lnTo>
                    <a:pt x="44" y="6"/>
                  </a:lnTo>
                  <a:lnTo>
                    <a:pt x="31" y="12"/>
                  </a:lnTo>
                  <a:lnTo>
                    <a:pt x="20" y="21"/>
                  </a:lnTo>
                  <a:lnTo>
                    <a:pt x="13" y="31"/>
                  </a:lnTo>
                  <a:lnTo>
                    <a:pt x="6" y="44"/>
                  </a:lnTo>
                  <a:lnTo>
                    <a:pt x="2" y="57"/>
                  </a:lnTo>
                  <a:lnTo>
                    <a:pt x="0" y="72"/>
                  </a:lnTo>
                  <a:lnTo>
                    <a:pt x="0" y="506"/>
                  </a:lnTo>
                  <a:lnTo>
                    <a:pt x="2" y="521"/>
                  </a:lnTo>
                  <a:lnTo>
                    <a:pt x="6" y="534"/>
                  </a:lnTo>
                  <a:lnTo>
                    <a:pt x="13" y="547"/>
                  </a:lnTo>
                  <a:lnTo>
                    <a:pt x="20" y="557"/>
                  </a:lnTo>
                  <a:lnTo>
                    <a:pt x="31" y="566"/>
                  </a:lnTo>
                  <a:lnTo>
                    <a:pt x="44" y="573"/>
                  </a:lnTo>
                  <a:lnTo>
                    <a:pt x="57" y="576"/>
                  </a:lnTo>
                  <a:lnTo>
                    <a:pt x="72" y="578"/>
                  </a:lnTo>
                  <a:lnTo>
                    <a:pt x="1079" y="578"/>
                  </a:lnTo>
                  <a:lnTo>
                    <a:pt x="1094" y="576"/>
                  </a:lnTo>
                  <a:lnTo>
                    <a:pt x="1107" y="573"/>
                  </a:lnTo>
                  <a:lnTo>
                    <a:pt x="1120" y="566"/>
                  </a:lnTo>
                  <a:lnTo>
                    <a:pt x="1131" y="557"/>
                  </a:lnTo>
                  <a:lnTo>
                    <a:pt x="1138" y="547"/>
                  </a:lnTo>
                  <a:lnTo>
                    <a:pt x="1146" y="534"/>
                  </a:lnTo>
                  <a:lnTo>
                    <a:pt x="1149" y="521"/>
                  </a:lnTo>
                  <a:lnTo>
                    <a:pt x="1151" y="506"/>
                  </a:lnTo>
                  <a:lnTo>
                    <a:pt x="1151" y="72"/>
                  </a:lnTo>
                  <a:lnTo>
                    <a:pt x="1149" y="57"/>
                  </a:lnTo>
                  <a:lnTo>
                    <a:pt x="1146" y="44"/>
                  </a:lnTo>
                  <a:lnTo>
                    <a:pt x="1138" y="31"/>
                  </a:lnTo>
                  <a:lnTo>
                    <a:pt x="1131" y="21"/>
                  </a:lnTo>
                  <a:lnTo>
                    <a:pt x="1120" y="12"/>
                  </a:lnTo>
                  <a:lnTo>
                    <a:pt x="1107" y="6"/>
                  </a:lnTo>
                  <a:lnTo>
                    <a:pt x="1094" y="2"/>
                  </a:lnTo>
                  <a:lnTo>
                    <a:pt x="1079" y="0"/>
                  </a:lnTo>
                  <a:lnTo>
                    <a:pt x="72" y="0"/>
                  </a:lnTo>
                </a:path>
              </a:pathLst>
            </a:custGeom>
            <a:solidFill>
              <a:srgbClr val="CC99FF"/>
            </a:solidFill>
            <a:ln w="25400" cap="rnd">
              <a:solidFill>
                <a:srgbClr val="FF0000"/>
              </a:solidFill>
              <a:round/>
              <a:headEnd type="none" w="sm" len="sm"/>
              <a:tailEnd type="none" w="sm" len="sm"/>
            </a:ln>
          </p:spPr>
          <p:txBody>
            <a:bodyPr/>
            <a:lstStyle/>
            <a:p>
              <a:endParaRPr lang="en-US"/>
            </a:p>
          </p:txBody>
        </p:sp>
        <p:sp>
          <p:nvSpPr>
            <p:cNvPr id="41003" name="Rectangle 15">
              <a:extLst>
                <a:ext uri="{FF2B5EF4-FFF2-40B4-BE49-F238E27FC236}">
                  <a16:creationId xmlns:a16="http://schemas.microsoft.com/office/drawing/2014/main" xmlns="" id="{4CB2B0AC-9F0E-4B68-A345-93C44EDFC2A2}"/>
                </a:ext>
              </a:extLst>
            </p:cNvPr>
            <p:cNvSpPr>
              <a:spLocks noChangeArrowheads="1"/>
            </p:cNvSpPr>
            <p:nvPr/>
          </p:nvSpPr>
          <p:spPr bwMode="auto">
            <a:xfrm>
              <a:off x="2246" y="2162"/>
              <a:ext cx="980"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90000"/>
                </a:lnSpc>
              </a:pPr>
              <a:r>
                <a:rPr lang="en-US" altLang="en-US" sz="2000" b="1">
                  <a:solidFill>
                    <a:srgbClr val="0000FF"/>
                  </a:solidFill>
                  <a:latin typeface="Garamond BookCondensed"/>
                </a:rPr>
                <a:t>BUMN/D Keuangan</a:t>
              </a:r>
            </a:p>
          </p:txBody>
        </p:sp>
      </p:grpSp>
      <p:grpSp>
        <p:nvGrpSpPr>
          <p:cNvPr id="40967" name="Group 19">
            <a:extLst>
              <a:ext uri="{FF2B5EF4-FFF2-40B4-BE49-F238E27FC236}">
                <a16:creationId xmlns:a16="http://schemas.microsoft.com/office/drawing/2014/main" xmlns="" id="{BEBD31AA-0446-49F9-992B-4D6148BF281D}"/>
              </a:ext>
            </a:extLst>
          </p:cNvPr>
          <p:cNvGrpSpPr>
            <a:grpSpLocks/>
          </p:cNvGrpSpPr>
          <p:nvPr/>
        </p:nvGrpSpPr>
        <p:grpSpPr bwMode="auto">
          <a:xfrm>
            <a:off x="3429000" y="4422775"/>
            <a:ext cx="1828800" cy="911225"/>
            <a:chOff x="2160" y="2786"/>
            <a:chExt cx="1152" cy="574"/>
          </a:xfrm>
        </p:grpSpPr>
        <p:sp>
          <p:nvSpPr>
            <p:cNvPr id="41000" name="Freeform 17">
              <a:extLst>
                <a:ext uri="{FF2B5EF4-FFF2-40B4-BE49-F238E27FC236}">
                  <a16:creationId xmlns:a16="http://schemas.microsoft.com/office/drawing/2014/main" xmlns="" id="{08D3FFBE-875D-472F-ACD0-8CE88CFA5B91}"/>
                </a:ext>
              </a:extLst>
            </p:cNvPr>
            <p:cNvSpPr>
              <a:spLocks/>
            </p:cNvSpPr>
            <p:nvPr/>
          </p:nvSpPr>
          <p:spPr bwMode="auto">
            <a:xfrm>
              <a:off x="2160" y="2786"/>
              <a:ext cx="1152" cy="574"/>
            </a:xfrm>
            <a:custGeom>
              <a:avLst/>
              <a:gdLst>
                <a:gd name="T0" fmla="*/ 72 w 1152"/>
                <a:gd name="T1" fmla="*/ 0 h 574"/>
                <a:gd name="T2" fmla="*/ 57 w 1152"/>
                <a:gd name="T3" fmla="*/ 2 h 574"/>
                <a:gd name="T4" fmla="*/ 44 w 1152"/>
                <a:gd name="T5" fmla="*/ 6 h 574"/>
                <a:gd name="T6" fmla="*/ 31 w 1152"/>
                <a:gd name="T7" fmla="*/ 12 h 574"/>
                <a:gd name="T8" fmla="*/ 20 w 1152"/>
                <a:gd name="T9" fmla="*/ 21 h 574"/>
                <a:gd name="T10" fmla="*/ 13 w 1152"/>
                <a:gd name="T11" fmla="*/ 31 h 574"/>
                <a:gd name="T12" fmla="*/ 6 w 1152"/>
                <a:gd name="T13" fmla="*/ 44 h 574"/>
                <a:gd name="T14" fmla="*/ 2 w 1152"/>
                <a:gd name="T15" fmla="*/ 57 h 574"/>
                <a:gd name="T16" fmla="*/ 0 w 1152"/>
                <a:gd name="T17" fmla="*/ 72 h 574"/>
                <a:gd name="T18" fmla="*/ 0 w 1152"/>
                <a:gd name="T19" fmla="*/ 501 h 574"/>
                <a:gd name="T20" fmla="*/ 2 w 1152"/>
                <a:gd name="T21" fmla="*/ 516 h 574"/>
                <a:gd name="T22" fmla="*/ 6 w 1152"/>
                <a:gd name="T23" fmla="*/ 529 h 574"/>
                <a:gd name="T24" fmla="*/ 13 w 1152"/>
                <a:gd name="T25" fmla="*/ 542 h 574"/>
                <a:gd name="T26" fmla="*/ 20 w 1152"/>
                <a:gd name="T27" fmla="*/ 552 h 574"/>
                <a:gd name="T28" fmla="*/ 31 w 1152"/>
                <a:gd name="T29" fmla="*/ 561 h 574"/>
                <a:gd name="T30" fmla="*/ 44 w 1152"/>
                <a:gd name="T31" fmla="*/ 568 h 574"/>
                <a:gd name="T32" fmla="*/ 57 w 1152"/>
                <a:gd name="T33" fmla="*/ 571 h 574"/>
                <a:gd name="T34" fmla="*/ 72 w 1152"/>
                <a:gd name="T35" fmla="*/ 573 h 574"/>
                <a:gd name="T36" fmla="*/ 1079 w 1152"/>
                <a:gd name="T37" fmla="*/ 573 h 574"/>
                <a:gd name="T38" fmla="*/ 1094 w 1152"/>
                <a:gd name="T39" fmla="*/ 571 h 574"/>
                <a:gd name="T40" fmla="*/ 1107 w 1152"/>
                <a:gd name="T41" fmla="*/ 568 h 574"/>
                <a:gd name="T42" fmla="*/ 1120 w 1152"/>
                <a:gd name="T43" fmla="*/ 561 h 574"/>
                <a:gd name="T44" fmla="*/ 1131 w 1152"/>
                <a:gd name="T45" fmla="*/ 552 h 574"/>
                <a:gd name="T46" fmla="*/ 1138 w 1152"/>
                <a:gd name="T47" fmla="*/ 542 h 574"/>
                <a:gd name="T48" fmla="*/ 1146 w 1152"/>
                <a:gd name="T49" fmla="*/ 529 h 574"/>
                <a:gd name="T50" fmla="*/ 1149 w 1152"/>
                <a:gd name="T51" fmla="*/ 516 h 574"/>
                <a:gd name="T52" fmla="*/ 1151 w 1152"/>
                <a:gd name="T53" fmla="*/ 501 h 574"/>
                <a:gd name="T54" fmla="*/ 1151 w 1152"/>
                <a:gd name="T55" fmla="*/ 72 h 574"/>
                <a:gd name="T56" fmla="*/ 1149 w 1152"/>
                <a:gd name="T57" fmla="*/ 57 h 574"/>
                <a:gd name="T58" fmla="*/ 1146 w 1152"/>
                <a:gd name="T59" fmla="*/ 44 h 574"/>
                <a:gd name="T60" fmla="*/ 1138 w 1152"/>
                <a:gd name="T61" fmla="*/ 31 h 574"/>
                <a:gd name="T62" fmla="*/ 1131 w 1152"/>
                <a:gd name="T63" fmla="*/ 21 h 574"/>
                <a:gd name="T64" fmla="*/ 1120 w 1152"/>
                <a:gd name="T65" fmla="*/ 12 h 574"/>
                <a:gd name="T66" fmla="*/ 1107 w 1152"/>
                <a:gd name="T67" fmla="*/ 6 h 574"/>
                <a:gd name="T68" fmla="*/ 1094 w 1152"/>
                <a:gd name="T69" fmla="*/ 2 h 574"/>
                <a:gd name="T70" fmla="*/ 1079 w 1152"/>
                <a:gd name="T71" fmla="*/ 0 h 574"/>
                <a:gd name="T72" fmla="*/ 72 w 1152"/>
                <a:gd name="T73" fmla="*/ 0 h 57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52"/>
                <a:gd name="T112" fmla="*/ 0 h 574"/>
                <a:gd name="T113" fmla="*/ 1152 w 1152"/>
                <a:gd name="T114" fmla="*/ 574 h 57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52" h="574">
                  <a:moveTo>
                    <a:pt x="72" y="0"/>
                  </a:moveTo>
                  <a:lnTo>
                    <a:pt x="57" y="2"/>
                  </a:lnTo>
                  <a:lnTo>
                    <a:pt x="44" y="6"/>
                  </a:lnTo>
                  <a:lnTo>
                    <a:pt x="31" y="12"/>
                  </a:lnTo>
                  <a:lnTo>
                    <a:pt x="20" y="21"/>
                  </a:lnTo>
                  <a:lnTo>
                    <a:pt x="13" y="31"/>
                  </a:lnTo>
                  <a:lnTo>
                    <a:pt x="6" y="44"/>
                  </a:lnTo>
                  <a:lnTo>
                    <a:pt x="2" y="57"/>
                  </a:lnTo>
                  <a:lnTo>
                    <a:pt x="0" y="72"/>
                  </a:lnTo>
                  <a:lnTo>
                    <a:pt x="0" y="501"/>
                  </a:lnTo>
                  <a:lnTo>
                    <a:pt x="2" y="516"/>
                  </a:lnTo>
                  <a:lnTo>
                    <a:pt x="6" y="529"/>
                  </a:lnTo>
                  <a:lnTo>
                    <a:pt x="13" y="542"/>
                  </a:lnTo>
                  <a:lnTo>
                    <a:pt x="20" y="552"/>
                  </a:lnTo>
                  <a:lnTo>
                    <a:pt x="31" y="561"/>
                  </a:lnTo>
                  <a:lnTo>
                    <a:pt x="44" y="568"/>
                  </a:lnTo>
                  <a:lnTo>
                    <a:pt x="57" y="571"/>
                  </a:lnTo>
                  <a:lnTo>
                    <a:pt x="72" y="573"/>
                  </a:lnTo>
                  <a:lnTo>
                    <a:pt x="1079" y="573"/>
                  </a:lnTo>
                  <a:lnTo>
                    <a:pt x="1094" y="571"/>
                  </a:lnTo>
                  <a:lnTo>
                    <a:pt x="1107" y="568"/>
                  </a:lnTo>
                  <a:lnTo>
                    <a:pt x="1120" y="561"/>
                  </a:lnTo>
                  <a:lnTo>
                    <a:pt x="1131" y="552"/>
                  </a:lnTo>
                  <a:lnTo>
                    <a:pt x="1138" y="542"/>
                  </a:lnTo>
                  <a:lnTo>
                    <a:pt x="1146" y="529"/>
                  </a:lnTo>
                  <a:lnTo>
                    <a:pt x="1149" y="516"/>
                  </a:lnTo>
                  <a:lnTo>
                    <a:pt x="1151" y="501"/>
                  </a:lnTo>
                  <a:lnTo>
                    <a:pt x="1151" y="72"/>
                  </a:lnTo>
                  <a:lnTo>
                    <a:pt x="1149" y="57"/>
                  </a:lnTo>
                  <a:lnTo>
                    <a:pt x="1146" y="44"/>
                  </a:lnTo>
                  <a:lnTo>
                    <a:pt x="1138" y="31"/>
                  </a:lnTo>
                  <a:lnTo>
                    <a:pt x="1131" y="21"/>
                  </a:lnTo>
                  <a:lnTo>
                    <a:pt x="1120" y="12"/>
                  </a:lnTo>
                  <a:lnTo>
                    <a:pt x="1107" y="6"/>
                  </a:lnTo>
                  <a:lnTo>
                    <a:pt x="1094" y="2"/>
                  </a:lnTo>
                  <a:lnTo>
                    <a:pt x="1079" y="0"/>
                  </a:lnTo>
                  <a:lnTo>
                    <a:pt x="72" y="0"/>
                  </a:lnTo>
                </a:path>
              </a:pathLst>
            </a:custGeom>
            <a:solidFill>
              <a:srgbClr val="CC99FF"/>
            </a:solidFill>
            <a:ln w="25400" cap="rnd">
              <a:solidFill>
                <a:srgbClr val="FF0000"/>
              </a:solidFill>
              <a:round/>
              <a:headEnd type="none" w="sm" len="sm"/>
              <a:tailEnd type="none" w="sm" len="sm"/>
            </a:ln>
          </p:spPr>
          <p:txBody>
            <a:bodyPr/>
            <a:lstStyle/>
            <a:p>
              <a:endParaRPr lang="en-US"/>
            </a:p>
          </p:txBody>
        </p:sp>
        <p:sp>
          <p:nvSpPr>
            <p:cNvPr id="41001" name="Rectangle 18">
              <a:extLst>
                <a:ext uri="{FF2B5EF4-FFF2-40B4-BE49-F238E27FC236}">
                  <a16:creationId xmlns:a16="http://schemas.microsoft.com/office/drawing/2014/main" xmlns="" id="{E27C01CD-8056-4740-AB2F-51F0274317AA}"/>
                </a:ext>
              </a:extLst>
            </p:cNvPr>
            <p:cNvSpPr>
              <a:spLocks noChangeArrowheads="1"/>
            </p:cNvSpPr>
            <p:nvPr/>
          </p:nvSpPr>
          <p:spPr bwMode="auto">
            <a:xfrm>
              <a:off x="2201" y="2822"/>
              <a:ext cx="1070" cy="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70000"/>
                </a:lnSpc>
              </a:pPr>
              <a:r>
                <a:rPr lang="en-US" altLang="en-US" sz="2000" b="1">
                  <a:solidFill>
                    <a:srgbClr val="0000FF"/>
                  </a:solidFill>
                  <a:latin typeface="Garamond BookCondensed"/>
                </a:rPr>
                <a:t>Lembaga Moneter termasuk bank sentral</a:t>
              </a:r>
            </a:p>
          </p:txBody>
        </p:sp>
      </p:grpSp>
      <p:grpSp>
        <p:nvGrpSpPr>
          <p:cNvPr id="40968" name="Group 22">
            <a:extLst>
              <a:ext uri="{FF2B5EF4-FFF2-40B4-BE49-F238E27FC236}">
                <a16:creationId xmlns:a16="http://schemas.microsoft.com/office/drawing/2014/main" xmlns="" id="{937424AD-50DC-43A7-B987-21DB490A6CC0}"/>
              </a:ext>
            </a:extLst>
          </p:cNvPr>
          <p:cNvGrpSpPr>
            <a:grpSpLocks/>
          </p:cNvGrpSpPr>
          <p:nvPr/>
        </p:nvGrpSpPr>
        <p:grpSpPr bwMode="auto">
          <a:xfrm>
            <a:off x="3429000" y="5561013"/>
            <a:ext cx="1905000" cy="993775"/>
            <a:chOff x="2160" y="3503"/>
            <a:chExt cx="1200" cy="626"/>
          </a:xfrm>
        </p:grpSpPr>
        <p:sp>
          <p:nvSpPr>
            <p:cNvPr id="40998" name="Freeform 20">
              <a:extLst>
                <a:ext uri="{FF2B5EF4-FFF2-40B4-BE49-F238E27FC236}">
                  <a16:creationId xmlns:a16="http://schemas.microsoft.com/office/drawing/2014/main" xmlns="" id="{0951E7FD-DDFA-401D-BD99-1729243E838B}"/>
                </a:ext>
              </a:extLst>
            </p:cNvPr>
            <p:cNvSpPr>
              <a:spLocks/>
            </p:cNvSpPr>
            <p:nvPr/>
          </p:nvSpPr>
          <p:spPr bwMode="auto">
            <a:xfrm>
              <a:off x="2160" y="3503"/>
              <a:ext cx="1200" cy="626"/>
            </a:xfrm>
            <a:custGeom>
              <a:avLst/>
              <a:gdLst>
                <a:gd name="T0" fmla="*/ 79 w 1200"/>
                <a:gd name="T1" fmla="*/ 0 h 626"/>
                <a:gd name="T2" fmla="*/ 63 w 1200"/>
                <a:gd name="T3" fmla="*/ 2 h 626"/>
                <a:gd name="T4" fmla="*/ 48 w 1200"/>
                <a:gd name="T5" fmla="*/ 6 h 626"/>
                <a:gd name="T6" fmla="*/ 35 w 1200"/>
                <a:gd name="T7" fmla="*/ 13 h 626"/>
                <a:gd name="T8" fmla="*/ 23 w 1200"/>
                <a:gd name="T9" fmla="*/ 23 h 626"/>
                <a:gd name="T10" fmla="*/ 13 w 1200"/>
                <a:gd name="T11" fmla="*/ 34 h 626"/>
                <a:gd name="T12" fmla="*/ 6 w 1200"/>
                <a:gd name="T13" fmla="*/ 48 h 626"/>
                <a:gd name="T14" fmla="*/ 2 w 1200"/>
                <a:gd name="T15" fmla="*/ 62 h 626"/>
                <a:gd name="T16" fmla="*/ 0 w 1200"/>
                <a:gd name="T17" fmla="*/ 78 h 626"/>
                <a:gd name="T18" fmla="*/ 0 w 1200"/>
                <a:gd name="T19" fmla="*/ 547 h 626"/>
                <a:gd name="T20" fmla="*/ 2 w 1200"/>
                <a:gd name="T21" fmla="*/ 563 h 626"/>
                <a:gd name="T22" fmla="*/ 6 w 1200"/>
                <a:gd name="T23" fmla="*/ 577 h 626"/>
                <a:gd name="T24" fmla="*/ 13 w 1200"/>
                <a:gd name="T25" fmla="*/ 591 h 626"/>
                <a:gd name="T26" fmla="*/ 23 w 1200"/>
                <a:gd name="T27" fmla="*/ 602 h 626"/>
                <a:gd name="T28" fmla="*/ 35 w 1200"/>
                <a:gd name="T29" fmla="*/ 612 h 626"/>
                <a:gd name="T30" fmla="*/ 48 w 1200"/>
                <a:gd name="T31" fmla="*/ 619 h 626"/>
                <a:gd name="T32" fmla="*/ 63 w 1200"/>
                <a:gd name="T33" fmla="*/ 623 h 626"/>
                <a:gd name="T34" fmla="*/ 79 w 1200"/>
                <a:gd name="T35" fmla="*/ 625 h 626"/>
                <a:gd name="T36" fmla="*/ 1122 w 1200"/>
                <a:gd name="T37" fmla="*/ 625 h 626"/>
                <a:gd name="T38" fmla="*/ 1138 w 1200"/>
                <a:gd name="T39" fmla="*/ 623 h 626"/>
                <a:gd name="T40" fmla="*/ 1153 w 1200"/>
                <a:gd name="T41" fmla="*/ 619 h 626"/>
                <a:gd name="T42" fmla="*/ 1164 w 1200"/>
                <a:gd name="T43" fmla="*/ 612 h 626"/>
                <a:gd name="T44" fmla="*/ 1176 w 1200"/>
                <a:gd name="T45" fmla="*/ 602 h 626"/>
                <a:gd name="T46" fmla="*/ 1186 w 1200"/>
                <a:gd name="T47" fmla="*/ 591 h 626"/>
                <a:gd name="T48" fmla="*/ 1193 w 1200"/>
                <a:gd name="T49" fmla="*/ 577 h 626"/>
                <a:gd name="T50" fmla="*/ 1197 w 1200"/>
                <a:gd name="T51" fmla="*/ 563 h 626"/>
                <a:gd name="T52" fmla="*/ 1199 w 1200"/>
                <a:gd name="T53" fmla="*/ 547 h 626"/>
                <a:gd name="T54" fmla="*/ 1199 w 1200"/>
                <a:gd name="T55" fmla="*/ 78 h 626"/>
                <a:gd name="T56" fmla="*/ 1197 w 1200"/>
                <a:gd name="T57" fmla="*/ 62 h 626"/>
                <a:gd name="T58" fmla="*/ 1193 w 1200"/>
                <a:gd name="T59" fmla="*/ 48 h 626"/>
                <a:gd name="T60" fmla="*/ 1186 w 1200"/>
                <a:gd name="T61" fmla="*/ 34 h 626"/>
                <a:gd name="T62" fmla="*/ 1176 w 1200"/>
                <a:gd name="T63" fmla="*/ 23 h 626"/>
                <a:gd name="T64" fmla="*/ 1164 w 1200"/>
                <a:gd name="T65" fmla="*/ 13 h 626"/>
                <a:gd name="T66" fmla="*/ 1153 w 1200"/>
                <a:gd name="T67" fmla="*/ 6 h 626"/>
                <a:gd name="T68" fmla="*/ 1138 w 1200"/>
                <a:gd name="T69" fmla="*/ 2 h 626"/>
                <a:gd name="T70" fmla="*/ 1122 w 1200"/>
                <a:gd name="T71" fmla="*/ 0 h 626"/>
                <a:gd name="T72" fmla="*/ 79 w 1200"/>
                <a:gd name="T73" fmla="*/ 0 h 62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00"/>
                <a:gd name="T112" fmla="*/ 0 h 626"/>
                <a:gd name="T113" fmla="*/ 1200 w 1200"/>
                <a:gd name="T114" fmla="*/ 626 h 62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00" h="626">
                  <a:moveTo>
                    <a:pt x="79" y="0"/>
                  </a:moveTo>
                  <a:lnTo>
                    <a:pt x="63" y="2"/>
                  </a:lnTo>
                  <a:lnTo>
                    <a:pt x="48" y="6"/>
                  </a:lnTo>
                  <a:lnTo>
                    <a:pt x="35" y="13"/>
                  </a:lnTo>
                  <a:lnTo>
                    <a:pt x="23" y="23"/>
                  </a:lnTo>
                  <a:lnTo>
                    <a:pt x="13" y="34"/>
                  </a:lnTo>
                  <a:lnTo>
                    <a:pt x="6" y="48"/>
                  </a:lnTo>
                  <a:lnTo>
                    <a:pt x="2" y="62"/>
                  </a:lnTo>
                  <a:lnTo>
                    <a:pt x="0" y="78"/>
                  </a:lnTo>
                  <a:lnTo>
                    <a:pt x="0" y="547"/>
                  </a:lnTo>
                  <a:lnTo>
                    <a:pt x="2" y="563"/>
                  </a:lnTo>
                  <a:lnTo>
                    <a:pt x="6" y="577"/>
                  </a:lnTo>
                  <a:lnTo>
                    <a:pt x="13" y="591"/>
                  </a:lnTo>
                  <a:lnTo>
                    <a:pt x="23" y="602"/>
                  </a:lnTo>
                  <a:lnTo>
                    <a:pt x="35" y="612"/>
                  </a:lnTo>
                  <a:lnTo>
                    <a:pt x="48" y="619"/>
                  </a:lnTo>
                  <a:lnTo>
                    <a:pt x="63" y="623"/>
                  </a:lnTo>
                  <a:lnTo>
                    <a:pt x="79" y="625"/>
                  </a:lnTo>
                  <a:lnTo>
                    <a:pt x="1122" y="625"/>
                  </a:lnTo>
                  <a:lnTo>
                    <a:pt x="1138" y="623"/>
                  </a:lnTo>
                  <a:lnTo>
                    <a:pt x="1153" y="619"/>
                  </a:lnTo>
                  <a:lnTo>
                    <a:pt x="1164" y="612"/>
                  </a:lnTo>
                  <a:lnTo>
                    <a:pt x="1176" y="602"/>
                  </a:lnTo>
                  <a:lnTo>
                    <a:pt x="1186" y="591"/>
                  </a:lnTo>
                  <a:lnTo>
                    <a:pt x="1193" y="577"/>
                  </a:lnTo>
                  <a:lnTo>
                    <a:pt x="1197" y="563"/>
                  </a:lnTo>
                  <a:lnTo>
                    <a:pt x="1199" y="547"/>
                  </a:lnTo>
                  <a:lnTo>
                    <a:pt x="1199" y="78"/>
                  </a:lnTo>
                  <a:lnTo>
                    <a:pt x="1197" y="62"/>
                  </a:lnTo>
                  <a:lnTo>
                    <a:pt x="1193" y="48"/>
                  </a:lnTo>
                  <a:lnTo>
                    <a:pt x="1186" y="34"/>
                  </a:lnTo>
                  <a:lnTo>
                    <a:pt x="1176" y="23"/>
                  </a:lnTo>
                  <a:lnTo>
                    <a:pt x="1164" y="13"/>
                  </a:lnTo>
                  <a:lnTo>
                    <a:pt x="1153" y="6"/>
                  </a:lnTo>
                  <a:lnTo>
                    <a:pt x="1138" y="2"/>
                  </a:lnTo>
                  <a:lnTo>
                    <a:pt x="1122" y="0"/>
                  </a:lnTo>
                  <a:lnTo>
                    <a:pt x="79" y="0"/>
                  </a:lnTo>
                </a:path>
              </a:pathLst>
            </a:custGeom>
            <a:solidFill>
              <a:srgbClr val="CC99FF"/>
            </a:solidFill>
            <a:ln w="25400" cap="rnd">
              <a:solidFill>
                <a:srgbClr val="FF0000"/>
              </a:solidFill>
              <a:round/>
              <a:headEnd type="none" w="sm" len="sm"/>
              <a:tailEnd type="none" w="sm" len="sm"/>
            </a:ln>
          </p:spPr>
          <p:txBody>
            <a:bodyPr/>
            <a:lstStyle/>
            <a:p>
              <a:endParaRPr lang="en-US"/>
            </a:p>
          </p:txBody>
        </p:sp>
        <p:sp>
          <p:nvSpPr>
            <p:cNvPr id="40999" name="Rectangle 21">
              <a:extLst>
                <a:ext uri="{FF2B5EF4-FFF2-40B4-BE49-F238E27FC236}">
                  <a16:creationId xmlns:a16="http://schemas.microsoft.com/office/drawing/2014/main" xmlns="" id="{757C2518-2C77-44BD-BD58-759DB8BAFFB6}"/>
                </a:ext>
              </a:extLst>
            </p:cNvPr>
            <p:cNvSpPr>
              <a:spLocks noChangeArrowheads="1"/>
            </p:cNvSpPr>
            <p:nvPr/>
          </p:nvSpPr>
          <p:spPr bwMode="auto">
            <a:xfrm>
              <a:off x="2248" y="3562"/>
              <a:ext cx="1024" cy="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000" b="1">
                  <a:solidFill>
                    <a:srgbClr val="0000FF"/>
                  </a:solidFill>
                  <a:latin typeface="Garamond BookCondensed"/>
                </a:rPr>
                <a:t>Lembaga Non Moneter</a:t>
              </a:r>
            </a:p>
          </p:txBody>
        </p:sp>
      </p:grpSp>
      <p:sp>
        <p:nvSpPr>
          <p:cNvPr id="40969" name="Line 23">
            <a:extLst>
              <a:ext uri="{FF2B5EF4-FFF2-40B4-BE49-F238E27FC236}">
                <a16:creationId xmlns:a16="http://schemas.microsoft.com/office/drawing/2014/main" xmlns="" id="{3E7D52F2-904D-49EE-ABC1-3DEC709655C6}"/>
              </a:ext>
            </a:extLst>
          </p:cNvPr>
          <p:cNvSpPr>
            <a:spLocks noChangeShapeType="1"/>
          </p:cNvSpPr>
          <p:nvPr/>
        </p:nvSpPr>
        <p:spPr bwMode="auto">
          <a:xfrm>
            <a:off x="1552575" y="1828800"/>
            <a:ext cx="3886200" cy="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0970" name="Line 24">
            <a:extLst>
              <a:ext uri="{FF2B5EF4-FFF2-40B4-BE49-F238E27FC236}">
                <a16:creationId xmlns:a16="http://schemas.microsoft.com/office/drawing/2014/main" xmlns="" id="{56C22D18-5E94-4D79-A10B-08CAC5306A78}"/>
              </a:ext>
            </a:extLst>
          </p:cNvPr>
          <p:cNvSpPr>
            <a:spLocks noChangeShapeType="1"/>
          </p:cNvSpPr>
          <p:nvPr/>
        </p:nvSpPr>
        <p:spPr bwMode="auto">
          <a:xfrm>
            <a:off x="3609975" y="1600200"/>
            <a:ext cx="0" cy="223838"/>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0971" name="Line 25">
            <a:extLst>
              <a:ext uri="{FF2B5EF4-FFF2-40B4-BE49-F238E27FC236}">
                <a16:creationId xmlns:a16="http://schemas.microsoft.com/office/drawing/2014/main" xmlns="" id="{83D644C3-940E-43F0-8F72-6BB6D662B0C3}"/>
              </a:ext>
            </a:extLst>
          </p:cNvPr>
          <p:cNvSpPr>
            <a:spLocks noChangeShapeType="1"/>
          </p:cNvSpPr>
          <p:nvPr/>
        </p:nvSpPr>
        <p:spPr bwMode="auto">
          <a:xfrm flipH="1">
            <a:off x="1552575" y="1843088"/>
            <a:ext cx="4763" cy="138112"/>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0972" name="Line 26">
            <a:extLst>
              <a:ext uri="{FF2B5EF4-FFF2-40B4-BE49-F238E27FC236}">
                <a16:creationId xmlns:a16="http://schemas.microsoft.com/office/drawing/2014/main" xmlns="" id="{2745B359-F484-4FB1-8FF2-892F74C988F4}"/>
              </a:ext>
            </a:extLst>
          </p:cNvPr>
          <p:cNvSpPr>
            <a:spLocks noChangeShapeType="1"/>
          </p:cNvSpPr>
          <p:nvPr/>
        </p:nvSpPr>
        <p:spPr bwMode="auto">
          <a:xfrm>
            <a:off x="5438775" y="1824038"/>
            <a:ext cx="0" cy="157162"/>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pSp>
        <p:nvGrpSpPr>
          <p:cNvPr id="40973" name="Group 29">
            <a:extLst>
              <a:ext uri="{FF2B5EF4-FFF2-40B4-BE49-F238E27FC236}">
                <a16:creationId xmlns:a16="http://schemas.microsoft.com/office/drawing/2014/main" xmlns="" id="{66504799-4C68-4255-8D1D-ED60F3CE16BB}"/>
              </a:ext>
            </a:extLst>
          </p:cNvPr>
          <p:cNvGrpSpPr>
            <a:grpSpLocks/>
          </p:cNvGrpSpPr>
          <p:nvPr/>
        </p:nvGrpSpPr>
        <p:grpSpPr bwMode="auto">
          <a:xfrm>
            <a:off x="866775" y="4443413"/>
            <a:ext cx="1752600" cy="915987"/>
            <a:chOff x="546" y="2799"/>
            <a:chExt cx="1104" cy="577"/>
          </a:xfrm>
        </p:grpSpPr>
        <p:sp>
          <p:nvSpPr>
            <p:cNvPr id="40996" name="Freeform 27">
              <a:extLst>
                <a:ext uri="{FF2B5EF4-FFF2-40B4-BE49-F238E27FC236}">
                  <a16:creationId xmlns:a16="http://schemas.microsoft.com/office/drawing/2014/main" xmlns="" id="{FEDDB5B7-04C8-4CD2-8DFF-4EFE12859FD1}"/>
                </a:ext>
              </a:extLst>
            </p:cNvPr>
            <p:cNvSpPr>
              <a:spLocks/>
            </p:cNvSpPr>
            <p:nvPr/>
          </p:nvSpPr>
          <p:spPr bwMode="auto">
            <a:xfrm>
              <a:off x="546" y="2799"/>
              <a:ext cx="1104" cy="577"/>
            </a:xfrm>
            <a:custGeom>
              <a:avLst/>
              <a:gdLst>
                <a:gd name="T0" fmla="*/ 72 w 1104"/>
                <a:gd name="T1" fmla="*/ 0 h 577"/>
                <a:gd name="T2" fmla="*/ 58 w 1104"/>
                <a:gd name="T3" fmla="*/ 2 h 577"/>
                <a:gd name="T4" fmla="*/ 44 w 1104"/>
                <a:gd name="T5" fmla="*/ 6 h 577"/>
                <a:gd name="T6" fmla="*/ 32 w 1104"/>
                <a:gd name="T7" fmla="*/ 12 h 577"/>
                <a:gd name="T8" fmla="*/ 21 w 1104"/>
                <a:gd name="T9" fmla="*/ 21 h 577"/>
                <a:gd name="T10" fmla="*/ 12 w 1104"/>
                <a:gd name="T11" fmla="*/ 31 h 577"/>
                <a:gd name="T12" fmla="*/ 5 w 1104"/>
                <a:gd name="T13" fmla="*/ 44 h 577"/>
                <a:gd name="T14" fmla="*/ 2 w 1104"/>
                <a:gd name="T15" fmla="*/ 57 h 577"/>
                <a:gd name="T16" fmla="*/ 0 w 1104"/>
                <a:gd name="T17" fmla="*/ 72 h 577"/>
                <a:gd name="T18" fmla="*/ 0 w 1104"/>
                <a:gd name="T19" fmla="*/ 504 h 577"/>
                <a:gd name="T20" fmla="*/ 2 w 1104"/>
                <a:gd name="T21" fmla="*/ 519 h 577"/>
                <a:gd name="T22" fmla="*/ 5 w 1104"/>
                <a:gd name="T23" fmla="*/ 532 h 577"/>
                <a:gd name="T24" fmla="*/ 12 w 1104"/>
                <a:gd name="T25" fmla="*/ 545 h 577"/>
                <a:gd name="T26" fmla="*/ 21 w 1104"/>
                <a:gd name="T27" fmla="*/ 555 h 577"/>
                <a:gd name="T28" fmla="*/ 32 w 1104"/>
                <a:gd name="T29" fmla="*/ 564 h 577"/>
                <a:gd name="T30" fmla="*/ 44 w 1104"/>
                <a:gd name="T31" fmla="*/ 571 h 577"/>
                <a:gd name="T32" fmla="*/ 58 w 1104"/>
                <a:gd name="T33" fmla="*/ 574 h 577"/>
                <a:gd name="T34" fmla="*/ 72 w 1104"/>
                <a:gd name="T35" fmla="*/ 576 h 577"/>
                <a:gd name="T36" fmla="*/ 1033 w 1104"/>
                <a:gd name="T37" fmla="*/ 576 h 577"/>
                <a:gd name="T38" fmla="*/ 1047 w 1104"/>
                <a:gd name="T39" fmla="*/ 574 h 577"/>
                <a:gd name="T40" fmla="*/ 1061 w 1104"/>
                <a:gd name="T41" fmla="*/ 571 h 577"/>
                <a:gd name="T42" fmla="*/ 1071 w 1104"/>
                <a:gd name="T43" fmla="*/ 564 h 577"/>
                <a:gd name="T44" fmla="*/ 1082 w 1104"/>
                <a:gd name="T45" fmla="*/ 555 h 577"/>
                <a:gd name="T46" fmla="*/ 1091 w 1104"/>
                <a:gd name="T47" fmla="*/ 545 h 577"/>
                <a:gd name="T48" fmla="*/ 1098 w 1104"/>
                <a:gd name="T49" fmla="*/ 532 h 577"/>
                <a:gd name="T50" fmla="*/ 1101 w 1104"/>
                <a:gd name="T51" fmla="*/ 519 h 577"/>
                <a:gd name="T52" fmla="*/ 1103 w 1104"/>
                <a:gd name="T53" fmla="*/ 504 h 577"/>
                <a:gd name="T54" fmla="*/ 1103 w 1104"/>
                <a:gd name="T55" fmla="*/ 72 h 577"/>
                <a:gd name="T56" fmla="*/ 1101 w 1104"/>
                <a:gd name="T57" fmla="*/ 57 h 577"/>
                <a:gd name="T58" fmla="*/ 1098 w 1104"/>
                <a:gd name="T59" fmla="*/ 44 h 577"/>
                <a:gd name="T60" fmla="*/ 1091 w 1104"/>
                <a:gd name="T61" fmla="*/ 31 h 577"/>
                <a:gd name="T62" fmla="*/ 1082 w 1104"/>
                <a:gd name="T63" fmla="*/ 21 h 577"/>
                <a:gd name="T64" fmla="*/ 1071 w 1104"/>
                <a:gd name="T65" fmla="*/ 12 h 577"/>
                <a:gd name="T66" fmla="*/ 1061 w 1104"/>
                <a:gd name="T67" fmla="*/ 6 h 577"/>
                <a:gd name="T68" fmla="*/ 1047 w 1104"/>
                <a:gd name="T69" fmla="*/ 2 h 577"/>
                <a:gd name="T70" fmla="*/ 1033 w 1104"/>
                <a:gd name="T71" fmla="*/ 0 h 577"/>
                <a:gd name="T72" fmla="*/ 72 w 1104"/>
                <a:gd name="T73" fmla="*/ 0 h 57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04"/>
                <a:gd name="T112" fmla="*/ 0 h 577"/>
                <a:gd name="T113" fmla="*/ 1104 w 1104"/>
                <a:gd name="T114" fmla="*/ 577 h 57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04" h="577">
                  <a:moveTo>
                    <a:pt x="72" y="0"/>
                  </a:moveTo>
                  <a:lnTo>
                    <a:pt x="58" y="2"/>
                  </a:lnTo>
                  <a:lnTo>
                    <a:pt x="44" y="6"/>
                  </a:lnTo>
                  <a:lnTo>
                    <a:pt x="32" y="12"/>
                  </a:lnTo>
                  <a:lnTo>
                    <a:pt x="21" y="21"/>
                  </a:lnTo>
                  <a:lnTo>
                    <a:pt x="12" y="31"/>
                  </a:lnTo>
                  <a:lnTo>
                    <a:pt x="5" y="44"/>
                  </a:lnTo>
                  <a:lnTo>
                    <a:pt x="2" y="57"/>
                  </a:lnTo>
                  <a:lnTo>
                    <a:pt x="0" y="72"/>
                  </a:lnTo>
                  <a:lnTo>
                    <a:pt x="0" y="504"/>
                  </a:lnTo>
                  <a:lnTo>
                    <a:pt x="2" y="519"/>
                  </a:lnTo>
                  <a:lnTo>
                    <a:pt x="5" y="532"/>
                  </a:lnTo>
                  <a:lnTo>
                    <a:pt x="12" y="545"/>
                  </a:lnTo>
                  <a:lnTo>
                    <a:pt x="21" y="555"/>
                  </a:lnTo>
                  <a:lnTo>
                    <a:pt x="32" y="564"/>
                  </a:lnTo>
                  <a:lnTo>
                    <a:pt x="44" y="571"/>
                  </a:lnTo>
                  <a:lnTo>
                    <a:pt x="58" y="574"/>
                  </a:lnTo>
                  <a:lnTo>
                    <a:pt x="72" y="576"/>
                  </a:lnTo>
                  <a:lnTo>
                    <a:pt x="1033" y="576"/>
                  </a:lnTo>
                  <a:lnTo>
                    <a:pt x="1047" y="574"/>
                  </a:lnTo>
                  <a:lnTo>
                    <a:pt x="1061" y="571"/>
                  </a:lnTo>
                  <a:lnTo>
                    <a:pt x="1071" y="564"/>
                  </a:lnTo>
                  <a:lnTo>
                    <a:pt x="1082" y="555"/>
                  </a:lnTo>
                  <a:lnTo>
                    <a:pt x="1091" y="545"/>
                  </a:lnTo>
                  <a:lnTo>
                    <a:pt x="1098" y="532"/>
                  </a:lnTo>
                  <a:lnTo>
                    <a:pt x="1101" y="519"/>
                  </a:lnTo>
                  <a:lnTo>
                    <a:pt x="1103" y="504"/>
                  </a:lnTo>
                  <a:lnTo>
                    <a:pt x="1103" y="72"/>
                  </a:lnTo>
                  <a:lnTo>
                    <a:pt x="1101" y="57"/>
                  </a:lnTo>
                  <a:lnTo>
                    <a:pt x="1098" y="44"/>
                  </a:lnTo>
                  <a:lnTo>
                    <a:pt x="1091" y="31"/>
                  </a:lnTo>
                  <a:lnTo>
                    <a:pt x="1082" y="21"/>
                  </a:lnTo>
                  <a:lnTo>
                    <a:pt x="1071" y="12"/>
                  </a:lnTo>
                  <a:lnTo>
                    <a:pt x="1061" y="6"/>
                  </a:lnTo>
                  <a:lnTo>
                    <a:pt x="1047" y="2"/>
                  </a:lnTo>
                  <a:lnTo>
                    <a:pt x="1033" y="0"/>
                  </a:lnTo>
                  <a:lnTo>
                    <a:pt x="72" y="0"/>
                  </a:lnTo>
                </a:path>
              </a:pathLst>
            </a:custGeom>
            <a:solidFill>
              <a:srgbClr val="FFFF66"/>
            </a:solidFill>
            <a:ln w="25400" cap="rnd">
              <a:solidFill>
                <a:srgbClr val="FF0000"/>
              </a:solidFill>
              <a:round/>
              <a:headEnd type="none" w="sm" len="sm"/>
              <a:tailEnd type="none" w="sm" len="sm"/>
            </a:ln>
          </p:spPr>
          <p:txBody>
            <a:bodyPr/>
            <a:lstStyle/>
            <a:p>
              <a:endParaRPr lang="en-US"/>
            </a:p>
          </p:txBody>
        </p:sp>
        <p:sp>
          <p:nvSpPr>
            <p:cNvPr id="40997" name="Rectangle 28">
              <a:extLst>
                <a:ext uri="{FF2B5EF4-FFF2-40B4-BE49-F238E27FC236}">
                  <a16:creationId xmlns:a16="http://schemas.microsoft.com/office/drawing/2014/main" xmlns="" id="{317A4363-0644-4190-AD24-A9B893134FA6}"/>
                </a:ext>
              </a:extLst>
            </p:cNvPr>
            <p:cNvSpPr>
              <a:spLocks noChangeArrowheads="1"/>
            </p:cNvSpPr>
            <p:nvPr/>
          </p:nvSpPr>
          <p:spPr bwMode="auto">
            <a:xfrm>
              <a:off x="632" y="2856"/>
              <a:ext cx="932"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90000"/>
                </a:lnSpc>
              </a:pPr>
              <a:r>
                <a:rPr lang="en-US" altLang="en-US" sz="1600" b="1">
                  <a:solidFill>
                    <a:srgbClr val="006600"/>
                  </a:solidFill>
                  <a:latin typeface="Garamond BookCondensed"/>
                </a:rPr>
                <a:t>Pemerintahan Provinsi, termasuk BLU*)</a:t>
              </a:r>
            </a:p>
          </p:txBody>
        </p:sp>
      </p:grpSp>
      <p:grpSp>
        <p:nvGrpSpPr>
          <p:cNvPr id="40974" name="Group 32">
            <a:extLst>
              <a:ext uri="{FF2B5EF4-FFF2-40B4-BE49-F238E27FC236}">
                <a16:creationId xmlns:a16="http://schemas.microsoft.com/office/drawing/2014/main" xmlns="" id="{8A8DA538-E699-4E85-AD2B-96D7F912A997}"/>
              </a:ext>
            </a:extLst>
          </p:cNvPr>
          <p:cNvGrpSpPr>
            <a:grpSpLocks/>
          </p:cNvGrpSpPr>
          <p:nvPr/>
        </p:nvGrpSpPr>
        <p:grpSpPr bwMode="auto">
          <a:xfrm>
            <a:off x="838200" y="5562600"/>
            <a:ext cx="1828800" cy="987425"/>
            <a:chOff x="528" y="3504"/>
            <a:chExt cx="1152" cy="622"/>
          </a:xfrm>
        </p:grpSpPr>
        <p:sp>
          <p:nvSpPr>
            <p:cNvPr id="40994" name="Freeform 30">
              <a:extLst>
                <a:ext uri="{FF2B5EF4-FFF2-40B4-BE49-F238E27FC236}">
                  <a16:creationId xmlns:a16="http://schemas.microsoft.com/office/drawing/2014/main" xmlns="" id="{A8C807EA-2794-4FA6-8702-D93F0C71F345}"/>
                </a:ext>
              </a:extLst>
            </p:cNvPr>
            <p:cNvSpPr>
              <a:spLocks/>
            </p:cNvSpPr>
            <p:nvPr/>
          </p:nvSpPr>
          <p:spPr bwMode="auto">
            <a:xfrm>
              <a:off x="528" y="3504"/>
              <a:ext cx="1152" cy="622"/>
            </a:xfrm>
            <a:custGeom>
              <a:avLst/>
              <a:gdLst>
                <a:gd name="T0" fmla="*/ 77 w 1152"/>
                <a:gd name="T1" fmla="*/ 0 h 622"/>
                <a:gd name="T2" fmla="*/ 63 w 1152"/>
                <a:gd name="T3" fmla="*/ 2 h 622"/>
                <a:gd name="T4" fmla="*/ 48 w 1152"/>
                <a:gd name="T5" fmla="*/ 6 h 622"/>
                <a:gd name="T6" fmla="*/ 35 w 1152"/>
                <a:gd name="T7" fmla="*/ 13 h 622"/>
                <a:gd name="T8" fmla="*/ 22 w 1152"/>
                <a:gd name="T9" fmla="*/ 23 h 622"/>
                <a:gd name="T10" fmla="*/ 13 w 1152"/>
                <a:gd name="T11" fmla="*/ 34 h 622"/>
                <a:gd name="T12" fmla="*/ 6 w 1152"/>
                <a:gd name="T13" fmla="*/ 48 h 622"/>
                <a:gd name="T14" fmla="*/ 2 w 1152"/>
                <a:gd name="T15" fmla="*/ 62 h 622"/>
                <a:gd name="T16" fmla="*/ 0 w 1152"/>
                <a:gd name="T17" fmla="*/ 78 h 622"/>
                <a:gd name="T18" fmla="*/ 0 w 1152"/>
                <a:gd name="T19" fmla="*/ 543 h 622"/>
                <a:gd name="T20" fmla="*/ 2 w 1152"/>
                <a:gd name="T21" fmla="*/ 559 h 622"/>
                <a:gd name="T22" fmla="*/ 6 w 1152"/>
                <a:gd name="T23" fmla="*/ 573 h 622"/>
                <a:gd name="T24" fmla="*/ 13 w 1152"/>
                <a:gd name="T25" fmla="*/ 587 h 622"/>
                <a:gd name="T26" fmla="*/ 22 w 1152"/>
                <a:gd name="T27" fmla="*/ 598 h 622"/>
                <a:gd name="T28" fmla="*/ 35 w 1152"/>
                <a:gd name="T29" fmla="*/ 608 h 622"/>
                <a:gd name="T30" fmla="*/ 48 w 1152"/>
                <a:gd name="T31" fmla="*/ 615 h 622"/>
                <a:gd name="T32" fmla="*/ 63 w 1152"/>
                <a:gd name="T33" fmla="*/ 619 h 622"/>
                <a:gd name="T34" fmla="*/ 77 w 1152"/>
                <a:gd name="T35" fmla="*/ 621 h 622"/>
                <a:gd name="T36" fmla="*/ 1074 w 1152"/>
                <a:gd name="T37" fmla="*/ 621 h 622"/>
                <a:gd name="T38" fmla="*/ 1088 w 1152"/>
                <a:gd name="T39" fmla="*/ 619 h 622"/>
                <a:gd name="T40" fmla="*/ 1103 w 1152"/>
                <a:gd name="T41" fmla="*/ 615 h 622"/>
                <a:gd name="T42" fmla="*/ 1116 w 1152"/>
                <a:gd name="T43" fmla="*/ 608 h 622"/>
                <a:gd name="T44" fmla="*/ 1129 w 1152"/>
                <a:gd name="T45" fmla="*/ 598 h 622"/>
                <a:gd name="T46" fmla="*/ 1138 w 1152"/>
                <a:gd name="T47" fmla="*/ 587 h 622"/>
                <a:gd name="T48" fmla="*/ 1146 w 1152"/>
                <a:gd name="T49" fmla="*/ 573 h 622"/>
                <a:gd name="T50" fmla="*/ 1149 w 1152"/>
                <a:gd name="T51" fmla="*/ 559 h 622"/>
                <a:gd name="T52" fmla="*/ 1151 w 1152"/>
                <a:gd name="T53" fmla="*/ 543 h 622"/>
                <a:gd name="T54" fmla="*/ 1151 w 1152"/>
                <a:gd name="T55" fmla="*/ 78 h 622"/>
                <a:gd name="T56" fmla="*/ 1149 w 1152"/>
                <a:gd name="T57" fmla="*/ 62 h 622"/>
                <a:gd name="T58" fmla="*/ 1146 w 1152"/>
                <a:gd name="T59" fmla="*/ 48 h 622"/>
                <a:gd name="T60" fmla="*/ 1138 w 1152"/>
                <a:gd name="T61" fmla="*/ 34 h 622"/>
                <a:gd name="T62" fmla="*/ 1129 w 1152"/>
                <a:gd name="T63" fmla="*/ 23 h 622"/>
                <a:gd name="T64" fmla="*/ 1116 w 1152"/>
                <a:gd name="T65" fmla="*/ 13 h 622"/>
                <a:gd name="T66" fmla="*/ 1103 w 1152"/>
                <a:gd name="T67" fmla="*/ 6 h 622"/>
                <a:gd name="T68" fmla="*/ 1088 w 1152"/>
                <a:gd name="T69" fmla="*/ 2 h 622"/>
                <a:gd name="T70" fmla="*/ 1074 w 1152"/>
                <a:gd name="T71" fmla="*/ 0 h 622"/>
                <a:gd name="T72" fmla="*/ 77 w 1152"/>
                <a:gd name="T73" fmla="*/ 0 h 62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52"/>
                <a:gd name="T112" fmla="*/ 0 h 622"/>
                <a:gd name="T113" fmla="*/ 1152 w 1152"/>
                <a:gd name="T114" fmla="*/ 622 h 62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52" h="622">
                  <a:moveTo>
                    <a:pt x="77" y="0"/>
                  </a:moveTo>
                  <a:lnTo>
                    <a:pt x="63" y="2"/>
                  </a:lnTo>
                  <a:lnTo>
                    <a:pt x="48" y="6"/>
                  </a:lnTo>
                  <a:lnTo>
                    <a:pt x="35" y="13"/>
                  </a:lnTo>
                  <a:lnTo>
                    <a:pt x="22" y="23"/>
                  </a:lnTo>
                  <a:lnTo>
                    <a:pt x="13" y="34"/>
                  </a:lnTo>
                  <a:lnTo>
                    <a:pt x="6" y="48"/>
                  </a:lnTo>
                  <a:lnTo>
                    <a:pt x="2" y="62"/>
                  </a:lnTo>
                  <a:lnTo>
                    <a:pt x="0" y="78"/>
                  </a:lnTo>
                  <a:lnTo>
                    <a:pt x="0" y="543"/>
                  </a:lnTo>
                  <a:lnTo>
                    <a:pt x="2" y="559"/>
                  </a:lnTo>
                  <a:lnTo>
                    <a:pt x="6" y="573"/>
                  </a:lnTo>
                  <a:lnTo>
                    <a:pt x="13" y="587"/>
                  </a:lnTo>
                  <a:lnTo>
                    <a:pt x="22" y="598"/>
                  </a:lnTo>
                  <a:lnTo>
                    <a:pt x="35" y="608"/>
                  </a:lnTo>
                  <a:lnTo>
                    <a:pt x="48" y="615"/>
                  </a:lnTo>
                  <a:lnTo>
                    <a:pt x="63" y="619"/>
                  </a:lnTo>
                  <a:lnTo>
                    <a:pt x="77" y="621"/>
                  </a:lnTo>
                  <a:lnTo>
                    <a:pt x="1074" y="621"/>
                  </a:lnTo>
                  <a:lnTo>
                    <a:pt x="1088" y="619"/>
                  </a:lnTo>
                  <a:lnTo>
                    <a:pt x="1103" y="615"/>
                  </a:lnTo>
                  <a:lnTo>
                    <a:pt x="1116" y="608"/>
                  </a:lnTo>
                  <a:lnTo>
                    <a:pt x="1129" y="598"/>
                  </a:lnTo>
                  <a:lnTo>
                    <a:pt x="1138" y="587"/>
                  </a:lnTo>
                  <a:lnTo>
                    <a:pt x="1146" y="573"/>
                  </a:lnTo>
                  <a:lnTo>
                    <a:pt x="1149" y="559"/>
                  </a:lnTo>
                  <a:lnTo>
                    <a:pt x="1151" y="543"/>
                  </a:lnTo>
                  <a:lnTo>
                    <a:pt x="1151" y="78"/>
                  </a:lnTo>
                  <a:lnTo>
                    <a:pt x="1149" y="62"/>
                  </a:lnTo>
                  <a:lnTo>
                    <a:pt x="1146" y="48"/>
                  </a:lnTo>
                  <a:lnTo>
                    <a:pt x="1138" y="34"/>
                  </a:lnTo>
                  <a:lnTo>
                    <a:pt x="1129" y="23"/>
                  </a:lnTo>
                  <a:lnTo>
                    <a:pt x="1116" y="13"/>
                  </a:lnTo>
                  <a:lnTo>
                    <a:pt x="1103" y="6"/>
                  </a:lnTo>
                  <a:lnTo>
                    <a:pt x="1088" y="2"/>
                  </a:lnTo>
                  <a:lnTo>
                    <a:pt x="1074" y="0"/>
                  </a:lnTo>
                  <a:lnTo>
                    <a:pt x="77" y="0"/>
                  </a:lnTo>
                </a:path>
              </a:pathLst>
            </a:custGeom>
            <a:solidFill>
              <a:srgbClr val="FF0000"/>
            </a:solidFill>
            <a:ln w="25400" cap="rnd">
              <a:solidFill>
                <a:srgbClr val="66FF99"/>
              </a:solidFill>
              <a:round/>
              <a:headEnd type="none" w="sm" len="sm"/>
              <a:tailEnd type="none" w="sm" len="sm"/>
            </a:ln>
          </p:spPr>
          <p:txBody>
            <a:bodyPr/>
            <a:lstStyle/>
            <a:p>
              <a:endParaRPr lang="en-US"/>
            </a:p>
          </p:txBody>
        </p:sp>
        <p:sp>
          <p:nvSpPr>
            <p:cNvPr id="40995" name="Rectangle 31">
              <a:extLst>
                <a:ext uri="{FF2B5EF4-FFF2-40B4-BE49-F238E27FC236}">
                  <a16:creationId xmlns:a16="http://schemas.microsoft.com/office/drawing/2014/main" xmlns="" id="{79151FDC-4EAD-44BF-8EA9-377A150F8F34}"/>
                </a:ext>
              </a:extLst>
            </p:cNvPr>
            <p:cNvSpPr>
              <a:spLocks noChangeArrowheads="1"/>
            </p:cNvSpPr>
            <p:nvPr/>
          </p:nvSpPr>
          <p:spPr bwMode="auto">
            <a:xfrm>
              <a:off x="616" y="3562"/>
              <a:ext cx="976" cy="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90000"/>
                </a:lnSpc>
              </a:pPr>
              <a:r>
                <a:rPr lang="en-US" altLang="en-US" sz="1600" b="1">
                  <a:solidFill>
                    <a:srgbClr val="66FF66"/>
                  </a:solidFill>
                  <a:latin typeface="Garamond BookCondensed"/>
                </a:rPr>
                <a:t>Pemerintahan Kabupaten/Kota, termasuk BLU *)</a:t>
              </a:r>
            </a:p>
          </p:txBody>
        </p:sp>
      </p:grpSp>
      <p:grpSp>
        <p:nvGrpSpPr>
          <p:cNvPr id="40975" name="Group 35">
            <a:extLst>
              <a:ext uri="{FF2B5EF4-FFF2-40B4-BE49-F238E27FC236}">
                <a16:creationId xmlns:a16="http://schemas.microsoft.com/office/drawing/2014/main" xmlns="" id="{684EE149-6360-4A23-A3B2-F026EDDC5642}"/>
              </a:ext>
            </a:extLst>
          </p:cNvPr>
          <p:cNvGrpSpPr>
            <a:grpSpLocks/>
          </p:cNvGrpSpPr>
          <p:nvPr/>
        </p:nvGrpSpPr>
        <p:grpSpPr bwMode="auto">
          <a:xfrm>
            <a:off x="5773738" y="3360738"/>
            <a:ext cx="1846262" cy="889000"/>
            <a:chOff x="3637" y="2117"/>
            <a:chExt cx="1163" cy="560"/>
          </a:xfrm>
        </p:grpSpPr>
        <p:sp>
          <p:nvSpPr>
            <p:cNvPr id="40992" name="Freeform 33">
              <a:extLst>
                <a:ext uri="{FF2B5EF4-FFF2-40B4-BE49-F238E27FC236}">
                  <a16:creationId xmlns:a16="http://schemas.microsoft.com/office/drawing/2014/main" xmlns="" id="{8D3320A4-7BA9-472C-9181-C8BC6B6E0EBE}"/>
                </a:ext>
              </a:extLst>
            </p:cNvPr>
            <p:cNvSpPr>
              <a:spLocks/>
            </p:cNvSpPr>
            <p:nvPr/>
          </p:nvSpPr>
          <p:spPr bwMode="auto">
            <a:xfrm>
              <a:off x="3637" y="2117"/>
              <a:ext cx="1163" cy="560"/>
            </a:xfrm>
            <a:custGeom>
              <a:avLst/>
              <a:gdLst>
                <a:gd name="T0" fmla="*/ 71 w 1163"/>
                <a:gd name="T1" fmla="*/ 0 h 560"/>
                <a:gd name="T2" fmla="*/ 56 w 1163"/>
                <a:gd name="T3" fmla="*/ 2 h 560"/>
                <a:gd name="T4" fmla="*/ 43 w 1163"/>
                <a:gd name="T5" fmla="*/ 5 h 560"/>
                <a:gd name="T6" fmla="*/ 32 w 1163"/>
                <a:gd name="T7" fmla="*/ 12 h 560"/>
                <a:gd name="T8" fmla="*/ 20 w 1163"/>
                <a:gd name="T9" fmla="*/ 21 h 560"/>
                <a:gd name="T10" fmla="*/ 13 w 1163"/>
                <a:gd name="T11" fmla="*/ 30 h 560"/>
                <a:gd name="T12" fmla="*/ 6 w 1163"/>
                <a:gd name="T13" fmla="*/ 43 h 560"/>
                <a:gd name="T14" fmla="*/ 2 w 1163"/>
                <a:gd name="T15" fmla="*/ 56 h 560"/>
                <a:gd name="T16" fmla="*/ 0 w 1163"/>
                <a:gd name="T17" fmla="*/ 70 h 560"/>
                <a:gd name="T18" fmla="*/ 0 w 1163"/>
                <a:gd name="T19" fmla="*/ 489 h 560"/>
                <a:gd name="T20" fmla="*/ 2 w 1163"/>
                <a:gd name="T21" fmla="*/ 504 h 560"/>
                <a:gd name="T22" fmla="*/ 6 w 1163"/>
                <a:gd name="T23" fmla="*/ 516 h 560"/>
                <a:gd name="T24" fmla="*/ 13 w 1163"/>
                <a:gd name="T25" fmla="*/ 529 h 560"/>
                <a:gd name="T26" fmla="*/ 20 w 1163"/>
                <a:gd name="T27" fmla="*/ 538 h 560"/>
                <a:gd name="T28" fmla="*/ 32 w 1163"/>
                <a:gd name="T29" fmla="*/ 547 h 560"/>
                <a:gd name="T30" fmla="*/ 43 w 1163"/>
                <a:gd name="T31" fmla="*/ 554 h 560"/>
                <a:gd name="T32" fmla="*/ 56 w 1163"/>
                <a:gd name="T33" fmla="*/ 557 h 560"/>
                <a:gd name="T34" fmla="*/ 71 w 1163"/>
                <a:gd name="T35" fmla="*/ 559 h 560"/>
                <a:gd name="T36" fmla="*/ 1093 w 1163"/>
                <a:gd name="T37" fmla="*/ 559 h 560"/>
                <a:gd name="T38" fmla="*/ 1108 w 1163"/>
                <a:gd name="T39" fmla="*/ 557 h 560"/>
                <a:gd name="T40" fmla="*/ 1121 w 1163"/>
                <a:gd name="T41" fmla="*/ 554 h 560"/>
                <a:gd name="T42" fmla="*/ 1132 w 1163"/>
                <a:gd name="T43" fmla="*/ 547 h 560"/>
                <a:gd name="T44" fmla="*/ 1142 w 1163"/>
                <a:gd name="T45" fmla="*/ 538 h 560"/>
                <a:gd name="T46" fmla="*/ 1151 w 1163"/>
                <a:gd name="T47" fmla="*/ 529 h 560"/>
                <a:gd name="T48" fmla="*/ 1157 w 1163"/>
                <a:gd name="T49" fmla="*/ 516 h 560"/>
                <a:gd name="T50" fmla="*/ 1160 w 1163"/>
                <a:gd name="T51" fmla="*/ 504 h 560"/>
                <a:gd name="T52" fmla="*/ 1162 w 1163"/>
                <a:gd name="T53" fmla="*/ 489 h 560"/>
                <a:gd name="T54" fmla="*/ 1162 w 1163"/>
                <a:gd name="T55" fmla="*/ 70 h 560"/>
                <a:gd name="T56" fmla="*/ 1160 w 1163"/>
                <a:gd name="T57" fmla="*/ 56 h 560"/>
                <a:gd name="T58" fmla="*/ 1157 w 1163"/>
                <a:gd name="T59" fmla="*/ 43 h 560"/>
                <a:gd name="T60" fmla="*/ 1151 w 1163"/>
                <a:gd name="T61" fmla="*/ 30 h 560"/>
                <a:gd name="T62" fmla="*/ 1142 w 1163"/>
                <a:gd name="T63" fmla="*/ 21 h 560"/>
                <a:gd name="T64" fmla="*/ 1132 w 1163"/>
                <a:gd name="T65" fmla="*/ 12 h 560"/>
                <a:gd name="T66" fmla="*/ 1121 w 1163"/>
                <a:gd name="T67" fmla="*/ 5 h 560"/>
                <a:gd name="T68" fmla="*/ 1108 w 1163"/>
                <a:gd name="T69" fmla="*/ 2 h 560"/>
                <a:gd name="T70" fmla="*/ 1093 w 1163"/>
                <a:gd name="T71" fmla="*/ 0 h 560"/>
                <a:gd name="T72" fmla="*/ 71 w 1163"/>
                <a:gd name="T73" fmla="*/ 0 h 56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63"/>
                <a:gd name="T112" fmla="*/ 0 h 560"/>
                <a:gd name="T113" fmla="*/ 1163 w 1163"/>
                <a:gd name="T114" fmla="*/ 560 h 56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63" h="560">
                  <a:moveTo>
                    <a:pt x="71" y="0"/>
                  </a:moveTo>
                  <a:lnTo>
                    <a:pt x="56" y="2"/>
                  </a:lnTo>
                  <a:lnTo>
                    <a:pt x="43" y="5"/>
                  </a:lnTo>
                  <a:lnTo>
                    <a:pt x="32" y="12"/>
                  </a:lnTo>
                  <a:lnTo>
                    <a:pt x="20" y="21"/>
                  </a:lnTo>
                  <a:lnTo>
                    <a:pt x="13" y="30"/>
                  </a:lnTo>
                  <a:lnTo>
                    <a:pt x="6" y="43"/>
                  </a:lnTo>
                  <a:lnTo>
                    <a:pt x="2" y="56"/>
                  </a:lnTo>
                  <a:lnTo>
                    <a:pt x="0" y="70"/>
                  </a:lnTo>
                  <a:lnTo>
                    <a:pt x="0" y="489"/>
                  </a:lnTo>
                  <a:lnTo>
                    <a:pt x="2" y="504"/>
                  </a:lnTo>
                  <a:lnTo>
                    <a:pt x="6" y="516"/>
                  </a:lnTo>
                  <a:lnTo>
                    <a:pt x="13" y="529"/>
                  </a:lnTo>
                  <a:lnTo>
                    <a:pt x="20" y="538"/>
                  </a:lnTo>
                  <a:lnTo>
                    <a:pt x="32" y="547"/>
                  </a:lnTo>
                  <a:lnTo>
                    <a:pt x="43" y="554"/>
                  </a:lnTo>
                  <a:lnTo>
                    <a:pt x="56" y="557"/>
                  </a:lnTo>
                  <a:lnTo>
                    <a:pt x="71" y="559"/>
                  </a:lnTo>
                  <a:lnTo>
                    <a:pt x="1093" y="559"/>
                  </a:lnTo>
                  <a:lnTo>
                    <a:pt x="1108" y="557"/>
                  </a:lnTo>
                  <a:lnTo>
                    <a:pt x="1121" y="554"/>
                  </a:lnTo>
                  <a:lnTo>
                    <a:pt x="1132" y="547"/>
                  </a:lnTo>
                  <a:lnTo>
                    <a:pt x="1142" y="538"/>
                  </a:lnTo>
                  <a:lnTo>
                    <a:pt x="1151" y="529"/>
                  </a:lnTo>
                  <a:lnTo>
                    <a:pt x="1157" y="516"/>
                  </a:lnTo>
                  <a:lnTo>
                    <a:pt x="1160" y="504"/>
                  </a:lnTo>
                  <a:lnTo>
                    <a:pt x="1162" y="489"/>
                  </a:lnTo>
                  <a:lnTo>
                    <a:pt x="1162" y="70"/>
                  </a:lnTo>
                  <a:lnTo>
                    <a:pt x="1160" y="56"/>
                  </a:lnTo>
                  <a:lnTo>
                    <a:pt x="1157" y="43"/>
                  </a:lnTo>
                  <a:lnTo>
                    <a:pt x="1151" y="30"/>
                  </a:lnTo>
                  <a:lnTo>
                    <a:pt x="1142" y="21"/>
                  </a:lnTo>
                  <a:lnTo>
                    <a:pt x="1132" y="12"/>
                  </a:lnTo>
                  <a:lnTo>
                    <a:pt x="1121" y="5"/>
                  </a:lnTo>
                  <a:lnTo>
                    <a:pt x="1108" y="2"/>
                  </a:lnTo>
                  <a:lnTo>
                    <a:pt x="1093" y="0"/>
                  </a:lnTo>
                  <a:lnTo>
                    <a:pt x="71" y="0"/>
                  </a:lnTo>
                </a:path>
              </a:pathLst>
            </a:custGeom>
            <a:solidFill>
              <a:srgbClr val="0000FF"/>
            </a:solidFill>
            <a:ln w="25400" cap="rnd">
              <a:solidFill>
                <a:srgbClr val="FF0000"/>
              </a:solidFill>
              <a:round/>
              <a:headEnd type="none" w="sm" len="sm"/>
              <a:tailEnd type="none" w="sm" len="sm"/>
            </a:ln>
          </p:spPr>
          <p:txBody>
            <a:bodyPr/>
            <a:lstStyle/>
            <a:p>
              <a:endParaRPr lang="en-US"/>
            </a:p>
          </p:txBody>
        </p:sp>
        <p:sp>
          <p:nvSpPr>
            <p:cNvPr id="9250" name="Rectangle 34">
              <a:extLst>
                <a:ext uri="{FF2B5EF4-FFF2-40B4-BE49-F238E27FC236}">
                  <a16:creationId xmlns:a16="http://schemas.microsoft.com/office/drawing/2014/main" xmlns="" id="{97F70FCA-A0A7-4B7D-AB84-026302D58A13}"/>
                </a:ext>
              </a:extLst>
            </p:cNvPr>
            <p:cNvSpPr>
              <a:spLocks noChangeArrowheads="1"/>
            </p:cNvSpPr>
            <p:nvPr/>
          </p:nvSpPr>
          <p:spPr bwMode="auto">
            <a:xfrm>
              <a:off x="3723" y="2173"/>
              <a:ext cx="991" cy="447"/>
            </a:xfrm>
            <a:prstGeom prst="rect">
              <a:avLst/>
            </a:prstGeom>
            <a:noFill/>
            <a:ln w="9525">
              <a:noFill/>
              <a:miter lim="800000"/>
              <a:headEnd/>
              <a:tailEnd/>
            </a:ln>
            <a:effectLst/>
          </p:spPr>
          <p:txBody>
            <a:bodyPr lIns="0" tIns="0" rIns="0" bIns="0"/>
            <a:lstStyle/>
            <a:p>
              <a:pPr algn="ctr">
                <a:lnSpc>
                  <a:spcPct val="90000"/>
                </a:lnSpc>
                <a:defRPr/>
              </a:pPr>
              <a:r>
                <a:rPr lang="en-US" sz="2000" b="1">
                  <a:solidFill>
                    <a:srgbClr val="66FF99"/>
                  </a:solidFill>
                  <a:effectLst>
                    <a:outerShdw blurRad="38100" dist="38100" dir="2700000" algn="tl">
                      <a:srgbClr val="FFFFFF"/>
                    </a:outerShdw>
                  </a:effectLst>
                  <a:latin typeface="Garamond BookCondensed" charset="0"/>
                </a:rPr>
                <a:t>BUMN/D Non Keuangan</a:t>
              </a:r>
            </a:p>
          </p:txBody>
        </p:sp>
      </p:grpSp>
      <p:sp>
        <p:nvSpPr>
          <p:cNvPr id="40976" name="Line 36">
            <a:extLst>
              <a:ext uri="{FF2B5EF4-FFF2-40B4-BE49-F238E27FC236}">
                <a16:creationId xmlns:a16="http://schemas.microsoft.com/office/drawing/2014/main" xmlns="" id="{9A326CED-2086-4F8B-A387-06404F16312B}"/>
              </a:ext>
            </a:extLst>
          </p:cNvPr>
          <p:cNvSpPr>
            <a:spLocks noChangeShapeType="1"/>
          </p:cNvSpPr>
          <p:nvPr/>
        </p:nvSpPr>
        <p:spPr bwMode="auto">
          <a:xfrm>
            <a:off x="4295775" y="3043238"/>
            <a:ext cx="2362200" cy="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0977" name="Line 37">
            <a:extLst>
              <a:ext uri="{FF2B5EF4-FFF2-40B4-BE49-F238E27FC236}">
                <a16:creationId xmlns:a16="http://schemas.microsoft.com/office/drawing/2014/main" xmlns="" id="{941CC6E9-985B-4DC3-B35E-56488524AC3D}"/>
              </a:ext>
            </a:extLst>
          </p:cNvPr>
          <p:cNvSpPr>
            <a:spLocks noChangeShapeType="1"/>
          </p:cNvSpPr>
          <p:nvPr/>
        </p:nvSpPr>
        <p:spPr bwMode="auto">
          <a:xfrm>
            <a:off x="5438775" y="2895600"/>
            <a:ext cx="0" cy="1524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0978" name="Line 38">
            <a:extLst>
              <a:ext uri="{FF2B5EF4-FFF2-40B4-BE49-F238E27FC236}">
                <a16:creationId xmlns:a16="http://schemas.microsoft.com/office/drawing/2014/main" xmlns="" id="{43EFFC46-A78A-4973-8504-580CA2853329}"/>
              </a:ext>
            </a:extLst>
          </p:cNvPr>
          <p:cNvSpPr>
            <a:spLocks noChangeShapeType="1"/>
          </p:cNvSpPr>
          <p:nvPr/>
        </p:nvSpPr>
        <p:spPr bwMode="auto">
          <a:xfrm>
            <a:off x="4305300" y="3028950"/>
            <a:ext cx="0" cy="3810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0979" name="Line 39">
            <a:extLst>
              <a:ext uri="{FF2B5EF4-FFF2-40B4-BE49-F238E27FC236}">
                <a16:creationId xmlns:a16="http://schemas.microsoft.com/office/drawing/2014/main" xmlns="" id="{0E59B11F-E155-4C74-9566-3E1B6EDB73C0}"/>
              </a:ext>
            </a:extLst>
          </p:cNvPr>
          <p:cNvSpPr>
            <a:spLocks noChangeShapeType="1"/>
          </p:cNvSpPr>
          <p:nvPr/>
        </p:nvSpPr>
        <p:spPr bwMode="auto">
          <a:xfrm>
            <a:off x="6629400" y="3048000"/>
            <a:ext cx="0" cy="3048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0980" name="Line 40">
            <a:extLst>
              <a:ext uri="{FF2B5EF4-FFF2-40B4-BE49-F238E27FC236}">
                <a16:creationId xmlns:a16="http://schemas.microsoft.com/office/drawing/2014/main" xmlns="" id="{CC2C7BCC-CFAA-4415-8DEC-987A5792E507}"/>
              </a:ext>
            </a:extLst>
          </p:cNvPr>
          <p:cNvSpPr>
            <a:spLocks noChangeShapeType="1"/>
          </p:cNvSpPr>
          <p:nvPr/>
        </p:nvSpPr>
        <p:spPr bwMode="auto">
          <a:xfrm flipH="1">
            <a:off x="561975" y="3805238"/>
            <a:ext cx="304800" cy="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0981" name="Line 41">
            <a:extLst>
              <a:ext uri="{FF2B5EF4-FFF2-40B4-BE49-F238E27FC236}">
                <a16:creationId xmlns:a16="http://schemas.microsoft.com/office/drawing/2014/main" xmlns="" id="{BC127AB8-8C2A-443C-AE71-14F594AE97FE}"/>
              </a:ext>
            </a:extLst>
          </p:cNvPr>
          <p:cNvSpPr>
            <a:spLocks noChangeShapeType="1"/>
          </p:cNvSpPr>
          <p:nvPr/>
        </p:nvSpPr>
        <p:spPr bwMode="auto">
          <a:xfrm flipH="1">
            <a:off x="561975" y="4948238"/>
            <a:ext cx="304800" cy="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0982" name="Line 42">
            <a:extLst>
              <a:ext uri="{FF2B5EF4-FFF2-40B4-BE49-F238E27FC236}">
                <a16:creationId xmlns:a16="http://schemas.microsoft.com/office/drawing/2014/main" xmlns="" id="{5D2A90C4-A015-45B3-9C0C-A84C31528D61}"/>
              </a:ext>
            </a:extLst>
          </p:cNvPr>
          <p:cNvSpPr>
            <a:spLocks noChangeShapeType="1"/>
          </p:cNvSpPr>
          <p:nvPr/>
        </p:nvSpPr>
        <p:spPr bwMode="auto">
          <a:xfrm flipH="1">
            <a:off x="561975" y="6096000"/>
            <a:ext cx="304800" cy="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0983" name="Line 43">
            <a:extLst>
              <a:ext uri="{FF2B5EF4-FFF2-40B4-BE49-F238E27FC236}">
                <a16:creationId xmlns:a16="http://schemas.microsoft.com/office/drawing/2014/main" xmlns="" id="{99528CA3-88D0-4CD8-970D-83B9F5A7B8B1}"/>
              </a:ext>
            </a:extLst>
          </p:cNvPr>
          <p:cNvSpPr>
            <a:spLocks noChangeShapeType="1"/>
          </p:cNvSpPr>
          <p:nvPr/>
        </p:nvSpPr>
        <p:spPr bwMode="auto">
          <a:xfrm>
            <a:off x="576263" y="2533650"/>
            <a:ext cx="0" cy="35814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0984" name="Line 44">
            <a:extLst>
              <a:ext uri="{FF2B5EF4-FFF2-40B4-BE49-F238E27FC236}">
                <a16:creationId xmlns:a16="http://schemas.microsoft.com/office/drawing/2014/main" xmlns="" id="{4A8106DB-2261-4AD8-8DDE-14BDE82261F4}"/>
              </a:ext>
            </a:extLst>
          </p:cNvPr>
          <p:cNvSpPr>
            <a:spLocks noChangeShapeType="1"/>
          </p:cNvSpPr>
          <p:nvPr/>
        </p:nvSpPr>
        <p:spPr bwMode="auto">
          <a:xfrm flipH="1">
            <a:off x="3105150" y="3652838"/>
            <a:ext cx="304800" cy="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0985" name="Line 45">
            <a:extLst>
              <a:ext uri="{FF2B5EF4-FFF2-40B4-BE49-F238E27FC236}">
                <a16:creationId xmlns:a16="http://schemas.microsoft.com/office/drawing/2014/main" xmlns="" id="{0435AE0E-B596-44B5-A104-87CC658365CF}"/>
              </a:ext>
            </a:extLst>
          </p:cNvPr>
          <p:cNvSpPr>
            <a:spLocks noChangeShapeType="1"/>
          </p:cNvSpPr>
          <p:nvPr/>
        </p:nvSpPr>
        <p:spPr bwMode="auto">
          <a:xfrm flipH="1">
            <a:off x="3105150" y="4948238"/>
            <a:ext cx="304800" cy="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0986" name="Line 46">
            <a:extLst>
              <a:ext uri="{FF2B5EF4-FFF2-40B4-BE49-F238E27FC236}">
                <a16:creationId xmlns:a16="http://schemas.microsoft.com/office/drawing/2014/main" xmlns="" id="{C6C38ABA-E5A8-426F-8F05-38C0B6197C64}"/>
              </a:ext>
            </a:extLst>
          </p:cNvPr>
          <p:cNvSpPr>
            <a:spLocks noChangeShapeType="1"/>
          </p:cNvSpPr>
          <p:nvPr/>
        </p:nvSpPr>
        <p:spPr bwMode="auto">
          <a:xfrm flipH="1">
            <a:off x="3105150" y="6173788"/>
            <a:ext cx="304800" cy="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0987" name="Line 47">
            <a:extLst>
              <a:ext uri="{FF2B5EF4-FFF2-40B4-BE49-F238E27FC236}">
                <a16:creationId xmlns:a16="http://schemas.microsoft.com/office/drawing/2014/main" xmlns="" id="{F1726493-F348-42D0-8DB4-DB6890263B0D}"/>
              </a:ext>
            </a:extLst>
          </p:cNvPr>
          <p:cNvSpPr>
            <a:spLocks noChangeShapeType="1"/>
          </p:cNvSpPr>
          <p:nvPr/>
        </p:nvSpPr>
        <p:spPr bwMode="auto">
          <a:xfrm>
            <a:off x="3124200" y="3659188"/>
            <a:ext cx="0" cy="25146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9264" name="Rectangle 48">
            <a:extLst>
              <a:ext uri="{FF2B5EF4-FFF2-40B4-BE49-F238E27FC236}">
                <a16:creationId xmlns:a16="http://schemas.microsoft.com/office/drawing/2014/main" xmlns="" id="{DFED83B6-A502-4616-AEF2-BAE3ACA7184A}"/>
              </a:ext>
            </a:extLst>
          </p:cNvPr>
          <p:cNvSpPr>
            <a:spLocks noChangeArrowheads="1"/>
          </p:cNvSpPr>
          <p:nvPr/>
        </p:nvSpPr>
        <p:spPr bwMode="auto">
          <a:xfrm>
            <a:off x="1524001" y="137585"/>
            <a:ext cx="7216774" cy="395815"/>
          </a:xfrm>
          <a:prstGeom prst="rect">
            <a:avLst/>
          </a:prstGeom>
          <a:noFill/>
          <a:ln w="9525">
            <a:noFill/>
            <a:miter lim="800000"/>
            <a:headEnd/>
            <a:tailEnd/>
          </a:ln>
          <a:effectLst/>
        </p:spPr>
        <p:txBody>
          <a:bodyPr wrap="square" lIns="92075" tIns="46038" rIns="92075" bIns="46038">
            <a:spAutoFit/>
          </a:bodyPr>
          <a:lstStyle/>
          <a:p>
            <a:pPr algn="r">
              <a:lnSpc>
                <a:spcPct val="80000"/>
              </a:lnSpc>
              <a:spcBef>
                <a:spcPct val="50000"/>
              </a:spcBef>
              <a:defRPr/>
            </a:pPr>
            <a:r>
              <a:rPr lang="en-US" sz="2400" b="1" dirty="0">
                <a:effectLst>
                  <a:outerShdw blurRad="38100" dist="38100" dir="2700000" algn="tl">
                    <a:srgbClr val="000066"/>
                  </a:outerShdw>
                </a:effectLst>
                <a:latin typeface="FZ ROMAN 4 COND" charset="0"/>
              </a:rPr>
              <a:t>LINGKUP KEUANGAN NEGARA DARI SEGI SUBYEK</a:t>
            </a:r>
          </a:p>
        </p:txBody>
      </p:sp>
      <p:sp>
        <p:nvSpPr>
          <p:cNvPr id="40989" name="Line 49">
            <a:extLst>
              <a:ext uri="{FF2B5EF4-FFF2-40B4-BE49-F238E27FC236}">
                <a16:creationId xmlns:a16="http://schemas.microsoft.com/office/drawing/2014/main" xmlns="" id="{53CF5802-BB09-4B47-B7D2-89FE923ED5C3}"/>
              </a:ext>
            </a:extLst>
          </p:cNvPr>
          <p:cNvSpPr>
            <a:spLocks noChangeShapeType="1"/>
          </p:cNvSpPr>
          <p:nvPr/>
        </p:nvSpPr>
        <p:spPr bwMode="auto">
          <a:xfrm flipH="1">
            <a:off x="576263" y="2547938"/>
            <a:ext cx="304800" cy="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0990" name="Rectangle 50">
            <a:extLst>
              <a:ext uri="{FF2B5EF4-FFF2-40B4-BE49-F238E27FC236}">
                <a16:creationId xmlns:a16="http://schemas.microsoft.com/office/drawing/2014/main" xmlns="" id="{6787B374-E4A4-46EF-ADB4-2F541946A9F0}"/>
              </a:ext>
            </a:extLst>
          </p:cNvPr>
          <p:cNvSpPr>
            <a:spLocks noChangeArrowheads="1"/>
          </p:cNvSpPr>
          <p:nvPr/>
        </p:nvSpPr>
        <p:spPr bwMode="auto">
          <a:xfrm>
            <a:off x="6248400" y="5410200"/>
            <a:ext cx="2590800"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marL="762000" indent="-7620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1400" b="1">
                <a:solidFill>
                  <a:schemeClr val="tx2"/>
                </a:solidFill>
              </a:rPr>
              <a:t>*) BLU = Badan Layanan Umum, seperti Rumah Sakit dan Perguruan Tinggi</a:t>
            </a:r>
          </a:p>
        </p:txBody>
      </p:sp>
      <p:sp>
        <p:nvSpPr>
          <p:cNvPr id="9267" name="Freeform 51">
            <a:extLst>
              <a:ext uri="{FF2B5EF4-FFF2-40B4-BE49-F238E27FC236}">
                <a16:creationId xmlns:a16="http://schemas.microsoft.com/office/drawing/2014/main" xmlns="" id="{172D50C0-7B9D-4BF3-9E36-9233E843EF6C}"/>
              </a:ext>
            </a:extLst>
          </p:cNvPr>
          <p:cNvSpPr>
            <a:spLocks/>
          </p:cNvSpPr>
          <p:nvPr/>
        </p:nvSpPr>
        <p:spPr bwMode="auto">
          <a:xfrm>
            <a:off x="304800" y="1676400"/>
            <a:ext cx="2670175" cy="5032375"/>
          </a:xfrm>
          <a:custGeom>
            <a:avLst/>
            <a:gdLst>
              <a:gd name="T0" fmla="*/ 2147483646 w 1682"/>
              <a:gd name="T1" fmla="*/ 0 h 3170"/>
              <a:gd name="T2" fmla="*/ 2147483646 w 1682"/>
              <a:gd name="T3" fmla="*/ 2147483646 h 3170"/>
              <a:gd name="T4" fmla="*/ 2147483646 w 1682"/>
              <a:gd name="T5" fmla="*/ 2147483646 h 3170"/>
              <a:gd name="T6" fmla="*/ 2147483646 w 1682"/>
              <a:gd name="T7" fmla="*/ 2147483646 h 3170"/>
              <a:gd name="T8" fmla="*/ 2147483646 w 1682"/>
              <a:gd name="T9" fmla="*/ 2147483646 h 3170"/>
              <a:gd name="T10" fmla="*/ 2147483646 w 1682"/>
              <a:gd name="T11" fmla="*/ 2147483646 h 3170"/>
              <a:gd name="T12" fmla="*/ 2147483646 w 1682"/>
              <a:gd name="T13" fmla="*/ 2147483646 h 3170"/>
              <a:gd name="T14" fmla="*/ 2147483646 w 1682"/>
              <a:gd name="T15" fmla="*/ 2147483646 h 3170"/>
              <a:gd name="T16" fmla="*/ 0 w 1682"/>
              <a:gd name="T17" fmla="*/ 2147483646 h 3170"/>
              <a:gd name="T18" fmla="*/ 0 w 1682"/>
              <a:gd name="T19" fmla="*/ 2147483646 h 3170"/>
              <a:gd name="T20" fmla="*/ 2147483646 w 1682"/>
              <a:gd name="T21" fmla="*/ 2147483646 h 3170"/>
              <a:gd name="T22" fmla="*/ 2147483646 w 1682"/>
              <a:gd name="T23" fmla="*/ 2147483646 h 3170"/>
              <a:gd name="T24" fmla="*/ 2147483646 w 1682"/>
              <a:gd name="T25" fmla="*/ 2147483646 h 3170"/>
              <a:gd name="T26" fmla="*/ 2147483646 w 1682"/>
              <a:gd name="T27" fmla="*/ 2147483646 h 3170"/>
              <a:gd name="T28" fmla="*/ 2147483646 w 1682"/>
              <a:gd name="T29" fmla="*/ 2147483646 h 3170"/>
              <a:gd name="T30" fmla="*/ 2147483646 w 1682"/>
              <a:gd name="T31" fmla="*/ 2147483646 h 3170"/>
              <a:gd name="T32" fmla="*/ 2147483646 w 1682"/>
              <a:gd name="T33" fmla="*/ 2147483646 h 3170"/>
              <a:gd name="T34" fmla="*/ 2147483646 w 1682"/>
              <a:gd name="T35" fmla="*/ 2147483646 h 3170"/>
              <a:gd name="T36" fmla="*/ 2147483646 w 1682"/>
              <a:gd name="T37" fmla="*/ 2147483646 h 3170"/>
              <a:gd name="T38" fmla="*/ 2147483646 w 1682"/>
              <a:gd name="T39" fmla="*/ 2147483646 h 3170"/>
              <a:gd name="T40" fmla="*/ 2147483646 w 1682"/>
              <a:gd name="T41" fmla="*/ 2147483646 h 3170"/>
              <a:gd name="T42" fmla="*/ 2147483646 w 1682"/>
              <a:gd name="T43" fmla="*/ 2147483646 h 3170"/>
              <a:gd name="T44" fmla="*/ 2147483646 w 1682"/>
              <a:gd name="T45" fmla="*/ 2147483646 h 3170"/>
              <a:gd name="T46" fmla="*/ 2147483646 w 1682"/>
              <a:gd name="T47" fmla="*/ 2147483646 h 3170"/>
              <a:gd name="T48" fmla="*/ 2147483646 w 1682"/>
              <a:gd name="T49" fmla="*/ 2147483646 h 3170"/>
              <a:gd name="T50" fmla="*/ 2147483646 w 1682"/>
              <a:gd name="T51" fmla="*/ 2147483646 h 3170"/>
              <a:gd name="T52" fmla="*/ 2147483646 w 1682"/>
              <a:gd name="T53" fmla="*/ 2147483646 h 3170"/>
              <a:gd name="T54" fmla="*/ 2147483646 w 1682"/>
              <a:gd name="T55" fmla="*/ 2147483646 h 3170"/>
              <a:gd name="T56" fmla="*/ 2147483646 w 1682"/>
              <a:gd name="T57" fmla="*/ 2147483646 h 3170"/>
              <a:gd name="T58" fmla="*/ 2147483646 w 1682"/>
              <a:gd name="T59" fmla="*/ 2147483646 h 3170"/>
              <a:gd name="T60" fmla="*/ 2147483646 w 1682"/>
              <a:gd name="T61" fmla="*/ 2147483646 h 3170"/>
              <a:gd name="T62" fmla="*/ 2147483646 w 1682"/>
              <a:gd name="T63" fmla="*/ 2147483646 h 3170"/>
              <a:gd name="T64" fmla="*/ 2147483646 w 1682"/>
              <a:gd name="T65" fmla="*/ 2147483646 h 3170"/>
              <a:gd name="T66" fmla="*/ 2147483646 w 1682"/>
              <a:gd name="T67" fmla="*/ 2147483646 h 3170"/>
              <a:gd name="T68" fmla="*/ 2147483646 w 1682"/>
              <a:gd name="T69" fmla="*/ 2147483646 h 3170"/>
              <a:gd name="T70" fmla="*/ 2147483646 w 1682"/>
              <a:gd name="T71" fmla="*/ 0 h 3170"/>
              <a:gd name="T72" fmla="*/ 2147483646 w 1682"/>
              <a:gd name="T73" fmla="*/ 0 h 317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682"/>
              <a:gd name="T112" fmla="*/ 0 h 3170"/>
              <a:gd name="T113" fmla="*/ 1682 w 1682"/>
              <a:gd name="T114" fmla="*/ 3170 h 317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682" h="3170">
                <a:moveTo>
                  <a:pt x="210" y="0"/>
                </a:moveTo>
                <a:lnTo>
                  <a:pt x="167" y="5"/>
                </a:lnTo>
                <a:lnTo>
                  <a:pt x="129" y="15"/>
                </a:lnTo>
                <a:lnTo>
                  <a:pt x="91" y="35"/>
                </a:lnTo>
                <a:lnTo>
                  <a:pt x="62" y="61"/>
                </a:lnTo>
                <a:lnTo>
                  <a:pt x="35" y="91"/>
                </a:lnTo>
                <a:lnTo>
                  <a:pt x="16" y="127"/>
                </a:lnTo>
                <a:lnTo>
                  <a:pt x="5" y="167"/>
                </a:lnTo>
                <a:lnTo>
                  <a:pt x="0" y="208"/>
                </a:lnTo>
                <a:lnTo>
                  <a:pt x="0" y="2956"/>
                </a:lnTo>
                <a:lnTo>
                  <a:pt x="5" y="2997"/>
                </a:lnTo>
                <a:lnTo>
                  <a:pt x="16" y="3037"/>
                </a:lnTo>
                <a:lnTo>
                  <a:pt x="35" y="3073"/>
                </a:lnTo>
                <a:lnTo>
                  <a:pt x="62" y="3108"/>
                </a:lnTo>
                <a:lnTo>
                  <a:pt x="91" y="3134"/>
                </a:lnTo>
                <a:lnTo>
                  <a:pt x="129" y="3154"/>
                </a:lnTo>
                <a:lnTo>
                  <a:pt x="167" y="3164"/>
                </a:lnTo>
                <a:lnTo>
                  <a:pt x="210" y="3169"/>
                </a:lnTo>
                <a:lnTo>
                  <a:pt x="1471" y="3169"/>
                </a:lnTo>
                <a:lnTo>
                  <a:pt x="1514" y="3164"/>
                </a:lnTo>
                <a:lnTo>
                  <a:pt x="1552" y="3154"/>
                </a:lnTo>
                <a:lnTo>
                  <a:pt x="1590" y="3134"/>
                </a:lnTo>
                <a:lnTo>
                  <a:pt x="1619" y="3108"/>
                </a:lnTo>
                <a:lnTo>
                  <a:pt x="1646" y="3073"/>
                </a:lnTo>
                <a:lnTo>
                  <a:pt x="1665" y="3037"/>
                </a:lnTo>
                <a:lnTo>
                  <a:pt x="1676" y="2997"/>
                </a:lnTo>
                <a:lnTo>
                  <a:pt x="1681" y="2956"/>
                </a:lnTo>
                <a:lnTo>
                  <a:pt x="1681" y="208"/>
                </a:lnTo>
                <a:lnTo>
                  <a:pt x="1676" y="167"/>
                </a:lnTo>
                <a:lnTo>
                  <a:pt x="1665" y="127"/>
                </a:lnTo>
                <a:lnTo>
                  <a:pt x="1646" y="91"/>
                </a:lnTo>
                <a:lnTo>
                  <a:pt x="1619" y="61"/>
                </a:lnTo>
                <a:lnTo>
                  <a:pt x="1590" y="35"/>
                </a:lnTo>
                <a:lnTo>
                  <a:pt x="1552" y="15"/>
                </a:lnTo>
                <a:lnTo>
                  <a:pt x="1514" y="5"/>
                </a:lnTo>
                <a:lnTo>
                  <a:pt x="1471" y="0"/>
                </a:lnTo>
                <a:lnTo>
                  <a:pt x="210" y="0"/>
                </a:lnTo>
              </a:path>
            </a:pathLst>
          </a:custGeom>
          <a:noFill/>
          <a:ln w="12700" cap="rnd">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9267"/>
                                        </p:tgtEl>
                                        <p:attrNameLst>
                                          <p:attrName>style.visibility</p:attrName>
                                        </p:attrNameLst>
                                      </p:cBhvr>
                                      <p:to>
                                        <p:strVal val="visible"/>
                                      </p:to>
                                    </p:set>
                                    <p:animEffect transition="in" filter="wipe(up)">
                                      <p:cBhvr>
                                        <p:cTn id="7" dur="500"/>
                                        <p:tgtEl>
                                          <p:spTgt spid="9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xmlns="" id="{9847F693-1C03-4163-9866-45373D805106}"/>
              </a:ext>
            </a:extLst>
          </p:cNvPr>
          <p:cNvSpPr>
            <a:spLocks noGrp="1" noChangeArrowheads="1"/>
          </p:cNvSpPr>
          <p:nvPr>
            <p:ph type="title"/>
          </p:nvPr>
        </p:nvSpPr>
        <p:spPr>
          <a:xfrm>
            <a:off x="0" y="76200"/>
            <a:ext cx="9144000" cy="990600"/>
          </a:xfrm>
        </p:spPr>
        <p:txBody>
          <a:bodyPr rtlCol="0">
            <a:normAutofit/>
          </a:bodyPr>
          <a:lstStyle/>
          <a:p>
            <a:pPr algn="ctr" eaLnBrk="1" fontAlgn="auto" hangingPunct="1">
              <a:lnSpc>
                <a:spcPct val="80000"/>
              </a:lnSpc>
              <a:spcAft>
                <a:spcPts val="0"/>
              </a:spcAft>
              <a:defRPr/>
            </a:pPr>
            <a:r>
              <a:rPr sz="3200" b="1" dirty="0">
                <a:solidFill>
                  <a:schemeClr val="tx1"/>
                </a:solidFill>
                <a:effectLst>
                  <a:outerShdw blurRad="38100" dist="38100" dir="2700000" algn="tl">
                    <a:srgbClr val="FFFFFF"/>
                  </a:outerShdw>
                </a:effectLst>
                <a:latin typeface="Arial" panose="020B0604020202020204" pitchFamily="34" charset="0"/>
                <a:cs typeface="Arial" panose="020B0604020202020204" pitchFamily="34" charset="0"/>
              </a:rPr>
              <a:t>PRINSIP-PRINSIP (BARU) PENGELOLAAN KEUANGAN NEGARA</a:t>
            </a:r>
          </a:p>
        </p:txBody>
      </p:sp>
      <p:sp>
        <p:nvSpPr>
          <p:cNvPr id="25602" name="Rectangle 2">
            <a:extLst>
              <a:ext uri="{FF2B5EF4-FFF2-40B4-BE49-F238E27FC236}">
                <a16:creationId xmlns:a16="http://schemas.microsoft.com/office/drawing/2014/main" xmlns="" id="{EC1BB569-5340-47F5-9D3F-54F378CCB228}"/>
              </a:ext>
            </a:extLst>
          </p:cNvPr>
          <p:cNvSpPr>
            <a:spLocks noGrp="1" noChangeArrowheads="1"/>
          </p:cNvSpPr>
          <p:nvPr>
            <p:ph idx="1"/>
          </p:nvPr>
        </p:nvSpPr>
        <p:spPr>
          <a:xfrm>
            <a:off x="228600" y="1981200"/>
            <a:ext cx="8458200" cy="4495800"/>
          </a:xfrm>
        </p:spPr>
        <p:txBody>
          <a:bodyPr rtlCol="0">
            <a:normAutofit/>
          </a:bodyPr>
          <a:lstStyle/>
          <a:p>
            <a:pPr marL="666750" indent="-476250" algn="just" eaLnBrk="1" fontAlgn="auto" hangingPunct="1">
              <a:lnSpc>
                <a:spcPct val="80000"/>
              </a:lnSpc>
              <a:spcBef>
                <a:spcPct val="30000"/>
              </a:spcBef>
              <a:spcAft>
                <a:spcPts val="0"/>
              </a:spcAft>
              <a:buClrTx/>
              <a:buFont typeface="Arial" panose="020B0604020202020204" pitchFamily="34" charset="0"/>
              <a:buChar char="•"/>
              <a:defRPr/>
            </a:pPr>
            <a:r>
              <a:rPr lang="en-US" sz="2800" b="1" dirty="0" err="1">
                <a:latin typeface="Arial" pitchFamily="34" charset="0"/>
                <a:cs typeface="Arial" pitchFamily="34" charset="0"/>
              </a:rPr>
              <a:t>Akuntabilitas</a:t>
            </a:r>
            <a:r>
              <a:rPr lang="en-US" sz="2800" b="1" dirty="0">
                <a:latin typeface="Arial" pitchFamily="34" charset="0"/>
                <a:cs typeface="Arial" pitchFamily="34" charset="0"/>
              </a:rPr>
              <a:t> </a:t>
            </a:r>
            <a:r>
              <a:rPr lang="en-US" sz="2800" b="1" dirty="0" err="1">
                <a:latin typeface="Arial" pitchFamily="34" charset="0"/>
                <a:cs typeface="Arial" pitchFamily="34" charset="0"/>
              </a:rPr>
              <a:t>berorientasi</a:t>
            </a:r>
            <a:r>
              <a:rPr lang="en-US" sz="2800" b="1" dirty="0">
                <a:latin typeface="Arial" pitchFamily="34" charset="0"/>
                <a:cs typeface="Arial" pitchFamily="34" charset="0"/>
              </a:rPr>
              <a:t> </a:t>
            </a:r>
            <a:r>
              <a:rPr lang="en-US" sz="2800" b="1" dirty="0" err="1">
                <a:latin typeface="Arial" pitchFamily="34" charset="0"/>
                <a:cs typeface="Arial" pitchFamily="34" charset="0"/>
              </a:rPr>
              <a:t>pada</a:t>
            </a:r>
            <a:r>
              <a:rPr lang="en-US" sz="2800" b="1" dirty="0">
                <a:latin typeface="Arial" pitchFamily="34" charset="0"/>
                <a:cs typeface="Arial" pitchFamily="34" charset="0"/>
              </a:rPr>
              <a:t> </a:t>
            </a:r>
            <a:r>
              <a:rPr lang="en-US" sz="2800" b="1" dirty="0" err="1">
                <a:latin typeface="Arial" pitchFamily="34" charset="0"/>
                <a:cs typeface="Arial" pitchFamily="34" charset="0"/>
              </a:rPr>
              <a:t>hasil</a:t>
            </a:r>
            <a:r>
              <a:rPr lang="en-US" sz="2800" b="1" dirty="0">
                <a:latin typeface="Arial" pitchFamily="34" charset="0"/>
                <a:cs typeface="Arial" pitchFamily="34" charset="0"/>
              </a:rPr>
              <a:t>,</a:t>
            </a:r>
          </a:p>
          <a:p>
            <a:pPr marL="666750" indent="-476250" algn="just" eaLnBrk="1" fontAlgn="auto" hangingPunct="1">
              <a:lnSpc>
                <a:spcPct val="80000"/>
              </a:lnSpc>
              <a:spcBef>
                <a:spcPct val="30000"/>
              </a:spcBef>
              <a:spcAft>
                <a:spcPts val="0"/>
              </a:spcAft>
              <a:buClrTx/>
              <a:buFont typeface="Arial" panose="020B0604020202020204" pitchFamily="34" charset="0"/>
              <a:buChar char="•"/>
              <a:defRPr/>
            </a:pPr>
            <a:r>
              <a:rPr lang="en-US" sz="2800" b="1" dirty="0" err="1">
                <a:effectLst>
                  <a:outerShdw blurRad="38100" dist="38100" dir="2700000" algn="tl">
                    <a:srgbClr val="FFFFFF"/>
                  </a:outerShdw>
                </a:effectLst>
                <a:latin typeface="Arial" pitchFamily="34" charset="0"/>
                <a:cs typeface="Arial" pitchFamily="34" charset="0"/>
              </a:rPr>
              <a:t>Profesionalitas</a:t>
            </a:r>
            <a:r>
              <a:rPr lang="en-US" sz="2800" b="1" dirty="0">
                <a:effectLst>
                  <a:outerShdw blurRad="38100" dist="38100" dir="2700000" algn="tl">
                    <a:srgbClr val="FFFFFF"/>
                  </a:outerShdw>
                </a:effectLst>
                <a:latin typeface="Arial" pitchFamily="34" charset="0"/>
                <a:cs typeface="Arial" pitchFamily="34" charset="0"/>
              </a:rPr>
              <a:t>,</a:t>
            </a:r>
          </a:p>
          <a:p>
            <a:pPr marL="666750" indent="-476250" algn="just" eaLnBrk="1" fontAlgn="auto" hangingPunct="1">
              <a:lnSpc>
                <a:spcPct val="80000"/>
              </a:lnSpc>
              <a:spcBef>
                <a:spcPct val="30000"/>
              </a:spcBef>
              <a:spcAft>
                <a:spcPts val="0"/>
              </a:spcAft>
              <a:buClrTx/>
              <a:buFont typeface="Arial" panose="020B0604020202020204" pitchFamily="34" charset="0"/>
              <a:buChar char="•"/>
              <a:defRPr/>
            </a:pPr>
            <a:r>
              <a:rPr lang="en-US" sz="2800" b="1" dirty="0" err="1">
                <a:effectLst>
                  <a:outerShdw blurRad="38100" dist="38100" dir="2700000" algn="tl">
                    <a:srgbClr val="FFFFFF"/>
                  </a:outerShdw>
                </a:effectLst>
                <a:latin typeface="Arial" pitchFamily="34" charset="0"/>
                <a:cs typeface="Arial" pitchFamily="34" charset="0"/>
              </a:rPr>
              <a:t>Proporsionalitas</a:t>
            </a:r>
            <a:r>
              <a:rPr lang="en-US" sz="2800" b="1" dirty="0">
                <a:effectLst>
                  <a:outerShdw blurRad="38100" dist="38100" dir="2700000" algn="tl">
                    <a:srgbClr val="FFFFFF"/>
                  </a:outerShdw>
                </a:effectLst>
                <a:latin typeface="Arial" pitchFamily="34" charset="0"/>
                <a:cs typeface="Arial" pitchFamily="34" charset="0"/>
              </a:rPr>
              <a:t>,</a:t>
            </a:r>
          </a:p>
          <a:p>
            <a:pPr marL="666750" indent="-476250" algn="just" eaLnBrk="1" fontAlgn="auto" hangingPunct="1">
              <a:lnSpc>
                <a:spcPct val="80000"/>
              </a:lnSpc>
              <a:spcBef>
                <a:spcPct val="30000"/>
              </a:spcBef>
              <a:spcAft>
                <a:spcPts val="0"/>
              </a:spcAft>
              <a:buClrTx/>
              <a:buFont typeface="Arial" panose="020B0604020202020204" pitchFamily="34" charset="0"/>
              <a:buChar char="•"/>
              <a:defRPr/>
            </a:pPr>
            <a:r>
              <a:rPr lang="en-US" sz="2800" b="1" dirty="0" err="1">
                <a:effectLst>
                  <a:outerShdw blurRad="38100" dist="38100" dir="2700000" algn="tl">
                    <a:srgbClr val="FFFFFF"/>
                  </a:outerShdw>
                </a:effectLst>
                <a:latin typeface="Arial" pitchFamily="34" charset="0"/>
                <a:cs typeface="Arial" pitchFamily="34" charset="0"/>
              </a:rPr>
              <a:t>Keterbukaan</a:t>
            </a:r>
            <a:r>
              <a:rPr lang="en-US" sz="2800" b="1" dirty="0">
                <a:effectLst>
                  <a:outerShdw blurRad="38100" dist="38100" dir="2700000" algn="tl">
                    <a:srgbClr val="FFFFFF"/>
                  </a:outerShdw>
                </a:effectLst>
                <a:latin typeface="Arial" pitchFamily="34" charset="0"/>
                <a:cs typeface="Arial" pitchFamily="34" charset="0"/>
              </a:rPr>
              <a:t> </a:t>
            </a:r>
            <a:r>
              <a:rPr lang="en-US" sz="2800" b="1" dirty="0" err="1">
                <a:effectLst>
                  <a:outerShdw blurRad="38100" dist="38100" dir="2700000" algn="tl">
                    <a:srgbClr val="FFFFFF"/>
                  </a:outerShdw>
                </a:effectLst>
                <a:latin typeface="Arial" pitchFamily="34" charset="0"/>
                <a:cs typeface="Arial" pitchFamily="34" charset="0"/>
              </a:rPr>
              <a:t>dalam</a:t>
            </a:r>
            <a:r>
              <a:rPr lang="en-US" sz="2800" b="1" dirty="0">
                <a:effectLst>
                  <a:outerShdw blurRad="38100" dist="38100" dir="2700000" algn="tl">
                    <a:srgbClr val="FFFFFF"/>
                  </a:outerShdw>
                </a:effectLst>
                <a:latin typeface="Arial" pitchFamily="34" charset="0"/>
                <a:cs typeface="Arial" pitchFamily="34" charset="0"/>
              </a:rPr>
              <a:t> </a:t>
            </a:r>
            <a:r>
              <a:rPr lang="en-US" sz="2800" b="1" dirty="0" err="1">
                <a:effectLst>
                  <a:outerShdw blurRad="38100" dist="38100" dir="2700000" algn="tl">
                    <a:srgbClr val="FFFFFF"/>
                  </a:outerShdw>
                </a:effectLst>
                <a:latin typeface="Arial" pitchFamily="34" charset="0"/>
                <a:cs typeface="Arial" pitchFamily="34" charset="0"/>
              </a:rPr>
              <a:t>pengelolaan</a:t>
            </a:r>
            <a:r>
              <a:rPr lang="en-US" sz="2800" b="1" dirty="0">
                <a:effectLst>
                  <a:outerShdw blurRad="38100" dist="38100" dir="2700000" algn="tl">
                    <a:srgbClr val="FFFFFF"/>
                  </a:outerShdw>
                </a:effectLst>
                <a:latin typeface="Arial" pitchFamily="34" charset="0"/>
                <a:cs typeface="Arial" pitchFamily="34" charset="0"/>
              </a:rPr>
              <a:t> </a:t>
            </a:r>
            <a:r>
              <a:rPr lang="en-US" sz="2800" b="1" dirty="0" err="1">
                <a:effectLst>
                  <a:outerShdw blurRad="38100" dist="38100" dir="2700000" algn="tl">
                    <a:srgbClr val="FFFFFF"/>
                  </a:outerShdw>
                </a:effectLst>
                <a:latin typeface="Arial" pitchFamily="34" charset="0"/>
                <a:cs typeface="Arial" pitchFamily="34" charset="0"/>
              </a:rPr>
              <a:t>keuangan</a:t>
            </a:r>
            <a:r>
              <a:rPr lang="en-US" sz="2800" b="1" dirty="0">
                <a:effectLst>
                  <a:outerShdw blurRad="38100" dist="38100" dir="2700000" algn="tl">
                    <a:srgbClr val="FFFFFF"/>
                  </a:outerShdw>
                </a:effectLst>
                <a:latin typeface="Arial" pitchFamily="34" charset="0"/>
                <a:cs typeface="Arial" pitchFamily="34" charset="0"/>
              </a:rPr>
              <a:t> </a:t>
            </a:r>
            <a:r>
              <a:rPr lang="en-US" sz="2800" b="1" dirty="0" err="1">
                <a:effectLst>
                  <a:outerShdw blurRad="38100" dist="38100" dir="2700000" algn="tl">
                    <a:srgbClr val="FFFFFF"/>
                  </a:outerShdw>
                </a:effectLst>
                <a:latin typeface="Arial" pitchFamily="34" charset="0"/>
                <a:cs typeface="Arial" pitchFamily="34" charset="0"/>
              </a:rPr>
              <a:t>negara</a:t>
            </a:r>
            <a:r>
              <a:rPr lang="en-US" sz="2800" b="1" dirty="0">
                <a:effectLst>
                  <a:outerShdw blurRad="38100" dist="38100" dir="2700000" algn="tl">
                    <a:srgbClr val="FFFFFF"/>
                  </a:outerShdw>
                </a:effectLst>
                <a:latin typeface="Arial" pitchFamily="34" charset="0"/>
                <a:cs typeface="Arial" pitchFamily="34" charset="0"/>
              </a:rPr>
              <a:t>,</a:t>
            </a:r>
          </a:p>
          <a:p>
            <a:pPr marL="666750" indent="-476250" algn="just" eaLnBrk="1" fontAlgn="auto" hangingPunct="1">
              <a:lnSpc>
                <a:spcPct val="80000"/>
              </a:lnSpc>
              <a:spcBef>
                <a:spcPct val="30000"/>
              </a:spcBef>
              <a:spcAft>
                <a:spcPts val="0"/>
              </a:spcAft>
              <a:buClrTx/>
              <a:buFont typeface="Arial" panose="020B0604020202020204" pitchFamily="34" charset="0"/>
              <a:buChar char="•"/>
              <a:defRPr/>
            </a:pPr>
            <a:r>
              <a:rPr lang="en-US" sz="2800" b="1" dirty="0" err="1">
                <a:effectLst>
                  <a:outerShdw blurRad="38100" dist="38100" dir="2700000" algn="tl">
                    <a:srgbClr val="FFFFFF"/>
                  </a:outerShdw>
                </a:effectLst>
                <a:latin typeface="Arial" pitchFamily="34" charset="0"/>
                <a:cs typeface="Arial" pitchFamily="34" charset="0"/>
              </a:rPr>
              <a:t>Pemeriksaan</a:t>
            </a:r>
            <a:r>
              <a:rPr lang="en-US" sz="2800" b="1" dirty="0">
                <a:effectLst>
                  <a:outerShdw blurRad="38100" dist="38100" dir="2700000" algn="tl">
                    <a:srgbClr val="FFFFFF"/>
                  </a:outerShdw>
                </a:effectLst>
                <a:latin typeface="Arial" pitchFamily="34" charset="0"/>
                <a:cs typeface="Arial" pitchFamily="34" charset="0"/>
              </a:rPr>
              <a:t> </a:t>
            </a:r>
            <a:r>
              <a:rPr lang="en-US" sz="2800" b="1" dirty="0" err="1">
                <a:effectLst>
                  <a:outerShdw blurRad="38100" dist="38100" dir="2700000" algn="tl">
                    <a:srgbClr val="FFFFFF"/>
                  </a:outerShdw>
                </a:effectLst>
                <a:latin typeface="Arial" pitchFamily="34" charset="0"/>
                <a:cs typeface="Arial" pitchFamily="34" charset="0"/>
              </a:rPr>
              <a:t>keuangan</a:t>
            </a:r>
            <a:r>
              <a:rPr lang="en-US" sz="2800" b="1" dirty="0">
                <a:effectLst>
                  <a:outerShdw blurRad="38100" dist="38100" dir="2700000" algn="tl">
                    <a:srgbClr val="FFFFFF"/>
                  </a:outerShdw>
                </a:effectLst>
                <a:latin typeface="Arial" pitchFamily="34" charset="0"/>
                <a:cs typeface="Arial" pitchFamily="34" charset="0"/>
              </a:rPr>
              <a:t> </a:t>
            </a:r>
            <a:r>
              <a:rPr lang="en-US" sz="2800" b="1" dirty="0" err="1">
                <a:effectLst>
                  <a:outerShdw blurRad="38100" dist="38100" dir="2700000" algn="tl">
                    <a:srgbClr val="FFFFFF"/>
                  </a:outerShdw>
                </a:effectLst>
                <a:latin typeface="Arial" pitchFamily="34" charset="0"/>
                <a:cs typeface="Arial" pitchFamily="34" charset="0"/>
              </a:rPr>
              <a:t>oleh</a:t>
            </a:r>
            <a:r>
              <a:rPr lang="en-US" sz="2800" b="1" dirty="0">
                <a:effectLst>
                  <a:outerShdw blurRad="38100" dist="38100" dir="2700000" algn="tl">
                    <a:srgbClr val="FFFFFF"/>
                  </a:outerShdw>
                </a:effectLst>
                <a:latin typeface="Arial" pitchFamily="34" charset="0"/>
                <a:cs typeface="Arial" pitchFamily="34" charset="0"/>
              </a:rPr>
              <a:t> </a:t>
            </a:r>
            <a:r>
              <a:rPr lang="en-US" sz="2800" b="1" dirty="0" err="1">
                <a:effectLst>
                  <a:outerShdw blurRad="38100" dist="38100" dir="2700000" algn="tl">
                    <a:srgbClr val="FFFFFF"/>
                  </a:outerShdw>
                </a:effectLst>
                <a:latin typeface="Arial" pitchFamily="34" charset="0"/>
                <a:cs typeface="Arial" pitchFamily="34" charset="0"/>
              </a:rPr>
              <a:t>badan</a:t>
            </a:r>
            <a:r>
              <a:rPr lang="en-US" sz="2800" b="1" dirty="0">
                <a:effectLst>
                  <a:outerShdw blurRad="38100" dist="38100" dir="2700000" algn="tl">
                    <a:srgbClr val="FFFFFF"/>
                  </a:outerShdw>
                </a:effectLst>
                <a:latin typeface="Arial" pitchFamily="34" charset="0"/>
                <a:cs typeface="Arial" pitchFamily="34" charset="0"/>
              </a:rPr>
              <a:t> </a:t>
            </a:r>
            <a:r>
              <a:rPr lang="en-US" sz="2800" b="1" dirty="0" err="1">
                <a:effectLst>
                  <a:outerShdw blurRad="38100" dist="38100" dir="2700000" algn="tl">
                    <a:srgbClr val="FFFFFF"/>
                  </a:outerShdw>
                </a:effectLst>
                <a:latin typeface="Arial" pitchFamily="34" charset="0"/>
                <a:cs typeface="Arial" pitchFamily="34" charset="0"/>
              </a:rPr>
              <a:t>pemeriksa</a:t>
            </a:r>
            <a:r>
              <a:rPr lang="en-US" sz="2800" b="1" dirty="0">
                <a:effectLst>
                  <a:outerShdw blurRad="38100" dist="38100" dir="2700000" algn="tl">
                    <a:srgbClr val="FFFFFF"/>
                  </a:outerShdw>
                </a:effectLst>
                <a:latin typeface="Arial" pitchFamily="34" charset="0"/>
                <a:cs typeface="Arial" pitchFamily="34" charset="0"/>
              </a:rPr>
              <a:t> yang </a:t>
            </a:r>
            <a:r>
              <a:rPr lang="en-US" sz="2800" b="1" dirty="0" err="1">
                <a:effectLst>
                  <a:outerShdw blurRad="38100" dist="38100" dir="2700000" algn="tl">
                    <a:srgbClr val="FFFFFF"/>
                  </a:outerShdw>
                </a:effectLst>
                <a:latin typeface="Arial" pitchFamily="34" charset="0"/>
                <a:cs typeface="Arial" pitchFamily="34" charset="0"/>
              </a:rPr>
              <a:t>bebas</a:t>
            </a:r>
            <a:r>
              <a:rPr lang="en-US" sz="2800" b="1" dirty="0">
                <a:effectLst>
                  <a:outerShdw blurRad="38100" dist="38100" dir="2700000" algn="tl">
                    <a:srgbClr val="FFFFFF"/>
                  </a:outerShdw>
                </a:effectLst>
                <a:latin typeface="Arial" pitchFamily="34" charset="0"/>
                <a:cs typeface="Arial" pitchFamily="34" charset="0"/>
              </a:rPr>
              <a:t> </a:t>
            </a:r>
            <a:r>
              <a:rPr lang="en-US" sz="2800" b="1" dirty="0" err="1">
                <a:effectLst>
                  <a:outerShdw blurRad="38100" dist="38100" dir="2700000" algn="tl">
                    <a:srgbClr val="FFFFFF"/>
                  </a:outerShdw>
                </a:effectLst>
                <a:latin typeface="Arial" pitchFamily="34" charset="0"/>
                <a:cs typeface="Arial" pitchFamily="34" charset="0"/>
              </a:rPr>
              <a:t>dan</a:t>
            </a:r>
            <a:r>
              <a:rPr lang="en-US" sz="2800" b="1" dirty="0">
                <a:effectLst>
                  <a:outerShdw blurRad="38100" dist="38100" dir="2700000" algn="tl">
                    <a:srgbClr val="FFFFFF"/>
                  </a:outerShdw>
                </a:effectLst>
                <a:latin typeface="Arial" pitchFamily="34" charset="0"/>
                <a:cs typeface="Arial" pitchFamily="34" charset="0"/>
              </a:rPr>
              <a:t> </a:t>
            </a:r>
            <a:r>
              <a:rPr lang="en-US" sz="2800" b="1" dirty="0" err="1">
                <a:effectLst>
                  <a:outerShdw blurRad="38100" dist="38100" dir="2700000" algn="tl">
                    <a:srgbClr val="FFFFFF"/>
                  </a:outerShdw>
                </a:effectLst>
                <a:latin typeface="Arial" pitchFamily="34" charset="0"/>
                <a:cs typeface="Arial" pitchFamily="34" charset="0"/>
              </a:rPr>
              <a:t>mandiri</a:t>
            </a:r>
            <a:r>
              <a:rPr lang="en-US" sz="2800" b="1" dirty="0">
                <a:effectLst>
                  <a:outerShdw blurRad="38100" dist="38100" dir="2700000" algn="tl">
                    <a:srgbClr val="FFFFFF"/>
                  </a:outerShdw>
                </a:effectLst>
                <a:latin typeface="Arial" pitchFamily="34" charset="0"/>
                <a:cs typeface="Arial" pitchFamily="34" charset="0"/>
              </a:rPr>
              <a:t>.</a:t>
            </a:r>
          </a:p>
        </p:txBody>
      </p:sp>
      <p:sp>
        <p:nvSpPr>
          <p:cNvPr id="43012" name="Slide Number Placeholder 5">
            <a:extLst>
              <a:ext uri="{FF2B5EF4-FFF2-40B4-BE49-F238E27FC236}">
                <a16:creationId xmlns:a16="http://schemas.microsoft.com/office/drawing/2014/main" xmlns="" id="{AF38BD05-2F2F-4A28-97E5-0CB5F3C34FC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F48D462B-8CCD-4971-8E85-0A2E647F5A31}" type="slidenum">
              <a:rPr lang="en-US" altLang="en-US" sz="1400" smtClean="0"/>
              <a:pPr eaLnBrk="1" hangingPunct="1"/>
              <a:t>42</a:t>
            </a:fld>
            <a:endParaRPr lang="en-US" altLang="en-US" sz="140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602">
                                            <p:txEl>
                                              <p:pRg st="0" end="0"/>
                                            </p:txEl>
                                          </p:spTgt>
                                        </p:tgtEl>
                                        <p:attrNameLst>
                                          <p:attrName>style.visibility</p:attrName>
                                        </p:attrNameLst>
                                      </p:cBhvr>
                                      <p:to>
                                        <p:strVal val="visible"/>
                                      </p:to>
                                    </p:set>
                                    <p:animEffect transition="in" filter="blinds(horizontal)">
                                      <p:cBhvr>
                                        <p:cTn id="7" dur="500"/>
                                        <p:tgtEl>
                                          <p:spTgt spid="2560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5602">
                                            <p:txEl>
                                              <p:pRg st="1" end="1"/>
                                            </p:txEl>
                                          </p:spTgt>
                                        </p:tgtEl>
                                        <p:attrNameLst>
                                          <p:attrName>style.visibility</p:attrName>
                                        </p:attrNameLst>
                                      </p:cBhvr>
                                      <p:to>
                                        <p:strVal val="visible"/>
                                      </p:to>
                                    </p:set>
                                    <p:animEffect transition="in" filter="blinds(horizontal)">
                                      <p:cBhvr>
                                        <p:cTn id="12" dur="500"/>
                                        <p:tgtEl>
                                          <p:spTgt spid="2560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5602">
                                            <p:txEl>
                                              <p:pRg st="2" end="2"/>
                                            </p:txEl>
                                          </p:spTgt>
                                        </p:tgtEl>
                                        <p:attrNameLst>
                                          <p:attrName>style.visibility</p:attrName>
                                        </p:attrNameLst>
                                      </p:cBhvr>
                                      <p:to>
                                        <p:strVal val="visible"/>
                                      </p:to>
                                    </p:set>
                                    <p:animEffect transition="in" filter="blinds(horizontal)">
                                      <p:cBhvr>
                                        <p:cTn id="17" dur="500"/>
                                        <p:tgtEl>
                                          <p:spTgt spid="2560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5602">
                                            <p:txEl>
                                              <p:pRg st="3" end="3"/>
                                            </p:txEl>
                                          </p:spTgt>
                                        </p:tgtEl>
                                        <p:attrNameLst>
                                          <p:attrName>style.visibility</p:attrName>
                                        </p:attrNameLst>
                                      </p:cBhvr>
                                      <p:to>
                                        <p:strVal val="visible"/>
                                      </p:to>
                                    </p:set>
                                    <p:animEffect transition="in" filter="blinds(horizontal)">
                                      <p:cBhvr>
                                        <p:cTn id="22" dur="500"/>
                                        <p:tgtEl>
                                          <p:spTgt spid="2560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5602">
                                            <p:txEl>
                                              <p:pRg st="4" end="4"/>
                                            </p:txEl>
                                          </p:spTgt>
                                        </p:tgtEl>
                                        <p:attrNameLst>
                                          <p:attrName>style.visibility</p:attrName>
                                        </p:attrNameLst>
                                      </p:cBhvr>
                                      <p:to>
                                        <p:strVal val="visible"/>
                                      </p:to>
                                    </p:set>
                                    <p:animEffect transition="in" filter="blinds(horizontal)">
                                      <p:cBhvr>
                                        <p:cTn id="27" dur="500"/>
                                        <p:tgtEl>
                                          <p:spTgt spid="2560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3">
            <a:extLst>
              <a:ext uri="{FF2B5EF4-FFF2-40B4-BE49-F238E27FC236}">
                <a16:creationId xmlns:a16="http://schemas.microsoft.com/office/drawing/2014/main" xmlns="" id="{CF92BBF8-9706-40EC-8797-684241FB03E3}"/>
              </a:ext>
            </a:extLst>
          </p:cNvPr>
          <p:cNvSpPr>
            <a:spLocks noGrp="1"/>
          </p:cNvSpPr>
          <p:nvPr>
            <p:ph type="title"/>
          </p:nvPr>
        </p:nvSpPr>
        <p:spPr>
          <a:xfrm>
            <a:off x="0" y="228600"/>
            <a:ext cx="9144000" cy="609600"/>
          </a:xfrm>
        </p:spPr>
        <p:txBody>
          <a:bodyPr>
            <a:normAutofit fontScale="90000"/>
          </a:bodyPr>
          <a:lstStyle/>
          <a:p>
            <a:pPr algn="ctr" eaLnBrk="1" hangingPunct="1"/>
            <a:r>
              <a:rPr altLang="en-US" sz="3200" b="1" dirty="0">
                <a:solidFill>
                  <a:schemeClr val="tx1"/>
                </a:solidFill>
                <a:latin typeface="Arial" panose="020B0604020202020204" pitchFamily="34" charset="0"/>
                <a:cs typeface="Arial" panose="020B0604020202020204" pitchFamily="34" charset="0"/>
              </a:rPr>
              <a:t>UNDANG-UNDANG PERBENDAHARAAN NEGARA</a:t>
            </a:r>
          </a:p>
        </p:txBody>
      </p:sp>
      <p:sp>
        <p:nvSpPr>
          <p:cNvPr id="33794" name="Rectangle 2">
            <a:extLst>
              <a:ext uri="{FF2B5EF4-FFF2-40B4-BE49-F238E27FC236}">
                <a16:creationId xmlns:a16="http://schemas.microsoft.com/office/drawing/2014/main" xmlns="" id="{42D439B3-AC95-42F3-9B1A-77FAAA109C65}"/>
              </a:ext>
            </a:extLst>
          </p:cNvPr>
          <p:cNvSpPr>
            <a:spLocks noGrp="1"/>
          </p:cNvSpPr>
          <p:nvPr>
            <p:ph idx="1"/>
          </p:nvPr>
        </p:nvSpPr>
        <p:spPr>
          <a:xfrm>
            <a:off x="533400" y="2362200"/>
            <a:ext cx="8153400" cy="3657600"/>
          </a:xfrm>
        </p:spPr>
        <p:txBody>
          <a:bodyPr/>
          <a:lstStyle/>
          <a:p>
            <a:pPr marL="0" indent="0" algn="ctr" eaLnBrk="1" hangingPunct="1">
              <a:lnSpc>
                <a:spcPct val="110000"/>
              </a:lnSpc>
              <a:spcBef>
                <a:spcPct val="30000"/>
              </a:spcBef>
              <a:buFont typeface="Wingdings" panose="05000000000000000000" pitchFamily="2" charset="2"/>
              <a:buNone/>
            </a:pPr>
            <a:r>
              <a:rPr lang="en-US" altLang="en-US" sz="3600" b="1">
                <a:latin typeface="Arial" panose="020B0604020202020204" pitchFamily="34" charset="0"/>
                <a:cs typeface="Arial" panose="020B0604020202020204" pitchFamily="34" charset="0"/>
              </a:rPr>
              <a:t>MENGATUR HUBUNGAN HUKUM ANTAR INSTITUSI DALAM  LEMBAGA EKSEKUTIF DI BIDANG PELAKSANAAN UU APBN/PERDA APBD</a:t>
            </a:r>
          </a:p>
        </p:txBody>
      </p:sp>
      <p:sp>
        <p:nvSpPr>
          <p:cNvPr id="45060" name="Slide Number Placeholder 5">
            <a:extLst>
              <a:ext uri="{FF2B5EF4-FFF2-40B4-BE49-F238E27FC236}">
                <a16:creationId xmlns:a16="http://schemas.microsoft.com/office/drawing/2014/main" xmlns="" id="{092FDC03-6BFC-4BF7-AF6D-781142D9E73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76DBC8B-C552-4813-BDE0-E3E6F3160A53}" type="slidenum">
              <a:rPr lang="en-US" altLang="en-US" sz="1400" smtClean="0"/>
              <a:pPr eaLnBrk="1" hangingPunct="1"/>
              <a:t>43</a:t>
            </a:fld>
            <a:endParaRPr lang="en-US" altLang="en-US" sz="140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794">
                                            <p:txEl>
                                              <p:pRg st="0" end="0"/>
                                            </p:txEl>
                                          </p:spTgt>
                                        </p:tgtEl>
                                        <p:attrNameLst>
                                          <p:attrName>style.visibility</p:attrName>
                                        </p:attrNameLst>
                                      </p:cBhvr>
                                      <p:to>
                                        <p:strVal val="visible"/>
                                      </p:to>
                                    </p:set>
                                    <p:animEffect transition="in" filter="blinds(horizontal)">
                                      <p:cBhvr>
                                        <p:cTn id="7" dur="500"/>
                                        <p:tgtEl>
                                          <p:spTgt spid="3379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xmlns="" id="{67BC6368-3C1F-46C4-B8A3-CD1184D9629A}"/>
              </a:ext>
            </a:extLst>
          </p:cNvPr>
          <p:cNvSpPr>
            <a:spLocks noGrp="1" noChangeArrowheads="1"/>
          </p:cNvSpPr>
          <p:nvPr>
            <p:ph type="title"/>
          </p:nvPr>
        </p:nvSpPr>
        <p:spPr>
          <a:xfrm>
            <a:off x="538163" y="95250"/>
            <a:ext cx="8382000" cy="990600"/>
          </a:xfrm>
        </p:spPr>
        <p:txBody>
          <a:bodyPr rtlCol="0">
            <a:normAutofit fontScale="90000"/>
          </a:bodyPr>
          <a:lstStyle/>
          <a:p>
            <a:pPr algn="r" eaLnBrk="1" fontAlgn="auto" hangingPunct="1">
              <a:spcAft>
                <a:spcPts val="0"/>
              </a:spcAft>
              <a:defRPr/>
            </a:pPr>
            <a:r>
              <a:rPr sz="4700" b="1" err="1">
                <a:solidFill>
                  <a:schemeClr val="tx1"/>
                </a:solidFill>
              </a:rPr>
              <a:t>Paradigma</a:t>
            </a:r>
            <a:r>
              <a:rPr sz="4700" b="1">
                <a:solidFill>
                  <a:schemeClr val="tx1"/>
                </a:solidFill>
              </a:rPr>
              <a:t> </a:t>
            </a:r>
            <a:r>
              <a:rPr sz="4700" b="1" err="1">
                <a:solidFill>
                  <a:schemeClr val="tx1"/>
                </a:solidFill>
              </a:rPr>
              <a:t>Baru</a:t>
            </a:r>
            <a:r>
              <a:rPr b="1">
                <a:solidFill>
                  <a:schemeClr val="tx1"/>
                </a:solidFill>
              </a:rPr>
              <a:t/>
            </a:r>
            <a:br>
              <a:rPr b="1">
                <a:solidFill>
                  <a:schemeClr val="tx1"/>
                </a:solidFill>
              </a:rPr>
            </a:br>
            <a:r>
              <a:rPr sz="2000" b="1" err="1">
                <a:solidFill>
                  <a:schemeClr val="tx1"/>
                </a:solidFill>
              </a:rPr>
              <a:t>dalam</a:t>
            </a:r>
            <a:r>
              <a:rPr sz="2000" b="1">
                <a:solidFill>
                  <a:schemeClr val="tx1"/>
                </a:solidFill>
              </a:rPr>
              <a:t> </a:t>
            </a:r>
            <a:r>
              <a:rPr sz="2000" b="1" err="1">
                <a:solidFill>
                  <a:schemeClr val="tx1"/>
                </a:solidFill>
              </a:rPr>
              <a:t>pengelolaan</a:t>
            </a:r>
            <a:r>
              <a:rPr sz="2000" b="1">
                <a:solidFill>
                  <a:schemeClr val="tx1"/>
                </a:solidFill>
              </a:rPr>
              <a:t> </a:t>
            </a:r>
            <a:r>
              <a:rPr sz="2000" b="1" err="1">
                <a:solidFill>
                  <a:schemeClr val="tx1"/>
                </a:solidFill>
              </a:rPr>
              <a:t>Keuangan</a:t>
            </a:r>
            <a:r>
              <a:rPr sz="2000" b="1">
                <a:solidFill>
                  <a:schemeClr val="tx1"/>
                </a:solidFill>
              </a:rPr>
              <a:t> Negara</a:t>
            </a:r>
          </a:p>
        </p:txBody>
      </p:sp>
      <p:grpSp>
        <p:nvGrpSpPr>
          <p:cNvPr id="2" name="Group 7">
            <a:extLst>
              <a:ext uri="{FF2B5EF4-FFF2-40B4-BE49-F238E27FC236}">
                <a16:creationId xmlns:a16="http://schemas.microsoft.com/office/drawing/2014/main" xmlns="" id="{DA4F091E-0B44-4312-BCF6-66FEE6CA93E0}"/>
              </a:ext>
            </a:extLst>
          </p:cNvPr>
          <p:cNvGrpSpPr>
            <a:grpSpLocks/>
          </p:cNvGrpSpPr>
          <p:nvPr/>
        </p:nvGrpSpPr>
        <p:grpSpPr bwMode="auto">
          <a:xfrm>
            <a:off x="455612" y="3314700"/>
            <a:ext cx="5527675" cy="992188"/>
            <a:chOff x="144" y="1992"/>
            <a:chExt cx="3482" cy="625"/>
          </a:xfrm>
        </p:grpSpPr>
        <p:grpSp>
          <p:nvGrpSpPr>
            <p:cNvPr id="47121" name="Group 5">
              <a:extLst>
                <a:ext uri="{FF2B5EF4-FFF2-40B4-BE49-F238E27FC236}">
                  <a16:creationId xmlns:a16="http://schemas.microsoft.com/office/drawing/2014/main" xmlns="" id="{09EDB0FA-167B-4FEB-9E00-E1CDE53136D2}"/>
                </a:ext>
              </a:extLst>
            </p:cNvPr>
            <p:cNvGrpSpPr>
              <a:grpSpLocks/>
            </p:cNvGrpSpPr>
            <p:nvPr/>
          </p:nvGrpSpPr>
          <p:grpSpPr bwMode="auto">
            <a:xfrm>
              <a:off x="2184" y="1992"/>
              <a:ext cx="1442" cy="625"/>
              <a:chOff x="2184" y="1992"/>
              <a:chExt cx="1442" cy="625"/>
            </a:xfrm>
          </p:grpSpPr>
          <p:sp>
            <p:nvSpPr>
              <p:cNvPr id="47123" name="Freeform 3">
                <a:extLst>
                  <a:ext uri="{FF2B5EF4-FFF2-40B4-BE49-F238E27FC236}">
                    <a16:creationId xmlns:a16="http://schemas.microsoft.com/office/drawing/2014/main" xmlns="" id="{A395CA2F-603A-4EBD-B556-6F4081614194}"/>
                  </a:ext>
                </a:extLst>
              </p:cNvPr>
              <p:cNvSpPr>
                <a:spLocks/>
              </p:cNvSpPr>
              <p:nvPr/>
            </p:nvSpPr>
            <p:spPr bwMode="auto">
              <a:xfrm>
                <a:off x="2184" y="1992"/>
                <a:ext cx="1442" cy="625"/>
              </a:xfrm>
              <a:custGeom>
                <a:avLst/>
                <a:gdLst>
                  <a:gd name="T0" fmla="*/ 78 w 1442"/>
                  <a:gd name="T1" fmla="*/ 0 h 625"/>
                  <a:gd name="T2" fmla="*/ 62 w 1442"/>
                  <a:gd name="T3" fmla="*/ 2 h 625"/>
                  <a:gd name="T4" fmla="*/ 48 w 1442"/>
                  <a:gd name="T5" fmla="*/ 6 h 625"/>
                  <a:gd name="T6" fmla="*/ 35 w 1442"/>
                  <a:gd name="T7" fmla="*/ 13 h 625"/>
                  <a:gd name="T8" fmla="*/ 23 w 1442"/>
                  <a:gd name="T9" fmla="*/ 23 h 625"/>
                  <a:gd name="T10" fmla="*/ 14 w 1442"/>
                  <a:gd name="T11" fmla="*/ 34 h 625"/>
                  <a:gd name="T12" fmla="*/ 7 w 1442"/>
                  <a:gd name="T13" fmla="*/ 48 h 625"/>
                  <a:gd name="T14" fmla="*/ 2 w 1442"/>
                  <a:gd name="T15" fmla="*/ 62 h 625"/>
                  <a:gd name="T16" fmla="*/ 0 w 1442"/>
                  <a:gd name="T17" fmla="*/ 78 h 625"/>
                  <a:gd name="T18" fmla="*/ 0 w 1442"/>
                  <a:gd name="T19" fmla="*/ 546 h 625"/>
                  <a:gd name="T20" fmla="*/ 2 w 1442"/>
                  <a:gd name="T21" fmla="*/ 562 h 625"/>
                  <a:gd name="T22" fmla="*/ 7 w 1442"/>
                  <a:gd name="T23" fmla="*/ 576 h 625"/>
                  <a:gd name="T24" fmla="*/ 14 w 1442"/>
                  <a:gd name="T25" fmla="*/ 590 h 625"/>
                  <a:gd name="T26" fmla="*/ 23 w 1442"/>
                  <a:gd name="T27" fmla="*/ 601 h 625"/>
                  <a:gd name="T28" fmla="*/ 35 w 1442"/>
                  <a:gd name="T29" fmla="*/ 611 h 625"/>
                  <a:gd name="T30" fmla="*/ 48 w 1442"/>
                  <a:gd name="T31" fmla="*/ 618 h 625"/>
                  <a:gd name="T32" fmla="*/ 62 w 1442"/>
                  <a:gd name="T33" fmla="*/ 622 h 625"/>
                  <a:gd name="T34" fmla="*/ 78 w 1442"/>
                  <a:gd name="T35" fmla="*/ 624 h 625"/>
                  <a:gd name="T36" fmla="*/ 1363 w 1442"/>
                  <a:gd name="T37" fmla="*/ 624 h 625"/>
                  <a:gd name="T38" fmla="*/ 1379 w 1442"/>
                  <a:gd name="T39" fmla="*/ 622 h 625"/>
                  <a:gd name="T40" fmla="*/ 1393 w 1442"/>
                  <a:gd name="T41" fmla="*/ 618 h 625"/>
                  <a:gd name="T42" fmla="*/ 1406 w 1442"/>
                  <a:gd name="T43" fmla="*/ 611 h 625"/>
                  <a:gd name="T44" fmla="*/ 1418 w 1442"/>
                  <a:gd name="T45" fmla="*/ 601 h 625"/>
                  <a:gd name="T46" fmla="*/ 1427 w 1442"/>
                  <a:gd name="T47" fmla="*/ 590 h 625"/>
                  <a:gd name="T48" fmla="*/ 1434 w 1442"/>
                  <a:gd name="T49" fmla="*/ 576 h 625"/>
                  <a:gd name="T50" fmla="*/ 1439 w 1442"/>
                  <a:gd name="T51" fmla="*/ 562 h 625"/>
                  <a:gd name="T52" fmla="*/ 1441 w 1442"/>
                  <a:gd name="T53" fmla="*/ 546 h 625"/>
                  <a:gd name="T54" fmla="*/ 1441 w 1442"/>
                  <a:gd name="T55" fmla="*/ 78 h 625"/>
                  <a:gd name="T56" fmla="*/ 1439 w 1442"/>
                  <a:gd name="T57" fmla="*/ 62 h 625"/>
                  <a:gd name="T58" fmla="*/ 1434 w 1442"/>
                  <a:gd name="T59" fmla="*/ 48 h 625"/>
                  <a:gd name="T60" fmla="*/ 1427 w 1442"/>
                  <a:gd name="T61" fmla="*/ 34 h 625"/>
                  <a:gd name="T62" fmla="*/ 1418 w 1442"/>
                  <a:gd name="T63" fmla="*/ 23 h 625"/>
                  <a:gd name="T64" fmla="*/ 1406 w 1442"/>
                  <a:gd name="T65" fmla="*/ 13 h 625"/>
                  <a:gd name="T66" fmla="*/ 1393 w 1442"/>
                  <a:gd name="T67" fmla="*/ 6 h 625"/>
                  <a:gd name="T68" fmla="*/ 1379 w 1442"/>
                  <a:gd name="T69" fmla="*/ 2 h 625"/>
                  <a:gd name="T70" fmla="*/ 1363 w 1442"/>
                  <a:gd name="T71" fmla="*/ 0 h 625"/>
                  <a:gd name="T72" fmla="*/ 78 w 1442"/>
                  <a:gd name="T73" fmla="*/ 0 h 6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42"/>
                  <a:gd name="T112" fmla="*/ 0 h 625"/>
                  <a:gd name="T113" fmla="*/ 1442 w 1442"/>
                  <a:gd name="T114" fmla="*/ 625 h 62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42" h="625">
                    <a:moveTo>
                      <a:pt x="78" y="0"/>
                    </a:moveTo>
                    <a:lnTo>
                      <a:pt x="62" y="2"/>
                    </a:lnTo>
                    <a:lnTo>
                      <a:pt x="48" y="6"/>
                    </a:lnTo>
                    <a:lnTo>
                      <a:pt x="35" y="13"/>
                    </a:lnTo>
                    <a:lnTo>
                      <a:pt x="23" y="23"/>
                    </a:lnTo>
                    <a:lnTo>
                      <a:pt x="14" y="34"/>
                    </a:lnTo>
                    <a:lnTo>
                      <a:pt x="7" y="48"/>
                    </a:lnTo>
                    <a:lnTo>
                      <a:pt x="2" y="62"/>
                    </a:lnTo>
                    <a:lnTo>
                      <a:pt x="0" y="78"/>
                    </a:lnTo>
                    <a:lnTo>
                      <a:pt x="0" y="546"/>
                    </a:lnTo>
                    <a:lnTo>
                      <a:pt x="2" y="562"/>
                    </a:lnTo>
                    <a:lnTo>
                      <a:pt x="7" y="576"/>
                    </a:lnTo>
                    <a:lnTo>
                      <a:pt x="14" y="590"/>
                    </a:lnTo>
                    <a:lnTo>
                      <a:pt x="23" y="601"/>
                    </a:lnTo>
                    <a:lnTo>
                      <a:pt x="35" y="611"/>
                    </a:lnTo>
                    <a:lnTo>
                      <a:pt x="48" y="618"/>
                    </a:lnTo>
                    <a:lnTo>
                      <a:pt x="62" y="622"/>
                    </a:lnTo>
                    <a:lnTo>
                      <a:pt x="78" y="624"/>
                    </a:lnTo>
                    <a:lnTo>
                      <a:pt x="1363" y="624"/>
                    </a:lnTo>
                    <a:lnTo>
                      <a:pt x="1379" y="622"/>
                    </a:lnTo>
                    <a:lnTo>
                      <a:pt x="1393" y="618"/>
                    </a:lnTo>
                    <a:lnTo>
                      <a:pt x="1406" y="611"/>
                    </a:lnTo>
                    <a:lnTo>
                      <a:pt x="1418" y="601"/>
                    </a:lnTo>
                    <a:lnTo>
                      <a:pt x="1427" y="590"/>
                    </a:lnTo>
                    <a:lnTo>
                      <a:pt x="1434" y="576"/>
                    </a:lnTo>
                    <a:lnTo>
                      <a:pt x="1439" y="562"/>
                    </a:lnTo>
                    <a:lnTo>
                      <a:pt x="1441" y="546"/>
                    </a:lnTo>
                    <a:lnTo>
                      <a:pt x="1441" y="78"/>
                    </a:lnTo>
                    <a:lnTo>
                      <a:pt x="1439" y="62"/>
                    </a:lnTo>
                    <a:lnTo>
                      <a:pt x="1434" y="48"/>
                    </a:lnTo>
                    <a:lnTo>
                      <a:pt x="1427" y="34"/>
                    </a:lnTo>
                    <a:lnTo>
                      <a:pt x="1418" y="23"/>
                    </a:lnTo>
                    <a:lnTo>
                      <a:pt x="1406" y="13"/>
                    </a:lnTo>
                    <a:lnTo>
                      <a:pt x="1393" y="6"/>
                    </a:lnTo>
                    <a:lnTo>
                      <a:pt x="1379" y="2"/>
                    </a:lnTo>
                    <a:lnTo>
                      <a:pt x="1363" y="0"/>
                    </a:lnTo>
                    <a:lnTo>
                      <a:pt x="78" y="0"/>
                    </a:lnTo>
                  </a:path>
                </a:pathLst>
              </a:custGeom>
              <a:solidFill>
                <a:srgbClr val="FFFF00"/>
              </a:solidFill>
              <a:ln w="12700" cap="rnd">
                <a:solidFill>
                  <a:schemeClr val="tx1"/>
                </a:solidFill>
                <a:round/>
                <a:headEnd type="none" w="sm" len="sm"/>
                <a:tailEnd type="none" w="sm" len="sm"/>
              </a:ln>
            </p:spPr>
            <p:txBody>
              <a:bodyPr/>
              <a:lstStyle/>
              <a:p>
                <a:endParaRPr lang="en-US"/>
              </a:p>
            </p:txBody>
          </p:sp>
          <p:sp>
            <p:nvSpPr>
              <p:cNvPr id="37892" name="Rectangle 4">
                <a:extLst>
                  <a:ext uri="{FF2B5EF4-FFF2-40B4-BE49-F238E27FC236}">
                    <a16:creationId xmlns:a16="http://schemas.microsoft.com/office/drawing/2014/main" xmlns="" id="{E43764E8-2141-476C-8471-8586251205B2}"/>
                  </a:ext>
                </a:extLst>
              </p:cNvPr>
              <p:cNvSpPr>
                <a:spLocks noChangeArrowheads="1"/>
              </p:cNvSpPr>
              <p:nvPr/>
            </p:nvSpPr>
            <p:spPr bwMode="auto">
              <a:xfrm>
                <a:off x="2267" y="2046"/>
                <a:ext cx="1274" cy="516"/>
              </a:xfrm>
              <a:prstGeom prst="rect">
                <a:avLst/>
              </a:prstGeom>
              <a:noFill/>
              <a:ln w="9525">
                <a:noFill/>
                <a:miter lim="800000"/>
                <a:headEnd/>
                <a:tailEnd/>
              </a:ln>
              <a:effectLst/>
            </p:spPr>
            <p:txBody>
              <a:bodyPr wrap="none" lIns="0" tIns="0" rIns="0" bIns="0" anchor="ctr"/>
              <a:lstStyle/>
              <a:p>
                <a:pPr algn="ctr">
                  <a:lnSpc>
                    <a:spcPct val="80000"/>
                  </a:lnSpc>
                  <a:defRPr/>
                </a:pPr>
                <a:r>
                  <a:rPr lang="en-US" b="1" dirty="0">
                    <a:solidFill>
                      <a:srgbClr val="FF3300"/>
                    </a:solidFill>
                    <a:effectLst>
                      <a:outerShdw blurRad="38100" dist="38100" dir="2700000" algn="tl">
                        <a:srgbClr val="000000"/>
                      </a:outerShdw>
                    </a:effectLst>
                  </a:rPr>
                  <a:t>let </a:t>
                </a:r>
              </a:p>
              <a:p>
                <a:pPr algn="ctr">
                  <a:lnSpc>
                    <a:spcPct val="80000"/>
                  </a:lnSpc>
                  <a:defRPr/>
                </a:pPr>
                <a:r>
                  <a:rPr lang="en-US" b="1" dirty="0">
                    <a:solidFill>
                      <a:srgbClr val="FF3300"/>
                    </a:solidFill>
                    <a:effectLst>
                      <a:outerShdw blurRad="38100" dist="38100" dir="2700000" algn="tl">
                        <a:srgbClr val="000000"/>
                      </a:outerShdw>
                    </a:effectLst>
                  </a:rPr>
                  <a:t>the managers </a:t>
                </a:r>
              </a:p>
              <a:p>
                <a:pPr algn="ctr">
                  <a:lnSpc>
                    <a:spcPct val="80000"/>
                  </a:lnSpc>
                  <a:defRPr/>
                </a:pPr>
                <a:r>
                  <a:rPr lang="en-US" b="1" dirty="0">
                    <a:solidFill>
                      <a:srgbClr val="FF3300"/>
                    </a:solidFill>
                    <a:effectLst>
                      <a:outerShdw blurRad="38100" dist="38100" dir="2700000" algn="tl">
                        <a:srgbClr val="000000"/>
                      </a:outerShdw>
                    </a:effectLst>
                  </a:rPr>
                  <a:t>manage</a:t>
                </a:r>
              </a:p>
            </p:txBody>
          </p:sp>
        </p:grpSp>
        <p:sp>
          <p:nvSpPr>
            <p:cNvPr id="37894" name="Rectangle 6">
              <a:extLst>
                <a:ext uri="{FF2B5EF4-FFF2-40B4-BE49-F238E27FC236}">
                  <a16:creationId xmlns:a16="http://schemas.microsoft.com/office/drawing/2014/main" xmlns="" id="{7E8310C2-5AB1-46B7-B3D1-49ADCFB2F762}"/>
                </a:ext>
              </a:extLst>
            </p:cNvPr>
            <p:cNvSpPr>
              <a:spLocks noChangeArrowheads="1"/>
            </p:cNvSpPr>
            <p:nvPr/>
          </p:nvSpPr>
          <p:spPr bwMode="auto">
            <a:xfrm>
              <a:off x="144" y="2026"/>
              <a:ext cx="1632" cy="518"/>
            </a:xfrm>
            <a:prstGeom prst="rect">
              <a:avLst/>
            </a:prstGeom>
            <a:noFill/>
            <a:ln w="9525">
              <a:noFill/>
              <a:miter lim="800000"/>
              <a:headEnd/>
              <a:tailEnd/>
            </a:ln>
            <a:effectLst/>
          </p:spPr>
          <p:txBody>
            <a:bodyPr lIns="92075" tIns="46038" rIns="92075" bIns="46038">
              <a:spAutoFit/>
            </a:bodyPr>
            <a:lstStyle/>
            <a:p>
              <a:pPr algn="ctr">
                <a:spcBef>
                  <a:spcPct val="50000"/>
                </a:spcBef>
                <a:defRPr/>
              </a:pPr>
              <a:r>
                <a:rPr lang="en-US" b="1">
                  <a:effectLst>
                    <a:outerShdw blurRad="38100" dist="38100" dir="2700000" algn="tl">
                      <a:srgbClr val="000000"/>
                    </a:outerShdw>
                  </a:effectLst>
                </a:rPr>
                <a:t>Semangat yang melandasi</a:t>
              </a:r>
            </a:p>
          </p:txBody>
        </p:sp>
      </p:grpSp>
      <p:grpSp>
        <p:nvGrpSpPr>
          <p:cNvPr id="4" name="Group 12">
            <a:extLst>
              <a:ext uri="{FF2B5EF4-FFF2-40B4-BE49-F238E27FC236}">
                <a16:creationId xmlns:a16="http://schemas.microsoft.com/office/drawing/2014/main" xmlns="" id="{C5CC8670-27E2-4EE5-A616-6506162B6450}"/>
              </a:ext>
            </a:extLst>
          </p:cNvPr>
          <p:cNvGrpSpPr>
            <a:grpSpLocks/>
          </p:cNvGrpSpPr>
          <p:nvPr/>
        </p:nvGrpSpPr>
        <p:grpSpPr bwMode="auto">
          <a:xfrm>
            <a:off x="455612" y="4876800"/>
            <a:ext cx="6097588" cy="1449388"/>
            <a:chOff x="144" y="2976"/>
            <a:chExt cx="3841" cy="913"/>
          </a:xfrm>
        </p:grpSpPr>
        <p:grpSp>
          <p:nvGrpSpPr>
            <p:cNvPr id="47117" name="Group 10">
              <a:extLst>
                <a:ext uri="{FF2B5EF4-FFF2-40B4-BE49-F238E27FC236}">
                  <a16:creationId xmlns:a16="http://schemas.microsoft.com/office/drawing/2014/main" xmlns="" id="{979A2EB8-3A06-456A-8B0C-F219E3F47149}"/>
                </a:ext>
              </a:extLst>
            </p:cNvPr>
            <p:cNvGrpSpPr>
              <a:grpSpLocks/>
            </p:cNvGrpSpPr>
            <p:nvPr/>
          </p:nvGrpSpPr>
          <p:grpSpPr bwMode="auto">
            <a:xfrm>
              <a:off x="1824" y="2976"/>
              <a:ext cx="2161" cy="913"/>
              <a:chOff x="1824" y="2976"/>
              <a:chExt cx="2161" cy="913"/>
            </a:xfrm>
          </p:grpSpPr>
          <p:sp>
            <p:nvSpPr>
              <p:cNvPr id="47119" name="Freeform 8">
                <a:extLst>
                  <a:ext uri="{FF2B5EF4-FFF2-40B4-BE49-F238E27FC236}">
                    <a16:creationId xmlns:a16="http://schemas.microsoft.com/office/drawing/2014/main" xmlns="" id="{03DEC284-61DB-4F7F-AD59-8A7FB3930E52}"/>
                  </a:ext>
                </a:extLst>
              </p:cNvPr>
              <p:cNvSpPr>
                <a:spLocks/>
              </p:cNvSpPr>
              <p:nvPr/>
            </p:nvSpPr>
            <p:spPr bwMode="auto">
              <a:xfrm>
                <a:off x="1824" y="2976"/>
                <a:ext cx="2161" cy="913"/>
              </a:xfrm>
              <a:custGeom>
                <a:avLst/>
                <a:gdLst>
                  <a:gd name="T0" fmla="*/ 1080 w 2161"/>
                  <a:gd name="T1" fmla="*/ 0 h 913"/>
                  <a:gd name="T2" fmla="*/ 0 w 2161"/>
                  <a:gd name="T3" fmla="*/ 456 h 913"/>
                  <a:gd name="T4" fmla="*/ 1080 w 2161"/>
                  <a:gd name="T5" fmla="*/ 912 h 913"/>
                  <a:gd name="T6" fmla="*/ 2160 w 2161"/>
                  <a:gd name="T7" fmla="*/ 456 h 913"/>
                  <a:gd name="T8" fmla="*/ 1080 w 2161"/>
                  <a:gd name="T9" fmla="*/ 0 h 913"/>
                  <a:gd name="T10" fmla="*/ 0 60000 65536"/>
                  <a:gd name="T11" fmla="*/ 0 60000 65536"/>
                  <a:gd name="T12" fmla="*/ 0 60000 65536"/>
                  <a:gd name="T13" fmla="*/ 0 60000 65536"/>
                  <a:gd name="T14" fmla="*/ 0 60000 65536"/>
                  <a:gd name="T15" fmla="*/ 0 w 2161"/>
                  <a:gd name="T16" fmla="*/ 0 h 913"/>
                  <a:gd name="T17" fmla="*/ 2161 w 2161"/>
                  <a:gd name="T18" fmla="*/ 913 h 913"/>
                </a:gdLst>
                <a:ahLst/>
                <a:cxnLst>
                  <a:cxn ang="T10">
                    <a:pos x="T0" y="T1"/>
                  </a:cxn>
                  <a:cxn ang="T11">
                    <a:pos x="T2" y="T3"/>
                  </a:cxn>
                  <a:cxn ang="T12">
                    <a:pos x="T4" y="T5"/>
                  </a:cxn>
                  <a:cxn ang="T13">
                    <a:pos x="T6" y="T7"/>
                  </a:cxn>
                  <a:cxn ang="T14">
                    <a:pos x="T8" y="T9"/>
                  </a:cxn>
                </a:cxnLst>
                <a:rect l="T15" t="T16" r="T17" b="T18"/>
                <a:pathLst>
                  <a:path w="2161" h="913">
                    <a:moveTo>
                      <a:pt x="1080" y="0"/>
                    </a:moveTo>
                    <a:lnTo>
                      <a:pt x="0" y="456"/>
                    </a:lnTo>
                    <a:lnTo>
                      <a:pt x="1080" y="912"/>
                    </a:lnTo>
                    <a:lnTo>
                      <a:pt x="2160" y="456"/>
                    </a:lnTo>
                    <a:lnTo>
                      <a:pt x="1080" y="0"/>
                    </a:lnTo>
                  </a:path>
                </a:pathLst>
              </a:custGeom>
              <a:solidFill>
                <a:srgbClr val="0099FF"/>
              </a:solidFill>
              <a:ln w="12700" cap="rnd">
                <a:solidFill>
                  <a:schemeClr val="tx1"/>
                </a:solidFill>
                <a:round/>
                <a:headEnd type="none" w="sm" len="sm"/>
                <a:tailEnd type="none" w="sm" len="sm"/>
              </a:ln>
            </p:spPr>
            <p:txBody>
              <a:bodyPr/>
              <a:lstStyle/>
              <a:p>
                <a:endParaRPr lang="en-US"/>
              </a:p>
            </p:txBody>
          </p:sp>
          <p:sp>
            <p:nvSpPr>
              <p:cNvPr id="37897" name="Rectangle 9">
                <a:extLst>
                  <a:ext uri="{FF2B5EF4-FFF2-40B4-BE49-F238E27FC236}">
                    <a16:creationId xmlns:a16="http://schemas.microsoft.com/office/drawing/2014/main" xmlns="" id="{54DCC851-16E6-4BD2-9A5A-2B3A6E01CB1E}"/>
                  </a:ext>
                </a:extLst>
              </p:cNvPr>
              <p:cNvSpPr>
                <a:spLocks noChangeArrowheads="1"/>
              </p:cNvSpPr>
              <p:nvPr/>
            </p:nvSpPr>
            <p:spPr bwMode="auto">
              <a:xfrm>
                <a:off x="2395" y="3221"/>
                <a:ext cx="1018" cy="422"/>
              </a:xfrm>
              <a:prstGeom prst="rect">
                <a:avLst/>
              </a:prstGeom>
              <a:noFill/>
              <a:ln w="9525">
                <a:noFill/>
                <a:miter lim="800000"/>
                <a:headEnd/>
                <a:tailEnd/>
              </a:ln>
              <a:effectLst/>
            </p:spPr>
            <p:txBody>
              <a:bodyPr wrap="none" lIns="0" tIns="0" rIns="0" bIns="0" anchor="ctr"/>
              <a:lstStyle/>
              <a:p>
                <a:pPr algn="ctr">
                  <a:spcBef>
                    <a:spcPct val="30000"/>
                  </a:spcBef>
                  <a:defRPr/>
                </a:pPr>
                <a:r>
                  <a:rPr lang="en-US" sz="2300" b="1" dirty="0">
                    <a:effectLst>
                      <a:outerShdw blurRad="38100" dist="38100" dir="2700000" algn="tl">
                        <a:srgbClr val="000000"/>
                      </a:outerShdw>
                    </a:effectLst>
                  </a:rPr>
                  <a:t>Check &amp; Balance</a:t>
                </a:r>
              </a:p>
              <a:p>
                <a:pPr algn="ctr">
                  <a:defRPr/>
                </a:pPr>
                <a:r>
                  <a:rPr lang="en-US" sz="2300" b="1" dirty="0">
                    <a:effectLst>
                      <a:outerShdw blurRad="38100" dist="38100" dir="2700000" algn="tl">
                        <a:srgbClr val="000000"/>
                      </a:outerShdw>
                    </a:effectLst>
                  </a:rPr>
                  <a:t>Mechanism</a:t>
                </a:r>
              </a:p>
            </p:txBody>
          </p:sp>
        </p:grpSp>
        <p:sp>
          <p:nvSpPr>
            <p:cNvPr id="37899" name="Rectangle 11">
              <a:extLst>
                <a:ext uri="{FF2B5EF4-FFF2-40B4-BE49-F238E27FC236}">
                  <a16:creationId xmlns:a16="http://schemas.microsoft.com/office/drawing/2014/main" xmlns="" id="{7FFD6C18-3467-4C7E-8CF8-0B53018C6A7E}"/>
                </a:ext>
              </a:extLst>
            </p:cNvPr>
            <p:cNvSpPr>
              <a:spLocks noChangeArrowheads="1"/>
            </p:cNvSpPr>
            <p:nvPr/>
          </p:nvSpPr>
          <p:spPr bwMode="auto">
            <a:xfrm>
              <a:off x="144" y="3264"/>
              <a:ext cx="1632" cy="288"/>
            </a:xfrm>
            <a:prstGeom prst="rect">
              <a:avLst/>
            </a:prstGeom>
            <a:noFill/>
            <a:ln w="9525">
              <a:noFill/>
              <a:miter lim="800000"/>
              <a:headEnd/>
              <a:tailEnd/>
            </a:ln>
            <a:effectLst/>
          </p:spPr>
          <p:txBody>
            <a:bodyPr lIns="92075" tIns="46038" rIns="92075" bIns="46038">
              <a:spAutoFit/>
            </a:bodyPr>
            <a:lstStyle/>
            <a:p>
              <a:pPr algn="ctr">
                <a:spcBef>
                  <a:spcPct val="50000"/>
                </a:spcBef>
                <a:defRPr/>
              </a:pPr>
              <a:r>
                <a:rPr lang="en-US" b="1">
                  <a:effectLst>
                    <a:outerShdw blurRad="38100" dist="38100" dir="2700000" algn="tl">
                      <a:srgbClr val="000000"/>
                    </a:outerShdw>
                  </a:effectLst>
                </a:rPr>
                <a:t>Pengendalian</a:t>
              </a:r>
            </a:p>
          </p:txBody>
        </p:sp>
      </p:grpSp>
      <p:grpSp>
        <p:nvGrpSpPr>
          <p:cNvPr id="6" name="Group 17">
            <a:extLst>
              <a:ext uri="{FF2B5EF4-FFF2-40B4-BE49-F238E27FC236}">
                <a16:creationId xmlns:a16="http://schemas.microsoft.com/office/drawing/2014/main" xmlns="" id="{435879DD-8058-4BB7-B89C-5DCE9BCAAF48}"/>
              </a:ext>
            </a:extLst>
          </p:cNvPr>
          <p:cNvGrpSpPr>
            <a:grpSpLocks/>
          </p:cNvGrpSpPr>
          <p:nvPr/>
        </p:nvGrpSpPr>
        <p:grpSpPr bwMode="auto">
          <a:xfrm>
            <a:off x="455612" y="1295400"/>
            <a:ext cx="6249988" cy="1373188"/>
            <a:chOff x="144" y="720"/>
            <a:chExt cx="3937" cy="865"/>
          </a:xfrm>
        </p:grpSpPr>
        <p:grpSp>
          <p:nvGrpSpPr>
            <p:cNvPr id="47113" name="Group 15">
              <a:extLst>
                <a:ext uri="{FF2B5EF4-FFF2-40B4-BE49-F238E27FC236}">
                  <a16:creationId xmlns:a16="http://schemas.microsoft.com/office/drawing/2014/main" xmlns="" id="{F5E891EA-849F-41B6-82DD-13E8F59484F3}"/>
                </a:ext>
              </a:extLst>
            </p:cNvPr>
            <p:cNvGrpSpPr>
              <a:grpSpLocks/>
            </p:cNvGrpSpPr>
            <p:nvPr/>
          </p:nvGrpSpPr>
          <p:grpSpPr bwMode="auto">
            <a:xfrm>
              <a:off x="1728" y="720"/>
              <a:ext cx="2353" cy="865"/>
              <a:chOff x="1728" y="720"/>
              <a:chExt cx="2353" cy="865"/>
            </a:xfrm>
          </p:grpSpPr>
          <p:sp>
            <p:nvSpPr>
              <p:cNvPr id="47115" name="Freeform 13">
                <a:extLst>
                  <a:ext uri="{FF2B5EF4-FFF2-40B4-BE49-F238E27FC236}">
                    <a16:creationId xmlns:a16="http://schemas.microsoft.com/office/drawing/2014/main" xmlns="" id="{7166FBCF-36C3-4A60-9E27-E974C1A2A1CD}"/>
                  </a:ext>
                </a:extLst>
              </p:cNvPr>
              <p:cNvSpPr>
                <a:spLocks/>
              </p:cNvSpPr>
              <p:nvPr/>
            </p:nvSpPr>
            <p:spPr bwMode="auto">
              <a:xfrm>
                <a:off x="1728" y="720"/>
                <a:ext cx="2353" cy="865"/>
              </a:xfrm>
              <a:custGeom>
                <a:avLst/>
                <a:gdLst>
                  <a:gd name="T0" fmla="*/ 0 w 2353"/>
                  <a:gd name="T1" fmla="*/ 0 h 865"/>
                  <a:gd name="T2" fmla="*/ 2352 w 2353"/>
                  <a:gd name="T3" fmla="*/ 0 h 865"/>
                  <a:gd name="T4" fmla="*/ 2352 w 2353"/>
                  <a:gd name="T5" fmla="*/ 690 h 865"/>
                  <a:gd name="T6" fmla="*/ 1176 w 2353"/>
                  <a:gd name="T7" fmla="*/ 864 h 865"/>
                  <a:gd name="T8" fmla="*/ 0 w 2353"/>
                  <a:gd name="T9" fmla="*/ 690 h 865"/>
                  <a:gd name="T10" fmla="*/ 0 w 2353"/>
                  <a:gd name="T11" fmla="*/ 0 h 865"/>
                  <a:gd name="T12" fmla="*/ 0 60000 65536"/>
                  <a:gd name="T13" fmla="*/ 0 60000 65536"/>
                  <a:gd name="T14" fmla="*/ 0 60000 65536"/>
                  <a:gd name="T15" fmla="*/ 0 60000 65536"/>
                  <a:gd name="T16" fmla="*/ 0 60000 65536"/>
                  <a:gd name="T17" fmla="*/ 0 60000 65536"/>
                  <a:gd name="T18" fmla="*/ 0 w 2353"/>
                  <a:gd name="T19" fmla="*/ 0 h 865"/>
                  <a:gd name="T20" fmla="*/ 2353 w 2353"/>
                  <a:gd name="T21" fmla="*/ 865 h 865"/>
                </a:gdLst>
                <a:ahLst/>
                <a:cxnLst>
                  <a:cxn ang="T12">
                    <a:pos x="T0" y="T1"/>
                  </a:cxn>
                  <a:cxn ang="T13">
                    <a:pos x="T2" y="T3"/>
                  </a:cxn>
                  <a:cxn ang="T14">
                    <a:pos x="T4" y="T5"/>
                  </a:cxn>
                  <a:cxn ang="T15">
                    <a:pos x="T6" y="T7"/>
                  </a:cxn>
                  <a:cxn ang="T16">
                    <a:pos x="T8" y="T9"/>
                  </a:cxn>
                  <a:cxn ang="T17">
                    <a:pos x="T10" y="T11"/>
                  </a:cxn>
                </a:cxnLst>
                <a:rect l="T18" t="T19" r="T20" b="T21"/>
                <a:pathLst>
                  <a:path w="2353" h="865">
                    <a:moveTo>
                      <a:pt x="0" y="0"/>
                    </a:moveTo>
                    <a:lnTo>
                      <a:pt x="2352" y="0"/>
                    </a:lnTo>
                    <a:lnTo>
                      <a:pt x="2352" y="690"/>
                    </a:lnTo>
                    <a:lnTo>
                      <a:pt x="1176" y="864"/>
                    </a:lnTo>
                    <a:lnTo>
                      <a:pt x="0" y="690"/>
                    </a:lnTo>
                    <a:lnTo>
                      <a:pt x="0" y="0"/>
                    </a:lnTo>
                  </a:path>
                </a:pathLst>
              </a:custGeom>
              <a:solidFill>
                <a:srgbClr val="800080"/>
              </a:solidFill>
              <a:ln w="12700" cap="rnd">
                <a:solidFill>
                  <a:schemeClr val="tx1"/>
                </a:solidFill>
                <a:round/>
                <a:headEnd type="none" w="sm" len="sm"/>
                <a:tailEnd type="none" w="sm" len="sm"/>
              </a:ln>
            </p:spPr>
            <p:txBody>
              <a:bodyPr/>
              <a:lstStyle/>
              <a:p>
                <a:endParaRPr lang="en-US"/>
              </a:p>
            </p:txBody>
          </p:sp>
          <p:sp>
            <p:nvSpPr>
              <p:cNvPr id="37902" name="Rectangle 14">
                <a:extLst>
                  <a:ext uri="{FF2B5EF4-FFF2-40B4-BE49-F238E27FC236}">
                    <a16:creationId xmlns:a16="http://schemas.microsoft.com/office/drawing/2014/main" xmlns="" id="{C5B5E356-C52C-4010-83AE-AE71F43FCDE9}"/>
                  </a:ext>
                </a:extLst>
              </p:cNvPr>
              <p:cNvSpPr>
                <a:spLocks noChangeArrowheads="1"/>
              </p:cNvSpPr>
              <p:nvPr/>
            </p:nvSpPr>
            <p:spPr bwMode="auto">
              <a:xfrm>
                <a:off x="1790" y="753"/>
                <a:ext cx="2228" cy="637"/>
              </a:xfrm>
              <a:prstGeom prst="rect">
                <a:avLst/>
              </a:prstGeom>
              <a:noFill/>
              <a:ln w="9525">
                <a:noFill/>
                <a:miter lim="800000"/>
                <a:headEnd/>
                <a:tailEnd/>
              </a:ln>
              <a:effectLst/>
            </p:spPr>
            <p:txBody>
              <a:bodyPr wrap="none" lIns="0" tIns="0" rIns="0" bIns="0" anchor="ctr"/>
              <a:lstStyle/>
              <a:p>
                <a:pPr algn="ctr">
                  <a:defRPr/>
                </a:pPr>
                <a:r>
                  <a:rPr lang="en-US" dirty="0" err="1">
                    <a:solidFill>
                      <a:srgbClr val="FFFF00"/>
                    </a:solidFill>
                    <a:effectLst>
                      <a:outerShdw blurRad="38100" dist="38100" dir="2700000" algn="tl">
                        <a:srgbClr val="000000"/>
                      </a:outerShdw>
                    </a:effectLst>
                    <a:latin typeface="Folio BdCn BT" charset="0"/>
                  </a:rPr>
                  <a:t>dari</a:t>
                </a:r>
                <a:r>
                  <a:rPr lang="en-US" dirty="0">
                    <a:solidFill>
                      <a:srgbClr val="FFFF00"/>
                    </a:solidFill>
                    <a:effectLst>
                      <a:outerShdw blurRad="38100" dist="38100" dir="2700000" algn="tl">
                        <a:srgbClr val="000000"/>
                      </a:outerShdw>
                    </a:effectLst>
                    <a:latin typeface="Folio BdCn BT" charset="0"/>
                  </a:rPr>
                  <a:t> </a:t>
                </a:r>
                <a:r>
                  <a:rPr lang="en-US" i="1" dirty="0">
                    <a:solidFill>
                      <a:srgbClr val="FFFF00"/>
                    </a:solidFill>
                    <a:effectLst>
                      <a:outerShdw blurRad="38100" dist="38100" dir="2700000" algn="tl">
                        <a:srgbClr val="000000"/>
                      </a:outerShdw>
                    </a:effectLst>
                    <a:latin typeface="Folio BdCn BT" charset="0"/>
                  </a:rPr>
                  <a:t>Financial Administration</a:t>
                </a:r>
              </a:p>
              <a:p>
                <a:pPr algn="ctr">
                  <a:defRPr/>
                </a:pPr>
                <a:r>
                  <a:rPr lang="en-US" dirty="0" err="1">
                    <a:solidFill>
                      <a:srgbClr val="FFFF00"/>
                    </a:solidFill>
                    <a:effectLst>
                      <a:outerShdw blurRad="38100" dist="38100" dir="2700000" algn="tl">
                        <a:srgbClr val="000000"/>
                      </a:outerShdw>
                    </a:effectLst>
                    <a:latin typeface="Folio BdCn BT" charset="0"/>
                  </a:rPr>
                  <a:t>Ke</a:t>
                </a:r>
                <a:r>
                  <a:rPr lang="en-US" dirty="0">
                    <a:solidFill>
                      <a:srgbClr val="FFFF00"/>
                    </a:solidFill>
                    <a:effectLst>
                      <a:outerShdw blurRad="38100" dist="38100" dir="2700000" algn="tl">
                        <a:srgbClr val="000000"/>
                      </a:outerShdw>
                    </a:effectLst>
                    <a:latin typeface="Folio BdCn BT" charset="0"/>
                  </a:rPr>
                  <a:t> </a:t>
                </a:r>
                <a:r>
                  <a:rPr lang="en-US" i="1" dirty="0">
                    <a:solidFill>
                      <a:srgbClr val="FFFF00"/>
                    </a:solidFill>
                    <a:effectLst>
                      <a:outerShdw blurRad="38100" dist="38100" dir="2700000" algn="tl">
                        <a:srgbClr val="000000"/>
                      </a:outerShdw>
                    </a:effectLst>
                    <a:latin typeface="Folio BdCn BT" charset="0"/>
                  </a:rPr>
                  <a:t>Financial Management</a:t>
                </a:r>
              </a:p>
            </p:txBody>
          </p:sp>
        </p:grpSp>
        <p:sp>
          <p:nvSpPr>
            <p:cNvPr id="37904" name="Rectangle 16">
              <a:extLst>
                <a:ext uri="{FF2B5EF4-FFF2-40B4-BE49-F238E27FC236}">
                  <a16:creationId xmlns:a16="http://schemas.microsoft.com/office/drawing/2014/main" xmlns="" id="{62647773-24A9-4C44-BC81-75605FC37EC2}"/>
                </a:ext>
              </a:extLst>
            </p:cNvPr>
            <p:cNvSpPr>
              <a:spLocks noChangeArrowheads="1"/>
            </p:cNvSpPr>
            <p:nvPr/>
          </p:nvSpPr>
          <p:spPr bwMode="auto">
            <a:xfrm>
              <a:off x="144" y="768"/>
              <a:ext cx="1632" cy="518"/>
            </a:xfrm>
            <a:prstGeom prst="rect">
              <a:avLst/>
            </a:prstGeom>
            <a:noFill/>
            <a:ln w="9525">
              <a:noFill/>
              <a:miter lim="800000"/>
              <a:headEnd/>
              <a:tailEnd/>
            </a:ln>
            <a:effectLst/>
          </p:spPr>
          <p:txBody>
            <a:bodyPr lIns="92075" tIns="46038" rIns="92075" bIns="46038">
              <a:spAutoFit/>
            </a:bodyPr>
            <a:lstStyle/>
            <a:p>
              <a:pPr algn="ctr">
                <a:spcBef>
                  <a:spcPct val="50000"/>
                </a:spcBef>
                <a:defRPr/>
              </a:pPr>
              <a:r>
                <a:rPr lang="en-US" b="1">
                  <a:effectLst>
                    <a:outerShdw blurRad="38100" dist="38100" dir="2700000" algn="tl">
                      <a:srgbClr val="000000"/>
                    </a:outerShdw>
                  </a:effectLst>
                </a:rPr>
                <a:t>Perubahan mendasar</a:t>
              </a:r>
            </a:p>
          </p:txBody>
        </p:sp>
      </p:grpSp>
      <p:sp>
        <p:nvSpPr>
          <p:cNvPr id="37906" name="AutoShape 18">
            <a:extLst>
              <a:ext uri="{FF2B5EF4-FFF2-40B4-BE49-F238E27FC236}">
                <a16:creationId xmlns:a16="http://schemas.microsoft.com/office/drawing/2014/main" xmlns="" id="{F753E354-6F20-4537-AD7A-2C74D0BB0F01}"/>
              </a:ext>
            </a:extLst>
          </p:cNvPr>
          <p:cNvSpPr>
            <a:spLocks noChangeArrowheads="1"/>
          </p:cNvSpPr>
          <p:nvPr/>
        </p:nvSpPr>
        <p:spPr bwMode="auto">
          <a:xfrm>
            <a:off x="4494212" y="2819400"/>
            <a:ext cx="685800" cy="381000"/>
          </a:xfrm>
          <a:prstGeom prst="downArrow">
            <a:avLst>
              <a:gd name="adj1" fmla="val 50000"/>
              <a:gd name="adj2" fmla="val 25019"/>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id-ID" altLang="en-US"/>
          </a:p>
        </p:txBody>
      </p:sp>
      <p:sp>
        <p:nvSpPr>
          <p:cNvPr id="37907" name="AutoShape 19">
            <a:extLst>
              <a:ext uri="{FF2B5EF4-FFF2-40B4-BE49-F238E27FC236}">
                <a16:creationId xmlns:a16="http://schemas.microsoft.com/office/drawing/2014/main" xmlns="" id="{752E3F4B-EA77-40D3-8D0A-6958C4F409CB}"/>
              </a:ext>
            </a:extLst>
          </p:cNvPr>
          <p:cNvSpPr>
            <a:spLocks noChangeArrowheads="1"/>
          </p:cNvSpPr>
          <p:nvPr/>
        </p:nvSpPr>
        <p:spPr bwMode="auto">
          <a:xfrm>
            <a:off x="4494212" y="4381500"/>
            <a:ext cx="685800" cy="381000"/>
          </a:xfrm>
          <a:prstGeom prst="downArrow">
            <a:avLst>
              <a:gd name="adj1" fmla="val 50000"/>
              <a:gd name="adj2" fmla="val 25019"/>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id-ID"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out)">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37906"/>
                                        </p:tgtEl>
                                        <p:attrNameLst>
                                          <p:attrName>style.visibility</p:attrName>
                                        </p:attrNameLst>
                                      </p:cBhvr>
                                      <p:to>
                                        <p:strVal val="visible"/>
                                      </p:to>
                                    </p:set>
                                    <p:anim calcmode="lin" valueType="num">
                                      <p:cBhvr additive="base">
                                        <p:cTn id="12" dur="500" fill="hold"/>
                                        <p:tgtEl>
                                          <p:spTgt spid="37906"/>
                                        </p:tgtEl>
                                        <p:attrNameLst>
                                          <p:attrName>ppt_x</p:attrName>
                                        </p:attrNameLst>
                                      </p:cBhvr>
                                      <p:tavLst>
                                        <p:tav tm="0">
                                          <p:val>
                                            <p:strVal val="#ppt_x"/>
                                          </p:val>
                                        </p:tav>
                                        <p:tav tm="100000">
                                          <p:val>
                                            <p:strVal val="#ppt_x"/>
                                          </p:val>
                                        </p:tav>
                                      </p:tavLst>
                                    </p:anim>
                                    <p:anim calcmode="lin" valueType="num">
                                      <p:cBhvr additive="base">
                                        <p:cTn id="13" dur="500" fill="hold"/>
                                        <p:tgtEl>
                                          <p:spTgt spid="37906"/>
                                        </p:tgtEl>
                                        <p:attrNameLst>
                                          <p:attrName>ppt_y</p:attrName>
                                        </p:attrNameLst>
                                      </p:cBhvr>
                                      <p:tavLst>
                                        <p:tav tm="0">
                                          <p:val>
                                            <p:strVal val="0-#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left)">
                                      <p:cBhvr>
                                        <p:cTn id="18" dur="500"/>
                                        <p:tgtEl>
                                          <p:spTgt spid="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1" fill="hold" grpId="0" nodeType="clickEffect">
                                  <p:stCondLst>
                                    <p:cond delay="0"/>
                                  </p:stCondLst>
                                  <p:childTnLst>
                                    <p:set>
                                      <p:cBhvr>
                                        <p:cTn id="22" dur="1" fill="hold">
                                          <p:stCondLst>
                                            <p:cond delay="0"/>
                                          </p:stCondLst>
                                        </p:cTn>
                                        <p:tgtEl>
                                          <p:spTgt spid="37907"/>
                                        </p:tgtEl>
                                        <p:attrNameLst>
                                          <p:attrName>style.visibility</p:attrName>
                                        </p:attrNameLst>
                                      </p:cBhvr>
                                      <p:to>
                                        <p:strVal val="visible"/>
                                      </p:to>
                                    </p:set>
                                    <p:anim calcmode="lin" valueType="num">
                                      <p:cBhvr additive="base">
                                        <p:cTn id="23" dur="500" fill="hold"/>
                                        <p:tgtEl>
                                          <p:spTgt spid="37907"/>
                                        </p:tgtEl>
                                        <p:attrNameLst>
                                          <p:attrName>ppt_x</p:attrName>
                                        </p:attrNameLst>
                                      </p:cBhvr>
                                      <p:tavLst>
                                        <p:tav tm="0">
                                          <p:val>
                                            <p:strVal val="#ppt_x"/>
                                          </p:val>
                                        </p:tav>
                                        <p:tav tm="100000">
                                          <p:val>
                                            <p:strVal val="#ppt_x"/>
                                          </p:val>
                                        </p:tav>
                                      </p:tavLst>
                                    </p:anim>
                                    <p:anim calcmode="lin" valueType="num">
                                      <p:cBhvr additive="base">
                                        <p:cTn id="24" dur="500" fill="hold"/>
                                        <p:tgtEl>
                                          <p:spTgt spid="37907"/>
                                        </p:tgtEl>
                                        <p:attrNameLst>
                                          <p:attrName>ppt_y</p:attrName>
                                        </p:attrNameLst>
                                      </p:cBhvr>
                                      <p:tavLst>
                                        <p:tav tm="0">
                                          <p:val>
                                            <p:strVal val="0-#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6" fill="hold" nodeType="click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additive="base">
                                        <p:cTn id="29" dur="500" fill="hold"/>
                                        <p:tgtEl>
                                          <p:spTgt spid="4"/>
                                        </p:tgtEl>
                                        <p:attrNameLst>
                                          <p:attrName>ppt_x</p:attrName>
                                        </p:attrNameLst>
                                      </p:cBhvr>
                                      <p:tavLst>
                                        <p:tav tm="0">
                                          <p:val>
                                            <p:strVal val="1+#ppt_w/2"/>
                                          </p:val>
                                        </p:tav>
                                        <p:tav tm="100000">
                                          <p:val>
                                            <p:strVal val="#ppt_x"/>
                                          </p:val>
                                        </p:tav>
                                      </p:tavLst>
                                    </p:anim>
                                    <p:anim calcmode="lin" valueType="num">
                                      <p:cBhvr additive="base">
                                        <p:cTn id="3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906" grpId="0" animBg="1"/>
      <p:bldP spid="37907"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AD5439-46AA-495E-B1DB-5081D4FCFD4E}"/>
              </a:ext>
            </a:extLst>
          </p:cNvPr>
          <p:cNvSpPr>
            <a:spLocks noGrp="1"/>
          </p:cNvSpPr>
          <p:nvPr>
            <p:ph type="title"/>
          </p:nvPr>
        </p:nvSpPr>
        <p:spPr>
          <a:xfrm>
            <a:off x="17463" y="381000"/>
            <a:ext cx="9144000" cy="457200"/>
          </a:xfrm>
        </p:spPr>
        <p:txBody>
          <a:bodyPr rtlCol="0">
            <a:normAutofit fontScale="90000"/>
          </a:bodyPr>
          <a:lstStyle/>
          <a:p>
            <a:pPr algn="ctr" eaLnBrk="1" fontAlgn="auto" hangingPunct="1">
              <a:spcAft>
                <a:spcPts val="0"/>
              </a:spcAft>
              <a:defRPr/>
            </a:pPr>
            <a:r>
              <a:rPr b="1" dirty="0" err="1">
                <a:solidFill>
                  <a:schemeClr val="tx1">
                    <a:lumMod val="85000"/>
                    <a:lumOff val="15000"/>
                  </a:schemeClr>
                </a:solidFill>
              </a:rPr>
              <a:t>Asas</a:t>
            </a:r>
            <a:r>
              <a:rPr b="1" dirty="0">
                <a:solidFill>
                  <a:schemeClr val="tx1">
                    <a:lumMod val="85000"/>
                    <a:lumOff val="15000"/>
                  </a:schemeClr>
                </a:solidFill>
              </a:rPr>
              <a:t> </a:t>
            </a:r>
            <a:r>
              <a:rPr b="1" dirty="0" err="1">
                <a:solidFill>
                  <a:schemeClr val="tx1">
                    <a:lumMod val="85000"/>
                    <a:lumOff val="15000"/>
                  </a:schemeClr>
                </a:solidFill>
              </a:rPr>
              <a:t>Umum</a:t>
            </a:r>
            <a:r>
              <a:rPr b="1" dirty="0">
                <a:solidFill>
                  <a:schemeClr val="tx1">
                    <a:lumMod val="85000"/>
                    <a:lumOff val="15000"/>
                  </a:schemeClr>
                </a:solidFill>
              </a:rPr>
              <a:t> </a:t>
            </a:r>
            <a:r>
              <a:rPr b="1" dirty="0" err="1">
                <a:solidFill>
                  <a:schemeClr val="tx1">
                    <a:lumMod val="85000"/>
                    <a:lumOff val="15000"/>
                  </a:schemeClr>
                </a:solidFill>
              </a:rPr>
              <a:t>Perbendaharaan</a:t>
            </a:r>
            <a:r>
              <a:rPr b="1" dirty="0">
                <a:solidFill>
                  <a:schemeClr val="tx1">
                    <a:lumMod val="85000"/>
                    <a:lumOff val="15000"/>
                  </a:schemeClr>
                </a:solidFill>
              </a:rPr>
              <a:t> Negara</a:t>
            </a:r>
          </a:p>
        </p:txBody>
      </p:sp>
      <p:sp>
        <p:nvSpPr>
          <p:cNvPr id="49155" name="Content Placeholder 2">
            <a:extLst>
              <a:ext uri="{FF2B5EF4-FFF2-40B4-BE49-F238E27FC236}">
                <a16:creationId xmlns:a16="http://schemas.microsoft.com/office/drawing/2014/main" xmlns="" id="{D8C9C096-6E06-47AD-B5EF-079F6E38092D}"/>
              </a:ext>
            </a:extLst>
          </p:cNvPr>
          <p:cNvSpPr>
            <a:spLocks noGrp="1"/>
          </p:cNvSpPr>
          <p:nvPr>
            <p:ph idx="1"/>
          </p:nvPr>
        </p:nvSpPr>
        <p:spPr>
          <a:xfrm>
            <a:off x="762000" y="1600200"/>
            <a:ext cx="8077200" cy="4800600"/>
          </a:xfrm>
        </p:spPr>
        <p:txBody>
          <a:bodyPr/>
          <a:lstStyle/>
          <a:p>
            <a:pPr marL="395288" indent="-336550" eaLnBrk="1" hangingPunct="1">
              <a:buFont typeface="Arial" panose="020B0604020202020204" pitchFamily="34" charset="0"/>
              <a:buChar char="•"/>
            </a:pPr>
            <a:r>
              <a:rPr lang="en-US" altLang="en-US" sz="2800" b="1" dirty="0" err="1">
                <a:latin typeface="Arial" panose="020B0604020202020204" pitchFamily="34" charset="0"/>
                <a:cs typeface="Arial" panose="020B0604020202020204" pitchFamily="34" charset="0"/>
              </a:rPr>
              <a:t>Asas</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kesatuan</a:t>
            </a:r>
            <a:endParaRPr lang="en-US" altLang="en-US" sz="2800" b="1" dirty="0">
              <a:latin typeface="Arial" panose="020B0604020202020204" pitchFamily="34" charset="0"/>
              <a:cs typeface="Arial" panose="020B0604020202020204" pitchFamily="34" charset="0"/>
            </a:endParaRPr>
          </a:p>
          <a:p>
            <a:pPr marL="395288" indent="-336550" eaLnBrk="1" hangingPunct="1">
              <a:buFont typeface="Arial" panose="020B0604020202020204" pitchFamily="34" charset="0"/>
              <a:buChar char="•"/>
            </a:pPr>
            <a:r>
              <a:rPr lang="en-US" altLang="en-US" sz="2800" b="1" dirty="0" err="1">
                <a:latin typeface="Arial" panose="020B0604020202020204" pitchFamily="34" charset="0"/>
                <a:cs typeface="Arial" panose="020B0604020202020204" pitchFamily="34" charset="0"/>
              </a:rPr>
              <a:t>Asas</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universalitas</a:t>
            </a:r>
            <a:endParaRPr lang="en-US" altLang="en-US" sz="2800" b="1" dirty="0">
              <a:latin typeface="Arial" panose="020B0604020202020204" pitchFamily="34" charset="0"/>
              <a:cs typeface="Arial" panose="020B0604020202020204" pitchFamily="34" charset="0"/>
            </a:endParaRPr>
          </a:p>
          <a:p>
            <a:pPr marL="395288" indent="-336550" eaLnBrk="1" hangingPunct="1">
              <a:buFont typeface="Arial" panose="020B0604020202020204" pitchFamily="34" charset="0"/>
              <a:buChar char="•"/>
            </a:pPr>
            <a:r>
              <a:rPr lang="en-US" altLang="en-US" sz="2800" b="1" dirty="0" err="1">
                <a:latin typeface="Arial" panose="020B0604020202020204" pitchFamily="34" charset="0"/>
                <a:cs typeface="Arial" panose="020B0604020202020204" pitchFamily="34" charset="0"/>
              </a:rPr>
              <a:t>Asas</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tahunan</a:t>
            </a:r>
            <a:endParaRPr lang="en-US" altLang="en-US" sz="2800" b="1" dirty="0">
              <a:latin typeface="Arial" panose="020B0604020202020204" pitchFamily="34" charset="0"/>
              <a:cs typeface="Arial" panose="020B0604020202020204" pitchFamily="34" charset="0"/>
            </a:endParaRPr>
          </a:p>
          <a:p>
            <a:pPr marL="395288" indent="-336550" eaLnBrk="1" hangingPunct="1">
              <a:buFont typeface="Arial" panose="020B0604020202020204" pitchFamily="34" charset="0"/>
              <a:buChar char="•"/>
            </a:pPr>
            <a:r>
              <a:rPr lang="en-US" altLang="en-US" sz="2800" b="1" dirty="0" err="1">
                <a:latin typeface="Arial" panose="020B0604020202020204" pitchFamily="34" charset="0"/>
                <a:cs typeface="Arial" panose="020B0604020202020204" pitchFamily="34" charset="0"/>
              </a:rPr>
              <a:t>Asas</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spesialitas</a:t>
            </a:r>
            <a:endParaRPr lang="en-US" altLang="en-US" sz="2800" b="1" dirty="0">
              <a:latin typeface="Arial" panose="020B0604020202020204" pitchFamily="34" charset="0"/>
              <a:cs typeface="Arial" panose="020B0604020202020204" pitchFamily="34" charset="0"/>
            </a:endParaRPr>
          </a:p>
          <a:p>
            <a:pPr marL="395288" indent="-336550" eaLnBrk="1" hangingPunct="1">
              <a:buFont typeface="Arial" panose="020B0604020202020204" pitchFamily="34" charset="0"/>
              <a:buChar char="•"/>
            </a:pPr>
            <a:r>
              <a:rPr lang="en-US" altLang="en-US" sz="2800" b="1" dirty="0" err="1">
                <a:latin typeface="Arial" panose="020B0604020202020204" pitchFamily="34" charset="0"/>
                <a:cs typeface="Arial" panose="020B0604020202020204" pitchFamily="34" charset="0"/>
              </a:rPr>
              <a:t>Profesionalitas</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keterbukaan</a:t>
            </a:r>
            <a:r>
              <a:rPr lang="en-US" altLang="en-US" sz="2800" b="1" dirty="0">
                <a:latin typeface="Arial" panose="020B0604020202020204" pitchFamily="34" charset="0"/>
                <a:cs typeface="Arial" panose="020B0604020202020204" pitchFamily="34" charset="0"/>
              </a:rPr>
              <a:t> dan </a:t>
            </a:r>
            <a:r>
              <a:rPr lang="en-US" altLang="en-US" sz="2800" b="1" dirty="0" err="1">
                <a:latin typeface="Arial" panose="020B0604020202020204" pitchFamily="34" charset="0"/>
                <a:cs typeface="Arial" panose="020B0604020202020204" pitchFamily="34" charset="0"/>
              </a:rPr>
              <a:t>akuntabilitas</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dalam</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pelaksanaan</a:t>
            </a:r>
            <a:r>
              <a:rPr lang="en-US" altLang="en-US" sz="2800" b="1" dirty="0">
                <a:latin typeface="Arial" panose="020B0604020202020204" pitchFamily="34" charset="0"/>
                <a:cs typeface="Arial" panose="020B0604020202020204" pitchFamily="34" charset="0"/>
              </a:rPr>
              <a:t> </a:t>
            </a:r>
            <a:r>
              <a:rPr lang="en-US" altLang="en-US" sz="2800" b="1" dirty="0" err="1">
                <a:latin typeface="Arial" panose="020B0604020202020204" pitchFamily="34" charset="0"/>
                <a:cs typeface="Arial" panose="020B0604020202020204" pitchFamily="34" charset="0"/>
              </a:rPr>
              <a:t>anggaran</a:t>
            </a:r>
            <a:endParaRPr lang="en-US" altLang="en-US" sz="2800" b="1"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F5A2B01E-2E42-454D-9F9A-BA3061AF3099}"/>
              </a:ext>
            </a:extLst>
          </p:cNvPr>
          <p:cNvSpPr>
            <a:spLocks noGrp="1"/>
          </p:cNvSpPr>
          <p:nvPr>
            <p:ph type="title"/>
          </p:nvPr>
        </p:nvSpPr>
        <p:spPr>
          <a:xfrm>
            <a:off x="152400" y="-76200"/>
            <a:ext cx="8915400" cy="1143000"/>
          </a:xfrm>
        </p:spPr>
        <p:txBody>
          <a:bodyPr rtlCol="0">
            <a:normAutofit/>
          </a:bodyPr>
          <a:lstStyle/>
          <a:p>
            <a:pPr algn="ctr" eaLnBrk="1" fontAlgn="auto" hangingPunct="1">
              <a:spcAft>
                <a:spcPts val="0"/>
              </a:spcAft>
              <a:defRPr/>
            </a:pPr>
            <a:r>
              <a:rPr sz="2800" dirty="0" err="1">
                <a:solidFill>
                  <a:schemeClr val="tx1">
                    <a:lumMod val="85000"/>
                    <a:lumOff val="15000"/>
                  </a:schemeClr>
                </a:solidFill>
                <a:latin typeface="Arial" panose="020B0604020202020204" pitchFamily="34" charset="0"/>
                <a:cs typeface="Arial" panose="020B0604020202020204" pitchFamily="34" charset="0"/>
              </a:rPr>
              <a:t>Ruang</a:t>
            </a:r>
            <a:r>
              <a:rPr sz="2800" dirty="0">
                <a:solidFill>
                  <a:schemeClr val="tx1">
                    <a:lumMod val="85000"/>
                    <a:lumOff val="15000"/>
                  </a:schemeClr>
                </a:solidFill>
                <a:latin typeface="Arial" panose="020B0604020202020204" pitchFamily="34" charset="0"/>
                <a:cs typeface="Arial" panose="020B0604020202020204" pitchFamily="34" charset="0"/>
              </a:rPr>
              <a:t> </a:t>
            </a:r>
            <a:r>
              <a:rPr sz="2800" dirty="0" err="1">
                <a:solidFill>
                  <a:schemeClr val="tx1">
                    <a:lumMod val="85000"/>
                    <a:lumOff val="15000"/>
                  </a:schemeClr>
                </a:solidFill>
                <a:latin typeface="Arial" panose="020B0604020202020204" pitchFamily="34" charset="0"/>
                <a:cs typeface="Arial" panose="020B0604020202020204" pitchFamily="34" charset="0"/>
              </a:rPr>
              <a:t>Lingkup</a:t>
            </a:r>
            <a:r>
              <a:rPr sz="2800" dirty="0">
                <a:solidFill>
                  <a:schemeClr val="tx1">
                    <a:lumMod val="85000"/>
                    <a:lumOff val="15000"/>
                  </a:schemeClr>
                </a:solidFill>
                <a:latin typeface="Arial" panose="020B0604020202020204" pitchFamily="34" charset="0"/>
                <a:cs typeface="Arial" panose="020B0604020202020204" pitchFamily="34" charset="0"/>
              </a:rPr>
              <a:t> </a:t>
            </a:r>
            <a:r>
              <a:rPr sz="2800" dirty="0" err="1">
                <a:solidFill>
                  <a:schemeClr val="tx1">
                    <a:lumMod val="85000"/>
                    <a:lumOff val="15000"/>
                  </a:schemeClr>
                </a:solidFill>
                <a:latin typeface="Arial" panose="020B0604020202020204" pitchFamily="34" charset="0"/>
                <a:cs typeface="Arial" panose="020B0604020202020204" pitchFamily="34" charset="0"/>
              </a:rPr>
              <a:t>Perbendaharaan</a:t>
            </a:r>
            <a:r>
              <a:rPr sz="2800" dirty="0">
                <a:solidFill>
                  <a:schemeClr val="tx1">
                    <a:lumMod val="85000"/>
                    <a:lumOff val="15000"/>
                  </a:schemeClr>
                </a:solidFill>
                <a:latin typeface="Arial" panose="020B0604020202020204" pitchFamily="34" charset="0"/>
                <a:cs typeface="Arial" panose="020B0604020202020204" pitchFamily="34" charset="0"/>
              </a:rPr>
              <a:t> </a:t>
            </a:r>
            <a:r>
              <a:rPr sz="2800" dirty="0" smtClean="0">
                <a:solidFill>
                  <a:schemeClr val="tx1">
                    <a:lumMod val="85000"/>
                    <a:lumOff val="15000"/>
                  </a:schemeClr>
                </a:solidFill>
                <a:latin typeface="Arial" panose="020B0604020202020204" pitchFamily="34" charset="0"/>
                <a:cs typeface="Arial" panose="020B0604020202020204" pitchFamily="34" charset="0"/>
              </a:rPr>
              <a:t>Negara</a:t>
            </a:r>
            <a:r>
              <a:rPr lang="en-US" sz="2800" dirty="0" smtClean="0">
                <a:solidFill>
                  <a:schemeClr val="tx1">
                    <a:lumMod val="85000"/>
                    <a:lumOff val="15000"/>
                  </a:schemeClr>
                </a:solidFill>
                <a:latin typeface="Arial" panose="020B0604020202020204" pitchFamily="34" charset="0"/>
                <a:cs typeface="Arial" panose="020B0604020202020204" pitchFamily="34" charset="0"/>
              </a:rPr>
              <a:t/>
            </a:r>
            <a:br>
              <a:rPr lang="en-US" sz="2800" dirty="0" smtClean="0">
                <a:solidFill>
                  <a:schemeClr val="tx1">
                    <a:lumMod val="85000"/>
                    <a:lumOff val="15000"/>
                  </a:schemeClr>
                </a:solidFill>
                <a:latin typeface="Arial" panose="020B0604020202020204" pitchFamily="34" charset="0"/>
                <a:cs typeface="Arial" panose="020B0604020202020204" pitchFamily="34" charset="0"/>
              </a:rPr>
            </a:br>
            <a:r>
              <a:rPr sz="2800" dirty="0" smtClean="0">
                <a:solidFill>
                  <a:schemeClr val="tx1">
                    <a:lumMod val="85000"/>
                    <a:lumOff val="15000"/>
                  </a:schemeClr>
                </a:solidFill>
                <a:latin typeface="Arial" panose="020B0604020202020204" pitchFamily="34" charset="0"/>
                <a:cs typeface="Arial" panose="020B0604020202020204" pitchFamily="34" charset="0"/>
              </a:rPr>
              <a:t> </a:t>
            </a:r>
            <a:r>
              <a:rPr sz="2800" dirty="0">
                <a:solidFill>
                  <a:schemeClr val="tx1">
                    <a:lumMod val="85000"/>
                    <a:lumOff val="15000"/>
                  </a:schemeClr>
                </a:solidFill>
                <a:latin typeface="Arial" panose="020B0604020202020204" pitchFamily="34" charset="0"/>
                <a:cs typeface="Arial" panose="020B0604020202020204" pitchFamily="34" charset="0"/>
              </a:rPr>
              <a:t>(</a:t>
            </a:r>
            <a:r>
              <a:rPr sz="2800" dirty="0" err="1">
                <a:solidFill>
                  <a:schemeClr val="tx1">
                    <a:lumMod val="85000"/>
                    <a:lumOff val="15000"/>
                  </a:schemeClr>
                </a:solidFill>
                <a:latin typeface="Arial" panose="020B0604020202020204" pitchFamily="34" charset="0"/>
                <a:cs typeface="Arial" panose="020B0604020202020204" pitchFamily="34" charset="0"/>
              </a:rPr>
              <a:t>Pasal</a:t>
            </a:r>
            <a:r>
              <a:rPr sz="2800" dirty="0">
                <a:solidFill>
                  <a:schemeClr val="tx1">
                    <a:lumMod val="85000"/>
                    <a:lumOff val="15000"/>
                  </a:schemeClr>
                </a:solidFill>
                <a:latin typeface="Arial" panose="020B0604020202020204" pitchFamily="34" charset="0"/>
                <a:cs typeface="Arial" panose="020B0604020202020204" pitchFamily="34" charset="0"/>
              </a:rPr>
              <a:t> 2 ay</a:t>
            </a:r>
            <a:r>
              <a:rPr lang="id-ID" sz="2800" dirty="0">
                <a:solidFill>
                  <a:schemeClr val="tx1">
                    <a:lumMod val="85000"/>
                    <a:lumOff val="15000"/>
                  </a:schemeClr>
                </a:solidFill>
                <a:latin typeface="Arial" panose="020B0604020202020204" pitchFamily="34" charset="0"/>
                <a:cs typeface="Arial" panose="020B0604020202020204" pitchFamily="34" charset="0"/>
              </a:rPr>
              <a:t>at</a:t>
            </a:r>
            <a:r>
              <a:rPr sz="2800" dirty="0">
                <a:solidFill>
                  <a:schemeClr val="tx1">
                    <a:lumMod val="85000"/>
                    <a:lumOff val="15000"/>
                  </a:schemeClr>
                </a:solidFill>
                <a:latin typeface="Arial" panose="020B0604020202020204" pitchFamily="34" charset="0"/>
                <a:cs typeface="Arial" panose="020B0604020202020204" pitchFamily="34" charset="0"/>
              </a:rPr>
              <a:t> 1)</a:t>
            </a:r>
          </a:p>
        </p:txBody>
      </p:sp>
      <p:sp>
        <p:nvSpPr>
          <p:cNvPr id="9219" name="Content Placeholder 2">
            <a:extLst>
              <a:ext uri="{FF2B5EF4-FFF2-40B4-BE49-F238E27FC236}">
                <a16:creationId xmlns:a16="http://schemas.microsoft.com/office/drawing/2014/main" xmlns="" id="{8AEEAABE-36FF-468E-AFF7-FA8D8E525C13}"/>
              </a:ext>
            </a:extLst>
          </p:cNvPr>
          <p:cNvSpPr>
            <a:spLocks noGrp="1"/>
          </p:cNvSpPr>
          <p:nvPr>
            <p:ph idx="1"/>
          </p:nvPr>
        </p:nvSpPr>
        <p:spPr>
          <a:xfrm>
            <a:off x="0" y="1295400"/>
            <a:ext cx="9144000" cy="5562600"/>
          </a:xfrm>
        </p:spPr>
        <p:txBody>
          <a:bodyPr rtlCol="0">
            <a:normAutofit/>
          </a:bodyPr>
          <a:lstStyle/>
          <a:p>
            <a:pPr marL="574675" indent="-398463" algn="just" eaLnBrk="1" fontAlgn="auto" hangingPunct="1">
              <a:spcAft>
                <a:spcPts val="0"/>
              </a:spcAft>
              <a:buClr>
                <a:schemeClr val="tx1">
                  <a:lumMod val="85000"/>
                  <a:lumOff val="15000"/>
                </a:schemeClr>
              </a:buClr>
              <a:buFont typeface="+mj-lt"/>
              <a:buAutoNum type="arabicPeriod"/>
              <a:defRPr/>
            </a:pPr>
            <a:r>
              <a:rPr lang="en-US" b="1" dirty="0" err="1">
                <a:latin typeface="Arial" panose="020B0604020202020204" pitchFamily="34" charset="0"/>
                <a:cs typeface="Arial" panose="020B0604020202020204" pitchFamily="34" charset="0"/>
              </a:rPr>
              <a:t>Pelaksanaan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pendapatan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dan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belanja</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negara</a:t>
            </a:r>
            <a:endParaRPr lang="en-US" b="1" dirty="0">
              <a:latin typeface="Arial" panose="020B0604020202020204" pitchFamily="34" charset="0"/>
              <a:cs typeface="Arial" panose="020B0604020202020204" pitchFamily="34" charset="0"/>
            </a:endParaRPr>
          </a:p>
          <a:p>
            <a:pPr marL="574675" indent="-398463" algn="just" eaLnBrk="1" fontAlgn="auto" hangingPunct="1">
              <a:spcAft>
                <a:spcPts val="0"/>
              </a:spcAft>
              <a:buClr>
                <a:schemeClr val="tx1">
                  <a:lumMod val="85000"/>
                  <a:lumOff val="15000"/>
                </a:schemeClr>
              </a:buClr>
              <a:buFont typeface="+mj-lt"/>
              <a:buAutoNum type="arabicPeriod"/>
              <a:defRPr/>
            </a:pPr>
            <a:r>
              <a:rPr lang="en-US" b="1" dirty="0" err="1">
                <a:latin typeface="Arial" panose="020B0604020202020204" pitchFamily="34" charset="0"/>
                <a:cs typeface="Arial" panose="020B0604020202020204" pitchFamily="34" charset="0"/>
              </a:rPr>
              <a:t>Pelaksanaan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pendapatan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dan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belanja</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daerah</a:t>
            </a:r>
            <a:endParaRPr lang="en-US" b="1" dirty="0">
              <a:latin typeface="Arial" panose="020B0604020202020204" pitchFamily="34" charset="0"/>
              <a:cs typeface="Arial" panose="020B0604020202020204" pitchFamily="34" charset="0"/>
            </a:endParaRPr>
          </a:p>
          <a:p>
            <a:pPr marL="574675" indent="-398463" algn="just" eaLnBrk="1" fontAlgn="auto" hangingPunct="1">
              <a:spcAft>
                <a:spcPts val="0"/>
              </a:spcAft>
              <a:buClr>
                <a:schemeClr val="tx1">
                  <a:lumMod val="85000"/>
                  <a:lumOff val="15000"/>
                </a:schemeClr>
              </a:buClr>
              <a:buFont typeface="+mj-lt"/>
              <a:buAutoNum type="arabicPeriod"/>
              <a:defRPr/>
            </a:pPr>
            <a:r>
              <a:rPr lang="en-US" b="1" dirty="0" err="1">
                <a:latin typeface="Arial" panose="020B0604020202020204" pitchFamily="34" charset="0"/>
                <a:cs typeface="Arial" panose="020B0604020202020204" pitchFamily="34" charset="0"/>
              </a:rPr>
              <a:t>Pelaksanaan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penerimaan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dan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pengeluaran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negara</a:t>
            </a:r>
            <a:endParaRPr lang="en-US" b="1" dirty="0">
              <a:latin typeface="Arial" panose="020B0604020202020204" pitchFamily="34" charset="0"/>
              <a:cs typeface="Arial" panose="020B0604020202020204" pitchFamily="34" charset="0"/>
            </a:endParaRPr>
          </a:p>
          <a:p>
            <a:pPr marL="574675" indent="-398463" algn="just" eaLnBrk="1" fontAlgn="auto" hangingPunct="1">
              <a:spcAft>
                <a:spcPts val="0"/>
              </a:spcAft>
              <a:buClr>
                <a:schemeClr val="tx1">
                  <a:lumMod val="85000"/>
                  <a:lumOff val="15000"/>
                </a:schemeClr>
              </a:buClr>
              <a:buFont typeface="+mj-lt"/>
              <a:buAutoNum type="arabicPeriod"/>
              <a:defRPr/>
            </a:pPr>
            <a:r>
              <a:rPr lang="en-US" b="1" dirty="0" err="1">
                <a:latin typeface="Arial" panose="020B0604020202020204" pitchFamily="34" charset="0"/>
                <a:cs typeface="Arial" panose="020B0604020202020204" pitchFamily="34" charset="0"/>
              </a:rPr>
              <a:t>Pelaksanaan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penerimaan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dan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pengeluaran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daerah</a:t>
            </a:r>
            <a:endParaRPr lang="en-US" b="1" dirty="0">
              <a:latin typeface="Arial" panose="020B0604020202020204" pitchFamily="34" charset="0"/>
              <a:cs typeface="Arial" panose="020B0604020202020204" pitchFamily="34" charset="0"/>
            </a:endParaRPr>
          </a:p>
          <a:p>
            <a:pPr marL="574675" indent="-398463" algn="just" eaLnBrk="1" fontAlgn="auto" hangingPunct="1">
              <a:spcAft>
                <a:spcPts val="0"/>
              </a:spcAft>
              <a:buClr>
                <a:schemeClr val="tx1">
                  <a:lumMod val="85000"/>
                  <a:lumOff val="15000"/>
                </a:schemeClr>
              </a:buClr>
              <a:buFont typeface="+mj-lt"/>
              <a:buAutoNum type="arabicPeriod"/>
              <a:defRPr/>
            </a:pPr>
            <a:r>
              <a:rPr lang="en-US" b="1" dirty="0" err="1">
                <a:latin typeface="Arial" panose="020B0604020202020204" pitchFamily="34" charset="0"/>
                <a:cs typeface="Arial" panose="020B0604020202020204" pitchFamily="34" charset="0"/>
              </a:rPr>
              <a:t>Pengelolaan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kas</a:t>
            </a:r>
            <a:endParaRPr lang="en-US" b="1" dirty="0">
              <a:latin typeface="Arial" panose="020B0604020202020204" pitchFamily="34" charset="0"/>
              <a:cs typeface="Arial" panose="020B0604020202020204" pitchFamily="34" charset="0"/>
            </a:endParaRPr>
          </a:p>
          <a:p>
            <a:pPr marL="574675" indent="-398463" algn="just" eaLnBrk="1" fontAlgn="auto" hangingPunct="1">
              <a:spcAft>
                <a:spcPts val="0"/>
              </a:spcAft>
              <a:buClr>
                <a:schemeClr val="tx1">
                  <a:lumMod val="85000"/>
                  <a:lumOff val="15000"/>
                </a:schemeClr>
              </a:buClr>
              <a:buFont typeface="+mj-lt"/>
              <a:buAutoNum type="arabicPeriod"/>
              <a:defRPr/>
            </a:pPr>
            <a:r>
              <a:rPr lang="en-US" b="1" dirty="0" err="1">
                <a:latin typeface="Arial" panose="020B0604020202020204" pitchFamily="34" charset="0"/>
                <a:cs typeface="Arial" panose="020B0604020202020204" pitchFamily="34" charset="0"/>
              </a:rPr>
              <a:t>Pengelolaan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piutang</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dan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utang</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negara</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daerah</a:t>
            </a:r>
            <a:endParaRPr lang="en-US" b="1" dirty="0">
              <a:latin typeface="Arial" panose="020B0604020202020204" pitchFamily="34" charset="0"/>
              <a:cs typeface="Arial" panose="020B0604020202020204" pitchFamily="34" charset="0"/>
            </a:endParaRPr>
          </a:p>
          <a:p>
            <a:pPr marL="574675" indent="-398463" algn="just" eaLnBrk="1" fontAlgn="auto" hangingPunct="1">
              <a:spcAft>
                <a:spcPts val="0"/>
              </a:spcAft>
              <a:buClr>
                <a:schemeClr val="tx1">
                  <a:lumMod val="85000"/>
                  <a:lumOff val="15000"/>
                </a:schemeClr>
              </a:buClr>
              <a:buFont typeface="+mj-lt"/>
              <a:buAutoNum type="arabicPeriod"/>
              <a:defRPr/>
            </a:pPr>
            <a:r>
              <a:rPr lang="en-US" b="1" dirty="0" err="1">
                <a:latin typeface="Arial" panose="020B0604020202020204" pitchFamily="34" charset="0"/>
                <a:cs typeface="Arial" panose="020B0604020202020204" pitchFamily="34" charset="0"/>
              </a:rPr>
              <a:t>Pengelolaan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invesasi</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dan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barang</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milik</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negara</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daerah</a:t>
            </a:r>
            <a:endParaRPr lang="en-US" b="1" dirty="0">
              <a:latin typeface="Arial" panose="020B0604020202020204" pitchFamily="34" charset="0"/>
              <a:cs typeface="Arial" panose="020B0604020202020204" pitchFamily="34" charset="0"/>
            </a:endParaRPr>
          </a:p>
          <a:p>
            <a:pPr marL="182880" indent="-182880" algn="just" eaLnBrk="1" fontAlgn="auto" hangingPunct="1">
              <a:spcAft>
                <a:spcPts val="0"/>
              </a:spcAft>
              <a:buClr>
                <a:schemeClr val="tx1">
                  <a:lumMod val="85000"/>
                  <a:lumOff val="15000"/>
                </a:schemeClr>
              </a:buClr>
              <a:defRPr/>
            </a:pPr>
            <a:endParaRPr lang="en-US" dirty="0"/>
          </a:p>
          <a:p>
            <a:pPr marL="182880" indent="-182880" algn="just" eaLnBrk="1" fontAlgn="auto" hangingPunct="1">
              <a:spcAft>
                <a:spcPts val="0"/>
              </a:spcAft>
              <a:buClr>
                <a:schemeClr val="tx1">
                  <a:lumMod val="85000"/>
                  <a:lumOff val="15000"/>
                </a:schemeClr>
              </a:buClr>
              <a:defRPr/>
            </a:pPr>
            <a:endParaRPr lang="en-US" b="1"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176212" indent="0" algn="just" eaLnBrk="1" fontAlgn="auto" hangingPunct="1">
              <a:spcAft>
                <a:spcPts val="0"/>
              </a:spcAft>
              <a:buClr>
                <a:schemeClr val="tx1">
                  <a:lumMod val="85000"/>
                  <a:lumOff val="15000"/>
                </a:schemeClr>
              </a:buClr>
              <a:buNone/>
              <a:defRPr/>
            </a:pPr>
            <a:r>
              <a:rPr lang="en-US" b="1" dirty="0" smtClean="0">
                <a:latin typeface="Arial" panose="020B0604020202020204" pitchFamily="34" charset="0"/>
                <a:cs typeface="Arial" panose="020B0604020202020204" pitchFamily="34" charset="0"/>
              </a:rPr>
              <a:t>8. </a:t>
            </a:r>
            <a:r>
              <a:rPr lang="en-US" b="1" dirty="0" err="1" smtClean="0">
                <a:latin typeface="Arial" panose="020B0604020202020204" pitchFamily="34" charset="0"/>
                <a:cs typeface="Arial" panose="020B0604020202020204" pitchFamily="34" charset="0"/>
              </a:rPr>
              <a:t>Penyelenggaraan</a:t>
            </a:r>
            <a:r>
              <a:rPr lang="en-US" b="1" dirty="0" smtClean="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akuntansi</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dan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sistem</a:t>
            </a:r>
            <a:r>
              <a:rPr lang="en-US" b="1"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 </a:t>
            </a:r>
          </a:p>
          <a:p>
            <a:pPr marL="176212" indent="0" algn="just" eaLnBrk="1" fontAlgn="auto" hangingPunct="1">
              <a:spcAft>
                <a:spcPts val="0"/>
              </a:spcAft>
              <a:buClr>
                <a:schemeClr val="tx1">
                  <a:lumMod val="85000"/>
                  <a:lumOff val="15000"/>
                </a:schemeClr>
              </a:buClr>
              <a:buNone/>
              <a:defRPr/>
            </a:pPr>
            <a:r>
              <a:rPr lang="en-US" b="1"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   </a:t>
            </a:r>
            <a:r>
              <a:rPr lang="en-US" b="1" dirty="0" err="1" smtClean="0">
                <a:latin typeface="Arial" panose="020B0604020202020204" pitchFamily="34" charset="0"/>
                <a:cs typeface="Arial" panose="020B0604020202020204" pitchFamily="34" charset="0"/>
              </a:rPr>
              <a:t>informasi</a:t>
            </a:r>
            <a:r>
              <a:rPr lang="en-US" b="1" dirty="0" smtClean="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manajemen</a:t>
            </a:r>
            <a:r>
              <a:rPr lang="en-US" b="1"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 </a:t>
            </a:r>
            <a:r>
              <a:rPr lang="en-US" b="1" dirty="0" err="1" smtClean="0">
                <a:latin typeface="Arial" panose="020B0604020202020204" pitchFamily="34" charset="0"/>
                <a:cs typeface="Arial" panose="020B0604020202020204" pitchFamily="34" charset="0"/>
              </a:rPr>
              <a:t>keuangan</a:t>
            </a:r>
            <a:r>
              <a:rPr lang="en-US" b="1" dirty="0" smtClean="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negara</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daeah</a:t>
            </a:r>
            <a:endParaRPr lang="en-US" b="1" dirty="0">
              <a:latin typeface="Arial" panose="020B0604020202020204" pitchFamily="34" charset="0"/>
              <a:cs typeface="Arial" panose="020B0604020202020204" pitchFamily="34" charset="0"/>
            </a:endParaRPr>
          </a:p>
          <a:p>
            <a:pPr marL="176212" indent="0" algn="just" eaLnBrk="1" fontAlgn="auto" hangingPunct="1">
              <a:spcAft>
                <a:spcPts val="0"/>
              </a:spcAft>
              <a:buClr>
                <a:schemeClr val="tx1">
                  <a:lumMod val="85000"/>
                  <a:lumOff val="15000"/>
                </a:schemeClr>
              </a:buClr>
              <a:buNone/>
              <a:defRPr/>
            </a:pPr>
            <a:r>
              <a:rPr lang="en-US" b="1" dirty="0">
                <a:latin typeface="Arial" panose="020B0604020202020204" pitchFamily="34" charset="0"/>
                <a:cs typeface="Arial" panose="020B0604020202020204" pitchFamily="34" charset="0"/>
              </a:rPr>
              <a:t>9</a:t>
            </a:r>
            <a:r>
              <a:rPr lang="en-US" b="1" dirty="0" smtClean="0">
                <a:latin typeface="Arial" panose="020B0604020202020204" pitchFamily="34" charset="0"/>
                <a:cs typeface="Arial" panose="020B0604020202020204" pitchFamily="34" charset="0"/>
              </a:rPr>
              <a:t>. </a:t>
            </a:r>
            <a:r>
              <a:rPr lang="en-US" b="1" dirty="0" err="1" smtClean="0">
                <a:latin typeface="Arial" panose="020B0604020202020204" pitchFamily="34" charset="0"/>
                <a:cs typeface="Arial" panose="020B0604020202020204" pitchFamily="34" charset="0"/>
              </a:rPr>
              <a:t>Penyusunan</a:t>
            </a:r>
            <a:r>
              <a:rPr lang="en-US" b="1" dirty="0" smtClean="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laporan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pertanggungjawaban</a:t>
            </a:r>
            <a:r>
              <a:rPr lang="en-US" b="1"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 </a:t>
            </a:r>
          </a:p>
          <a:p>
            <a:pPr marL="176212" indent="0" algn="just" eaLnBrk="1" fontAlgn="auto" hangingPunct="1">
              <a:spcAft>
                <a:spcPts val="0"/>
              </a:spcAft>
              <a:buClr>
                <a:schemeClr val="tx1">
                  <a:lumMod val="85000"/>
                  <a:lumOff val="15000"/>
                </a:schemeClr>
              </a:buClr>
              <a:buNone/>
              <a:defRPr/>
            </a:pPr>
            <a:r>
              <a:rPr lang="en-US" b="1"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   </a:t>
            </a:r>
            <a:r>
              <a:rPr lang="en-US" b="1" dirty="0" err="1" smtClean="0">
                <a:latin typeface="Arial" panose="020B0604020202020204" pitchFamily="34" charset="0"/>
                <a:cs typeface="Arial" panose="020B0604020202020204" pitchFamily="34" charset="0"/>
              </a:rPr>
              <a:t>pelaksanaan</a:t>
            </a:r>
            <a:r>
              <a:rPr lang="en-US" b="1" dirty="0" smtClean="0">
                <a:latin typeface="Arial" panose="020B0604020202020204" pitchFamily="34" charset="0"/>
                <a:cs typeface="Arial" panose="020B0604020202020204" pitchFamily="34" charset="0"/>
              </a:rPr>
              <a:t>  APBN/APBD</a:t>
            </a:r>
            <a:endParaRPr lang="en-US" b="1" dirty="0">
              <a:latin typeface="Arial" panose="020B0604020202020204" pitchFamily="34" charset="0"/>
              <a:cs typeface="Arial" panose="020B0604020202020204" pitchFamily="34" charset="0"/>
            </a:endParaRPr>
          </a:p>
          <a:p>
            <a:pPr marL="176212" indent="0" algn="just" eaLnBrk="1" fontAlgn="auto" hangingPunct="1">
              <a:spcAft>
                <a:spcPts val="0"/>
              </a:spcAft>
              <a:buClr>
                <a:schemeClr val="tx1">
                  <a:lumMod val="85000"/>
                  <a:lumOff val="15000"/>
                </a:schemeClr>
              </a:buClr>
              <a:buNone/>
              <a:defRPr/>
            </a:pPr>
            <a:r>
              <a:rPr lang="en-US" b="1" dirty="0" smtClean="0">
                <a:latin typeface="Arial" panose="020B0604020202020204" pitchFamily="34" charset="0"/>
                <a:cs typeface="Arial" panose="020B0604020202020204" pitchFamily="34" charset="0"/>
              </a:rPr>
              <a:t>10. </a:t>
            </a:r>
            <a:r>
              <a:rPr lang="en-US" b="1" dirty="0" err="1" smtClean="0">
                <a:latin typeface="Arial" panose="020B0604020202020204" pitchFamily="34" charset="0"/>
                <a:cs typeface="Arial" panose="020B0604020202020204" pitchFamily="34" charset="0"/>
              </a:rPr>
              <a:t>Penyelesaian</a:t>
            </a:r>
            <a:r>
              <a:rPr lang="en-US" b="1" dirty="0" smtClean="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kerugian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negara</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daerah</a:t>
            </a:r>
            <a:endParaRPr lang="en-US" b="1" dirty="0">
              <a:latin typeface="Arial" panose="020B0604020202020204" pitchFamily="34" charset="0"/>
              <a:cs typeface="Arial" panose="020B0604020202020204" pitchFamily="34" charset="0"/>
            </a:endParaRPr>
          </a:p>
          <a:p>
            <a:pPr marL="176212" indent="0" algn="just" eaLnBrk="1" fontAlgn="auto" hangingPunct="1">
              <a:spcAft>
                <a:spcPts val="0"/>
              </a:spcAft>
              <a:buClr>
                <a:schemeClr val="tx1">
                  <a:lumMod val="85000"/>
                  <a:lumOff val="15000"/>
                </a:schemeClr>
              </a:buClr>
              <a:buNone/>
              <a:defRPr/>
            </a:pPr>
            <a:r>
              <a:rPr lang="en-US" b="1" dirty="0" smtClean="0">
                <a:latin typeface="Arial" panose="020B0604020202020204" pitchFamily="34" charset="0"/>
                <a:cs typeface="Arial" panose="020B0604020202020204" pitchFamily="34" charset="0"/>
              </a:rPr>
              <a:t>11. </a:t>
            </a:r>
            <a:r>
              <a:rPr lang="en-US" b="1" dirty="0" err="1" smtClean="0">
                <a:latin typeface="Arial" panose="020B0604020202020204" pitchFamily="34" charset="0"/>
                <a:cs typeface="Arial" panose="020B0604020202020204" pitchFamily="34" charset="0"/>
              </a:rPr>
              <a:t>Pengelolaan</a:t>
            </a:r>
            <a:r>
              <a:rPr lang="en-US" b="1" dirty="0" smtClean="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Badan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Layanan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Umum</a:t>
            </a:r>
            <a:endParaRPr lang="en-US" b="1" dirty="0">
              <a:latin typeface="Arial" panose="020B0604020202020204" pitchFamily="34" charset="0"/>
              <a:cs typeface="Arial" panose="020B0604020202020204" pitchFamily="34" charset="0"/>
            </a:endParaRPr>
          </a:p>
          <a:p>
            <a:pPr marL="176212" indent="0" eaLnBrk="1" fontAlgn="auto" hangingPunct="1">
              <a:spcAft>
                <a:spcPts val="0"/>
              </a:spcAft>
              <a:buClr>
                <a:schemeClr val="tx1">
                  <a:lumMod val="85000"/>
                  <a:lumOff val="15000"/>
                </a:schemeClr>
              </a:buClr>
              <a:buNone/>
              <a:defRPr/>
            </a:pPr>
            <a:r>
              <a:rPr lang="en-US" b="1" dirty="0" smtClean="0">
                <a:latin typeface="Arial" panose="020B0604020202020204" pitchFamily="34" charset="0"/>
                <a:cs typeface="Arial" panose="020B0604020202020204" pitchFamily="34" charset="0"/>
              </a:rPr>
              <a:t>12. </a:t>
            </a:r>
            <a:r>
              <a:rPr lang="en-US" b="1" dirty="0" err="1" smtClean="0">
                <a:latin typeface="Arial" panose="020B0604020202020204" pitchFamily="34" charset="0"/>
                <a:cs typeface="Arial" panose="020B0604020202020204" pitchFamily="34" charset="0"/>
              </a:rPr>
              <a:t>Perumusan</a:t>
            </a:r>
            <a:r>
              <a:rPr lang="en-US" b="1" dirty="0" smtClean="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standar</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kebijakan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serta</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sistem</a:t>
            </a:r>
            <a:r>
              <a:rPr lang="en-US" b="1"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  </a:t>
            </a:r>
          </a:p>
          <a:p>
            <a:pPr marL="176212" indent="0" eaLnBrk="1" fontAlgn="auto" hangingPunct="1">
              <a:spcAft>
                <a:spcPts val="0"/>
              </a:spcAft>
              <a:buClr>
                <a:schemeClr val="tx1">
                  <a:lumMod val="85000"/>
                  <a:lumOff val="15000"/>
                </a:schemeClr>
              </a:buClr>
              <a:buNone/>
              <a:defRPr/>
            </a:pPr>
            <a:r>
              <a:rPr lang="en-US" b="1"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     </a:t>
            </a:r>
            <a:r>
              <a:rPr lang="en-US" b="1" dirty="0" err="1" smtClean="0">
                <a:latin typeface="Arial" panose="020B0604020202020204" pitchFamily="34" charset="0"/>
                <a:cs typeface="Arial" panose="020B0604020202020204" pitchFamily="34" charset="0"/>
              </a:rPr>
              <a:t>dan</a:t>
            </a:r>
            <a:r>
              <a:rPr lang="en-US" b="1" dirty="0" smtClean="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prosedur</a:t>
            </a:r>
            <a:r>
              <a:rPr lang="en-US" b="1" dirty="0">
                <a:latin typeface="Arial" panose="020B0604020202020204" pitchFamily="34" charset="0"/>
                <a:cs typeface="Arial" panose="020B0604020202020204" pitchFamily="34" charset="0"/>
              </a:rPr>
              <a:t> yang </a:t>
            </a:r>
            <a:r>
              <a:rPr lang="en-US" b="1" dirty="0" smtClean="0">
                <a:latin typeface="Arial" panose="020B0604020202020204" pitchFamily="34" charset="0"/>
                <a:cs typeface="Arial" panose="020B0604020202020204" pitchFamily="34" charset="0"/>
              </a:rPr>
              <a:t> </a:t>
            </a:r>
            <a:r>
              <a:rPr lang="en-US" b="1" dirty="0" err="1" smtClean="0">
                <a:latin typeface="Arial" panose="020B0604020202020204" pitchFamily="34" charset="0"/>
                <a:cs typeface="Arial" panose="020B0604020202020204" pitchFamily="34" charset="0"/>
              </a:rPr>
              <a:t>berkaitan</a:t>
            </a:r>
            <a:r>
              <a:rPr lang="en-US" b="1" dirty="0" smtClean="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dengan</a:t>
            </a:r>
            <a:r>
              <a:rPr lang="en-US" b="1"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 </a:t>
            </a:r>
          </a:p>
          <a:p>
            <a:pPr marL="176212" indent="0" eaLnBrk="1" fontAlgn="auto" hangingPunct="1">
              <a:spcAft>
                <a:spcPts val="0"/>
              </a:spcAft>
              <a:buClr>
                <a:schemeClr val="tx1">
                  <a:lumMod val="85000"/>
                  <a:lumOff val="15000"/>
                </a:schemeClr>
              </a:buClr>
              <a:buNone/>
              <a:defRPr/>
            </a:pPr>
            <a:r>
              <a:rPr lang="en-US" b="1"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     </a:t>
            </a:r>
            <a:r>
              <a:rPr lang="en-US" b="1" dirty="0" err="1" smtClean="0">
                <a:latin typeface="Arial" panose="020B0604020202020204" pitchFamily="34" charset="0"/>
                <a:cs typeface="Arial" panose="020B0604020202020204" pitchFamily="34" charset="0"/>
              </a:rPr>
              <a:t>pengelolaan</a:t>
            </a:r>
            <a:r>
              <a:rPr lang="en-US" b="1" dirty="0" smtClean="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keuangan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negara</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dalam</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rangka</a:t>
            </a:r>
            <a:r>
              <a:rPr lang="en-US" b="1"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 </a:t>
            </a:r>
          </a:p>
          <a:p>
            <a:pPr marL="176212" indent="0" algn="just" eaLnBrk="1" fontAlgn="auto" hangingPunct="1">
              <a:spcAft>
                <a:spcPts val="0"/>
              </a:spcAft>
              <a:buClr>
                <a:schemeClr val="tx1">
                  <a:lumMod val="85000"/>
                  <a:lumOff val="15000"/>
                </a:schemeClr>
              </a:buClr>
              <a:buNone/>
              <a:defRPr/>
            </a:pPr>
            <a:r>
              <a:rPr lang="en-US" b="1"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     </a:t>
            </a:r>
            <a:r>
              <a:rPr lang="en-US" b="1" dirty="0" err="1" smtClean="0">
                <a:latin typeface="Arial" panose="020B0604020202020204" pitchFamily="34" charset="0"/>
                <a:cs typeface="Arial" panose="020B0604020202020204" pitchFamily="34" charset="0"/>
              </a:rPr>
              <a:t>pelaksanaan</a:t>
            </a:r>
            <a:r>
              <a:rPr lang="en-US" b="1" dirty="0" smtClean="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APBN/APBD</a:t>
            </a:r>
          </a:p>
          <a:p>
            <a:pPr marL="182880" indent="-182880" algn="just" eaLnBrk="1" fontAlgn="auto" hangingPunct="1">
              <a:spcAft>
                <a:spcPts val="0"/>
              </a:spcAft>
              <a:buClr>
                <a:schemeClr val="tx1">
                  <a:lumMod val="85000"/>
                  <a:lumOff val="15000"/>
                </a:schemeClr>
              </a:buClr>
              <a:defRPr/>
            </a:pPr>
            <a:endParaRPr lang="en-US" b="1" dirty="0"/>
          </a:p>
          <a:p>
            <a:endParaRPr lang="en-US" dirty="0"/>
          </a:p>
        </p:txBody>
      </p:sp>
    </p:spTree>
    <p:extLst>
      <p:ext uri="{BB962C8B-B14F-4D97-AF65-F5344CB8AC3E}">
        <p14:creationId xmlns:p14="http://schemas.microsoft.com/office/powerpoint/2010/main" val="394379084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xmlns="" id="{D63FCF6D-583A-4B05-9AE0-D18C9D15355E}"/>
              </a:ext>
            </a:extLst>
          </p:cNvPr>
          <p:cNvSpPr>
            <a:spLocks noGrp="1"/>
          </p:cNvSpPr>
          <p:nvPr>
            <p:ph type="title"/>
          </p:nvPr>
        </p:nvSpPr>
        <p:spPr>
          <a:xfrm>
            <a:off x="0" y="274638"/>
            <a:ext cx="9144000" cy="944562"/>
          </a:xfrm>
        </p:spPr>
        <p:txBody>
          <a:bodyPr/>
          <a:lstStyle/>
          <a:p>
            <a:pPr algn="ctr" eaLnBrk="1" hangingPunct="1"/>
            <a:r>
              <a:rPr altLang="en-US">
                <a:latin typeface="Arial" panose="020B0604020202020204" pitchFamily="34" charset="0"/>
                <a:cs typeface="Arial" panose="020B0604020202020204" pitchFamily="34" charset="0"/>
              </a:rPr>
              <a:t>Asas Umum (Pasal 3</a:t>
            </a:r>
            <a:r>
              <a:rPr altLang="en-US"/>
              <a:t>)</a:t>
            </a:r>
          </a:p>
        </p:txBody>
      </p:sp>
      <p:sp>
        <p:nvSpPr>
          <p:cNvPr id="3" name="Content Placeholder 2">
            <a:extLst>
              <a:ext uri="{FF2B5EF4-FFF2-40B4-BE49-F238E27FC236}">
                <a16:creationId xmlns:a16="http://schemas.microsoft.com/office/drawing/2014/main" xmlns="" id="{F9A7491A-72DB-4EFD-A16E-69B99A1C3815}"/>
              </a:ext>
            </a:extLst>
          </p:cNvPr>
          <p:cNvSpPr>
            <a:spLocks noGrp="1"/>
          </p:cNvSpPr>
          <p:nvPr>
            <p:ph idx="1"/>
          </p:nvPr>
        </p:nvSpPr>
        <p:spPr>
          <a:xfrm>
            <a:off x="228600" y="1752600"/>
            <a:ext cx="8534400" cy="4114800"/>
          </a:xfrm>
        </p:spPr>
        <p:txBody>
          <a:bodyPr rtlCol="0">
            <a:normAutofit fontScale="92500" lnSpcReduction="10000"/>
          </a:bodyPr>
          <a:lstStyle/>
          <a:p>
            <a:pPr marL="398463" indent="-280988" algn="just" eaLnBrk="1" fontAlgn="auto" hangingPunct="1">
              <a:spcAft>
                <a:spcPts val="0"/>
              </a:spcAft>
              <a:buClr>
                <a:schemeClr val="tx1">
                  <a:lumMod val="85000"/>
                  <a:lumOff val="15000"/>
                </a:schemeClr>
              </a:buClr>
              <a:buFont typeface="Arial" panose="020B0604020202020204" pitchFamily="34" charset="0"/>
              <a:buChar char="•"/>
              <a:defRPr/>
            </a:pPr>
            <a:r>
              <a:rPr lang="en-US" sz="2800" dirty="0">
                <a:latin typeface="Arial" panose="020B0604020202020204" pitchFamily="34" charset="0"/>
                <a:cs typeface="Arial" panose="020B0604020202020204" pitchFamily="34" charset="0"/>
              </a:rPr>
              <a:t>UU </a:t>
            </a:r>
            <a:r>
              <a:rPr lang="en-US" sz="2800" dirty="0" err="1">
                <a:latin typeface="Arial" panose="020B0604020202020204" pitchFamily="34" charset="0"/>
                <a:cs typeface="Arial" panose="020B0604020202020204" pitchFamily="34" charset="0"/>
              </a:rPr>
              <a:t>tentang</a:t>
            </a:r>
            <a:r>
              <a:rPr lang="en-US" sz="2800" dirty="0">
                <a:latin typeface="Arial" panose="020B0604020202020204" pitchFamily="34" charset="0"/>
                <a:cs typeface="Arial" panose="020B0604020202020204" pitchFamily="34" charset="0"/>
              </a:rPr>
              <a:t> APBN </a:t>
            </a:r>
            <a:r>
              <a:rPr lang="en-US" sz="2800" dirty="0" err="1">
                <a:latin typeface="Arial" panose="020B0604020202020204" pitchFamily="34" charset="0"/>
                <a:cs typeface="Arial" panose="020B0604020202020204" pitchFamily="34" charset="0"/>
              </a:rPr>
              <a:t>merupakan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dasar</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bagi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Pemerintah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Pusat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untuk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melakukan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penerimaan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pengeluaran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negara</a:t>
            </a:r>
            <a:r>
              <a:rPr lang="en-US" sz="2800" dirty="0">
                <a:latin typeface="Arial" panose="020B0604020202020204" pitchFamily="34" charset="0"/>
                <a:cs typeface="Arial" panose="020B0604020202020204" pitchFamily="34" charset="0"/>
              </a:rPr>
              <a:t>;</a:t>
            </a:r>
          </a:p>
          <a:p>
            <a:pPr marL="398463" indent="-280988" algn="just" eaLnBrk="1" fontAlgn="auto" hangingPunct="1">
              <a:spcAft>
                <a:spcPts val="0"/>
              </a:spcAft>
              <a:buClr>
                <a:schemeClr val="tx1">
                  <a:lumMod val="85000"/>
                  <a:lumOff val="15000"/>
                </a:schemeClr>
              </a:buClr>
              <a:buFont typeface="Arial" panose="020B0604020202020204" pitchFamily="34" charset="0"/>
              <a:buChar char="•"/>
              <a:defRPr/>
            </a:pPr>
            <a:r>
              <a:rPr lang="en-US" sz="2800" dirty="0" err="1">
                <a:latin typeface="Arial" panose="020B0604020202020204" pitchFamily="34" charset="0"/>
                <a:cs typeface="Arial" panose="020B0604020202020204" pitchFamily="34" charset="0"/>
              </a:rPr>
              <a:t>Semua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pengeluaran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negara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termasuk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subsidi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bantuan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lainnya</a:t>
            </a:r>
            <a:r>
              <a:rPr lang="en-US" sz="2800" dirty="0">
                <a:latin typeface="Arial" panose="020B0604020202020204" pitchFamily="34" charset="0"/>
                <a:cs typeface="Arial" panose="020B0604020202020204" pitchFamily="34" charset="0"/>
              </a:rPr>
              <a:t> yang </a:t>
            </a:r>
            <a:r>
              <a:rPr lang="en-US" sz="2800" dirty="0" err="1">
                <a:latin typeface="Arial" panose="020B0604020202020204" pitchFamily="34" charset="0"/>
                <a:cs typeface="Arial" panose="020B0604020202020204" pitchFamily="34" charset="0"/>
              </a:rPr>
              <a:t>sesuai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dengan</a:t>
            </a:r>
            <a:r>
              <a:rPr lang="en-US" sz="2800" dirty="0">
                <a:latin typeface="Arial" panose="020B0604020202020204" pitchFamily="34" charset="0"/>
                <a:cs typeface="Arial" panose="020B0604020202020204" pitchFamily="34" charset="0"/>
              </a:rPr>
              <a:t> program </a:t>
            </a:r>
            <a:r>
              <a:rPr lang="en-US" sz="2800" dirty="0" err="1">
                <a:latin typeface="Arial" panose="020B0604020202020204" pitchFamily="34" charset="0"/>
                <a:cs typeface="Arial" panose="020B0604020202020204" pitchFamily="34" charset="0"/>
              </a:rPr>
              <a:t>pemerintah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pusat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dibiayai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dengan</a:t>
            </a:r>
            <a:r>
              <a:rPr lang="en-US" sz="2800" dirty="0">
                <a:latin typeface="Arial" panose="020B0604020202020204" pitchFamily="34" charset="0"/>
                <a:cs typeface="Arial" panose="020B0604020202020204" pitchFamily="34" charset="0"/>
              </a:rPr>
              <a:t> APBN;</a:t>
            </a:r>
          </a:p>
          <a:p>
            <a:pPr marL="398463" indent="-280988" algn="just" eaLnBrk="1" fontAlgn="auto" hangingPunct="1">
              <a:spcAft>
                <a:spcPts val="0"/>
              </a:spcAft>
              <a:buClr>
                <a:schemeClr val="tx1">
                  <a:lumMod val="85000"/>
                  <a:lumOff val="15000"/>
                </a:schemeClr>
              </a:buClr>
              <a:buFont typeface="Arial" panose="020B0604020202020204" pitchFamily="34" charset="0"/>
              <a:buChar char="•"/>
              <a:defRPr/>
            </a:pPr>
            <a:r>
              <a:rPr lang="en-US" sz="2800" dirty="0" err="1">
                <a:latin typeface="Arial" panose="020B0604020202020204" pitchFamily="34" charset="0"/>
                <a:cs typeface="Arial" panose="020B0604020202020204" pitchFamily="34" charset="0"/>
              </a:rPr>
              <a:t>Anggaran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untuk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membiayai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pengeluaran</a:t>
            </a:r>
            <a:r>
              <a:rPr lang="en-US" sz="2800" dirty="0">
                <a:latin typeface="Arial" panose="020B0604020202020204" pitchFamily="34" charset="0"/>
                <a:cs typeface="Arial" panose="020B0604020202020204" pitchFamily="34" charset="0"/>
              </a:rPr>
              <a:t> yang </a:t>
            </a:r>
            <a:r>
              <a:rPr lang="en-US" sz="2800" dirty="0" err="1">
                <a:latin typeface="Arial" panose="020B0604020202020204" pitchFamily="34" charset="0"/>
                <a:cs typeface="Arial" panose="020B0604020202020204" pitchFamily="34" charset="0"/>
              </a:rPr>
              <a:t>sifatnya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mendesak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dan</a:t>
            </a:r>
            <a:r>
              <a:rPr lang="en-US" sz="2800" dirty="0">
                <a:latin typeface="Arial" panose="020B0604020202020204" pitchFamily="34" charset="0"/>
                <a:cs typeface="Arial" panose="020B0604020202020204" pitchFamily="34" charset="0"/>
              </a:rPr>
              <a:t>/</a:t>
            </a:r>
            <a:r>
              <a:rPr lang="en-US" sz="2800" dirty="0" err="1">
                <a:latin typeface="Arial" panose="020B0604020202020204" pitchFamily="34" charset="0"/>
                <a:cs typeface="Arial" panose="020B0604020202020204" pitchFamily="34" charset="0"/>
              </a:rPr>
              <a:t>atau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tidak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terduga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disediakan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dalam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bagian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anggaran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tersendiri</a:t>
            </a:r>
            <a:r>
              <a:rPr lang="en-US" sz="2800" dirty="0">
                <a:latin typeface="Arial" panose="020B0604020202020204" pitchFamily="34" charset="0"/>
                <a:cs typeface="Arial" panose="020B0604020202020204" pitchFamily="34" charset="0"/>
              </a:rPr>
              <a:t> yang </a:t>
            </a:r>
            <a:r>
              <a:rPr lang="en-US" sz="2800" dirty="0" err="1">
                <a:latin typeface="Arial" panose="020B0604020202020204" pitchFamily="34" charset="0"/>
                <a:cs typeface="Arial" panose="020B0604020202020204" pitchFamily="34" charset="0"/>
              </a:rPr>
              <a:t>selanjutnya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diatur</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dalam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peraturan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pemerintah</a:t>
            </a:r>
            <a:r>
              <a:rPr lang="en-US" sz="2800" dirty="0">
                <a:latin typeface="Arial" panose="020B0604020202020204" pitchFamily="34" charset="0"/>
                <a:cs typeface="Arial" panose="020B0604020202020204" pitchFamily="34" charset="0"/>
              </a:rPr>
              <a:t>.</a:t>
            </a:r>
          </a:p>
        </p:txBody>
      </p:sp>
      <p:sp>
        <p:nvSpPr>
          <p:cNvPr id="52228" name="Slide Number Placeholder 5">
            <a:extLst>
              <a:ext uri="{FF2B5EF4-FFF2-40B4-BE49-F238E27FC236}">
                <a16:creationId xmlns:a16="http://schemas.microsoft.com/office/drawing/2014/main" xmlns="" id="{37DB7F19-470C-4C6E-9ABB-210212F192E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7DB673EE-C6F9-40DE-BBC9-C07D17AC1917}" type="slidenum">
              <a:rPr lang="en-US" altLang="en-US" sz="1400" smtClean="0"/>
              <a:pPr eaLnBrk="1" hangingPunct="1"/>
              <a:t>48</a:t>
            </a:fld>
            <a:endParaRPr lang="en-US" altLang="en-US" sz="140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xmlns="" id="{A034B658-459D-4A2B-934E-4D76DA120796}"/>
              </a:ext>
            </a:extLst>
          </p:cNvPr>
          <p:cNvSpPr>
            <a:spLocks noGrp="1"/>
          </p:cNvSpPr>
          <p:nvPr>
            <p:ph type="title"/>
          </p:nvPr>
        </p:nvSpPr>
        <p:spPr>
          <a:xfrm>
            <a:off x="123825" y="152400"/>
            <a:ext cx="8796338" cy="990600"/>
          </a:xfrm>
        </p:spPr>
        <p:txBody>
          <a:bodyPr/>
          <a:lstStyle/>
          <a:p>
            <a:pPr algn="ctr" eaLnBrk="1" hangingPunct="1"/>
            <a:r>
              <a:rPr altLang="en-US" sz="3000" b="1" dirty="0" err="1">
                <a:latin typeface="Arial" panose="020B0604020202020204" pitchFamily="34" charset="0"/>
                <a:cs typeface="Arial" panose="020B0604020202020204" pitchFamily="34" charset="0"/>
              </a:rPr>
              <a:t>Pejabat</a:t>
            </a:r>
            <a:r>
              <a:rPr altLang="en-US" sz="3000" b="1" dirty="0">
                <a:latin typeface="Arial" panose="020B0604020202020204" pitchFamily="34" charset="0"/>
                <a:cs typeface="Arial" panose="020B0604020202020204" pitchFamily="34" charset="0"/>
              </a:rPr>
              <a:t> </a:t>
            </a:r>
            <a:r>
              <a:rPr altLang="en-US" sz="3000" b="1" dirty="0" err="1">
                <a:latin typeface="Arial" panose="020B0604020202020204" pitchFamily="34" charset="0"/>
                <a:cs typeface="Arial" panose="020B0604020202020204" pitchFamily="34" charset="0"/>
              </a:rPr>
              <a:t>Perbendaharaan</a:t>
            </a:r>
            <a:r>
              <a:rPr altLang="en-US" sz="3000" b="1" dirty="0">
                <a:latin typeface="Arial" panose="020B0604020202020204" pitchFamily="34" charset="0"/>
                <a:cs typeface="Arial" panose="020B0604020202020204" pitchFamily="34" charset="0"/>
              </a:rPr>
              <a:t> Negara </a:t>
            </a:r>
            <a:r>
              <a:rPr lang="id-ID" altLang="en-US" sz="3000" b="1" dirty="0">
                <a:latin typeface="Arial" panose="020B0604020202020204" pitchFamily="34" charset="0"/>
                <a:cs typeface="Arial" panose="020B0604020202020204" pitchFamily="34" charset="0"/>
              </a:rPr>
              <a:t/>
            </a:r>
            <a:br>
              <a:rPr lang="id-ID" altLang="en-US" sz="3000" b="1" dirty="0">
                <a:latin typeface="Arial" panose="020B0604020202020204" pitchFamily="34" charset="0"/>
                <a:cs typeface="Arial" panose="020B0604020202020204" pitchFamily="34" charset="0"/>
              </a:rPr>
            </a:br>
            <a:r>
              <a:rPr altLang="en-US" sz="2900" b="1" dirty="0">
                <a:latin typeface="Arial" panose="020B0604020202020204" pitchFamily="34" charset="0"/>
                <a:cs typeface="Arial" panose="020B0604020202020204" pitchFamily="34" charset="0"/>
              </a:rPr>
              <a:t>(</a:t>
            </a:r>
            <a:r>
              <a:rPr altLang="en-US" sz="2900" b="1" dirty="0" err="1">
                <a:latin typeface="Arial" panose="020B0604020202020204" pitchFamily="34" charset="0"/>
                <a:cs typeface="Arial" panose="020B0604020202020204" pitchFamily="34" charset="0"/>
              </a:rPr>
              <a:t>Pasal</a:t>
            </a:r>
            <a:r>
              <a:rPr altLang="en-US" sz="2900" b="1" dirty="0">
                <a:latin typeface="Arial" panose="020B0604020202020204" pitchFamily="34" charset="0"/>
                <a:cs typeface="Arial" panose="020B0604020202020204" pitchFamily="34" charset="0"/>
              </a:rPr>
              <a:t> 4 </a:t>
            </a:r>
            <a:r>
              <a:rPr altLang="en-US" sz="2900" b="1" dirty="0" err="1">
                <a:latin typeface="Arial" panose="020B0604020202020204" pitchFamily="34" charset="0"/>
                <a:cs typeface="Arial" panose="020B0604020202020204" pitchFamily="34" charset="0"/>
              </a:rPr>
              <a:t>s.d</a:t>
            </a:r>
            <a:r>
              <a:rPr altLang="en-US" sz="2900" b="1" dirty="0">
                <a:latin typeface="Arial" panose="020B0604020202020204" pitchFamily="34" charset="0"/>
                <a:cs typeface="Arial" panose="020B0604020202020204" pitchFamily="34" charset="0"/>
              </a:rPr>
              <a:t> 10)</a:t>
            </a:r>
          </a:p>
        </p:txBody>
      </p:sp>
      <p:sp>
        <p:nvSpPr>
          <p:cNvPr id="3" name="Content Placeholder 2">
            <a:extLst>
              <a:ext uri="{FF2B5EF4-FFF2-40B4-BE49-F238E27FC236}">
                <a16:creationId xmlns:a16="http://schemas.microsoft.com/office/drawing/2014/main" xmlns="" id="{B6B3AF3E-7809-4803-B601-E92A4735505E}"/>
              </a:ext>
            </a:extLst>
          </p:cNvPr>
          <p:cNvSpPr>
            <a:spLocks noGrp="1"/>
          </p:cNvSpPr>
          <p:nvPr>
            <p:ph idx="1"/>
          </p:nvPr>
        </p:nvSpPr>
        <p:spPr>
          <a:xfrm>
            <a:off x="282575" y="1752600"/>
            <a:ext cx="8610600" cy="4114800"/>
          </a:xfrm>
        </p:spPr>
        <p:txBody>
          <a:bodyPr rtlCol="0">
            <a:normAutofit fontScale="85000" lnSpcReduction="20000"/>
          </a:bodyPr>
          <a:lstStyle/>
          <a:p>
            <a:pPr marL="398463" indent="-222250" algn="just" eaLnBrk="1" fontAlgn="auto" hangingPunct="1">
              <a:lnSpc>
                <a:spcPct val="120000"/>
              </a:lnSpc>
              <a:spcBef>
                <a:spcPts val="0"/>
              </a:spcBef>
              <a:spcAft>
                <a:spcPts val="600"/>
              </a:spcAft>
              <a:buClr>
                <a:schemeClr val="tx1">
                  <a:lumMod val="85000"/>
                  <a:lumOff val="15000"/>
                </a:schemeClr>
              </a:buClr>
              <a:buFont typeface="Arial" panose="020B0604020202020204" pitchFamily="34" charset="0"/>
              <a:buChar char="•"/>
              <a:defRPr/>
            </a:pPr>
            <a:r>
              <a:rPr lang="en-US" sz="2800" dirty="0" err="1">
                <a:latin typeface="Arial" panose="020B0604020202020204" pitchFamily="34" charset="0"/>
                <a:cs typeface="Arial" panose="020B0604020202020204" pitchFamily="34" charset="0"/>
              </a:rPr>
              <a:t>Menteri</a:t>
            </a:r>
            <a:r>
              <a:rPr lang="en-US" sz="2800" dirty="0">
                <a:latin typeface="Arial" panose="020B0604020202020204" pitchFamily="34" charset="0"/>
                <a:cs typeface="Arial" panose="020B0604020202020204" pitchFamily="34" charset="0"/>
              </a:rPr>
              <a:t>/</a:t>
            </a:r>
            <a:r>
              <a:rPr lang="en-US" sz="2800" dirty="0" err="1">
                <a:latin typeface="Arial" panose="020B0604020202020204" pitchFamily="34" charset="0"/>
                <a:cs typeface="Arial" panose="020B0604020202020204" pitchFamily="34" charset="0"/>
              </a:rPr>
              <a:t>pimpinan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lembaga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adalah</a:t>
            </a:r>
            <a:r>
              <a:rPr lang="en-US" sz="2800"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Pengguna</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Anggaran</a:t>
            </a:r>
            <a:r>
              <a:rPr lang="en-US" sz="2800" b="1" dirty="0">
                <a:latin typeface="Arial" panose="020B0604020202020204" pitchFamily="34" charset="0"/>
                <a:cs typeface="Arial" panose="020B0604020202020204" pitchFamily="34" charset="0"/>
              </a:rPr>
              <a:t>/</a:t>
            </a:r>
            <a:r>
              <a:rPr lang="en-US" sz="2800" b="1" dirty="0" err="1">
                <a:latin typeface="Arial" panose="020B0604020202020204" pitchFamily="34" charset="0"/>
                <a:cs typeface="Arial" panose="020B0604020202020204" pitchFamily="34" charset="0"/>
              </a:rPr>
              <a:t>Pengguna</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Barang</a:t>
            </a:r>
            <a:r>
              <a:rPr lang="en-US" sz="2800" b="1"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bagi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kementerian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negara</a:t>
            </a:r>
            <a:r>
              <a:rPr lang="en-US" sz="2800" dirty="0">
                <a:latin typeface="Arial" panose="020B0604020202020204" pitchFamily="34" charset="0"/>
                <a:cs typeface="Arial" panose="020B0604020202020204" pitchFamily="34" charset="0"/>
              </a:rPr>
              <a:t>/</a:t>
            </a:r>
            <a:r>
              <a:rPr lang="en-US" sz="2800" dirty="0" err="1">
                <a:latin typeface="Arial" panose="020B0604020202020204" pitchFamily="34" charset="0"/>
                <a:cs typeface="Arial" panose="020B0604020202020204" pitchFamily="34" charset="0"/>
              </a:rPr>
              <a:t>lembaga</a:t>
            </a:r>
            <a:r>
              <a:rPr lang="en-US" sz="2800" dirty="0">
                <a:latin typeface="Arial" panose="020B0604020202020204" pitchFamily="34" charset="0"/>
                <a:cs typeface="Arial" panose="020B0604020202020204" pitchFamily="34" charset="0"/>
              </a:rPr>
              <a:t> yang </a:t>
            </a:r>
            <a:r>
              <a:rPr lang="en-US" sz="2800" dirty="0" err="1">
                <a:latin typeface="Arial" panose="020B0604020202020204" pitchFamily="34" charset="0"/>
                <a:cs typeface="Arial" panose="020B0604020202020204" pitchFamily="34" charset="0"/>
              </a:rPr>
              <a:t>dipimpinnya</a:t>
            </a:r>
            <a:r>
              <a:rPr lang="en-US" sz="2800" dirty="0">
                <a:latin typeface="Arial" panose="020B0604020202020204" pitchFamily="34" charset="0"/>
                <a:cs typeface="Arial" panose="020B0604020202020204" pitchFamily="34" charset="0"/>
              </a:rPr>
              <a:t>;</a:t>
            </a:r>
          </a:p>
          <a:p>
            <a:pPr marL="398463" indent="-222250" algn="just" eaLnBrk="1" fontAlgn="auto" hangingPunct="1">
              <a:lnSpc>
                <a:spcPct val="120000"/>
              </a:lnSpc>
              <a:spcBef>
                <a:spcPts val="0"/>
              </a:spcBef>
              <a:spcAft>
                <a:spcPts val="600"/>
              </a:spcAft>
              <a:buClr>
                <a:schemeClr val="tx1">
                  <a:lumMod val="85000"/>
                  <a:lumOff val="15000"/>
                </a:schemeClr>
              </a:buClr>
              <a:buFont typeface="Arial" panose="020B0604020202020204" pitchFamily="34" charset="0"/>
              <a:buChar char="•"/>
              <a:defRPr/>
            </a:pPr>
            <a:r>
              <a:rPr lang="en-US" sz="2800" dirty="0" err="1">
                <a:latin typeface="Arial" panose="020B0604020202020204" pitchFamily="34" charset="0"/>
                <a:cs typeface="Arial" panose="020B0604020202020204" pitchFamily="34" charset="0"/>
              </a:rPr>
              <a:t>Menteri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Keuangan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adalah</a:t>
            </a:r>
            <a:r>
              <a:rPr lang="en-US" sz="2800"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Bendahara</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Umum</a:t>
            </a:r>
            <a:r>
              <a:rPr lang="en-US" sz="2800" b="1" dirty="0">
                <a:latin typeface="Arial" panose="020B0604020202020204" pitchFamily="34" charset="0"/>
                <a:cs typeface="Arial" panose="020B0604020202020204" pitchFamily="34" charset="0"/>
              </a:rPr>
              <a:t> Negara</a:t>
            </a:r>
            <a:r>
              <a:rPr lang="en-US" sz="2800" dirty="0">
                <a:latin typeface="Arial" panose="020B0604020202020204" pitchFamily="34" charset="0"/>
                <a:cs typeface="Arial" panose="020B0604020202020204" pitchFamily="34" charset="0"/>
              </a:rPr>
              <a:t>;</a:t>
            </a:r>
          </a:p>
          <a:p>
            <a:pPr marL="398463" indent="-222250" algn="just" eaLnBrk="1" fontAlgn="auto" hangingPunct="1">
              <a:lnSpc>
                <a:spcPct val="120000"/>
              </a:lnSpc>
              <a:spcBef>
                <a:spcPts val="0"/>
              </a:spcBef>
              <a:spcAft>
                <a:spcPts val="600"/>
              </a:spcAft>
              <a:buClr>
                <a:schemeClr val="tx1">
                  <a:lumMod val="85000"/>
                  <a:lumOff val="15000"/>
                </a:schemeClr>
              </a:buClr>
              <a:buFont typeface="Arial" panose="020B0604020202020204" pitchFamily="34" charset="0"/>
              <a:buChar char="•"/>
              <a:defRPr/>
            </a:pPr>
            <a:r>
              <a:rPr lang="en-US" sz="2800" dirty="0" err="1">
                <a:latin typeface="Arial" panose="020B0604020202020204" pitchFamily="34" charset="0"/>
                <a:cs typeface="Arial" panose="020B0604020202020204" pitchFamily="34" charset="0"/>
              </a:rPr>
              <a:t>Menteri</a:t>
            </a:r>
            <a:r>
              <a:rPr lang="en-US" sz="2800" dirty="0">
                <a:latin typeface="Arial" panose="020B0604020202020204" pitchFamily="34" charset="0"/>
                <a:cs typeface="Arial" panose="020B0604020202020204" pitchFamily="34" charset="0"/>
              </a:rPr>
              <a:t>/</a:t>
            </a:r>
            <a:r>
              <a:rPr lang="en-US" sz="2800" dirty="0" err="1">
                <a:latin typeface="Arial" panose="020B0604020202020204" pitchFamily="34" charset="0"/>
                <a:cs typeface="Arial" panose="020B0604020202020204" pitchFamily="34" charset="0"/>
              </a:rPr>
              <a:t>pimpinan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lembaga</a:t>
            </a:r>
            <a:r>
              <a:rPr lang="en-US" sz="2800" dirty="0">
                <a:latin typeface="Arial" panose="020B0604020202020204" pitchFamily="34" charset="0"/>
                <a:cs typeface="Arial" panose="020B0604020202020204" pitchFamily="34" charset="0"/>
              </a:rPr>
              <a:t>/</a:t>
            </a:r>
            <a:r>
              <a:rPr lang="en-US" sz="2800" dirty="0" err="1">
                <a:latin typeface="Arial" panose="020B0604020202020204" pitchFamily="34" charset="0"/>
                <a:cs typeface="Arial" panose="020B0604020202020204" pitchFamily="34" charset="0"/>
              </a:rPr>
              <a:t>gubernur</a:t>
            </a:r>
            <a:r>
              <a:rPr lang="en-US" sz="2800" dirty="0">
                <a:latin typeface="Arial" panose="020B0604020202020204" pitchFamily="34" charset="0"/>
                <a:cs typeface="Arial" panose="020B0604020202020204" pitchFamily="34" charset="0"/>
              </a:rPr>
              <a:t>/</a:t>
            </a:r>
            <a:r>
              <a:rPr lang="en-US" sz="2800" dirty="0" err="1">
                <a:latin typeface="Arial" panose="020B0604020202020204" pitchFamily="34" charset="0"/>
                <a:cs typeface="Arial" panose="020B0604020202020204" pitchFamily="34" charset="0"/>
              </a:rPr>
              <a:t>bupati</a:t>
            </a:r>
            <a:r>
              <a:rPr lang="en-US" sz="2800" dirty="0">
                <a:latin typeface="Arial" panose="020B0604020202020204" pitchFamily="34" charset="0"/>
                <a:cs typeface="Arial" panose="020B0604020202020204" pitchFamily="34" charset="0"/>
              </a:rPr>
              <a:t>/</a:t>
            </a:r>
            <a:r>
              <a:rPr lang="en-US" sz="2800" dirty="0" err="1">
                <a:latin typeface="Arial" panose="020B0604020202020204" pitchFamily="34" charset="0"/>
                <a:cs typeface="Arial" panose="020B0604020202020204" pitchFamily="34" charset="0"/>
              </a:rPr>
              <a:t>walikota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mengangkat</a:t>
            </a:r>
            <a:r>
              <a:rPr lang="en-US" sz="2800"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Bendahara</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Penerimaan</a:t>
            </a:r>
            <a:r>
              <a:rPr lang="en-US" sz="2800" b="1" dirty="0">
                <a:latin typeface="Arial" panose="020B0604020202020204" pitchFamily="34" charset="0"/>
                <a:cs typeface="Arial" panose="020B0604020202020204" pitchFamily="34" charset="0"/>
              </a:rPr>
              <a:t>/</a:t>
            </a:r>
            <a:r>
              <a:rPr lang="en-US" sz="2800" b="1" dirty="0" err="1">
                <a:latin typeface="Arial" panose="020B0604020202020204" pitchFamily="34" charset="0"/>
                <a:cs typeface="Arial" panose="020B0604020202020204" pitchFamily="34" charset="0"/>
              </a:rPr>
              <a:t>Bendahara</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Pengeluaran</a:t>
            </a:r>
            <a:r>
              <a:rPr lang="en-US" sz="2800" b="1"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untuk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melaksanakan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tugas</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kebendaharaan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dalam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rangka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pelaksanaan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anggaran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pendapatan</a:t>
            </a:r>
            <a:r>
              <a:rPr lang="en-US" sz="2800" dirty="0">
                <a:latin typeface="Arial" panose="020B0604020202020204" pitchFamily="34" charset="0"/>
                <a:cs typeface="Arial" panose="020B0604020202020204" pitchFamily="34" charset="0"/>
              </a:rPr>
              <a:t>/</a:t>
            </a:r>
            <a:r>
              <a:rPr lang="en-US" sz="2800" dirty="0" err="1">
                <a:latin typeface="Arial" panose="020B0604020202020204" pitchFamily="34" charset="0"/>
                <a:cs typeface="Arial" panose="020B0604020202020204" pitchFamily="34" charset="0"/>
              </a:rPr>
              <a:t>belanja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pada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kantor</a:t>
            </a:r>
            <a:r>
              <a:rPr lang="en-US" sz="2800" dirty="0">
                <a:latin typeface="Arial" panose="020B0604020202020204" pitchFamily="34" charset="0"/>
                <a:cs typeface="Arial" panose="020B0604020202020204" pitchFamily="34" charset="0"/>
              </a:rPr>
              <a:t>/</a:t>
            </a:r>
            <a:r>
              <a:rPr lang="en-US" sz="2800" dirty="0" err="1">
                <a:latin typeface="Arial" panose="020B0604020202020204" pitchFamily="34" charset="0"/>
                <a:cs typeface="Arial" panose="020B0604020202020204" pitchFamily="34" charset="0"/>
              </a:rPr>
              <a:t>satker</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dilingkungan</a:t>
            </a:r>
            <a:r>
              <a:rPr lang="en-US" sz="2800" dirty="0">
                <a:latin typeface="Arial" panose="020B0604020202020204" pitchFamily="34" charset="0"/>
                <a:cs typeface="Arial" panose="020B0604020202020204" pitchFamily="34" charset="0"/>
              </a:rPr>
              <a:t> K/L/</a:t>
            </a:r>
            <a:r>
              <a:rPr lang="en-US" sz="2800" dirty="0" err="1">
                <a:latin typeface="Arial" panose="020B0604020202020204" pitchFamily="34" charset="0"/>
                <a:cs typeface="Arial" panose="020B0604020202020204" pitchFamily="34" charset="0"/>
              </a:rPr>
              <a:t>satker</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perangkat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daerah</a:t>
            </a:r>
            <a:endParaRPr lang="en-US" sz="2800" dirty="0">
              <a:latin typeface="Arial" panose="020B0604020202020204" pitchFamily="34" charset="0"/>
              <a:cs typeface="Arial" panose="020B0604020202020204" pitchFamily="34" charset="0"/>
            </a:endParaRPr>
          </a:p>
        </p:txBody>
      </p:sp>
      <p:sp>
        <p:nvSpPr>
          <p:cNvPr id="53252" name="Slide Number Placeholder 5">
            <a:extLst>
              <a:ext uri="{FF2B5EF4-FFF2-40B4-BE49-F238E27FC236}">
                <a16:creationId xmlns:a16="http://schemas.microsoft.com/office/drawing/2014/main" xmlns="" id="{E3D139FF-3617-4D06-9239-A62508205D0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2339B28F-6C4F-487B-B4B0-69D940B043E0}" type="slidenum">
              <a:rPr lang="en-US" altLang="en-US" sz="1400" smtClean="0"/>
              <a:pPr eaLnBrk="1" hangingPunct="1"/>
              <a:t>49</a:t>
            </a:fld>
            <a:endParaRPr lang="en-US" altLang="en-US" sz="14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xmlns="" id="{62D33384-AEFC-41DC-B0D4-34C84376D388}"/>
              </a:ext>
            </a:extLst>
          </p:cNvPr>
          <p:cNvSpPr>
            <a:spLocks noGrp="1"/>
          </p:cNvSpPr>
          <p:nvPr>
            <p:ph idx="1"/>
          </p:nvPr>
        </p:nvSpPr>
        <p:spPr>
          <a:xfrm>
            <a:off x="457200" y="2057400"/>
            <a:ext cx="8229600" cy="3657600"/>
          </a:xfrm>
        </p:spPr>
        <p:txBody>
          <a:bodyPr/>
          <a:lstStyle/>
          <a:p>
            <a:pPr marL="571500" indent="-571500" eaLnBrk="1" hangingPunct="1">
              <a:buClrTx/>
              <a:buFontTx/>
              <a:buAutoNum type="arabicPeriod"/>
            </a:pPr>
            <a:r>
              <a:rPr lang="en-US" altLang="en-US" b="1" dirty="0" err="1"/>
              <a:t>Standar</a:t>
            </a:r>
            <a:r>
              <a:rPr lang="en-US" altLang="en-US" b="1" dirty="0"/>
              <a:t> </a:t>
            </a:r>
            <a:r>
              <a:rPr lang="en-US" altLang="en-US" b="1" dirty="0" err="1"/>
              <a:t>Pemeriksaan</a:t>
            </a:r>
            <a:r>
              <a:rPr lang="en-US" altLang="en-US" b="1" dirty="0"/>
              <a:t>;</a:t>
            </a:r>
          </a:p>
          <a:p>
            <a:pPr marL="571500" indent="-571500" eaLnBrk="1" hangingPunct="1">
              <a:buClrTx/>
              <a:buFontTx/>
              <a:buAutoNum type="arabicPeriod"/>
            </a:pPr>
            <a:r>
              <a:rPr lang="en-US" altLang="en-US" b="1" dirty="0"/>
              <a:t>Tata </a:t>
            </a:r>
            <a:r>
              <a:rPr lang="en-US" altLang="en-US" b="1" dirty="0" err="1"/>
              <a:t>cara</a:t>
            </a:r>
            <a:r>
              <a:rPr lang="en-US" altLang="en-US" b="1" dirty="0"/>
              <a:t> </a:t>
            </a:r>
            <a:r>
              <a:rPr lang="en-US" altLang="en-US" b="1" dirty="0" err="1"/>
              <a:t>Pemanggilan</a:t>
            </a:r>
            <a:r>
              <a:rPr lang="en-US" altLang="en-US" b="1" dirty="0"/>
              <a:t>;</a:t>
            </a:r>
          </a:p>
          <a:p>
            <a:pPr marL="571500" indent="-571500" eaLnBrk="1" hangingPunct="1">
              <a:buClrTx/>
              <a:buFontTx/>
              <a:buAutoNum type="arabicPeriod"/>
            </a:pPr>
            <a:r>
              <a:rPr lang="en-US" altLang="en-US" b="1" dirty="0"/>
              <a:t>Tata </a:t>
            </a:r>
            <a:r>
              <a:rPr lang="en-US" altLang="en-US" b="1" dirty="0" err="1"/>
              <a:t>cara</a:t>
            </a:r>
            <a:r>
              <a:rPr lang="en-US" altLang="en-US" b="1" dirty="0"/>
              <a:t> </a:t>
            </a:r>
            <a:r>
              <a:rPr lang="en-US" altLang="en-US" b="1" dirty="0" err="1"/>
              <a:t>Penyampaian</a:t>
            </a:r>
            <a:r>
              <a:rPr lang="en-US" altLang="en-US" b="1" dirty="0"/>
              <a:t> LHP </a:t>
            </a:r>
            <a:r>
              <a:rPr lang="en-US" altLang="en-US" b="1" dirty="0" err="1"/>
              <a:t>kpd</a:t>
            </a:r>
            <a:r>
              <a:rPr lang="en-US" altLang="en-US" b="1" dirty="0"/>
              <a:t> </a:t>
            </a:r>
            <a:r>
              <a:rPr lang="en-US" altLang="en-US" b="1" dirty="0" err="1"/>
              <a:t>Legislatif</a:t>
            </a:r>
            <a:r>
              <a:rPr lang="en-US" altLang="en-US" b="1" dirty="0"/>
              <a:t>;</a:t>
            </a:r>
          </a:p>
          <a:p>
            <a:pPr marL="571500" indent="-571500" eaLnBrk="1" hangingPunct="1">
              <a:buClrTx/>
              <a:buFontTx/>
              <a:buAutoNum type="arabicPeriod"/>
            </a:pPr>
            <a:r>
              <a:rPr lang="en-US" altLang="en-US" b="1" dirty="0"/>
              <a:t>Tata </a:t>
            </a:r>
            <a:r>
              <a:rPr lang="en-US" altLang="en-US" b="1" dirty="0" err="1"/>
              <a:t>cara</a:t>
            </a:r>
            <a:r>
              <a:rPr lang="en-US" altLang="en-US" b="1" dirty="0"/>
              <a:t> </a:t>
            </a:r>
            <a:r>
              <a:rPr lang="en-US" altLang="en-US" b="1" dirty="0" err="1"/>
              <a:t>Tindak</a:t>
            </a:r>
            <a:r>
              <a:rPr lang="en-US" altLang="en-US" b="1" dirty="0"/>
              <a:t> </a:t>
            </a:r>
            <a:r>
              <a:rPr lang="en-US" altLang="en-US" b="1" dirty="0" err="1"/>
              <a:t>Lanjut</a:t>
            </a:r>
            <a:r>
              <a:rPr lang="en-US" altLang="en-US" b="1" dirty="0"/>
              <a:t>;</a:t>
            </a:r>
          </a:p>
          <a:p>
            <a:pPr marL="571500" indent="-571500" eaLnBrk="1" hangingPunct="1">
              <a:buClrTx/>
              <a:buFontTx/>
              <a:buAutoNum type="arabicPeriod"/>
            </a:pPr>
            <a:r>
              <a:rPr lang="en-US" altLang="en-US" b="1" dirty="0"/>
              <a:t>Tata </a:t>
            </a:r>
            <a:r>
              <a:rPr lang="en-US" altLang="en-US" b="1" dirty="0" err="1"/>
              <a:t>cara</a:t>
            </a:r>
            <a:r>
              <a:rPr lang="en-US" altLang="en-US" b="1" dirty="0"/>
              <a:t> </a:t>
            </a:r>
            <a:r>
              <a:rPr lang="en-US" altLang="en-US" b="1" dirty="0" err="1"/>
              <a:t>Penyelesaian</a:t>
            </a:r>
            <a:r>
              <a:rPr lang="en-US" altLang="en-US" b="1" dirty="0"/>
              <a:t> </a:t>
            </a:r>
            <a:r>
              <a:rPr lang="en-US" altLang="en-US" b="1" dirty="0" err="1"/>
              <a:t>Kerugian</a:t>
            </a:r>
            <a:r>
              <a:rPr lang="en-US" altLang="en-US" b="1" dirty="0"/>
              <a:t> Negara.</a:t>
            </a:r>
          </a:p>
        </p:txBody>
      </p:sp>
      <p:sp>
        <p:nvSpPr>
          <p:cNvPr id="19459" name="Slide Number Placeholder 5">
            <a:extLst>
              <a:ext uri="{FF2B5EF4-FFF2-40B4-BE49-F238E27FC236}">
                <a16:creationId xmlns:a16="http://schemas.microsoft.com/office/drawing/2014/main" xmlns="" id="{B27B4FCD-F059-4544-B81F-5876BBEB689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25800A4-C24B-4BED-BB75-D4C411FA87DD}" type="slidenum">
              <a:rPr lang="en-US" altLang="en-US" sz="1400" smtClean="0"/>
              <a:pPr/>
              <a:t>5</a:t>
            </a:fld>
            <a:endParaRPr lang="en-US" altLang="en-US" sz="1400"/>
          </a:p>
        </p:txBody>
      </p:sp>
      <p:sp>
        <p:nvSpPr>
          <p:cNvPr id="98307" name="Rectangle 3">
            <a:extLst>
              <a:ext uri="{FF2B5EF4-FFF2-40B4-BE49-F238E27FC236}">
                <a16:creationId xmlns:a16="http://schemas.microsoft.com/office/drawing/2014/main" xmlns="" id="{203BAE4A-E549-4BC0-B095-B9E75E134525}"/>
              </a:ext>
            </a:extLst>
          </p:cNvPr>
          <p:cNvSpPr>
            <a:spLocks noChangeArrowheads="1"/>
          </p:cNvSpPr>
          <p:nvPr/>
        </p:nvSpPr>
        <p:spPr bwMode="auto">
          <a:xfrm>
            <a:off x="457200" y="72788"/>
            <a:ext cx="8001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700" b="1" dirty="0" smtClean="0">
                <a:latin typeface="Albertus Extra Bold" pitchFamily="34" charset="0"/>
                <a:cs typeface="Arial" panose="020B0604020202020204" pitchFamily="34" charset="0"/>
              </a:rPr>
              <a:t>PERATURAN PELAKSANAAN UU 15/2004 TENTANG PPTKN </a:t>
            </a:r>
            <a:endParaRPr lang="en-GB" altLang="en-US" sz="2700" b="1" dirty="0">
              <a:latin typeface="Albertus Extra Bold"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8307"/>
                                        </p:tgtEl>
                                        <p:attrNameLst>
                                          <p:attrName>style.visibility</p:attrName>
                                        </p:attrNameLst>
                                      </p:cBhvr>
                                      <p:to>
                                        <p:strVal val="visible"/>
                                      </p:to>
                                    </p:set>
                                    <p:animEffect transition="in" filter="box(in)">
                                      <p:cBhvr>
                                        <p:cTn id="7" dur="500"/>
                                        <p:tgtEl>
                                          <p:spTgt spid="983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8306">
                                            <p:txEl>
                                              <p:pRg st="0" end="0"/>
                                            </p:txEl>
                                          </p:spTgt>
                                        </p:tgtEl>
                                        <p:attrNameLst>
                                          <p:attrName>style.visibility</p:attrName>
                                        </p:attrNameLst>
                                      </p:cBhvr>
                                      <p:to>
                                        <p:strVal val="visible"/>
                                      </p:to>
                                    </p:set>
                                    <p:animEffect transition="in" filter="fade">
                                      <p:cBhvr>
                                        <p:cTn id="12" dur="1000">
                                          <p:stCondLst>
                                            <p:cond delay="0"/>
                                          </p:stCondLst>
                                        </p:cTn>
                                        <p:tgtEl>
                                          <p:spTgt spid="98306">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8306">
                                            <p:txEl>
                                              <p:pRg st="1" end="1"/>
                                            </p:txEl>
                                          </p:spTgt>
                                        </p:tgtEl>
                                        <p:attrNameLst>
                                          <p:attrName>style.visibility</p:attrName>
                                        </p:attrNameLst>
                                      </p:cBhvr>
                                      <p:to>
                                        <p:strVal val="visible"/>
                                      </p:to>
                                    </p:set>
                                    <p:animEffect transition="in" filter="fade">
                                      <p:cBhvr>
                                        <p:cTn id="17" dur="1000">
                                          <p:stCondLst>
                                            <p:cond delay="0"/>
                                          </p:stCondLst>
                                        </p:cTn>
                                        <p:tgtEl>
                                          <p:spTgt spid="98306">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8306">
                                            <p:txEl>
                                              <p:pRg st="2" end="2"/>
                                            </p:txEl>
                                          </p:spTgt>
                                        </p:tgtEl>
                                        <p:attrNameLst>
                                          <p:attrName>style.visibility</p:attrName>
                                        </p:attrNameLst>
                                      </p:cBhvr>
                                      <p:to>
                                        <p:strVal val="visible"/>
                                      </p:to>
                                    </p:set>
                                    <p:animEffect transition="in" filter="fade">
                                      <p:cBhvr>
                                        <p:cTn id="22" dur="1000">
                                          <p:stCondLst>
                                            <p:cond delay="0"/>
                                          </p:stCondLst>
                                        </p:cTn>
                                        <p:tgtEl>
                                          <p:spTgt spid="98306">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8306">
                                            <p:txEl>
                                              <p:pRg st="3" end="3"/>
                                            </p:txEl>
                                          </p:spTgt>
                                        </p:tgtEl>
                                        <p:attrNameLst>
                                          <p:attrName>style.visibility</p:attrName>
                                        </p:attrNameLst>
                                      </p:cBhvr>
                                      <p:to>
                                        <p:strVal val="visible"/>
                                      </p:to>
                                    </p:set>
                                    <p:animEffect transition="in" filter="fade">
                                      <p:cBhvr>
                                        <p:cTn id="27" dur="1000">
                                          <p:stCondLst>
                                            <p:cond delay="0"/>
                                          </p:stCondLst>
                                        </p:cTn>
                                        <p:tgtEl>
                                          <p:spTgt spid="98306">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8306">
                                            <p:txEl>
                                              <p:pRg st="4" end="4"/>
                                            </p:txEl>
                                          </p:spTgt>
                                        </p:tgtEl>
                                        <p:attrNameLst>
                                          <p:attrName>style.visibility</p:attrName>
                                        </p:attrNameLst>
                                      </p:cBhvr>
                                      <p:to>
                                        <p:strVal val="visible"/>
                                      </p:to>
                                    </p:set>
                                    <p:animEffect transition="in" filter="fade">
                                      <p:cBhvr>
                                        <p:cTn id="32" dur="1000">
                                          <p:stCondLst>
                                            <p:cond delay="0"/>
                                          </p:stCondLst>
                                        </p:cTn>
                                        <p:tgtEl>
                                          <p:spTgt spid="9830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6" grpId="0" build="p"/>
      <p:bldP spid="98307"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4A3080-C752-40A1-833A-847A489A9E32}"/>
              </a:ext>
            </a:extLst>
          </p:cNvPr>
          <p:cNvSpPr>
            <a:spLocks noGrp="1"/>
          </p:cNvSpPr>
          <p:nvPr>
            <p:ph type="title"/>
          </p:nvPr>
        </p:nvSpPr>
        <p:spPr>
          <a:xfrm>
            <a:off x="76200" y="-228600"/>
            <a:ext cx="8991600" cy="1447800"/>
          </a:xfrm>
        </p:spPr>
        <p:txBody>
          <a:bodyPr rtlCol="0">
            <a:normAutofit/>
          </a:bodyPr>
          <a:lstStyle/>
          <a:p>
            <a:pPr algn="ctr" eaLnBrk="1" fontAlgn="auto" hangingPunct="1">
              <a:spcAft>
                <a:spcPts val="0"/>
              </a:spcAft>
              <a:defRPr/>
            </a:pPr>
            <a:r>
              <a:rPr sz="2800" b="1" dirty="0" err="1">
                <a:solidFill>
                  <a:schemeClr val="tx1">
                    <a:lumMod val="85000"/>
                    <a:lumOff val="15000"/>
                  </a:schemeClr>
                </a:solidFill>
                <a:latin typeface="Arial" panose="020B0604020202020204" pitchFamily="34" charset="0"/>
                <a:cs typeface="Arial" panose="020B0604020202020204" pitchFamily="34" charset="0"/>
              </a:rPr>
              <a:t>Pelaksanaan</a:t>
            </a:r>
            <a:r>
              <a:rPr sz="2800" b="1" dirty="0">
                <a:solidFill>
                  <a:schemeClr val="tx1">
                    <a:lumMod val="85000"/>
                    <a:lumOff val="15000"/>
                  </a:schemeClr>
                </a:solidFill>
                <a:latin typeface="Arial" panose="020B0604020202020204" pitchFamily="34" charset="0"/>
                <a:cs typeface="Arial" panose="020B0604020202020204" pitchFamily="34" charset="0"/>
              </a:rPr>
              <a:t> </a:t>
            </a:r>
            <a:r>
              <a:rPr sz="2800" b="1" dirty="0" err="1">
                <a:solidFill>
                  <a:schemeClr val="tx1">
                    <a:lumMod val="85000"/>
                    <a:lumOff val="15000"/>
                  </a:schemeClr>
                </a:solidFill>
                <a:latin typeface="Arial" panose="020B0604020202020204" pitchFamily="34" charset="0"/>
                <a:cs typeface="Arial" panose="020B0604020202020204" pitchFamily="34" charset="0"/>
              </a:rPr>
              <a:t>Pendapatan</a:t>
            </a:r>
            <a:r>
              <a:rPr sz="2800" b="1" dirty="0">
                <a:solidFill>
                  <a:schemeClr val="tx1">
                    <a:lumMod val="85000"/>
                    <a:lumOff val="15000"/>
                  </a:schemeClr>
                </a:solidFill>
                <a:latin typeface="Arial" panose="020B0604020202020204" pitchFamily="34" charset="0"/>
                <a:cs typeface="Arial" panose="020B0604020202020204" pitchFamily="34" charset="0"/>
              </a:rPr>
              <a:t> dan  </a:t>
            </a:r>
            <a:r>
              <a:rPr sz="2800" b="1" dirty="0" err="1">
                <a:solidFill>
                  <a:schemeClr val="tx1">
                    <a:lumMod val="85000"/>
                    <a:lumOff val="15000"/>
                  </a:schemeClr>
                </a:solidFill>
                <a:latin typeface="Arial" panose="020B0604020202020204" pitchFamily="34" charset="0"/>
                <a:cs typeface="Arial" panose="020B0604020202020204" pitchFamily="34" charset="0"/>
              </a:rPr>
              <a:t>Belanja</a:t>
            </a:r>
            <a:r>
              <a:rPr sz="2800" b="1" dirty="0">
                <a:solidFill>
                  <a:schemeClr val="tx1">
                    <a:lumMod val="85000"/>
                    <a:lumOff val="15000"/>
                  </a:schemeClr>
                </a:solidFill>
                <a:latin typeface="Arial" panose="020B0604020202020204" pitchFamily="34" charset="0"/>
                <a:cs typeface="Arial" panose="020B0604020202020204" pitchFamily="34" charset="0"/>
              </a:rPr>
              <a:t> Negara/Daerah (P</a:t>
            </a:r>
            <a:r>
              <a:rPr lang="id-ID" sz="2800" b="1" dirty="0">
                <a:solidFill>
                  <a:schemeClr val="tx1">
                    <a:lumMod val="85000"/>
                    <a:lumOff val="15000"/>
                  </a:schemeClr>
                </a:solidFill>
                <a:latin typeface="Arial" panose="020B0604020202020204" pitchFamily="34" charset="0"/>
                <a:cs typeface="Arial" panose="020B0604020202020204" pitchFamily="34" charset="0"/>
              </a:rPr>
              <a:t>a</a:t>
            </a:r>
            <a:r>
              <a:rPr sz="2800" b="1" dirty="0">
                <a:solidFill>
                  <a:schemeClr val="tx1">
                    <a:lumMod val="85000"/>
                    <a:lumOff val="15000"/>
                  </a:schemeClr>
                </a:solidFill>
                <a:latin typeface="Arial" panose="020B0604020202020204" pitchFamily="34" charset="0"/>
                <a:cs typeface="Arial" panose="020B0604020202020204" pitchFamily="34" charset="0"/>
              </a:rPr>
              <a:t>s</a:t>
            </a:r>
            <a:r>
              <a:rPr lang="id-ID" sz="2800" b="1" dirty="0">
                <a:solidFill>
                  <a:schemeClr val="tx1">
                    <a:lumMod val="85000"/>
                    <a:lumOff val="15000"/>
                  </a:schemeClr>
                </a:solidFill>
                <a:latin typeface="Arial" panose="020B0604020202020204" pitchFamily="34" charset="0"/>
                <a:cs typeface="Arial" panose="020B0604020202020204" pitchFamily="34" charset="0"/>
              </a:rPr>
              <a:t>a</a:t>
            </a:r>
            <a:r>
              <a:rPr sz="2800" b="1" dirty="0">
                <a:solidFill>
                  <a:schemeClr val="tx1">
                    <a:lumMod val="85000"/>
                    <a:lumOff val="15000"/>
                  </a:schemeClr>
                </a:solidFill>
                <a:latin typeface="Arial" panose="020B0604020202020204" pitchFamily="34" charset="0"/>
                <a:cs typeface="Arial" panose="020B0604020202020204" pitchFamily="34" charset="0"/>
              </a:rPr>
              <a:t>l 11s.d 12)</a:t>
            </a:r>
          </a:p>
        </p:txBody>
      </p:sp>
      <p:sp>
        <p:nvSpPr>
          <p:cNvPr id="3" name="Content Placeholder 2">
            <a:extLst>
              <a:ext uri="{FF2B5EF4-FFF2-40B4-BE49-F238E27FC236}">
                <a16:creationId xmlns:a16="http://schemas.microsoft.com/office/drawing/2014/main" xmlns="" id="{86581C3D-1A4D-42D0-BA9C-1BB0A8E9F980}"/>
              </a:ext>
            </a:extLst>
          </p:cNvPr>
          <p:cNvSpPr>
            <a:spLocks noGrp="1"/>
          </p:cNvSpPr>
          <p:nvPr>
            <p:ph idx="1"/>
          </p:nvPr>
        </p:nvSpPr>
        <p:spPr>
          <a:xfrm>
            <a:off x="228600" y="1752600"/>
            <a:ext cx="8610600" cy="4114800"/>
          </a:xfrm>
        </p:spPr>
        <p:txBody>
          <a:bodyPr rtlCol="0">
            <a:normAutofit fontScale="92500" lnSpcReduction="10000"/>
          </a:bodyPr>
          <a:lstStyle/>
          <a:p>
            <a:pPr marL="236538" indent="-236538" algn="just" eaLnBrk="1" fontAlgn="auto" hangingPunct="1">
              <a:spcAft>
                <a:spcPts val="0"/>
              </a:spcAft>
              <a:buClr>
                <a:schemeClr val="tx1">
                  <a:lumMod val="85000"/>
                  <a:lumOff val="15000"/>
                </a:schemeClr>
              </a:buClr>
              <a:buFont typeface="Arial" panose="020B0604020202020204" pitchFamily="34" charset="0"/>
              <a:buChar char="•"/>
              <a:defRPr/>
            </a:pPr>
            <a:r>
              <a:rPr lang="en-US" sz="2400" dirty="0" err="1">
                <a:latin typeface="Arial" panose="020B0604020202020204" pitchFamily="34" charset="0"/>
                <a:cs typeface="Arial" panose="020B0604020202020204" pitchFamily="34" charset="0"/>
              </a:rPr>
              <a:t>Tahun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anggaran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meliputi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satu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tahun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mulai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dari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tanggal</a:t>
            </a:r>
            <a:r>
              <a:rPr lang="en-US" sz="2400" dirty="0">
                <a:latin typeface="Arial" panose="020B0604020202020204" pitchFamily="34" charset="0"/>
                <a:cs typeface="Arial" panose="020B0604020202020204" pitchFamily="34" charset="0"/>
              </a:rPr>
              <a:t> 1 </a:t>
            </a:r>
            <a:r>
              <a:rPr lang="en-US" sz="2400" dirty="0" err="1">
                <a:latin typeface="Arial" panose="020B0604020202020204" pitchFamily="34" charset="0"/>
                <a:cs typeface="Arial" panose="020B0604020202020204" pitchFamily="34" charset="0"/>
              </a:rPr>
              <a:t>Januari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sampai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dengan</a:t>
            </a:r>
            <a:r>
              <a:rPr lang="en-US" sz="2400" dirty="0">
                <a:latin typeface="Arial" panose="020B0604020202020204" pitchFamily="34" charset="0"/>
                <a:cs typeface="Arial" panose="020B0604020202020204" pitchFamily="34" charset="0"/>
              </a:rPr>
              <a:t> 31 </a:t>
            </a:r>
            <a:r>
              <a:rPr lang="en-US" sz="2400" dirty="0" err="1">
                <a:latin typeface="Arial" panose="020B0604020202020204" pitchFamily="34" charset="0"/>
                <a:cs typeface="Arial" panose="020B0604020202020204" pitchFamily="34" charset="0"/>
              </a:rPr>
              <a:t>Desember</a:t>
            </a:r>
            <a:r>
              <a:rPr lang="en-US" sz="2400" dirty="0">
                <a:latin typeface="Arial" panose="020B0604020202020204" pitchFamily="34" charset="0"/>
                <a:cs typeface="Arial" panose="020B0604020202020204" pitchFamily="34" charset="0"/>
              </a:rPr>
              <a:t>;</a:t>
            </a:r>
          </a:p>
          <a:p>
            <a:pPr algn="just" eaLnBrk="1" fontAlgn="auto" hangingPunct="1">
              <a:spcAft>
                <a:spcPts val="0"/>
              </a:spcAft>
              <a:buClr>
                <a:schemeClr val="tx1">
                  <a:lumMod val="85000"/>
                  <a:lumOff val="15000"/>
                </a:schemeClr>
              </a:buClr>
              <a:buFont typeface="Arial" panose="020B0604020202020204" pitchFamily="34" charset="0"/>
              <a:buChar char="•"/>
              <a:defRPr/>
            </a:pPr>
            <a:r>
              <a:rPr lang="en-US" sz="2400" dirty="0">
                <a:latin typeface="Arial" panose="020B0604020202020204" pitchFamily="34" charset="0"/>
                <a:cs typeface="Arial" panose="020B0604020202020204" pitchFamily="34" charset="0"/>
              </a:rPr>
              <a:t> APBN </a:t>
            </a:r>
            <a:r>
              <a:rPr lang="en-US" sz="2400" dirty="0" err="1">
                <a:latin typeface="Arial" panose="020B0604020202020204" pitchFamily="34" charset="0"/>
                <a:cs typeface="Arial" panose="020B0604020202020204" pitchFamily="34" charset="0"/>
              </a:rPr>
              <a:t>dalam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satu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tahun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anggaran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meliputi</a:t>
            </a:r>
            <a:r>
              <a:rPr lang="en-US" sz="2400" dirty="0">
                <a:latin typeface="Arial" panose="020B0604020202020204" pitchFamily="34" charset="0"/>
                <a:cs typeface="Arial" panose="020B0604020202020204" pitchFamily="34" charset="0"/>
              </a:rPr>
              <a:t> :</a:t>
            </a:r>
          </a:p>
          <a:p>
            <a:pPr marL="971550" lvl="1" indent="-514350" algn="just" eaLnBrk="1" fontAlgn="auto" hangingPunct="1">
              <a:spcAft>
                <a:spcPts val="0"/>
              </a:spcAft>
              <a:buClr>
                <a:schemeClr val="tx1">
                  <a:lumMod val="85000"/>
                  <a:lumOff val="15000"/>
                </a:schemeClr>
              </a:buClr>
              <a:buFont typeface="Wingdings" panose="05000000000000000000" pitchFamily="2" charset="2"/>
              <a:buAutoNum type="alphaLcPeriod"/>
              <a:defRPr/>
            </a:pPr>
            <a:r>
              <a:rPr lang="en-US" sz="2400" dirty="0" err="1">
                <a:latin typeface="Arial" panose="020B0604020202020204" pitchFamily="34" charset="0"/>
                <a:cs typeface="Arial" panose="020B0604020202020204" pitchFamily="34" charset="0"/>
              </a:rPr>
              <a:t>Hak</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pemerintah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pusat</a:t>
            </a:r>
            <a:r>
              <a:rPr lang="en-US" sz="2400" dirty="0">
                <a:latin typeface="Arial" panose="020B0604020202020204" pitchFamily="34" charset="0"/>
                <a:cs typeface="Arial" panose="020B0604020202020204" pitchFamily="34" charset="0"/>
              </a:rPr>
              <a:t> yang </a:t>
            </a:r>
            <a:r>
              <a:rPr lang="en-US" sz="2400" dirty="0" err="1">
                <a:latin typeface="Arial" panose="020B0604020202020204" pitchFamily="34" charset="0"/>
                <a:cs typeface="Arial" panose="020B0604020202020204" pitchFamily="34" charset="0"/>
              </a:rPr>
              <a:t>diakui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sebagai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penambah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nilai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kekayaan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bersih</a:t>
            </a:r>
            <a:r>
              <a:rPr lang="en-US" sz="2400" dirty="0">
                <a:latin typeface="Arial" panose="020B0604020202020204" pitchFamily="34" charset="0"/>
                <a:cs typeface="Arial" panose="020B0604020202020204" pitchFamily="34" charset="0"/>
              </a:rPr>
              <a:t>;</a:t>
            </a:r>
          </a:p>
          <a:p>
            <a:pPr marL="971550" lvl="1" indent="-514350" algn="just" eaLnBrk="1" fontAlgn="auto" hangingPunct="1">
              <a:spcAft>
                <a:spcPts val="0"/>
              </a:spcAft>
              <a:buClr>
                <a:schemeClr val="tx1">
                  <a:lumMod val="85000"/>
                  <a:lumOff val="15000"/>
                </a:schemeClr>
              </a:buClr>
              <a:buFont typeface="Wingdings" panose="05000000000000000000" pitchFamily="2" charset="2"/>
              <a:buAutoNum type="alphaLcPeriod"/>
              <a:defRPr/>
            </a:pPr>
            <a:r>
              <a:rPr lang="en-US" sz="2400" dirty="0" err="1">
                <a:latin typeface="Arial" panose="020B0604020202020204" pitchFamily="34" charset="0"/>
                <a:cs typeface="Arial" panose="020B0604020202020204" pitchFamily="34" charset="0"/>
              </a:rPr>
              <a:t>Kewajiban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pemerintah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pusat</a:t>
            </a:r>
            <a:r>
              <a:rPr lang="en-US" sz="2400" dirty="0">
                <a:latin typeface="Arial" panose="020B0604020202020204" pitchFamily="34" charset="0"/>
                <a:cs typeface="Arial" panose="020B0604020202020204" pitchFamily="34" charset="0"/>
              </a:rPr>
              <a:t> yang </a:t>
            </a:r>
            <a:r>
              <a:rPr lang="en-US" sz="2400" dirty="0" err="1">
                <a:latin typeface="Arial" panose="020B0604020202020204" pitchFamily="34" charset="0"/>
                <a:cs typeface="Arial" panose="020B0604020202020204" pitchFamily="34" charset="0"/>
              </a:rPr>
              <a:t>diakui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sebagai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penguran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nilai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kekayaan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bersih</a:t>
            </a:r>
            <a:endParaRPr lang="en-US" sz="2400" dirty="0">
              <a:latin typeface="Arial" panose="020B0604020202020204" pitchFamily="34" charset="0"/>
              <a:cs typeface="Arial" panose="020B0604020202020204" pitchFamily="34" charset="0"/>
            </a:endParaRPr>
          </a:p>
          <a:p>
            <a:pPr marL="971550" lvl="1" indent="-514350" algn="just" eaLnBrk="1" fontAlgn="auto" hangingPunct="1">
              <a:spcAft>
                <a:spcPts val="0"/>
              </a:spcAft>
              <a:buClr>
                <a:schemeClr val="tx1">
                  <a:lumMod val="85000"/>
                  <a:lumOff val="15000"/>
                </a:schemeClr>
              </a:buClr>
              <a:buFont typeface="Wingdings" panose="05000000000000000000" pitchFamily="2" charset="2"/>
              <a:buAutoNum type="alphaLcPeriod"/>
              <a:defRPr/>
            </a:pPr>
            <a:r>
              <a:rPr lang="en-US" sz="2400" dirty="0" err="1">
                <a:latin typeface="Arial" panose="020B0604020202020204" pitchFamily="34" charset="0"/>
                <a:cs typeface="Arial" panose="020B0604020202020204" pitchFamily="34" charset="0"/>
              </a:rPr>
              <a:t>Penerimaan</a:t>
            </a:r>
            <a:r>
              <a:rPr lang="en-US" sz="2400" dirty="0">
                <a:latin typeface="Arial" panose="020B0604020202020204" pitchFamily="34" charset="0"/>
                <a:cs typeface="Arial" panose="020B0604020202020204" pitchFamily="34" charset="0"/>
              </a:rPr>
              <a:t> yang </a:t>
            </a:r>
            <a:r>
              <a:rPr lang="en-US" sz="2400" dirty="0" err="1">
                <a:latin typeface="Arial" panose="020B0604020202020204" pitchFamily="34" charset="0"/>
                <a:cs typeface="Arial" panose="020B0604020202020204" pitchFamily="34" charset="0"/>
              </a:rPr>
              <a:t>perlu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dibayar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kembali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dan</a:t>
            </a:r>
            <a:r>
              <a:rPr lang="en-US" sz="2400" dirty="0">
                <a:latin typeface="Arial" panose="020B0604020202020204" pitchFamily="34" charset="0"/>
                <a:cs typeface="Arial" panose="020B0604020202020204" pitchFamily="34" charset="0"/>
              </a:rPr>
              <a:t>/</a:t>
            </a:r>
            <a:r>
              <a:rPr lang="en-US" sz="2400" dirty="0" err="1">
                <a:latin typeface="Arial" panose="020B0604020202020204" pitchFamily="34" charset="0"/>
                <a:cs typeface="Arial" panose="020B0604020202020204" pitchFamily="34" charset="0"/>
              </a:rPr>
              <a:t>atau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pengeluaran</a:t>
            </a:r>
            <a:r>
              <a:rPr lang="en-US" sz="2400" dirty="0">
                <a:latin typeface="Arial" panose="020B0604020202020204" pitchFamily="34" charset="0"/>
                <a:cs typeface="Arial" panose="020B0604020202020204" pitchFamily="34" charset="0"/>
              </a:rPr>
              <a:t> yang </a:t>
            </a:r>
            <a:r>
              <a:rPr lang="en-US" sz="2400" dirty="0" err="1">
                <a:latin typeface="Arial" panose="020B0604020202020204" pitchFamily="34" charset="0"/>
                <a:cs typeface="Arial" panose="020B0604020202020204" pitchFamily="34" charset="0"/>
              </a:rPr>
              <a:t>akan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diterima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kembali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baik</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pada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tahun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anggaran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ybs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maupun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tahun-tahun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anggaran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berikutnya</a:t>
            </a:r>
            <a:endParaRPr lang="en-US" sz="2400" dirty="0">
              <a:latin typeface="Arial" panose="020B0604020202020204" pitchFamily="34" charset="0"/>
              <a:cs typeface="Arial" panose="020B0604020202020204" pitchFamily="34" charset="0"/>
            </a:endParaRPr>
          </a:p>
          <a:p>
            <a:pPr marL="236538" indent="-236538" algn="just" eaLnBrk="1" fontAlgn="auto" hangingPunct="1">
              <a:spcAft>
                <a:spcPts val="0"/>
              </a:spcAft>
              <a:buClr>
                <a:schemeClr val="tx1">
                  <a:lumMod val="85000"/>
                  <a:lumOff val="15000"/>
                </a:schemeClr>
              </a:buClr>
              <a:buFont typeface="Arial" panose="020B0604020202020204" pitchFamily="34" charset="0"/>
              <a:buChar char="•"/>
              <a:defRPr/>
            </a:pPr>
            <a:r>
              <a:rPr lang="en-US" sz="2400" dirty="0" err="1">
                <a:latin typeface="Arial" panose="020B0604020202020204" pitchFamily="34" charset="0"/>
                <a:cs typeface="Arial" panose="020B0604020202020204" pitchFamily="34" charset="0"/>
              </a:rPr>
              <a:t>Penerimaan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pengeluaran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negara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dilakukan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melalui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Rekening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Kas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Umum</a:t>
            </a:r>
            <a:r>
              <a:rPr lang="en-US" sz="2400" dirty="0">
                <a:latin typeface="Arial" panose="020B0604020202020204" pitchFamily="34" charset="0"/>
                <a:cs typeface="Arial" panose="020B0604020202020204" pitchFamily="34" charset="0"/>
              </a:rPr>
              <a:t> Negara</a:t>
            </a:r>
          </a:p>
        </p:txBody>
      </p:sp>
      <p:sp>
        <p:nvSpPr>
          <p:cNvPr id="54276" name="Slide Number Placeholder 5">
            <a:extLst>
              <a:ext uri="{FF2B5EF4-FFF2-40B4-BE49-F238E27FC236}">
                <a16:creationId xmlns:a16="http://schemas.microsoft.com/office/drawing/2014/main" xmlns="" id="{287779DC-E23F-4DEB-ABA9-B8ECE0C845D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3E23084-0C0B-4AC4-BA69-F67DFBEB0254}" type="slidenum">
              <a:rPr lang="en-US" altLang="en-US" sz="1400" smtClean="0"/>
              <a:pPr eaLnBrk="1" hangingPunct="1"/>
              <a:t>50</a:t>
            </a:fld>
            <a:endParaRPr lang="en-US" altLang="en-US" sz="140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xmlns="" id="{AF2A39AB-702F-42DF-B0B9-3ADF61BE625B}"/>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45595A5-21AE-4E9F-B302-26A55109E443}" type="slidenum">
              <a:rPr lang="en-US" altLang="en-US" sz="1400" smtClean="0">
                <a:solidFill>
                  <a:srgbClr val="CCECFF"/>
                </a:solidFill>
              </a:rPr>
              <a:pPr eaLnBrk="1" hangingPunct="1"/>
              <a:t>51</a:t>
            </a:fld>
            <a:endParaRPr lang="en-US" altLang="en-US" sz="1400">
              <a:solidFill>
                <a:srgbClr val="CCECFF"/>
              </a:solidFill>
            </a:endParaRPr>
          </a:p>
        </p:txBody>
      </p:sp>
      <p:sp>
        <p:nvSpPr>
          <p:cNvPr id="57347" name="Rectangle 2">
            <a:extLst>
              <a:ext uri="{FF2B5EF4-FFF2-40B4-BE49-F238E27FC236}">
                <a16:creationId xmlns:a16="http://schemas.microsoft.com/office/drawing/2014/main" xmlns="" id="{53424E92-7519-48FE-94CE-533BF37F8C68}"/>
              </a:ext>
            </a:extLst>
          </p:cNvPr>
          <p:cNvSpPr>
            <a:spLocks noGrp="1"/>
          </p:cNvSpPr>
          <p:nvPr>
            <p:ph type="ctrTitle" idx="4294967295"/>
          </p:nvPr>
        </p:nvSpPr>
        <p:spPr>
          <a:xfrm>
            <a:off x="0" y="381000"/>
            <a:ext cx="8767763" cy="1190625"/>
          </a:xfrm>
        </p:spPr>
        <p:txBody>
          <a:bodyPr/>
          <a:lstStyle/>
          <a:p>
            <a:pPr algn="ctr" eaLnBrk="1" hangingPunct="1">
              <a:lnSpc>
                <a:spcPct val="80000"/>
              </a:lnSpc>
            </a:pPr>
            <a:r>
              <a:rPr altLang="en-US" b="1">
                <a:solidFill>
                  <a:schemeClr val="tx1"/>
                </a:solidFill>
                <a:latin typeface="Arial" panose="020B0604020202020204" pitchFamily="34" charset="0"/>
                <a:cs typeface="Arial" panose="020B0604020202020204" pitchFamily="34" charset="0"/>
              </a:rPr>
              <a:t>Pelaksanaan penerimaan dan pengeluaran</a:t>
            </a:r>
          </a:p>
        </p:txBody>
      </p:sp>
      <p:sp>
        <p:nvSpPr>
          <p:cNvPr id="41987" name="Rectangle 3">
            <a:extLst>
              <a:ext uri="{FF2B5EF4-FFF2-40B4-BE49-F238E27FC236}">
                <a16:creationId xmlns:a16="http://schemas.microsoft.com/office/drawing/2014/main" xmlns="" id="{4D0B13B2-1980-4B0E-8AED-6344A6D1E524}"/>
              </a:ext>
            </a:extLst>
          </p:cNvPr>
          <p:cNvSpPr>
            <a:spLocks noGrp="1" noChangeArrowheads="1"/>
          </p:cNvSpPr>
          <p:nvPr>
            <p:ph type="subTitle" idx="4294967295"/>
          </p:nvPr>
        </p:nvSpPr>
        <p:spPr>
          <a:xfrm>
            <a:off x="990600" y="2057400"/>
            <a:ext cx="8153400" cy="4114800"/>
          </a:xfrm>
        </p:spPr>
        <p:txBody>
          <a:bodyPr rtlCol="0">
            <a:normAutofit/>
          </a:bodyPr>
          <a:lstStyle/>
          <a:p>
            <a:pPr marL="0" indent="0" eaLnBrk="1" fontAlgn="auto" hangingPunct="1">
              <a:spcAft>
                <a:spcPts val="0"/>
              </a:spcAft>
              <a:buClr>
                <a:schemeClr val="tx1">
                  <a:lumMod val="85000"/>
                  <a:lumOff val="15000"/>
                </a:schemeClr>
              </a:buClr>
              <a:buFont typeface="Garamond" panose="02020404030301010803" pitchFamily="18" charset="0"/>
              <a:buNone/>
              <a:defRPr/>
            </a:pPr>
            <a:r>
              <a:rPr lang="en-US" sz="3200" b="1" dirty="0" err="1">
                <a:latin typeface="Arial" panose="020B0604020202020204" pitchFamily="34" charset="0"/>
                <a:cs typeface="Arial" panose="020B0604020202020204" pitchFamily="34" charset="0"/>
              </a:rPr>
              <a:t>Perubahan</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mendasar</a:t>
            </a:r>
            <a:r>
              <a:rPr lang="en-US" sz="3200" b="1" dirty="0">
                <a:latin typeface="Arial" panose="020B0604020202020204" pitchFamily="34" charset="0"/>
                <a:cs typeface="Arial" panose="020B0604020202020204" pitchFamily="34" charset="0"/>
              </a:rPr>
              <a:t>:</a:t>
            </a:r>
          </a:p>
          <a:p>
            <a:pPr marL="398463" indent="-398463" eaLnBrk="1" fontAlgn="auto" hangingPunct="1">
              <a:spcAft>
                <a:spcPts val="0"/>
              </a:spcAft>
              <a:buClrTx/>
              <a:buFont typeface="Arial" panose="020B0604020202020204" pitchFamily="34" charset="0"/>
              <a:buChar char="•"/>
              <a:defRPr/>
            </a:pPr>
            <a:r>
              <a:rPr lang="en-US" sz="3200" b="1" dirty="0" err="1">
                <a:latin typeface="Arial" panose="020B0604020202020204" pitchFamily="34" charset="0"/>
                <a:cs typeface="Arial" panose="020B0604020202020204" pitchFamily="34" charset="0"/>
              </a:rPr>
              <a:t>Pembagian</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kewenangan</a:t>
            </a:r>
            <a:r>
              <a:rPr lang="en-US" sz="3200" b="1" dirty="0">
                <a:latin typeface="Arial" panose="020B0604020202020204" pitchFamily="34" charset="0"/>
                <a:cs typeface="Arial" panose="020B0604020202020204" pitchFamily="34" charset="0"/>
              </a:rPr>
              <a:t>,</a:t>
            </a:r>
          </a:p>
          <a:p>
            <a:pPr marL="398463" indent="-398463" eaLnBrk="1" fontAlgn="auto" hangingPunct="1">
              <a:spcAft>
                <a:spcPts val="0"/>
              </a:spcAft>
              <a:buClrTx/>
              <a:buFont typeface="Arial" panose="020B0604020202020204" pitchFamily="34" charset="0"/>
              <a:buChar char="•"/>
              <a:defRPr/>
            </a:pPr>
            <a:r>
              <a:rPr lang="en-US" sz="3200" b="1" dirty="0" err="1">
                <a:latin typeface="Arial" panose="020B0604020202020204" pitchFamily="34" charset="0"/>
                <a:cs typeface="Arial" panose="020B0604020202020204" pitchFamily="34" charset="0"/>
              </a:rPr>
              <a:t>Sistem</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pembayaran</a:t>
            </a:r>
            <a:r>
              <a:rPr lang="en-US" sz="3200" b="1" dirty="0">
                <a:latin typeface="Arial" panose="020B0604020202020204" pitchFamily="34" charset="0"/>
                <a:cs typeface="Arial" panose="020B0604020202020204" pitchFamily="34" charset="0"/>
              </a:rPr>
              <a:t>,</a:t>
            </a:r>
          </a:p>
          <a:p>
            <a:pPr marL="398463" indent="-398463" eaLnBrk="1" fontAlgn="auto" hangingPunct="1">
              <a:spcAft>
                <a:spcPts val="0"/>
              </a:spcAft>
              <a:buClrTx/>
              <a:buFont typeface="Arial" panose="020B0604020202020204" pitchFamily="34" charset="0"/>
              <a:buChar char="•"/>
              <a:defRPr/>
            </a:pPr>
            <a:r>
              <a:rPr lang="en-US" sz="3200" b="1" dirty="0" err="1">
                <a:latin typeface="Arial" panose="020B0604020202020204" pitchFamily="34" charset="0"/>
                <a:cs typeface="Arial" panose="020B0604020202020204" pitchFamily="34" charset="0"/>
              </a:rPr>
              <a:t>Pengelolaan</a:t>
            </a:r>
            <a:r>
              <a:rPr lang="en-US" sz="3200" b="1" dirty="0">
                <a:latin typeface="Arial" panose="020B0604020202020204" pitchFamily="34" charset="0"/>
                <a:cs typeface="Arial" panose="020B0604020202020204" pitchFamily="34" charset="0"/>
              </a:rPr>
              <a:t> kas.</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xmlns="" id="{E511E568-E5D3-44C1-8C1E-C18345BDEACD}"/>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CA5F9A0C-2422-478D-A6EF-CBF7832F3843}" type="slidenum">
              <a:rPr lang="en-US" altLang="en-US" sz="1400" smtClean="0">
                <a:solidFill>
                  <a:srgbClr val="CCECFF"/>
                </a:solidFill>
              </a:rPr>
              <a:pPr eaLnBrk="1" hangingPunct="1"/>
              <a:t>52</a:t>
            </a:fld>
            <a:endParaRPr lang="en-US" altLang="en-US" sz="1400">
              <a:solidFill>
                <a:srgbClr val="CCECFF"/>
              </a:solidFill>
            </a:endParaRPr>
          </a:p>
        </p:txBody>
      </p:sp>
      <p:sp>
        <p:nvSpPr>
          <p:cNvPr id="59395" name="Rectangle 2">
            <a:extLst>
              <a:ext uri="{FF2B5EF4-FFF2-40B4-BE49-F238E27FC236}">
                <a16:creationId xmlns:a16="http://schemas.microsoft.com/office/drawing/2014/main" xmlns="" id="{07C878AA-F398-4A24-9A2F-7C27C99DCBA6}"/>
              </a:ext>
            </a:extLst>
          </p:cNvPr>
          <p:cNvSpPr>
            <a:spLocks noGrp="1"/>
          </p:cNvSpPr>
          <p:nvPr>
            <p:ph type="ctrTitle" idx="4294967295"/>
          </p:nvPr>
        </p:nvSpPr>
        <p:spPr>
          <a:xfrm>
            <a:off x="0" y="2971800"/>
            <a:ext cx="7239000" cy="641350"/>
          </a:xfrm>
        </p:spPr>
        <p:txBody>
          <a:bodyPr>
            <a:normAutofit fontScale="90000"/>
          </a:bodyPr>
          <a:lstStyle/>
          <a:p>
            <a:pPr eaLnBrk="1" hangingPunct="1">
              <a:lnSpc>
                <a:spcPct val="80000"/>
              </a:lnSpc>
            </a:pPr>
            <a:r>
              <a:rPr altLang="en-US" sz="4500" b="1">
                <a:solidFill>
                  <a:schemeClr val="tx1"/>
                </a:solidFill>
              </a:rPr>
              <a:t>Pembagian kewenangan</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xmlns="" id="{9A0364D6-1D90-4AFC-9A76-2F6832E7B4F3}"/>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2F2E8546-248A-4134-8319-557867058505}" type="slidenum">
              <a:rPr lang="en-US" altLang="en-US" sz="1400" smtClean="0">
                <a:solidFill>
                  <a:srgbClr val="CCECFF"/>
                </a:solidFill>
              </a:rPr>
              <a:pPr eaLnBrk="1" hangingPunct="1"/>
              <a:t>53</a:t>
            </a:fld>
            <a:endParaRPr lang="en-US" altLang="en-US" sz="1400">
              <a:solidFill>
                <a:srgbClr val="CCECFF"/>
              </a:solidFill>
            </a:endParaRPr>
          </a:p>
        </p:txBody>
      </p:sp>
      <p:sp>
        <p:nvSpPr>
          <p:cNvPr id="46082" name="Rectangle 2">
            <a:extLst>
              <a:ext uri="{FF2B5EF4-FFF2-40B4-BE49-F238E27FC236}">
                <a16:creationId xmlns:a16="http://schemas.microsoft.com/office/drawing/2014/main" xmlns="" id="{1D78E5E4-473A-4CC6-AA69-6078AC06CE82}"/>
              </a:ext>
            </a:extLst>
          </p:cNvPr>
          <p:cNvSpPr>
            <a:spLocks noGrp="1" noChangeArrowheads="1"/>
          </p:cNvSpPr>
          <p:nvPr>
            <p:ph type="ctrTitle" idx="4294967295"/>
          </p:nvPr>
        </p:nvSpPr>
        <p:spPr>
          <a:xfrm>
            <a:off x="0" y="374650"/>
            <a:ext cx="9144000" cy="1530350"/>
          </a:xfrm>
        </p:spPr>
        <p:txBody>
          <a:bodyPr rtlCol="0">
            <a:normAutofit fontScale="90000"/>
          </a:bodyPr>
          <a:lstStyle/>
          <a:p>
            <a:pPr algn="ctr" eaLnBrk="1" fontAlgn="auto" hangingPunct="1">
              <a:spcAft>
                <a:spcPts val="0"/>
              </a:spcAft>
              <a:defRPr/>
            </a:pPr>
            <a:r>
              <a:rPr sz="3500" b="1">
                <a:solidFill>
                  <a:schemeClr val="tx1"/>
                </a:solidFill>
                <a:latin typeface="Arial" panose="020B0604020202020204" pitchFamily="34" charset="0"/>
                <a:cs typeface="Arial" panose="020B0604020202020204" pitchFamily="34" charset="0"/>
              </a:rPr>
              <a:t>PERAN DAN TANGGUNG JAWAB MENTERI KEUANGAN DAN MENTERI TEKNIS</a:t>
            </a:r>
          </a:p>
        </p:txBody>
      </p:sp>
      <p:sp>
        <p:nvSpPr>
          <p:cNvPr id="46083" name="Rectangle 3">
            <a:extLst>
              <a:ext uri="{FF2B5EF4-FFF2-40B4-BE49-F238E27FC236}">
                <a16:creationId xmlns:a16="http://schemas.microsoft.com/office/drawing/2014/main" xmlns="" id="{7EDC0F32-50C3-4C6E-A10A-975C8653922F}"/>
              </a:ext>
            </a:extLst>
          </p:cNvPr>
          <p:cNvSpPr>
            <a:spLocks noChangeArrowheads="1"/>
          </p:cNvSpPr>
          <p:nvPr/>
        </p:nvSpPr>
        <p:spPr bwMode="auto">
          <a:xfrm>
            <a:off x="190500" y="2012950"/>
            <a:ext cx="8839200" cy="1813446"/>
          </a:xfrm>
          <a:prstGeom prst="rect">
            <a:avLst/>
          </a:prstGeom>
          <a:solidFill>
            <a:srgbClr val="CCFFFF"/>
          </a:solidFill>
          <a:ln>
            <a:noFill/>
          </a:ln>
          <a:effectLst>
            <a:prstShdw prst="shdw17" dist="17961" dir="2700000">
              <a:srgbClr val="7A9999"/>
            </a:prstShdw>
          </a:effectLst>
          <a:extLs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130000"/>
              </a:lnSpc>
              <a:spcBef>
                <a:spcPct val="50000"/>
              </a:spcBef>
            </a:pPr>
            <a:r>
              <a:rPr lang="en-US" altLang="en-US" sz="2800" b="1" dirty="0" err="1">
                <a:solidFill>
                  <a:schemeClr val="bg1"/>
                </a:solidFill>
                <a:latin typeface="Arial" panose="020B0604020202020204" pitchFamily="34" charset="0"/>
                <a:cs typeface="Arial" panose="020B0604020202020204" pitchFamily="34" charset="0"/>
              </a:rPr>
              <a:t>Menteri</a:t>
            </a:r>
            <a:r>
              <a:rPr lang="en-US" altLang="en-US" sz="2800" b="1" dirty="0">
                <a:solidFill>
                  <a:schemeClr val="bg1"/>
                </a:solidFill>
                <a:latin typeface="Arial" panose="020B0604020202020204" pitchFamily="34" charset="0"/>
                <a:cs typeface="Arial" panose="020B0604020202020204" pitchFamily="34" charset="0"/>
              </a:rPr>
              <a:t> </a:t>
            </a:r>
            <a:r>
              <a:rPr lang="en-US" altLang="en-US" sz="2800" b="1" dirty="0" err="1">
                <a:solidFill>
                  <a:schemeClr val="bg1"/>
                </a:solidFill>
                <a:latin typeface="Arial" panose="020B0604020202020204" pitchFamily="34" charset="0"/>
                <a:cs typeface="Arial" panose="020B0604020202020204" pitchFamily="34" charset="0"/>
              </a:rPr>
              <a:t>Keuangan</a:t>
            </a:r>
            <a:r>
              <a:rPr lang="en-US" altLang="en-US" sz="2800" b="1" dirty="0">
                <a:solidFill>
                  <a:schemeClr val="bg1"/>
                </a:solidFill>
                <a:latin typeface="Arial" panose="020B0604020202020204" pitchFamily="34" charset="0"/>
                <a:cs typeface="Arial" panose="020B0604020202020204" pitchFamily="34" charset="0"/>
              </a:rPr>
              <a:t> </a:t>
            </a:r>
            <a:r>
              <a:rPr lang="en-US" altLang="en-US" sz="2800" b="1" dirty="0" err="1">
                <a:solidFill>
                  <a:schemeClr val="bg1"/>
                </a:solidFill>
                <a:latin typeface="Arial" panose="020B0604020202020204" pitchFamily="34" charset="0"/>
                <a:cs typeface="Arial" panose="020B0604020202020204" pitchFamily="34" charset="0"/>
              </a:rPr>
              <a:t>sebagai</a:t>
            </a:r>
            <a:r>
              <a:rPr lang="en-US" altLang="en-US" sz="2800" b="1" dirty="0">
                <a:solidFill>
                  <a:schemeClr val="bg1"/>
                </a:solidFill>
                <a:latin typeface="Arial" panose="020B0604020202020204" pitchFamily="34" charset="0"/>
                <a:cs typeface="Arial" panose="020B0604020202020204" pitchFamily="34" charset="0"/>
              </a:rPr>
              <a:t> </a:t>
            </a:r>
            <a:r>
              <a:rPr lang="en-US" altLang="en-US" sz="2800" b="1" dirty="0" err="1">
                <a:solidFill>
                  <a:schemeClr val="bg1"/>
                </a:solidFill>
                <a:latin typeface="Arial" panose="020B0604020202020204" pitchFamily="34" charset="0"/>
                <a:cs typeface="Arial" panose="020B0604020202020204" pitchFamily="34" charset="0"/>
              </a:rPr>
              <a:t>pembantu</a:t>
            </a:r>
            <a:r>
              <a:rPr lang="en-US" altLang="en-US" sz="2800" b="1" dirty="0">
                <a:solidFill>
                  <a:schemeClr val="bg1"/>
                </a:solidFill>
                <a:latin typeface="Arial" panose="020B0604020202020204" pitchFamily="34" charset="0"/>
                <a:cs typeface="Arial" panose="020B0604020202020204" pitchFamily="34" charset="0"/>
              </a:rPr>
              <a:t> </a:t>
            </a:r>
            <a:r>
              <a:rPr lang="en-US" altLang="en-US" sz="2800" b="1" dirty="0" err="1">
                <a:solidFill>
                  <a:schemeClr val="bg1"/>
                </a:solidFill>
                <a:latin typeface="Arial" panose="020B0604020202020204" pitchFamily="34" charset="0"/>
                <a:cs typeface="Arial" panose="020B0604020202020204" pitchFamily="34" charset="0"/>
              </a:rPr>
              <a:t>Presiden</a:t>
            </a:r>
            <a:r>
              <a:rPr lang="en-US" altLang="en-US" sz="2800" b="1" dirty="0">
                <a:solidFill>
                  <a:schemeClr val="bg1"/>
                </a:solidFill>
                <a:latin typeface="Arial" panose="020B0604020202020204" pitchFamily="34" charset="0"/>
                <a:cs typeface="Arial" panose="020B0604020202020204" pitchFamily="34" charset="0"/>
              </a:rPr>
              <a:t> </a:t>
            </a:r>
            <a:r>
              <a:rPr lang="en-US" altLang="en-US" sz="2800" b="1" dirty="0" err="1">
                <a:solidFill>
                  <a:schemeClr val="bg1"/>
                </a:solidFill>
                <a:latin typeface="Arial" panose="020B0604020202020204" pitchFamily="34" charset="0"/>
                <a:cs typeface="Arial" panose="020B0604020202020204" pitchFamily="34" charset="0"/>
              </a:rPr>
              <a:t>dalam</a:t>
            </a:r>
            <a:r>
              <a:rPr lang="en-US" altLang="en-US" sz="2800" b="1" dirty="0">
                <a:solidFill>
                  <a:schemeClr val="bg1"/>
                </a:solidFill>
                <a:latin typeface="Arial" panose="020B0604020202020204" pitchFamily="34" charset="0"/>
                <a:cs typeface="Arial" panose="020B0604020202020204" pitchFamily="34" charset="0"/>
              </a:rPr>
              <a:t> </a:t>
            </a:r>
            <a:r>
              <a:rPr lang="en-US" altLang="en-US" sz="2800" b="1" dirty="0" err="1">
                <a:solidFill>
                  <a:schemeClr val="bg1"/>
                </a:solidFill>
                <a:latin typeface="Arial" panose="020B0604020202020204" pitchFamily="34" charset="0"/>
                <a:cs typeface="Arial" panose="020B0604020202020204" pitchFamily="34" charset="0"/>
              </a:rPr>
              <a:t>bidang</a:t>
            </a:r>
            <a:r>
              <a:rPr lang="en-US" altLang="en-US" sz="2800" b="1" dirty="0">
                <a:solidFill>
                  <a:schemeClr val="bg1"/>
                </a:solidFill>
                <a:latin typeface="Arial" panose="020B0604020202020204" pitchFamily="34" charset="0"/>
                <a:cs typeface="Arial" panose="020B0604020202020204" pitchFamily="34" charset="0"/>
              </a:rPr>
              <a:t> </a:t>
            </a:r>
            <a:r>
              <a:rPr lang="en-US" altLang="en-US" sz="2800" b="1" dirty="0" err="1">
                <a:solidFill>
                  <a:schemeClr val="bg1"/>
                </a:solidFill>
                <a:latin typeface="Arial" panose="020B0604020202020204" pitchFamily="34" charset="0"/>
                <a:cs typeface="Arial" panose="020B0604020202020204" pitchFamily="34" charset="0"/>
              </a:rPr>
              <a:t>keuangan</a:t>
            </a:r>
            <a:r>
              <a:rPr lang="en-US" altLang="en-US" sz="2800" b="1" dirty="0">
                <a:solidFill>
                  <a:schemeClr val="bg1"/>
                </a:solidFill>
                <a:latin typeface="Arial" panose="020B0604020202020204" pitchFamily="34" charset="0"/>
                <a:cs typeface="Arial" panose="020B0604020202020204" pitchFamily="34" charset="0"/>
              </a:rPr>
              <a:t> </a:t>
            </a:r>
            <a:r>
              <a:rPr lang="en-US" altLang="en-US" sz="2800" b="1" dirty="0" err="1">
                <a:solidFill>
                  <a:schemeClr val="bg1"/>
                </a:solidFill>
                <a:latin typeface="Arial" panose="020B0604020202020204" pitchFamily="34" charset="0"/>
                <a:cs typeface="Arial" panose="020B0604020202020204" pitchFamily="34" charset="0"/>
              </a:rPr>
              <a:t>pada</a:t>
            </a:r>
            <a:r>
              <a:rPr lang="en-US" altLang="en-US" sz="2800" b="1" dirty="0">
                <a:solidFill>
                  <a:schemeClr val="bg1"/>
                </a:solidFill>
                <a:latin typeface="Arial" panose="020B0604020202020204" pitchFamily="34" charset="0"/>
                <a:cs typeface="Arial" panose="020B0604020202020204" pitchFamily="34" charset="0"/>
              </a:rPr>
              <a:t> </a:t>
            </a:r>
            <a:r>
              <a:rPr lang="en-US" altLang="en-US" sz="2800" b="1" dirty="0" err="1">
                <a:solidFill>
                  <a:schemeClr val="bg1"/>
                </a:solidFill>
                <a:latin typeface="Arial" panose="020B0604020202020204" pitchFamily="34" charset="0"/>
                <a:cs typeface="Arial" panose="020B0604020202020204" pitchFamily="34" charset="0"/>
              </a:rPr>
              <a:t>hakekatnya</a:t>
            </a:r>
            <a:r>
              <a:rPr lang="en-US" altLang="en-US" sz="2800" b="1" dirty="0">
                <a:solidFill>
                  <a:schemeClr val="bg1"/>
                </a:solidFill>
                <a:latin typeface="Arial" panose="020B0604020202020204" pitchFamily="34" charset="0"/>
                <a:cs typeface="Arial" panose="020B0604020202020204" pitchFamily="34" charset="0"/>
              </a:rPr>
              <a:t> </a:t>
            </a:r>
            <a:r>
              <a:rPr lang="en-US" altLang="en-US" sz="2800" b="1" dirty="0" err="1">
                <a:solidFill>
                  <a:schemeClr val="bg1"/>
                </a:solidFill>
                <a:latin typeface="Arial" panose="020B0604020202020204" pitchFamily="34" charset="0"/>
                <a:cs typeface="Arial" panose="020B0604020202020204" pitchFamily="34" charset="0"/>
              </a:rPr>
              <a:t>adalah</a:t>
            </a:r>
            <a:r>
              <a:rPr lang="en-US" altLang="en-US" sz="2800" b="1" dirty="0">
                <a:solidFill>
                  <a:schemeClr val="bg1"/>
                </a:solidFill>
                <a:latin typeface="Arial" panose="020B0604020202020204" pitchFamily="34" charset="0"/>
                <a:cs typeface="Arial" panose="020B0604020202020204" pitchFamily="34" charset="0"/>
              </a:rPr>
              <a:t> Chief Financial Officer (CFO) </a:t>
            </a:r>
            <a:r>
              <a:rPr lang="en-US" altLang="en-US" sz="2800" b="1" dirty="0" err="1">
                <a:solidFill>
                  <a:schemeClr val="bg1"/>
                </a:solidFill>
                <a:latin typeface="Arial" panose="020B0604020202020204" pitchFamily="34" charset="0"/>
                <a:cs typeface="Arial" panose="020B0604020202020204" pitchFamily="34" charset="0"/>
              </a:rPr>
              <a:t>Pemerintah</a:t>
            </a:r>
            <a:r>
              <a:rPr lang="en-US" altLang="en-US" sz="2800" b="1" dirty="0">
                <a:solidFill>
                  <a:schemeClr val="bg1"/>
                </a:solidFill>
                <a:latin typeface="Arial" panose="020B0604020202020204" pitchFamily="34" charset="0"/>
                <a:cs typeface="Arial" panose="020B0604020202020204" pitchFamily="34" charset="0"/>
              </a:rPr>
              <a:t> R.I.</a:t>
            </a:r>
            <a:r>
              <a:rPr lang="en-US" altLang="en-US" sz="3000" b="1" dirty="0">
                <a:solidFill>
                  <a:schemeClr val="bg1"/>
                </a:solidFill>
                <a:latin typeface="Arial" panose="020B0604020202020204" pitchFamily="34" charset="0"/>
                <a:cs typeface="Arial" panose="020B0604020202020204" pitchFamily="34" charset="0"/>
              </a:rPr>
              <a:t> </a:t>
            </a:r>
          </a:p>
        </p:txBody>
      </p:sp>
      <p:sp>
        <p:nvSpPr>
          <p:cNvPr id="46084" name="Rectangle 4">
            <a:extLst>
              <a:ext uri="{FF2B5EF4-FFF2-40B4-BE49-F238E27FC236}">
                <a16:creationId xmlns:a16="http://schemas.microsoft.com/office/drawing/2014/main" xmlns="" id="{A211D1E1-C716-4018-9DFD-B274B2523002}"/>
              </a:ext>
            </a:extLst>
          </p:cNvPr>
          <p:cNvSpPr>
            <a:spLocks noChangeArrowheads="1"/>
          </p:cNvSpPr>
          <p:nvPr/>
        </p:nvSpPr>
        <p:spPr bwMode="auto">
          <a:xfrm>
            <a:off x="190500" y="3962400"/>
            <a:ext cx="8839200" cy="2493632"/>
          </a:xfrm>
          <a:prstGeom prst="rect">
            <a:avLst/>
          </a:prstGeom>
          <a:solidFill>
            <a:srgbClr val="99FFCC"/>
          </a:solidFill>
          <a:ln>
            <a:noFill/>
          </a:ln>
          <a:effectLst>
            <a:prstShdw prst="shdw17" dist="17961" dir="2700000">
              <a:srgbClr val="5C997A"/>
            </a:prstShdw>
          </a:effectLst>
          <a:extLs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130000"/>
              </a:lnSpc>
              <a:spcBef>
                <a:spcPct val="50000"/>
              </a:spcBef>
            </a:pPr>
            <a:r>
              <a:rPr lang="en-US" altLang="en-US" sz="3000" b="1" dirty="0" err="1">
                <a:solidFill>
                  <a:schemeClr val="bg1"/>
                </a:solidFill>
                <a:latin typeface="Arial" panose="020B0604020202020204" pitchFamily="34" charset="0"/>
                <a:cs typeface="Arial" panose="020B0604020202020204" pitchFamily="34" charset="0"/>
              </a:rPr>
              <a:t>Setiap</a:t>
            </a:r>
            <a:r>
              <a:rPr lang="en-US" altLang="en-US" sz="3000" b="1" dirty="0">
                <a:solidFill>
                  <a:schemeClr val="bg1"/>
                </a:solidFill>
                <a:latin typeface="Arial" panose="020B0604020202020204" pitchFamily="34" charset="0"/>
                <a:cs typeface="Arial" panose="020B0604020202020204" pitchFamily="34" charset="0"/>
              </a:rPr>
              <a:t> </a:t>
            </a:r>
            <a:r>
              <a:rPr lang="en-US" altLang="en-US" sz="3000" b="1" dirty="0" err="1">
                <a:solidFill>
                  <a:schemeClr val="bg1"/>
                </a:solidFill>
                <a:latin typeface="Arial" panose="020B0604020202020204" pitchFamily="34" charset="0"/>
                <a:cs typeface="Arial" panose="020B0604020202020204" pitchFamily="34" charset="0"/>
              </a:rPr>
              <a:t>menteri</a:t>
            </a:r>
            <a:r>
              <a:rPr lang="en-US" altLang="en-US" sz="3000" b="1" dirty="0">
                <a:solidFill>
                  <a:schemeClr val="bg1"/>
                </a:solidFill>
                <a:latin typeface="Arial" panose="020B0604020202020204" pitchFamily="34" charset="0"/>
                <a:cs typeface="Arial" panose="020B0604020202020204" pitchFamily="34" charset="0"/>
              </a:rPr>
              <a:t> </a:t>
            </a:r>
            <a:r>
              <a:rPr lang="en-US" altLang="en-US" sz="3000" b="1" dirty="0" err="1">
                <a:solidFill>
                  <a:schemeClr val="bg1"/>
                </a:solidFill>
                <a:latin typeface="Arial" panose="020B0604020202020204" pitchFamily="34" charset="0"/>
                <a:cs typeface="Arial" panose="020B0604020202020204" pitchFamily="34" charset="0"/>
              </a:rPr>
              <a:t>sebagai</a:t>
            </a:r>
            <a:r>
              <a:rPr lang="en-US" altLang="en-US" sz="3000" b="1" dirty="0">
                <a:solidFill>
                  <a:schemeClr val="bg1"/>
                </a:solidFill>
                <a:latin typeface="Arial" panose="020B0604020202020204" pitchFamily="34" charset="0"/>
                <a:cs typeface="Arial" panose="020B0604020202020204" pitchFamily="34" charset="0"/>
              </a:rPr>
              <a:t> </a:t>
            </a:r>
            <a:r>
              <a:rPr lang="en-US" altLang="en-US" sz="3000" b="1" dirty="0" err="1">
                <a:solidFill>
                  <a:schemeClr val="bg1"/>
                </a:solidFill>
                <a:latin typeface="Arial" panose="020B0604020202020204" pitchFamily="34" charset="0"/>
                <a:cs typeface="Arial" panose="020B0604020202020204" pitchFamily="34" charset="0"/>
              </a:rPr>
              <a:t>pembantu</a:t>
            </a:r>
            <a:r>
              <a:rPr lang="en-US" altLang="en-US" sz="3000" b="1" dirty="0">
                <a:solidFill>
                  <a:schemeClr val="bg1"/>
                </a:solidFill>
                <a:latin typeface="Arial" panose="020B0604020202020204" pitchFamily="34" charset="0"/>
                <a:cs typeface="Arial" panose="020B0604020202020204" pitchFamily="34" charset="0"/>
              </a:rPr>
              <a:t> </a:t>
            </a:r>
            <a:r>
              <a:rPr lang="en-US" altLang="en-US" sz="3000" b="1" dirty="0" err="1">
                <a:solidFill>
                  <a:schemeClr val="bg1"/>
                </a:solidFill>
                <a:latin typeface="Arial" panose="020B0604020202020204" pitchFamily="34" charset="0"/>
                <a:cs typeface="Arial" panose="020B0604020202020204" pitchFamily="34" charset="0"/>
              </a:rPr>
              <a:t>Presiden</a:t>
            </a:r>
            <a:r>
              <a:rPr lang="en-US" altLang="en-US" sz="3000" b="1" dirty="0">
                <a:solidFill>
                  <a:schemeClr val="bg1"/>
                </a:solidFill>
                <a:latin typeface="Arial" panose="020B0604020202020204" pitchFamily="34" charset="0"/>
                <a:cs typeface="Arial" panose="020B0604020202020204" pitchFamily="34" charset="0"/>
              </a:rPr>
              <a:t> </a:t>
            </a:r>
            <a:r>
              <a:rPr lang="en-US" altLang="en-US" sz="3000" b="1" dirty="0" err="1">
                <a:solidFill>
                  <a:schemeClr val="bg1"/>
                </a:solidFill>
                <a:latin typeface="Arial" panose="020B0604020202020204" pitchFamily="34" charset="0"/>
                <a:cs typeface="Arial" panose="020B0604020202020204" pitchFamily="34" charset="0"/>
              </a:rPr>
              <a:t>pada</a:t>
            </a:r>
            <a:r>
              <a:rPr lang="en-US" altLang="en-US" sz="3000" b="1" dirty="0">
                <a:solidFill>
                  <a:schemeClr val="bg1"/>
                </a:solidFill>
                <a:latin typeface="Arial" panose="020B0604020202020204" pitchFamily="34" charset="0"/>
                <a:cs typeface="Arial" panose="020B0604020202020204" pitchFamily="34" charset="0"/>
              </a:rPr>
              <a:t> </a:t>
            </a:r>
            <a:r>
              <a:rPr lang="en-US" altLang="en-US" sz="3000" b="1" dirty="0" err="1">
                <a:solidFill>
                  <a:schemeClr val="bg1"/>
                </a:solidFill>
                <a:latin typeface="Arial" panose="020B0604020202020204" pitchFamily="34" charset="0"/>
                <a:cs typeface="Arial" panose="020B0604020202020204" pitchFamily="34" charset="0"/>
              </a:rPr>
              <a:t>hakekatnya</a:t>
            </a:r>
            <a:r>
              <a:rPr lang="en-US" altLang="en-US" sz="3000" b="1" dirty="0">
                <a:solidFill>
                  <a:schemeClr val="bg1"/>
                </a:solidFill>
                <a:latin typeface="Arial" panose="020B0604020202020204" pitchFamily="34" charset="0"/>
                <a:cs typeface="Arial" panose="020B0604020202020204" pitchFamily="34" charset="0"/>
              </a:rPr>
              <a:t> </a:t>
            </a:r>
            <a:r>
              <a:rPr lang="en-US" altLang="en-US" sz="3000" b="1" dirty="0" err="1">
                <a:solidFill>
                  <a:schemeClr val="bg1"/>
                </a:solidFill>
                <a:latin typeface="Arial" panose="020B0604020202020204" pitchFamily="34" charset="0"/>
                <a:cs typeface="Arial" panose="020B0604020202020204" pitchFamily="34" charset="0"/>
              </a:rPr>
              <a:t>adalah</a:t>
            </a:r>
            <a:r>
              <a:rPr lang="en-US" altLang="en-US" sz="3000" b="1" dirty="0">
                <a:solidFill>
                  <a:schemeClr val="bg1"/>
                </a:solidFill>
                <a:latin typeface="Arial" panose="020B0604020202020204" pitchFamily="34" charset="0"/>
                <a:cs typeface="Arial" panose="020B0604020202020204" pitchFamily="34" charset="0"/>
              </a:rPr>
              <a:t> </a:t>
            </a:r>
            <a:r>
              <a:rPr lang="en-US" altLang="en-US" sz="3000" b="1" i="1" dirty="0">
                <a:solidFill>
                  <a:schemeClr val="bg1"/>
                </a:solidFill>
                <a:latin typeface="Arial" panose="020B0604020202020204" pitchFamily="34" charset="0"/>
                <a:cs typeface="Arial" panose="020B0604020202020204" pitchFamily="34" charset="0"/>
              </a:rPr>
              <a:t>Chief Operational Officer</a:t>
            </a:r>
            <a:r>
              <a:rPr lang="en-US" altLang="en-US" sz="3000" b="1" dirty="0">
                <a:solidFill>
                  <a:schemeClr val="bg1"/>
                </a:solidFill>
                <a:latin typeface="Arial" panose="020B0604020202020204" pitchFamily="34" charset="0"/>
                <a:cs typeface="Arial" panose="020B0604020202020204" pitchFamily="34" charset="0"/>
              </a:rPr>
              <a:t> (COO) </a:t>
            </a:r>
            <a:r>
              <a:rPr lang="en-US" altLang="en-US" sz="3000" b="1" dirty="0" err="1">
                <a:solidFill>
                  <a:schemeClr val="bg1"/>
                </a:solidFill>
                <a:latin typeface="Arial" panose="020B0604020202020204" pitchFamily="34" charset="0"/>
                <a:cs typeface="Arial" panose="020B0604020202020204" pitchFamily="34" charset="0"/>
              </a:rPr>
              <a:t>untuk</a:t>
            </a:r>
            <a:r>
              <a:rPr lang="en-US" altLang="en-US" sz="3000" b="1" dirty="0">
                <a:solidFill>
                  <a:schemeClr val="bg1"/>
                </a:solidFill>
                <a:latin typeface="Arial" panose="020B0604020202020204" pitchFamily="34" charset="0"/>
                <a:cs typeface="Arial" panose="020B0604020202020204" pitchFamily="34" charset="0"/>
              </a:rPr>
              <a:t> </a:t>
            </a:r>
            <a:r>
              <a:rPr lang="en-US" altLang="en-US" sz="3000" b="1" dirty="0" err="1">
                <a:solidFill>
                  <a:schemeClr val="bg1"/>
                </a:solidFill>
                <a:latin typeface="Arial" panose="020B0604020202020204" pitchFamily="34" charset="0"/>
                <a:cs typeface="Arial" panose="020B0604020202020204" pitchFamily="34" charset="0"/>
              </a:rPr>
              <a:t>bidang</a:t>
            </a:r>
            <a:r>
              <a:rPr lang="en-US" altLang="en-US" sz="3000" b="1" dirty="0">
                <a:solidFill>
                  <a:schemeClr val="bg1"/>
                </a:solidFill>
                <a:latin typeface="Arial" panose="020B0604020202020204" pitchFamily="34" charset="0"/>
                <a:cs typeface="Arial" panose="020B0604020202020204" pitchFamily="34" charset="0"/>
              </a:rPr>
              <a:t> </a:t>
            </a:r>
            <a:r>
              <a:rPr lang="en-US" altLang="en-US" sz="3000" b="1" dirty="0" err="1">
                <a:solidFill>
                  <a:schemeClr val="bg1"/>
                </a:solidFill>
                <a:latin typeface="Arial" panose="020B0604020202020204" pitchFamily="34" charset="0"/>
                <a:cs typeface="Arial" panose="020B0604020202020204" pitchFamily="34" charset="0"/>
              </a:rPr>
              <a:t>tugas</a:t>
            </a:r>
            <a:r>
              <a:rPr lang="en-US" altLang="en-US" sz="3000" b="1" dirty="0">
                <a:solidFill>
                  <a:schemeClr val="bg1"/>
                </a:solidFill>
                <a:latin typeface="Arial" panose="020B0604020202020204" pitchFamily="34" charset="0"/>
                <a:cs typeface="Arial" panose="020B0604020202020204" pitchFamily="34" charset="0"/>
              </a:rPr>
              <a:t> </a:t>
            </a:r>
            <a:r>
              <a:rPr lang="en-US" altLang="en-US" sz="3000" b="1" dirty="0" err="1">
                <a:solidFill>
                  <a:schemeClr val="bg1"/>
                </a:solidFill>
                <a:latin typeface="Arial" panose="020B0604020202020204" pitchFamily="34" charset="0"/>
                <a:cs typeface="Arial" panose="020B0604020202020204" pitchFamily="34" charset="0"/>
              </a:rPr>
              <a:t>kementerian</a:t>
            </a:r>
            <a:r>
              <a:rPr lang="en-US" altLang="en-US" sz="3000" b="1" dirty="0">
                <a:solidFill>
                  <a:schemeClr val="bg1"/>
                </a:solidFill>
                <a:latin typeface="Arial" panose="020B0604020202020204" pitchFamily="34" charset="0"/>
                <a:cs typeface="Arial" panose="020B0604020202020204" pitchFamily="34" charset="0"/>
              </a:rPr>
              <a:t> yang </a:t>
            </a:r>
            <a:r>
              <a:rPr lang="en-US" altLang="en-US" sz="3000" b="1" dirty="0" err="1">
                <a:solidFill>
                  <a:schemeClr val="bg1"/>
                </a:solidFill>
                <a:latin typeface="Arial" panose="020B0604020202020204" pitchFamily="34" charset="0"/>
                <a:cs typeface="Arial" panose="020B0604020202020204" pitchFamily="34" charset="0"/>
              </a:rPr>
              <a:t>dipimpinnya</a:t>
            </a:r>
            <a:r>
              <a:rPr lang="en-US" altLang="en-US" sz="3000" dirty="0">
                <a:solidFill>
                  <a:schemeClr val="bg1"/>
                </a:solidFill>
                <a:latin typeface="Folio BdCn BT"/>
              </a:rPr>
              <a:t>.</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608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608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60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build="p" autoUpdateAnimBg="0"/>
      <p:bldP spid="46083" grpId="0" animBg="1" autoUpdateAnimBg="0"/>
      <p:bldP spid="46084" grpId="0" animBg="1"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151728"/>
            <a:ext cx="7848600" cy="3539430"/>
          </a:xfrm>
          <a:prstGeom prst="rect">
            <a:avLst/>
          </a:prstGeom>
        </p:spPr>
        <p:txBody>
          <a:bodyPr wrap="square">
            <a:spAutoFit/>
          </a:bodyPr>
          <a:lstStyle/>
          <a:p>
            <a:r>
              <a:rPr lang="en-US" sz="3200" b="1" dirty="0"/>
              <a:t>CFO</a:t>
            </a:r>
            <a:r>
              <a:rPr lang="en-US" sz="3200" dirty="0"/>
              <a:t> </a:t>
            </a:r>
            <a:r>
              <a:rPr lang="en-US" sz="3200" dirty="0" err="1"/>
              <a:t>adalah</a:t>
            </a:r>
            <a:r>
              <a:rPr lang="en-US" sz="3200" dirty="0"/>
              <a:t> </a:t>
            </a:r>
            <a:r>
              <a:rPr lang="en-US" sz="3200" dirty="0" err="1"/>
              <a:t>eksekutif</a:t>
            </a:r>
            <a:r>
              <a:rPr lang="en-US" sz="3200" dirty="0"/>
              <a:t> senior yang </a:t>
            </a:r>
            <a:r>
              <a:rPr lang="en-US" sz="3200" dirty="0" err="1"/>
              <a:t>bertanggung</a:t>
            </a:r>
            <a:r>
              <a:rPr lang="en-US" sz="3200" dirty="0"/>
              <a:t> </a:t>
            </a:r>
            <a:r>
              <a:rPr lang="en-US" sz="3200" dirty="0" err="1"/>
              <a:t>jawab</a:t>
            </a:r>
            <a:r>
              <a:rPr lang="en-US" sz="3200" dirty="0"/>
              <a:t> </a:t>
            </a:r>
            <a:r>
              <a:rPr lang="en-US" sz="3200" dirty="0" err="1"/>
              <a:t>untuk</a:t>
            </a:r>
            <a:r>
              <a:rPr lang="en-US" sz="3200" dirty="0"/>
              <a:t> </a:t>
            </a:r>
            <a:r>
              <a:rPr lang="en-US" sz="3200" dirty="0" err="1"/>
              <a:t>mengelola</a:t>
            </a:r>
            <a:r>
              <a:rPr lang="en-US" sz="3200" dirty="0"/>
              <a:t> </a:t>
            </a:r>
            <a:r>
              <a:rPr lang="en-US" sz="3200" dirty="0" err="1"/>
              <a:t>keuangan</a:t>
            </a:r>
            <a:r>
              <a:rPr lang="en-US" sz="3200" dirty="0"/>
              <a:t> </a:t>
            </a:r>
            <a:r>
              <a:rPr lang="en-US" sz="3200" dirty="0" err="1"/>
              <a:t>sebuah</a:t>
            </a:r>
            <a:r>
              <a:rPr lang="en-US" sz="3200" dirty="0"/>
              <a:t> </a:t>
            </a:r>
            <a:r>
              <a:rPr lang="en-US" sz="3200" dirty="0" err="1"/>
              <a:t>perusahaan</a:t>
            </a:r>
            <a:r>
              <a:rPr lang="en-US" sz="3200" dirty="0"/>
              <a:t>. </a:t>
            </a:r>
            <a:r>
              <a:rPr lang="en-US" sz="3200" dirty="0" err="1"/>
              <a:t>Selain</a:t>
            </a:r>
            <a:r>
              <a:rPr lang="en-US" sz="3200" dirty="0"/>
              <a:t> </a:t>
            </a:r>
            <a:r>
              <a:rPr lang="en-US" sz="3200" b="1" dirty="0" err="1"/>
              <a:t>itu</a:t>
            </a:r>
            <a:r>
              <a:rPr lang="en-US" sz="3200" dirty="0"/>
              <a:t>, </a:t>
            </a:r>
            <a:r>
              <a:rPr lang="en-US" sz="3200" b="1" dirty="0"/>
              <a:t>CFO</a:t>
            </a:r>
            <a:r>
              <a:rPr lang="en-US" sz="3200" dirty="0"/>
              <a:t> </a:t>
            </a:r>
            <a:r>
              <a:rPr lang="en-US" sz="3200" dirty="0" err="1"/>
              <a:t>juga</a:t>
            </a:r>
            <a:r>
              <a:rPr lang="en-US" sz="3200" dirty="0"/>
              <a:t> </a:t>
            </a:r>
            <a:r>
              <a:rPr lang="en-US" sz="3200" dirty="0" err="1"/>
              <a:t>bertugas</a:t>
            </a:r>
            <a:r>
              <a:rPr lang="en-US" sz="3200" dirty="0"/>
              <a:t> </a:t>
            </a:r>
            <a:r>
              <a:rPr lang="en-US" sz="3200" dirty="0" err="1"/>
              <a:t>menganalisis</a:t>
            </a:r>
            <a:r>
              <a:rPr lang="en-US" sz="3200" dirty="0"/>
              <a:t> </a:t>
            </a:r>
            <a:r>
              <a:rPr lang="en-US" sz="3200" dirty="0" err="1"/>
              <a:t>kekuatan</a:t>
            </a:r>
            <a:r>
              <a:rPr lang="en-US" sz="3200" dirty="0"/>
              <a:t>, </a:t>
            </a:r>
            <a:r>
              <a:rPr lang="en-US" sz="3200" dirty="0" err="1"/>
              <a:t>kelemahan</a:t>
            </a:r>
            <a:r>
              <a:rPr lang="en-US" sz="3200" dirty="0"/>
              <a:t> </a:t>
            </a:r>
            <a:r>
              <a:rPr lang="en-US" sz="3200" dirty="0" err="1"/>
              <a:t>keuangan</a:t>
            </a:r>
            <a:r>
              <a:rPr lang="en-US" sz="3200" dirty="0"/>
              <a:t> </a:t>
            </a:r>
            <a:r>
              <a:rPr lang="en-US" sz="3200" dirty="0" err="1"/>
              <a:t>perusahaan</a:t>
            </a:r>
            <a:r>
              <a:rPr lang="en-US" sz="3200" dirty="0"/>
              <a:t> </a:t>
            </a:r>
            <a:r>
              <a:rPr lang="en-US" sz="3200" dirty="0" err="1"/>
              <a:t>serta</a:t>
            </a:r>
            <a:r>
              <a:rPr lang="en-US" sz="3200" dirty="0"/>
              <a:t> </a:t>
            </a:r>
            <a:r>
              <a:rPr lang="en-US" sz="3200" dirty="0" err="1"/>
              <a:t>mengusulkan</a:t>
            </a:r>
            <a:r>
              <a:rPr lang="en-US" sz="3200" dirty="0"/>
              <a:t> </a:t>
            </a:r>
            <a:r>
              <a:rPr lang="en-US" sz="3200" dirty="0" err="1"/>
              <a:t>tindakan</a:t>
            </a:r>
            <a:r>
              <a:rPr lang="en-US" sz="3200" dirty="0"/>
              <a:t> </a:t>
            </a:r>
            <a:r>
              <a:rPr lang="en-US" sz="3200" dirty="0" err="1"/>
              <a:t>korektif</a:t>
            </a:r>
            <a:r>
              <a:rPr lang="en-US" sz="3200" dirty="0"/>
              <a:t> </a:t>
            </a:r>
            <a:r>
              <a:rPr lang="en-US" sz="3200" dirty="0" err="1"/>
              <a:t>pada</a:t>
            </a:r>
            <a:r>
              <a:rPr lang="en-US" sz="3200" dirty="0"/>
              <a:t> </a:t>
            </a:r>
            <a:r>
              <a:rPr lang="en-US" sz="3200" dirty="0" err="1"/>
              <a:t>perusahaan</a:t>
            </a:r>
            <a:r>
              <a:rPr lang="en-US" sz="3200" dirty="0"/>
              <a:t>.</a:t>
            </a:r>
          </a:p>
        </p:txBody>
      </p:sp>
    </p:spTree>
    <p:extLst>
      <p:ext uri="{BB962C8B-B14F-4D97-AF65-F5344CB8AC3E}">
        <p14:creationId xmlns:p14="http://schemas.microsoft.com/office/powerpoint/2010/main" val="31840186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2305616"/>
            <a:ext cx="7543800" cy="3046988"/>
          </a:xfrm>
          <a:prstGeom prst="rect">
            <a:avLst/>
          </a:prstGeom>
        </p:spPr>
        <p:txBody>
          <a:bodyPr wrap="square">
            <a:spAutoFit/>
          </a:bodyPr>
          <a:lstStyle/>
          <a:p>
            <a:r>
              <a:rPr lang="en-US" sz="3200" b="1" dirty="0"/>
              <a:t>COO</a:t>
            </a:r>
            <a:r>
              <a:rPr lang="en-US" sz="3200" dirty="0"/>
              <a:t> </a:t>
            </a:r>
            <a:r>
              <a:rPr lang="en-US" sz="3200" dirty="0" err="1" smtClean="0"/>
              <a:t>adalah</a:t>
            </a:r>
            <a:r>
              <a:rPr lang="en-US" sz="3200" dirty="0" smtClean="0"/>
              <a:t> </a:t>
            </a:r>
            <a:r>
              <a:rPr lang="en-US" sz="3200" dirty="0"/>
              <a:t>orang yang </a:t>
            </a:r>
            <a:r>
              <a:rPr lang="en-US" sz="3200" dirty="0" err="1"/>
              <a:t>memastikan</a:t>
            </a:r>
            <a:r>
              <a:rPr lang="en-US" sz="3200" dirty="0"/>
              <a:t> </a:t>
            </a:r>
            <a:r>
              <a:rPr lang="en-US" sz="3200" dirty="0" err="1"/>
              <a:t>bahwa</a:t>
            </a:r>
            <a:r>
              <a:rPr lang="en-US" sz="3200" dirty="0"/>
              <a:t> </a:t>
            </a:r>
            <a:r>
              <a:rPr lang="en-US" sz="3200" dirty="0" err="1"/>
              <a:t>operasinya</a:t>
            </a:r>
            <a:r>
              <a:rPr lang="en-US" sz="3200" dirty="0"/>
              <a:t> </a:t>
            </a:r>
            <a:r>
              <a:rPr lang="en-US" sz="3200" dirty="0" err="1"/>
              <a:t>berada</a:t>
            </a:r>
            <a:r>
              <a:rPr lang="en-US" sz="3200" dirty="0"/>
              <a:t> di </a:t>
            </a:r>
            <a:r>
              <a:rPr lang="en-US" sz="3200" dirty="0" err="1"/>
              <a:t>jalur</a:t>
            </a:r>
            <a:r>
              <a:rPr lang="en-US" sz="3200" dirty="0"/>
              <a:t> yang </a:t>
            </a:r>
            <a:r>
              <a:rPr lang="en-US" sz="3200" dirty="0" err="1"/>
              <a:t>benar</a:t>
            </a:r>
            <a:r>
              <a:rPr lang="en-US" sz="3200" dirty="0"/>
              <a:t> </a:t>
            </a:r>
            <a:r>
              <a:rPr lang="en-US" sz="3200" dirty="0" err="1"/>
              <a:t>dan</a:t>
            </a:r>
            <a:r>
              <a:rPr lang="en-US" sz="3200" dirty="0"/>
              <a:t> </a:t>
            </a:r>
            <a:r>
              <a:rPr lang="en-US" sz="3200" dirty="0" err="1"/>
              <a:t>sejalan</a:t>
            </a:r>
            <a:r>
              <a:rPr lang="en-US" sz="3200" dirty="0"/>
              <a:t> </a:t>
            </a:r>
            <a:r>
              <a:rPr lang="en-US" sz="3200" dirty="0" err="1"/>
              <a:t>dengan</a:t>
            </a:r>
            <a:r>
              <a:rPr lang="en-US" sz="3200" dirty="0"/>
              <a:t> </a:t>
            </a:r>
            <a:r>
              <a:rPr lang="en-US" sz="3200" dirty="0" err="1"/>
              <a:t>strategi</a:t>
            </a:r>
            <a:r>
              <a:rPr lang="en-US" sz="3200" dirty="0"/>
              <a:t> </a:t>
            </a:r>
            <a:r>
              <a:rPr lang="en-US" sz="3200" dirty="0" err="1"/>
              <a:t>dan</a:t>
            </a:r>
            <a:r>
              <a:rPr lang="en-US" sz="3200" dirty="0"/>
              <a:t> </a:t>
            </a:r>
            <a:r>
              <a:rPr lang="en-US" sz="3200" dirty="0" err="1"/>
              <a:t>visi</a:t>
            </a:r>
            <a:r>
              <a:rPr lang="en-US" sz="3200" dirty="0"/>
              <a:t> </a:t>
            </a:r>
            <a:r>
              <a:rPr lang="en-US" sz="3200" dirty="0" err="1"/>
              <a:t>perusahaan</a:t>
            </a:r>
            <a:r>
              <a:rPr lang="en-US" sz="3200" dirty="0" smtClean="0"/>
              <a:t>. </a:t>
            </a:r>
            <a:r>
              <a:rPr lang="en-US" sz="3200" b="1" dirty="0" smtClean="0"/>
              <a:t>COO</a:t>
            </a:r>
            <a:r>
              <a:rPr lang="en-US" sz="3200" dirty="0" smtClean="0"/>
              <a:t> </a:t>
            </a:r>
            <a:r>
              <a:rPr lang="en-US" sz="3200" dirty="0" err="1" smtClean="0"/>
              <a:t>melapor</a:t>
            </a:r>
            <a:r>
              <a:rPr lang="en-US" sz="3200" dirty="0" smtClean="0"/>
              <a:t> </a:t>
            </a:r>
            <a:r>
              <a:rPr lang="en-US" sz="3200" dirty="0" err="1" smtClean="0"/>
              <a:t>langsung</a:t>
            </a:r>
            <a:r>
              <a:rPr lang="en-US" sz="3200" dirty="0" smtClean="0"/>
              <a:t> </a:t>
            </a:r>
            <a:r>
              <a:rPr lang="en-US" sz="3200" dirty="0" err="1" smtClean="0"/>
              <a:t>ke</a:t>
            </a:r>
            <a:r>
              <a:rPr lang="en-US" sz="3200" dirty="0" smtClean="0"/>
              <a:t> </a:t>
            </a:r>
            <a:r>
              <a:rPr lang="en-US" sz="3200" b="1" dirty="0" smtClean="0"/>
              <a:t>Chief</a:t>
            </a:r>
            <a:r>
              <a:rPr lang="en-US" sz="3200" dirty="0" smtClean="0"/>
              <a:t> Executive </a:t>
            </a:r>
            <a:r>
              <a:rPr lang="en-US" sz="3200" b="1" dirty="0" smtClean="0"/>
              <a:t>Officer</a:t>
            </a:r>
            <a:r>
              <a:rPr lang="en-US" sz="3200" dirty="0" smtClean="0"/>
              <a:t> (</a:t>
            </a:r>
            <a:r>
              <a:rPr lang="en-US" sz="3200" b="1" dirty="0" smtClean="0"/>
              <a:t>CEO</a:t>
            </a:r>
            <a:r>
              <a:rPr lang="en-US" sz="3200" dirty="0" smtClean="0"/>
              <a:t>) </a:t>
            </a:r>
            <a:r>
              <a:rPr lang="en-US" sz="3200" dirty="0" err="1" smtClean="0"/>
              <a:t>dan</a:t>
            </a:r>
            <a:r>
              <a:rPr lang="en-US" sz="3200" dirty="0" smtClean="0"/>
              <a:t> </a:t>
            </a:r>
            <a:r>
              <a:rPr lang="en-US" sz="3200" dirty="0" err="1" smtClean="0"/>
              <a:t>mengkomunikasikan</a:t>
            </a:r>
            <a:r>
              <a:rPr lang="en-US" sz="3200" dirty="0" smtClean="0"/>
              <a:t> </a:t>
            </a:r>
            <a:r>
              <a:rPr lang="en-US" sz="3200" dirty="0" err="1" smtClean="0"/>
              <a:t>pesannya</a:t>
            </a:r>
            <a:r>
              <a:rPr lang="en-US" sz="3200" dirty="0" smtClean="0"/>
              <a:t>.</a:t>
            </a:r>
            <a:endParaRPr lang="en-US" sz="3200" dirty="0"/>
          </a:p>
        </p:txBody>
      </p:sp>
    </p:spTree>
    <p:extLst>
      <p:ext uri="{BB962C8B-B14F-4D97-AF65-F5344CB8AC3E}">
        <p14:creationId xmlns:p14="http://schemas.microsoft.com/office/powerpoint/2010/main" val="220736108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5">
            <a:extLst>
              <a:ext uri="{FF2B5EF4-FFF2-40B4-BE49-F238E27FC236}">
                <a16:creationId xmlns:a16="http://schemas.microsoft.com/office/drawing/2014/main" xmlns="" id="{7E035025-4525-4E23-B275-EFCB4CB76396}"/>
              </a:ext>
            </a:extLst>
          </p:cNvPr>
          <p:cNvSpPr>
            <a:spLocks noGrp="1" noChangeArrowheads="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solidFill>
                  <a:srgbClr val="CCECFF"/>
                </a:solidFill>
              </a:rPr>
              <a:t>Redtop Hotel - Jakarta, 231007</a:t>
            </a:r>
          </a:p>
        </p:txBody>
      </p:sp>
      <p:sp>
        <p:nvSpPr>
          <p:cNvPr id="63491" name="Rectangle 6">
            <a:extLst>
              <a:ext uri="{FF2B5EF4-FFF2-40B4-BE49-F238E27FC236}">
                <a16:creationId xmlns:a16="http://schemas.microsoft.com/office/drawing/2014/main" xmlns="" id="{BC1256EC-F830-46B5-A660-05A4784B26F6}"/>
              </a:ext>
            </a:extLst>
          </p:cNvPr>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solidFill>
                  <a:srgbClr val="CCECFF"/>
                </a:solidFill>
              </a:rPr>
              <a:t>PERCEPATAN AKUNTABILITAS KEUPEM</a:t>
            </a:r>
          </a:p>
        </p:txBody>
      </p:sp>
      <p:sp>
        <p:nvSpPr>
          <p:cNvPr id="63492" name="Rectangle 7">
            <a:extLst>
              <a:ext uri="{FF2B5EF4-FFF2-40B4-BE49-F238E27FC236}">
                <a16:creationId xmlns:a16="http://schemas.microsoft.com/office/drawing/2014/main" xmlns="" id="{721D062A-BDDD-44EA-976B-E83B74C659DE}"/>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E00BA148-BE36-4AFE-8C9C-68F135478992}" type="slidenum">
              <a:rPr lang="en-US" altLang="en-US" sz="1400" smtClean="0">
                <a:solidFill>
                  <a:srgbClr val="CCECFF"/>
                </a:solidFill>
              </a:rPr>
              <a:pPr eaLnBrk="1" hangingPunct="1"/>
              <a:t>56</a:t>
            </a:fld>
            <a:endParaRPr lang="en-US" altLang="en-US" sz="1400">
              <a:solidFill>
                <a:srgbClr val="CCECFF"/>
              </a:solidFill>
            </a:endParaRPr>
          </a:p>
        </p:txBody>
      </p:sp>
      <p:graphicFrame>
        <p:nvGraphicFramePr>
          <p:cNvPr id="63493" name="Object 2">
            <a:extLst>
              <a:ext uri="{FF2B5EF4-FFF2-40B4-BE49-F238E27FC236}">
                <a16:creationId xmlns:a16="http://schemas.microsoft.com/office/drawing/2014/main" xmlns="" id="{29BB31EF-73ED-4190-9C16-7631F443598C}"/>
              </a:ext>
            </a:extLst>
          </p:cNvPr>
          <p:cNvGraphicFramePr>
            <a:graphicFrameLocks/>
          </p:cNvGraphicFramePr>
          <p:nvPr/>
        </p:nvGraphicFramePr>
        <p:xfrm>
          <a:off x="0" y="0"/>
          <a:ext cx="9169400" cy="6883400"/>
        </p:xfrm>
        <a:graphic>
          <a:graphicData uri="http://schemas.openxmlformats.org/presentationml/2006/ole">
            <mc:AlternateContent xmlns:mc="http://schemas.openxmlformats.org/markup-compatibility/2006">
              <mc:Choice xmlns:v="urn:schemas-microsoft-com:vml" Requires="v">
                <p:oleObj spid="_x0000_s2081" name="Slide" r:id="rId4" imgW="9170988" imgH="6884988" progId="PowerPoint.Slide.8">
                  <p:embed/>
                </p:oleObj>
              </mc:Choice>
              <mc:Fallback>
                <p:oleObj name="Slide" r:id="rId4" imgW="9170988" imgH="6884988" progId="PowerPoint.Slide.8">
                  <p:embed/>
                  <p:pic>
                    <p:nvPicPr>
                      <p:cNvPr id="63493" name="Object 2">
                        <a:extLst>
                          <a:ext uri="{FF2B5EF4-FFF2-40B4-BE49-F238E27FC236}">
                            <a16:creationId xmlns:a16="http://schemas.microsoft.com/office/drawing/2014/main" xmlns="" id="{29BB31EF-73ED-4190-9C16-7631F443598C}"/>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69400" cy="688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random/>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a:t>KEWENANGAN PENGELOLAAN KEUANGAN NEGARA. </a:t>
            </a:r>
            <a:r>
              <a:rPr lang="en-US" dirty="0" err="1"/>
              <a:t>Kekuasaan</a:t>
            </a:r>
            <a:r>
              <a:rPr lang="en-US" dirty="0"/>
              <a:t> </a:t>
            </a:r>
            <a:r>
              <a:rPr lang="en-US" dirty="0" err="1"/>
              <a:t>pengelolaan</a:t>
            </a:r>
            <a:r>
              <a:rPr lang="en-US" dirty="0"/>
              <a:t> </a:t>
            </a:r>
            <a:r>
              <a:rPr lang="en-US" dirty="0" err="1"/>
              <a:t>keuangan</a:t>
            </a:r>
            <a:r>
              <a:rPr lang="en-US" dirty="0"/>
              <a:t> Negara yang </a:t>
            </a:r>
            <a:r>
              <a:rPr lang="en-US" dirty="0" err="1"/>
              <a:t>dimiliki</a:t>
            </a:r>
            <a:r>
              <a:rPr lang="en-US" dirty="0"/>
              <a:t> </a:t>
            </a:r>
            <a:r>
              <a:rPr lang="en-US" dirty="0" err="1"/>
              <a:t>Presiden</a:t>
            </a:r>
            <a:r>
              <a:rPr lang="en-US" dirty="0"/>
              <a:t> </a:t>
            </a:r>
            <a:r>
              <a:rPr lang="en-US" dirty="0" err="1"/>
              <a:t>meliputi</a:t>
            </a:r>
            <a:r>
              <a:rPr lang="en-US" dirty="0"/>
              <a:t> </a:t>
            </a:r>
            <a:r>
              <a:rPr lang="en-US" dirty="0" err="1"/>
              <a:t>kewenangan</a:t>
            </a:r>
            <a:r>
              <a:rPr lang="en-US" dirty="0"/>
              <a:t> yang </a:t>
            </a:r>
            <a:r>
              <a:rPr lang="en-US" dirty="0" err="1"/>
              <a:t>bersifat</a:t>
            </a:r>
            <a:r>
              <a:rPr lang="en-US" dirty="0"/>
              <a:t> </a:t>
            </a:r>
            <a:r>
              <a:rPr lang="en-US" dirty="0" err="1"/>
              <a:t>umum</a:t>
            </a:r>
            <a:r>
              <a:rPr lang="en-US" dirty="0"/>
              <a:t> </a:t>
            </a:r>
            <a:r>
              <a:rPr lang="en-US" dirty="0" err="1"/>
              <a:t>dan</a:t>
            </a:r>
            <a:r>
              <a:rPr lang="en-US" dirty="0"/>
              <a:t> </a:t>
            </a:r>
            <a:r>
              <a:rPr lang="en-US" dirty="0" err="1"/>
              <a:t>kewenangan</a:t>
            </a:r>
            <a:r>
              <a:rPr lang="en-US" dirty="0"/>
              <a:t> </a:t>
            </a:r>
            <a:r>
              <a:rPr lang="en-US" dirty="0" err="1"/>
              <a:t>bersifat</a:t>
            </a:r>
            <a:r>
              <a:rPr lang="en-US" dirty="0"/>
              <a:t> </a:t>
            </a:r>
            <a:r>
              <a:rPr lang="en-US" dirty="0" err="1"/>
              <a:t>khusus</a:t>
            </a:r>
            <a:r>
              <a:rPr lang="en-US" dirty="0"/>
              <a:t>. </a:t>
            </a:r>
            <a:r>
              <a:rPr lang="en-US" dirty="0" err="1"/>
              <a:t>Dalam</a:t>
            </a:r>
            <a:r>
              <a:rPr lang="en-US" dirty="0"/>
              <a:t> </a:t>
            </a:r>
            <a:r>
              <a:rPr lang="en-US" dirty="0" err="1"/>
              <a:t>penyelenggaraan</a:t>
            </a:r>
            <a:r>
              <a:rPr lang="en-US" dirty="0"/>
              <a:t> </a:t>
            </a:r>
            <a:r>
              <a:rPr lang="en-US" dirty="0" err="1"/>
              <a:t>kekuasaan</a:t>
            </a:r>
            <a:r>
              <a:rPr lang="en-US" dirty="0"/>
              <a:t> </a:t>
            </a:r>
            <a:r>
              <a:rPr lang="en-US" dirty="0" err="1"/>
              <a:t>dimaksud</a:t>
            </a:r>
            <a:r>
              <a:rPr lang="en-US" dirty="0"/>
              <a:t>, </a:t>
            </a:r>
            <a:r>
              <a:rPr lang="en-US" dirty="0" err="1"/>
              <a:t>Presiden</a:t>
            </a:r>
            <a:r>
              <a:rPr lang="en-US" dirty="0"/>
              <a:t> (CEO: Chief </a:t>
            </a:r>
            <a:r>
              <a:rPr lang="en-US" dirty="0" err="1"/>
              <a:t>Excecutive</a:t>
            </a:r>
            <a:r>
              <a:rPr lang="en-US" dirty="0"/>
              <a:t> Officer) </a:t>
            </a:r>
            <a:r>
              <a:rPr lang="en-US" dirty="0" err="1"/>
              <a:t>menguasakan</a:t>
            </a:r>
            <a:r>
              <a:rPr lang="en-US" dirty="0"/>
              <a:t> </a:t>
            </a:r>
            <a:r>
              <a:rPr lang="en-US" dirty="0" err="1"/>
              <a:t>sebagian</a:t>
            </a:r>
            <a:r>
              <a:rPr lang="en-US" dirty="0"/>
              <a:t> </a:t>
            </a:r>
            <a:r>
              <a:rPr lang="en-US" dirty="0" err="1"/>
              <a:t>kekuasannya</a:t>
            </a:r>
            <a:r>
              <a:rPr lang="en-US" dirty="0"/>
              <a:t> </a:t>
            </a:r>
            <a:r>
              <a:rPr lang="en-US" dirty="0" err="1"/>
              <a:t>kepada</a:t>
            </a:r>
            <a:r>
              <a:rPr lang="en-US" dirty="0"/>
              <a:t> </a:t>
            </a:r>
            <a:r>
              <a:rPr lang="en-US" dirty="0" err="1"/>
              <a:t>Menteri</a:t>
            </a:r>
            <a:r>
              <a:rPr lang="en-US" dirty="0"/>
              <a:t> </a:t>
            </a:r>
            <a:r>
              <a:rPr lang="en-US" dirty="0" err="1"/>
              <a:t>Keuangan</a:t>
            </a:r>
            <a:r>
              <a:rPr lang="en-US" dirty="0"/>
              <a:t> (CFO: Chief Financial Officer) </a:t>
            </a:r>
            <a:r>
              <a:rPr lang="en-US" dirty="0" err="1"/>
              <a:t>selaku</a:t>
            </a:r>
            <a:r>
              <a:rPr lang="en-US" dirty="0"/>
              <a:t> </a:t>
            </a:r>
            <a:r>
              <a:rPr lang="en-US" dirty="0" err="1"/>
              <a:t>Pengelola</a:t>
            </a:r>
            <a:r>
              <a:rPr lang="en-US" dirty="0"/>
              <a:t> </a:t>
            </a:r>
            <a:r>
              <a:rPr lang="en-US" dirty="0" err="1"/>
              <a:t>Fiskal</a:t>
            </a:r>
            <a:r>
              <a:rPr lang="en-US" dirty="0"/>
              <a:t> </a:t>
            </a:r>
            <a:r>
              <a:rPr lang="en-US" dirty="0" err="1"/>
              <a:t>dan</a:t>
            </a:r>
            <a:r>
              <a:rPr lang="en-US" dirty="0"/>
              <a:t> </a:t>
            </a:r>
            <a:r>
              <a:rPr lang="en-US" dirty="0" err="1"/>
              <a:t>Wakil</a:t>
            </a:r>
            <a:r>
              <a:rPr lang="en-US" dirty="0"/>
              <a:t> </a:t>
            </a:r>
            <a:r>
              <a:rPr lang="en-US" dirty="0" err="1"/>
              <a:t>Pemerintah</a:t>
            </a:r>
            <a:r>
              <a:rPr lang="en-US" dirty="0"/>
              <a:t> </a:t>
            </a:r>
            <a:r>
              <a:rPr lang="en-US" dirty="0" err="1"/>
              <a:t>dalam</a:t>
            </a:r>
            <a:r>
              <a:rPr lang="en-US" dirty="0"/>
              <a:t> </a:t>
            </a:r>
            <a:r>
              <a:rPr lang="en-US" dirty="0" err="1"/>
              <a:t>kepemilikan</a:t>
            </a:r>
            <a:r>
              <a:rPr lang="en-US" dirty="0"/>
              <a:t> </a:t>
            </a:r>
            <a:r>
              <a:rPr lang="en-US" dirty="0" err="1"/>
              <a:t>kekayaan</a:t>
            </a:r>
            <a:r>
              <a:rPr lang="en-US" dirty="0"/>
              <a:t> Negara yang </a:t>
            </a:r>
            <a:r>
              <a:rPr lang="en-US" dirty="0" err="1"/>
              <a:t>dipisahkan</a:t>
            </a:r>
            <a:r>
              <a:rPr lang="en-US" dirty="0"/>
              <a:t>, </a:t>
            </a:r>
            <a:r>
              <a:rPr lang="en-US" dirty="0" err="1"/>
              <a:t>serta</a:t>
            </a:r>
            <a:r>
              <a:rPr lang="en-US" dirty="0"/>
              <a:t> </a:t>
            </a:r>
            <a:r>
              <a:rPr lang="en-US" dirty="0" err="1"/>
              <a:t>kepada</a:t>
            </a:r>
            <a:r>
              <a:rPr lang="en-US" dirty="0"/>
              <a:t> </a:t>
            </a:r>
            <a:r>
              <a:rPr lang="en-US" dirty="0" err="1"/>
              <a:t>Menteri</a:t>
            </a:r>
            <a:r>
              <a:rPr lang="en-US" dirty="0"/>
              <a:t>/</a:t>
            </a:r>
            <a:r>
              <a:rPr lang="en-US" dirty="0" err="1"/>
              <a:t>Pimpinan</a:t>
            </a:r>
            <a:r>
              <a:rPr lang="en-US" dirty="0"/>
              <a:t> </a:t>
            </a:r>
            <a:r>
              <a:rPr lang="en-US" dirty="0" err="1"/>
              <a:t>Lembaga</a:t>
            </a:r>
            <a:r>
              <a:rPr lang="en-US" dirty="0"/>
              <a:t> (COO: Chief Operational Officer) </a:t>
            </a:r>
            <a:r>
              <a:rPr lang="en-US" dirty="0" err="1"/>
              <a:t>selaku</a:t>
            </a:r>
            <a:r>
              <a:rPr lang="en-US" dirty="0"/>
              <a:t> </a:t>
            </a:r>
            <a:r>
              <a:rPr lang="en-US" dirty="0" err="1"/>
              <a:t>pengguna</a:t>
            </a:r>
            <a:r>
              <a:rPr lang="en-US" dirty="0"/>
              <a:t> </a:t>
            </a:r>
            <a:r>
              <a:rPr lang="en-US" dirty="0" err="1"/>
              <a:t>anggaran</a:t>
            </a:r>
            <a:r>
              <a:rPr lang="en-US" dirty="0"/>
              <a:t>/</a:t>
            </a:r>
            <a:r>
              <a:rPr lang="en-US" dirty="0" err="1"/>
              <a:t>pengguna</a:t>
            </a:r>
            <a:r>
              <a:rPr lang="en-US" dirty="0"/>
              <a:t> </a:t>
            </a:r>
            <a:r>
              <a:rPr lang="en-US" dirty="0" err="1"/>
              <a:t>barang</a:t>
            </a:r>
            <a:r>
              <a:rPr lang="en-US" dirty="0"/>
              <a:t> </a:t>
            </a:r>
            <a:r>
              <a:rPr lang="en-US" dirty="0" err="1"/>
              <a:t>kementerian</a:t>
            </a:r>
            <a:r>
              <a:rPr lang="en-US" dirty="0"/>
              <a:t> Negara/</a:t>
            </a:r>
            <a:r>
              <a:rPr lang="en-US" dirty="0" err="1"/>
              <a:t>lembaga</a:t>
            </a:r>
            <a:r>
              <a:rPr lang="en-US" dirty="0"/>
              <a:t> yang </a:t>
            </a:r>
            <a:r>
              <a:rPr lang="en-US" dirty="0" err="1"/>
              <a:t>dipimpinnya</a:t>
            </a:r>
            <a:r>
              <a:rPr lang="en-US" dirty="0"/>
              <a:t> </a:t>
            </a:r>
            <a:r>
              <a:rPr lang="en-US" dirty="0" err="1"/>
              <a:t>termasuk</a:t>
            </a:r>
            <a:r>
              <a:rPr lang="en-US" dirty="0"/>
              <a:t> </a:t>
            </a:r>
            <a:r>
              <a:rPr lang="en-US" dirty="0" err="1"/>
              <a:t>Sekretariat</a:t>
            </a:r>
            <a:r>
              <a:rPr lang="en-US" dirty="0"/>
              <a:t> </a:t>
            </a:r>
            <a:r>
              <a:rPr lang="en-US" dirty="0" err="1"/>
              <a:t>Jenderal</a:t>
            </a:r>
            <a:r>
              <a:rPr lang="en-US" dirty="0"/>
              <a:t> DPR RI. </a:t>
            </a:r>
          </a:p>
        </p:txBody>
      </p:sp>
    </p:spTree>
    <p:extLst>
      <p:ext uri="{BB962C8B-B14F-4D97-AF65-F5344CB8AC3E}">
        <p14:creationId xmlns:p14="http://schemas.microsoft.com/office/powerpoint/2010/main" val="376122708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19">
            <a:extLst>
              <a:ext uri="{FF2B5EF4-FFF2-40B4-BE49-F238E27FC236}">
                <a16:creationId xmlns:a16="http://schemas.microsoft.com/office/drawing/2014/main" xmlns="" id="{CA2EED6C-672B-46C8-AC4C-9C4D4B16AE9D}"/>
              </a:ext>
            </a:extLst>
          </p:cNvPr>
          <p:cNvSpPr>
            <a:spLocks noGrp="1"/>
          </p:cNvSpPr>
          <p:nvPr>
            <p:ph type="title"/>
          </p:nvPr>
        </p:nvSpPr>
        <p:spPr>
          <a:xfrm>
            <a:off x="228600" y="0"/>
            <a:ext cx="8915400" cy="990600"/>
          </a:xfrm>
        </p:spPr>
        <p:txBody>
          <a:bodyPr/>
          <a:lstStyle/>
          <a:p>
            <a:pPr algn="ctr" eaLnBrk="1" hangingPunct="1">
              <a:lnSpc>
                <a:spcPct val="60000"/>
              </a:lnSpc>
            </a:pPr>
            <a:r>
              <a:rPr altLang="en-US" sz="4000" b="1" dirty="0" err="1">
                <a:solidFill>
                  <a:schemeClr val="tx1"/>
                </a:solidFill>
                <a:latin typeface="Arial" panose="020B0604020202020204" pitchFamily="34" charset="0"/>
                <a:cs typeface="Arial" panose="020B0604020202020204" pitchFamily="34" charset="0"/>
              </a:rPr>
              <a:t>Pemisahan</a:t>
            </a:r>
            <a:r>
              <a:rPr altLang="en-US" sz="4000" b="1" dirty="0">
                <a:solidFill>
                  <a:schemeClr val="tx1"/>
                </a:solidFill>
                <a:latin typeface="Arial" panose="020B0604020202020204" pitchFamily="34" charset="0"/>
                <a:cs typeface="Arial" panose="020B0604020202020204" pitchFamily="34" charset="0"/>
              </a:rPr>
              <a:t> </a:t>
            </a:r>
            <a:r>
              <a:rPr altLang="en-US" sz="4000" b="1" dirty="0" err="1">
                <a:solidFill>
                  <a:schemeClr val="tx1"/>
                </a:solidFill>
                <a:latin typeface="Arial" panose="020B0604020202020204" pitchFamily="34" charset="0"/>
                <a:cs typeface="Arial" panose="020B0604020202020204" pitchFamily="34" charset="0"/>
              </a:rPr>
              <a:t>Kewenangan</a:t>
            </a:r>
            <a:endParaRPr altLang="en-US" sz="4400" b="1" dirty="0">
              <a:solidFill>
                <a:srgbClr val="FFFF00"/>
              </a:solidFill>
            </a:endParaRPr>
          </a:p>
        </p:txBody>
      </p:sp>
      <p:sp>
        <p:nvSpPr>
          <p:cNvPr id="65539" name="Slide Number Placeholder 5">
            <a:extLst>
              <a:ext uri="{FF2B5EF4-FFF2-40B4-BE49-F238E27FC236}">
                <a16:creationId xmlns:a16="http://schemas.microsoft.com/office/drawing/2014/main" xmlns="" id="{D14190EA-D7FE-4546-9CE1-67D997AE000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A89AE6D3-2C8E-44CD-AED6-2F5A1C9BE04D}" type="slidenum">
              <a:rPr lang="en-US" altLang="en-US" sz="1400" smtClean="0"/>
              <a:pPr eaLnBrk="1" hangingPunct="1"/>
              <a:t>58</a:t>
            </a:fld>
            <a:endParaRPr lang="en-US" altLang="en-US" sz="1400"/>
          </a:p>
        </p:txBody>
      </p:sp>
      <p:sp>
        <p:nvSpPr>
          <p:cNvPr id="65540" name="AutoShape 2">
            <a:extLst>
              <a:ext uri="{FF2B5EF4-FFF2-40B4-BE49-F238E27FC236}">
                <a16:creationId xmlns:a16="http://schemas.microsoft.com/office/drawing/2014/main" xmlns="" id="{C02A7E62-F558-4FAB-82F5-B39349858525}"/>
              </a:ext>
            </a:extLst>
          </p:cNvPr>
          <p:cNvSpPr>
            <a:spLocks noChangeArrowheads="1"/>
          </p:cNvSpPr>
          <p:nvPr/>
        </p:nvSpPr>
        <p:spPr bwMode="auto">
          <a:xfrm>
            <a:off x="5640388" y="2820988"/>
            <a:ext cx="3484562" cy="2663825"/>
          </a:xfrm>
          <a:prstGeom prst="roundRect">
            <a:avLst>
              <a:gd name="adj" fmla="val 16648"/>
            </a:avLst>
          </a:prstGeom>
          <a:solidFill>
            <a:srgbClr val="00CC00">
              <a:alpha val="50195"/>
            </a:srgbClr>
          </a:solidFill>
          <a:ln w="12700">
            <a:solidFill>
              <a:schemeClr val="tx1"/>
            </a:solidFill>
            <a:round/>
            <a:headEnd/>
            <a:tailEnd/>
          </a:ln>
        </p:spPr>
        <p:txBody>
          <a:bodyPr wrap="none" lIns="92075" tIns="46038" rIns="92075" bIns="46038"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sz="3500" b="1" u="sng" dirty="0">
              <a:solidFill>
                <a:srgbClr val="FF0000"/>
              </a:solidFill>
              <a:latin typeface="Bookman Old Style" panose="02050604050505020204" pitchFamily="18" charset="0"/>
            </a:endParaRPr>
          </a:p>
          <a:p>
            <a:pPr algn="ctr"/>
            <a:endParaRPr lang="en-US" altLang="en-US" sz="3500" b="1" u="sng" dirty="0">
              <a:solidFill>
                <a:srgbClr val="FF0000"/>
              </a:solidFill>
              <a:latin typeface="Bookman Old Style" panose="02050604050505020204" pitchFamily="18" charset="0"/>
            </a:endParaRPr>
          </a:p>
          <a:p>
            <a:pPr algn="ctr"/>
            <a:endParaRPr lang="en-US" altLang="en-US" sz="3500" b="1" u="sng" dirty="0">
              <a:solidFill>
                <a:srgbClr val="FF0000"/>
              </a:solidFill>
              <a:latin typeface="Bookman Old Style" panose="02050604050505020204" pitchFamily="18" charset="0"/>
            </a:endParaRPr>
          </a:p>
          <a:p>
            <a:pPr algn="ctr"/>
            <a:r>
              <a:rPr lang="en-US" altLang="en-US" sz="3500" b="1" u="sng" dirty="0" err="1">
                <a:solidFill>
                  <a:srgbClr val="FF0000"/>
                </a:solidFill>
                <a:latin typeface="BrushScrD"/>
              </a:rPr>
              <a:t>Comptabel</a:t>
            </a:r>
            <a:r>
              <a:rPr lang="en-US" altLang="en-US" sz="3500" b="1" u="sng" dirty="0">
                <a:solidFill>
                  <a:srgbClr val="FF0000"/>
                </a:solidFill>
                <a:latin typeface="BrushScrD"/>
              </a:rPr>
              <a:t> </a:t>
            </a:r>
            <a:r>
              <a:rPr lang="en-US" altLang="en-US" sz="3500" b="1" u="sng" dirty="0" err="1">
                <a:solidFill>
                  <a:srgbClr val="FF0000"/>
                </a:solidFill>
                <a:latin typeface="BrushScrD"/>
              </a:rPr>
              <a:t>beheer</a:t>
            </a:r>
            <a:r>
              <a:rPr lang="en-US" altLang="en-US" sz="3500" b="1" u="sng" dirty="0">
                <a:solidFill>
                  <a:srgbClr val="FF0000"/>
                </a:solidFill>
                <a:latin typeface="Amaze"/>
              </a:rPr>
              <a:t>  </a:t>
            </a:r>
          </a:p>
        </p:txBody>
      </p:sp>
      <p:sp>
        <p:nvSpPr>
          <p:cNvPr id="65541" name="AutoShape 3">
            <a:extLst>
              <a:ext uri="{FF2B5EF4-FFF2-40B4-BE49-F238E27FC236}">
                <a16:creationId xmlns:a16="http://schemas.microsoft.com/office/drawing/2014/main" xmlns="" id="{D0EEFD95-BACA-4865-A7F4-031AB12890B0}"/>
              </a:ext>
            </a:extLst>
          </p:cNvPr>
          <p:cNvSpPr>
            <a:spLocks noChangeArrowheads="1"/>
          </p:cNvSpPr>
          <p:nvPr/>
        </p:nvSpPr>
        <p:spPr bwMode="auto">
          <a:xfrm>
            <a:off x="1588" y="2820988"/>
            <a:ext cx="5508625" cy="2587625"/>
          </a:xfrm>
          <a:prstGeom prst="roundRect">
            <a:avLst>
              <a:gd name="adj" fmla="val 16648"/>
            </a:avLst>
          </a:prstGeom>
          <a:solidFill>
            <a:schemeClr val="accent1">
              <a:alpha val="50195"/>
            </a:schemeClr>
          </a:solidFill>
          <a:ln w="12700">
            <a:solidFill>
              <a:schemeClr val="tx1"/>
            </a:solidFill>
            <a:round/>
            <a:headEnd/>
            <a:tailEnd/>
          </a:ln>
        </p:spPr>
        <p:txBody>
          <a:bodyPr wrap="none" lIns="92075" tIns="46038" rIns="92075" bIns="46038"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dirty="0"/>
          </a:p>
          <a:p>
            <a:pPr algn="ctr"/>
            <a:endParaRPr lang="en-US" altLang="en-US" dirty="0"/>
          </a:p>
          <a:p>
            <a:pPr algn="ctr"/>
            <a:endParaRPr lang="en-US" altLang="en-US" dirty="0"/>
          </a:p>
          <a:p>
            <a:pPr algn="ctr"/>
            <a:endParaRPr lang="en-US" altLang="en-US" dirty="0"/>
          </a:p>
          <a:p>
            <a:pPr algn="ctr"/>
            <a:endParaRPr lang="en-US" altLang="en-US" dirty="0"/>
          </a:p>
          <a:p>
            <a:pPr algn="ctr"/>
            <a:r>
              <a:rPr lang="en-US" altLang="en-US" sz="3500" b="1" u="sng" dirty="0" err="1" smtClean="0">
                <a:solidFill>
                  <a:srgbClr val="FF0000"/>
                </a:solidFill>
                <a:latin typeface="BrushScrD"/>
              </a:rPr>
              <a:t>administratief</a:t>
            </a:r>
            <a:r>
              <a:rPr lang="en-US" altLang="en-US" sz="3500" b="1" u="sng" dirty="0" smtClean="0">
                <a:solidFill>
                  <a:srgbClr val="FF0000"/>
                </a:solidFill>
                <a:latin typeface="BrushScrD"/>
              </a:rPr>
              <a:t> </a:t>
            </a:r>
            <a:r>
              <a:rPr lang="en-US" altLang="en-US" sz="3500" b="1" u="sng" dirty="0" err="1" smtClean="0">
                <a:solidFill>
                  <a:srgbClr val="FF0000"/>
                </a:solidFill>
                <a:latin typeface="BrushScrD"/>
              </a:rPr>
              <a:t>beheer</a:t>
            </a:r>
            <a:r>
              <a:rPr lang="en-US" altLang="en-US" sz="3500" b="1" u="sng" dirty="0" smtClean="0">
                <a:solidFill>
                  <a:srgbClr val="FF0000"/>
                </a:solidFill>
                <a:latin typeface="BrushScrD"/>
              </a:rPr>
              <a:t>  </a:t>
            </a:r>
            <a:endParaRPr lang="en-US" altLang="en-US" sz="3500" b="1" u="sng" dirty="0">
              <a:solidFill>
                <a:srgbClr val="FF0000"/>
              </a:solidFill>
              <a:latin typeface="BrushScrD"/>
            </a:endParaRPr>
          </a:p>
        </p:txBody>
      </p:sp>
      <p:grpSp>
        <p:nvGrpSpPr>
          <p:cNvPr id="65542" name="Group 6">
            <a:extLst>
              <a:ext uri="{FF2B5EF4-FFF2-40B4-BE49-F238E27FC236}">
                <a16:creationId xmlns:a16="http://schemas.microsoft.com/office/drawing/2014/main" xmlns="" id="{A7B89FA2-57C7-4E8E-93BA-658665EAA39F}"/>
              </a:ext>
            </a:extLst>
          </p:cNvPr>
          <p:cNvGrpSpPr>
            <a:grpSpLocks/>
          </p:cNvGrpSpPr>
          <p:nvPr/>
        </p:nvGrpSpPr>
        <p:grpSpPr bwMode="auto">
          <a:xfrm>
            <a:off x="19050" y="3257550"/>
            <a:ext cx="1752600" cy="992188"/>
            <a:chOff x="12" y="2052"/>
            <a:chExt cx="1104" cy="625"/>
          </a:xfrm>
        </p:grpSpPr>
        <p:sp>
          <p:nvSpPr>
            <p:cNvPr id="65557" name="Freeform 4">
              <a:extLst>
                <a:ext uri="{FF2B5EF4-FFF2-40B4-BE49-F238E27FC236}">
                  <a16:creationId xmlns:a16="http://schemas.microsoft.com/office/drawing/2014/main" xmlns="" id="{E63452C1-3220-4C8A-8330-A6F9C45D2C3A}"/>
                </a:ext>
              </a:extLst>
            </p:cNvPr>
            <p:cNvSpPr>
              <a:spLocks/>
            </p:cNvSpPr>
            <p:nvPr/>
          </p:nvSpPr>
          <p:spPr bwMode="auto">
            <a:xfrm>
              <a:off x="12" y="2052"/>
              <a:ext cx="1104" cy="625"/>
            </a:xfrm>
            <a:custGeom>
              <a:avLst/>
              <a:gdLst>
                <a:gd name="T0" fmla="*/ 78 w 1104"/>
                <a:gd name="T1" fmla="*/ 0 h 625"/>
                <a:gd name="T2" fmla="*/ 62 w 1104"/>
                <a:gd name="T3" fmla="*/ 2 h 625"/>
                <a:gd name="T4" fmla="*/ 48 w 1104"/>
                <a:gd name="T5" fmla="*/ 6 h 625"/>
                <a:gd name="T6" fmla="*/ 35 w 1104"/>
                <a:gd name="T7" fmla="*/ 13 h 625"/>
                <a:gd name="T8" fmla="*/ 23 w 1104"/>
                <a:gd name="T9" fmla="*/ 23 h 625"/>
                <a:gd name="T10" fmla="*/ 14 w 1104"/>
                <a:gd name="T11" fmla="*/ 34 h 625"/>
                <a:gd name="T12" fmla="*/ 7 w 1104"/>
                <a:gd name="T13" fmla="*/ 48 h 625"/>
                <a:gd name="T14" fmla="*/ 2 w 1104"/>
                <a:gd name="T15" fmla="*/ 62 h 625"/>
                <a:gd name="T16" fmla="*/ 0 w 1104"/>
                <a:gd name="T17" fmla="*/ 78 h 625"/>
                <a:gd name="T18" fmla="*/ 0 w 1104"/>
                <a:gd name="T19" fmla="*/ 546 h 625"/>
                <a:gd name="T20" fmla="*/ 2 w 1104"/>
                <a:gd name="T21" fmla="*/ 562 h 625"/>
                <a:gd name="T22" fmla="*/ 7 w 1104"/>
                <a:gd name="T23" fmla="*/ 576 h 625"/>
                <a:gd name="T24" fmla="*/ 14 w 1104"/>
                <a:gd name="T25" fmla="*/ 590 h 625"/>
                <a:gd name="T26" fmla="*/ 23 w 1104"/>
                <a:gd name="T27" fmla="*/ 601 h 625"/>
                <a:gd name="T28" fmla="*/ 35 w 1104"/>
                <a:gd name="T29" fmla="*/ 611 h 625"/>
                <a:gd name="T30" fmla="*/ 48 w 1104"/>
                <a:gd name="T31" fmla="*/ 618 h 625"/>
                <a:gd name="T32" fmla="*/ 62 w 1104"/>
                <a:gd name="T33" fmla="*/ 622 h 625"/>
                <a:gd name="T34" fmla="*/ 78 w 1104"/>
                <a:gd name="T35" fmla="*/ 624 h 625"/>
                <a:gd name="T36" fmla="*/ 1025 w 1104"/>
                <a:gd name="T37" fmla="*/ 624 h 625"/>
                <a:gd name="T38" fmla="*/ 1041 w 1104"/>
                <a:gd name="T39" fmla="*/ 622 h 625"/>
                <a:gd name="T40" fmla="*/ 1055 w 1104"/>
                <a:gd name="T41" fmla="*/ 618 h 625"/>
                <a:gd name="T42" fmla="*/ 1070 w 1104"/>
                <a:gd name="T43" fmla="*/ 611 h 625"/>
                <a:gd name="T44" fmla="*/ 1080 w 1104"/>
                <a:gd name="T45" fmla="*/ 601 h 625"/>
                <a:gd name="T46" fmla="*/ 1091 w 1104"/>
                <a:gd name="T47" fmla="*/ 590 h 625"/>
                <a:gd name="T48" fmla="*/ 1098 w 1104"/>
                <a:gd name="T49" fmla="*/ 576 h 625"/>
                <a:gd name="T50" fmla="*/ 1101 w 1104"/>
                <a:gd name="T51" fmla="*/ 562 h 625"/>
                <a:gd name="T52" fmla="*/ 1103 w 1104"/>
                <a:gd name="T53" fmla="*/ 546 h 625"/>
                <a:gd name="T54" fmla="*/ 1103 w 1104"/>
                <a:gd name="T55" fmla="*/ 78 h 625"/>
                <a:gd name="T56" fmla="*/ 1101 w 1104"/>
                <a:gd name="T57" fmla="*/ 62 h 625"/>
                <a:gd name="T58" fmla="*/ 1098 w 1104"/>
                <a:gd name="T59" fmla="*/ 48 h 625"/>
                <a:gd name="T60" fmla="*/ 1091 w 1104"/>
                <a:gd name="T61" fmla="*/ 34 h 625"/>
                <a:gd name="T62" fmla="*/ 1080 w 1104"/>
                <a:gd name="T63" fmla="*/ 23 h 625"/>
                <a:gd name="T64" fmla="*/ 1070 w 1104"/>
                <a:gd name="T65" fmla="*/ 13 h 625"/>
                <a:gd name="T66" fmla="*/ 1055 w 1104"/>
                <a:gd name="T67" fmla="*/ 6 h 625"/>
                <a:gd name="T68" fmla="*/ 1041 w 1104"/>
                <a:gd name="T69" fmla="*/ 2 h 625"/>
                <a:gd name="T70" fmla="*/ 1025 w 1104"/>
                <a:gd name="T71" fmla="*/ 0 h 625"/>
                <a:gd name="T72" fmla="*/ 78 w 1104"/>
                <a:gd name="T73" fmla="*/ 0 h 6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04"/>
                <a:gd name="T112" fmla="*/ 0 h 625"/>
                <a:gd name="T113" fmla="*/ 1104 w 1104"/>
                <a:gd name="T114" fmla="*/ 625 h 62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04" h="625">
                  <a:moveTo>
                    <a:pt x="78" y="0"/>
                  </a:moveTo>
                  <a:lnTo>
                    <a:pt x="62" y="2"/>
                  </a:lnTo>
                  <a:lnTo>
                    <a:pt x="48" y="6"/>
                  </a:lnTo>
                  <a:lnTo>
                    <a:pt x="35" y="13"/>
                  </a:lnTo>
                  <a:lnTo>
                    <a:pt x="23" y="23"/>
                  </a:lnTo>
                  <a:lnTo>
                    <a:pt x="14" y="34"/>
                  </a:lnTo>
                  <a:lnTo>
                    <a:pt x="7" y="48"/>
                  </a:lnTo>
                  <a:lnTo>
                    <a:pt x="2" y="62"/>
                  </a:lnTo>
                  <a:lnTo>
                    <a:pt x="0" y="78"/>
                  </a:lnTo>
                  <a:lnTo>
                    <a:pt x="0" y="546"/>
                  </a:lnTo>
                  <a:lnTo>
                    <a:pt x="2" y="562"/>
                  </a:lnTo>
                  <a:lnTo>
                    <a:pt x="7" y="576"/>
                  </a:lnTo>
                  <a:lnTo>
                    <a:pt x="14" y="590"/>
                  </a:lnTo>
                  <a:lnTo>
                    <a:pt x="23" y="601"/>
                  </a:lnTo>
                  <a:lnTo>
                    <a:pt x="35" y="611"/>
                  </a:lnTo>
                  <a:lnTo>
                    <a:pt x="48" y="618"/>
                  </a:lnTo>
                  <a:lnTo>
                    <a:pt x="62" y="622"/>
                  </a:lnTo>
                  <a:lnTo>
                    <a:pt x="78" y="624"/>
                  </a:lnTo>
                  <a:lnTo>
                    <a:pt x="1025" y="624"/>
                  </a:lnTo>
                  <a:lnTo>
                    <a:pt x="1041" y="622"/>
                  </a:lnTo>
                  <a:lnTo>
                    <a:pt x="1055" y="618"/>
                  </a:lnTo>
                  <a:lnTo>
                    <a:pt x="1070" y="611"/>
                  </a:lnTo>
                  <a:lnTo>
                    <a:pt x="1080" y="601"/>
                  </a:lnTo>
                  <a:lnTo>
                    <a:pt x="1091" y="590"/>
                  </a:lnTo>
                  <a:lnTo>
                    <a:pt x="1098" y="576"/>
                  </a:lnTo>
                  <a:lnTo>
                    <a:pt x="1101" y="562"/>
                  </a:lnTo>
                  <a:lnTo>
                    <a:pt x="1103" y="546"/>
                  </a:lnTo>
                  <a:lnTo>
                    <a:pt x="1103" y="78"/>
                  </a:lnTo>
                  <a:lnTo>
                    <a:pt x="1101" y="62"/>
                  </a:lnTo>
                  <a:lnTo>
                    <a:pt x="1098" y="48"/>
                  </a:lnTo>
                  <a:lnTo>
                    <a:pt x="1091" y="34"/>
                  </a:lnTo>
                  <a:lnTo>
                    <a:pt x="1080" y="23"/>
                  </a:lnTo>
                  <a:lnTo>
                    <a:pt x="1070" y="13"/>
                  </a:lnTo>
                  <a:lnTo>
                    <a:pt x="1055" y="6"/>
                  </a:lnTo>
                  <a:lnTo>
                    <a:pt x="1041" y="2"/>
                  </a:lnTo>
                  <a:lnTo>
                    <a:pt x="1025" y="0"/>
                  </a:lnTo>
                  <a:lnTo>
                    <a:pt x="78" y="0"/>
                  </a:lnTo>
                </a:path>
              </a:pathLst>
            </a:custGeom>
            <a:solidFill>
              <a:srgbClr val="CC99FF"/>
            </a:solidFill>
            <a:ln w="12700" cap="rnd">
              <a:solidFill>
                <a:schemeClr val="tx1"/>
              </a:solidFill>
              <a:round/>
              <a:headEnd type="none" w="sm" len="sm"/>
              <a:tailEnd type="none" w="sm" len="sm"/>
            </a:ln>
          </p:spPr>
          <p:txBody>
            <a:bodyPr/>
            <a:lstStyle/>
            <a:p>
              <a:endParaRPr lang="en-US"/>
            </a:p>
          </p:txBody>
        </p:sp>
        <p:sp>
          <p:nvSpPr>
            <p:cNvPr id="54277" name="Rectangle 5">
              <a:extLst>
                <a:ext uri="{FF2B5EF4-FFF2-40B4-BE49-F238E27FC236}">
                  <a16:creationId xmlns:a16="http://schemas.microsoft.com/office/drawing/2014/main" xmlns="" id="{317812F1-D03C-448D-8A31-6D806A25D503}"/>
                </a:ext>
              </a:extLst>
            </p:cNvPr>
            <p:cNvSpPr>
              <a:spLocks noChangeArrowheads="1"/>
            </p:cNvSpPr>
            <p:nvPr/>
          </p:nvSpPr>
          <p:spPr bwMode="auto">
            <a:xfrm>
              <a:off x="94" y="2105"/>
              <a:ext cx="940" cy="518"/>
            </a:xfrm>
            <a:prstGeom prst="rect">
              <a:avLst/>
            </a:prstGeom>
            <a:noFill/>
            <a:ln w="9525">
              <a:noFill/>
              <a:miter lim="800000"/>
              <a:headEnd/>
              <a:tailEnd/>
            </a:ln>
            <a:effectLst/>
          </p:spPr>
          <p:txBody>
            <a:bodyPr wrap="none" lIns="0" tIns="0" rIns="0" bIns="0" anchor="ctr"/>
            <a:lstStyle/>
            <a:p>
              <a:pPr algn="ctr">
                <a:defRPr/>
              </a:pPr>
              <a:r>
                <a:rPr lang="en-US" sz="1800" b="1">
                  <a:solidFill>
                    <a:srgbClr val="FFFF00"/>
                  </a:solidFill>
                  <a:effectLst>
                    <a:outerShdw blurRad="38100" dist="38100" dir="2700000" algn="tl">
                      <a:srgbClr val="000000"/>
                    </a:outerShdw>
                  </a:effectLst>
                  <a:latin typeface="Lucida Console" pitchFamily="49" charset="0"/>
                </a:rPr>
                <a:t>PEMBUATAN </a:t>
              </a:r>
            </a:p>
            <a:p>
              <a:pPr algn="ctr">
                <a:defRPr/>
              </a:pPr>
              <a:r>
                <a:rPr lang="en-US" sz="1800" b="1">
                  <a:solidFill>
                    <a:srgbClr val="FFFF00"/>
                  </a:solidFill>
                  <a:effectLst>
                    <a:outerShdw blurRad="38100" dist="38100" dir="2700000" algn="tl">
                      <a:srgbClr val="000000"/>
                    </a:outerShdw>
                  </a:effectLst>
                  <a:latin typeface="Lucida Console" pitchFamily="49" charset="0"/>
                </a:rPr>
                <a:t>KOMITMEN</a:t>
              </a:r>
            </a:p>
          </p:txBody>
        </p:sp>
      </p:grpSp>
      <p:grpSp>
        <p:nvGrpSpPr>
          <p:cNvPr id="65543" name="Group 9">
            <a:extLst>
              <a:ext uri="{FF2B5EF4-FFF2-40B4-BE49-F238E27FC236}">
                <a16:creationId xmlns:a16="http://schemas.microsoft.com/office/drawing/2014/main" xmlns="" id="{18670E82-E399-40CF-8C2A-33B175340B2B}"/>
              </a:ext>
            </a:extLst>
          </p:cNvPr>
          <p:cNvGrpSpPr>
            <a:grpSpLocks/>
          </p:cNvGrpSpPr>
          <p:nvPr/>
        </p:nvGrpSpPr>
        <p:grpSpPr bwMode="auto">
          <a:xfrm>
            <a:off x="1866900" y="3276600"/>
            <a:ext cx="1752600" cy="992188"/>
            <a:chOff x="1176" y="2064"/>
            <a:chExt cx="1104" cy="625"/>
          </a:xfrm>
        </p:grpSpPr>
        <p:sp>
          <p:nvSpPr>
            <p:cNvPr id="65555" name="Freeform 7">
              <a:extLst>
                <a:ext uri="{FF2B5EF4-FFF2-40B4-BE49-F238E27FC236}">
                  <a16:creationId xmlns:a16="http://schemas.microsoft.com/office/drawing/2014/main" xmlns="" id="{09F5F69D-33F9-4F74-B21A-3927A0C8401C}"/>
                </a:ext>
              </a:extLst>
            </p:cNvPr>
            <p:cNvSpPr>
              <a:spLocks/>
            </p:cNvSpPr>
            <p:nvPr/>
          </p:nvSpPr>
          <p:spPr bwMode="auto">
            <a:xfrm>
              <a:off x="1176" y="2064"/>
              <a:ext cx="1104" cy="625"/>
            </a:xfrm>
            <a:custGeom>
              <a:avLst/>
              <a:gdLst>
                <a:gd name="T0" fmla="*/ 78 w 1104"/>
                <a:gd name="T1" fmla="*/ 0 h 625"/>
                <a:gd name="T2" fmla="*/ 62 w 1104"/>
                <a:gd name="T3" fmla="*/ 2 h 625"/>
                <a:gd name="T4" fmla="*/ 48 w 1104"/>
                <a:gd name="T5" fmla="*/ 6 h 625"/>
                <a:gd name="T6" fmla="*/ 35 w 1104"/>
                <a:gd name="T7" fmla="*/ 13 h 625"/>
                <a:gd name="T8" fmla="*/ 23 w 1104"/>
                <a:gd name="T9" fmla="*/ 23 h 625"/>
                <a:gd name="T10" fmla="*/ 14 w 1104"/>
                <a:gd name="T11" fmla="*/ 34 h 625"/>
                <a:gd name="T12" fmla="*/ 7 w 1104"/>
                <a:gd name="T13" fmla="*/ 48 h 625"/>
                <a:gd name="T14" fmla="*/ 2 w 1104"/>
                <a:gd name="T15" fmla="*/ 62 h 625"/>
                <a:gd name="T16" fmla="*/ 0 w 1104"/>
                <a:gd name="T17" fmla="*/ 78 h 625"/>
                <a:gd name="T18" fmla="*/ 0 w 1104"/>
                <a:gd name="T19" fmla="*/ 546 h 625"/>
                <a:gd name="T20" fmla="*/ 2 w 1104"/>
                <a:gd name="T21" fmla="*/ 562 h 625"/>
                <a:gd name="T22" fmla="*/ 7 w 1104"/>
                <a:gd name="T23" fmla="*/ 576 h 625"/>
                <a:gd name="T24" fmla="*/ 14 w 1104"/>
                <a:gd name="T25" fmla="*/ 590 h 625"/>
                <a:gd name="T26" fmla="*/ 23 w 1104"/>
                <a:gd name="T27" fmla="*/ 601 h 625"/>
                <a:gd name="T28" fmla="*/ 35 w 1104"/>
                <a:gd name="T29" fmla="*/ 611 h 625"/>
                <a:gd name="T30" fmla="*/ 48 w 1104"/>
                <a:gd name="T31" fmla="*/ 618 h 625"/>
                <a:gd name="T32" fmla="*/ 62 w 1104"/>
                <a:gd name="T33" fmla="*/ 622 h 625"/>
                <a:gd name="T34" fmla="*/ 78 w 1104"/>
                <a:gd name="T35" fmla="*/ 624 h 625"/>
                <a:gd name="T36" fmla="*/ 1025 w 1104"/>
                <a:gd name="T37" fmla="*/ 624 h 625"/>
                <a:gd name="T38" fmla="*/ 1041 w 1104"/>
                <a:gd name="T39" fmla="*/ 622 h 625"/>
                <a:gd name="T40" fmla="*/ 1055 w 1104"/>
                <a:gd name="T41" fmla="*/ 618 h 625"/>
                <a:gd name="T42" fmla="*/ 1070 w 1104"/>
                <a:gd name="T43" fmla="*/ 611 h 625"/>
                <a:gd name="T44" fmla="*/ 1080 w 1104"/>
                <a:gd name="T45" fmla="*/ 601 h 625"/>
                <a:gd name="T46" fmla="*/ 1091 w 1104"/>
                <a:gd name="T47" fmla="*/ 590 h 625"/>
                <a:gd name="T48" fmla="*/ 1098 w 1104"/>
                <a:gd name="T49" fmla="*/ 576 h 625"/>
                <a:gd name="T50" fmla="*/ 1101 w 1104"/>
                <a:gd name="T51" fmla="*/ 562 h 625"/>
                <a:gd name="T52" fmla="*/ 1103 w 1104"/>
                <a:gd name="T53" fmla="*/ 546 h 625"/>
                <a:gd name="T54" fmla="*/ 1103 w 1104"/>
                <a:gd name="T55" fmla="*/ 78 h 625"/>
                <a:gd name="T56" fmla="*/ 1101 w 1104"/>
                <a:gd name="T57" fmla="*/ 62 h 625"/>
                <a:gd name="T58" fmla="*/ 1098 w 1104"/>
                <a:gd name="T59" fmla="*/ 48 h 625"/>
                <a:gd name="T60" fmla="*/ 1091 w 1104"/>
                <a:gd name="T61" fmla="*/ 34 h 625"/>
                <a:gd name="T62" fmla="*/ 1080 w 1104"/>
                <a:gd name="T63" fmla="*/ 23 h 625"/>
                <a:gd name="T64" fmla="*/ 1070 w 1104"/>
                <a:gd name="T65" fmla="*/ 13 h 625"/>
                <a:gd name="T66" fmla="*/ 1055 w 1104"/>
                <a:gd name="T67" fmla="*/ 6 h 625"/>
                <a:gd name="T68" fmla="*/ 1041 w 1104"/>
                <a:gd name="T69" fmla="*/ 2 h 625"/>
                <a:gd name="T70" fmla="*/ 1025 w 1104"/>
                <a:gd name="T71" fmla="*/ 0 h 625"/>
                <a:gd name="T72" fmla="*/ 78 w 1104"/>
                <a:gd name="T73" fmla="*/ 0 h 6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04"/>
                <a:gd name="T112" fmla="*/ 0 h 625"/>
                <a:gd name="T113" fmla="*/ 1104 w 1104"/>
                <a:gd name="T114" fmla="*/ 625 h 62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04" h="625">
                  <a:moveTo>
                    <a:pt x="78" y="0"/>
                  </a:moveTo>
                  <a:lnTo>
                    <a:pt x="62" y="2"/>
                  </a:lnTo>
                  <a:lnTo>
                    <a:pt x="48" y="6"/>
                  </a:lnTo>
                  <a:lnTo>
                    <a:pt x="35" y="13"/>
                  </a:lnTo>
                  <a:lnTo>
                    <a:pt x="23" y="23"/>
                  </a:lnTo>
                  <a:lnTo>
                    <a:pt x="14" y="34"/>
                  </a:lnTo>
                  <a:lnTo>
                    <a:pt x="7" y="48"/>
                  </a:lnTo>
                  <a:lnTo>
                    <a:pt x="2" y="62"/>
                  </a:lnTo>
                  <a:lnTo>
                    <a:pt x="0" y="78"/>
                  </a:lnTo>
                  <a:lnTo>
                    <a:pt x="0" y="546"/>
                  </a:lnTo>
                  <a:lnTo>
                    <a:pt x="2" y="562"/>
                  </a:lnTo>
                  <a:lnTo>
                    <a:pt x="7" y="576"/>
                  </a:lnTo>
                  <a:lnTo>
                    <a:pt x="14" y="590"/>
                  </a:lnTo>
                  <a:lnTo>
                    <a:pt x="23" y="601"/>
                  </a:lnTo>
                  <a:lnTo>
                    <a:pt x="35" y="611"/>
                  </a:lnTo>
                  <a:lnTo>
                    <a:pt x="48" y="618"/>
                  </a:lnTo>
                  <a:lnTo>
                    <a:pt x="62" y="622"/>
                  </a:lnTo>
                  <a:lnTo>
                    <a:pt x="78" y="624"/>
                  </a:lnTo>
                  <a:lnTo>
                    <a:pt x="1025" y="624"/>
                  </a:lnTo>
                  <a:lnTo>
                    <a:pt x="1041" y="622"/>
                  </a:lnTo>
                  <a:lnTo>
                    <a:pt x="1055" y="618"/>
                  </a:lnTo>
                  <a:lnTo>
                    <a:pt x="1070" y="611"/>
                  </a:lnTo>
                  <a:lnTo>
                    <a:pt x="1080" y="601"/>
                  </a:lnTo>
                  <a:lnTo>
                    <a:pt x="1091" y="590"/>
                  </a:lnTo>
                  <a:lnTo>
                    <a:pt x="1098" y="576"/>
                  </a:lnTo>
                  <a:lnTo>
                    <a:pt x="1101" y="562"/>
                  </a:lnTo>
                  <a:lnTo>
                    <a:pt x="1103" y="546"/>
                  </a:lnTo>
                  <a:lnTo>
                    <a:pt x="1103" y="78"/>
                  </a:lnTo>
                  <a:lnTo>
                    <a:pt x="1101" y="62"/>
                  </a:lnTo>
                  <a:lnTo>
                    <a:pt x="1098" y="48"/>
                  </a:lnTo>
                  <a:lnTo>
                    <a:pt x="1091" y="34"/>
                  </a:lnTo>
                  <a:lnTo>
                    <a:pt x="1080" y="23"/>
                  </a:lnTo>
                  <a:lnTo>
                    <a:pt x="1070" y="13"/>
                  </a:lnTo>
                  <a:lnTo>
                    <a:pt x="1055" y="6"/>
                  </a:lnTo>
                  <a:lnTo>
                    <a:pt x="1041" y="2"/>
                  </a:lnTo>
                  <a:lnTo>
                    <a:pt x="1025" y="0"/>
                  </a:lnTo>
                  <a:lnTo>
                    <a:pt x="78" y="0"/>
                  </a:lnTo>
                </a:path>
              </a:pathLst>
            </a:custGeom>
            <a:solidFill>
              <a:srgbClr val="CC99FF"/>
            </a:solidFill>
            <a:ln w="12700" cap="rnd">
              <a:solidFill>
                <a:schemeClr val="tx1"/>
              </a:solidFill>
              <a:round/>
              <a:headEnd type="none" w="sm" len="sm"/>
              <a:tailEnd type="none" w="sm" len="sm"/>
            </a:ln>
          </p:spPr>
          <p:txBody>
            <a:bodyPr/>
            <a:lstStyle/>
            <a:p>
              <a:endParaRPr lang="en-US"/>
            </a:p>
          </p:txBody>
        </p:sp>
        <p:sp>
          <p:nvSpPr>
            <p:cNvPr id="54280" name="Rectangle 8">
              <a:extLst>
                <a:ext uri="{FF2B5EF4-FFF2-40B4-BE49-F238E27FC236}">
                  <a16:creationId xmlns:a16="http://schemas.microsoft.com/office/drawing/2014/main" xmlns="" id="{2DC40212-0237-4E74-9212-02D846038261}"/>
                </a:ext>
              </a:extLst>
            </p:cNvPr>
            <p:cNvSpPr>
              <a:spLocks noChangeArrowheads="1"/>
            </p:cNvSpPr>
            <p:nvPr/>
          </p:nvSpPr>
          <p:spPr bwMode="auto">
            <a:xfrm>
              <a:off x="1258" y="2117"/>
              <a:ext cx="940" cy="518"/>
            </a:xfrm>
            <a:prstGeom prst="rect">
              <a:avLst/>
            </a:prstGeom>
            <a:noFill/>
            <a:ln w="9525">
              <a:noFill/>
              <a:miter lim="800000"/>
              <a:headEnd/>
              <a:tailEnd/>
            </a:ln>
            <a:effectLst/>
          </p:spPr>
          <p:txBody>
            <a:bodyPr wrap="none" lIns="0" tIns="0" rIns="0" bIns="0" anchor="ctr"/>
            <a:lstStyle/>
            <a:p>
              <a:pPr algn="ctr">
                <a:defRPr/>
              </a:pPr>
              <a:r>
                <a:rPr lang="en-US" sz="1800" b="1">
                  <a:solidFill>
                    <a:srgbClr val="FFFF00"/>
                  </a:solidFill>
                  <a:effectLst>
                    <a:outerShdw blurRad="38100" dist="38100" dir="2700000" algn="tl">
                      <a:srgbClr val="000000"/>
                    </a:outerShdw>
                  </a:effectLst>
                  <a:latin typeface="Lucida Console" pitchFamily="49" charset="0"/>
                </a:rPr>
                <a:t>PENGUJIAN &amp; </a:t>
              </a:r>
            </a:p>
            <a:p>
              <a:pPr algn="ctr">
                <a:defRPr/>
              </a:pPr>
              <a:r>
                <a:rPr lang="en-US" sz="1800" b="1">
                  <a:solidFill>
                    <a:srgbClr val="FFFF00"/>
                  </a:solidFill>
                  <a:effectLst>
                    <a:outerShdw blurRad="38100" dist="38100" dir="2700000" algn="tl">
                      <a:srgbClr val="000000"/>
                    </a:outerShdw>
                  </a:effectLst>
                  <a:latin typeface="Lucida Console" pitchFamily="49" charset="0"/>
                </a:rPr>
                <a:t>PEMBEBANAN</a:t>
              </a:r>
            </a:p>
          </p:txBody>
        </p:sp>
      </p:grpSp>
      <p:grpSp>
        <p:nvGrpSpPr>
          <p:cNvPr id="65544" name="Group 12">
            <a:extLst>
              <a:ext uri="{FF2B5EF4-FFF2-40B4-BE49-F238E27FC236}">
                <a16:creationId xmlns:a16="http://schemas.microsoft.com/office/drawing/2014/main" xmlns="" id="{3B53A4DE-9A6E-4AB4-B9B7-59AC986D1E64}"/>
              </a:ext>
            </a:extLst>
          </p:cNvPr>
          <p:cNvGrpSpPr>
            <a:grpSpLocks/>
          </p:cNvGrpSpPr>
          <p:nvPr/>
        </p:nvGrpSpPr>
        <p:grpSpPr bwMode="auto">
          <a:xfrm>
            <a:off x="3714750" y="3276600"/>
            <a:ext cx="1752600" cy="992188"/>
            <a:chOff x="2340" y="2064"/>
            <a:chExt cx="1104" cy="625"/>
          </a:xfrm>
        </p:grpSpPr>
        <p:sp>
          <p:nvSpPr>
            <p:cNvPr id="65553" name="Freeform 10">
              <a:extLst>
                <a:ext uri="{FF2B5EF4-FFF2-40B4-BE49-F238E27FC236}">
                  <a16:creationId xmlns:a16="http://schemas.microsoft.com/office/drawing/2014/main" xmlns="" id="{0C87AFFB-70ED-4A5A-A21F-CB81DE563899}"/>
                </a:ext>
              </a:extLst>
            </p:cNvPr>
            <p:cNvSpPr>
              <a:spLocks/>
            </p:cNvSpPr>
            <p:nvPr/>
          </p:nvSpPr>
          <p:spPr bwMode="auto">
            <a:xfrm>
              <a:off x="2340" y="2064"/>
              <a:ext cx="1104" cy="625"/>
            </a:xfrm>
            <a:custGeom>
              <a:avLst/>
              <a:gdLst>
                <a:gd name="T0" fmla="*/ 78 w 1104"/>
                <a:gd name="T1" fmla="*/ 0 h 625"/>
                <a:gd name="T2" fmla="*/ 62 w 1104"/>
                <a:gd name="T3" fmla="*/ 2 h 625"/>
                <a:gd name="T4" fmla="*/ 48 w 1104"/>
                <a:gd name="T5" fmla="*/ 6 h 625"/>
                <a:gd name="T6" fmla="*/ 35 w 1104"/>
                <a:gd name="T7" fmla="*/ 13 h 625"/>
                <a:gd name="T8" fmla="*/ 23 w 1104"/>
                <a:gd name="T9" fmla="*/ 23 h 625"/>
                <a:gd name="T10" fmla="*/ 14 w 1104"/>
                <a:gd name="T11" fmla="*/ 34 h 625"/>
                <a:gd name="T12" fmla="*/ 7 w 1104"/>
                <a:gd name="T13" fmla="*/ 48 h 625"/>
                <a:gd name="T14" fmla="*/ 2 w 1104"/>
                <a:gd name="T15" fmla="*/ 62 h 625"/>
                <a:gd name="T16" fmla="*/ 0 w 1104"/>
                <a:gd name="T17" fmla="*/ 78 h 625"/>
                <a:gd name="T18" fmla="*/ 0 w 1104"/>
                <a:gd name="T19" fmla="*/ 546 h 625"/>
                <a:gd name="T20" fmla="*/ 2 w 1104"/>
                <a:gd name="T21" fmla="*/ 562 h 625"/>
                <a:gd name="T22" fmla="*/ 7 w 1104"/>
                <a:gd name="T23" fmla="*/ 576 h 625"/>
                <a:gd name="T24" fmla="*/ 14 w 1104"/>
                <a:gd name="T25" fmla="*/ 590 h 625"/>
                <a:gd name="T26" fmla="*/ 23 w 1104"/>
                <a:gd name="T27" fmla="*/ 601 h 625"/>
                <a:gd name="T28" fmla="*/ 35 w 1104"/>
                <a:gd name="T29" fmla="*/ 611 h 625"/>
                <a:gd name="T30" fmla="*/ 48 w 1104"/>
                <a:gd name="T31" fmla="*/ 618 h 625"/>
                <a:gd name="T32" fmla="*/ 62 w 1104"/>
                <a:gd name="T33" fmla="*/ 622 h 625"/>
                <a:gd name="T34" fmla="*/ 78 w 1104"/>
                <a:gd name="T35" fmla="*/ 624 h 625"/>
                <a:gd name="T36" fmla="*/ 1025 w 1104"/>
                <a:gd name="T37" fmla="*/ 624 h 625"/>
                <a:gd name="T38" fmla="*/ 1041 w 1104"/>
                <a:gd name="T39" fmla="*/ 622 h 625"/>
                <a:gd name="T40" fmla="*/ 1055 w 1104"/>
                <a:gd name="T41" fmla="*/ 618 h 625"/>
                <a:gd name="T42" fmla="*/ 1070 w 1104"/>
                <a:gd name="T43" fmla="*/ 611 h 625"/>
                <a:gd name="T44" fmla="*/ 1080 w 1104"/>
                <a:gd name="T45" fmla="*/ 601 h 625"/>
                <a:gd name="T46" fmla="*/ 1091 w 1104"/>
                <a:gd name="T47" fmla="*/ 590 h 625"/>
                <a:gd name="T48" fmla="*/ 1098 w 1104"/>
                <a:gd name="T49" fmla="*/ 576 h 625"/>
                <a:gd name="T50" fmla="*/ 1101 w 1104"/>
                <a:gd name="T51" fmla="*/ 562 h 625"/>
                <a:gd name="T52" fmla="*/ 1103 w 1104"/>
                <a:gd name="T53" fmla="*/ 546 h 625"/>
                <a:gd name="T54" fmla="*/ 1103 w 1104"/>
                <a:gd name="T55" fmla="*/ 78 h 625"/>
                <a:gd name="T56" fmla="*/ 1101 w 1104"/>
                <a:gd name="T57" fmla="*/ 62 h 625"/>
                <a:gd name="T58" fmla="*/ 1098 w 1104"/>
                <a:gd name="T59" fmla="*/ 48 h 625"/>
                <a:gd name="T60" fmla="*/ 1091 w 1104"/>
                <a:gd name="T61" fmla="*/ 34 h 625"/>
                <a:gd name="T62" fmla="*/ 1080 w 1104"/>
                <a:gd name="T63" fmla="*/ 23 h 625"/>
                <a:gd name="T64" fmla="*/ 1070 w 1104"/>
                <a:gd name="T65" fmla="*/ 13 h 625"/>
                <a:gd name="T66" fmla="*/ 1055 w 1104"/>
                <a:gd name="T67" fmla="*/ 6 h 625"/>
                <a:gd name="T68" fmla="*/ 1041 w 1104"/>
                <a:gd name="T69" fmla="*/ 2 h 625"/>
                <a:gd name="T70" fmla="*/ 1025 w 1104"/>
                <a:gd name="T71" fmla="*/ 0 h 625"/>
                <a:gd name="T72" fmla="*/ 78 w 1104"/>
                <a:gd name="T73" fmla="*/ 0 h 6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04"/>
                <a:gd name="T112" fmla="*/ 0 h 625"/>
                <a:gd name="T113" fmla="*/ 1104 w 1104"/>
                <a:gd name="T114" fmla="*/ 625 h 62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04" h="625">
                  <a:moveTo>
                    <a:pt x="78" y="0"/>
                  </a:moveTo>
                  <a:lnTo>
                    <a:pt x="62" y="2"/>
                  </a:lnTo>
                  <a:lnTo>
                    <a:pt x="48" y="6"/>
                  </a:lnTo>
                  <a:lnTo>
                    <a:pt x="35" y="13"/>
                  </a:lnTo>
                  <a:lnTo>
                    <a:pt x="23" y="23"/>
                  </a:lnTo>
                  <a:lnTo>
                    <a:pt x="14" y="34"/>
                  </a:lnTo>
                  <a:lnTo>
                    <a:pt x="7" y="48"/>
                  </a:lnTo>
                  <a:lnTo>
                    <a:pt x="2" y="62"/>
                  </a:lnTo>
                  <a:lnTo>
                    <a:pt x="0" y="78"/>
                  </a:lnTo>
                  <a:lnTo>
                    <a:pt x="0" y="546"/>
                  </a:lnTo>
                  <a:lnTo>
                    <a:pt x="2" y="562"/>
                  </a:lnTo>
                  <a:lnTo>
                    <a:pt x="7" y="576"/>
                  </a:lnTo>
                  <a:lnTo>
                    <a:pt x="14" y="590"/>
                  </a:lnTo>
                  <a:lnTo>
                    <a:pt x="23" y="601"/>
                  </a:lnTo>
                  <a:lnTo>
                    <a:pt x="35" y="611"/>
                  </a:lnTo>
                  <a:lnTo>
                    <a:pt x="48" y="618"/>
                  </a:lnTo>
                  <a:lnTo>
                    <a:pt x="62" y="622"/>
                  </a:lnTo>
                  <a:lnTo>
                    <a:pt x="78" y="624"/>
                  </a:lnTo>
                  <a:lnTo>
                    <a:pt x="1025" y="624"/>
                  </a:lnTo>
                  <a:lnTo>
                    <a:pt x="1041" y="622"/>
                  </a:lnTo>
                  <a:lnTo>
                    <a:pt x="1055" y="618"/>
                  </a:lnTo>
                  <a:lnTo>
                    <a:pt x="1070" y="611"/>
                  </a:lnTo>
                  <a:lnTo>
                    <a:pt x="1080" y="601"/>
                  </a:lnTo>
                  <a:lnTo>
                    <a:pt x="1091" y="590"/>
                  </a:lnTo>
                  <a:lnTo>
                    <a:pt x="1098" y="576"/>
                  </a:lnTo>
                  <a:lnTo>
                    <a:pt x="1101" y="562"/>
                  </a:lnTo>
                  <a:lnTo>
                    <a:pt x="1103" y="546"/>
                  </a:lnTo>
                  <a:lnTo>
                    <a:pt x="1103" y="78"/>
                  </a:lnTo>
                  <a:lnTo>
                    <a:pt x="1101" y="62"/>
                  </a:lnTo>
                  <a:lnTo>
                    <a:pt x="1098" y="48"/>
                  </a:lnTo>
                  <a:lnTo>
                    <a:pt x="1091" y="34"/>
                  </a:lnTo>
                  <a:lnTo>
                    <a:pt x="1080" y="23"/>
                  </a:lnTo>
                  <a:lnTo>
                    <a:pt x="1070" y="13"/>
                  </a:lnTo>
                  <a:lnTo>
                    <a:pt x="1055" y="6"/>
                  </a:lnTo>
                  <a:lnTo>
                    <a:pt x="1041" y="2"/>
                  </a:lnTo>
                  <a:lnTo>
                    <a:pt x="1025" y="0"/>
                  </a:lnTo>
                  <a:lnTo>
                    <a:pt x="78" y="0"/>
                  </a:lnTo>
                </a:path>
              </a:pathLst>
            </a:custGeom>
            <a:solidFill>
              <a:srgbClr val="CC99FF"/>
            </a:solidFill>
            <a:ln w="12700" cap="rnd">
              <a:solidFill>
                <a:schemeClr val="tx1"/>
              </a:solidFill>
              <a:round/>
              <a:headEnd type="none" w="sm" len="sm"/>
              <a:tailEnd type="none" w="sm" len="sm"/>
            </a:ln>
          </p:spPr>
          <p:txBody>
            <a:bodyPr/>
            <a:lstStyle/>
            <a:p>
              <a:endParaRPr lang="en-US"/>
            </a:p>
          </p:txBody>
        </p:sp>
        <p:sp>
          <p:nvSpPr>
            <p:cNvPr id="54283" name="Rectangle 11">
              <a:extLst>
                <a:ext uri="{FF2B5EF4-FFF2-40B4-BE49-F238E27FC236}">
                  <a16:creationId xmlns:a16="http://schemas.microsoft.com/office/drawing/2014/main" xmlns="" id="{9C7C7B70-1530-41F6-AB26-13DA612A58F3}"/>
                </a:ext>
              </a:extLst>
            </p:cNvPr>
            <p:cNvSpPr>
              <a:spLocks noChangeArrowheads="1"/>
            </p:cNvSpPr>
            <p:nvPr/>
          </p:nvSpPr>
          <p:spPr bwMode="auto">
            <a:xfrm>
              <a:off x="2422" y="2117"/>
              <a:ext cx="940" cy="518"/>
            </a:xfrm>
            <a:prstGeom prst="rect">
              <a:avLst/>
            </a:prstGeom>
            <a:noFill/>
            <a:ln w="9525">
              <a:noFill/>
              <a:miter lim="800000"/>
              <a:headEnd/>
              <a:tailEnd/>
            </a:ln>
            <a:effectLst/>
          </p:spPr>
          <p:txBody>
            <a:bodyPr wrap="none" lIns="0" tIns="0" rIns="0" bIns="0" anchor="ctr"/>
            <a:lstStyle/>
            <a:p>
              <a:pPr algn="ctr">
                <a:defRPr/>
              </a:pPr>
              <a:r>
                <a:rPr lang="en-US" sz="1800" b="1">
                  <a:solidFill>
                    <a:srgbClr val="FFFF00"/>
                  </a:solidFill>
                  <a:effectLst>
                    <a:outerShdw blurRad="38100" dist="38100" dir="2700000" algn="tl">
                      <a:srgbClr val="000000"/>
                    </a:outerShdw>
                  </a:effectLst>
                  <a:latin typeface="Lucida Console" pitchFamily="49" charset="0"/>
                </a:rPr>
                <a:t>PERINTAH </a:t>
              </a:r>
            </a:p>
            <a:p>
              <a:pPr algn="ctr">
                <a:defRPr/>
              </a:pPr>
              <a:r>
                <a:rPr lang="en-US" sz="1800" b="1">
                  <a:solidFill>
                    <a:srgbClr val="FFFF00"/>
                  </a:solidFill>
                  <a:effectLst>
                    <a:outerShdw blurRad="38100" dist="38100" dir="2700000" algn="tl">
                      <a:srgbClr val="000000"/>
                    </a:outerShdw>
                  </a:effectLst>
                  <a:latin typeface="Lucida Console" pitchFamily="49" charset="0"/>
                </a:rPr>
                <a:t>PEMBAYARAN</a:t>
              </a:r>
            </a:p>
          </p:txBody>
        </p:sp>
      </p:grpSp>
      <p:grpSp>
        <p:nvGrpSpPr>
          <p:cNvPr id="65545" name="Group 15">
            <a:extLst>
              <a:ext uri="{FF2B5EF4-FFF2-40B4-BE49-F238E27FC236}">
                <a16:creationId xmlns:a16="http://schemas.microsoft.com/office/drawing/2014/main" xmlns="" id="{1BC017A9-4490-4ABC-B5AD-5E4DB64A5BCB}"/>
              </a:ext>
            </a:extLst>
          </p:cNvPr>
          <p:cNvGrpSpPr>
            <a:grpSpLocks/>
          </p:cNvGrpSpPr>
          <p:nvPr/>
        </p:nvGrpSpPr>
        <p:grpSpPr bwMode="auto">
          <a:xfrm>
            <a:off x="5753100" y="3276600"/>
            <a:ext cx="1562100" cy="992188"/>
            <a:chOff x="3624" y="2064"/>
            <a:chExt cx="984" cy="625"/>
          </a:xfrm>
        </p:grpSpPr>
        <p:sp>
          <p:nvSpPr>
            <p:cNvPr id="65551" name="Freeform 13">
              <a:extLst>
                <a:ext uri="{FF2B5EF4-FFF2-40B4-BE49-F238E27FC236}">
                  <a16:creationId xmlns:a16="http://schemas.microsoft.com/office/drawing/2014/main" xmlns="" id="{5E9BBC50-0207-46A0-A06D-9F9259FC4B45}"/>
                </a:ext>
              </a:extLst>
            </p:cNvPr>
            <p:cNvSpPr>
              <a:spLocks/>
            </p:cNvSpPr>
            <p:nvPr/>
          </p:nvSpPr>
          <p:spPr bwMode="auto">
            <a:xfrm>
              <a:off x="3624" y="2064"/>
              <a:ext cx="984" cy="625"/>
            </a:xfrm>
            <a:custGeom>
              <a:avLst/>
              <a:gdLst>
                <a:gd name="T0" fmla="*/ 77 w 984"/>
                <a:gd name="T1" fmla="*/ 0 h 625"/>
                <a:gd name="T2" fmla="*/ 61 w 984"/>
                <a:gd name="T3" fmla="*/ 2 h 625"/>
                <a:gd name="T4" fmla="*/ 47 w 984"/>
                <a:gd name="T5" fmla="*/ 6 h 625"/>
                <a:gd name="T6" fmla="*/ 35 w 984"/>
                <a:gd name="T7" fmla="*/ 13 h 625"/>
                <a:gd name="T8" fmla="*/ 22 w 984"/>
                <a:gd name="T9" fmla="*/ 23 h 625"/>
                <a:gd name="T10" fmla="*/ 13 w 984"/>
                <a:gd name="T11" fmla="*/ 34 h 625"/>
                <a:gd name="T12" fmla="*/ 6 w 984"/>
                <a:gd name="T13" fmla="*/ 48 h 625"/>
                <a:gd name="T14" fmla="*/ 2 w 984"/>
                <a:gd name="T15" fmla="*/ 62 h 625"/>
                <a:gd name="T16" fmla="*/ 0 w 984"/>
                <a:gd name="T17" fmla="*/ 78 h 625"/>
                <a:gd name="T18" fmla="*/ 0 w 984"/>
                <a:gd name="T19" fmla="*/ 546 h 625"/>
                <a:gd name="T20" fmla="*/ 2 w 984"/>
                <a:gd name="T21" fmla="*/ 562 h 625"/>
                <a:gd name="T22" fmla="*/ 6 w 984"/>
                <a:gd name="T23" fmla="*/ 576 h 625"/>
                <a:gd name="T24" fmla="*/ 13 w 984"/>
                <a:gd name="T25" fmla="*/ 590 h 625"/>
                <a:gd name="T26" fmla="*/ 22 w 984"/>
                <a:gd name="T27" fmla="*/ 601 h 625"/>
                <a:gd name="T28" fmla="*/ 35 w 984"/>
                <a:gd name="T29" fmla="*/ 611 h 625"/>
                <a:gd name="T30" fmla="*/ 47 w 984"/>
                <a:gd name="T31" fmla="*/ 618 h 625"/>
                <a:gd name="T32" fmla="*/ 61 w 984"/>
                <a:gd name="T33" fmla="*/ 622 h 625"/>
                <a:gd name="T34" fmla="*/ 77 w 984"/>
                <a:gd name="T35" fmla="*/ 624 h 625"/>
                <a:gd name="T36" fmla="*/ 906 w 984"/>
                <a:gd name="T37" fmla="*/ 624 h 625"/>
                <a:gd name="T38" fmla="*/ 922 w 984"/>
                <a:gd name="T39" fmla="*/ 622 h 625"/>
                <a:gd name="T40" fmla="*/ 936 w 984"/>
                <a:gd name="T41" fmla="*/ 618 h 625"/>
                <a:gd name="T42" fmla="*/ 949 w 984"/>
                <a:gd name="T43" fmla="*/ 611 h 625"/>
                <a:gd name="T44" fmla="*/ 961 w 984"/>
                <a:gd name="T45" fmla="*/ 601 h 625"/>
                <a:gd name="T46" fmla="*/ 971 w 984"/>
                <a:gd name="T47" fmla="*/ 590 h 625"/>
                <a:gd name="T48" fmla="*/ 977 w 984"/>
                <a:gd name="T49" fmla="*/ 576 h 625"/>
                <a:gd name="T50" fmla="*/ 982 w 984"/>
                <a:gd name="T51" fmla="*/ 562 h 625"/>
                <a:gd name="T52" fmla="*/ 983 w 984"/>
                <a:gd name="T53" fmla="*/ 546 h 625"/>
                <a:gd name="T54" fmla="*/ 983 w 984"/>
                <a:gd name="T55" fmla="*/ 78 h 625"/>
                <a:gd name="T56" fmla="*/ 982 w 984"/>
                <a:gd name="T57" fmla="*/ 62 h 625"/>
                <a:gd name="T58" fmla="*/ 977 w 984"/>
                <a:gd name="T59" fmla="*/ 48 h 625"/>
                <a:gd name="T60" fmla="*/ 971 w 984"/>
                <a:gd name="T61" fmla="*/ 34 h 625"/>
                <a:gd name="T62" fmla="*/ 961 w 984"/>
                <a:gd name="T63" fmla="*/ 23 h 625"/>
                <a:gd name="T64" fmla="*/ 949 w 984"/>
                <a:gd name="T65" fmla="*/ 13 h 625"/>
                <a:gd name="T66" fmla="*/ 936 w 984"/>
                <a:gd name="T67" fmla="*/ 6 h 625"/>
                <a:gd name="T68" fmla="*/ 922 w 984"/>
                <a:gd name="T69" fmla="*/ 2 h 625"/>
                <a:gd name="T70" fmla="*/ 906 w 984"/>
                <a:gd name="T71" fmla="*/ 0 h 625"/>
                <a:gd name="T72" fmla="*/ 77 w 984"/>
                <a:gd name="T73" fmla="*/ 0 h 6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984"/>
                <a:gd name="T112" fmla="*/ 0 h 625"/>
                <a:gd name="T113" fmla="*/ 984 w 984"/>
                <a:gd name="T114" fmla="*/ 625 h 62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984" h="625">
                  <a:moveTo>
                    <a:pt x="77" y="0"/>
                  </a:moveTo>
                  <a:lnTo>
                    <a:pt x="61" y="2"/>
                  </a:lnTo>
                  <a:lnTo>
                    <a:pt x="47" y="6"/>
                  </a:lnTo>
                  <a:lnTo>
                    <a:pt x="35" y="13"/>
                  </a:lnTo>
                  <a:lnTo>
                    <a:pt x="22" y="23"/>
                  </a:lnTo>
                  <a:lnTo>
                    <a:pt x="13" y="34"/>
                  </a:lnTo>
                  <a:lnTo>
                    <a:pt x="6" y="48"/>
                  </a:lnTo>
                  <a:lnTo>
                    <a:pt x="2" y="62"/>
                  </a:lnTo>
                  <a:lnTo>
                    <a:pt x="0" y="78"/>
                  </a:lnTo>
                  <a:lnTo>
                    <a:pt x="0" y="546"/>
                  </a:lnTo>
                  <a:lnTo>
                    <a:pt x="2" y="562"/>
                  </a:lnTo>
                  <a:lnTo>
                    <a:pt x="6" y="576"/>
                  </a:lnTo>
                  <a:lnTo>
                    <a:pt x="13" y="590"/>
                  </a:lnTo>
                  <a:lnTo>
                    <a:pt x="22" y="601"/>
                  </a:lnTo>
                  <a:lnTo>
                    <a:pt x="35" y="611"/>
                  </a:lnTo>
                  <a:lnTo>
                    <a:pt x="47" y="618"/>
                  </a:lnTo>
                  <a:lnTo>
                    <a:pt x="61" y="622"/>
                  </a:lnTo>
                  <a:lnTo>
                    <a:pt x="77" y="624"/>
                  </a:lnTo>
                  <a:lnTo>
                    <a:pt x="906" y="624"/>
                  </a:lnTo>
                  <a:lnTo>
                    <a:pt x="922" y="622"/>
                  </a:lnTo>
                  <a:lnTo>
                    <a:pt x="936" y="618"/>
                  </a:lnTo>
                  <a:lnTo>
                    <a:pt x="949" y="611"/>
                  </a:lnTo>
                  <a:lnTo>
                    <a:pt x="961" y="601"/>
                  </a:lnTo>
                  <a:lnTo>
                    <a:pt x="971" y="590"/>
                  </a:lnTo>
                  <a:lnTo>
                    <a:pt x="977" y="576"/>
                  </a:lnTo>
                  <a:lnTo>
                    <a:pt x="982" y="562"/>
                  </a:lnTo>
                  <a:lnTo>
                    <a:pt x="983" y="546"/>
                  </a:lnTo>
                  <a:lnTo>
                    <a:pt x="983" y="78"/>
                  </a:lnTo>
                  <a:lnTo>
                    <a:pt x="982" y="62"/>
                  </a:lnTo>
                  <a:lnTo>
                    <a:pt x="977" y="48"/>
                  </a:lnTo>
                  <a:lnTo>
                    <a:pt x="971" y="34"/>
                  </a:lnTo>
                  <a:lnTo>
                    <a:pt x="961" y="23"/>
                  </a:lnTo>
                  <a:lnTo>
                    <a:pt x="949" y="13"/>
                  </a:lnTo>
                  <a:lnTo>
                    <a:pt x="936" y="6"/>
                  </a:lnTo>
                  <a:lnTo>
                    <a:pt x="922" y="2"/>
                  </a:lnTo>
                  <a:lnTo>
                    <a:pt x="906" y="0"/>
                  </a:lnTo>
                  <a:lnTo>
                    <a:pt x="77" y="0"/>
                  </a:lnTo>
                </a:path>
              </a:pathLst>
            </a:custGeom>
            <a:solidFill>
              <a:srgbClr val="CCFFFF"/>
            </a:solidFill>
            <a:ln w="12700" cap="rnd">
              <a:solidFill>
                <a:schemeClr val="tx1"/>
              </a:solidFill>
              <a:round/>
              <a:headEnd type="none" w="sm" len="sm"/>
              <a:tailEnd type="none" w="sm" len="sm"/>
            </a:ln>
          </p:spPr>
          <p:txBody>
            <a:bodyPr/>
            <a:lstStyle/>
            <a:p>
              <a:endParaRPr lang="en-US"/>
            </a:p>
          </p:txBody>
        </p:sp>
        <p:sp>
          <p:nvSpPr>
            <p:cNvPr id="54286" name="Rectangle 14">
              <a:extLst>
                <a:ext uri="{FF2B5EF4-FFF2-40B4-BE49-F238E27FC236}">
                  <a16:creationId xmlns:a16="http://schemas.microsoft.com/office/drawing/2014/main" xmlns="" id="{DFD834CF-04F3-4FB2-BC5D-09F2175B9050}"/>
                </a:ext>
              </a:extLst>
            </p:cNvPr>
            <p:cNvSpPr>
              <a:spLocks noChangeArrowheads="1"/>
            </p:cNvSpPr>
            <p:nvPr/>
          </p:nvSpPr>
          <p:spPr bwMode="auto">
            <a:xfrm>
              <a:off x="3706" y="2117"/>
              <a:ext cx="820" cy="518"/>
            </a:xfrm>
            <a:prstGeom prst="rect">
              <a:avLst/>
            </a:prstGeom>
            <a:noFill/>
            <a:ln w="9525">
              <a:noFill/>
              <a:miter lim="800000"/>
              <a:headEnd/>
              <a:tailEnd/>
            </a:ln>
            <a:effectLst/>
          </p:spPr>
          <p:txBody>
            <a:bodyPr wrap="none" lIns="0" tIns="0" rIns="0" bIns="0" anchor="ctr"/>
            <a:lstStyle/>
            <a:p>
              <a:pPr algn="ctr">
                <a:defRPr/>
              </a:pPr>
              <a:r>
                <a:rPr lang="en-US" sz="1800" b="1">
                  <a:solidFill>
                    <a:srgbClr val="660066"/>
                  </a:solidFill>
                  <a:effectLst>
                    <a:outerShdw blurRad="38100" dist="38100" dir="2700000" algn="tl">
                      <a:srgbClr val="000000"/>
                    </a:outerShdw>
                  </a:effectLst>
                  <a:latin typeface="Lucida Console" pitchFamily="49" charset="0"/>
                </a:rPr>
                <a:t>PENGUJIAN</a:t>
              </a:r>
            </a:p>
          </p:txBody>
        </p:sp>
      </p:grpSp>
      <p:grpSp>
        <p:nvGrpSpPr>
          <p:cNvPr id="65546" name="Group 18">
            <a:extLst>
              <a:ext uri="{FF2B5EF4-FFF2-40B4-BE49-F238E27FC236}">
                <a16:creationId xmlns:a16="http://schemas.microsoft.com/office/drawing/2014/main" xmlns="" id="{35714987-2210-4E99-887C-21985AE0E18F}"/>
              </a:ext>
            </a:extLst>
          </p:cNvPr>
          <p:cNvGrpSpPr>
            <a:grpSpLocks/>
          </p:cNvGrpSpPr>
          <p:nvPr/>
        </p:nvGrpSpPr>
        <p:grpSpPr bwMode="auto">
          <a:xfrm>
            <a:off x="7429500" y="3276600"/>
            <a:ext cx="1714500" cy="992188"/>
            <a:chOff x="4680" y="2064"/>
            <a:chExt cx="1080" cy="625"/>
          </a:xfrm>
        </p:grpSpPr>
        <p:sp>
          <p:nvSpPr>
            <p:cNvPr id="65549" name="Freeform 16">
              <a:extLst>
                <a:ext uri="{FF2B5EF4-FFF2-40B4-BE49-F238E27FC236}">
                  <a16:creationId xmlns:a16="http://schemas.microsoft.com/office/drawing/2014/main" xmlns="" id="{E17C6AA6-257F-4658-B5F4-F3CFBE4509E6}"/>
                </a:ext>
              </a:extLst>
            </p:cNvPr>
            <p:cNvSpPr>
              <a:spLocks/>
            </p:cNvSpPr>
            <p:nvPr/>
          </p:nvSpPr>
          <p:spPr bwMode="auto">
            <a:xfrm>
              <a:off x="4680" y="2064"/>
              <a:ext cx="1080" cy="625"/>
            </a:xfrm>
            <a:custGeom>
              <a:avLst/>
              <a:gdLst>
                <a:gd name="T0" fmla="*/ 78 w 1080"/>
                <a:gd name="T1" fmla="*/ 0 h 625"/>
                <a:gd name="T2" fmla="*/ 62 w 1080"/>
                <a:gd name="T3" fmla="*/ 2 h 625"/>
                <a:gd name="T4" fmla="*/ 47 w 1080"/>
                <a:gd name="T5" fmla="*/ 6 h 625"/>
                <a:gd name="T6" fmla="*/ 35 w 1080"/>
                <a:gd name="T7" fmla="*/ 13 h 625"/>
                <a:gd name="T8" fmla="*/ 22 w 1080"/>
                <a:gd name="T9" fmla="*/ 23 h 625"/>
                <a:gd name="T10" fmla="*/ 14 w 1080"/>
                <a:gd name="T11" fmla="*/ 34 h 625"/>
                <a:gd name="T12" fmla="*/ 7 w 1080"/>
                <a:gd name="T13" fmla="*/ 48 h 625"/>
                <a:gd name="T14" fmla="*/ 2 w 1080"/>
                <a:gd name="T15" fmla="*/ 62 h 625"/>
                <a:gd name="T16" fmla="*/ 0 w 1080"/>
                <a:gd name="T17" fmla="*/ 78 h 625"/>
                <a:gd name="T18" fmla="*/ 0 w 1080"/>
                <a:gd name="T19" fmla="*/ 546 h 625"/>
                <a:gd name="T20" fmla="*/ 2 w 1080"/>
                <a:gd name="T21" fmla="*/ 562 h 625"/>
                <a:gd name="T22" fmla="*/ 7 w 1080"/>
                <a:gd name="T23" fmla="*/ 576 h 625"/>
                <a:gd name="T24" fmla="*/ 14 w 1080"/>
                <a:gd name="T25" fmla="*/ 590 h 625"/>
                <a:gd name="T26" fmla="*/ 22 w 1080"/>
                <a:gd name="T27" fmla="*/ 601 h 625"/>
                <a:gd name="T28" fmla="*/ 35 w 1080"/>
                <a:gd name="T29" fmla="*/ 611 h 625"/>
                <a:gd name="T30" fmla="*/ 47 w 1080"/>
                <a:gd name="T31" fmla="*/ 618 h 625"/>
                <a:gd name="T32" fmla="*/ 62 w 1080"/>
                <a:gd name="T33" fmla="*/ 622 h 625"/>
                <a:gd name="T34" fmla="*/ 78 w 1080"/>
                <a:gd name="T35" fmla="*/ 624 h 625"/>
                <a:gd name="T36" fmla="*/ 1001 w 1080"/>
                <a:gd name="T37" fmla="*/ 624 h 625"/>
                <a:gd name="T38" fmla="*/ 1017 w 1080"/>
                <a:gd name="T39" fmla="*/ 622 h 625"/>
                <a:gd name="T40" fmla="*/ 1033 w 1080"/>
                <a:gd name="T41" fmla="*/ 618 h 625"/>
                <a:gd name="T42" fmla="*/ 1045 w 1080"/>
                <a:gd name="T43" fmla="*/ 611 h 625"/>
                <a:gd name="T44" fmla="*/ 1057 w 1080"/>
                <a:gd name="T45" fmla="*/ 601 h 625"/>
                <a:gd name="T46" fmla="*/ 1065 w 1080"/>
                <a:gd name="T47" fmla="*/ 590 h 625"/>
                <a:gd name="T48" fmla="*/ 1074 w 1080"/>
                <a:gd name="T49" fmla="*/ 576 h 625"/>
                <a:gd name="T50" fmla="*/ 1078 w 1080"/>
                <a:gd name="T51" fmla="*/ 562 h 625"/>
                <a:gd name="T52" fmla="*/ 1079 w 1080"/>
                <a:gd name="T53" fmla="*/ 546 h 625"/>
                <a:gd name="T54" fmla="*/ 1079 w 1080"/>
                <a:gd name="T55" fmla="*/ 78 h 625"/>
                <a:gd name="T56" fmla="*/ 1078 w 1080"/>
                <a:gd name="T57" fmla="*/ 62 h 625"/>
                <a:gd name="T58" fmla="*/ 1074 w 1080"/>
                <a:gd name="T59" fmla="*/ 48 h 625"/>
                <a:gd name="T60" fmla="*/ 1065 w 1080"/>
                <a:gd name="T61" fmla="*/ 34 h 625"/>
                <a:gd name="T62" fmla="*/ 1057 w 1080"/>
                <a:gd name="T63" fmla="*/ 23 h 625"/>
                <a:gd name="T64" fmla="*/ 1045 w 1080"/>
                <a:gd name="T65" fmla="*/ 13 h 625"/>
                <a:gd name="T66" fmla="*/ 1033 w 1080"/>
                <a:gd name="T67" fmla="*/ 6 h 625"/>
                <a:gd name="T68" fmla="*/ 1017 w 1080"/>
                <a:gd name="T69" fmla="*/ 2 h 625"/>
                <a:gd name="T70" fmla="*/ 1001 w 1080"/>
                <a:gd name="T71" fmla="*/ 0 h 625"/>
                <a:gd name="T72" fmla="*/ 78 w 1080"/>
                <a:gd name="T73" fmla="*/ 0 h 6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80"/>
                <a:gd name="T112" fmla="*/ 0 h 625"/>
                <a:gd name="T113" fmla="*/ 1080 w 1080"/>
                <a:gd name="T114" fmla="*/ 625 h 62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80" h="625">
                  <a:moveTo>
                    <a:pt x="78" y="0"/>
                  </a:moveTo>
                  <a:lnTo>
                    <a:pt x="62" y="2"/>
                  </a:lnTo>
                  <a:lnTo>
                    <a:pt x="47" y="6"/>
                  </a:lnTo>
                  <a:lnTo>
                    <a:pt x="35" y="13"/>
                  </a:lnTo>
                  <a:lnTo>
                    <a:pt x="22" y="23"/>
                  </a:lnTo>
                  <a:lnTo>
                    <a:pt x="14" y="34"/>
                  </a:lnTo>
                  <a:lnTo>
                    <a:pt x="7" y="48"/>
                  </a:lnTo>
                  <a:lnTo>
                    <a:pt x="2" y="62"/>
                  </a:lnTo>
                  <a:lnTo>
                    <a:pt x="0" y="78"/>
                  </a:lnTo>
                  <a:lnTo>
                    <a:pt x="0" y="546"/>
                  </a:lnTo>
                  <a:lnTo>
                    <a:pt x="2" y="562"/>
                  </a:lnTo>
                  <a:lnTo>
                    <a:pt x="7" y="576"/>
                  </a:lnTo>
                  <a:lnTo>
                    <a:pt x="14" y="590"/>
                  </a:lnTo>
                  <a:lnTo>
                    <a:pt x="22" y="601"/>
                  </a:lnTo>
                  <a:lnTo>
                    <a:pt x="35" y="611"/>
                  </a:lnTo>
                  <a:lnTo>
                    <a:pt x="47" y="618"/>
                  </a:lnTo>
                  <a:lnTo>
                    <a:pt x="62" y="622"/>
                  </a:lnTo>
                  <a:lnTo>
                    <a:pt x="78" y="624"/>
                  </a:lnTo>
                  <a:lnTo>
                    <a:pt x="1001" y="624"/>
                  </a:lnTo>
                  <a:lnTo>
                    <a:pt x="1017" y="622"/>
                  </a:lnTo>
                  <a:lnTo>
                    <a:pt x="1033" y="618"/>
                  </a:lnTo>
                  <a:lnTo>
                    <a:pt x="1045" y="611"/>
                  </a:lnTo>
                  <a:lnTo>
                    <a:pt x="1057" y="601"/>
                  </a:lnTo>
                  <a:lnTo>
                    <a:pt x="1065" y="590"/>
                  </a:lnTo>
                  <a:lnTo>
                    <a:pt x="1074" y="576"/>
                  </a:lnTo>
                  <a:lnTo>
                    <a:pt x="1078" y="562"/>
                  </a:lnTo>
                  <a:lnTo>
                    <a:pt x="1079" y="546"/>
                  </a:lnTo>
                  <a:lnTo>
                    <a:pt x="1079" y="78"/>
                  </a:lnTo>
                  <a:lnTo>
                    <a:pt x="1078" y="62"/>
                  </a:lnTo>
                  <a:lnTo>
                    <a:pt x="1074" y="48"/>
                  </a:lnTo>
                  <a:lnTo>
                    <a:pt x="1065" y="34"/>
                  </a:lnTo>
                  <a:lnTo>
                    <a:pt x="1057" y="23"/>
                  </a:lnTo>
                  <a:lnTo>
                    <a:pt x="1045" y="13"/>
                  </a:lnTo>
                  <a:lnTo>
                    <a:pt x="1033" y="6"/>
                  </a:lnTo>
                  <a:lnTo>
                    <a:pt x="1017" y="2"/>
                  </a:lnTo>
                  <a:lnTo>
                    <a:pt x="1001" y="0"/>
                  </a:lnTo>
                  <a:lnTo>
                    <a:pt x="78" y="0"/>
                  </a:lnTo>
                </a:path>
              </a:pathLst>
            </a:custGeom>
            <a:solidFill>
              <a:srgbClr val="CCFFFF"/>
            </a:solidFill>
            <a:ln w="12700" cap="rnd">
              <a:solidFill>
                <a:schemeClr val="tx1"/>
              </a:solidFill>
              <a:round/>
              <a:headEnd type="none" w="sm" len="sm"/>
              <a:tailEnd type="none" w="sm" len="sm"/>
            </a:ln>
          </p:spPr>
          <p:txBody>
            <a:bodyPr/>
            <a:lstStyle/>
            <a:p>
              <a:endParaRPr lang="en-US"/>
            </a:p>
          </p:txBody>
        </p:sp>
        <p:sp>
          <p:nvSpPr>
            <p:cNvPr id="54289" name="Rectangle 17">
              <a:extLst>
                <a:ext uri="{FF2B5EF4-FFF2-40B4-BE49-F238E27FC236}">
                  <a16:creationId xmlns:a16="http://schemas.microsoft.com/office/drawing/2014/main" xmlns="" id="{DB24809E-C809-43B9-BFB4-4CA0A101C3AE}"/>
                </a:ext>
              </a:extLst>
            </p:cNvPr>
            <p:cNvSpPr>
              <a:spLocks noChangeArrowheads="1"/>
            </p:cNvSpPr>
            <p:nvPr/>
          </p:nvSpPr>
          <p:spPr bwMode="auto">
            <a:xfrm>
              <a:off x="4762" y="2117"/>
              <a:ext cx="916" cy="518"/>
            </a:xfrm>
            <a:prstGeom prst="rect">
              <a:avLst/>
            </a:prstGeom>
            <a:noFill/>
            <a:ln w="9525">
              <a:noFill/>
              <a:miter lim="800000"/>
              <a:headEnd/>
              <a:tailEnd/>
            </a:ln>
            <a:effectLst/>
          </p:spPr>
          <p:txBody>
            <a:bodyPr wrap="none" lIns="0" tIns="0" rIns="0" bIns="0" anchor="ctr"/>
            <a:lstStyle/>
            <a:p>
              <a:pPr algn="ctr">
                <a:defRPr/>
              </a:pPr>
              <a:r>
                <a:rPr lang="en-US" sz="1800" b="1">
                  <a:solidFill>
                    <a:srgbClr val="660066"/>
                  </a:solidFill>
                  <a:effectLst>
                    <a:outerShdw blurRad="38100" dist="38100" dir="2700000" algn="tl">
                      <a:srgbClr val="000000"/>
                    </a:outerShdw>
                  </a:effectLst>
                  <a:latin typeface="Lucida Console" pitchFamily="49" charset="0"/>
                </a:rPr>
                <a:t>PENCAIRAN </a:t>
              </a:r>
            </a:p>
            <a:p>
              <a:pPr algn="ctr">
                <a:defRPr/>
              </a:pPr>
              <a:r>
                <a:rPr lang="en-US" sz="1800" b="1">
                  <a:solidFill>
                    <a:srgbClr val="660066"/>
                  </a:solidFill>
                  <a:effectLst>
                    <a:outerShdw blurRad="38100" dist="38100" dir="2700000" algn="tl">
                      <a:srgbClr val="000000"/>
                    </a:outerShdw>
                  </a:effectLst>
                  <a:latin typeface="Lucida Console" pitchFamily="49" charset="0"/>
                </a:rPr>
                <a:t>DANA</a:t>
              </a:r>
            </a:p>
          </p:txBody>
        </p:sp>
      </p:grpSp>
      <p:sp>
        <p:nvSpPr>
          <p:cNvPr id="65547" name="AutoShape 20">
            <a:extLst>
              <a:ext uri="{FF2B5EF4-FFF2-40B4-BE49-F238E27FC236}">
                <a16:creationId xmlns:a16="http://schemas.microsoft.com/office/drawing/2014/main" xmlns="" id="{994E48CC-CEA3-46BA-BE9C-04756CFDC3B3}"/>
              </a:ext>
            </a:extLst>
          </p:cNvPr>
          <p:cNvSpPr>
            <a:spLocks noChangeArrowheads="1"/>
          </p:cNvSpPr>
          <p:nvPr/>
        </p:nvSpPr>
        <p:spPr bwMode="auto">
          <a:xfrm>
            <a:off x="1371600" y="2209800"/>
            <a:ext cx="3048000" cy="533400"/>
          </a:xfrm>
          <a:prstGeom prst="roundRect">
            <a:avLst>
              <a:gd name="adj" fmla="val 16648"/>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075" tIns="46038" rIns="92075" bIns="46038"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500" b="1"/>
              <a:t>Menteri Teknis</a:t>
            </a:r>
          </a:p>
        </p:txBody>
      </p:sp>
      <p:sp>
        <p:nvSpPr>
          <p:cNvPr id="65548" name="AutoShape 21">
            <a:extLst>
              <a:ext uri="{FF2B5EF4-FFF2-40B4-BE49-F238E27FC236}">
                <a16:creationId xmlns:a16="http://schemas.microsoft.com/office/drawing/2014/main" xmlns="" id="{1594CEA3-90FD-48A5-917C-355C204C5C36}"/>
              </a:ext>
            </a:extLst>
          </p:cNvPr>
          <p:cNvSpPr>
            <a:spLocks noChangeArrowheads="1"/>
          </p:cNvSpPr>
          <p:nvPr/>
        </p:nvSpPr>
        <p:spPr bwMode="auto">
          <a:xfrm>
            <a:off x="5791200" y="2209800"/>
            <a:ext cx="3048000" cy="533400"/>
          </a:xfrm>
          <a:prstGeom prst="roundRect">
            <a:avLst>
              <a:gd name="adj" fmla="val 16648"/>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075" tIns="46038" rIns="92075" bIns="46038"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500" b="1"/>
              <a:t>Menteri Keuangan</a:t>
            </a:r>
          </a:p>
        </p:txBody>
      </p:sp>
    </p:spTree>
  </p:cSld>
  <p:clrMapOvr>
    <a:masterClrMapping/>
  </p:clrMapOvr>
  <p:transition>
    <p:random/>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sz="2600" b="1" dirty="0" err="1"/>
              <a:t>administratief</a:t>
            </a:r>
            <a:r>
              <a:rPr lang="en-US" sz="2600" b="1" dirty="0"/>
              <a:t> </a:t>
            </a:r>
            <a:r>
              <a:rPr lang="en-US" sz="2600" b="1" dirty="0" err="1"/>
              <a:t>beheer</a:t>
            </a:r>
            <a:r>
              <a:rPr lang="en-US" sz="2600" dirty="0" smtClean="0"/>
              <a:t>. </a:t>
            </a:r>
            <a:r>
              <a:rPr lang="en-US" sz="2600" dirty="0" err="1" smtClean="0"/>
              <a:t>adalah</a:t>
            </a:r>
            <a:endParaRPr lang="en-US" sz="2600" dirty="0"/>
          </a:p>
          <a:p>
            <a:r>
              <a:rPr lang="en-US" sz="2600" dirty="0" err="1" smtClean="0"/>
              <a:t>Kewenangan</a:t>
            </a:r>
            <a:r>
              <a:rPr lang="en-US" sz="2600" dirty="0" smtClean="0"/>
              <a:t> </a:t>
            </a:r>
            <a:r>
              <a:rPr lang="en-US" sz="2600" dirty="0" err="1"/>
              <a:t>terkait</a:t>
            </a:r>
            <a:r>
              <a:rPr lang="en-US" sz="2600" dirty="0"/>
              <a:t> </a:t>
            </a:r>
            <a:r>
              <a:rPr lang="en-US" sz="2600" dirty="0" err="1"/>
              <a:t>pembuatan</a:t>
            </a:r>
            <a:r>
              <a:rPr lang="en-US" sz="2600" dirty="0"/>
              <a:t> </a:t>
            </a:r>
            <a:r>
              <a:rPr lang="en-US" sz="2600" dirty="0" err="1"/>
              <a:t>komitmen</a:t>
            </a:r>
            <a:r>
              <a:rPr lang="en-US" sz="2600" dirty="0"/>
              <a:t> (</a:t>
            </a:r>
            <a:r>
              <a:rPr lang="en-US" sz="2600" dirty="0" err="1"/>
              <a:t>perjanjian</a:t>
            </a:r>
            <a:r>
              <a:rPr lang="en-US" sz="2600" dirty="0"/>
              <a:t> </a:t>
            </a:r>
            <a:r>
              <a:rPr lang="en-US" sz="2600" dirty="0" err="1"/>
              <a:t>dengan</a:t>
            </a:r>
            <a:r>
              <a:rPr lang="en-US" sz="2600" dirty="0"/>
              <a:t> </a:t>
            </a:r>
            <a:r>
              <a:rPr lang="en-US" sz="2600" dirty="0" err="1"/>
              <a:t>pihak</a:t>
            </a:r>
            <a:r>
              <a:rPr lang="en-US" sz="2600" dirty="0"/>
              <a:t> </a:t>
            </a:r>
            <a:r>
              <a:rPr lang="en-US" sz="2600" dirty="0" err="1"/>
              <a:t>ketiga</a:t>
            </a:r>
            <a:r>
              <a:rPr lang="en-US" sz="2600" dirty="0"/>
              <a:t>/</a:t>
            </a:r>
            <a:r>
              <a:rPr lang="en-US" sz="2600" dirty="0" err="1"/>
              <a:t>rekanan</a:t>
            </a:r>
            <a:r>
              <a:rPr lang="en-US" sz="2600" dirty="0"/>
              <a:t>), </a:t>
            </a:r>
            <a:r>
              <a:rPr lang="en-US" sz="2600" dirty="0" err="1"/>
              <a:t>pengujian</a:t>
            </a:r>
            <a:r>
              <a:rPr lang="en-US" sz="2600" dirty="0"/>
              <a:t> </a:t>
            </a:r>
            <a:r>
              <a:rPr lang="en-US" sz="2600" dirty="0" err="1"/>
              <a:t>pembebanan</a:t>
            </a:r>
            <a:r>
              <a:rPr lang="en-US" sz="2600" dirty="0"/>
              <a:t>, </a:t>
            </a:r>
            <a:r>
              <a:rPr lang="en-US" sz="2600" dirty="0" err="1"/>
              <a:t>serta</a:t>
            </a:r>
            <a:r>
              <a:rPr lang="en-US" sz="2600" dirty="0"/>
              <a:t> </a:t>
            </a:r>
            <a:r>
              <a:rPr lang="en-US" sz="2600" dirty="0" err="1"/>
              <a:t>perintah</a:t>
            </a:r>
            <a:r>
              <a:rPr lang="en-US" sz="2600" dirty="0"/>
              <a:t> </a:t>
            </a:r>
            <a:r>
              <a:rPr lang="en-US" sz="2600" dirty="0" err="1"/>
              <a:t>pembayaran</a:t>
            </a:r>
            <a:r>
              <a:rPr lang="en-US" sz="2600" dirty="0"/>
              <a:t> </a:t>
            </a:r>
            <a:r>
              <a:rPr lang="en-US" sz="2600" b="1" dirty="0" err="1"/>
              <a:t>itu</a:t>
            </a:r>
            <a:r>
              <a:rPr lang="en-US" sz="2600" dirty="0"/>
              <a:t> </a:t>
            </a:r>
            <a:r>
              <a:rPr lang="en-US" sz="2600" dirty="0" smtClean="0"/>
              <a:t>.</a:t>
            </a:r>
            <a:endParaRPr lang="en-US" sz="2600" dirty="0"/>
          </a:p>
          <a:p>
            <a:r>
              <a:rPr lang="en-US" sz="2600" dirty="0" err="1"/>
              <a:t>Sedangkan</a:t>
            </a:r>
            <a:r>
              <a:rPr lang="en-US" sz="2600" dirty="0"/>
              <a:t> </a:t>
            </a:r>
            <a:r>
              <a:rPr lang="en-US" sz="2600" dirty="0" err="1"/>
              <a:t>penyelenggaraan</a:t>
            </a:r>
            <a:r>
              <a:rPr lang="en-US" sz="2600" dirty="0"/>
              <a:t> </a:t>
            </a:r>
            <a:r>
              <a:rPr lang="en-US" sz="2600" dirty="0" err="1"/>
              <a:t>kewenangan</a:t>
            </a:r>
            <a:r>
              <a:rPr lang="en-US" sz="2600" dirty="0"/>
              <a:t> </a:t>
            </a:r>
            <a:r>
              <a:rPr lang="en-US" sz="2600" dirty="0" err="1"/>
              <a:t>kebendaharaan</a:t>
            </a:r>
            <a:r>
              <a:rPr lang="en-US" sz="2600" dirty="0"/>
              <a:t> (</a:t>
            </a:r>
            <a:r>
              <a:rPr lang="en-US" sz="2600" b="1" dirty="0" err="1"/>
              <a:t>comptable</a:t>
            </a:r>
            <a:r>
              <a:rPr lang="en-US" sz="2600" b="1" dirty="0"/>
              <a:t> </a:t>
            </a:r>
            <a:r>
              <a:rPr lang="en-US" sz="2600" b="1" dirty="0" err="1"/>
              <a:t>beheer</a:t>
            </a:r>
            <a:r>
              <a:rPr lang="en-US" sz="2600" dirty="0"/>
              <a:t>) </a:t>
            </a:r>
            <a:r>
              <a:rPr lang="en-US" sz="2600" dirty="0" err="1"/>
              <a:t>dipegang</a:t>
            </a:r>
            <a:r>
              <a:rPr lang="en-US" sz="2600" dirty="0"/>
              <a:t> </a:t>
            </a:r>
            <a:r>
              <a:rPr lang="en-US" sz="2600" dirty="0" err="1"/>
              <a:t>oleh</a:t>
            </a:r>
            <a:r>
              <a:rPr lang="en-US" sz="2600" dirty="0"/>
              <a:t> </a:t>
            </a:r>
            <a:r>
              <a:rPr lang="en-US" sz="2600" dirty="0" err="1"/>
              <a:t>Menteri</a:t>
            </a:r>
            <a:r>
              <a:rPr lang="en-US" sz="2600" dirty="0"/>
              <a:t> </a:t>
            </a:r>
            <a:r>
              <a:rPr lang="en-US" sz="2600" dirty="0" err="1"/>
              <a:t>Keuangan</a:t>
            </a:r>
            <a:r>
              <a:rPr lang="en-US" sz="2600" dirty="0"/>
              <a:t>. </a:t>
            </a:r>
            <a:r>
              <a:rPr lang="en-US" sz="2600" dirty="0" smtClean="0"/>
              <a:t>..</a:t>
            </a:r>
          </a:p>
          <a:p>
            <a:pPr marL="0" indent="0">
              <a:buNone/>
            </a:pPr>
            <a:r>
              <a:rPr lang="en-US" sz="2600" dirty="0" smtClean="0"/>
              <a:t>. </a:t>
            </a:r>
            <a:r>
              <a:rPr lang="en-US" sz="2600" dirty="0"/>
              <a:t>KPA </a:t>
            </a:r>
            <a:r>
              <a:rPr lang="en-US" sz="2600" dirty="0" err="1"/>
              <a:t>adalah</a:t>
            </a:r>
            <a:r>
              <a:rPr lang="en-US" sz="2600" dirty="0"/>
              <a:t> </a:t>
            </a:r>
            <a:r>
              <a:rPr lang="en-US" sz="2600" dirty="0" err="1"/>
              <a:t>pejabat</a:t>
            </a:r>
            <a:r>
              <a:rPr lang="en-US" sz="2600" dirty="0"/>
              <a:t> yang </a:t>
            </a:r>
            <a:r>
              <a:rPr lang="en-US" sz="2600" dirty="0" err="1"/>
              <a:t>memperoleh</a:t>
            </a:r>
            <a:r>
              <a:rPr lang="en-US" sz="2600" dirty="0"/>
              <a:t> </a:t>
            </a:r>
            <a:r>
              <a:rPr lang="en-US" sz="2600" dirty="0" err="1"/>
              <a:t>kuasa</a:t>
            </a:r>
            <a:r>
              <a:rPr lang="en-US" sz="2600" dirty="0"/>
              <a:t> </a:t>
            </a:r>
            <a:r>
              <a:rPr lang="en-US" sz="2600" dirty="0" err="1"/>
              <a:t>dari</a:t>
            </a:r>
            <a:r>
              <a:rPr lang="en-US" sz="2600" dirty="0"/>
              <a:t> </a:t>
            </a:r>
            <a:r>
              <a:rPr lang="en-US" sz="2600" dirty="0" err="1"/>
              <a:t>Pengguna</a:t>
            </a:r>
            <a:r>
              <a:rPr lang="en-US" sz="2600" dirty="0"/>
              <a:t> </a:t>
            </a:r>
            <a:r>
              <a:rPr lang="en-US" sz="2600" dirty="0" err="1"/>
              <a:t>Anggaran</a:t>
            </a:r>
            <a:r>
              <a:rPr lang="en-US" sz="2600" dirty="0"/>
              <a:t> </a:t>
            </a:r>
            <a:r>
              <a:rPr lang="en-US" sz="2600" dirty="0" smtClean="0"/>
              <a:t>  (</a:t>
            </a:r>
            <a:r>
              <a:rPr lang="en-US" sz="2600" dirty="0"/>
              <a:t>PA) </a:t>
            </a:r>
            <a:r>
              <a:rPr lang="en-US" sz="2600" dirty="0" err="1"/>
              <a:t>untuk</a:t>
            </a:r>
            <a:r>
              <a:rPr lang="en-US" sz="2600" dirty="0"/>
              <a:t> </a:t>
            </a:r>
            <a:r>
              <a:rPr lang="en-US" sz="2600" dirty="0" err="1"/>
              <a:t>melaksanakan</a:t>
            </a:r>
            <a:r>
              <a:rPr lang="en-US" sz="2600" dirty="0"/>
              <a:t> </a:t>
            </a:r>
            <a:r>
              <a:rPr lang="en-US" sz="2600" dirty="0" err="1"/>
              <a:t>sebagian</a:t>
            </a:r>
            <a:r>
              <a:rPr lang="en-US" sz="2600" dirty="0"/>
              <a:t> </a:t>
            </a:r>
            <a:r>
              <a:rPr lang="en-US" sz="2600" dirty="0" err="1"/>
              <a:t>kewenangan</a:t>
            </a:r>
            <a:r>
              <a:rPr lang="en-US" sz="2600" dirty="0"/>
              <a:t> </a:t>
            </a:r>
            <a:r>
              <a:rPr lang="en-US" sz="2600" dirty="0" err="1"/>
              <a:t>dan</a:t>
            </a:r>
            <a:r>
              <a:rPr lang="en-US" sz="2600" dirty="0"/>
              <a:t> </a:t>
            </a:r>
            <a:r>
              <a:rPr lang="en-US" sz="2600" dirty="0" err="1"/>
              <a:t>tanggung</a:t>
            </a:r>
            <a:r>
              <a:rPr lang="en-US" sz="2600" dirty="0"/>
              <a:t> </a:t>
            </a:r>
            <a:r>
              <a:rPr lang="en-US" sz="2600" dirty="0" err="1"/>
              <a:t>jawab</a:t>
            </a:r>
            <a:r>
              <a:rPr lang="en-US" sz="2600" dirty="0"/>
              <a:t> </a:t>
            </a:r>
            <a:r>
              <a:rPr lang="en-US" sz="2600" dirty="0" err="1"/>
              <a:t>penggunaan</a:t>
            </a:r>
            <a:r>
              <a:rPr lang="en-US" sz="2600" dirty="0"/>
              <a:t> </a:t>
            </a:r>
            <a:r>
              <a:rPr lang="en-US" sz="2600" dirty="0" err="1"/>
              <a:t>anggaran</a:t>
            </a:r>
            <a:r>
              <a:rPr lang="en-US" sz="2600" dirty="0"/>
              <a:t> </a:t>
            </a:r>
            <a:r>
              <a:rPr lang="en-US" sz="2600" dirty="0" err="1"/>
              <a:t>pada</a:t>
            </a:r>
            <a:r>
              <a:rPr lang="en-US" sz="2600" dirty="0"/>
              <a:t> </a:t>
            </a:r>
            <a:r>
              <a:rPr lang="en-US" sz="2600" dirty="0" err="1"/>
              <a:t>kementerian</a:t>
            </a:r>
            <a:r>
              <a:rPr lang="en-US" sz="2600" dirty="0"/>
              <a:t> </a:t>
            </a:r>
            <a:r>
              <a:rPr lang="en-US" sz="2600" dirty="0" err="1"/>
              <a:t>negara</a:t>
            </a:r>
            <a:r>
              <a:rPr lang="en-US" sz="2600" dirty="0"/>
              <a:t>/</a:t>
            </a:r>
            <a:r>
              <a:rPr lang="en-US" sz="2600" dirty="0" err="1"/>
              <a:t>lembaga</a:t>
            </a:r>
            <a:r>
              <a:rPr lang="en-US" sz="2600" dirty="0"/>
              <a:t> yang </a:t>
            </a:r>
            <a:r>
              <a:rPr lang="en-US" sz="2600" dirty="0" err="1"/>
              <a:t>bersangkutan</a:t>
            </a:r>
            <a:r>
              <a:rPr lang="en-US" sz="2600" dirty="0"/>
              <a:t>.</a:t>
            </a:r>
          </a:p>
        </p:txBody>
      </p:sp>
    </p:spTree>
    <p:extLst>
      <p:ext uri="{BB962C8B-B14F-4D97-AF65-F5344CB8AC3E}">
        <p14:creationId xmlns:p14="http://schemas.microsoft.com/office/powerpoint/2010/main" val="1484301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3">
            <a:extLst>
              <a:ext uri="{FF2B5EF4-FFF2-40B4-BE49-F238E27FC236}">
                <a16:creationId xmlns:a16="http://schemas.microsoft.com/office/drawing/2014/main" xmlns="" id="{D5DFD1F4-5AC0-4BE8-A713-1BA48EC9E229}"/>
              </a:ext>
            </a:extLst>
          </p:cNvPr>
          <p:cNvSpPr>
            <a:spLocks noGrp="1" noChangeArrowheads="1"/>
          </p:cNvSpPr>
          <p:nvPr>
            <p:ph idx="1"/>
          </p:nvPr>
        </p:nvSpPr>
        <p:spPr>
          <a:xfrm>
            <a:off x="457200" y="1600200"/>
            <a:ext cx="8305800" cy="4876800"/>
          </a:xfrm>
        </p:spPr>
        <p:txBody>
          <a:bodyPr rtlCol="0">
            <a:normAutofit fontScale="77500" lnSpcReduction="20000"/>
          </a:bodyPr>
          <a:lstStyle/>
          <a:p>
            <a:pPr marL="280988" indent="-280988" algn="just" eaLnBrk="1" fontAlgn="auto" hangingPunct="1">
              <a:lnSpc>
                <a:spcPct val="110000"/>
              </a:lnSpc>
              <a:spcBef>
                <a:spcPts val="600"/>
              </a:spcBef>
              <a:spcAft>
                <a:spcPts val="0"/>
              </a:spcAft>
              <a:buClr>
                <a:schemeClr val="tx1">
                  <a:lumMod val="85000"/>
                  <a:lumOff val="15000"/>
                </a:schemeClr>
              </a:buClr>
              <a:buSzPct val="80000"/>
              <a:buFont typeface="Arial" panose="020B0604020202020204" pitchFamily="34" charset="0"/>
              <a:buChar char="•"/>
              <a:defRPr/>
            </a:pPr>
            <a:r>
              <a:rPr lang="en-US" sz="2800" b="1" dirty="0" err="1">
                <a:latin typeface="Arial" panose="020B0604020202020204" pitchFamily="34" charset="0"/>
                <a:cs typeface="Arial" panose="020B0604020202020204" pitchFamily="34" charset="0"/>
              </a:rPr>
              <a:t>Pengertian</a:t>
            </a:r>
            <a:r>
              <a:rPr lang="en-US" sz="2800" b="1" dirty="0">
                <a:latin typeface="Arial" panose="020B0604020202020204" pitchFamily="34" charset="0"/>
                <a:cs typeface="Arial" panose="020B0604020202020204" pitchFamily="34" charset="0"/>
              </a:rPr>
              <a:t> “KEUANGAN NEGARA” (</a:t>
            </a:r>
            <a:r>
              <a:rPr lang="en-US" sz="2800" b="1" dirty="0" err="1">
                <a:latin typeface="Arial" panose="020B0604020202020204" pitchFamily="34" charset="0"/>
                <a:cs typeface="Arial" panose="020B0604020202020204" pitchFamily="34" charset="0"/>
              </a:rPr>
              <a:t>psl</a:t>
            </a:r>
            <a:r>
              <a:rPr lang="en-US" sz="2800" b="1" dirty="0">
                <a:latin typeface="Arial" panose="020B0604020202020204" pitchFamily="34" charset="0"/>
                <a:cs typeface="Arial" panose="020B0604020202020204" pitchFamily="34" charset="0"/>
              </a:rPr>
              <a:t> 1, 2, </a:t>
            </a:r>
            <a:r>
              <a:rPr lang="en-US" sz="2800" b="1" dirty="0" err="1">
                <a:latin typeface="Arial" panose="020B0604020202020204" pitchFamily="34" charset="0"/>
                <a:cs typeface="Arial" panose="020B0604020202020204" pitchFamily="34" charset="0"/>
              </a:rPr>
              <a:t>penjelasan</a:t>
            </a:r>
            <a:r>
              <a:rPr lang="en-US" sz="2800" b="1" dirty="0">
                <a:latin typeface="Arial" panose="020B0604020202020204" pitchFamily="34" charset="0"/>
                <a:cs typeface="Arial" panose="020B0604020202020204" pitchFamily="34" charset="0"/>
              </a:rPr>
              <a:t>)</a:t>
            </a:r>
          </a:p>
          <a:p>
            <a:pPr marL="280988" indent="-280988" algn="just" eaLnBrk="1" fontAlgn="auto" hangingPunct="1">
              <a:lnSpc>
                <a:spcPct val="110000"/>
              </a:lnSpc>
              <a:spcBef>
                <a:spcPts val="600"/>
              </a:spcBef>
              <a:spcAft>
                <a:spcPts val="0"/>
              </a:spcAft>
              <a:buClr>
                <a:schemeClr val="tx1">
                  <a:lumMod val="85000"/>
                  <a:lumOff val="15000"/>
                </a:schemeClr>
              </a:buClr>
              <a:buSzPct val="80000"/>
              <a:buFont typeface="Arial" panose="020B0604020202020204" pitchFamily="34" charset="0"/>
              <a:buChar char="•"/>
              <a:defRPr/>
            </a:pPr>
            <a:r>
              <a:rPr lang="en-US" sz="2800" b="1" dirty="0" err="1">
                <a:latin typeface="Arial" panose="020B0604020202020204" pitchFamily="34" charset="0"/>
                <a:cs typeface="Arial" panose="020B0604020202020204" pitchFamily="34" charset="0"/>
              </a:rPr>
              <a:t>Pengaturan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kekuasaan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keuangan</a:t>
            </a:r>
            <a:r>
              <a:rPr lang="en-US" sz="2800" b="1" dirty="0">
                <a:latin typeface="Arial" panose="020B0604020202020204" pitchFamily="34" charset="0"/>
                <a:cs typeface="Arial" panose="020B0604020202020204" pitchFamily="34" charset="0"/>
              </a:rPr>
              <a:t> negara (</a:t>
            </a:r>
            <a:r>
              <a:rPr lang="en-US" sz="2800" b="1" dirty="0" err="1">
                <a:latin typeface="Arial" panose="020B0604020202020204" pitchFamily="34" charset="0"/>
                <a:cs typeface="Arial" panose="020B0604020202020204" pitchFamily="34" charset="0"/>
              </a:rPr>
              <a:t>psl</a:t>
            </a:r>
            <a:r>
              <a:rPr lang="en-US" sz="2800" b="1" dirty="0">
                <a:latin typeface="Arial" panose="020B0604020202020204" pitchFamily="34" charset="0"/>
                <a:cs typeface="Arial" panose="020B0604020202020204" pitchFamily="34" charset="0"/>
              </a:rPr>
              <a:t> 6)</a:t>
            </a:r>
          </a:p>
          <a:p>
            <a:pPr marL="280988" indent="-280988" algn="just" eaLnBrk="1" fontAlgn="auto" hangingPunct="1">
              <a:lnSpc>
                <a:spcPct val="110000"/>
              </a:lnSpc>
              <a:spcBef>
                <a:spcPts val="600"/>
              </a:spcBef>
              <a:spcAft>
                <a:spcPts val="0"/>
              </a:spcAft>
              <a:buClr>
                <a:schemeClr val="tx1">
                  <a:lumMod val="85000"/>
                  <a:lumOff val="15000"/>
                </a:schemeClr>
              </a:buClr>
              <a:buSzPct val="80000"/>
              <a:buFont typeface="Arial" panose="020B0604020202020204" pitchFamily="34" charset="0"/>
              <a:buChar char="•"/>
              <a:defRPr/>
            </a:pPr>
            <a:r>
              <a:rPr lang="en-US" sz="2800" b="1" dirty="0" err="1">
                <a:latin typeface="Arial" panose="020B0604020202020204" pitchFamily="34" charset="0"/>
                <a:cs typeface="Arial" panose="020B0604020202020204" pitchFamily="34" charset="0"/>
              </a:rPr>
              <a:t>Pengaturan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tugas</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Pengelola</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Fiskal</a:t>
            </a:r>
            <a:r>
              <a:rPr lang="en-US" sz="2800" b="1" dirty="0">
                <a:latin typeface="Arial" panose="020B0604020202020204" pitchFamily="34" charset="0"/>
                <a:cs typeface="Arial" panose="020B0604020202020204" pitchFamily="34" charset="0"/>
              </a:rPr>
              <a:t> vs. </a:t>
            </a:r>
            <a:r>
              <a:rPr lang="en-US" sz="2800" b="1" dirty="0" err="1">
                <a:latin typeface="Arial" panose="020B0604020202020204" pitchFamily="34" charset="0"/>
                <a:cs typeface="Arial" panose="020B0604020202020204" pitchFamily="34" charset="0"/>
              </a:rPr>
              <a:t>Pengguna</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Anggaran</a:t>
            </a:r>
            <a:endParaRPr lang="en-US" sz="2800" b="1" dirty="0">
              <a:latin typeface="Arial" panose="020B0604020202020204" pitchFamily="34" charset="0"/>
              <a:cs typeface="Arial" panose="020B0604020202020204" pitchFamily="34" charset="0"/>
            </a:endParaRPr>
          </a:p>
          <a:p>
            <a:pPr marL="280988" indent="-280988" algn="just" eaLnBrk="1" fontAlgn="auto" hangingPunct="1">
              <a:lnSpc>
                <a:spcPct val="110000"/>
              </a:lnSpc>
              <a:spcBef>
                <a:spcPts val="600"/>
              </a:spcBef>
              <a:spcAft>
                <a:spcPts val="0"/>
              </a:spcAft>
              <a:buClr>
                <a:schemeClr val="tx1">
                  <a:lumMod val="85000"/>
                  <a:lumOff val="15000"/>
                </a:schemeClr>
              </a:buClr>
              <a:buSzPct val="80000"/>
              <a:buFont typeface="Arial" panose="020B0604020202020204" pitchFamily="34" charset="0"/>
              <a:buChar char="•"/>
              <a:defRPr/>
            </a:pPr>
            <a:r>
              <a:rPr lang="en-US" sz="2800" b="1" dirty="0" err="1">
                <a:latin typeface="Arial" panose="020B0604020202020204" pitchFamily="34" charset="0"/>
                <a:cs typeface="Arial" panose="020B0604020202020204" pitchFamily="34" charset="0"/>
              </a:rPr>
              <a:t>Ketentuan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penyusunan</a:t>
            </a:r>
            <a:r>
              <a:rPr lang="en-US" sz="2800" b="1" dirty="0">
                <a:latin typeface="Arial" panose="020B0604020202020204" pitchFamily="34" charset="0"/>
                <a:cs typeface="Arial" panose="020B0604020202020204" pitchFamily="34" charset="0"/>
              </a:rPr>
              <a:t> dan </a:t>
            </a:r>
            <a:r>
              <a:rPr lang="en-US" sz="2800" b="1" dirty="0" err="1">
                <a:latin typeface="Arial" panose="020B0604020202020204" pitchFamily="34" charset="0"/>
                <a:cs typeface="Arial" panose="020B0604020202020204" pitchFamily="34" charset="0"/>
              </a:rPr>
              <a:t>penetapan</a:t>
            </a:r>
            <a:r>
              <a:rPr lang="en-US" sz="2800" b="1" dirty="0">
                <a:latin typeface="Arial" panose="020B0604020202020204" pitchFamily="34" charset="0"/>
                <a:cs typeface="Arial" panose="020B0604020202020204" pitchFamily="34" charset="0"/>
              </a:rPr>
              <a:t> APBN/D </a:t>
            </a:r>
            <a:r>
              <a:rPr lang="en-US" sz="2800" b="1" dirty="0">
                <a:latin typeface="Arial" panose="020B0604020202020204" pitchFamily="34" charset="0"/>
                <a:cs typeface="Arial" panose="020B0604020202020204" pitchFamily="34" charset="0"/>
                <a:sym typeface="Wingdings" panose="05000000000000000000" pitchFamily="2" charset="2"/>
              </a:rPr>
              <a:t> gross principle, comprehensive, result based</a:t>
            </a:r>
            <a:r>
              <a:rPr lang="en-US" sz="2800" b="1" dirty="0">
                <a:latin typeface="Arial" panose="020B0604020202020204" pitchFamily="34" charset="0"/>
                <a:cs typeface="Arial" panose="020B0604020202020204" pitchFamily="34" charset="0"/>
              </a:rPr>
              <a:t> </a:t>
            </a:r>
          </a:p>
          <a:p>
            <a:pPr marL="280988" indent="-280988" algn="just" eaLnBrk="1" fontAlgn="auto" hangingPunct="1">
              <a:lnSpc>
                <a:spcPct val="110000"/>
              </a:lnSpc>
              <a:spcBef>
                <a:spcPts val="600"/>
              </a:spcBef>
              <a:spcAft>
                <a:spcPts val="0"/>
              </a:spcAft>
              <a:buClr>
                <a:schemeClr val="tx1">
                  <a:lumMod val="85000"/>
                  <a:lumOff val="15000"/>
                </a:schemeClr>
              </a:buClr>
              <a:buSzPct val="80000"/>
              <a:buFont typeface="Arial" panose="020B0604020202020204" pitchFamily="34" charset="0"/>
              <a:buChar char="•"/>
              <a:defRPr/>
            </a:pPr>
            <a:r>
              <a:rPr lang="en-US" sz="2800" b="1" dirty="0" err="1">
                <a:latin typeface="Arial" panose="020B0604020202020204" pitchFamily="34" charset="0"/>
                <a:cs typeface="Arial" panose="020B0604020202020204" pitchFamily="34" charset="0"/>
              </a:rPr>
              <a:t>Ketentuan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pelaksanaan</a:t>
            </a:r>
            <a:r>
              <a:rPr lang="en-US" sz="2800" b="1" dirty="0">
                <a:latin typeface="Arial" panose="020B0604020202020204" pitchFamily="34" charset="0"/>
                <a:cs typeface="Arial" panose="020B0604020202020204" pitchFamily="34" charset="0"/>
              </a:rPr>
              <a:t> APBN/D </a:t>
            </a:r>
            <a:r>
              <a:rPr lang="en-US" sz="2800" b="1" dirty="0">
                <a:latin typeface="Arial" panose="020B0604020202020204" pitchFamily="34" charset="0"/>
                <a:cs typeface="Arial" panose="020B0604020202020204" pitchFamily="34" charset="0"/>
                <a:sym typeface="Wingdings" panose="05000000000000000000" pitchFamily="2" charset="2"/>
              </a:rPr>
              <a:t> allotment, </a:t>
            </a:r>
            <a:r>
              <a:rPr lang="en-US" sz="2800" b="1" dirty="0" err="1">
                <a:latin typeface="Arial" panose="020B0604020202020204" pitchFamily="34" charset="0"/>
                <a:cs typeface="Arial" panose="020B0604020202020204" pitchFamily="34" charset="0"/>
                <a:sym typeface="Wingdings" panose="05000000000000000000" pitchFamily="2" charset="2"/>
              </a:rPr>
              <a:t>perubahan</a:t>
            </a:r>
            <a:r>
              <a:rPr lang="en-US" sz="2800" b="1" dirty="0">
                <a:latin typeface="Arial" panose="020B0604020202020204" pitchFamily="34" charset="0"/>
                <a:cs typeface="Arial" panose="020B0604020202020204" pitchFamily="34" charset="0"/>
                <a:sym typeface="Wingdings" panose="05000000000000000000" pitchFamily="2" charset="2"/>
              </a:rPr>
              <a:t>, dan </a:t>
            </a:r>
            <a:r>
              <a:rPr lang="en-US" sz="2800" b="1" dirty="0" err="1">
                <a:latin typeface="Arial" panose="020B0604020202020204" pitchFamily="34" charset="0"/>
                <a:cs typeface="Arial" panose="020B0604020202020204" pitchFamily="34" charset="0"/>
                <a:sym typeface="Wingdings" panose="05000000000000000000" pitchFamily="2" charset="2"/>
              </a:rPr>
              <a:t>laporan</a:t>
            </a:r>
            <a:r>
              <a:rPr lang="en-US" sz="2800" b="1" dirty="0">
                <a:latin typeface="Arial" panose="020B0604020202020204" pitchFamily="34" charset="0"/>
                <a:cs typeface="Arial" panose="020B0604020202020204" pitchFamily="34" charset="0"/>
                <a:sym typeface="Wingdings" panose="05000000000000000000" pitchFamily="2" charset="2"/>
              </a:rPr>
              <a:t> </a:t>
            </a:r>
            <a:r>
              <a:rPr lang="en-US" sz="2800" b="1" dirty="0" err="1">
                <a:latin typeface="Arial" panose="020B0604020202020204" pitchFamily="34" charset="0"/>
                <a:cs typeface="Arial" panose="020B0604020202020204" pitchFamily="34" charset="0"/>
                <a:sym typeface="Wingdings" panose="05000000000000000000" pitchFamily="2" charset="2"/>
              </a:rPr>
              <a:t>perkembangan</a:t>
            </a:r>
            <a:endParaRPr lang="en-US" sz="2800" b="1" i="1" dirty="0">
              <a:latin typeface="Arial" panose="020B0604020202020204" pitchFamily="34" charset="0"/>
              <a:cs typeface="Arial" panose="020B0604020202020204" pitchFamily="34" charset="0"/>
            </a:endParaRPr>
          </a:p>
          <a:p>
            <a:pPr marL="280988" indent="-280988" algn="just" eaLnBrk="1" fontAlgn="auto" hangingPunct="1">
              <a:lnSpc>
                <a:spcPct val="110000"/>
              </a:lnSpc>
              <a:spcBef>
                <a:spcPts val="600"/>
              </a:spcBef>
              <a:spcAft>
                <a:spcPts val="0"/>
              </a:spcAft>
              <a:buClr>
                <a:schemeClr val="tx1">
                  <a:lumMod val="85000"/>
                  <a:lumOff val="15000"/>
                </a:schemeClr>
              </a:buClr>
              <a:buSzPct val="80000"/>
              <a:buFont typeface="Arial" panose="020B0604020202020204" pitchFamily="34" charset="0"/>
              <a:buChar char="•"/>
              <a:defRPr/>
            </a:pPr>
            <a:r>
              <a:rPr lang="en-US" sz="2800" b="1" dirty="0" err="1">
                <a:latin typeface="Arial" panose="020B0604020202020204" pitchFamily="34" charset="0"/>
                <a:cs typeface="Arial" panose="020B0604020202020204" pitchFamily="34" charset="0"/>
              </a:rPr>
              <a:t>Ketentuan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pertanggungjawaban</a:t>
            </a:r>
            <a:r>
              <a:rPr lang="en-US" sz="2800" b="1" dirty="0">
                <a:latin typeface="Arial" panose="020B0604020202020204" pitchFamily="34" charset="0"/>
                <a:cs typeface="Arial" panose="020B0604020202020204" pitchFamily="34" charset="0"/>
              </a:rPr>
              <a:t> </a:t>
            </a:r>
            <a:r>
              <a:rPr lang="en-US" sz="2800" b="1" dirty="0">
                <a:latin typeface="Arial" panose="020B0604020202020204" pitchFamily="34" charset="0"/>
                <a:cs typeface="Arial" panose="020B0604020202020204" pitchFamily="34" charset="0"/>
                <a:sym typeface="Wingdings" panose="05000000000000000000" pitchFamily="2" charset="2"/>
              </a:rPr>
              <a:t> </a:t>
            </a:r>
            <a:r>
              <a:rPr lang="en-US" sz="2800" b="1" dirty="0" err="1">
                <a:latin typeface="Arial" panose="020B0604020202020204" pitchFamily="34" charset="0"/>
                <a:cs typeface="Arial" panose="020B0604020202020204" pitchFamily="34" charset="0"/>
                <a:sym typeface="Wingdings" panose="05000000000000000000" pitchFamily="2" charset="2"/>
              </a:rPr>
              <a:t>pelaporan</a:t>
            </a:r>
            <a:r>
              <a:rPr lang="en-US" sz="2800" b="1" dirty="0">
                <a:latin typeface="Arial" panose="020B0604020202020204" pitchFamily="34" charset="0"/>
                <a:cs typeface="Arial" panose="020B0604020202020204" pitchFamily="34" charset="0"/>
                <a:sym typeface="Wingdings" panose="05000000000000000000" pitchFamily="2" charset="2"/>
              </a:rPr>
              <a:t> </a:t>
            </a:r>
            <a:r>
              <a:rPr lang="en-US" sz="2800" b="1" dirty="0" err="1">
                <a:latin typeface="Arial" panose="020B0604020202020204" pitchFamily="34" charset="0"/>
                <a:cs typeface="Arial" panose="020B0604020202020204" pitchFamily="34" charset="0"/>
                <a:sym typeface="Wingdings" panose="05000000000000000000" pitchFamily="2" charset="2"/>
              </a:rPr>
              <a:t>keuangan</a:t>
            </a:r>
            <a:r>
              <a:rPr lang="en-US" sz="2800" b="1" dirty="0">
                <a:latin typeface="Arial" panose="020B0604020202020204" pitchFamily="34" charset="0"/>
                <a:cs typeface="Arial" panose="020B0604020202020204" pitchFamily="34" charset="0"/>
                <a:sym typeface="Wingdings" panose="05000000000000000000" pitchFamily="2" charset="2"/>
              </a:rPr>
              <a:t> </a:t>
            </a:r>
            <a:r>
              <a:rPr lang="en-US" sz="2800" b="1" dirty="0" err="1">
                <a:latin typeface="Arial" panose="020B0604020202020204" pitchFamily="34" charset="0"/>
                <a:cs typeface="Arial" panose="020B0604020202020204" pitchFamily="34" charset="0"/>
                <a:sym typeface="Wingdings" panose="05000000000000000000" pitchFamily="2" charset="2"/>
              </a:rPr>
              <a:t>berdasarkan</a:t>
            </a:r>
            <a:r>
              <a:rPr lang="en-US" sz="2800" b="1" dirty="0">
                <a:latin typeface="Arial" panose="020B0604020202020204" pitchFamily="34" charset="0"/>
                <a:cs typeface="Arial" panose="020B0604020202020204" pitchFamily="34" charset="0"/>
                <a:sym typeface="Wingdings" panose="05000000000000000000" pitchFamily="2" charset="2"/>
              </a:rPr>
              <a:t> </a:t>
            </a:r>
            <a:r>
              <a:rPr lang="en-US" sz="2800" b="1" dirty="0" err="1">
                <a:latin typeface="Arial" panose="020B0604020202020204" pitchFamily="34" charset="0"/>
                <a:cs typeface="Arial" panose="020B0604020202020204" pitchFamily="34" charset="0"/>
                <a:sym typeface="Wingdings" panose="05000000000000000000" pitchFamily="2" charset="2"/>
              </a:rPr>
              <a:t>akuntansi</a:t>
            </a:r>
            <a:endParaRPr lang="en-US" sz="2800" b="1" dirty="0">
              <a:latin typeface="Arial" panose="020B0604020202020204" pitchFamily="34" charset="0"/>
              <a:cs typeface="Arial" panose="020B0604020202020204" pitchFamily="34" charset="0"/>
            </a:endParaRPr>
          </a:p>
          <a:p>
            <a:pPr marL="280988" indent="-280988" algn="just" eaLnBrk="1" fontAlgn="auto" hangingPunct="1">
              <a:lnSpc>
                <a:spcPct val="110000"/>
              </a:lnSpc>
              <a:spcBef>
                <a:spcPts val="600"/>
              </a:spcBef>
              <a:spcAft>
                <a:spcPts val="0"/>
              </a:spcAft>
              <a:buClr>
                <a:schemeClr val="tx1">
                  <a:lumMod val="85000"/>
                  <a:lumOff val="15000"/>
                </a:schemeClr>
              </a:buClr>
              <a:buSzPct val="80000"/>
              <a:buFont typeface="Arial" panose="020B0604020202020204" pitchFamily="34" charset="0"/>
              <a:buChar char="•"/>
              <a:defRPr/>
            </a:pPr>
            <a:r>
              <a:rPr lang="en-US" sz="2800" b="1" dirty="0" err="1">
                <a:latin typeface="Arial" panose="020B0604020202020204" pitchFamily="34" charset="0"/>
                <a:cs typeface="Arial" panose="020B0604020202020204" pitchFamily="34" charset="0"/>
              </a:rPr>
              <a:t>Pengaturan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hubungan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keuangan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antar-pemerintahan</a:t>
            </a:r>
            <a:r>
              <a:rPr lang="en-US" sz="2800" b="1" dirty="0">
                <a:latin typeface="Arial" panose="020B0604020202020204" pitchFamily="34" charset="0"/>
                <a:cs typeface="Arial" panose="020B0604020202020204" pitchFamily="34" charset="0"/>
              </a:rPr>
              <a:t>, BI, BUMN/S, dan </a:t>
            </a:r>
            <a:r>
              <a:rPr lang="en-US" sz="2800" b="1" dirty="0" err="1">
                <a:latin typeface="Arial" panose="020B0604020202020204" pitchFamily="34" charset="0"/>
                <a:cs typeface="Arial" panose="020B0604020202020204" pitchFamily="34" charset="0"/>
              </a:rPr>
              <a:t>lembaga</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asing</a:t>
            </a:r>
            <a:endParaRPr lang="en-US" sz="2800" b="1" dirty="0">
              <a:latin typeface="Arial" panose="020B0604020202020204" pitchFamily="34" charset="0"/>
              <a:cs typeface="Arial" panose="020B0604020202020204" pitchFamily="34" charset="0"/>
            </a:endParaRPr>
          </a:p>
          <a:p>
            <a:pPr marL="280988" indent="-280988" algn="just" eaLnBrk="1" fontAlgn="auto" hangingPunct="1">
              <a:lnSpc>
                <a:spcPct val="110000"/>
              </a:lnSpc>
              <a:spcBef>
                <a:spcPts val="600"/>
              </a:spcBef>
              <a:spcAft>
                <a:spcPts val="0"/>
              </a:spcAft>
              <a:buClr>
                <a:schemeClr val="tx1">
                  <a:lumMod val="85000"/>
                  <a:lumOff val="15000"/>
                </a:schemeClr>
              </a:buClr>
              <a:buSzPct val="80000"/>
              <a:buFont typeface="Arial" panose="020B0604020202020204" pitchFamily="34" charset="0"/>
              <a:buChar char="•"/>
              <a:defRPr/>
            </a:pPr>
            <a:r>
              <a:rPr lang="en-US" sz="2800" b="1" dirty="0" err="1">
                <a:latin typeface="Arial" panose="020B0604020202020204" pitchFamily="34" charset="0"/>
                <a:cs typeface="Arial" panose="020B0604020202020204" pitchFamily="34" charset="0"/>
              </a:rPr>
              <a:t>Ketentuan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pidana</a:t>
            </a:r>
            <a:r>
              <a:rPr lang="en-US" sz="2800" b="1" dirty="0">
                <a:latin typeface="Arial" panose="020B0604020202020204" pitchFamily="34" charset="0"/>
                <a:cs typeface="Arial" panose="020B0604020202020204" pitchFamily="34" charset="0"/>
              </a:rPr>
              <a:t>/</a:t>
            </a:r>
            <a:r>
              <a:rPr lang="en-US" sz="2800" b="1" dirty="0" err="1">
                <a:latin typeface="Arial" panose="020B0604020202020204" pitchFamily="34" charset="0"/>
                <a:cs typeface="Arial" panose="020B0604020202020204" pitchFamily="34" charset="0"/>
              </a:rPr>
              <a:t>sanksi</a:t>
            </a:r>
            <a:endParaRPr lang="en-US" sz="2800" b="1" dirty="0">
              <a:latin typeface="Arial" panose="020B0604020202020204" pitchFamily="34" charset="0"/>
              <a:cs typeface="Arial" panose="020B0604020202020204" pitchFamily="34" charset="0"/>
            </a:endParaRPr>
          </a:p>
          <a:p>
            <a:pPr marL="182880" indent="-182880" eaLnBrk="1" fontAlgn="auto" hangingPunct="1">
              <a:lnSpc>
                <a:spcPct val="90000"/>
              </a:lnSpc>
              <a:spcBef>
                <a:spcPct val="35000"/>
              </a:spcBef>
              <a:spcAft>
                <a:spcPts val="0"/>
              </a:spcAft>
              <a:buClr>
                <a:schemeClr val="tx1">
                  <a:lumMod val="85000"/>
                  <a:lumOff val="15000"/>
                </a:schemeClr>
              </a:buClr>
              <a:buSzPct val="80000"/>
              <a:buFont typeface="Wingdings" panose="05000000000000000000" pitchFamily="2" charset="2"/>
              <a:buNone/>
              <a:defRPr/>
            </a:pPr>
            <a:endParaRPr lang="en-US" sz="2800" dirty="0">
              <a:solidFill>
                <a:srgbClr val="FF0000"/>
              </a:solidFill>
            </a:endParaRPr>
          </a:p>
        </p:txBody>
      </p:sp>
      <p:sp>
        <p:nvSpPr>
          <p:cNvPr id="26627" name="Slide Number Placeholder 5">
            <a:extLst>
              <a:ext uri="{FF2B5EF4-FFF2-40B4-BE49-F238E27FC236}">
                <a16:creationId xmlns:a16="http://schemas.microsoft.com/office/drawing/2014/main" xmlns="" id="{B2109F8F-20F9-436E-A001-187C164A375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F50CA67-4E5C-4ACB-A5C0-1FB3174DF095}" type="slidenum">
              <a:rPr lang="en-US" altLang="en-US" sz="1400" smtClean="0"/>
              <a:pPr/>
              <a:t>6</a:t>
            </a:fld>
            <a:endParaRPr lang="en-US" altLang="en-US" sz="1400"/>
          </a:p>
        </p:txBody>
      </p:sp>
      <p:sp>
        <p:nvSpPr>
          <p:cNvPr id="106498" name="Text Box 2">
            <a:extLst>
              <a:ext uri="{FF2B5EF4-FFF2-40B4-BE49-F238E27FC236}">
                <a16:creationId xmlns:a16="http://schemas.microsoft.com/office/drawing/2014/main" xmlns="" id="{63961FBE-40E8-4260-B9EC-B4B59ACF5E91}"/>
              </a:ext>
            </a:extLst>
          </p:cNvPr>
          <p:cNvSpPr txBox="1">
            <a:spLocks noChangeArrowheads="1"/>
          </p:cNvSpPr>
          <p:nvPr/>
        </p:nvSpPr>
        <p:spPr bwMode="auto">
          <a:xfrm>
            <a:off x="0" y="304800"/>
            <a:ext cx="91440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80000"/>
              </a:lnSpc>
            </a:pPr>
            <a:r>
              <a:rPr lang="en-US" altLang="en-US" sz="3800" b="1">
                <a:latin typeface="Albertus Extra Bold" pitchFamily="34" charset="0"/>
                <a:cs typeface="Arial" panose="020B0604020202020204" pitchFamily="34" charset="0"/>
              </a:rPr>
              <a:t>POKOK-POKOK MATERI UUKN</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06498"/>
                                        </p:tgtEl>
                                        <p:attrNameLst>
                                          <p:attrName>style.visibility</p:attrName>
                                        </p:attrNameLst>
                                      </p:cBhvr>
                                      <p:to>
                                        <p:strVal val="visible"/>
                                      </p:to>
                                    </p:set>
                                    <p:animEffect transition="in" filter="diamond(in)">
                                      <p:cBhvr>
                                        <p:cTn id="7" dur="500"/>
                                        <p:tgtEl>
                                          <p:spTgt spid="1064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5">
            <a:extLst>
              <a:ext uri="{FF2B5EF4-FFF2-40B4-BE49-F238E27FC236}">
                <a16:creationId xmlns:a16="http://schemas.microsoft.com/office/drawing/2014/main" xmlns="" id="{C0F85F30-ED90-43DE-8793-26368D39F48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0182E3B3-BB30-4F56-959D-A48F94BDF0DB}" type="slidenum">
              <a:rPr lang="en-US" altLang="en-US" sz="1400" smtClean="0"/>
              <a:pPr eaLnBrk="1" hangingPunct="1"/>
              <a:t>60</a:t>
            </a:fld>
            <a:endParaRPr lang="en-US" altLang="en-US" sz="1400"/>
          </a:p>
        </p:txBody>
      </p:sp>
      <p:sp>
        <p:nvSpPr>
          <p:cNvPr id="67587" name="AutoShape 2">
            <a:extLst>
              <a:ext uri="{FF2B5EF4-FFF2-40B4-BE49-F238E27FC236}">
                <a16:creationId xmlns:a16="http://schemas.microsoft.com/office/drawing/2014/main" xmlns="" id="{BDDFF157-DFFC-4092-9061-36C708510147}"/>
              </a:ext>
            </a:extLst>
          </p:cNvPr>
          <p:cNvSpPr>
            <a:spLocks noChangeArrowheads="1"/>
          </p:cNvSpPr>
          <p:nvPr/>
        </p:nvSpPr>
        <p:spPr bwMode="auto">
          <a:xfrm>
            <a:off x="3735388" y="2211388"/>
            <a:ext cx="5407025" cy="2663825"/>
          </a:xfrm>
          <a:prstGeom prst="roundRect">
            <a:avLst>
              <a:gd name="adj" fmla="val 16648"/>
            </a:avLst>
          </a:prstGeom>
          <a:solidFill>
            <a:srgbClr val="00CC00">
              <a:alpha val="50195"/>
            </a:srgbClr>
          </a:solidFill>
          <a:ln w="12700">
            <a:solidFill>
              <a:schemeClr val="tx1"/>
            </a:solidFill>
            <a:round/>
            <a:headEnd/>
            <a:tailEnd/>
          </a:ln>
        </p:spPr>
        <p:txBody>
          <a:bodyPr wrap="none" lIns="92075" tIns="46038" rIns="92075" bIns="46038"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endParaRPr lang="en-US" altLang="en-US" sz="3500" b="1" u="sng" dirty="0">
              <a:solidFill>
                <a:srgbClr val="FF0000"/>
              </a:solidFill>
              <a:latin typeface="Bookman Old Style" panose="02050604050505020204" pitchFamily="18" charset="0"/>
            </a:endParaRPr>
          </a:p>
          <a:p>
            <a:pPr algn="r"/>
            <a:endParaRPr lang="en-US" altLang="en-US" sz="3500" b="1" u="sng" dirty="0">
              <a:solidFill>
                <a:srgbClr val="FF0000"/>
              </a:solidFill>
              <a:latin typeface="Bookman Old Style" panose="02050604050505020204" pitchFamily="18" charset="0"/>
            </a:endParaRPr>
          </a:p>
          <a:p>
            <a:pPr algn="r"/>
            <a:endParaRPr lang="en-US" altLang="en-US" sz="3500" b="1" u="sng" dirty="0">
              <a:solidFill>
                <a:srgbClr val="FF0000"/>
              </a:solidFill>
              <a:latin typeface="Bookman Old Style" panose="02050604050505020204" pitchFamily="18" charset="0"/>
            </a:endParaRPr>
          </a:p>
          <a:p>
            <a:pPr algn="r"/>
            <a:r>
              <a:rPr lang="en-US" altLang="en-US" sz="2000" b="1" u="sng" dirty="0" err="1">
                <a:latin typeface="Bookman Old Style" panose="02050604050505020204" pitchFamily="18" charset="0"/>
              </a:rPr>
              <a:t>Comptabel</a:t>
            </a:r>
            <a:r>
              <a:rPr lang="en-US" altLang="en-US" sz="2000" b="1" u="sng" dirty="0">
                <a:latin typeface="Bookman Old Style" panose="02050604050505020204" pitchFamily="18" charset="0"/>
              </a:rPr>
              <a:t> </a:t>
            </a:r>
            <a:r>
              <a:rPr lang="en-US" altLang="en-US" sz="2000" b="1" u="sng" dirty="0" err="1">
                <a:latin typeface="Bookman Old Style" panose="02050604050505020204" pitchFamily="18" charset="0"/>
              </a:rPr>
              <a:t>beheer</a:t>
            </a:r>
            <a:endParaRPr lang="en-US" altLang="en-US" sz="2000" b="1" u="sng" dirty="0">
              <a:latin typeface="Bookman Old Style" panose="02050604050505020204" pitchFamily="18" charset="0"/>
            </a:endParaRPr>
          </a:p>
        </p:txBody>
      </p:sp>
      <p:sp>
        <p:nvSpPr>
          <p:cNvPr id="67588" name="AutoShape 3">
            <a:extLst>
              <a:ext uri="{FF2B5EF4-FFF2-40B4-BE49-F238E27FC236}">
                <a16:creationId xmlns:a16="http://schemas.microsoft.com/office/drawing/2014/main" xmlns="" id="{27A9B44E-FE0A-44BE-8421-10542904754A}"/>
              </a:ext>
            </a:extLst>
          </p:cNvPr>
          <p:cNvSpPr>
            <a:spLocks noChangeArrowheads="1"/>
          </p:cNvSpPr>
          <p:nvPr/>
        </p:nvSpPr>
        <p:spPr bwMode="auto">
          <a:xfrm>
            <a:off x="3811588" y="2363788"/>
            <a:ext cx="1901825" cy="2435225"/>
          </a:xfrm>
          <a:prstGeom prst="roundRect">
            <a:avLst>
              <a:gd name="adj" fmla="val 16648"/>
            </a:avLst>
          </a:prstGeom>
          <a:solidFill>
            <a:schemeClr val="accent1">
              <a:alpha val="50195"/>
            </a:schemeClr>
          </a:solidFill>
          <a:ln w="12700">
            <a:solidFill>
              <a:schemeClr val="tx1"/>
            </a:solidFill>
            <a:round/>
            <a:headEnd/>
            <a:tailEnd/>
          </a:ln>
        </p:spPr>
        <p:txBody>
          <a:bodyPr wrap="none" lIns="92075" tIns="46038" rIns="92075" bIns="46038"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endParaRPr lang="en-US" altLang="en-US" dirty="0"/>
          </a:p>
          <a:p>
            <a:pPr algn="r"/>
            <a:endParaRPr lang="en-US" altLang="en-US" dirty="0"/>
          </a:p>
          <a:p>
            <a:pPr algn="r"/>
            <a:endParaRPr lang="en-US" altLang="en-US" dirty="0"/>
          </a:p>
          <a:p>
            <a:pPr algn="r"/>
            <a:endParaRPr lang="en-US" altLang="en-US" dirty="0"/>
          </a:p>
          <a:p>
            <a:pPr algn="r"/>
            <a:endParaRPr lang="en-US" altLang="en-US" sz="1000" dirty="0"/>
          </a:p>
          <a:p>
            <a:pPr algn="r">
              <a:lnSpc>
                <a:spcPct val="80000"/>
              </a:lnSpc>
            </a:pPr>
            <a:r>
              <a:rPr lang="en-US" altLang="en-US" sz="1800" b="1" u="sng" dirty="0" err="1">
                <a:latin typeface="Bookman Old Style" panose="02050604050505020204" pitchFamily="18" charset="0"/>
              </a:rPr>
              <a:t>administratief</a:t>
            </a:r>
            <a:endParaRPr lang="en-US" altLang="en-US" sz="1800" b="1" u="sng" dirty="0">
              <a:latin typeface="Bookman Old Style" panose="02050604050505020204" pitchFamily="18" charset="0"/>
            </a:endParaRPr>
          </a:p>
          <a:p>
            <a:pPr algn="r">
              <a:lnSpc>
                <a:spcPct val="80000"/>
              </a:lnSpc>
            </a:pPr>
            <a:r>
              <a:rPr lang="en-US" altLang="en-US" sz="1800" b="1" u="sng" dirty="0" err="1">
                <a:latin typeface="Bookman Old Style" panose="02050604050505020204" pitchFamily="18" charset="0"/>
              </a:rPr>
              <a:t>beheer</a:t>
            </a:r>
            <a:endParaRPr lang="en-US" altLang="en-US" sz="1800" b="1" u="sng" dirty="0">
              <a:latin typeface="Bookman Old Style" panose="02050604050505020204" pitchFamily="18" charset="0"/>
            </a:endParaRPr>
          </a:p>
        </p:txBody>
      </p:sp>
      <p:sp>
        <p:nvSpPr>
          <p:cNvPr id="67589" name="AutoShape 4">
            <a:extLst>
              <a:ext uri="{FF2B5EF4-FFF2-40B4-BE49-F238E27FC236}">
                <a16:creationId xmlns:a16="http://schemas.microsoft.com/office/drawing/2014/main" xmlns="" id="{B8829D5D-82A1-4C7A-8A3B-9AC342D639D2}"/>
              </a:ext>
            </a:extLst>
          </p:cNvPr>
          <p:cNvSpPr>
            <a:spLocks noChangeArrowheads="1"/>
          </p:cNvSpPr>
          <p:nvPr/>
        </p:nvSpPr>
        <p:spPr bwMode="auto">
          <a:xfrm>
            <a:off x="1588" y="2211388"/>
            <a:ext cx="3654425" cy="2587625"/>
          </a:xfrm>
          <a:prstGeom prst="roundRect">
            <a:avLst>
              <a:gd name="adj" fmla="val 16648"/>
            </a:avLst>
          </a:prstGeom>
          <a:solidFill>
            <a:schemeClr val="accent1">
              <a:alpha val="50195"/>
            </a:schemeClr>
          </a:solidFill>
          <a:ln w="12700">
            <a:solidFill>
              <a:schemeClr val="tx1"/>
            </a:solidFill>
            <a:round/>
            <a:headEnd/>
            <a:tailEnd/>
          </a:ln>
        </p:spPr>
        <p:txBody>
          <a:bodyPr wrap="none" lIns="92075" tIns="46038" rIns="92075" bIns="46038"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endParaRPr lang="en-US" altLang="en-US" dirty="0"/>
          </a:p>
          <a:p>
            <a:pPr algn="r"/>
            <a:endParaRPr lang="en-US" altLang="en-US" dirty="0"/>
          </a:p>
          <a:p>
            <a:pPr algn="r"/>
            <a:endParaRPr lang="en-US" altLang="en-US" dirty="0"/>
          </a:p>
          <a:p>
            <a:pPr algn="r"/>
            <a:endParaRPr lang="en-US" altLang="en-US" dirty="0"/>
          </a:p>
          <a:p>
            <a:pPr algn="r"/>
            <a:endParaRPr lang="en-US" altLang="en-US" dirty="0"/>
          </a:p>
          <a:p>
            <a:pPr algn="r"/>
            <a:r>
              <a:rPr lang="en-US" altLang="en-US" sz="1800" b="1" u="sng" dirty="0" err="1">
                <a:latin typeface="Albertus Extra Bold" pitchFamily="34" charset="0"/>
              </a:rPr>
              <a:t>administratief</a:t>
            </a:r>
            <a:r>
              <a:rPr lang="en-US" altLang="en-US" sz="1800" b="1" u="sng" dirty="0">
                <a:latin typeface="Albertus Extra Bold" pitchFamily="34" charset="0"/>
              </a:rPr>
              <a:t> </a:t>
            </a:r>
            <a:r>
              <a:rPr lang="en-US" altLang="en-US" sz="1800" b="1" u="sng" dirty="0" err="1">
                <a:latin typeface="Albertus Extra Bold" pitchFamily="34" charset="0"/>
              </a:rPr>
              <a:t>beheer</a:t>
            </a:r>
            <a:endParaRPr lang="en-US" altLang="en-US" sz="1800" b="1" u="sng" dirty="0">
              <a:latin typeface="Albertus Extra Bold" pitchFamily="34" charset="0"/>
            </a:endParaRPr>
          </a:p>
        </p:txBody>
      </p:sp>
      <p:grpSp>
        <p:nvGrpSpPr>
          <p:cNvPr id="67590" name="Group 7">
            <a:extLst>
              <a:ext uri="{FF2B5EF4-FFF2-40B4-BE49-F238E27FC236}">
                <a16:creationId xmlns:a16="http://schemas.microsoft.com/office/drawing/2014/main" xmlns="" id="{B88DB997-DFED-4D80-8E3B-9B7702C30199}"/>
              </a:ext>
            </a:extLst>
          </p:cNvPr>
          <p:cNvGrpSpPr>
            <a:grpSpLocks/>
          </p:cNvGrpSpPr>
          <p:nvPr/>
        </p:nvGrpSpPr>
        <p:grpSpPr bwMode="auto">
          <a:xfrm>
            <a:off x="19050" y="2647950"/>
            <a:ext cx="1752600" cy="992188"/>
            <a:chOff x="12" y="1668"/>
            <a:chExt cx="1104" cy="625"/>
          </a:xfrm>
        </p:grpSpPr>
        <p:sp>
          <p:nvSpPr>
            <p:cNvPr id="67606" name="Freeform 5">
              <a:extLst>
                <a:ext uri="{FF2B5EF4-FFF2-40B4-BE49-F238E27FC236}">
                  <a16:creationId xmlns:a16="http://schemas.microsoft.com/office/drawing/2014/main" xmlns="" id="{A0F0E0BD-47C8-4267-BF3E-A9BF68F98462}"/>
                </a:ext>
              </a:extLst>
            </p:cNvPr>
            <p:cNvSpPr>
              <a:spLocks/>
            </p:cNvSpPr>
            <p:nvPr/>
          </p:nvSpPr>
          <p:spPr bwMode="auto">
            <a:xfrm>
              <a:off x="12" y="1668"/>
              <a:ext cx="1104" cy="625"/>
            </a:xfrm>
            <a:custGeom>
              <a:avLst/>
              <a:gdLst>
                <a:gd name="T0" fmla="*/ 78 w 1104"/>
                <a:gd name="T1" fmla="*/ 0 h 625"/>
                <a:gd name="T2" fmla="*/ 62 w 1104"/>
                <a:gd name="T3" fmla="*/ 2 h 625"/>
                <a:gd name="T4" fmla="*/ 48 w 1104"/>
                <a:gd name="T5" fmla="*/ 6 h 625"/>
                <a:gd name="T6" fmla="*/ 35 w 1104"/>
                <a:gd name="T7" fmla="*/ 13 h 625"/>
                <a:gd name="T8" fmla="*/ 23 w 1104"/>
                <a:gd name="T9" fmla="*/ 23 h 625"/>
                <a:gd name="T10" fmla="*/ 14 w 1104"/>
                <a:gd name="T11" fmla="*/ 34 h 625"/>
                <a:gd name="T12" fmla="*/ 7 w 1104"/>
                <a:gd name="T13" fmla="*/ 48 h 625"/>
                <a:gd name="T14" fmla="*/ 2 w 1104"/>
                <a:gd name="T15" fmla="*/ 62 h 625"/>
                <a:gd name="T16" fmla="*/ 0 w 1104"/>
                <a:gd name="T17" fmla="*/ 78 h 625"/>
                <a:gd name="T18" fmla="*/ 0 w 1104"/>
                <a:gd name="T19" fmla="*/ 546 h 625"/>
                <a:gd name="T20" fmla="*/ 2 w 1104"/>
                <a:gd name="T21" fmla="*/ 562 h 625"/>
                <a:gd name="T22" fmla="*/ 7 w 1104"/>
                <a:gd name="T23" fmla="*/ 576 h 625"/>
                <a:gd name="T24" fmla="*/ 14 w 1104"/>
                <a:gd name="T25" fmla="*/ 590 h 625"/>
                <a:gd name="T26" fmla="*/ 23 w 1104"/>
                <a:gd name="T27" fmla="*/ 601 h 625"/>
                <a:gd name="T28" fmla="*/ 35 w 1104"/>
                <a:gd name="T29" fmla="*/ 611 h 625"/>
                <a:gd name="T30" fmla="*/ 48 w 1104"/>
                <a:gd name="T31" fmla="*/ 618 h 625"/>
                <a:gd name="T32" fmla="*/ 62 w 1104"/>
                <a:gd name="T33" fmla="*/ 622 h 625"/>
                <a:gd name="T34" fmla="*/ 78 w 1104"/>
                <a:gd name="T35" fmla="*/ 624 h 625"/>
                <a:gd name="T36" fmla="*/ 1025 w 1104"/>
                <a:gd name="T37" fmla="*/ 624 h 625"/>
                <a:gd name="T38" fmla="*/ 1041 w 1104"/>
                <a:gd name="T39" fmla="*/ 622 h 625"/>
                <a:gd name="T40" fmla="*/ 1055 w 1104"/>
                <a:gd name="T41" fmla="*/ 618 h 625"/>
                <a:gd name="T42" fmla="*/ 1070 w 1104"/>
                <a:gd name="T43" fmla="*/ 611 h 625"/>
                <a:gd name="T44" fmla="*/ 1080 w 1104"/>
                <a:gd name="T45" fmla="*/ 601 h 625"/>
                <a:gd name="T46" fmla="*/ 1091 w 1104"/>
                <a:gd name="T47" fmla="*/ 590 h 625"/>
                <a:gd name="T48" fmla="*/ 1098 w 1104"/>
                <a:gd name="T49" fmla="*/ 576 h 625"/>
                <a:gd name="T50" fmla="*/ 1101 w 1104"/>
                <a:gd name="T51" fmla="*/ 562 h 625"/>
                <a:gd name="T52" fmla="*/ 1103 w 1104"/>
                <a:gd name="T53" fmla="*/ 546 h 625"/>
                <a:gd name="T54" fmla="*/ 1103 w 1104"/>
                <a:gd name="T55" fmla="*/ 78 h 625"/>
                <a:gd name="T56" fmla="*/ 1101 w 1104"/>
                <a:gd name="T57" fmla="*/ 62 h 625"/>
                <a:gd name="T58" fmla="*/ 1098 w 1104"/>
                <a:gd name="T59" fmla="*/ 48 h 625"/>
                <a:gd name="T60" fmla="*/ 1091 w 1104"/>
                <a:gd name="T61" fmla="*/ 34 h 625"/>
                <a:gd name="T62" fmla="*/ 1080 w 1104"/>
                <a:gd name="T63" fmla="*/ 23 h 625"/>
                <a:gd name="T64" fmla="*/ 1070 w 1104"/>
                <a:gd name="T65" fmla="*/ 13 h 625"/>
                <a:gd name="T66" fmla="*/ 1055 w 1104"/>
                <a:gd name="T67" fmla="*/ 6 h 625"/>
                <a:gd name="T68" fmla="*/ 1041 w 1104"/>
                <a:gd name="T69" fmla="*/ 2 h 625"/>
                <a:gd name="T70" fmla="*/ 1025 w 1104"/>
                <a:gd name="T71" fmla="*/ 0 h 625"/>
                <a:gd name="T72" fmla="*/ 78 w 1104"/>
                <a:gd name="T73" fmla="*/ 0 h 6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04"/>
                <a:gd name="T112" fmla="*/ 0 h 625"/>
                <a:gd name="T113" fmla="*/ 1104 w 1104"/>
                <a:gd name="T114" fmla="*/ 625 h 62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04" h="625">
                  <a:moveTo>
                    <a:pt x="78" y="0"/>
                  </a:moveTo>
                  <a:lnTo>
                    <a:pt x="62" y="2"/>
                  </a:lnTo>
                  <a:lnTo>
                    <a:pt x="48" y="6"/>
                  </a:lnTo>
                  <a:lnTo>
                    <a:pt x="35" y="13"/>
                  </a:lnTo>
                  <a:lnTo>
                    <a:pt x="23" y="23"/>
                  </a:lnTo>
                  <a:lnTo>
                    <a:pt x="14" y="34"/>
                  </a:lnTo>
                  <a:lnTo>
                    <a:pt x="7" y="48"/>
                  </a:lnTo>
                  <a:lnTo>
                    <a:pt x="2" y="62"/>
                  </a:lnTo>
                  <a:lnTo>
                    <a:pt x="0" y="78"/>
                  </a:lnTo>
                  <a:lnTo>
                    <a:pt x="0" y="546"/>
                  </a:lnTo>
                  <a:lnTo>
                    <a:pt x="2" y="562"/>
                  </a:lnTo>
                  <a:lnTo>
                    <a:pt x="7" y="576"/>
                  </a:lnTo>
                  <a:lnTo>
                    <a:pt x="14" y="590"/>
                  </a:lnTo>
                  <a:lnTo>
                    <a:pt x="23" y="601"/>
                  </a:lnTo>
                  <a:lnTo>
                    <a:pt x="35" y="611"/>
                  </a:lnTo>
                  <a:lnTo>
                    <a:pt x="48" y="618"/>
                  </a:lnTo>
                  <a:lnTo>
                    <a:pt x="62" y="622"/>
                  </a:lnTo>
                  <a:lnTo>
                    <a:pt x="78" y="624"/>
                  </a:lnTo>
                  <a:lnTo>
                    <a:pt x="1025" y="624"/>
                  </a:lnTo>
                  <a:lnTo>
                    <a:pt x="1041" y="622"/>
                  </a:lnTo>
                  <a:lnTo>
                    <a:pt x="1055" y="618"/>
                  </a:lnTo>
                  <a:lnTo>
                    <a:pt x="1070" y="611"/>
                  </a:lnTo>
                  <a:lnTo>
                    <a:pt x="1080" y="601"/>
                  </a:lnTo>
                  <a:lnTo>
                    <a:pt x="1091" y="590"/>
                  </a:lnTo>
                  <a:lnTo>
                    <a:pt x="1098" y="576"/>
                  </a:lnTo>
                  <a:lnTo>
                    <a:pt x="1101" y="562"/>
                  </a:lnTo>
                  <a:lnTo>
                    <a:pt x="1103" y="546"/>
                  </a:lnTo>
                  <a:lnTo>
                    <a:pt x="1103" y="78"/>
                  </a:lnTo>
                  <a:lnTo>
                    <a:pt x="1101" y="62"/>
                  </a:lnTo>
                  <a:lnTo>
                    <a:pt x="1098" y="48"/>
                  </a:lnTo>
                  <a:lnTo>
                    <a:pt x="1091" y="34"/>
                  </a:lnTo>
                  <a:lnTo>
                    <a:pt x="1080" y="23"/>
                  </a:lnTo>
                  <a:lnTo>
                    <a:pt x="1070" y="13"/>
                  </a:lnTo>
                  <a:lnTo>
                    <a:pt x="1055" y="6"/>
                  </a:lnTo>
                  <a:lnTo>
                    <a:pt x="1041" y="2"/>
                  </a:lnTo>
                  <a:lnTo>
                    <a:pt x="1025" y="0"/>
                  </a:lnTo>
                  <a:lnTo>
                    <a:pt x="78" y="0"/>
                  </a:lnTo>
                </a:path>
              </a:pathLst>
            </a:custGeom>
            <a:solidFill>
              <a:srgbClr val="CC99FF"/>
            </a:solidFill>
            <a:ln w="12700" cap="rnd">
              <a:solidFill>
                <a:schemeClr val="tx1"/>
              </a:solidFill>
              <a:round/>
              <a:headEnd type="none" w="sm" len="sm"/>
              <a:tailEnd type="none" w="sm" len="sm"/>
            </a:ln>
          </p:spPr>
          <p:txBody>
            <a:bodyPr/>
            <a:lstStyle/>
            <a:p>
              <a:endParaRPr lang="en-US"/>
            </a:p>
          </p:txBody>
        </p:sp>
        <p:sp>
          <p:nvSpPr>
            <p:cNvPr id="56326" name="Rectangle 6">
              <a:extLst>
                <a:ext uri="{FF2B5EF4-FFF2-40B4-BE49-F238E27FC236}">
                  <a16:creationId xmlns:a16="http://schemas.microsoft.com/office/drawing/2014/main" xmlns="" id="{5648012B-8562-4A65-9E79-621F76758893}"/>
                </a:ext>
              </a:extLst>
            </p:cNvPr>
            <p:cNvSpPr>
              <a:spLocks noChangeArrowheads="1"/>
            </p:cNvSpPr>
            <p:nvPr/>
          </p:nvSpPr>
          <p:spPr bwMode="auto">
            <a:xfrm>
              <a:off x="94" y="1721"/>
              <a:ext cx="940" cy="518"/>
            </a:xfrm>
            <a:prstGeom prst="rect">
              <a:avLst/>
            </a:prstGeom>
            <a:noFill/>
            <a:ln w="9525">
              <a:noFill/>
              <a:miter lim="800000"/>
              <a:headEnd/>
              <a:tailEnd/>
            </a:ln>
            <a:effectLst/>
          </p:spPr>
          <p:txBody>
            <a:bodyPr wrap="none" lIns="0" tIns="0" rIns="0" bIns="0" anchor="ctr"/>
            <a:lstStyle/>
            <a:p>
              <a:pPr algn="ctr">
                <a:defRPr/>
              </a:pPr>
              <a:r>
                <a:rPr lang="en-US" sz="1800" b="1" dirty="0">
                  <a:solidFill>
                    <a:srgbClr val="FFFF00"/>
                  </a:solidFill>
                  <a:effectLst>
                    <a:outerShdw blurRad="38100" dist="38100" dir="2700000" algn="tl">
                      <a:srgbClr val="000000"/>
                    </a:outerShdw>
                  </a:effectLst>
                  <a:latin typeface="Lucida Console" pitchFamily="49" charset="0"/>
                </a:rPr>
                <a:t>PEMBUATAN </a:t>
              </a:r>
            </a:p>
            <a:p>
              <a:pPr algn="ctr">
                <a:defRPr/>
              </a:pPr>
              <a:r>
                <a:rPr lang="en-US" sz="1800" b="1" dirty="0">
                  <a:solidFill>
                    <a:srgbClr val="FFFF00"/>
                  </a:solidFill>
                  <a:effectLst>
                    <a:outerShdw blurRad="38100" dist="38100" dir="2700000" algn="tl">
                      <a:srgbClr val="000000"/>
                    </a:outerShdw>
                  </a:effectLst>
                  <a:latin typeface="Lucida Console" pitchFamily="49" charset="0"/>
                </a:rPr>
                <a:t>KOMITMEN</a:t>
              </a:r>
            </a:p>
          </p:txBody>
        </p:sp>
      </p:grpSp>
      <p:grpSp>
        <p:nvGrpSpPr>
          <p:cNvPr id="67591" name="Group 10">
            <a:extLst>
              <a:ext uri="{FF2B5EF4-FFF2-40B4-BE49-F238E27FC236}">
                <a16:creationId xmlns:a16="http://schemas.microsoft.com/office/drawing/2014/main" xmlns="" id="{8384C50B-FCE8-48C2-AF40-617FAA7AF714}"/>
              </a:ext>
            </a:extLst>
          </p:cNvPr>
          <p:cNvGrpSpPr>
            <a:grpSpLocks/>
          </p:cNvGrpSpPr>
          <p:nvPr/>
        </p:nvGrpSpPr>
        <p:grpSpPr bwMode="auto">
          <a:xfrm>
            <a:off x="1866900" y="2667000"/>
            <a:ext cx="1752600" cy="992188"/>
            <a:chOff x="1176" y="1680"/>
            <a:chExt cx="1104" cy="625"/>
          </a:xfrm>
        </p:grpSpPr>
        <p:sp>
          <p:nvSpPr>
            <p:cNvPr id="67604" name="Freeform 8">
              <a:extLst>
                <a:ext uri="{FF2B5EF4-FFF2-40B4-BE49-F238E27FC236}">
                  <a16:creationId xmlns:a16="http://schemas.microsoft.com/office/drawing/2014/main" xmlns="" id="{F5DC1E9A-2064-461E-88FE-525D1D795D7C}"/>
                </a:ext>
              </a:extLst>
            </p:cNvPr>
            <p:cNvSpPr>
              <a:spLocks/>
            </p:cNvSpPr>
            <p:nvPr/>
          </p:nvSpPr>
          <p:spPr bwMode="auto">
            <a:xfrm>
              <a:off x="1176" y="1680"/>
              <a:ext cx="1104" cy="625"/>
            </a:xfrm>
            <a:custGeom>
              <a:avLst/>
              <a:gdLst>
                <a:gd name="T0" fmla="*/ 78 w 1104"/>
                <a:gd name="T1" fmla="*/ 0 h 625"/>
                <a:gd name="T2" fmla="*/ 62 w 1104"/>
                <a:gd name="T3" fmla="*/ 2 h 625"/>
                <a:gd name="T4" fmla="*/ 48 w 1104"/>
                <a:gd name="T5" fmla="*/ 6 h 625"/>
                <a:gd name="T6" fmla="*/ 35 w 1104"/>
                <a:gd name="T7" fmla="*/ 13 h 625"/>
                <a:gd name="T8" fmla="*/ 23 w 1104"/>
                <a:gd name="T9" fmla="*/ 23 h 625"/>
                <a:gd name="T10" fmla="*/ 14 w 1104"/>
                <a:gd name="T11" fmla="*/ 34 h 625"/>
                <a:gd name="T12" fmla="*/ 7 w 1104"/>
                <a:gd name="T13" fmla="*/ 48 h 625"/>
                <a:gd name="T14" fmla="*/ 2 w 1104"/>
                <a:gd name="T15" fmla="*/ 62 h 625"/>
                <a:gd name="T16" fmla="*/ 0 w 1104"/>
                <a:gd name="T17" fmla="*/ 78 h 625"/>
                <a:gd name="T18" fmla="*/ 0 w 1104"/>
                <a:gd name="T19" fmla="*/ 546 h 625"/>
                <a:gd name="T20" fmla="*/ 2 w 1104"/>
                <a:gd name="T21" fmla="*/ 562 h 625"/>
                <a:gd name="T22" fmla="*/ 7 w 1104"/>
                <a:gd name="T23" fmla="*/ 576 h 625"/>
                <a:gd name="T24" fmla="*/ 14 w 1104"/>
                <a:gd name="T25" fmla="*/ 590 h 625"/>
                <a:gd name="T26" fmla="*/ 23 w 1104"/>
                <a:gd name="T27" fmla="*/ 601 h 625"/>
                <a:gd name="T28" fmla="*/ 35 w 1104"/>
                <a:gd name="T29" fmla="*/ 611 h 625"/>
                <a:gd name="T30" fmla="*/ 48 w 1104"/>
                <a:gd name="T31" fmla="*/ 618 h 625"/>
                <a:gd name="T32" fmla="*/ 62 w 1104"/>
                <a:gd name="T33" fmla="*/ 622 h 625"/>
                <a:gd name="T34" fmla="*/ 78 w 1104"/>
                <a:gd name="T35" fmla="*/ 624 h 625"/>
                <a:gd name="T36" fmla="*/ 1025 w 1104"/>
                <a:gd name="T37" fmla="*/ 624 h 625"/>
                <a:gd name="T38" fmla="*/ 1041 w 1104"/>
                <a:gd name="T39" fmla="*/ 622 h 625"/>
                <a:gd name="T40" fmla="*/ 1055 w 1104"/>
                <a:gd name="T41" fmla="*/ 618 h 625"/>
                <a:gd name="T42" fmla="*/ 1070 w 1104"/>
                <a:gd name="T43" fmla="*/ 611 h 625"/>
                <a:gd name="T44" fmla="*/ 1080 w 1104"/>
                <a:gd name="T45" fmla="*/ 601 h 625"/>
                <a:gd name="T46" fmla="*/ 1091 w 1104"/>
                <a:gd name="T47" fmla="*/ 590 h 625"/>
                <a:gd name="T48" fmla="*/ 1098 w 1104"/>
                <a:gd name="T49" fmla="*/ 576 h 625"/>
                <a:gd name="T50" fmla="*/ 1101 w 1104"/>
                <a:gd name="T51" fmla="*/ 562 h 625"/>
                <a:gd name="T52" fmla="*/ 1103 w 1104"/>
                <a:gd name="T53" fmla="*/ 546 h 625"/>
                <a:gd name="T54" fmla="*/ 1103 w 1104"/>
                <a:gd name="T55" fmla="*/ 78 h 625"/>
                <a:gd name="T56" fmla="*/ 1101 w 1104"/>
                <a:gd name="T57" fmla="*/ 62 h 625"/>
                <a:gd name="T58" fmla="*/ 1098 w 1104"/>
                <a:gd name="T59" fmla="*/ 48 h 625"/>
                <a:gd name="T60" fmla="*/ 1091 w 1104"/>
                <a:gd name="T61" fmla="*/ 34 h 625"/>
                <a:gd name="T62" fmla="*/ 1080 w 1104"/>
                <a:gd name="T63" fmla="*/ 23 h 625"/>
                <a:gd name="T64" fmla="*/ 1070 w 1104"/>
                <a:gd name="T65" fmla="*/ 13 h 625"/>
                <a:gd name="T66" fmla="*/ 1055 w 1104"/>
                <a:gd name="T67" fmla="*/ 6 h 625"/>
                <a:gd name="T68" fmla="*/ 1041 w 1104"/>
                <a:gd name="T69" fmla="*/ 2 h 625"/>
                <a:gd name="T70" fmla="*/ 1025 w 1104"/>
                <a:gd name="T71" fmla="*/ 0 h 625"/>
                <a:gd name="T72" fmla="*/ 78 w 1104"/>
                <a:gd name="T73" fmla="*/ 0 h 6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04"/>
                <a:gd name="T112" fmla="*/ 0 h 625"/>
                <a:gd name="T113" fmla="*/ 1104 w 1104"/>
                <a:gd name="T114" fmla="*/ 625 h 62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04" h="625">
                  <a:moveTo>
                    <a:pt x="78" y="0"/>
                  </a:moveTo>
                  <a:lnTo>
                    <a:pt x="62" y="2"/>
                  </a:lnTo>
                  <a:lnTo>
                    <a:pt x="48" y="6"/>
                  </a:lnTo>
                  <a:lnTo>
                    <a:pt x="35" y="13"/>
                  </a:lnTo>
                  <a:lnTo>
                    <a:pt x="23" y="23"/>
                  </a:lnTo>
                  <a:lnTo>
                    <a:pt x="14" y="34"/>
                  </a:lnTo>
                  <a:lnTo>
                    <a:pt x="7" y="48"/>
                  </a:lnTo>
                  <a:lnTo>
                    <a:pt x="2" y="62"/>
                  </a:lnTo>
                  <a:lnTo>
                    <a:pt x="0" y="78"/>
                  </a:lnTo>
                  <a:lnTo>
                    <a:pt x="0" y="546"/>
                  </a:lnTo>
                  <a:lnTo>
                    <a:pt x="2" y="562"/>
                  </a:lnTo>
                  <a:lnTo>
                    <a:pt x="7" y="576"/>
                  </a:lnTo>
                  <a:lnTo>
                    <a:pt x="14" y="590"/>
                  </a:lnTo>
                  <a:lnTo>
                    <a:pt x="23" y="601"/>
                  </a:lnTo>
                  <a:lnTo>
                    <a:pt x="35" y="611"/>
                  </a:lnTo>
                  <a:lnTo>
                    <a:pt x="48" y="618"/>
                  </a:lnTo>
                  <a:lnTo>
                    <a:pt x="62" y="622"/>
                  </a:lnTo>
                  <a:lnTo>
                    <a:pt x="78" y="624"/>
                  </a:lnTo>
                  <a:lnTo>
                    <a:pt x="1025" y="624"/>
                  </a:lnTo>
                  <a:lnTo>
                    <a:pt x="1041" y="622"/>
                  </a:lnTo>
                  <a:lnTo>
                    <a:pt x="1055" y="618"/>
                  </a:lnTo>
                  <a:lnTo>
                    <a:pt x="1070" y="611"/>
                  </a:lnTo>
                  <a:lnTo>
                    <a:pt x="1080" y="601"/>
                  </a:lnTo>
                  <a:lnTo>
                    <a:pt x="1091" y="590"/>
                  </a:lnTo>
                  <a:lnTo>
                    <a:pt x="1098" y="576"/>
                  </a:lnTo>
                  <a:lnTo>
                    <a:pt x="1101" y="562"/>
                  </a:lnTo>
                  <a:lnTo>
                    <a:pt x="1103" y="546"/>
                  </a:lnTo>
                  <a:lnTo>
                    <a:pt x="1103" y="78"/>
                  </a:lnTo>
                  <a:lnTo>
                    <a:pt x="1101" y="62"/>
                  </a:lnTo>
                  <a:lnTo>
                    <a:pt x="1098" y="48"/>
                  </a:lnTo>
                  <a:lnTo>
                    <a:pt x="1091" y="34"/>
                  </a:lnTo>
                  <a:lnTo>
                    <a:pt x="1080" y="23"/>
                  </a:lnTo>
                  <a:lnTo>
                    <a:pt x="1070" y="13"/>
                  </a:lnTo>
                  <a:lnTo>
                    <a:pt x="1055" y="6"/>
                  </a:lnTo>
                  <a:lnTo>
                    <a:pt x="1041" y="2"/>
                  </a:lnTo>
                  <a:lnTo>
                    <a:pt x="1025" y="0"/>
                  </a:lnTo>
                  <a:lnTo>
                    <a:pt x="78" y="0"/>
                  </a:lnTo>
                </a:path>
              </a:pathLst>
            </a:custGeom>
            <a:solidFill>
              <a:srgbClr val="CC99FF"/>
            </a:solidFill>
            <a:ln w="12700" cap="rnd">
              <a:solidFill>
                <a:schemeClr val="tx1"/>
              </a:solidFill>
              <a:round/>
              <a:headEnd type="none" w="sm" len="sm"/>
              <a:tailEnd type="none" w="sm" len="sm"/>
            </a:ln>
          </p:spPr>
          <p:txBody>
            <a:bodyPr/>
            <a:lstStyle/>
            <a:p>
              <a:endParaRPr lang="en-US"/>
            </a:p>
          </p:txBody>
        </p:sp>
        <p:sp>
          <p:nvSpPr>
            <p:cNvPr id="56329" name="Rectangle 9">
              <a:extLst>
                <a:ext uri="{FF2B5EF4-FFF2-40B4-BE49-F238E27FC236}">
                  <a16:creationId xmlns:a16="http://schemas.microsoft.com/office/drawing/2014/main" xmlns="" id="{8ADD15C0-6ECC-428C-8540-DBD231AE6D6E}"/>
                </a:ext>
              </a:extLst>
            </p:cNvPr>
            <p:cNvSpPr>
              <a:spLocks noChangeArrowheads="1"/>
            </p:cNvSpPr>
            <p:nvPr/>
          </p:nvSpPr>
          <p:spPr bwMode="auto">
            <a:xfrm>
              <a:off x="1258" y="1733"/>
              <a:ext cx="940" cy="518"/>
            </a:xfrm>
            <a:prstGeom prst="rect">
              <a:avLst/>
            </a:prstGeom>
            <a:noFill/>
            <a:ln w="9525">
              <a:noFill/>
              <a:miter lim="800000"/>
              <a:headEnd/>
              <a:tailEnd/>
            </a:ln>
            <a:effectLst/>
          </p:spPr>
          <p:txBody>
            <a:bodyPr wrap="none" lIns="0" tIns="0" rIns="0" bIns="0" anchor="ctr"/>
            <a:lstStyle/>
            <a:p>
              <a:pPr algn="ctr">
                <a:defRPr/>
              </a:pPr>
              <a:r>
                <a:rPr lang="en-US" sz="1700" b="1" dirty="0">
                  <a:solidFill>
                    <a:srgbClr val="FFFF00"/>
                  </a:solidFill>
                  <a:effectLst>
                    <a:outerShdw blurRad="38100" dist="38100" dir="2700000" algn="tl">
                      <a:srgbClr val="000000"/>
                    </a:outerShdw>
                  </a:effectLst>
                  <a:latin typeface="Lucida Console" pitchFamily="49" charset="0"/>
                </a:rPr>
                <a:t>PENGUJIAN &amp; </a:t>
              </a:r>
            </a:p>
            <a:p>
              <a:pPr algn="ctr">
                <a:defRPr/>
              </a:pPr>
              <a:r>
                <a:rPr lang="en-US" sz="1700" b="1" dirty="0">
                  <a:solidFill>
                    <a:srgbClr val="FFFF00"/>
                  </a:solidFill>
                  <a:effectLst>
                    <a:outerShdw blurRad="38100" dist="38100" dir="2700000" algn="tl">
                      <a:srgbClr val="000000"/>
                    </a:outerShdw>
                  </a:effectLst>
                  <a:latin typeface="Lucida Console" pitchFamily="49" charset="0"/>
                </a:rPr>
                <a:t>PEMBEBANAN</a:t>
              </a:r>
            </a:p>
          </p:txBody>
        </p:sp>
      </p:grpSp>
      <p:grpSp>
        <p:nvGrpSpPr>
          <p:cNvPr id="67592" name="Group 13">
            <a:extLst>
              <a:ext uri="{FF2B5EF4-FFF2-40B4-BE49-F238E27FC236}">
                <a16:creationId xmlns:a16="http://schemas.microsoft.com/office/drawing/2014/main" xmlns="" id="{6E34FA4A-FB09-4911-B5BE-94CBBC814D1F}"/>
              </a:ext>
            </a:extLst>
          </p:cNvPr>
          <p:cNvGrpSpPr>
            <a:grpSpLocks/>
          </p:cNvGrpSpPr>
          <p:nvPr/>
        </p:nvGrpSpPr>
        <p:grpSpPr bwMode="auto">
          <a:xfrm>
            <a:off x="3886200" y="2667000"/>
            <a:ext cx="1752600" cy="992188"/>
            <a:chOff x="2448" y="1680"/>
            <a:chExt cx="1104" cy="625"/>
          </a:xfrm>
        </p:grpSpPr>
        <p:sp>
          <p:nvSpPr>
            <p:cNvPr id="67602" name="Freeform 11">
              <a:extLst>
                <a:ext uri="{FF2B5EF4-FFF2-40B4-BE49-F238E27FC236}">
                  <a16:creationId xmlns:a16="http://schemas.microsoft.com/office/drawing/2014/main" xmlns="" id="{D49CD637-3B03-4BD9-860B-CF7C6372710F}"/>
                </a:ext>
              </a:extLst>
            </p:cNvPr>
            <p:cNvSpPr>
              <a:spLocks/>
            </p:cNvSpPr>
            <p:nvPr/>
          </p:nvSpPr>
          <p:spPr bwMode="auto">
            <a:xfrm>
              <a:off x="2448" y="1680"/>
              <a:ext cx="1104" cy="625"/>
            </a:xfrm>
            <a:custGeom>
              <a:avLst/>
              <a:gdLst>
                <a:gd name="T0" fmla="*/ 78 w 1104"/>
                <a:gd name="T1" fmla="*/ 0 h 625"/>
                <a:gd name="T2" fmla="*/ 62 w 1104"/>
                <a:gd name="T3" fmla="*/ 2 h 625"/>
                <a:gd name="T4" fmla="*/ 48 w 1104"/>
                <a:gd name="T5" fmla="*/ 6 h 625"/>
                <a:gd name="T6" fmla="*/ 35 w 1104"/>
                <a:gd name="T7" fmla="*/ 13 h 625"/>
                <a:gd name="T8" fmla="*/ 23 w 1104"/>
                <a:gd name="T9" fmla="*/ 23 h 625"/>
                <a:gd name="T10" fmla="*/ 14 w 1104"/>
                <a:gd name="T11" fmla="*/ 34 h 625"/>
                <a:gd name="T12" fmla="*/ 7 w 1104"/>
                <a:gd name="T13" fmla="*/ 48 h 625"/>
                <a:gd name="T14" fmla="*/ 2 w 1104"/>
                <a:gd name="T15" fmla="*/ 62 h 625"/>
                <a:gd name="T16" fmla="*/ 0 w 1104"/>
                <a:gd name="T17" fmla="*/ 78 h 625"/>
                <a:gd name="T18" fmla="*/ 0 w 1104"/>
                <a:gd name="T19" fmla="*/ 546 h 625"/>
                <a:gd name="T20" fmla="*/ 2 w 1104"/>
                <a:gd name="T21" fmla="*/ 562 h 625"/>
                <a:gd name="T22" fmla="*/ 7 w 1104"/>
                <a:gd name="T23" fmla="*/ 576 h 625"/>
                <a:gd name="T24" fmla="*/ 14 w 1104"/>
                <a:gd name="T25" fmla="*/ 590 h 625"/>
                <a:gd name="T26" fmla="*/ 23 w 1104"/>
                <a:gd name="T27" fmla="*/ 601 h 625"/>
                <a:gd name="T28" fmla="*/ 35 w 1104"/>
                <a:gd name="T29" fmla="*/ 611 h 625"/>
                <a:gd name="T30" fmla="*/ 48 w 1104"/>
                <a:gd name="T31" fmla="*/ 618 h 625"/>
                <a:gd name="T32" fmla="*/ 62 w 1104"/>
                <a:gd name="T33" fmla="*/ 622 h 625"/>
                <a:gd name="T34" fmla="*/ 78 w 1104"/>
                <a:gd name="T35" fmla="*/ 624 h 625"/>
                <a:gd name="T36" fmla="*/ 1025 w 1104"/>
                <a:gd name="T37" fmla="*/ 624 h 625"/>
                <a:gd name="T38" fmla="*/ 1041 w 1104"/>
                <a:gd name="T39" fmla="*/ 622 h 625"/>
                <a:gd name="T40" fmla="*/ 1055 w 1104"/>
                <a:gd name="T41" fmla="*/ 618 h 625"/>
                <a:gd name="T42" fmla="*/ 1070 w 1104"/>
                <a:gd name="T43" fmla="*/ 611 h 625"/>
                <a:gd name="T44" fmla="*/ 1080 w 1104"/>
                <a:gd name="T45" fmla="*/ 601 h 625"/>
                <a:gd name="T46" fmla="*/ 1091 w 1104"/>
                <a:gd name="T47" fmla="*/ 590 h 625"/>
                <a:gd name="T48" fmla="*/ 1098 w 1104"/>
                <a:gd name="T49" fmla="*/ 576 h 625"/>
                <a:gd name="T50" fmla="*/ 1101 w 1104"/>
                <a:gd name="T51" fmla="*/ 562 h 625"/>
                <a:gd name="T52" fmla="*/ 1103 w 1104"/>
                <a:gd name="T53" fmla="*/ 546 h 625"/>
                <a:gd name="T54" fmla="*/ 1103 w 1104"/>
                <a:gd name="T55" fmla="*/ 78 h 625"/>
                <a:gd name="T56" fmla="*/ 1101 w 1104"/>
                <a:gd name="T57" fmla="*/ 62 h 625"/>
                <a:gd name="T58" fmla="*/ 1098 w 1104"/>
                <a:gd name="T59" fmla="*/ 48 h 625"/>
                <a:gd name="T60" fmla="*/ 1091 w 1104"/>
                <a:gd name="T61" fmla="*/ 34 h 625"/>
                <a:gd name="T62" fmla="*/ 1080 w 1104"/>
                <a:gd name="T63" fmla="*/ 23 h 625"/>
                <a:gd name="T64" fmla="*/ 1070 w 1104"/>
                <a:gd name="T65" fmla="*/ 13 h 625"/>
                <a:gd name="T66" fmla="*/ 1055 w 1104"/>
                <a:gd name="T67" fmla="*/ 6 h 625"/>
                <a:gd name="T68" fmla="*/ 1041 w 1104"/>
                <a:gd name="T69" fmla="*/ 2 h 625"/>
                <a:gd name="T70" fmla="*/ 1025 w 1104"/>
                <a:gd name="T71" fmla="*/ 0 h 625"/>
                <a:gd name="T72" fmla="*/ 78 w 1104"/>
                <a:gd name="T73" fmla="*/ 0 h 6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04"/>
                <a:gd name="T112" fmla="*/ 0 h 625"/>
                <a:gd name="T113" fmla="*/ 1104 w 1104"/>
                <a:gd name="T114" fmla="*/ 625 h 62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04" h="625">
                  <a:moveTo>
                    <a:pt x="78" y="0"/>
                  </a:moveTo>
                  <a:lnTo>
                    <a:pt x="62" y="2"/>
                  </a:lnTo>
                  <a:lnTo>
                    <a:pt x="48" y="6"/>
                  </a:lnTo>
                  <a:lnTo>
                    <a:pt x="35" y="13"/>
                  </a:lnTo>
                  <a:lnTo>
                    <a:pt x="23" y="23"/>
                  </a:lnTo>
                  <a:lnTo>
                    <a:pt x="14" y="34"/>
                  </a:lnTo>
                  <a:lnTo>
                    <a:pt x="7" y="48"/>
                  </a:lnTo>
                  <a:lnTo>
                    <a:pt x="2" y="62"/>
                  </a:lnTo>
                  <a:lnTo>
                    <a:pt x="0" y="78"/>
                  </a:lnTo>
                  <a:lnTo>
                    <a:pt x="0" y="546"/>
                  </a:lnTo>
                  <a:lnTo>
                    <a:pt x="2" y="562"/>
                  </a:lnTo>
                  <a:lnTo>
                    <a:pt x="7" y="576"/>
                  </a:lnTo>
                  <a:lnTo>
                    <a:pt x="14" y="590"/>
                  </a:lnTo>
                  <a:lnTo>
                    <a:pt x="23" y="601"/>
                  </a:lnTo>
                  <a:lnTo>
                    <a:pt x="35" y="611"/>
                  </a:lnTo>
                  <a:lnTo>
                    <a:pt x="48" y="618"/>
                  </a:lnTo>
                  <a:lnTo>
                    <a:pt x="62" y="622"/>
                  </a:lnTo>
                  <a:lnTo>
                    <a:pt x="78" y="624"/>
                  </a:lnTo>
                  <a:lnTo>
                    <a:pt x="1025" y="624"/>
                  </a:lnTo>
                  <a:lnTo>
                    <a:pt x="1041" y="622"/>
                  </a:lnTo>
                  <a:lnTo>
                    <a:pt x="1055" y="618"/>
                  </a:lnTo>
                  <a:lnTo>
                    <a:pt x="1070" y="611"/>
                  </a:lnTo>
                  <a:lnTo>
                    <a:pt x="1080" y="601"/>
                  </a:lnTo>
                  <a:lnTo>
                    <a:pt x="1091" y="590"/>
                  </a:lnTo>
                  <a:lnTo>
                    <a:pt x="1098" y="576"/>
                  </a:lnTo>
                  <a:lnTo>
                    <a:pt x="1101" y="562"/>
                  </a:lnTo>
                  <a:lnTo>
                    <a:pt x="1103" y="546"/>
                  </a:lnTo>
                  <a:lnTo>
                    <a:pt x="1103" y="78"/>
                  </a:lnTo>
                  <a:lnTo>
                    <a:pt x="1101" y="62"/>
                  </a:lnTo>
                  <a:lnTo>
                    <a:pt x="1098" y="48"/>
                  </a:lnTo>
                  <a:lnTo>
                    <a:pt x="1091" y="34"/>
                  </a:lnTo>
                  <a:lnTo>
                    <a:pt x="1080" y="23"/>
                  </a:lnTo>
                  <a:lnTo>
                    <a:pt x="1070" y="13"/>
                  </a:lnTo>
                  <a:lnTo>
                    <a:pt x="1055" y="6"/>
                  </a:lnTo>
                  <a:lnTo>
                    <a:pt x="1041" y="2"/>
                  </a:lnTo>
                  <a:lnTo>
                    <a:pt x="1025" y="0"/>
                  </a:lnTo>
                  <a:lnTo>
                    <a:pt x="78" y="0"/>
                  </a:lnTo>
                </a:path>
              </a:pathLst>
            </a:custGeom>
            <a:solidFill>
              <a:srgbClr val="CC99FF"/>
            </a:solidFill>
            <a:ln w="12700" cap="rnd">
              <a:solidFill>
                <a:schemeClr val="tx1"/>
              </a:solidFill>
              <a:round/>
              <a:headEnd type="none" w="sm" len="sm"/>
              <a:tailEnd type="none" w="sm" len="sm"/>
            </a:ln>
          </p:spPr>
          <p:txBody>
            <a:bodyPr/>
            <a:lstStyle/>
            <a:p>
              <a:endParaRPr lang="en-US"/>
            </a:p>
          </p:txBody>
        </p:sp>
        <p:sp>
          <p:nvSpPr>
            <p:cNvPr id="56332" name="Rectangle 12">
              <a:extLst>
                <a:ext uri="{FF2B5EF4-FFF2-40B4-BE49-F238E27FC236}">
                  <a16:creationId xmlns:a16="http://schemas.microsoft.com/office/drawing/2014/main" xmlns="" id="{AB9E196F-B366-4257-9603-8BE54BDB6BB9}"/>
                </a:ext>
              </a:extLst>
            </p:cNvPr>
            <p:cNvSpPr>
              <a:spLocks noChangeArrowheads="1"/>
            </p:cNvSpPr>
            <p:nvPr/>
          </p:nvSpPr>
          <p:spPr bwMode="auto">
            <a:xfrm>
              <a:off x="2530" y="1733"/>
              <a:ext cx="940" cy="518"/>
            </a:xfrm>
            <a:prstGeom prst="rect">
              <a:avLst/>
            </a:prstGeom>
            <a:noFill/>
            <a:ln w="9525">
              <a:noFill/>
              <a:miter lim="800000"/>
              <a:headEnd/>
              <a:tailEnd/>
            </a:ln>
            <a:effectLst/>
          </p:spPr>
          <p:txBody>
            <a:bodyPr wrap="none" lIns="0" tIns="0" rIns="0" bIns="0" anchor="ctr"/>
            <a:lstStyle/>
            <a:p>
              <a:pPr algn="ctr">
                <a:defRPr/>
              </a:pPr>
              <a:r>
                <a:rPr lang="en-US" sz="1700" b="1" dirty="0">
                  <a:effectLst>
                    <a:outerShdw blurRad="38100" dist="38100" dir="2700000" algn="tl">
                      <a:srgbClr val="000000"/>
                    </a:outerShdw>
                  </a:effectLst>
                  <a:latin typeface="Lucida Console" pitchFamily="49" charset="0"/>
                </a:rPr>
                <a:t>PERINTAH </a:t>
              </a:r>
            </a:p>
            <a:p>
              <a:pPr algn="ctr">
                <a:defRPr/>
              </a:pPr>
              <a:r>
                <a:rPr lang="en-US" sz="1700" b="1" dirty="0">
                  <a:effectLst>
                    <a:outerShdw blurRad="38100" dist="38100" dir="2700000" algn="tl">
                      <a:srgbClr val="000000"/>
                    </a:outerShdw>
                  </a:effectLst>
                  <a:latin typeface="Lucida Console" pitchFamily="49" charset="0"/>
                </a:rPr>
                <a:t>PEMBAYARAN</a:t>
              </a:r>
            </a:p>
          </p:txBody>
        </p:sp>
      </p:grpSp>
      <p:grpSp>
        <p:nvGrpSpPr>
          <p:cNvPr id="67593" name="Group 16">
            <a:extLst>
              <a:ext uri="{FF2B5EF4-FFF2-40B4-BE49-F238E27FC236}">
                <a16:creationId xmlns:a16="http://schemas.microsoft.com/office/drawing/2014/main" xmlns="" id="{DEB2BA64-27A9-4A2B-933B-62685D9596A8}"/>
              </a:ext>
            </a:extLst>
          </p:cNvPr>
          <p:cNvGrpSpPr>
            <a:grpSpLocks/>
          </p:cNvGrpSpPr>
          <p:nvPr/>
        </p:nvGrpSpPr>
        <p:grpSpPr bwMode="auto">
          <a:xfrm>
            <a:off x="5753100" y="2667000"/>
            <a:ext cx="1562100" cy="992188"/>
            <a:chOff x="3624" y="1680"/>
            <a:chExt cx="984" cy="625"/>
          </a:xfrm>
        </p:grpSpPr>
        <p:sp>
          <p:nvSpPr>
            <p:cNvPr id="67600" name="Freeform 14">
              <a:extLst>
                <a:ext uri="{FF2B5EF4-FFF2-40B4-BE49-F238E27FC236}">
                  <a16:creationId xmlns:a16="http://schemas.microsoft.com/office/drawing/2014/main" xmlns="" id="{048F2B02-39BE-4BCA-8B36-0D4D790BBCAB}"/>
                </a:ext>
              </a:extLst>
            </p:cNvPr>
            <p:cNvSpPr>
              <a:spLocks/>
            </p:cNvSpPr>
            <p:nvPr/>
          </p:nvSpPr>
          <p:spPr bwMode="auto">
            <a:xfrm>
              <a:off x="3624" y="1680"/>
              <a:ext cx="984" cy="625"/>
            </a:xfrm>
            <a:custGeom>
              <a:avLst/>
              <a:gdLst>
                <a:gd name="T0" fmla="*/ 77 w 984"/>
                <a:gd name="T1" fmla="*/ 0 h 625"/>
                <a:gd name="T2" fmla="*/ 61 w 984"/>
                <a:gd name="T3" fmla="*/ 2 h 625"/>
                <a:gd name="T4" fmla="*/ 47 w 984"/>
                <a:gd name="T5" fmla="*/ 6 h 625"/>
                <a:gd name="T6" fmla="*/ 35 w 984"/>
                <a:gd name="T7" fmla="*/ 13 h 625"/>
                <a:gd name="T8" fmla="*/ 22 w 984"/>
                <a:gd name="T9" fmla="*/ 23 h 625"/>
                <a:gd name="T10" fmla="*/ 13 w 984"/>
                <a:gd name="T11" fmla="*/ 34 h 625"/>
                <a:gd name="T12" fmla="*/ 6 w 984"/>
                <a:gd name="T13" fmla="*/ 48 h 625"/>
                <a:gd name="T14" fmla="*/ 2 w 984"/>
                <a:gd name="T15" fmla="*/ 62 h 625"/>
                <a:gd name="T16" fmla="*/ 0 w 984"/>
                <a:gd name="T17" fmla="*/ 78 h 625"/>
                <a:gd name="T18" fmla="*/ 0 w 984"/>
                <a:gd name="T19" fmla="*/ 546 h 625"/>
                <a:gd name="T20" fmla="*/ 2 w 984"/>
                <a:gd name="T21" fmla="*/ 562 h 625"/>
                <a:gd name="T22" fmla="*/ 6 w 984"/>
                <a:gd name="T23" fmla="*/ 576 h 625"/>
                <a:gd name="T24" fmla="*/ 13 w 984"/>
                <a:gd name="T25" fmla="*/ 590 h 625"/>
                <a:gd name="T26" fmla="*/ 22 w 984"/>
                <a:gd name="T27" fmla="*/ 601 h 625"/>
                <a:gd name="T28" fmla="*/ 35 w 984"/>
                <a:gd name="T29" fmla="*/ 611 h 625"/>
                <a:gd name="T30" fmla="*/ 47 w 984"/>
                <a:gd name="T31" fmla="*/ 618 h 625"/>
                <a:gd name="T32" fmla="*/ 61 w 984"/>
                <a:gd name="T33" fmla="*/ 622 h 625"/>
                <a:gd name="T34" fmla="*/ 77 w 984"/>
                <a:gd name="T35" fmla="*/ 624 h 625"/>
                <a:gd name="T36" fmla="*/ 906 w 984"/>
                <a:gd name="T37" fmla="*/ 624 h 625"/>
                <a:gd name="T38" fmla="*/ 922 w 984"/>
                <a:gd name="T39" fmla="*/ 622 h 625"/>
                <a:gd name="T40" fmla="*/ 936 w 984"/>
                <a:gd name="T41" fmla="*/ 618 h 625"/>
                <a:gd name="T42" fmla="*/ 949 w 984"/>
                <a:gd name="T43" fmla="*/ 611 h 625"/>
                <a:gd name="T44" fmla="*/ 961 w 984"/>
                <a:gd name="T45" fmla="*/ 601 h 625"/>
                <a:gd name="T46" fmla="*/ 971 w 984"/>
                <a:gd name="T47" fmla="*/ 590 h 625"/>
                <a:gd name="T48" fmla="*/ 977 w 984"/>
                <a:gd name="T49" fmla="*/ 576 h 625"/>
                <a:gd name="T50" fmla="*/ 982 w 984"/>
                <a:gd name="T51" fmla="*/ 562 h 625"/>
                <a:gd name="T52" fmla="*/ 983 w 984"/>
                <a:gd name="T53" fmla="*/ 546 h 625"/>
                <a:gd name="T54" fmla="*/ 983 w 984"/>
                <a:gd name="T55" fmla="*/ 78 h 625"/>
                <a:gd name="T56" fmla="*/ 982 w 984"/>
                <a:gd name="T57" fmla="*/ 62 h 625"/>
                <a:gd name="T58" fmla="*/ 977 w 984"/>
                <a:gd name="T59" fmla="*/ 48 h 625"/>
                <a:gd name="T60" fmla="*/ 971 w 984"/>
                <a:gd name="T61" fmla="*/ 34 h 625"/>
                <a:gd name="T62" fmla="*/ 961 w 984"/>
                <a:gd name="T63" fmla="*/ 23 h 625"/>
                <a:gd name="T64" fmla="*/ 949 w 984"/>
                <a:gd name="T65" fmla="*/ 13 h 625"/>
                <a:gd name="T66" fmla="*/ 936 w 984"/>
                <a:gd name="T67" fmla="*/ 6 h 625"/>
                <a:gd name="T68" fmla="*/ 922 w 984"/>
                <a:gd name="T69" fmla="*/ 2 h 625"/>
                <a:gd name="T70" fmla="*/ 906 w 984"/>
                <a:gd name="T71" fmla="*/ 0 h 625"/>
                <a:gd name="T72" fmla="*/ 77 w 984"/>
                <a:gd name="T73" fmla="*/ 0 h 6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984"/>
                <a:gd name="T112" fmla="*/ 0 h 625"/>
                <a:gd name="T113" fmla="*/ 984 w 984"/>
                <a:gd name="T114" fmla="*/ 625 h 62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984" h="625">
                  <a:moveTo>
                    <a:pt x="77" y="0"/>
                  </a:moveTo>
                  <a:lnTo>
                    <a:pt x="61" y="2"/>
                  </a:lnTo>
                  <a:lnTo>
                    <a:pt x="47" y="6"/>
                  </a:lnTo>
                  <a:lnTo>
                    <a:pt x="35" y="13"/>
                  </a:lnTo>
                  <a:lnTo>
                    <a:pt x="22" y="23"/>
                  </a:lnTo>
                  <a:lnTo>
                    <a:pt x="13" y="34"/>
                  </a:lnTo>
                  <a:lnTo>
                    <a:pt x="6" y="48"/>
                  </a:lnTo>
                  <a:lnTo>
                    <a:pt x="2" y="62"/>
                  </a:lnTo>
                  <a:lnTo>
                    <a:pt x="0" y="78"/>
                  </a:lnTo>
                  <a:lnTo>
                    <a:pt x="0" y="546"/>
                  </a:lnTo>
                  <a:lnTo>
                    <a:pt x="2" y="562"/>
                  </a:lnTo>
                  <a:lnTo>
                    <a:pt x="6" y="576"/>
                  </a:lnTo>
                  <a:lnTo>
                    <a:pt x="13" y="590"/>
                  </a:lnTo>
                  <a:lnTo>
                    <a:pt x="22" y="601"/>
                  </a:lnTo>
                  <a:lnTo>
                    <a:pt x="35" y="611"/>
                  </a:lnTo>
                  <a:lnTo>
                    <a:pt x="47" y="618"/>
                  </a:lnTo>
                  <a:lnTo>
                    <a:pt x="61" y="622"/>
                  </a:lnTo>
                  <a:lnTo>
                    <a:pt x="77" y="624"/>
                  </a:lnTo>
                  <a:lnTo>
                    <a:pt x="906" y="624"/>
                  </a:lnTo>
                  <a:lnTo>
                    <a:pt x="922" y="622"/>
                  </a:lnTo>
                  <a:lnTo>
                    <a:pt x="936" y="618"/>
                  </a:lnTo>
                  <a:lnTo>
                    <a:pt x="949" y="611"/>
                  </a:lnTo>
                  <a:lnTo>
                    <a:pt x="961" y="601"/>
                  </a:lnTo>
                  <a:lnTo>
                    <a:pt x="971" y="590"/>
                  </a:lnTo>
                  <a:lnTo>
                    <a:pt x="977" y="576"/>
                  </a:lnTo>
                  <a:lnTo>
                    <a:pt x="982" y="562"/>
                  </a:lnTo>
                  <a:lnTo>
                    <a:pt x="983" y="546"/>
                  </a:lnTo>
                  <a:lnTo>
                    <a:pt x="983" y="78"/>
                  </a:lnTo>
                  <a:lnTo>
                    <a:pt x="982" y="62"/>
                  </a:lnTo>
                  <a:lnTo>
                    <a:pt x="977" y="48"/>
                  </a:lnTo>
                  <a:lnTo>
                    <a:pt x="971" y="34"/>
                  </a:lnTo>
                  <a:lnTo>
                    <a:pt x="961" y="23"/>
                  </a:lnTo>
                  <a:lnTo>
                    <a:pt x="949" y="13"/>
                  </a:lnTo>
                  <a:lnTo>
                    <a:pt x="936" y="6"/>
                  </a:lnTo>
                  <a:lnTo>
                    <a:pt x="922" y="2"/>
                  </a:lnTo>
                  <a:lnTo>
                    <a:pt x="906" y="0"/>
                  </a:lnTo>
                  <a:lnTo>
                    <a:pt x="77" y="0"/>
                  </a:lnTo>
                </a:path>
              </a:pathLst>
            </a:custGeom>
            <a:solidFill>
              <a:srgbClr val="CCFFFF"/>
            </a:solidFill>
            <a:ln w="12700" cap="rnd">
              <a:solidFill>
                <a:schemeClr val="tx1"/>
              </a:solidFill>
              <a:round/>
              <a:headEnd type="none" w="sm" len="sm"/>
              <a:tailEnd type="none" w="sm" len="sm"/>
            </a:ln>
          </p:spPr>
          <p:txBody>
            <a:bodyPr/>
            <a:lstStyle/>
            <a:p>
              <a:endParaRPr lang="en-US"/>
            </a:p>
          </p:txBody>
        </p:sp>
        <p:sp>
          <p:nvSpPr>
            <p:cNvPr id="56335" name="Rectangle 15">
              <a:extLst>
                <a:ext uri="{FF2B5EF4-FFF2-40B4-BE49-F238E27FC236}">
                  <a16:creationId xmlns:a16="http://schemas.microsoft.com/office/drawing/2014/main" xmlns="" id="{10765A4E-8394-4811-BD28-B2AE689B93D8}"/>
                </a:ext>
              </a:extLst>
            </p:cNvPr>
            <p:cNvSpPr>
              <a:spLocks noChangeArrowheads="1"/>
            </p:cNvSpPr>
            <p:nvPr/>
          </p:nvSpPr>
          <p:spPr bwMode="auto">
            <a:xfrm>
              <a:off x="3706" y="1733"/>
              <a:ext cx="820" cy="518"/>
            </a:xfrm>
            <a:prstGeom prst="rect">
              <a:avLst/>
            </a:prstGeom>
            <a:noFill/>
            <a:ln w="9525">
              <a:noFill/>
              <a:miter lim="800000"/>
              <a:headEnd/>
              <a:tailEnd/>
            </a:ln>
            <a:effectLst/>
          </p:spPr>
          <p:txBody>
            <a:bodyPr wrap="none" lIns="0" tIns="0" rIns="0" bIns="0" anchor="ctr"/>
            <a:lstStyle/>
            <a:p>
              <a:pPr algn="ctr">
                <a:defRPr/>
              </a:pPr>
              <a:r>
                <a:rPr lang="en-US" sz="1800" b="1">
                  <a:solidFill>
                    <a:srgbClr val="00CC00"/>
                  </a:solidFill>
                  <a:effectLst>
                    <a:outerShdw blurRad="38100" dist="38100" dir="2700000" algn="tl">
                      <a:srgbClr val="000000"/>
                    </a:outerShdw>
                  </a:effectLst>
                  <a:latin typeface="Lucida Console" pitchFamily="49" charset="0"/>
                </a:rPr>
                <a:t>PENGUJIAN</a:t>
              </a:r>
            </a:p>
          </p:txBody>
        </p:sp>
      </p:grpSp>
      <p:grpSp>
        <p:nvGrpSpPr>
          <p:cNvPr id="67594" name="Group 19">
            <a:extLst>
              <a:ext uri="{FF2B5EF4-FFF2-40B4-BE49-F238E27FC236}">
                <a16:creationId xmlns:a16="http://schemas.microsoft.com/office/drawing/2014/main" xmlns="" id="{E431B4FE-16EE-4D4D-AD60-7C879CA12D15}"/>
              </a:ext>
            </a:extLst>
          </p:cNvPr>
          <p:cNvGrpSpPr>
            <a:grpSpLocks/>
          </p:cNvGrpSpPr>
          <p:nvPr/>
        </p:nvGrpSpPr>
        <p:grpSpPr bwMode="auto">
          <a:xfrm>
            <a:off x="7429500" y="2667000"/>
            <a:ext cx="1714500" cy="992188"/>
            <a:chOff x="4680" y="1680"/>
            <a:chExt cx="1080" cy="625"/>
          </a:xfrm>
        </p:grpSpPr>
        <p:sp>
          <p:nvSpPr>
            <p:cNvPr id="67598" name="Freeform 17">
              <a:extLst>
                <a:ext uri="{FF2B5EF4-FFF2-40B4-BE49-F238E27FC236}">
                  <a16:creationId xmlns:a16="http://schemas.microsoft.com/office/drawing/2014/main" xmlns="" id="{609C5B7F-EF7F-48A9-A5AE-2DAA604A353B}"/>
                </a:ext>
              </a:extLst>
            </p:cNvPr>
            <p:cNvSpPr>
              <a:spLocks/>
            </p:cNvSpPr>
            <p:nvPr/>
          </p:nvSpPr>
          <p:spPr bwMode="auto">
            <a:xfrm>
              <a:off x="4680" y="1680"/>
              <a:ext cx="1080" cy="625"/>
            </a:xfrm>
            <a:custGeom>
              <a:avLst/>
              <a:gdLst>
                <a:gd name="T0" fmla="*/ 78 w 1080"/>
                <a:gd name="T1" fmla="*/ 0 h 625"/>
                <a:gd name="T2" fmla="*/ 62 w 1080"/>
                <a:gd name="T3" fmla="*/ 2 h 625"/>
                <a:gd name="T4" fmla="*/ 47 w 1080"/>
                <a:gd name="T5" fmla="*/ 6 h 625"/>
                <a:gd name="T6" fmla="*/ 35 w 1080"/>
                <a:gd name="T7" fmla="*/ 13 h 625"/>
                <a:gd name="T8" fmla="*/ 22 w 1080"/>
                <a:gd name="T9" fmla="*/ 23 h 625"/>
                <a:gd name="T10" fmla="*/ 14 w 1080"/>
                <a:gd name="T11" fmla="*/ 34 h 625"/>
                <a:gd name="T12" fmla="*/ 7 w 1080"/>
                <a:gd name="T13" fmla="*/ 48 h 625"/>
                <a:gd name="T14" fmla="*/ 2 w 1080"/>
                <a:gd name="T15" fmla="*/ 62 h 625"/>
                <a:gd name="T16" fmla="*/ 0 w 1080"/>
                <a:gd name="T17" fmla="*/ 78 h 625"/>
                <a:gd name="T18" fmla="*/ 0 w 1080"/>
                <a:gd name="T19" fmla="*/ 546 h 625"/>
                <a:gd name="T20" fmla="*/ 2 w 1080"/>
                <a:gd name="T21" fmla="*/ 562 h 625"/>
                <a:gd name="T22" fmla="*/ 7 w 1080"/>
                <a:gd name="T23" fmla="*/ 576 h 625"/>
                <a:gd name="T24" fmla="*/ 14 w 1080"/>
                <a:gd name="T25" fmla="*/ 590 h 625"/>
                <a:gd name="T26" fmla="*/ 22 w 1080"/>
                <a:gd name="T27" fmla="*/ 601 h 625"/>
                <a:gd name="T28" fmla="*/ 35 w 1080"/>
                <a:gd name="T29" fmla="*/ 611 h 625"/>
                <a:gd name="T30" fmla="*/ 47 w 1080"/>
                <a:gd name="T31" fmla="*/ 618 h 625"/>
                <a:gd name="T32" fmla="*/ 62 w 1080"/>
                <a:gd name="T33" fmla="*/ 622 h 625"/>
                <a:gd name="T34" fmla="*/ 78 w 1080"/>
                <a:gd name="T35" fmla="*/ 624 h 625"/>
                <a:gd name="T36" fmla="*/ 1001 w 1080"/>
                <a:gd name="T37" fmla="*/ 624 h 625"/>
                <a:gd name="T38" fmla="*/ 1017 w 1080"/>
                <a:gd name="T39" fmla="*/ 622 h 625"/>
                <a:gd name="T40" fmla="*/ 1033 w 1080"/>
                <a:gd name="T41" fmla="*/ 618 h 625"/>
                <a:gd name="T42" fmla="*/ 1045 w 1080"/>
                <a:gd name="T43" fmla="*/ 611 h 625"/>
                <a:gd name="T44" fmla="*/ 1057 w 1080"/>
                <a:gd name="T45" fmla="*/ 601 h 625"/>
                <a:gd name="T46" fmla="*/ 1065 w 1080"/>
                <a:gd name="T47" fmla="*/ 590 h 625"/>
                <a:gd name="T48" fmla="*/ 1074 w 1080"/>
                <a:gd name="T49" fmla="*/ 576 h 625"/>
                <a:gd name="T50" fmla="*/ 1078 w 1080"/>
                <a:gd name="T51" fmla="*/ 562 h 625"/>
                <a:gd name="T52" fmla="*/ 1079 w 1080"/>
                <a:gd name="T53" fmla="*/ 546 h 625"/>
                <a:gd name="T54" fmla="*/ 1079 w 1080"/>
                <a:gd name="T55" fmla="*/ 78 h 625"/>
                <a:gd name="T56" fmla="*/ 1078 w 1080"/>
                <a:gd name="T57" fmla="*/ 62 h 625"/>
                <a:gd name="T58" fmla="*/ 1074 w 1080"/>
                <a:gd name="T59" fmla="*/ 48 h 625"/>
                <a:gd name="T60" fmla="*/ 1065 w 1080"/>
                <a:gd name="T61" fmla="*/ 34 h 625"/>
                <a:gd name="T62" fmla="*/ 1057 w 1080"/>
                <a:gd name="T63" fmla="*/ 23 h 625"/>
                <a:gd name="T64" fmla="*/ 1045 w 1080"/>
                <a:gd name="T65" fmla="*/ 13 h 625"/>
                <a:gd name="T66" fmla="*/ 1033 w 1080"/>
                <a:gd name="T67" fmla="*/ 6 h 625"/>
                <a:gd name="T68" fmla="*/ 1017 w 1080"/>
                <a:gd name="T69" fmla="*/ 2 h 625"/>
                <a:gd name="T70" fmla="*/ 1001 w 1080"/>
                <a:gd name="T71" fmla="*/ 0 h 625"/>
                <a:gd name="T72" fmla="*/ 78 w 1080"/>
                <a:gd name="T73" fmla="*/ 0 h 6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80"/>
                <a:gd name="T112" fmla="*/ 0 h 625"/>
                <a:gd name="T113" fmla="*/ 1080 w 1080"/>
                <a:gd name="T114" fmla="*/ 625 h 62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80" h="625">
                  <a:moveTo>
                    <a:pt x="78" y="0"/>
                  </a:moveTo>
                  <a:lnTo>
                    <a:pt x="62" y="2"/>
                  </a:lnTo>
                  <a:lnTo>
                    <a:pt x="47" y="6"/>
                  </a:lnTo>
                  <a:lnTo>
                    <a:pt x="35" y="13"/>
                  </a:lnTo>
                  <a:lnTo>
                    <a:pt x="22" y="23"/>
                  </a:lnTo>
                  <a:lnTo>
                    <a:pt x="14" y="34"/>
                  </a:lnTo>
                  <a:lnTo>
                    <a:pt x="7" y="48"/>
                  </a:lnTo>
                  <a:lnTo>
                    <a:pt x="2" y="62"/>
                  </a:lnTo>
                  <a:lnTo>
                    <a:pt x="0" y="78"/>
                  </a:lnTo>
                  <a:lnTo>
                    <a:pt x="0" y="546"/>
                  </a:lnTo>
                  <a:lnTo>
                    <a:pt x="2" y="562"/>
                  </a:lnTo>
                  <a:lnTo>
                    <a:pt x="7" y="576"/>
                  </a:lnTo>
                  <a:lnTo>
                    <a:pt x="14" y="590"/>
                  </a:lnTo>
                  <a:lnTo>
                    <a:pt x="22" y="601"/>
                  </a:lnTo>
                  <a:lnTo>
                    <a:pt x="35" y="611"/>
                  </a:lnTo>
                  <a:lnTo>
                    <a:pt x="47" y="618"/>
                  </a:lnTo>
                  <a:lnTo>
                    <a:pt x="62" y="622"/>
                  </a:lnTo>
                  <a:lnTo>
                    <a:pt x="78" y="624"/>
                  </a:lnTo>
                  <a:lnTo>
                    <a:pt x="1001" y="624"/>
                  </a:lnTo>
                  <a:lnTo>
                    <a:pt x="1017" y="622"/>
                  </a:lnTo>
                  <a:lnTo>
                    <a:pt x="1033" y="618"/>
                  </a:lnTo>
                  <a:lnTo>
                    <a:pt x="1045" y="611"/>
                  </a:lnTo>
                  <a:lnTo>
                    <a:pt x="1057" y="601"/>
                  </a:lnTo>
                  <a:lnTo>
                    <a:pt x="1065" y="590"/>
                  </a:lnTo>
                  <a:lnTo>
                    <a:pt x="1074" y="576"/>
                  </a:lnTo>
                  <a:lnTo>
                    <a:pt x="1078" y="562"/>
                  </a:lnTo>
                  <a:lnTo>
                    <a:pt x="1079" y="546"/>
                  </a:lnTo>
                  <a:lnTo>
                    <a:pt x="1079" y="78"/>
                  </a:lnTo>
                  <a:lnTo>
                    <a:pt x="1078" y="62"/>
                  </a:lnTo>
                  <a:lnTo>
                    <a:pt x="1074" y="48"/>
                  </a:lnTo>
                  <a:lnTo>
                    <a:pt x="1065" y="34"/>
                  </a:lnTo>
                  <a:lnTo>
                    <a:pt x="1057" y="23"/>
                  </a:lnTo>
                  <a:lnTo>
                    <a:pt x="1045" y="13"/>
                  </a:lnTo>
                  <a:lnTo>
                    <a:pt x="1033" y="6"/>
                  </a:lnTo>
                  <a:lnTo>
                    <a:pt x="1017" y="2"/>
                  </a:lnTo>
                  <a:lnTo>
                    <a:pt x="1001" y="0"/>
                  </a:lnTo>
                  <a:lnTo>
                    <a:pt x="78" y="0"/>
                  </a:lnTo>
                </a:path>
              </a:pathLst>
            </a:custGeom>
            <a:solidFill>
              <a:srgbClr val="CCFFFF"/>
            </a:solidFill>
            <a:ln w="12700" cap="rnd">
              <a:solidFill>
                <a:schemeClr val="tx1"/>
              </a:solidFill>
              <a:round/>
              <a:headEnd type="none" w="sm" len="sm"/>
              <a:tailEnd type="none" w="sm" len="sm"/>
            </a:ln>
          </p:spPr>
          <p:txBody>
            <a:bodyPr/>
            <a:lstStyle/>
            <a:p>
              <a:endParaRPr lang="en-US"/>
            </a:p>
          </p:txBody>
        </p:sp>
        <p:sp>
          <p:nvSpPr>
            <p:cNvPr id="56338" name="Rectangle 18">
              <a:extLst>
                <a:ext uri="{FF2B5EF4-FFF2-40B4-BE49-F238E27FC236}">
                  <a16:creationId xmlns:a16="http://schemas.microsoft.com/office/drawing/2014/main" xmlns="" id="{27BF086D-5CCD-43C2-89F4-A94F15EAF146}"/>
                </a:ext>
              </a:extLst>
            </p:cNvPr>
            <p:cNvSpPr>
              <a:spLocks noChangeArrowheads="1"/>
            </p:cNvSpPr>
            <p:nvPr/>
          </p:nvSpPr>
          <p:spPr bwMode="auto">
            <a:xfrm>
              <a:off x="4762" y="1733"/>
              <a:ext cx="916" cy="518"/>
            </a:xfrm>
            <a:prstGeom prst="rect">
              <a:avLst/>
            </a:prstGeom>
            <a:noFill/>
            <a:ln w="9525">
              <a:noFill/>
              <a:miter lim="800000"/>
              <a:headEnd/>
              <a:tailEnd/>
            </a:ln>
            <a:effectLst/>
          </p:spPr>
          <p:txBody>
            <a:bodyPr wrap="none" lIns="0" tIns="0" rIns="0" bIns="0" anchor="ctr"/>
            <a:lstStyle/>
            <a:p>
              <a:pPr algn="ctr">
                <a:defRPr/>
              </a:pPr>
              <a:r>
                <a:rPr lang="en-US" sz="1800" b="1">
                  <a:solidFill>
                    <a:srgbClr val="00CC00"/>
                  </a:solidFill>
                  <a:effectLst>
                    <a:outerShdw blurRad="38100" dist="38100" dir="2700000" algn="tl">
                      <a:srgbClr val="000000"/>
                    </a:outerShdw>
                  </a:effectLst>
                  <a:latin typeface="Lucida Console" pitchFamily="49" charset="0"/>
                </a:rPr>
                <a:t>PENCAIRAN </a:t>
              </a:r>
            </a:p>
            <a:p>
              <a:pPr algn="ctr">
                <a:defRPr/>
              </a:pPr>
              <a:r>
                <a:rPr lang="en-US" sz="1800" b="1">
                  <a:solidFill>
                    <a:srgbClr val="00CC00"/>
                  </a:solidFill>
                  <a:effectLst>
                    <a:outerShdw blurRad="38100" dist="38100" dir="2700000" algn="tl">
                      <a:srgbClr val="000000"/>
                    </a:outerShdw>
                  </a:effectLst>
                  <a:latin typeface="Lucida Console" pitchFamily="49" charset="0"/>
                </a:rPr>
                <a:t>DANA</a:t>
              </a:r>
            </a:p>
          </p:txBody>
        </p:sp>
      </p:grpSp>
      <p:sp>
        <p:nvSpPr>
          <p:cNvPr id="56341" name="Rectangle 21">
            <a:extLst>
              <a:ext uri="{FF2B5EF4-FFF2-40B4-BE49-F238E27FC236}">
                <a16:creationId xmlns:a16="http://schemas.microsoft.com/office/drawing/2014/main" xmlns="" id="{C1933E9E-0A39-4082-8994-0645418CBB08}"/>
              </a:ext>
            </a:extLst>
          </p:cNvPr>
          <p:cNvSpPr>
            <a:spLocks noChangeArrowheads="1"/>
          </p:cNvSpPr>
          <p:nvPr/>
        </p:nvSpPr>
        <p:spPr bwMode="auto">
          <a:xfrm>
            <a:off x="762000" y="1524000"/>
            <a:ext cx="2743200" cy="533400"/>
          </a:xfrm>
          <a:prstGeom prst="rect">
            <a:avLst/>
          </a:prstGeom>
          <a:noFill/>
          <a:ln w="9525">
            <a:noFill/>
            <a:miter lim="800000"/>
            <a:headEnd/>
            <a:tailEnd/>
          </a:ln>
          <a:effectLst/>
        </p:spPr>
        <p:txBody>
          <a:bodyPr wrap="none" lIns="92075" tIns="46038" rIns="92075" bIns="46038" anchor="ctr"/>
          <a:lstStyle/>
          <a:p>
            <a:pPr algn="ctr">
              <a:defRPr/>
            </a:pPr>
            <a:r>
              <a:rPr lang="en-US" sz="3200" b="1">
                <a:solidFill>
                  <a:srgbClr val="FFCC66"/>
                </a:solidFill>
                <a:effectLst>
                  <a:outerShdw blurRad="38100" dist="38100" dir="2700000" algn="tl">
                    <a:srgbClr val="000000"/>
                  </a:outerShdw>
                </a:effectLst>
                <a:latin typeface="Coronet" pitchFamily="66" charset="0"/>
              </a:rPr>
              <a:t>Menteri Teknis</a:t>
            </a:r>
          </a:p>
        </p:txBody>
      </p:sp>
      <p:sp>
        <p:nvSpPr>
          <p:cNvPr id="56342" name="Rectangle 22">
            <a:extLst>
              <a:ext uri="{FF2B5EF4-FFF2-40B4-BE49-F238E27FC236}">
                <a16:creationId xmlns:a16="http://schemas.microsoft.com/office/drawing/2014/main" xmlns="" id="{4017C02F-D2F5-4431-8D85-DB25FFCC0571}"/>
              </a:ext>
            </a:extLst>
          </p:cNvPr>
          <p:cNvSpPr>
            <a:spLocks noChangeArrowheads="1"/>
          </p:cNvSpPr>
          <p:nvPr/>
        </p:nvSpPr>
        <p:spPr bwMode="auto">
          <a:xfrm>
            <a:off x="4800600" y="1447800"/>
            <a:ext cx="3429000" cy="533400"/>
          </a:xfrm>
          <a:prstGeom prst="rect">
            <a:avLst/>
          </a:prstGeom>
          <a:noFill/>
          <a:ln w="9525">
            <a:noFill/>
            <a:miter lim="800000"/>
            <a:headEnd/>
            <a:tailEnd/>
          </a:ln>
          <a:effectLst/>
        </p:spPr>
        <p:txBody>
          <a:bodyPr wrap="none" lIns="92075" tIns="46038" rIns="92075" bIns="46038" anchor="ctr"/>
          <a:lstStyle/>
          <a:p>
            <a:pPr algn="ctr">
              <a:defRPr/>
            </a:pPr>
            <a:r>
              <a:rPr lang="en-US" sz="3200" b="1">
                <a:solidFill>
                  <a:srgbClr val="FFCC66"/>
                </a:solidFill>
                <a:effectLst>
                  <a:outerShdw blurRad="38100" dist="38100" dir="2700000" algn="tl">
                    <a:srgbClr val="000000"/>
                  </a:outerShdw>
                </a:effectLst>
                <a:latin typeface="Coronet" pitchFamily="66" charset="0"/>
              </a:rPr>
              <a:t>Menteri Keuangan</a:t>
            </a:r>
          </a:p>
        </p:txBody>
      </p:sp>
    </p:spTree>
  </p:cSld>
  <p:clrMapOvr>
    <a:masterClrMapping/>
  </p:clrMapOvr>
  <p:transition>
    <p:random/>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5">
            <a:extLst>
              <a:ext uri="{FF2B5EF4-FFF2-40B4-BE49-F238E27FC236}">
                <a16:creationId xmlns:a16="http://schemas.microsoft.com/office/drawing/2014/main" xmlns="" id="{0DA31C12-F7F5-460D-96B4-E6F49986D5F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3B129D4D-17AE-40C5-A784-27C8649428C6}" type="slidenum">
              <a:rPr lang="en-US" altLang="en-US" sz="1400" smtClean="0"/>
              <a:pPr eaLnBrk="1" hangingPunct="1"/>
              <a:t>61</a:t>
            </a:fld>
            <a:endParaRPr lang="en-US" altLang="en-US" sz="1400"/>
          </a:p>
        </p:txBody>
      </p:sp>
      <p:sp>
        <p:nvSpPr>
          <p:cNvPr id="69635" name="Rectangle 2">
            <a:extLst>
              <a:ext uri="{FF2B5EF4-FFF2-40B4-BE49-F238E27FC236}">
                <a16:creationId xmlns:a16="http://schemas.microsoft.com/office/drawing/2014/main" xmlns="" id="{887AD850-9CD3-4270-9C17-9CC85C513B22}"/>
              </a:ext>
            </a:extLst>
          </p:cNvPr>
          <p:cNvSpPr>
            <a:spLocks noChangeArrowheads="1"/>
          </p:cNvSpPr>
          <p:nvPr/>
        </p:nvSpPr>
        <p:spPr bwMode="auto">
          <a:xfrm>
            <a:off x="5640388" y="3049588"/>
            <a:ext cx="3502025" cy="2587625"/>
          </a:xfrm>
          <a:prstGeom prst="rect">
            <a:avLst/>
          </a:prstGeom>
          <a:solidFill>
            <a:schemeClr val="hlink"/>
          </a:solidFill>
          <a:ln w="12700">
            <a:solidFill>
              <a:schemeClr val="tx1"/>
            </a:solidFill>
            <a:miter lim="800000"/>
            <a:headEnd/>
            <a:tailEnd/>
          </a:ln>
        </p:spPr>
        <p:txBody>
          <a:bodyPr wrap="none" lIns="92075" tIns="46038" rIns="92075" bIns="46038"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dirty="0"/>
          </a:p>
          <a:p>
            <a:pPr algn="ctr"/>
            <a:endParaRPr lang="en-US" altLang="en-US" dirty="0"/>
          </a:p>
          <a:p>
            <a:pPr algn="ctr"/>
            <a:endParaRPr lang="en-US" altLang="en-US" dirty="0"/>
          </a:p>
          <a:p>
            <a:pPr algn="ctr"/>
            <a:endParaRPr lang="en-US" altLang="en-US" dirty="0"/>
          </a:p>
          <a:p>
            <a:pPr algn="ctr"/>
            <a:endParaRPr lang="en-US" altLang="en-US" dirty="0"/>
          </a:p>
          <a:p>
            <a:pPr algn="ctr">
              <a:lnSpc>
                <a:spcPct val="80000"/>
              </a:lnSpc>
            </a:pPr>
            <a:r>
              <a:rPr lang="en-US" altLang="en-US" b="1" u="sng" dirty="0" err="1">
                <a:latin typeface="Signature"/>
              </a:rPr>
              <a:t>Pengurusan</a:t>
            </a:r>
            <a:r>
              <a:rPr lang="en-US" altLang="en-US" b="1" u="sng" dirty="0">
                <a:latin typeface="Signature"/>
              </a:rPr>
              <a:t> </a:t>
            </a:r>
            <a:r>
              <a:rPr lang="en-US" altLang="en-US" b="1" u="sng" dirty="0" err="1">
                <a:latin typeface="Signature"/>
              </a:rPr>
              <a:t>Komtabel</a:t>
            </a:r>
            <a:endParaRPr lang="en-US" altLang="en-US" sz="3500" u="sng" dirty="0">
              <a:latin typeface="Signature"/>
            </a:endParaRPr>
          </a:p>
          <a:p>
            <a:pPr algn="ctr">
              <a:lnSpc>
                <a:spcPct val="80000"/>
              </a:lnSpc>
            </a:pPr>
            <a:r>
              <a:rPr lang="en-US" altLang="en-US" sz="2000" b="1" dirty="0">
                <a:latin typeface="Signature"/>
              </a:rPr>
              <a:t>(</a:t>
            </a:r>
            <a:r>
              <a:rPr lang="en-US" altLang="en-US" sz="2000" b="1" dirty="0" err="1">
                <a:latin typeface="Signature"/>
              </a:rPr>
              <a:t>Comptabel</a:t>
            </a:r>
            <a:r>
              <a:rPr lang="en-US" altLang="en-US" sz="2000" b="1" dirty="0">
                <a:latin typeface="Signature"/>
              </a:rPr>
              <a:t> </a:t>
            </a:r>
            <a:r>
              <a:rPr lang="en-US" altLang="en-US" sz="2000" b="1" dirty="0" err="1">
                <a:latin typeface="Signature"/>
              </a:rPr>
              <a:t>Beheer</a:t>
            </a:r>
            <a:r>
              <a:rPr lang="en-US" altLang="en-US" sz="2000" b="1" dirty="0">
                <a:latin typeface="Signature"/>
              </a:rPr>
              <a:t>)</a:t>
            </a:r>
          </a:p>
        </p:txBody>
      </p:sp>
      <p:sp>
        <p:nvSpPr>
          <p:cNvPr id="69636" name="Rectangle 3">
            <a:extLst>
              <a:ext uri="{FF2B5EF4-FFF2-40B4-BE49-F238E27FC236}">
                <a16:creationId xmlns:a16="http://schemas.microsoft.com/office/drawing/2014/main" xmlns="" id="{2A1F5632-784D-4152-8A8E-D65D719C9796}"/>
              </a:ext>
            </a:extLst>
          </p:cNvPr>
          <p:cNvSpPr>
            <a:spLocks noChangeArrowheads="1"/>
          </p:cNvSpPr>
          <p:nvPr/>
        </p:nvSpPr>
        <p:spPr bwMode="auto">
          <a:xfrm>
            <a:off x="23813" y="3049588"/>
            <a:ext cx="5559425" cy="2587625"/>
          </a:xfrm>
          <a:prstGeom prst="rect">
            <a:avLst/>
          </a:prstGeom>
          <a:solidFill>
            <a:srgbClr val="009900"/>
          </a:solidFill>
          <a:ln w="12700">
            <a:solidFill>
              <a:schemeClr val="tx1"/>
            </a:solidFill>
            <a:miter lim="800000"/>
            <a:headEnd/>
            <a:tailEnd/>
          </a:ln>
        </p:spPr>
        <p:txBody>
          <a:bodyPr wrap="none" lIns="92075" tIns="46038" rIns="92075" bIns="46038"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a:p>
          <a:p>
            <a:pPr algn="ctr"/>
            <a:endParaRPr lang="en-US" altLang="en-US"/>
          </a:p>
          <a:p>
            <a:pPr algn="ctr"/>
            <a:endParaRPr lang="en-US" altLang="en-US"/>
          </a:p>
          <a:p>
            <a:pPr algn="ctr"/>
            <a:endParaRPr lang="en-US" altLang="en-US"/>
          </a:p>
          <a:p>
            <a:pPr algn="ctr"/>
            <a:endParaRPr lang="en-US" altLang="en-US"/>
          </a:p>
          <a:p>
            <a:pPr algn="ctr">
              <a:lnSpc>
                <a:spcPct val="80000"/>
              </a:lnSpc>
            </a:pPr>
            <a:r>
              <a:rPr lang="en-US" altLang="en-US" b="1" u="sng">
                <a:solidFill>
                  <a:srgbClr val="FFFF00"/>
                </a:solidFill>
                <a:latin typeface="Signature"/>
              </a:rPr>
              <a:t>Pengurusan Administratif</a:t>
            </a:r>
            <a:r>
              <a:rPr lang="en-US" altLang="en-US" sz="3500" u="sng">
                <a:solidFill>
                  <a:srgbClr val="FFFF00"/>
                </a:solidFill>
                <a:latin typeface="Signature"/>
              </a:rPr>
              <a:t> </a:t>
            </a:r>
          </a:p>
          <a:p>
            <a:pPr algn="ctr">
              <a:lnSpc>
                <a:spcPct val="80000"/>
              </a:lnSpc>
            </a:pPr>
            <a:r>
              <a:rPr lang="en-US" altLang="en-US" sz="2000" b="1">
                <a:solidFill>
                  <a:srgbClr val="FFFF00"/>
                </a:solidFill>
                <a:latin typeface="Signature"/>
              </a:rPr>
              <a:t>(Administratief Beheer)</a:t>
            </a:r>
          </a:p>
        </p:txBody>
      </p:sp>
      <p:grpSp>
        <p:nvGrpSpPr>
          <p:cNvPr id="69637" name="Group 6">
            <a:extLst>
              <a:ext uri="{FF2B5EF4-FFF2-40B4-BE49-F238E27FC236}">
                <a16:creationId xmlns:a16="http://schemas.microsoft.com/office/drawing/2014/main" xmlns="" id="{968FB091-DD5E-41F9-94E6-17AF8794E75D}"/>
              </a:ext>
            </a:extLst>
          </p:cNvPr>
          <p:cNvGrpSpPr>
            <a:grpSpLocks/>
          </p:cNvGrpSpPr>
          <p:nvPr/>
        </p:nvGrpSpPr>
        <p:grpSpPr bwMode="auto">
          <a:xfrm>
            <a:off x="1952625" y="3505200"/>
            <a:ext cx="1752600" cy="992188"/>
            <a:chOff x="1230" y="2208"/>
            <a:chExt cx="1104" cy="625"/>
          </a:xfrm>
        </p:grpSpPr>
        <p:sp>
          <p:nvSpPr>
            <p:cNvPr id="69656" name="Freeform 4">
              <a:extLst>
                <a:ext uri="{FF2B5EF4-FFF2-40B4-BE49-F238E27FC236}">
                  <a16:creationId xmlns:a16="http://schemas.microsoft.com/office/drawing/2014/main" xmlns="" id="{4E60A610-588E-4D53-85DB-C1F9CFEE180C}"/>
                </a:ext>
              </a:extLst>
            </p:cNvPr>
            <p:cNvSpPr>
              <a:spLocks/>
            </p:cNvSpPr>
            <p:nvPr/>
          </p:nvSpPr>
          <p:spPr bwMode="auto">
            <a:xfrm>
              <a:off x="1230" y="2208"/>
              <a:ext cx="1104" cy="625"/>
            </a:xfrm>
            <a:custGeom>
              <a:avLst/>
              <a:gdLst>
                <a:gd name="T0" fmla="*/ 78 w 1104"/>
                <a:gd name="T1" fmla="*/ 0 h 625"/>
                <a:gd name="T2" fmla="*/ 62 w 1104"/>
                <a:gd name="T3" fmla="*/ 2 h 625"/>
                <a:gd name="T4" fmla="*/ 48 w 1104"/>
                <a:gd name="T5" fmla="*/ 6 h 625"/>
                <a:gd name="T6" fmla="*/ 35 w 1104"/>
                <a:gd name="T7" fmla="*/ 13 h 625"/>
                <a:gd name="T8" fmla="*/ 23 w 1104"/>
                <a:gd name="T9" fmla="*/ 23 h 625"/>
                <a:gd name="T10" fmla="*/ 14 w 1104"/>
                <a:gd name="T11" fmla="*/ 34 h 625"/>
                <a:gd name="T12" fmla="*/ 7 w 1104"/>
                <a:gd name="T13" fmla="*/ 48 h 625"/>
                <a:gd name="T14" fmla="*/ 2 w 1104"/>
                <a:gd name="T15" fmla="*/ 62 h 625"/>
                <a:gd name="T16" fmla="*/ 0 w 1104"/>
                <a:gd name="T17" fmla="*/ 78 h 625"/>
                <a:gd name="T18" fmla="*/ 0 w 1104"/>
                <a:gd name="T19" fmla="*/ 546 h 625"/>
                <a:gd name="T20" fmla="*/ 2 w 1104"/>
                <a:gd name="T21" fmla="*/ 562 h 625"/>
                <a:gd name="T22" fmla="*/ 7 w 1104"/>
                <a:gd name="T23" fmla="*/ 576 h 625"/>
                <a:gd name="T24" fmla="*/ 14 w 1104"/>
                <a:gd name="T25" fmla="*/ 590 h 625"/>
                <a:gd name="T26" fmla="*/ 23 w 1104"/>
                <a:gd name="T27" fmla="*/ 601 h 625"/>
                <a:gd name="T28" fmla="*/ 35 w 1104"/>
                <a:gd name="T29" fmla="*/ 611 h 625"/>
                <a:gd name="T30" fmla="*/ 48 w 1104"/>
                <a:gd name="T31" fmla="*/ 618 h 625"/>
                <a:gd name="T32" fmla="*/ 62 w 1104"/>
                <a:gd name="T33" fmla="*/ 622 h 625"/>
                <a:gd name="T34" fmla="*/ 78 w 1104"/>
                <a:gd name="T35" fmla="*/ 624 h 625"/>
                <a:gd name="T36" fmla="*/ 1025 w 1104"/>
                <a:gd name="T37" fmla="*/ 624 h 625"/>
                <a:gd name="T38" fmla="*/ 1041 w 1104"/>
                <a:gd name="T39" fmla="*/ 622 h 625"/>
                <a:gd name="T40" fmla="*/ 1055 w 1104"/>
                <a:gd name="T41" fmla="*/ 618 h 625"/>
                <a:gd name="T42" fmla="*/ 1070 w 1104"/>
                <a:gd name="T43" fmla="*/ 611 h 625"/>
                <a:gd name="T44" fmla="*/ 1080 w 1104"/>
                <a:gd name="T45" fmla="*/ 601 h 625"/>
                <a:gd name="T46" fmla="*/ 1091 w 1104"/>
                <a:gd name="T47" fmla="*/ 590 h 625"/>
                <a:gd name="T48" fmla="*/ 1098 w 1104"/>
                <a:gd name="T49" fmla="*/ 576 h 625"/>
                <a:gd name="T50" fmla="*/ 1101 w 1104"/>
                <a:gd name="T51" fmla="*/ 562 h 625"/>
                <a:gd name="T52" fmla="*/ 1103 w 1104"/>
                <a:gd name="T53" fmla="*/ 546 h 625"/>
                <a:gd name="T54" fmla="*/ 1103 w 1104"/>
                <a:gd name="T55" fmla="*/ 78 h 625"/>
                <a:gd name="T56" fmla="*/ 1101 w 1104"/>
                <a:gd name="T57" fmla="*/ 62 h 625"/>
                <a:gd name="T58" fmla="*/ 1098 w 1104"/>
                <a:gd name="T59" fmla="*/ 48 h 625"/>
                <a:gd name="T60" fmla="*/ 1091 w 1104"/>
                <a:gd name="T61" fmla="*/ 34 h 625"/>
                <a:gd name="T62" fmla="*/ 1080 w 1104"/>
                <a:gd name="T63" fmla="*/ 23 h 625"/>
                <a:gd name="T64" fmla="*/ 1070 w 1104"/>
                <a:gd name="T65" fmla="*/ 13 h 625"/>
                <a:gd name="T66" fmla="*/ 1055 w 1104"/>
                <a:gd name="T67" fmla="*/ 6 h 625"/>
                <a:gd name="T68" fmla="*/ 1041 w 1104"/>
                <a:gd name="T69" fmla="*/ 2 h 625"/>
                <a:gd name="T70" fmla="*/ 1025 w 1104"/>
                <a:gd name="T71" fmla="*/ 0 h 625"/>
                <a:gd name="T72" fmla="*/ 78 w 1104"/>
                <a:gd name="T73" fmla="*/ 0 h 6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04"/>
                <a:gd name="T112" fmla="*/ 0 h 625"/>
                <a:gd name="T113" fmla="*/ 1104 w 1104"/>
                <a:gd name="T114" fmla="*/ 625 h 62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04" h="625">
                  <a:moveTo>
                    <a:pt x="78" y="0"/>
                  </a:moveTo>
                  <a:lnTo>
                    <a:pt x="62" y="2"/>
                  </a:lnTo>
                  <a:lnTo>
                    <a:pt x="48" y="6"/>
                  </a:lnTo>
                  <a:lnTo>
                    <a:pt x="35" y="13"/>
                  </a:lnTo>
                  <a:lnTo>
                    <a:pt x="23" y="23"/>
                  </a:lnTo>
                  <a:lnTo>
                    <a:pt x="14" y="34"/>
                  </a:lnTo>
                  <a:lnTo>
                    <a:pt x="7" y="48"/>
                  </a:lnTo>
                  <a:lnTo>
                    <a:pt x="2" y="62"/>
                  </a:lnTo>
                  <a:lnTo>
                    <a:pt x="0" y="78"/>
                  </a:lnTo>
                  <a:lnTo>
                    <a:pt x="0" y="546"/>
                  </a:lnTo>
                  <a:lnTo>
                    <a:pt x="2" y="562"/>
                  </a:lnTo>
                  <a:lnTo>
                    <a:pt x="7" y="576"/>
                  </a:lnTo>
                  <a:lnTo>
                    <a:pt x="14" y="590"/>
                  </a:lnTo>
                  <a:lnTo>
                    <a:pt x="23" y="601"/>
                  </a:lnTo>
                  <a:lnTo>
                    <a:pt x="35" y="611"/>
                  </a:lnTo>
                  <a:lnTo>
                    <a:pt x="48" y="618"/>
                  </a:lnTo>
                  <a:lnTo>
                    <a:pt x="62" y="622"/>
                  </a:lnTo>
                  <a:lnTo>
                    <a:pt x="78" y="624"/>
                  </a:lnTo>
                  <a:lnTo>
                    <a:pt x="1025" y="624"/>
                  </a:lnTo>
                  <a:lnTo>
                    <a:pt x="1041" y="622"/>
                  </a:lnTo>
                  <a:lnTo>
                    <a:pt x="1055" y="618"/>
                  </a:lnTo>
                  <a:lnTo>
                    <a:pt x="1070" y="611"/>
                  </a:lnTo>
                  <a:lnTo>
                    <a:pt x="1080" y="601"/>
                  </a:lnTo>
                  <a:lnTo>
                    <a:pt x="1091" y="590"/>
                  </a:lnTo>
                  <a:lnTo>
                    <a:pt x="1098" y="576"/>
                  </a:lnTo>
                  <a:lnTo>
                    <a:pt x="1101" y="562"/>
                  </a:lnTo>
                  <a:lnTo>
                    <a:pt x="1103" y="546"/>
                  </a:lnTo>
                  <a:lnTo>
                    <a:pt x="1103" y="78"/>
                  </a:lnTo>
                  <a:lnTo>
                    <a:pt x="1101" y="62"/>
                  </a:lnTo>
                  <a:lnTo>
                    <a:pt x="1098" y="48"/>
                  </a:lnTo>
                  <a:lnTo>
                    <a:pt x="1091" y="34"/>
                  </a:lnTo>
                  <a:lnTo>
                    <a:pt x="1080" y="23"/>
                  </a:lnTo>
                  <a:lnTo>
                    <a:pt x="1070" y="13"/>
                  </a:lnTo>
                  <a:lnTo>
                    <a:pt x="1055" y="6"/>
                  </a:lnTo>
                  <a:lnTo>
                    <a:pt x="1041" y="2"/>
                  </a:lnTo>
                  <a:lnTo>
                    <a:pt x="1025" y="0"/>
                  </a:lnTo>
                  <a:lnTo>
                    <a:pt x="78" y="0"/>
                  </a:lnTo>
                </a:path>
              </a:pathLst>
            </a:custGeom>
            <a:solidFill>
              <a:srgbClr val="CC99FF"/>
            </a:solidFill>
            <a:ln w="12700" cap="rnd">
              <a:solidFill>
                <a:schemeClr val="tx1"/>
              </a:solidFill>
              <a:round/>
              <a:headEnd type="none" w="sm" len="sm"/>
              <a:tailEnd type="none" w="sm" len="sm"/>
            </a:ln>
          </p:spPr>
          <p:txBody>
            <a:bodyPr/>
            <a:lstStyle/>
            <a:p>
              <a:endParaRPr lang="en-US"/>
            </a:p>
          </p:txBody>
        </p:sp>
        <p:sp>
          <p:nvSpPr>
            <p:cNvPr id="58373" name="Rectangle 5">
              <a:extLst>
                <a:ext uri="{FF2B5EF4-FFF2-40B4-BE49-F238E27FC236}">
                  <a16:creationId xmlns:a16="http://schemas.microsoft.com/office/drawing/2014/main" xmlns="" id="{56B7B55E-BA02-451B-953D-8296ACFEB03F}"/>
                </a:ext>
              </a:extLst>
            </p:cNvPr>
            <p:cNvSpPr>
              <a:spLocks noChangeArrowheads="1"/>
            </p:cNvSpPr>
            <p:nvPr/>
          </p:nvSpPr>
          <p:spPr bwMode="auto">
            <a:xfrm>
              <a:off x="1312" y="2261"/>
              <a:ext cx="940" cy="518"/>
            </a:xfrm>
            <a:prstGeom prst="rect">
              <a:avLst/>
            </a:prstGeom>
            <a:noFill/>
            <a:ln w="9525">
              <a:noFill/>
              <a:miter lim="800000"/>
              <a:headEnd/>
              <a:tailEnd/>
            </a:ln>
            <a:effectLst/>
          </p:spPr>
          <p:txBody>
            <a:bodyPr wrap="none" lIns="0" tIns="0" rIns="0" bIns="0" anchor="ctr"/>
            <a:lstStyle/>
            <a:p>
              <a:pPr algn="ctr">
                <a:defRPr/>
              </a:pPr>
              <a:r>
                <a:rPr lang="en-US" sz="1800" b="1">
                  <a:solidFill>
                    <a:schemeClr val="tx2"/>
                  </a:solidFill>
                  <a:effectLst>
                    <a:outerShdw blurRad="38100" dist="38100" dir="2700000" algn="tl">
                      <a:srgbClr val="000000"/>
                    </a:outerShdw>
                  </a:effectLst>
                  <a:latin typeface="Antique Olive" pitchFamily="34" charset="0"/>
                </a:rPr>
                <a:t>PENGUJIAN &amp; </a:t>
              </a:r>
            </a:p>
            <a:p>
              <a:pPr algn="ctr">
                <a:defRPr/>
              </a:pPr>
              <a:r>
                <a:rPr lang="en-US" sz="1800" b="1">
                  <a:solidFill>
                    <a:schemeClr val="tx2"/>
                  </a:solidFill>
                  <a:effectLst>
                    <a:outerShdw blurRad="38100" dist="38100" dir="2700000" algn="tl">
                      <a:srgbClr val="000000"/>
                    </a:outerShdw>
                  </a:effectLst>
                  <a:latin typeface="Antique Olive" pitchFamily="34" charset="0"/>
                </a:rPr>
                <a:t>PEMBEBANAN</a:t>
              </a:r>
            </a:p>
          </p:txBody>
        </p:sp>
      </p:grpSp>
      <p:grpSp>
        <p:nvGrpSpPr>
          <p:cNvPr id="69638" name="Group 9">
            <a:extLst>
              <a:ext uri="{FF2B5EF4-FFF2-40B4-BE49-F238E27FC236}">
                <a16:creationId xmlns:a16="http://schemas.microsoft.com/office/drawing/2014/main" xmlns="" id="{B3F3B0A0-C37A-4AE6-90F3-C3C1137FA792}"/>
              </a:ext>
            </a:extLst>
          </p:cNvPr>
          <p:cNvGrpSpPr>
            <a:grpSpLocks/>
          </p:cNvGrpSpPr>
          <p:nvPr/>
        </p:nvGrpSpPr>
        <p:grpSpPr bwMode="auto">
          <a:xfrm>
            <a:off x="3757613" y="3505200"/>
            <a:ext cx="1752600" cy="992188"/>
            <a:chOff x="2367" y="2208"/>
            <a:chExt cx="1104" cy="625"/>
          </a:xfrm>
        </p:grpSpPr>
        <p:sp>
          <p:nvSpPr>
            <p:cNvPr id="69654" name="Freeform 7">
              <a:extLst>
                <a:ext uri="{FF2B5EF4-FFF2-40B4-BE49-F238E27FC236}">
                  <a16:creationId xmlns:a16="http://schemas.microsoft.com/office/drawing/2014/main" xmlns="" id="{CB76B7AE-F651-485E-8EB0-79E3DE8C3C51}"/>
                </a:ext>
              </a:extLst>
            </p:cNvPr>
            <p:cNvSpPr>
              <a:spLocks/>
            </p:cNvSpPr>
            <p:nvPr/>
          </p:nvSpPr>
          <p:spPr bwMode="auto">
            <a:xfrm>
              <a:off x="2367" y="2208"/>
              <a:ext cx="1104" cy="625"/>
            </a:xfrm>
            <a:custGeom>
              <a:avLst/>
              <a:gdLst>
                <a:gd name="T0" fmla="*/ 78 w 1104"/>
                <a:gd name="T1" fmla="*/ 0 h 625"/>
                <a:gd name="T2" fmla="*/ 62 w 1104"/>
                <a:gd name="T3" fmla="*/ 2 h 625"/>
                <a:gd name="T4" fmla="*/ 48 w 1104"/>
                <a:gd name="T5" fmla="*/ 6 h 625"/>
                <a:gd name="T6" fmla="*/ 35 w 1104"/>
                <a:gd name="T7" fmla="*/ 13 h 625"/>
                <a:gd name="T8" fmla="*/ 23 w 1104"/>
                <a:gd name="T9" fmla="*/ 23 h 625"/>
                <a:gd name="T10" fmla="*/ 14 w 1104"/>
                <a:gd name="T11" fmla="*/ 34 h 625"/>
                <a:gd name="T12" fmla="*/ 7 w 1104"/>
                <a:gd name="T13" fmla="*/ 48 h 625"/>
                <a:gd name="T14" fmla="*/ 2 w 1104"/>
                <a:gd name="T15" fmla="*/ 62 h 625"/>
                <a:gd name="T16" fmla="*/ 0 w 1104"/>
                <a:gd name="T17" fmla="*/ 78 h 625"/>
                <a:gd name="T18" fmla="*/ 0 w 1104"/>
                <a:gd name="T19" fmla="*/ 546 h 625"/>
                <a:gd name="T20" fmla="*/ 2 w 1104"/>
                <a:gd name="T21" fmla="*/ 562 h 625"/>
                <a:gd name="T22" fmla="*/ 7 w 1104"/>
                <a:gd name="T23" fmla="*/ 576 h 625"/>
                <a:gd name="T24" fmla="*/ 14 w 1104"/>
                <a:gd name="T25" fmla="*/ 590 h 625"/>
                <a:gd name="T26" fmla="*/ 23 w 1104"/>
                <a:gd name="T27" fmla="*/ 601 h 625"/>
                <a:gd name="T28" fmla="*/ 35 w 1104"/>
                <a:gd name="T29" fmla="*/ 611 h 625"/>
                <a:gd name="T30" fmla="*/ 48 w 1104"/>
                <a:gd name="T31" fmla="*/ 618 h 625"/>
                <a:gd name="T32" fmla="*/ 62 w 1104"/>
                <a:gd name="T33" fmla="*/ 622 h 625"/>
                <a:gd name="T34" fmla="*/ 78 w 1104"/>
                <a:gd name="T35" fmla="*/ 624 h 625"/>
                <a:gd name="T36" fmla="*/ 1025 w 1104"/>
                <a:gd name="T37" fmla="*/ 624 h 625"/>
                <a:gd name="T38" fmla="*/ 1041 w 1104"/>
                <a:gd name="T39" fmla="*/ 622 h 625"/>
                <a:gd name="T40" fmla="*/ 1055 w 1104"/>
                <a:gd name="T41" fmla="*/ 618 h 625"/>
                <a:gd name="T42" fmla="*/ 1070 w 1104"/>
                <a:gd name="T43" fmla="*/ 611 h 625"/>
                <a:gd name="T44" fmla="*/ 1080 w 1104"/>
                <a:gd name="T45" fmla="*/ 601 h 625"/>
                <a:gd name="T46" fmla="*/ 1091 w 1104"/>
                <a:gd name="T47" fmla="*/ 590 h 625"/>
                <a:gd name="T48" fmla="*/ 1098 w 1104"/>
                <a:gd name="T49" fmla="*/ 576 h 625"/>
                <a:gd name="T50" fmla="*/ 1101 w 1104"/>
                <a:gd name="T51" fmla="*/ 562 h 625"/>
                <a:gd name="T52" fmla="*/ 1103 w 1104"/>
                <a:gd name="T53" fmla="*/ 546 h 625"/>
                <a:gd name="T54" fmla="*/ 1103 w 1104"/>
                <a:gd name="T55" fmla="*/ 78 h 625"/>
                <a:gd name="T56" fmla="*/ 1101 w 1104"/>
                <a:gd name="T57" fmla="*/ 62 h 625"/>
                <a:gd name="T58" fmla="*/ 1098 w 1104"/>
                <a:gd name="T59" fmla="*/ 48 h 625"/>
                <a:gd name="T60" fmla="*/ 1091 w 1104"/>
                <a:gd name="T61" fmla="*/ 34 h 625"/>
                <a:gd name="T62" fmla="*/ 1080 w 1104"/>
                <a:gd name="T63" fmla="*/ 23 h 625"/>
                <a:gd name="T64" fmla="*/ 1070 w 1104"/>
                <a:gd name="T65" fmla="*/ 13 h 625"/>
                <a:gd name="T66" fmla="*/ 1055 w 1104"/>
                <a:gd name="T67" fmla="*/ 6 h 625"/>
                <a:gd name="T68" fmla="*/ 1041 w 1104"/>
                <a:gd name="T69" fmla="*/ 2 h 625"/>
                <a:gd name="T70" fmla="*/ 1025 w 1104"/>
                <a:gd name="T71" fmla="*/ 0 h 625"/>
                <a:gd name="T72" fmla="*/ 78 w 1104"/>
                <a:gd name="T73" fmla="*/ 0 h 6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04"/>
                <a:gd name="T112" fmla="*/ 0 h 625"/>
                <a:gd name="T113" fmla="*/ 1104 w 1104"/>
                <a:gd name="T114" fmla="*/ 625 h 62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04" h="625">
                  <a:moveTo>
                    <a:pt x="78" y="0"/>
                  </a:moveTo>
                  <a:lnTo>
                    <a:pt x="62" y="2"/>
                  </a:lnTo>
                  <a:lnTo>
                    <a:pt x="48" y="6"/>
                  </a:lnTo>
                  <a:lnTo>
                    <a:pt x="35" y="13"/>
                  </a:lnTo>
                  <a:lnTo>
                    <a:pt x="23" y="23"/>
                  </a:lnTo>
                  <a:lnTo>
                    <a:pt x="14" y="34"/>
                  </a:lnTo>
                  <a:lnTo>
                    <a:pt x="7" y="48"/>
                  </a:lnTo>
                  <a:lnTo>
                    <a:pt x="2" y="62"/>
                  </a:lnTo>
                  <a:lnTo>
                    <a:pt x="0" y="78"/>
                  </a:lnTo>
                  <a:lnTo>
                    <a:pt x="0" y="546"/>
                  </a:lnTo>
                  <a:lnTo>
                    <a:pt x="2" y="562"/>
                  </a:lnTo>
                  <a:lnTo>
                    <a:pt x="7" y="576"/>
                  </a:lnTo>
                  <a:lnTo>
                    <a:pt x="14" y="590"/>
                  </a:lnTo>
                  <a:lnTo>
                    <a:pt x="23" y="601"/>
                  </a:lnTo>
                  <a:lnTo>
                    <a:pt x="35" y="611"/>
                  </a:lnTo>
                  <a:lnTo>
                    <a:pt x="48" y="618"/>
                  </a:lnTo>
                  <a:lnTo>
                    <a:pt x="62" y="622"/>
                  </a:lnTo>
                  <a:lnTo>
                    <a:pt x="78" y="624"/>
                  </a:lnTo>
                  <a:lnTo>
                    <a:pt x="1025" y="624"/>
                  </a:lnTo>
                  <a:lnTo>
                    <a:pt x="1041" y="622"/>
                  </a:lnTo>
                  <a:lnTo>
                    <a:pt x="1055" y="618"/>
                  </a:lnTo>
                  <a:lnTo>
                    <a:pt x="1070" y="611"/>
                  </a:lnTo>
                  <a:lnTo>
                    <a:pt x="1080" y="601"/>
                  </a:lnTo>
                  <a:lnTo>
                    <a:pt x="1091" y="590"/>
                  </a:lnTo>
                  <a:lnTo>
                    <a:pt x="1098" y="576"/>
                  </a:lnTo>
                  <a:lnTo>
                    <a:pt x="1101" y="562"/>
                  </a:lnTo>
                  <a:lnTo>
                    <a:pt x="1103" y="546"/>
                  </a:lnTo>
                  <a:lnTo>
                    <a:pt x="1103" y="78"/>
                  </a:lnTo>
                  <a:lnTo>
                    <a:pt x="1101" y="62"/>
                  </a:lnTo>
                  <a:lnTo>
                    <a:pt x="1098" y="48"/>
                  </a:lnTo>
                  <a:lnTo>
                    <a:pt x="1091" y="34"/>
                  </a:lnTo>
                  <a:lnTo>
                    <a:pt x="1080" y="23"/>
                  </a:lnTo>
                  <a:lnTo>
                    <a:pt x="1070" y="13"/>
                  </a:lnTo>
                  <a:lnTo>
                    <a:pt x="1055" y="6"/>
                  </a:lnTo>
                  <a:lnTo>
                    <a:pt x="1041" y="2"/>
                  </a:lnTo>
                  <a:lnTo>
                    <a:pt x="1025" y="0"/>
                  </a:lnTo>
                  <a:lnTo>
                    <a:pt x="78" y="0"/>
                  </a:lnTo>
                </a:path>
              </a:pathLst>
            </a:custGeom>
            <a:solidFill>
              <a:srgbClr val="CC99FF"/>
            </a:solidFill>
            <a:ln w="12700" cap="rnd">
              <a:solidFill>
                <a:schemeClr val="tx1"/>
              </a:solidFill>
              <a:round/>
              <a:headEnd type="none" w="sm" len="sm"/>
              <a:tailEnd type="none" w="sm" len="sm"/>
            </a:ln>
          </p:spPr>
          <p:txBody>
            <a:bodyPr/>
            <a:lstStyle/>
            <a:p>
              <a:endParaRPr lang="en-US"/>
            </a:p>
          </p:txBody>
        </p:sp>
        <p:sp>
          <p:nvSpPr>
            <p:cNvPr id="58376" name="Rectangle 8">
              <a:extLst>
                <a:ext uri="{FF2B5EF4-FFF2-40B4-BE49-F238E27FC236}">
                  <a16:creationId xmlns:a16="http://schemas.microsoft.com/office/drawing/2014/main" xmlns="" id="{184E6022-0A27-40C2-B157-EEFE31CC96AC}"/>
                </a:ext>
              </a:extLst>
            </p:cNvPr>
            <p:cNvSpPr>
              <a:spLocks noChangeArrowheads="1"/>
            </p:cNvSpPr>
            <p:nvPr/>
          </p:nvSpPr>
          <p:spPr bwMode="auto">
            <a:xfrm>
              <a:off x="2449" y="2261"/>
              <a:ext cx="940" cy="518"/>
            </a:xfrm>
            <a:prstGeom prst="rect">
              <a:avLst/>
            </a:prstGeom>
            <a:noFill/>
            <a:ln w="9525">
              <a:noFill/>
              <a:miter lim="800000"/>
              <a:headEnd/>
              <a:tailEnd/>
            </a:ln>
            <a:effectLst/>
          </p:spPr>
          <p:txBody>
            <a:bodyPr wrap="none" lIns="0" tIns="0" rIns="0" bIns="0" anchor="ctr"/>
            <a:lstStyle/>
            <a:p>
              <a:pPr algn="ctr">
                <a:defRPr/>
              </a:pPr>
              <a:r>
                <a:rPr lang="en-US" sz="1800" b="1">
                  <a:solidFill>
                    <a:schemeClr val="tx2"/>
                  </a:solidFill>
                  <a:effectLst>
                    <a:outerShdw blurRad="38100" dist="38100" dir="2700000" algn="tl">
                      <a:srgbClr val="000000"/>
                    </a:outerShdw>
                  </a:effectLst>
                  <a:latin typeface="Antique Olive" pitchFamily="34" charset="0"/>
                </a:rPr>
                <a:t>PERINTAH </a:t>
              </a:r>
            </a:p>
            <a:p>
              <a:pPr algn="ctr">
                <a:defRPr/>
              </a:pPr>
              <a:r>
                <a:rPr lang="en-US" sz="1800" b="1">
                  <a:solidFill>
                    <a:schemeClr val="tx2"/>
                  </a:solidFill>
                  <a:effectLst>
                    <a:outerShdw blurRad="38100" dist="38100" dir="2700000" algn="tl">
                      <a:srgbClr val="000000"/>
                    </a:outerShdw>
                  </a:effectLst>
                  <a:latin typeface="Antique Olive" pitchFamily="34" charset="0"/>
                </a:rPr>
                <a:t>PEMBAYARAN</a:t>
              </a:r>
            </a:p>
          </p:txBody>
        </p:sp>
      </p:grpSp>
      <p:grpSp>
        <p:nvGrpSpPr>
          <p:cNvPr id="69639" name="Group 12">
            <a:extLst>
              <a:ext uri="{FF2B5EF4-FFF2-40B4-BE49-F238E27FC236}">
                <a16:creationId xmlns:a16="http://schemas.microsoft.com/office/drawing/2014/main" xmlns="" id="{9DE247D4-43C3-47D0-8399-E6CB3605F2F7}"/>
              </a:ext>
            </a:extLst>
          </p:cNvPr>
          <p:cNvGrpSpPr>
            <a:grpSpLocks/>
          </p:cNvGrpSpPr>
          <p:nvPr/>
        </p:nvGrpSpPr>
        <p:grpSpPr bwMode="auto">
          <a:xfrm>
            <a:off x="5715000" y="3505200"/>
            <a:ext cx="1562100" cy="992188"/>
            <a:chOff x="3600" y="2208"/>
            <a:chExt cx="984" cy="625"/>
          </a:xfrm>
        </p:grpSpPr>
        <p:sp>
          <p:nvSpPr>
            <p:cNvPr id="69652" name="Freeform 10">
              <a:extLst>
                <a:ext uri="{FF2B5EF4-FFF2-40B4-BE49-F238E27FC236}">
                  <a16:creationId xmlns:a16="http://schemas.microsoft.com/office/drawing/2014/main" xmlns="" id="{976E0F4C-6AB6-4BA5-A5ED-03264F3DDCC2}"/>
                </a:ext>
              </a:extLst>
            </p:cNvPr>
            <p:cNvSpPr>
              <a:spLocks/>
            </p:cNvSpPr>
            <p:nvPr/>
          </p:nvSpPr>
          <p:spPr bwMode="auto">
            <a:xfrm>
              <a:off x="3600" y="2208"/>
              <a:ext cx="984" cy="625"/>
            </a:xfrm>
            <a:custGeom>
              <a:avLst/>
              <a:gdLst>
                <a:gd name="T0" fmla="*/ 77 w 984"/>
                <a:gd name="T1" fmla="*/ 0 h 625"/>
                <a:gd name="T2" fmla="*/ 61 w 984"/>
                <a:gd name="T3" fmla="*/ 2 h 625"/>
                <a:gd name="T4" fmla="*/ 47 w 984"/>
                <a:gd name="T5" fmla="*/ 6 h 625"/>
                <a:gd name="T6" fmla="*/ 35 w 984"/>
                <a:gd name="T7" fmla="*/ 13 h 625"/>
                <a:gd name="T8" fmla="*/ 22 w 984"/>
                <a:gd name="T9" fmla="*/ 23 h 625"/>
                <a:gd name="T10" fmla="*/ 13 w 984"/>
                <a:gd name="T11" fmla="*/ 34 h 625"/>
                <a:gd name="T12" fmla="*/ 6 w 984"/>
                <a:gd name="T13" fmla="*/ 48 h 625"/>
                <a:gd name="T14" fmla="*/ 2 w 984"/>
                <a:gd name="T15" fmla="*/ 62 h 625"/>
                <a:gd name="T16" fmla="*/ 0 w 984"/>
                <a:gd name="T17" fmla="*/ 78 h 625"/>
                <a:gd name="T18" fmla="*/ 0 w 984"/>
                <a:gd name="T19" fmla="*/ 546 h 625"/>
                <a:gd name="T20" fmla="*/ 2 w 984"/>
                <a:gd name="T21" fmla="*/ 562 h 625"/>
                <a:gd name="T22" fmla="*/ 6 w 984"/>
                <a:gd name="T23" fmla="*/ 576 h 625"/>
                <a:gd name="T24" fmla="*/ 13 w 984"/>
                <a:gd name="T25" fmla="*/ 590 h 625"/>
                <a:gd name="T26" fmla="*/ 22 w 984"/>
                <a:gd name="T27" fmla="*/ 601 h 625"/>
                <a:gd name="T28" fmla="*/ 35 w 984"/>
                <a:gd name="T29" fmla="*/ 611 h 625"/>
                <a:gd name="T30" fmla="*/ 47 w 984"/>
                <a:gd name="T31" fmla="*/ 618 h 625"/>
                <a:gd name="T32" fmla="*/ 61 w 984"/>
                <a:gd name="T33" fmla="*/ 622 h 625"/>
                <a:gd name="T34" fmla="*/ 77 w 984"/>
                <a:gd name="T35" fmla="*/ 624 h 625"/>
                <a:gd name="T36" fmla="*/ 906 w 984"/>
                <a:gd name="T37" fmla="*/ 624 h 625"/>
                <a:gd name="T38" fmla="*/ 922 w 984"/>
                <a:gd name="T39" fmla="*/ 622 h 625"/>
                <a:gd name="T40" fmla="*/ 936 w 984"/>
                <a:gd name="T41" fmla="*/ 618 h 625"/>
                <a:gd name="T42" fmla="*/ 949 w 984"/>
                <a:gd name="T43" fmla="*/ 611 h 625"/>
                <a:gd name="T44" fmla="*/ 961 w 984"/>
                <a:gd name="T45" fmla="*/ 601 h 625"/>
                <a:gd name="T46" fmla="*/ 971 w 984"/>
                <a:gd name="T47" fmla="*/ 590 h 625"/>
                <a:gd name="T48" fmla="*/ 977 w 984"/>
                <a:gd name="T49" fmla="*/ 576 h 625"/>
                <a:gd name="T50" fmla="*/ 982 w 984"/>
                <a:gd name="T51" fmla="*/ 562 h 625"/>
                <a:gd name="T52" fmla="*/ 983 w 984"/>
                <a:gd name="T53" fmla="*/ 546 h 625"/>
                <a:gd name="T54" fmla="*/ 983 w 984"/>
                <a:gd name="T55" fmla="*/ 78 h 625"/>
                <a:gd name="T56" fmla="*/ 982 w 984"/>
                <a:gd name="T57" fmla="*/ 62 h 625"/>
                <a:gd name="T58" fmla="*/ 977 w 984"/>
                <a:gd name="T59" fmla="*/ 48 h 625"/>
                <a:gd name="T60" fmla="*/ 971 w 984"/>
                <a:gd name="T61" fmla="*/ 34 h 625"/>
                <a:gd name="T62" fmla="*/ 961 w 984"/>
                <a:gd name="T63" fmla="*/ 23 h 625"/>
                <a:gd name="T64" fmla="*/ 949 w 984"/>
                <a:gd name="T65" fmla="*/ 13 h 625"/>
                <a:gd name="T66" fmla="*/ 936 w 984"/>
                <a:gd name="T67" fmla="*/ 6 h 625"/>
                <a:gd name="T68" fmla="*/ 922 w 984"/>
                <a:gd name="T69" fmla="*/ 2 h 625"/>
                <a:gd name="T70" fmla="*/ 906 w 984"/>
                <a:gd name="T71" fmla="*/ 0 h 625"/>
                <a:gd name="T72" fmla="*/ 77 w 984"/>
                <a:gd name="T73" fmla="*/ 0 h 6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984"/>
                <a:gd name="T112" fmla="*/ 0 h 625"/>
                <a:gd name="T113" fmla="*/ 984 w 984"/>
                <a:gd name="T114" fmla="*/ 625 h 62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984" h="625">
                  <a:moveTo>
                    <a:pt x="77" y="0"/>
                  </a:moveTo>
                  <a:lnTo>
                    <a:pt x="61" y="2"/>
                  </a:lnTo>
                  <a:lnTo>
                    <a:pt x="47" y="6"/>
                  </a:lnTo>
                  <a:lnTo>
                    <a:pt x="35" y="13"/>
                  </a:lnTo>
                  <a:lnTo>
                    <a:pt x="22" y="23"/>
                  </a:lnTo>
                  <a:lnTo>
                    <a:pt x="13" y="34"/>
                  </a:lnTo>
                  <a:lnTo>
                    <a:pt x="6" y="48"/>
                  </a:lnTo>
                  <a:lnTo>
                    <a:pt x="2" y="62"/>
                  </a:lnTo>
                  <a:lnTo>
                    <a:pt x="0" y="78"/>
                  </a:lnTo>
                  <a:lnTo>
                    <a:pt x="0" y="546"/>
                  </a:lnTo>
                  <a:lnTo>
                    <a:pt x="2" y="562"/>
                  </a:lnTo>
                  <a:lnTo>
                    <a:pt x="6" y="576"/>
                  </a:lnTo>
                  <a:lnTo>
                    <a:pt x="13" y="590"/>
                  </a:lnTo>
                  <a:lnTo>
                    <a:pt x="22" y="601"/>
                  </a:lnTo>
                  <a:lnTo>
                    <a:pt x="35" y="611"/>
                  </a:lnTo>
                  <a:lnTo>
                    <a:pt x="47" y="618"/>
                  </a:lnTo>
                  <a:lnTo>
                    <a:pt x="61" y="622"/>
                  </a:lnTo>
                  <a:lnTo>
                    <a:pt x="77" y="624"/>
                  </a:lnTo>
                  <a:lnTo>
                    <a:pt x="906" y="624"/>
                  </a:lnTo>
                  <a:lnTo>
                    <a:pt x="922" y="622"/>
                  </a:lnTo>
                  <a:lnTo>
                    <a:pt x="936" y="618"/>
                  </a:lnTo>
                  <a:lnTo>
                    <a:pt x="949" y="611"/>
                  </a:lnTo>
                  <a:lnTo>
                    <a:pt x="961" y="601"/>
                  </a:lnTo>
                  <a:lnTo>
                    <a:pt x="971" y="590"/>
                  </a:lnTo>
                  <a:lnTo>
                    <a:pt x="977" y="576"/>
                  </a:lnTo>
                  <a:lnTo>
                    <a:pt x="982" y="562"/>
                  </a:lnTo>
                  <a:lnTo>
                    <a:pt x="983" y="546"/>
                  </a:lnTo>
                  <a:lnTo>
                    <a:pt x="983" y="78"/>
                  </a:lnTo>
                  <a:lnTo>
                    <a:pt x="982" y="62"/>
                  </a:lnTo>
                  <a:lnTo>
                    <a:pt x="977" y="48"/>
                  </a:lnTo>
                  <a:lnTo>
                    <a:pt x="971" y="34"/>
                  </a:lnTo>
                  <a:lnTo>
                    <a:pt x="961" y="23"/>
                  </a:lnTo>
                  <a:lnTo>
                    <a:pt x="949" y="13"/>
                  </a:lnTo>
                  <a:lnTo>
                    <a:pt x="936" y="6"/>
                  </a:lnTo>
                  <a:lnTo>
                    <a:pt x="922" y="2"/>
                  </a:lnTo>
                  <a:lnTo>
                    <a:pt x="906" y="0"/>
                  </a:lnTo>
                  <a:lnTo>
                    <a:pt x="77" y="0"/>
                  </a:lnTo>
                </a:path>
              </a:pathLst>
            </a:custGeom>
            <a:solidFill>
              <a:srgbClr val="CCFFFF"/>
            </a:solidFill>
            <a:ln w="12700" cap="rnd">
              <a:solidFill>
                <a:schemeClr val="tx1"/>
              </a:solidFill>
              <a:round/>
              <a:headEnd type="none" w="sm" len="sm"/>
              <a:tailEnd type="none" w="sm" len="sm"/>
            </a:ln>
          </p:spPr>
          <p:txBody>
            <a:bodyPr/>
            <a:lstStyle/>
            <a:p>
              <a:endParaRPr lang="en-US"/>
            </a:p>
          </p:txBody>
        </p:sp>
        <p:sp>
          <p:nvSpPr>
            <p:cNvPr id="58379" name="Rectangle 11">
              <a:extLst>
                <a:ext uri="{FF2B5EF4-FFF2-40B4-BE49-F238E27FC236}">
                  <a16:creationId xmlns:a16="http://schemas.microsoft.com/office/drawing/2014/main" xmlns="" id="{10EC2784-F200-4965-9122-A8CDFDA484AC}"/>
                </a:ext>
              </a:extLst>
            </p:cNvPr>
            <p:cNvSpPr>
              <a:spLocks noChangeArrowheads="1"/>
            </p:cNvSpPr>
            <p:nvPr/>
          </p:nvSpPr>
          <p:spPr bwMode="auto">
            <a:xfrm>
              <a:off x="3682" y="2261"/>
              <a:ext cx="820" cy="518"/>
            </a:xfrm>
            <a:prstGeom prst="rect">
              <a:avLst/>
            </a:prstGeom>
            <a:noFill/>
            <a:ln w="9525">
              <a:noFill/>
              <a:miter lim="800000"/>
              <a:headEnd/>
              <a:tailEnd/>
            </a:ln>
            <a:effectLst/>
          </p:spPr>
          <p:txBody>
            <a:bodyPr wrap="none" lIns="0" tIns="0" rIns="0" bIns="0" anchor="ctr"/>
            <a:lstStyle/>
            <a:p>
              <a:pPr algn="ctr">
                <a:defRPr/>
              </a:pPr>
              <a:r>
                <a:rPr lang="en-US" sz="1800" b="1">
                  <a:solidFill>
                    <a:srgbClr val="00CC00"/>
                  </a:solidFill>
                  <a:effectLst>
                    <a:outerShdw blurRad="38100" dist="38100" dir="2700000" algn="tl">
                      <a:srgbClr val="000000"/>
                    </a:outerShdw>
                  </a:effectLst>
                  <a:latin typeface="Antique Olive" pitchFamily="34" charset="0"/>
                </a:rPr>
                <a:t>PENGUJIAN</a:t>
              </a:r>
            </a:p>
          </p:txBody>
        </p:sp>
      </p:grpSp>
      <p:grpSp>
        <p:nvGrpSpPr>
          <p:cNvPr id="69640" name="Group 15">
            <a:extLst>
              <a:ext uri="{FF2B5EF4-FFF2-40B4-BE49-F238E27FC236}">
                <a16:creationId xmlns:a16="http://schemas.microsoft.com/office/drawing/2014/main" xmlns="" id="{84B6D584-F8B6-478B-8D46-8998E77AB89E}"/>
              </a:ext>
            </a:extLst>
          </p:cNvPr>
          <p:cNvGrpSpPr>
            <a:grpSpLocks/>
          </p:cNvGrpSpPr>
          <p:nvPr/>
        </p:nvGrpSpPr>
        <p:grpSpPr bwMode="auto">
          <a:xfrm>
            <a:off x="7391400" y="3505200"/>
            <a:ext cx="1714500" cy="992188"/>
            <a:chOff x="4656" y="2208"/>
            <a:chExt cx="1080" cy="625"/>
          </a:xfrm>
        </p:grpSpPr>
        <p:sp>
          <p:nvSpPr>
            <p:cNvPr id="69650" name="Freeform 13">
              <a:extLst>
                <a:ext uri="{FF2B5EF4-FFF2-40B4-BE49-F238E27FC236}">
                  <a16:creationId xmlns:a16="http://schemas.microsoft.com/office/drawing/2014/main" xmlns="" id="{A47D8CEF-8003-4540-9624-DBA3F3650E60}"/>
                </a:ext>
              </a:extLst>
            </p:cNvPr>
            <p:cNvSpPr>
              <a:spLocks/>
            </p:cNvSpPr>
            <p:nvPr/>
          </p:nvSpPr>
          <p:spPr bwMode="auto">
            <a:xfrm>
              <a:off x="4656" y="2208"/>
              <a:ext cx="1080" cy="625"/>
            </a:xfrm>
            <a:custGeom>
              <a:avLst/>
              <a:gdLst>
                <a:gd name="T0" fmla="*/ 78 w 1080"/>
                <a:gd name="T1" fmla="*/ 0 h 625"/>
                <a:gd name="T2" fmla="*/ 62 w 1080"/>
                <a:gd name="T3" fmla="*/ 2 h 625"/>
                <a:gd name="T4" fmla="*/ 47 w 1080"/>
                <a:gd name="T5" fmla="*/ 6 h 625"/>
                <a:gd name="T6" fmla="*/ 35 w 1080"/>
                <a:gd name="T7" fmla="*/ 13 h 625"/>
                <a:gd name="T8" fmla="*/ 22 w 1080"/>
                <a:gd name="T9" fmla="*/ 23 h 625"/>
                <a:gd name="T10" fmla="*/ 14 w 1080"/>
                <a:gd name="T11" fmla="*/ 34 h 625"/>
                <a:gd name="T12" fmla="*/ 7 w 1080"/>
                <a:gd name="T13" fmla="*/ 48 h 625"/>
                <a:gd name="T14" fmla="*/ 2 w 1080"/>
                <a:gd name="T15" fmla="*/ 62 h 625"/>
                <a:gd name="T16" fmla="*/ 0 w 1080"/>
                <a:gd name="T17" fmla="*/ 78 h 625"/>
                <a:gd name="T18" fmla="*/ 0 w 1080"/>
                <a:gd name="T19" fmla="*/ 546 h 625"/>
                <a:gd name="T20" fmla="*/ 2 w 1080"/>
                <a:gd name="T21" fmla="*/ 562 h 625"/>
                <a:gd name="T22" fmla="*/ 7 w 1080"/>
                <a:gd name="T23" fmla="*/ 576 h 625"/>
                <a:gd name="T24" fmla="*/ 14 w 1080"/>
                <a:gd name="T25" fmla="*/ 590 h 625"/>
                <a:gd name="T26" fmla="*/ 22 w 1080"/>
                <a:gd name="T27" fmla="*/ 601 h 625"/>
                <a:gd name="T28" fmla="*/ 35 w 1080"/>
                <a:gd name="T29" fmla="*/ 611 h 625"/>
                <a:gd name="T30" fmla="*/ 47 w 1080"/>
                <a:gd name="T31" fmla="*/ 618 h 625"/>
                <a:gd name="T32" fmla="*/ 62 w 1080"/>
                <a:gd name="T33" fmla="*/ 622 h 625"/>
                <a:gd name="T34" fmla="*/ 78 w 1080"/>
                <a:gd name="T35" fmla="*/ 624 h 625"/>
                <a:gd name="T36" fmla="*/ 1001 w 1080"/>
                <a:gd name="T37" fmla="*/ 624 h 625"/>
                <a:gd name="T38" fmla="*/ 1017 w 1080"/>
                <a:gd name="T39" fmla="*/ 622 h 625"/>
                <a:gd name="T40" fmla="*/ 1033 w 1080"/>
                <a:gd name="T41" fmla="*/ 618 h 625"/>
                <a:gd name="T42" fmla="*/ 1045 w 1080"/>
                <a:gd name="T43" fmla="*/ 611 h 625"/>
                <a:gd name="T44" fmla="*/ 1057 w 1080"/>
                <a:gd name="T45" fmla="*/ 601 h 625"/>
                <a:gd name="T46" fmla="*/ 1065 w 1080"/>
                <a:gd name="T47" fmla="*/ 590 h 625"/>
                <a:gd name="T48" fmla="*/ 1074 w 1080"/>
                <a:gd name="T49" fmla="*/ 576 h 625"/>
                <a:gd name="T50" fmla="*/ 1078 w 1080"/>
                <a:gd name="T51" fmla="*/ 562 h 625"/>
                <a:gd name="T52" fmla="*/ 1079 w 1080"/>
                <a:gd name="T53" fmla="*/ 546 h 625"/>
                <a:gd name="T54" fmla="*/ 1079 w 1080"/>
                <a:gd name="T55" fmla="*/ 78 h 625"/>
                <a:gd name="T56" fmla="*/ 1078 w 1080"/>
                <a:gd name="T57" fmla="*/ 62 h 625"/>
                <a:gd name="T58" fmla="*/ 1074 w 1080"/>
                <a:gd name="T59" fmla="*/ 48 h 625"/>
                <a:gd name="T60" fmla="*/ 1065 w 1080"/>
                <a:gd name="T61" fmla="*/ 34 h 625"/>
                <a:gd name="T62" fmla="*/ 1057 w 1080"/>
                <a:gd name="T63" fmla="*/ 23 h 625"/>
                <a:gd name="T64" fmla="*/ 1045 w 1080"/>
                <a:gd name="T65" fmla="*/ 13 h 625"/>
                <a:gd name="T66" fmla="*/ 1033 w 1080"/>
                <a:gd name="T67" fmla="*/ 6 h 625"/>
                <a:gd name="T68" fmla="*/ 1017 w 1080"/>
                <a:gd name="T69" fmla="*/ 2 h 625"/>
                <a:gd name="T70" fmla="*/ 1001 w 1080"/>
                <a:gd name="T71" fmla="*/ 0 h 625"/>
                <a:gd name="T72" fmla="*/ 78 w 1080"/>
                <a:gd name="T73" fmla="*/ 0 h 6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80"/>
                <a:gd name="T112" fmla="*/ 0 h 625"/>
                <a:gd name="T113" fmla="*/ 1080 w 1080"/>
                <a:gd name="T114" fmla="*/ 625 h 62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80" h="625">
                  <a:moveTo>
                    <a:pt x="78" y="0"/>
                  </a:moveTo>
                  <a:lnTo>
                    <a:pt x="62" y="2"/>
                  </a:lnTo>
                  <a:lnTo>
                    <a:pt x="47" y="6"/>
                  </a:lnTo>
                  <a:lnTo>
                    <a:pt x="35" y="13"/>
                  </a:lnTo>
                  <a:lnTo>
                    <a:pt x="22" y="23"/>
                  </a:lnTo>
                  <a:lnTo>
                    <a:pt x="14" y="34"/>
                  </a:lnTo>
                  <a:lnTo>
                    <a:pt x="7" y="48"/>
                  </a:lnTo>
                  <a:lnTo>
                    <a:pt x="2" y="62"/>
                  </a:lnTo>
                  <a:lnTo>
                    <a:pt x="0" y="78"/>
                  </a:lnTo>
                  <a:lnTo>
                    <a:pt x="0" y="546"/>
                  </a:lnTo>
                  <a:lnTo>
                    <a:pt x="2" y="562"/>
                  </a:lnTo>
                  <a:lnTo>
                    <a:pt x="7" y="576"/>
                  </a:lnTo>
                  <a:lnTo>
                    <a:pt x="14" y="590"/>
                  </a:lnTo>
                  <a:lnTo>
                    <a:pt x="22" y="601"/>
                  </a:lnTo>
                  <a:lnTo>
                    <a:pt x="35" y="611"/>
                  </a:lnTo>
                  <a:lnTo>
                    <a:pt x="47" y="618"/>
                  </a:lnTo>
                  <a:lnTo>
                    <a:pt x="62" y="622"/>
                  </a:lnTo>
                  <a:lnTo>
                    <a:pt x="78" y="624"/>
                  </a:lnTo>
                  <a:lnTo>
                    <a:pt x="1001" y="624"/>
                  </a:lnTo>
                  <a:lnTo>
                    <a:pt x="1017" y="622"/>
                  </a:lnTo>
                  <a:lnTo>
                    <a:pt x="1033" y="618"/>
                  </a:lnTo>
                  <a:lnTo>
                    <a:pt x="1045" y="611"/>
                  </a:lnTo>
                  <a:lnTo>
                    <a:pt x="1057" y="601"/>
                  </a:lnTo>
                  <a:lnTo>
                    <a:pt x="1065" y="590"/>
                  </a:lnTo>
                  <a:lnTo>
                    <a:pt x="1074" y="576"/>
                  </a:lnTo>
                  <a:lnTo>
                    <a:pt x="1078" y="562"/>
                  </a:lnTo>
                  <a:lnTo>
                    <a:pt x="1079" y="546"/>
                  </a:lnTo>
                  <a:lnTo>
                    <a:pt x="1079" y="78"/>
                  </a:lnTo>
                  <a:lnTo>
                    <a:pt x="1078" y="62"/>
                  </a:lnTo>
                  <a:lnTo>
                    <a:pt x="1074" y="48"/>
                  </a:lnTo>
                  <a:lnTo>
                    <a:pt x="1065" y="34"/>
                  </a:lnTo>
                  <a:lnTo>
                    <a:pt x="1057" y="23"/>
                  </a:lnTo>
                  <a:lnTo>
                    <a:pt x="1045" y="13"/>
                  </a:lnTo>
                  <a:lnTo>
                    <a:pt x="1033" y="6"/>
                  </a:lnTo>
                  <a:lnTo>
                    <a:pt x="1017" y="2"/>
                  </a:lnTo>
                  <a:lnTo>
                    <a:pt x="1001" y="0"/>
                  </a:lnTo>
                  <a:lnTo>
                    <a:pt x="78" y="0"/>
                  </a:lnTo>
                </a:path>
              </a:pathLst>
            </a:custGeom>
            <a:solidFill>
              <a:srgbClr val="CCFFFF"/>
            </a:solidFill>
            <a:ln w="12700" cap="rnd">
              <a:solidFill>
                <a:schemeClr val="tx1"/>
              </a:solidFill>
              <a:round/>
              <a:headEnd type="none" w="sm" len="sm"/>
              <a:tailEnd type="none" w="sm" len="sm"/>
            </a:ln>
          </p:spPr>
          <p:txBody>
            <a:bodyPr/>
            <a:lstStyle/>
            <a:p>
              <a:endParaRPr lang="en-US"/>
            </a:p>
          </p:txBody>
        </p:sp>
        <p:sp>
          <p:nvSpPr>
            <p:cNvPr id="58382" name="Rectangle 14">
              <a:extLst>
                <a:ext uri="{FF2B5EF4-FFF2-40B4-BE49-F238E27FC236}">
                  <a16:creationId xmlns:a16="http://schemas.microsoft.com/office/drawing/2014/main" xmlns="" id="{40B08EA0-664E-410E-972A-7BE1785A4C99}"/>
                </a:ext>
              </a:extLst>
            </p:cNvPr>
            <p:cNvSpPr>
              <a:spLocks noChangeArrowheads="1"/>
            </p:cNvSpPr>
            <p:nvPr/>
          </p:nvSpPr>
          <p:spPr bwMode="auto">
            <a:xfrm>
              <a:off x="4738" y="2261"/>
              <a:ext cx="916" cy="518"/>
            </a:xfrm>
            <a:prstGeom prst="rect">
              <a:avLst/>
            </a:prstGeom>
            <a:noFill/>
            <a:ln w="9525">
              <a:noFill/>
              <a:miter lim="800000"/>
              <a:headEnd/>
              <a:tailEnd/>
            </a:ln>
            <a:effectLst/>
          </p:spPr>
          <p:txBody>
            <a:bodyPr wrap="none" lIns="0" tIns="0" rIns="0" bIns="0" anchor="ctr"/>
            <a:lstStyle/>
            <a:p>
              <a:pPr algn="ctr">
                <a:defRPr/>
              </a:pPr>
              <a:r>
                <a:rPr lang="en-US" sz="1800" b="1">
                  <a:solidFill>
                    <a:srgbClr val="00CC00"/>
                  </a:solidFill>
                  <a:effectLst>
                    <a:outerShdw blurRad="38100" dist="38100" dir="2700000" algn="tl">
                      <a:srgbClr val="000000"/>
                    </a:outerShdw>
                  </a:effectLst>
                  <a:latin typeface="Antique Olive" pitchFamily="34" charset="0"/>
                </a:rPr>
                <a:t>PENCAIRAN </a:t>
              </a:r>
            </a:p>
            <a:p>
              <a:pPr algn="ctr">
                <a:defRPr/>
              </a:pPr>
              <a:r>
                <a:rPr lang="en-US" sz="1800" b="1">
                  <a:solidFill>
                    <a:srgbClr val="00CC00"/>
                  </a:solidFill>
                  <a:effectLst>
                    <a:outerShdw blurRad="38100" dist="38100" dir="2700000" algn="tl">
                      <a:srgbClr val="000000"/>
                    </a:outerShdw>
                  </a:effectLst>
                  <a:latin typeface="Antique Olive" pitchFamily="34" charset="0"/>
                </a:rPr>
                <a:t>DANA</a:t>
              </a:r>
            </a:p>
          </p:txBody>
        </p:sp>
      </p:grpSp>
      <p:sp>
        <p:nvSpPr>
          <p:cNvPr id="58384" name="Rectangle 16">
            <a:extLst>
              <a:ext uri="{FF2B5EF4-FFF2-40B4-BE49-F238E27FC236}">
                <a16:creationId xmlns:a16="http://schemas.microsoft.com/office/drawing/2014/main" xmlns="" id="{2DB85721-D8E7-4161-8E6D-5F78E87C8DB3}"/>
              </a:ext>
            </a:extLst>
          </p:cNvPr>
          <p:cNvSpPr>
            <a:spLocks noChangeArrowheads="1"/>
          </p:cNvSpPr>
          <p:nvPr/>
        </p:nvSpPr>
        <p:spPr bwMode="auto">
          <a:xfrm>
            <a:off x="685800" y="2362200"/>
            <a:ext cx="4038600" cy="533400"/>
          </a:xfrm>
          <a:prstGeom prst="rect">
            <a:avLst/>
          </a:prstGeom>
          <a:noFill/>
          <a:ln w="9525">
            <a:noFill/>
            <a:miter lim="800000"/>
            <a:headEnd/>
            <a:tailEnd/>
          </a:ln>
          <a:effectLst/>
        </p:spPr>
        <p:txBody>
          <a:bodyPr wrap="none" lIns="92075" tIns="46038" rIns="92075" bIns="46038" anchor="ctr"/>
          <a:lstStyle/>
          <a:p>
            <a:pPr algn="ctr">
              <a:defRPr/>
            </a:pPr>
            <a:r>
              <a:rPr lang="en-US" sz="2500" b="1" dirty="0">
                <a:solidFill>
                  <a:srgbClr val="FFCC66"/>
                </a:solidFill>
                <a:effectLst>
                  <a:outerShdw blurRad="38100" dist="38100" dir="2700000" algn="tl">
                    <a:srgbClr val="000000"/>
                  </a:outerShdw>
                </a:effectLst>
                <a:latin typeface="Arial Black" pitchFamily="34" charset="0"/>
              </a:rPr>
              <a:t>Menteri </a:t>
            </a:r>
            <a:r>
              <a:rPr lang="en-US" sz="2500" b="1" dirty="0" err="1">
                <a:solidFill>
                  <a:srgbClr val="FFCC66"/>
                </a:solidFill>
                <a:effectLst>
                  <a:outerShdw blurRad="38100" dist="38100" dir="2700000" algn="tl">
                    <a:srgbClr val="000000"/>
                  </a:outerShdw>
                </a:effectLst>
                <a:latin typeface="Arial Black" pitchFamily="34" charset="0"/>
              </a:rPr>
              <a:t>Teknis</a:t>
            </a:r>
            <a:endParaRPr lang="en-US" sz="2500" b="1" dirty="0">
              <a:solidFill>
                <a:srgbClr val="FFCC66"/>
              </a:solidFill>
              <a:effectLst>
                <a:outerShdw blurRad="38100" dist="38100" dir="2700000" algn="tl">
                  <a:srgbClr val="000000"/>
                </a:outerShdw>
              </a:effectLst>
              <a:latin typeface="Arial Black" pitchFamily="34" charset="0"/>
            </a:endParaRPr>
          </a:p>
          <a:p>
            <a:pPr algn="ctr">
              <a:defRPr/>
            </a:pPr>
            <a:r>
              <a:rPr lang="en-US" sz="2000" b="1" dirty="0" err="1">
                <a:solidFill>
                  <a:srgbClr val="00FF00"/>
                </a:solidFill>
                <a:effectLst>
                  <a:outerShdw blurRad="38100" dist="38100" dir="2700000" algn="tl">
                    <a:srgbClr val="000000"/>
                  </a:outerShdw>
                </a:effectLst>
                <a:latin typeface="Arial Black" pitchFamily="34" charset="0"/>
              </a:rPr>
              <a:t>Selaku</a:t>
            </a:r>
            <a:r>
              <a:rPr lang="en-US" sz="2000" b="1" dirty="0">
                <a:solidFill>
                  <a:srgbClr val="00FF00"/>
                </a:solidFill>
                <a:effectLst>
                  <a:outerShdw blurRad="38100" dist="38100" dir="2700000" algn="tl">
                    <a:srgbClr val="000000"/>
                  </a:outerShdw>
                </a:effectLst>
                <a:latin typeface="Arial Black" pitchFamily="34" charset="0"/>
              </a:rPr>
              <a:t> </a:t>
            </a:r>
            <a:r>
              <a:rPr lang="en-US" sz="2000" b="1" dirty="0" err="1">
                <a:solidFill>
                  <a:srgbClr val="00FF00"/>
                </a:solidFill>
                <a:effectLst>
                  <a:outerShdw blurRad="38100" dist="38100" dir="2700000" algn="tl">
                    <a:srgbClr val="000000"/>
                  </a:outerShdw>
                </a:effectLst>
                <a:latin typeface="Arial Black" pitchFamily="34" charset="0"/>
              </a:rPr>
              <a:t>Pengguna</a:t>
            </a:r>
            <a:r>
              <a:rPr lang="en-US" sz="2000" b="1" dirty="0">
                <a:solidFill>
                  <a:srgbClr val="00FF00"/>
                </a:solidFill>
                <a:effectLst>
                  <a:outerShdw blurRad="38100" dist="38100" dir="2700000" algn="tl">
                    <a:srgbClr val="000000"/>
                  </a:outerShdw>
                </a:effectLst>
                <a:latin typeface="Arial Black" pitchFamily="34" charset="0"/>
              </a:rPr>
              <a:t> </a:t>
            </a:r>
            <a:r>
              <a:rPr lang="en-US" sz="2000" b="1" dirty="0" err="1">
                <a:solidFill>
                  <a:srgbClr val="00FF00"/>
                </a:solidFill>
                <a:effectLst>
                  <a:outerShdw blurRad="38100" dist="38100" dir="2700000" algn="tl">
                    <a:srgbClr val="000000"/>
                  </a:outerShdw>
                </a:effectLst>
                <a:latin typeface="Arial Black" pitchFamily="34" charset="0"/>
              </a:rPr>
              <a:t>Anggaran</a:t>
            </a:r>
            <a:endParaRPr lang="en-US" sz="2000" b="1" dirty="0">
              <a:solidFill>
                <a:srgbClr val="00FF00"/>
              </a:solidFill>
              <a:effectLst>
                <a:outerShdw blurRad="38100" dist="38100" dir="2700000" algn="tl">
                  <a:srgbClr val="000000"/>
                </a:outerShdw>
              </a:effectLst>
              <a:latin typeface="Arial Black" pitchFamily="34" charset="0"/>
            </a:endParaRPr>
          </a:p>
        </p:txBody>
      </p:sp>
      <p:sp>
        <p:nvSpPr>
          <p:cNvPr id="58385" name="Rectangle 17">
            <a:extLst>
              <a:ext uri="{FF2B5EF4-FFF2-40B4-BE49-F238E27FC236}">
                <a16:creationId xmlns:a16="http://schemas.microsoft.com/office/drawing/2014/main" xmlns="" id="{3E991761-89E8-46D5-B0AA-1C6056B740D4}"/>
              </a:ext>
            </a:extLst>
          </p:cNvPr>
          <p:cNvSpPr>
            <a:spLocks noChangeArrowheads="1"/>
          </p:cNvSpPr>
          <p:nvPr/>
        </p:nvSpPr>
        <p:spPr bwMode="auto">
          <a:xfrm>
            <a:off x="5638800" y="2362200"/>
            <a:ext cx="3352800" cy="533400"/>
          </a:xfrm>
          <a:prstGeom prst="rect">
            <a:avLst/>
          </a:prstGeom>
          <a:noFill/>
          <a:ln w="9525">
            <a:noFill/>
            <a:miter lim="800000"/>
            <a:headEnd/>
            <a:tailEnd/>
          </a:ln>
          <a:effectLst/>
        </p:spPr>
        <p:txBody>
          <a:bodyPr wrap="none" lIns="92075" tIns="46038" rIns="92075" bIns="46038" anchor="ctr"/>
          <a:lstStyle/>
          <a:p>
            <a:pPr algn="ctr">
              <a:defRPr/>
            </a:pPr>
            <a:r>
              <a:rPr lang="en-US" sz="2500" b="1">
                <a:solidFill>
                  <a:srgbClr val="FFCC66"/>
                </a:solidFill>
                <a:effectLst>
                  <a:outerShdw blurRad="38100" dist="38100" dir="2700000" algn="tl">
                    <a:srgbClr val="000000"/>
                  </a:outerShdw>
                </a:effectLst>
                <a:latin typeface="Arial Black" pitchFamily="34" charset="0"/>
              </a:rPr>
              <a:t>Menteri Keuangan</a:t>
            </a:r>
          </a:p>
          <a:p>
            <a:pPr algn="ctr">
              <a:defRPr/>
            </a:pPr>
            <a:r>
              <a:rPr lang="en-US" sz="2000" b="1">
                <a:solidFill>
                  <a:srgbClr val="00FF00"/>
                </a:solidFill>
                <a:effectLst>
                  <a:outerShdw blurRad="38100" dist="38100" dir="2700000" algn="tl">
                    <a:srgbClr val="000000"/>
                  </a:outerShdw>
                </a:effectLst>
                <a:latin typeface="Arial Black" pitchFamily="34" charset="0"/>
              </a:rPr>
              <a:t>Selaku BUN</a:t>
            </a:r>
          </a:p>
        </p:txBody>
      </p:sp>
      <p:grpSp>
        <p:nvGrpSpPr>
          <p:cNvPr id="69643" name="Group 20">
            <a:extLst>
              <a:ext uri="{FF2B5EF4-FFF2-40B4-BE49-F238E27FC236}">
                <a16:creationId xmlns:a16="http://schemas.microsoft.com/office/drawing/2014/main" xmlns="" id="{3A4B967D-FBB9-4B09-A527-8ACDEBDD6FC7}"/>
              </a:ext>
            </a:extLst>
          </p:cNvPr>
          <p:cNvGrpSpPr>
            <a:grpSpLocks/>
          </p:cNvGrpSpPr>
          <p:nvPr/>
        </p:nvGrpSpPr>
        <p:grpSpPr bwMode="auto">
          <a:xfrm>
            <a:off x="0" y="0"/>
            <a:ext cx="9147175" cy="1144588"/>
            <a:chOff x="0" y="0"/>
            <a:chExt cx="5762" cy="721"/>
          </a:xfrm>
        </p:grpSpPr>
        <p:sp>
          <p:nvSpPr>
            <p:cNvPr id="69648" name="Freeform 18">
              <a:extLst>
                <a:ext uri="{FF2B5EF4-FFF2-40B4-BE49-F238E27FC236}">
                  <a16:creationId xmlns:a16="http://schemas.microsoft.com/office/drawing/2014/main" xmlns="" id="{7C1F153E-5466-4918-882C-C4BB013EFBBB}"/>
                </a:ext>
              </a:extLst>
            </p:cNvPr>
            <p:cNvSpPr>
              <a:spLocks/>
            </p:cNvSpPr>
            <p:nvPr/>
          </p:nvSpPr>
          <p:spPr bwMode="auto">
            <a:xfrm>
              <a:off x="0" y="0"/>
              <a:ext cx="5762" cy="721"/>
            </a:xfrm>
            <a:custGeom>
              <a:avLst/>
              <a:gdLst>
                <a:gd name="T0" fmla="*/ 92 w 5762"/>
                <a:gd name="T1" fmla="*/ 0 h 721"/>
                <a:gd name="T2" fmla="*/ 74 w 5762"/>
                <a:gd name="T3" fmla="*/ 2 h 721"/>
                <a:gd name="T4" fmla="*/ 55 w 5762"/>
                <a:gd name="T5" fmla="*/ 7 h 721"/>
                <a:gd name="T6" fmla="*/ 37 w 5762"/>
                <a:gd name="T7" fmla="*/ 15 h 721"/>
                <a:gd name="T8" fmla="*/ 28 w 5762"/>
                <a:gd name="T9" fmla="*/ 27 h 721"/>
                <a:gd name="T10" fmla="*/ 18 w 5762"/>
                <a:gd name="T11" fmla="*/ 39 h 721"/>
                <a:gd name="T12" fmla="*/ 9 w 5762"/>
                <a:gd name="T13" fmla="*/ 55 h 721"/>
                <a:gd name="T14" fmla="*/ 0 w 5762"/>
                <a:gd name="T15" fmla="*/ 72 h 721"/>
                <a:gd name="T16" fmla="*/ 0 w 5762"/>
                <a:gd name="T17" fmla="*/ 90 h 721"/>
                <a:gd name="T18" fmla="*/ 0 w 5762"/>
                <a:gd name="T19" fmla="*/ 630 h 721"/>
                <a:gd name="T20" fmla="*/ 0 w 5762"/>
                <a:gd name="T21" fmla="*/ 648 h 721"/>
                <a:gd name="T22" fmla="*/ 9 w 5762"/>
                <a:gd name="T23" fmla="*/ 664 h 721"/>
                <a:gd name="T24" fmla="*/ 18 w 5762"/>
                <a:gd name="T25" fmla="*/ 681 h 721"/>
                <a:gd name="T26" fmla="*/ 28 w 5762"/>
                <a:gd name="T27" fmla="*/ 693 h 721"/>
                <a:gd name="T28" fmla="*/ 37 w 5762"/>
                <a:gd name="T29" fmla="*/ 705 h 721"/>
                <a:gd name="T30" fmla="*/ 55 w 5762"/>
                <a:gd name="T31" fmla="*/ 713 h 721"/>
                <a:gd name="T32" fmla="*/ 74 w 5762"/>
                <a:gd name="T33" fmla="*/ 718 h 721"/>
                <a:gd name="T34" fmla="*/ 92 w 5762"/>
                <a:gd name="T35" fmla="*/ 720 h 721"/>
                <a:gd name="T36" fmla="*/ 5669 w 5762"/>
                <a:gd name="T37" fmla="*/ 720 h 721"/>
                <a:gd name="T38" fmla="*/ 5687 w 5762"/>
                <a:gd name="T39" fmla="*/ 718 h 721"/>
                <a:gd name="T40" fmla="*/ 5706 w 5762"/>
                <a:gd name="T41" fmla="*/ 713 h 721"/>
                <a:gd name="T42" fmla="*/ 5724 w 5762"/>
                <a:gd name="T43" fmla="*/ 705 h 721"/>
                <a:gd name="T44" fmla="*/ 5733 w 5762"/>
                <a:gd name="T45" fmla="*/ 693 h 721"/>
                <a:gd name="T46" fmla="*/ 5743 w 5762"/>
                <a:gd name="T47" fmla="*/ 681 h 721"/>
                <a:gd name="T48" fmla="*/ 5752 w 5762"/>
                <a:gd name="T49" fmla="*/ 664 h 721"/>
                <a:gd name="T50" fmla="*/ 5761 w 5762"/>
                <a:gd name="T51" fmla="*/ 648 h 721"/>
                <a:gd name="T52" fmla="*/ 5761 w 5762"/>
                <a:gd name="T53" fmla="*/ 630 h 721"/>
                <a:gd name="T54" fmla="*/ 5761 w 5762"/>
                <a:gd name="T55" fmla="*/ 90 h 721"/>
                <a:gd name="T56" fmla="*/ 5761 w 5762"/>
                <a:gd name="T57" fmla="*/ 72 h 721"/>
                <a:gd name="T58" fmla="*/ 5752 w 5762"/>
                <a:gd name="T59" fmla="*/ 55 h 721"/>
                <a:gd name="T60" fmla="*/ 5743 w 5762"/>
                <a:gd name="T61" fmla="*/ 39 h 721"/>
                <a:gd name="T62" fmla="*/ 5733 w 5762"/>
                <a:gd name="T63" fmla="*/ 27 h 721"/>
                <a:gd name="T64" fmla="*/ 5724 w 5762"/>
                <a:gd name="T65" fmla="*/ 15 h 721"/>
                <a:gd name="T66" fmla="*/ 5706 w 5762"/>
                <a:gd name="T67" fmla="*/ 7 h 721"/>
                <a:gd name="T68" fmla="*/ 5687 w 5762"/>
                <a:gd name="T69" fmla="*/ 2 h 721"/>
                <a:gd name="T70" fmla="*/ 5669 w 5762"/>
                <a:gd name="T71" fmla="*/ 0 h 721"/>
                <a:gd name="T72" fmla="*/ 92 w 5762"/>
                <a:gd name="T73" fmla="*/ 0 h 72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762"/>
                <a:gd name="T112" fmla="*/ 0 h 721"/>
                <a:gd name="T113" fmla="*/ 5762 w 5762"/>
                <a:gd name="T114" fmla="*/ 721 h 72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762" h="721">
                  <a:moveTo>
                    <a:pt x="92" y="0"/>
                  </a:moveTo>
                  <a:lnTo>
                    <a:pt x="74" y="2"/>
                  </a:lnTo>
                  <a:lnTo>
                    <a:pt x="55" y="7"/>
                  </a:lnTo>
                  <a:lnTo>
                    <a:pt x="37" y="15"/>
                  </a:lnTo>
                  <a:lnTo>
                    <a:pt x="28" y="27"/>
                  </a:lnTo>
                  <a:lnTo>
                    <a:pt x="18" y="39"/>
                  </a:lnTo>
                  <a:lnTo>
                    <a:pt x="9" y="55"/>
                  </a:lnTo>
                  <a:lnTo>
                    <a:pt x="0" y="72"/>
                  </a:lnTo>
                  <a:lnTo>
                    <a:pt x="0" y="90"/>
                  </a:lnTo>
                  <a:lnTo>
                    <a:pt x="0" y="630"/>
                  </a:lnTo>
                  <a:lnTo>
                    <a:pt x="0" y="648"/>
                  </a:lnTo>
                  <a:lnTo>
                    <a:pt x="9" y="664"/>
                  </a:lnTo>
                  <a:lnTo>
                    <a:pt x="18" y="681"/>
                  </a:lnTo>
                  <a:lnTo>
                    <a:pt x="28" y="693"/>
                  </a:lnTo>
                  <a:lnTo>
                    <a:pt x="37" y="705"/>
                  </a:lnTo>
                  <a:lnTo>
                    <a:pt x="55" y="713"/>
                  </a:lnTo>
                  <a:lnTo>
                    <a:pt x="74" y="718"/>
                  </a:lnTo>
                  <a:lnTo>
                    <a:pt x="92" y="720"/>
                  </a:lnTo>
                  <a:lnTo>
                    <a:pt x="5669" y="720"/>
                  </a:lnTo>
                  <a:lnTo>
                    <a:pt x="5687" y="718"/>
                  </a:lnTo>
                  <a:lnTo>
                    <a:pt x="5706" y="713"/>
                  </a:lnTo>
                  <a:lnTo>
                    <a:pt x="5724" y="705"/>
                  </a:lnTo>
                  <a:lnTo>
                    <a:pt x="5733" y="693"/>
                  </a:lnTo>
                  <a:lnTo>
                    <a:pt x="5743" y="681"/>
                  </a:lnTo>
                  <a:lnTo>
                    <a:pt x="5752" y="664"/>
                  </a:lnTo>
                  <a:lnTo>
                    <a:pt x="5761" y="648"/>
                  </a:lnTo>
                  <a:lnTo>
                    <a:pt x="5761" y="630"/>
                  </a:lnTo>
                  <a:lnTo>
                    <a:pt x="5761" y="90"/>
                  </a:lnTo>
                  <a:lnTo>
                    <a:pt x="5761" y="72"/>
                  </a:lnTo>
                  <a:lnTo>
                    <a:pt x="5752" y="55"/>
                  </a:lnTo>
                  <a:lnTo>
                    <a:pt x="5743" y="39"/>
                  </a:lnTo>
                  <a:lnTo>
                    <a:pt x="5733" y="27"/>
                  </a:lnTo>
                  <a:lnTo>
                    <a:pt x="5724" y="15"/>
                  </a:lnTo>
                  <a:lnTo>
                    <a:pt x="5706" y="7"/>
                  </a:lnTo>
                  <a:lnTo>
                    <a:pt x="5687" y="2"/>
                  </a:lnTo>
                  <a:lnTo>
                    <a:pt x="5669" y="0"/>
                  </a:lnTo>
                  <a:lnTo>
                    <a:pt x="9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en-US"/>
            </a:p>
          </p:txBody>
        </p:sp>
        <p:sp>
          <p:nvSpPr>
            <p:cNvPr id="58387" name="Rectangle 19">
              <a:extLst>
                <a:ext uri="{FF2B5EF4-FFF2-40B4-BE49-F238E27FC236}">
                  <a16:creationId xmlns:a16="http://schemas.microsoft.com/office/drawing/2014/main" xmlns="" id="{D0170752-6D35-4215-B9DB-DFD420BAFBE1}"/>
                </a:ext>
              </a:extLst>
            </p:cNvPr>
            <p:cNvSpPr>
              <a:spLocks noChangeArrowheads="1"/>
            </p:cNvSpPr>
            <p:nvPr/>
          </p:nvSpPr>
          <p:spPr bwMode="auto">
            <a:xfrm>
              <a:off x="84" y="54"/>
              <a:ext cx="5592" cy="612"/>
            </a:xfrm>
            <a:prstGeom prst="rect">
              <a:avLst/>
            </a:prstGeom>
            <a:noFill/>
            <a:ln w="9525">
              <a:noFill/>
              <a:miter lim="800000"/>
              <a:headEnd/>
              <a:tailEnd/>
            </a:ln>
            <a:effectLst/>
          </p:spPr>
          <p:txBody>
            <a:bodyPr wrap="none" lIns="0" tIns="0" rIns="0" bIns="0" anchor="ctr"/>
            <a:lstStyle/>
            <a:p>
              <a:pPr algn="ctr">
                <a:defRPr/>
              </a:pPr>
              <a:r>
                <a:rPr lang="en-US" b="1" dirty="0">
                  <a:effectLst>
                    <a:outerShdw blurRad="38100" dist="38100" dir="2700000" algn="tl">
                      <a:srgbClr val="000000"/>
                    </a:outerShdw>
                  </a:effectLst>
                  <a:latin typeface="Arial" panose="020B0604020202020204" pitchFamily="34" charset="0"/>
                  <a:cs typeface="Arial" panose="020B0604020202020204" pitchFamily="34" charset="0"/>
                </a:rPr>
                <a:t>PEMISAHAN KEWENANGAN </a:t>
              </a:r>
            </a:p>
            <a:p>
              <a:pPr algn="ctr">
                <a:defRPr/>
              </a:pPr>
              <a:r>
                <a:rPr lang="en-US" b="1" dirty="0">
                  <a:effectLst>
                    <a:outerShdw blurRad="38100" dist="38100" dir="2700000" algn="tl">
                      <a:srgbClr val="000000"/>
                    </a:outerShdw>
                  </a:effectLst>
                  <a:latin typeface="Arial" panose="020B0604020202020204" pitchFamily="34" charset="0"/>
                  <a:cs typeface="Arial" panose="020B0604020202020204" pitchFamily="34" charset="0"/>
                </a:rPr>
                <a:t>DALAM PELAKSANAAN ANGGARAN BELANJA NEGARA</a:t>
              </a:r>
            </a:p>
          </p:txBody>
        </p:sp>
      </p:grpSp>
      <p:sp>
        <p:nvSpPr>
          <p:cNvPr id="69644" name="Rectangle 21">
            <a:extLst>
              <a:ext uri="{FF2B5EF4-FFF2-40B4-BE49-F238E27FC236}">
                <a16:creationId xmlns:a16="http://schemas.microsoft.com/office/drawing/2014/main" xmlns="" id="{6B2518F2-C598-416C-B99D-88CF167124B0}"/>
              </a:ext>
            </a:extLst>
          </p:cNvPr>
          <p:cNvSpPr>
            <a:spLocks noChangeArrowheads="1"/>
          </p:cNvSpPr>
          <p:nvPr/>
        </p:nvSpPr>
        <p:spPr bwMode="auto">
          <a:xfrm>
            <a:off x="23813" y="3049588"/>
            <a:ext cx="1901825" cy="2587625"/>
          </a:xfrm>
          <a:prstGeom prst="rect">
            <a:avLst/>
          </a:prstGeom>
          <a:solidFill>
            <a:srgbClr val="66FFFF">
              <a:alpha val="50195"/>
            </a:srgbClr>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id-ID" altLang="en-US"/>
          </a:p>
        </p:txBody>
      </p:sp>
      <p:grpSp>
        <p:nvGrpSpPr>
          <p:cNvPr id="69645" name="Group 24">
            <a:extLst>
              <a:ext uri="{FF2B5EF4-FFF2-40B4-BE49-F238E27FC236}">
                <a16:creationId xmlns:a16="http://schemas.microsoft.com/office/drawing/2014/main" xmlns="" id="{051C7CD4-E106-4073-A6E0-7300C80A78A1}"/>
              </a:ext>
            </a:extLst>
          </p:cNvPr>
          <p:cNvGrpSpPr>
            <a:grpSpLocks/>
          </p:cNvGrpSpPr>
          <p:nvPr/>
        </p:nvGrpSpPr>
        <p:grpSpPr bwMode="auto">
          <a:xfrm>
            <a:off x="92075" y="3486150"/>
            <a:ext cx="1752600" cy="992188"/>
            <a:chOff x="58" y="2196"/>
            <a:chExt cx="1104" cy="625"/>
          </a:xfrm>
        </p:grpSpPr>
        <p:sp>
          <p:nvSpPr>
            <p:cNvPr id="69646" name="Freeform 22">
              <a:extLst>
                <a:ext uri="{FF2B5EF4-FFF2-40B4-BE49-F238E27FC236}">
                  <a16:creationId xmlns:a16="http://schemas.microsoft.com/office/drawing/2014/main" xmlns="" id="{CC24023D-C71A-48B6-AD13-31AE2E30E33F}"/>
                </a:ext>
              </a:extLst>
            </p:cNvPr>
            <p:cNvSpPr>
              <a:spLocks/>
            </p:cNvSpPr>
            <p:nvPr/>
          </p:nvSpPr>
          <p:spPr bwMode="auto">
            <a:xfrm>
              <a:off x="58" y="2196"/>
              <a:ext cx="1104" cy="625"/>
            </a:xfrm>
            <a:custGeom>
              <a:avLst/>
              <a:gdLst>
                <a:gd name="T0" fmla="*/ 78 w 1104"/>
                <a:gd name="T1" fmla="*/ 0 h 625"/>
                <a:gd name="T2" fmla="*/ 62 w 1104"/>
                <a:gd name="T3" fmla="*/ 2 h 625"/>
                <a:gd name="T4" fmla="*/ 48 w 1104"/>
                <a:gd name="T5" fmla="*/ 6 h 625"/>
                <a:gd name="T6" fmla="*/ 35 w 1104"/>
                <a:gd name="T7" fmla="*/ 13 h 625"/>
                <a:gd name="T8" fmla="*/ 23 w 1104"/>
                <a:gd name="T9" fmla="*/ 23 h 625"/>
                <a:gd name="T10" fmla="*/ 14 w 1104"/>
                <a:gd name="T11" fmla="*/ 34 h 625"/>
                <a:gd name="T12" fmla="*/ 7 w 1104"/>
                <a:gd name="T13" fmla="*/ 48 h 625"/>
                <a:gd name="T14" fmla="*/ 2 w 1104"/>
                <a:gd name="T15" fmla="*/ 62 h 625"/>
                <a:gd name="T16" fmla="*/ 0 w 1104"/>
                <a:gd name="T17" fmla="*/ 78 h 625"/>
                <a:gd name="T18" fmla="*/ 0 w 1104"/>
                <a:gd name="T19" fmla="*/ 546 h 625"/>
                <a:gd name="T20" fmla="*/ 2 w 1104"/>
                <a:gd name="T21" fmla="*/ 562 h 625"/>
                <a:gd name="T22" fmla="*/ 7 w 1104"/>
                <a:gd name="T23" fmla="*/ 576 h 625"/>
                <a:gd name="T24" fmla="*/ 14 w 1104"/>
                <a:gd name="T25" fmla="*/ 590 h 625"/>
                <a:gd name="T26" fmla="*/ 23 w 1104"/>
                <a:gd name="T27" fmla="*/ 601 h 625"/>
                <a:gd name="T28" fmla="*/ 35 w 1104"/>
                <a:gd name="T29" fmla="*/ 611 h 625"/>
                <a:gd name="T30" fmla="*/ 48 w 1104"/>
                <a:gd name="T31" fmla="*/ 618 h 625"/>
                <a:gd name="T32" fmla="*/ 62 w 1104"/>
                <a:gd name="T33" fmla="*/ 622 h 625"/>
                <a:gd name="T34" fmla="*/ 78 w 1104"/>
                <a:gd name="T35" fmla="*/ 624 h 625"/>
                <a:gd name="T36" fmla="*/ 1025 w 1104"/>
                <a:gd name="T37" fmla="*/ 624 h 625"/>
                <a:gd name="T38" fmla="*/ 1041 w 1104"/>
                <a:gd name="T39" fmla="*/ 622 h 625"/>
                <a:gd name="T40" fmla="*/ 1055 w 1104"/>
                <a:gd name="T41" fmla="*/ 618 h 625"/>
                <a:gd name="T42" fmla="*/ 1070 w 1104"/>
                <a:gd name="T43" fmla="*/ 611 h 625"/>
                <a:gd name="T44" fmla="*/ 1080 w 1104"/>
                <a:gd name="T45" fmla="*/ 601 h 625"/>
                <a:gd name="T46" fmla="*/ 1091 w 1104"/>
                <a:gd name="T47" fmla="*/ 590 h 625"/>
                <a:gd name="T48" fmla="*/ 1098 w 1104"/>
                <a:gd name="T49" fmla="*/ 576 h 625"/>
                <a:gd name="T50" fmla="*/ 1101 w 1104"/>
                <a:gd name="T51" fmla="*/ 562 h 625"/>
                <a:gd name="T52" fmla="*/ 1103 w 1104"/>
                <a:gd name="T53" fmla="*/ 546 h 625"/>
                <a:gd name="T54" fmla="*/ 1103 w 1104"/>
                <a:gd name="T55" fmla="*/ 78 h 625"/>
                <a:gd name="T56" fmla="*/ 1101 w 1104"/>
                <a:gd name="T57" fmla="*/ 62 h 625"/>
                <a:gd name="T58" fmla="*/ 1098 w 1104"/>
                <a:gd name="T59" fmla="*/ 48 h 625"/>
                <a:gd name="T60" fmla="*/ 1091 w 1104"/>
                <a:gd name="T61" fmla="*/ 34 h 625"/>
                <a:gd name="T62" fmla="*/ 1080 w 1104"/>
                <a:gd name="T63" fmla="*/ 23 h 625"/>
                <a:gd name="T64" fmla="*/ 1070 w 1104"/>
                <a:gd name="T65" fmla="*/ 13 h 625"/>
                <a:gd name="T66" fmla="*/ 1055 w 1104"/>
                <a:gd name="T67" fmla="*/ 6 h 625"/>
                <a:gd name="T68" fmla="*/ 1041 w 1104"/>
                <a:gd name="T69" fmla="*/ 2 h 625"/>
                <a:gd name="T70" fmla="*/ 1025 w 1104"/>
                <a:gd name="T71" fmla="*/ 0 h 625"/>
                <a:gd name="T72" fmla="*/ 78 w 1104"/>
                <a:gd name="T73" fmla="*/ 0 h 6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04"/>
                <a:gd name="T112" fmla="*/ 0 h 625"/>
                <a:gd name="T113" fmla="*/ 1104 w 1104"/>
                <a:gd name="T114" fmla="*/ 625 h 62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04" h="625">
                  <a:moveTo>
                    <a:pt x="78" y="0"/>
                  </a:moveTo>
                  <a:lnTo>
                    <a:pt x="62" y="2"/>
                  </a:lnTo>
                  <a:lnTo>
                    <a:pt x="48" y="6"/>
                  </a:lnTo>
                  <a:lnTo>
                    <a:pt x="35" y="13"/>
                  </a:lnTo>
                  <a:lnTo>
                    <a:pt x="23" y="23"/>
                  </a:lnTo>
                  <a:lnTo>
                    <a:pt x="14" y="34"/>
                  </a:lnTo>
                  <a:lnTo>
                    <a:pt x="7" y="48"/>
                  </a:lnTo>
                  <a:lnTo>
                    <a:pt x="2" y="62"/>
                  </a:lnTo>
                  <a:lnTo>
                    <a:pt x="0" y="78"/>
                  </a:lnTo>
                  <a:lnTo>
                    <a:pt x="0" y="546"/>
                  </a:lnTo>
                  <a:lnTo>
                    <a:pt x="2" y="562"/>
                  </a:lnTo>
                  <a:lnTo>
                    <a:pt x="7" y="576"/>
                  </a:lnTo>
                  <a:lnTo>
                    <a:pt x="14" y="590"/>
                  </a:lnTo>
                  <a:lnTo>
                    <a:pt x="23" y="601"/>
                  </a:lnTo>
                  <a:lnTo>
                    <a:pt x="35" y="611"/>
                  </a:lnTo>
                  <a:lnTo>
                    <a:pt x="48" y="618"/>
                  </a:lnTo>
                  <a:lnTo>
                    <a:pt x="62" y="622"/>
                  </a:lnTo>
                  <a:lnTo>
                    <a:pt x="78" y="624"/>
                  </a:lnTo>
                  <a:lnTo>
                    <a:pt x="1025" y="624"/>
                  </a:lnTo>
                  <a:lnTo>
                    <a:pt x="1041" y="622"/>
                  </a:lnTo>
                  <a:lnTo>
                    <a:pt x="1055" y="618"/>
                  </a:lnTo>
                  <a:lnTo>
                    <a:pt x="1070" y="611"/>
                  </a:lnTo>
                  <a:lnTo>
                    <a:pt x="1080" y="601"/>
                  </a:lnTo>
                  <a:lnTo>
                    <a:pt x="1091" y="590"/>
                  </a:lnTo>
                  <a:lnTo>
                    <a:pt x="1098" y="576"/>
                  </a:lnTo>
                  <a:lnTo>
                    <a:pt x="1101" y="562"/>
                  </a:lnTo>
                  <a:lnTo>
                    <a:pt x="1103" y="546"/>
                  </a:lnTo>
                  <a:lnTo>
                    <a:pt x="1103" y="78"/>
                  </a:lnTo>
                  <a:lnTo>
                    <a:pt x="1101" y="62"/>
                  </a:lnTo>
                  <a:lnTo>
                    <a:pt x="1098" y="48"/>
                  </a:lnTo>
                  <a:lnTo>
                    <a:pt x="1091" y="34"/>
                  </a:lnTo>
                  <a:lnTo>
                    <a:pt x="1080" y="23"/>
                  </a:lnTo>
                  <a:lnTo>
                    <a:pt x="1070" y="13"/>
                  </a:lnTo>
                  <a:lnTo>
                    <a:pt x="1055" y="6"/>
                  </a:lnTo>
                  <a:lnTo>
                    <a:pt x="1041" y="2"/>
                  </a:lnTo>
                  <a:lnTo>
                    <a:pt x="1025" y="0"/>
                  </a:lnTo>
                  <a:lnTo>
                    <a:pt x="78" y="0"/>
                  </a:lnTo>
                </a:path>
              </a:pathLst>
            </a:custGeom>
            <a:solidFill>
              <a:srgbClr val="CC99FF"/>
            </a:solidFill>
            <a:ln w="12700" cap="rnd">
              <a:solidFill>
                <a:schemeClr val="tx1"/>
              </a:solidFill>
              <a:round/>
              <a:headEnd type="none" w="sm" len="sm"/>
              <a:tailEnd type="none" w="sm" len="sm"/>
            </a:ln>
          </p:spPr>
          <p:txBody>
            <a:bodyPr/>
            <a:lstStyle/>
            <a:p>
              <a:endParaRPr lang="en-US"/>
            </a:p>
          </p:txBody>
        </p:sp>
        <p:sp>
          <p:nvSpPr>
            <p:cNvPr id="58391" name="Rectangle 23">
              <a:extLst>
                <a:ext uri="{FF2B5EF4-FFF2-40B4-BE49-F238E27FC236}">
                  <a16:creationId xmlns:a16="http://schemas.microsoft.com/office/drawing/2014/main" xmlns="" id="{79FE6C97-5209-47F2-AED2-D15AD412481D}"/>
                </a:ext>
              </a:extLst>
            </p:cNvPr>
            <p:cNvSpPr>
              <a:spLocks noChangeArrowheads="1"/>
            </p:cNvSpPr>
            <p:nvPr/>
          </p:nvSpPr>
          <p:spPr bwMode="auto">
            <a:xfrm>
              <a:off x="140" y="2249"/>
              <a:ext cx="940" cy="518"/>
            </a:xfrm>
            <a:prstGeom prst="rect">
              <a:avLst/>
            </a:prstGeom>
            <a:noFill/>
            <a:ln w="9525">
              <a:noFill/>
              <a:miter lim="800000"/>
              <a:headEnd/>
              <a:tailEnd/>
            </a:ln>
            <a:effectLst/>
          </p:spPr>
          <p:txBody>
            <a:bodyPr wrap="none" lIns="0" tIns="0" rIns="0" bIns="0" anchor="ctr"/>
            <a:lstStyle/>
            <a:p>
              <a:pPr algn="ctr">
                <a:defRPr/>
              </a:pPr>
              <a:r>
                <a:rPr lang="en-US" sz="1800" b="1">
                  <a:solidFill>
                    <a:schemeClr val="tx2"/>
                  </a:solidFill>
                  <a:effectLst>
                    <a:outerShdw blurRad="38100" dist="38100" dir="2700000" algn="tl">
                      <a:srgbClr val="000000"/>
                    </a:outerShdw>
                  </a:effectLst>
                  <a:latin typeface="Antique Olive" pitchFamily="34" charset="0"/>
                </a:rPr>
                <a:t>PEMBUATAN </a:t>
              </a:r>
            </a:p>
            <a:p>
              <a:pPr algn="ctr">
                <a:defRPr/>
              </a:pPr>
              <a:r>
                <a:rPr lang="en-US" sz="1800" b="1">
                  <a:solidFill>
                    <a:schemeClr val="tx2"/>
                  </a:solidFill>
                  <a:effectLst>
                    <a:outerShdw blurRad="38100" dist="38100" dir="2700000" algn="tl">
                      <a:srgbClr val="000000"/>
                    </a:outerShdw>
                  </a:effectLst>
                  <a:latin typeface="Antique Olive" pitchFamily="34" charset="0"/>
                </a:rPr>
                <a:t>KOMITMEN</a:t>
              </a:r>
            </a:p>
          </p:txBody>
        </p:sp>
      </p:gr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xmlns="" id="{A4715CBA-47D2-4930-A5CD-D328B0BBA2E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21B9E252-3A8F-41C5-A467-D89C6034356A}" type="slidenum">
              <a:rPr lang="en-US" altLang="en-US" sz="1400" smtClean="0">
                <a:solidFill>
                  <a:srgbClr val="CCECFF"/>
                </a:solidFill>
              </a:rPr>
              <a:pPr eaLnBrk="1" hangingPunct="1"/>
              <a:t>62</a:t>
            </a:fld>
            <a:endParaRPr lang="en-US" altLang="en-US" sz="1400">
              <a:solidFill>
                <a:srgbClr val="CCECFF"/>
              </a:solidFill>
            </a:endParaRPr>
          </a:p>
        </p:txBody>
      </p:sp>
      <p:sp>
        <p:nvSpPr>
          <p:cNvPr id="71683" name="Rectangle 2">
            <a:extLst>
              <a:ext uri="{FF2B5EF4-FFF2-40B4-BE49-F238E27FC236}">
                <a16:creationId xmlns:a16="http://schemas.microsoft.com/office/drawing/2014/main" xmlns="" id="{422D0660-41AB-4887-B2CD-B0896C30CE95}"/>
              </a:ext>
            </a:extLst>
          </p:cNvPr>
          <p:cNvSpPr>
            <a:spLocks noGrp="1"/>
          </p:cNvSpPr>
          <p:nvPr>
            <p:ph type="ctrTitle" idx="4294967295"/>
          </p:nvPr>
        </p:nvSpPr>
        <p:spPr>
          <a:xfrm>
            <a:off x="0" y="3108325"/>
            <a:ext cx="9144000" cy="641350"/>
          </a:xfrm>
        </p:spPr>
        <p:txBody>
          <a:bodyPr/>
          <a:lstStyle/>
          <a:p>
            <a:pPr eaLnBrk="1" hangingPunct="1">
              <a:lnSpc>
                <a:spcPct val="80000"/>
              </a:lnSpc>
            </a:pPr>
            <a:r>
              <a:rPr altLang="en-US" sz="4400" b="1">
                <a:solidFill>
                  <a:schemeClr val="tx1"/>
                </a:solidFill>
                <a:latin typeface="Arial" panose="020B0604020202020204" pitchFamily="34" charset="0"/>
                <a:cs typeface="Arial" panose="020B0604020202020204" pitchFamily="34" charset="0"/>
              </a:rPr>
              <a:t>Sistem Pembayaran</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5">
            <a:extLst>
              <a:ext uri="{FF2B5EF4-FFF2-40B4-BE49-F238E27FC236}">
                <a16:creationId xmlns:a16="http://schemas.microsoft.com/office/drawing/2014/main" xmlns="" id="{C93D6882-4672-4C95-A840-FD9EA2E989B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4B1F5DD-5DA8-4B8E-85C2-EE09BE34B52F}" type="slidenum">
              <a:rPr lang="en-US" altLang="en-US" sz="1400" smtClean="0"/>
              <a:pPr eaLnBrk="1" hangingPunct="1"/>
              <a:t>63</a:t>
            </a:fld>
            <a:endParaRPr lang="en-US" altLang="en-US" sz="1400"/>
          </a:p>
        </p:txBody>
      </p:sp>
      <p:grpSp>
        <p:nvGrpSpPr>
          <p:cNvPr id="73731" name="Group 4">
            <a:extLst>
              <a:ext uri="{FF2B5EF4-FFF2-40B4-BE49-F238E27FC236}">
                <a16:creationId xmlns:a16="http://schemas.microsoft.com/office/drawing/2014/main" xmlns="" id="{519DC3D8-82FA-4AD4-83C7-AE37102B579E}"/>
              </a:ext>
            </a:extLst>
          </p:cNvPr>
          <p:cNvGrpSpPr>
            <a:grpSpLocks/>
          </p:cNvGrpSpPr>
          <p:nvPr/>
        </p:nvGrpSpPr>
        <p:grpSpPr bwMode="auto">
          <a:xfrm>
            <a:off x="0" y="0"/>
            <a:ext cx="9147175" cy="1296988"/>
            <a:chOff x="0" y="0"/>
            <a:chExt cx="5762" cy="817"/>
          </a:xfrm>
        </p:grpSpPr>
        <p:sp>
          <p:nvSpPr>
            <p:cNvPr id="73763" name="Freeform 2">
              <a:extLst>
                <a:ext uri="{FF2B5EF4-FFF2-40B4-BE49-F238E27FC236}">
                  <a16:creationId xmlns:a16="http://schemas.microsoft.com/office/drawing/2014/main" xmlns="" id="{2B6BCFF0-66F9-4B8D-9126-79EDB9AFD06F}"/>
                </a:ext>
              </a:extLst>
            </p:cNvPr>
            <p:cNvSpPr>
              <a:spLocks/>
            </p:cNvSpPr>
            <p:nvPr/>
          </p:nvSpPr>
          <p:spPr bwMode="auto">
            <a:xfrm>
              <a:off x="0" y="0"/>
              <a:ext cx="5762" cy="817"/>
            </a:xfrm>
            <a:custGeom>
              <a:avLst/>
              <a:gdLst>
                <a:gd name="T0" fmla="*/ 101 w 5762"/>
                <a:gd name="T1" fmla="*/ 0 h 817"/>
                <a:gd name="T2" fmla="*/ 83 w 5762"/>
                <a:gd name="T3" fmla="*/ 3 h 817"/>
                <a:gd name="T4" fmla="*/ 65 w 5762"/>
                <a:gd name="T5" fmla="*/ 8 h 817"/>
                <a:gd name="T6" fmla="*/ 46 w 5762"/>
                <a:gd name="T7" fmla="*/ 17 h 817"/>
                <a:gd name="T8" fmla="*/ 28 w 5762"/>
                <a:gd name="T9" fmla="*/ 30 h 817"/>
                <a:gd name="T10" fmla="*/ 18 w 5762"/>
                <a:gd name="T11" fmla="*/ 44 h 817"/>
                <a:gd name="T12" fmla="*/ 9 w 5762"/>
                <a:gd name="T13" fmla="*/ 63 h 817"/>
                <a:gd name="T14" fmla="*/ 0 w 5762"/>
                <a:gd name="T15" fmla="*/ 81 h 817"/>
                <a:gd name="T16" fmla="*/ 0 w 5762"/>
                <a:gd name="T17" fmla="*/ 102 h 817"/>
                <a:gd name="T18" fmla="*/ 0 w 5762"/>
                <a:gd name="T19" fmla="*/ 714 h 817"/>
                <a:gd name="T20" fmla="*/ 0 w 5762"/>
                <a:gd name="T21" fmla="*/ 735 h 817"/>
                <a:gd name="T22" fmla="*/ 9 w 5762"/>
                <a:gd name="T23" fmla="*/ 753 h 817"/>
                <a:gd name="T24" fmla="*/ 18 w 5762"/>
                <a:gd name="T25" fmla="*/ 771 h 817"/>
                <a:gd name="T26" fmla="*/ 28 w 5762"/>
                <a:gd name="T27" fmla="*/ 786 h 817"/>
                <a:gd name="T28" fmla="*/ 46 w 5762"/>
                <a:gd name="T29" fmla="*/ 799 h 817"/>
                <a:gd name="T30" fmla="*/ 65 w 5762"/>
                <a:gd name="T31" fmla="*/ 808 h 817"/>
                <a:gd name="T32" fmla="*/ 83 w 5762"/>
                <a:gd name="T33" fmla="*/ 813 h 817"/>
                <a:gd name="T34" fmla="*/ 101 w 5762"/>
                <a:gd name="T35" fmla="*/ 816 h 817"/>
                <a:gd name="T36" fmla="*/ 5660 w 5762"/>
                <a:gd name="T37" fmla="*/ 816 h 817"/>
                <a:gd name="T38" fmla="*/ 5678 w 5762"/>
                <a:gd name="T39" fmla="*/ 813 h 817"/>
                <a:gd name="T40" fmla="*/ 5696 w 5762"/>
                <a:gd name="T41" fmla="*/ 808 h 817"/>
                <a:gd name="T42" fmla="*/ 5715 w 5762"/>
                <a:gd name="T43" fmla="*/ 799 h 817"/>
                <a:gd name="T44" fmla="*/ 5733 w 5762"/>
                <a:gd name="T45" fmla="*/ 786 h 817"/>
                <a:gd name="T46" fmla="*/ 5743 w 5762"/>
                <a:gd name="T47" fmla="*/ 771 h 817"/>
                <a:gd name="T48" fmla="*/ 5752 w 5762"/>
                <a:gd name="T49" fmla="*/ 753 h 817"/>
                <a:gd name="T50" fmla="*/ 5761 w 5762"/>
                <a:gd name="T51" fmla="*/ 735 h 817"/>
                <a:gd name="T52" fmla="*/ 5761 w 5762"/>
                <a:gd name="T53" fmla="*/ 714 h 817"/>
                <a:gd name="T54" fmla="*/ 5761 w 5762"/>
                <a:gd name="T55" fmla="*/ 102 h 817"/>
                <a:gd name="T56" fmla="*/ 5761 w 5762"/>
                <a:gd name="T57" fmla="*/ 81 h 817"/>
                <a:gd name="T58" fmla="*/ 5752 w 5762"/>
                <a:gd name="T59" fmla="*/ 63 h 817"/>
                <a:gd name="T60" fmla="*/ 5743 w 5762"/>
                <a:gd name="T61" fmla="*/ 44 h 817"/>
                <a:gd name="T62" fmla="*/ 5733 w 5762"/>
                <a:gd name="T63" fmla="*/ 30 h 817"/>
                <a:gd name="T64" fmla="*/ 5715 w 5762"/>
                <a:gd name="T65" fmla="*/ 17 h 817"/>
                <a:gd name="T66" fmla="*/ 5696 w 5762"/>
                <a:gd name="T67" fmla="*/ 8 h 817"/>
                <a:gd name="T68" fmla="*/ 5678 w 5762"/>
                <a:gd name="T69" fmla="*/ 3 h 817"/>
                <a:gd name="T70" fmla="*/ 5660 w 5762"/>
                <a:gd name="T71" fmla="*/ 0 h 817"/>
                <a:gd name="T72" fmla="*/ 101 w 5762"/>
                <a:gd name="T73" fmla="*/ 0 h 81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762"/>
                <a:gd name="T112" fmla="*/ 0 h 817"/>
                <a:gd name="T113" fmla="*/ 5762 w 5762"/>
                <a:gd name="T114" fmla="*/ 817 h 81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762" h="817">
                  <a:moveTo>
                    <a:pt x="101" y="0"/>
                  </a:moveTo>
                  <a:lnTo>
                    <a:pt x="83" y="3"/>
                  </a:lnTo>
                  <a:lnTo>
                    <a:pt x="65" y="8"/>
                  </a:lnTo>
                  <a:lnTo>
                    <a:pt x="46" y="17"/>
                  </a:lnTo>
                  <a:lnTo>
                    <a:pt x="28" y="30"/>
                  </a:lnTo>
                  <a:lnTo>
                    <a:pt x="18" y="44"/>
                  </a:lnTo>
                  <a:lnTo>
                    <a:pt x="9" y="63"/>
                  </a:lnTo>
                  <a:lnTo>
                    <a:pt x="0" y="81"/>
                  </a:lnTo>
                  <a:lnTo>
                    <a:pt x="0" y="102"/>
                  </a:lnTo>
                  <a:lnTo>
                    <a:pt x="0" y="714"/>
                  </a:lnTo>
                  <a:lnTo>
                    <a:pt x="0" y="735"/>
                  </a:lnTo>
                  <a:lnTo>
                    <a:pt x="9" y="753"/>
                  </a:lnTo>
                  <a:lnTo>
                    <a:pt x="18" y="771"/>
                  </a:lnTo>
                  <a:lnTo>
                    <a:pt x="28" y="786"/>
                  </a:lnTo>
                  <a:lnTo>
                    <a:pt x="46" y="799"/>
                  </a:lnTo>
                  <a:lnTo>
                    <a:pt x="65" y="808"/>
                  </a:lnTo>
                  <a:lnTo>
                    <a:pt x="83" y="813"/>
                  </a:lnTo>
                  <a:lnTo>
                    <a:pt x="101" y="816"/>
                  </a:lnTo>
                  <a:lnTo>
                    <a:pt x="5660" y="816"/>
                  </a:lnTo>
                  <a:lnTo>
                    <a:pt x="5678" y="813"/>
                  </a:lnTo>
                  <a:lnTo>
                    <a:pt x="5696" y="808"/>
                  </a:lnTo>
                  <a:lnTo>
                    <a:pt x="5715" y="799"/>
                  </a:lnTo>
                  <a:lnTo>
                    <a:pt x="5733" y="786"/>
                  </a:lnTo>
                  <a:lnTo>
                    <a:pt x="5743" y="771"/>
                  </a:lnTo>
                  <a:lnTo>
                    <a:pt x="5752" y="753"/>
                  </a:lnTo>
                  <a:lnTo>
                    <a:pt x="5761" y="735"/>
                  </a:lnTo>
                  <a:lnTo>
                    <a:pt x="5761" y="714"/>
                  </a:lnTo>
                  <a:lnTo>
                    <a:pt x="5761" y="102"/>
                  </a:lnTo>
                  <a:lnTo>
                    <a:pt x="5761" y="81"/>
                  </a:lnTo>
                  <a:lnTo>
                    <a:pt x="5752" y="63"/>
                  </a:lnTo>
                  <a:lnTo>
                    <a:pt x="5743" y="44"/>
                  </a:lnTo>
                  <a:lnTo>
                    <a:pt x="5733" y="30"/>
                  </a:lnTo>
                  <a:lnTo>
                    <a:pt x="5715" y="17"/>
                  </a:lnTo>
                  <a:lnTo>
                    <a:pt x="5696" y="8"/>
                  </a:lnTo>
                  <a:lnTo>
                    <a:pt x="5678" y="3"/>
                  </a:lnTo>
                  <a:lnTo>
                    <a:pt x="5660" y="0"/>
                  </a:lnTo>
                  <a:lnTo>
                    <a:pt x="10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en-US"/>
            </a:p>
          </p:txBody>
        </p:sp>
        <p:sp>
          <p:nvSpPr>
            <p:cNvPr id="62467" name="Rectangle 3">
              <a:extLst>
                <a:ext uri="{FF2B5EF4-FFF2-40B4-BE49-F238E27FC236}">
                  <a16:creationId xmlns:a16="http://schemas.microsoft.com/office/drawing/2014/main" xmlns="" id="{7CA5E3A0-7923-43F2-8E8E-5B2763821222}"/>
                </a:ext>
              </a:extLst>
            </p:cNvPr>
            <p:cNvSpPr>
              <a:spLocks noChangeArrowheads="1"/>
            </p:cNvSpPr>
            <p:nvPr/>
          </p:nvSpPr>
          <p:spPr bwMode="auto">
            <a:xfrm>
              <a:off x="88" y="0"/>
              <a:ext cx="5584" cy="702"/>
            </a:xfrm>
            <a:prstGeom prst="rect">
              <a:avLst/>
            </a:prstGeom>
            <a:noFill/>
            <a:ln w="9525">
              <a:noFill/>
              <a:miter lim="800000"/>
              <a:headEnd/>
              <a:tailEnd/>
            </a:ln>
            <a:effectLst/>
          </p:spPr>
          <p:txBody>
            <a:bodyPr wrap="none" lIns="0" tIns="0" rIns="0" bIns="0" anchor="ctr"/>
            <a:lstStyle/>
            <a:p>
              <a:pPr algn="ctr">
                <a:lnSpc>
                  <a:spcPct val="90000"/>
                </a:lnSpc>
                <a:defRPr/>
              </a:pPr>
              <a:r>
                <a:rPr lang="en-US" sz="3200" dirty="0">
                  <a:solidFill>
                    <a:srgbClr val="FF9900"/>
                  </a:solidFill>
                  <a:effectLst>
                    <a:outerShdw blurRad="38100" dist="38100" dir="2700000" algn="tl">
                      <a:srgbClr val="000000"/>
                    </a:outerShdw>
                  </a:effectLst>
                  <a:latin typeface="Impact" pitchFamily="34" charset="0"/>
                </a:rPr>
                <a:t>PENGUJIAN DALAM PELAKSANAAN </a:t>
              </a:r>
            </a:p>
            <a:p>
              <a:pPr algn="ctr">
                <a:lnSpc>
                  <a:spcPct val="90000"/>
                </a:lnSpc>
                <a:defRPr/>
              </a:pPr>
              <a:r>
                <a:rPr lang="en-US" sz="3200" dirty="0">
                  <a:solidFill>
                    <a:srgbClr val="FF9900"/>
                  </a:solidFill>
                  <a:effectLst>
                    <a:outerShdw blurRad="38100" dist="38100" dir="2700000" algn="tl">
                      <a:srgbClr val="000000"/>
                    </a:outerShdw>
                  </a:effectLst>
                  <a:latin typeface="Impact" pitchFamily="34" charset="0"/>
                </a:rPr>
                <a:t>PENGELUARAN NEGARA</a:t>
              </a:r>
            </a:p>
          </p:txBody>
        </p:sp>
      </p:grpSp>
      <p:sp>
        <p:nvSpPr>
          <p:cNvPr id="62469" name="Line 5">
            <a:extLst>
              <a:ext uri="{FF2B5EF4-FFF2-40B4-BE49-F238E27FC236}">
                <a16:creationId xmlns:a16="http://schemas.microsoft.com/office/drawing/2014/main" xmlns="" id="{E1EE252C-F73F-4B1B-A254-98983CF15358}"/>
              </a:ext>
            </a:extLst>
          </p:cNvPr>
          <p:cNvSpPr>
            <a:spLocks noChangeShapeType="1"/>
          </p:cNvSpPr>
          <p:nvPr/>
        </p:nvSpPr>
        <p:spPr bwMode="auto">
          <a:xfrm>
            <a:off x="4572000" y="1295400"/>
            <a:ext cx="0" cy="55626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pSp>
        <p:nvGrpSpPr>
          <p:cNvPr id="3" name="Group 22">
            <a:extLst>
              <a:ext uri="{FF2B5EF4-FFF2-40B4-BE49-F238E27FC236}">
                <a16:creationId xmlns:a16="http://schemas.microsoft.com/office/drawing/2014/main" xmlns="" id="{C73EFF61-E13E-4057-B6A6-842FB237577A}"/>
              </a:ext>
            </a:extLst>
          </p:cNvPr>
          <p:cNvGrpSpPr>
            <a:grpSpLocks/>
          </p:cNvGrpSpPr>
          <p:nvPr/>
        </p:nvGrpSpPr>
        <p:grpSpPr bwMode="auto">
          <a:xfrm>
            <a:off x="0" y="1447800"/>
            <a:ext cx="4221163" cy="4876800"/>
            <a:chOff x="0" y="912"/>
            <a:chExt cx="2659" cy="3072"/>
          </a:xfrm>
        </p:grpSpPr>
        <p:grpSp>
          <p:nvGrpSpPr>
            <p:cNvPr id="73747" name="Group 8">
              <a:extLst>
                <a:ext uri="{FF2B5EF4-FFF2-40B4-BE49-F238E27FC236}">
                  <a16:creationId xmlns:a16="http://schemas.microsoft.com/office/drawing/2014/main" xmlns="" id="{D926B248-33F7-4D16-9C2B-C4A71DBC9811}"/>
                </a:ext>
              </a:extLst>
            </p:cNvPr>
            <p:cNvGrpSpPr>
              <a:grpSpLocks/>
            </p:cNvGrpSpPr>
            <p:nvPr/>
          </p:nvGrpSpPr>
          <p:grpSpPr bwMode="auto">
            <a:xfrm>
              <a:off x="24" y="2784"/>
              <a:ext cx="1418" cy="625"/>
              <a:chOff x="24" y="2784"/>
              <a:chExt cx="1418" cy="625"/>
            </a:xfrm>
          </p:grpSpPr>
          <p:sp>
            <p:nvSpPr>
              <p:cNvPr id="73761" name="Freeform 6">
                <a:extLst>
                  <a:ext uri="{FF2B5EF4-FFF2-40B4-BE49-F238E27FC236}">
                    <a16:creationId xmlns:a16="http://schemas.microsoft.com/office/drawing/2014/main" xmlns="" id="{78E33EC2-0C6C-4606-97E5-807F7BBDA8C7}"/>
                  </a:ext>
                </a:extLst>
              </p:cNvPr>
              <p:cNvSpPr>
                <a:spLocks/>
              </p:cNvSpPr>
              <p:nvPr/>
            </p:nvSpPr>
            <p:spPr bwMode="auto">
              <a:xfrm>
                <a:off x="24" y="2784"/>
                <a:ext cx="1418" cy="625"/>
              </a:xfrm>
              <a:custGeom>
                <a:avLst/>
                <a:gdLst>
                  <a:gd name="T0" fmla="*/ 77 w 1418"/>
                  <a:gd name="T1" fmla="*/ 0 h 625"/>
                  <a:gd name="T2" fmla="*/ 61 w 1418"/>
                  <a:gd name="T3" fmla="*/ 2 h 625"/>
                  <a:gd name="T4" fmla="*/ 48 w 1418"/>
                  <a:gd name="T5" fmla="*/ 6 h 625"/>
                  <a:gd name="T6" fmla="*/ 34 w 1418"/>
                  <a:gd name="T7" fmla="*/ 13 h 625"/>
                  <a:gd name="T8" fmla="*/ 23 w 1418"/>
                  <a:gd name="T9" fmla="*/ 23 h 625"/>
                  <a:gd name="T10" fmla="*/ 14 w 1418"/>
                  <a:gd name="T11" fmla="*/ 34 h 625"/>
                  <a:gd name="T12" fmla="*/ 7 w 1418"/>
                  <a:gd name="T13" fmla="*/ 48 h 625"/>
                  <a:gd name="T14" fmla="*/ 2 w 1418"/>
                  <a:gd name="T15" fmla="*/ 62 h 625"/>
                  <a:gd name="T16" fmla="*/ 0 w 1418"/>
                  <a:gd name="T17" fmla="*/ 78 h 625"/>
                  <a:gd name="T18" fmla="*/ 0 w 1418"/>
                  <a:gd name="T19" fmla="*/ 546 h 625"/>
                  <a:gd name="T20" fmla="*/ 2 w 1418"/>
                  <a:gd name="T21" fmla="*/ 562 h 625"/>
                  <a:gd name="T22" fmla="*/ 7 w 1418"/>
                  <a:gd name="T23" fmla="*/ 576 h 625"/>
                  <a:gd name="T24" fmla="*/ 14 w 1418"/>
                  <a:gd name="T25" fmla="*/ 590 h 625"/>
                  <a:gd name="T26" fmla="*/ 23 w 1418"/>
                  <a:gd name="T27" fmla="*/ 601 h 625"/>
                  <a:gd name="T28" fmla="*/ 34 w 1418"/>
                  <a:gd name="T29" fmla="*/ 611 h 625"/>
                  <a:gd name="T30" fmla="*/ 48 w 1418"/>
                  <a:gd name="T31" fmla="*/ 618 h 625"/>
                  <a:gd name="T32" fmla="*/ 61 w 1418"/>
                  <a:gd name="T33" fmla="*/ 622 h 625"/>
                  <a:gd name="T34" fmla="*/ 77 w 1418"/>
                  <a:gd name="T35" fmla="*/ 624 h 625"/>
                  <a:gd name="T36" fmla="*/ 1338 w 1418"/>
                  <a:gd name="T37" fmla="*/ 624 h 625"/>
                  <a:gd name="T38" fmla="*/ 1354 w 1418"/>
                  <a:gd name="T39" fmla="*/ 622 h 625"/>
                  <a:gd name="T40" fmla="*/ 1369 w 1418"/>
                  <a:gd name="T41" fmla="*/ 618 h 625"/>
                  <a:gd name="T42" fmla="*/ 1381 w 1418"/>
                  <a:gd name="T43" fmla="*/ 611 h 625"/>
                  <a:gd name="T44" fmla="*/ 1394 w 1418"/>
                  <a:gd name="T45" fmla="*/ 601 h 625"/>
                  <a:gd name="T46" fmla="*/ 1403 w 1418"/>
                  <a:gd name="T47" fmla="*/ 590 h 625"/>
                  <a:gd name="T48" fmla="*/ 1410 w 1418"/>
                  <a:gd name="T49" fmla="*/ 576 h 625"/>
                  <a:gd name="T50" fmla="*/ 1415 w 1418"/>
                  <a:gd name="T51" fmla="*/ 562 h 625"/>
                  <a:gd name="T52" fmla="*/ 1417 w 1418"/>
                  <a:gd name="T53" fmla="*/ 546 h 625"/>
                  <a:gd name="T54" fmla="*/ 1417 w 1418"/>
                  <a:gd name="T55" fmla="*/ 78 h 625"/>
                  <a:gd name="T56" fmla="*/ 1415 w 1418"/>
                  <a:gd name="T57" fmla="*/ 62 h 625"/>
                  <a:gd name="T58" fmla="*/ 1410 w 1418"/>
                  <a:gd name="T59" fmla="*/ 48 h 625"/>
                  <a:gd name="T60" fmla="*/ 1403 w 1418"/>
                  <a:gd name="T61" fmla="*/ 34 h 625"/>
                  <a:gd name="T62" fmla="*/ 1394 w 1418"/>
                  <a:gd name="T63" fmla="*/ 23 h 625"/>
                  <a:gd name="T64" fmla="*/ 1381 w 1418"/>
                  <a:gd name="T65" fmla="*/ 13 h 625"/>
                  <a:gd name="T66" fmla="*/ 1369 w 1418"/>
                  <a:gd name="T67" fmla="*/ 6 h 625"/>
                  <a:gd name="T68" fmla="*/ 1354 w 1418"/>
                  <a:gd name="T69" fmla="*/ 2 h 625"/>
                  <a:gd name="T70" fmla="*/ 1338 w 1418"/>
                  <a:gd name="T71" fmla="*/ 0 h 625"/>
                  <a:gd name="T72" fmla="*/ 77 w 1418"/>
                  <a:gd name="T73" fmla="*/ 0 h 6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18"/>
                  <a:gd name="T112" fmla="*/ 0 h 625"/>
                  <a:gd name="T113" fmla="*/ 1418 w 1418"/>
                  <a:gd name="T114" fmla="*/ 625 h 62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18" h="625">
                    <a:moveTo>
                      <a:pt x="77" y="0"/>
                    </a:moveTo>
                    <a:lnTo>
                      <a:pt x="61" y="2"/>
                    </a:lnTo>
                    <a:lnTo>
                      <a:pt x="48" y="6"/>
                    </a:lnTo>
                    <a:lnTo>
                      <a:pt x="34" y="13"/>
                    </a:lnTo>
                    <a:lnTo>
                      <a:pt x="23" y="23"/>
                    </a:lnTo>
                    <a:lnTo>
                      <a:pt x="14" y="34"/>
                    </a:lnTo>
                    <a:lnTo>
                      <a:pt x="7" y="48"/>
                    </a:lnTo>
                    <a:lnTo>
                      <a:pt x="2" y="62"/>
                    </a:lnTo>
                    <a:lnTo>
                      <a:pt x="0" y="78"/>
                    </a:lnTo>
                    <a:lnTo>
                      <a:pt x="0" y="546"/>
                    </a:lnTo>
                    <a:lnTo>
                      <a:pt x="2" y="562"/>
                    </a:lnTo>
                    <a:lnTo>
                      <a:pt x="7" y="576"/>
                    </a:lnTo>
                    <a:lnTo>
                      <a:pt x="14" y="590"/>
                    </a:lnTo>
                    <a:lnTo>
                      <a:pt x="23" y="601"/>
                    </a:lnTo>
                    <a:lnTo>
                      <a:pt x="34" y="611"/>
                    </a:lnTo>
                    <a:lnTo>
                      <a:pt x="48" y="618"/>
                    </a:lnTo>
                    <a:lnTo>
                      <a:pt x="61" y="622"/>
                    </a:lnTo>
                    <a:lnTo>
                      <a:pt x="77" y="624"/>
                    </a:lnTo>
                    <a:lnTo>
                      <a:pt x="1338" y="624"/>
                    </a:lnTo>
                    <a:lnTo>
                      <a:pt x="1354" y="622"/>
                    </a:lnTo>
                    <a:lnTo>
                      <a:pt x="1369" y="618"/>
                    </a:lnTo>
                    <a:lnTo>
                      <a:pt x="1381" y="611"/>
                    </a:lnTo>
                    <a:lnTo>
                      <a:pt x="1394" y="601"/>
                    </a:lnTo>
                    <a:lnTo>
                      <a:pt x="1403" y="590"/>
                    </a:lnTo>
                    <a:lnTo>
                      <a:pt x="1410" y="576"/>
                    </a:lnTo>
                    <a:lnTo>
                      <a:pt x="1415" y="562"/>
                    </a:lnTo>
                    <a:lnTo>
                      <a:pt x="1417" y="546"/>
                    </a:lnTo>
                    <a:lnTo>
                      <a:pt x="1417" y="78"/>
                    </a:lnTo>
                    <a:lnTo>
                      <a:pt x="1415" y="62"/>
                    </a:lnTo>
                    <a:lnTo>
                      <a:pt x="1410" y="48"/>
                    </a:lnTo>
                    <a:lnTo>
                      <a:pt x="1403" y="34"/>
                    </a:lnTo>
                    <a:lnTo>
                      <a:pt x="1394" y="23"/>
                    </a:lnTo>
                    <a:lnTo>
                      <a:pt x="1381" y="13"/>
                    </a:lnTo>
                    <a:lnTo>
                      <a:pt x="1369" y="6"/>
                    </a:lnTo>
                    <a:lnTo>
                      <a:pt x="1354" y="2"/>
                    </a:lnTo>
                    <a:lnTo>
                      <a:pt x="1338" y="0"/>
                    </a:lnTo>
                    <a:lnTo>
                      <a:pt x="77" y="0"/>
                    </a:lnTo>
                  </a:path>
                </a:pathLst>
              </a:custGeom>
              <a:solidFill>
                <a:srgbClr val="6699FF"/>
              </a:solidFill>
              <a:ln w="12700" cap="rnd">
                <a:solidFill>
                  <a:schemeClr val="tx1"/>
                </a:solidFill>
                <a:round/>
                <a:headEnd type="none" w="sm" len="sm"/>
                <a:tailEnd type="none" w="sm" len="sm"/>
              </a:ln>
            </p:spPr>
            <p:txBody>
              <a:bodyPr/>
              <a:lstStyle/>
              <a:p>
                <a:endParaRPr lang="en-US"/>
              </a:p>
            </p:txBody>
          </p:sp>
          <p:sp>
            <p:nvSpPr>
              <p:cNvPr id="62471" name="Rectangle 7">
                <a:extLst>
                  <a:ext uri="{FF2B5EF4-FFF2-40B4-BE49-F238E27FC236}">
                    <a16:creationId xmlns:a16="http://schemas.microsoft.com/office/drawing/2014/main" xmlns="" id="{AE2E940E-287A-47EE-BA47-AC55EA4CAB37}"/>
                  </a:ext>
                </a:extLst>
              </p:cNvPr>
              <p:cNvSpPr>
                <a:spLocks noChangeArrowheads="1"/>
              </p:cNvSpPr>
              <p:nvPr/>
            </p:nvSpPr>
            <p:spPr bwMode="auto">
              <a:xfrm>
                <a:off x="106" y="2837"/>
                <a:ext cx="1252" cy="518"/>
              </a:xfrm>
              <a:prstGeom prst="rect">
                <a:avLst/>
              </a:prstGeom>
              <a:noFill/>
              <a:ln w="9525">
                <a:noFill/>
                <a:miter lim="800000"/>
                <a:headEnd/>
                <a:tailEnd/>
              </a:ln>
              <a:effectLst/>
            </p:spPr>
            <p:txBody>
              <a:bodyPr wrap="none" lIns="0" tIns="0" rIns="0" bIns="0" anchor="ctr"/>
              <a:lstStyle/>
              <a:p>
                <a:pPr algn="ctr">
                  <a:defRPr/>
                </a:pPr>
                <a:r>
                  <a:rPr lang="en-US" sz="2500" b="1">
                    <a:solidFill>
                      <a:schemeClr val="tx2"/>
                    </a:solidFill>
                    <a:effectLst>
                      <a:outerShdw blurRad="38100" dist="38100" dir="2700000" algn="tl">
                        <a:srgbClr val="000000"/>
                      </a:outerShdw>
                    </a:effectLst>
                    <a:latin typeface="Antique Olive" pitchFamily="34" charset="0"/>
                  </a:rPr>
                  <a:t>PENGUJIAN</a:t>
                </a:r>
              </a:p>
            </p:txBody>
          </p:sp>
        </p:grpSp>
        <p:sp>
          <p:nvSpPr>
            <p:cNvPr id="62473" name="Rectangle 9">
              <a:extLst>
                <a:ext uri="{FF2B5EF4-FFF2-40B4-BE49-F238E27FC236}">
                  <a16:creationId xmlns:a16="http://schemas.microsoft.com/office/drawing/2014/main" xmlns="" id="{A8539ADD-866A-4A4C-88F7-E5E40CC608E8}"/>
                </a:ext>
              </a:extLst>
            </p:cNvPr>
            <p:cNvSpPr>
              <a:spLocks noChangeArrowheads="1"/>
            </p:cNvSpPr>
            <p:nvPr/>
          </p:nvSpPr>
          <p:spPr bwMode="auto">
            <a:xfrm>
              <a:off x="96" y="912"/>
              <a:ext cx="2544" cy="432"/>
            </a:xfrm>
            <a:prstGeom prst="rect">
              <a:avLst/>
            </a:prstGeom>
            <a:noFill/>
            <a:ln w="9525">
              <a:noFill/>
              <a:miter lim="800000"/>
              <a:headEnd/>
              <a:tailEnd/>
            </a:ln>
            <a:effectLst/>
          </p:spPr>
          <p:txBody>
            <a:bodyPr wrap="none" lIns="92075" tIns="46038" rIns="92075" bIns="46038" anchor="ctr"/>
            <a:lstStyle/>
            <a:p>
              <a:pPr algn="ctr">
                <a:defRPr/>
              </a:pPr>
              <a:r>
                <a:rPr lang="en-US" sz="2500" b="1">
                  <a:effectLst>
                    <a:outerShdw blurRad="38100" dist="38100" dir="2700000" algn="tl">
                      <a:srgbClr val="000000"/>
                    </a:outerShdw>
                  </a:effectLst>
                  <a:latin typeface="Arial Black" pitchFamily="34" charset="0"/>
                </a:rPr>
                <a:t>Menteri Teknis</a:t>
              </a:r>
            </a:p>
            <a:p>
              <a:pPr algn="ctr">
                <a:defRPr/>
              </a:pPr>
              <a:r>
                <a:rPr lang="en-US" sz="2000" b="1">
                  <a:solidFill>
                    <a:srgbClr val="FF0000"/>
                  </a:solidFill>
                  <a:effectLst>
                    <a:outerShdw blurRad="38100" dist="38100" dir="2700000" algn="tl">
                      <a:srgbClr val="000000"/>
                    </a:outerShdw>
                  </a:effectLst>
                  <a:latin typeface="Arial Black" pitchFamily="34" charset="0"/>
                </a:rPr>
                <a:t>Selaku Pengguna Anggaran</a:t>
              </a:r>
            </a:p>
          </p:txBody>
        </p:sp>
        <p:grpSp>
          <p:nvGrpSpPr>
            <p:cNvPr id="73749" name="Group 14">
              <a:extLst>
                <a:ext uri="{FF2B5EF4-FFF2-40B4-BE49-F238E27FC236}">
                  <a16:creationId xmlns:a16="http://schemas.microsoft.com/office/drawing/2014/main" xmlns="" id="{D0AC80B6-47D4-447C-AEDB-9BB5A16C2F22}"/>
                </a:ext>
              </a:extLst>
            </p:cNvPr>
            <p:cNvGrpSpPr>
              <a:grpSpLocks/>
            </p:cNvGrpSpPr>
            <p:nvPr/>
          </p:nvGrpSpPr>
          <p:grpSpPr bwMode="auto">
            <a:xfrm>
              <a:off x="15" y="1729"/>
              <a:ext cx="1184" cy="718"/>
              <a:chOff x="15" y="1729"/>
              <a:chExt cx="1184" cy="718"/>
            </a:xfrm>
          </p:grpSpPr>
          <p:sp>
            <p:nvSpPr>
              <p:cNvPr id="73757" name="Rectangle 10">
                <a:extLst>
                  <a:ext uri="{FF2B5EF4-FFF2-40B4-BE49-F238E27FC236}">
                    <a16:creationId xmlns:a16="http://schemas.microsoft.com/office/drawing/2014/main" xmlns="" id="{BCC94109-48D4-4CDC-BF76-03286944A258}"/>
                  </a:ext>
                </a:extLst>
              </p:cNvPr>
              <p:cNvSpPr>
                <a:spLocks noChangeArrowheads="1"/>
              </p:cNvSpPr>
              <p:nvPr/>
            </p:nvSpPr>
            <p:spPr bwMode="auto">
              <a:xfrm>
                <a:off x="15" y="1729"/>
                <a:ext cx="1184" cy="718"/>
              </a:xfrm>
              <a:prstGeom prst="rect">
                <a:avLst/>
              </a:prstGeom>
              <a:solidFill>
                <a:srgbClr val="66FFFF">
                  <a:alpha val="50195"/>
                </a:srgbClr>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id-ID" altLang="en-US"/>
              </a:p>
            </p:txBody>
          </p:sp>
          <p:grpSp>
            <p:nvGrpSpPr>
              <p:cNvPr id="73758" name="Group 13">
                <a:extLst>
                  <a:ext uri="{FF2B5EF4-FFF2-40B4-BE49-F238E27FC236}">
                    <a16:creationId xmlns:a16="http://schemas.microsoft.com/office/drawing/2014/main" xmlns="" id="{70A098DE-1F50-43C7-99FA-FB7CE5C1F2AC}"/>
                  </a:ext>
                </a:extLst>
              </p:cNvPr>
              <p:cNvGrpSpPr>
                <a:grpSpLocks/>
              </p:cNvGrpSpPr>
              <p:nvPr/>
            </p:nvGrpSpPr>
            <p:grpSpPr bwMode="auto">
              <a:xfrm>
                <a:off x="48" y="1776"/>
                <a:ext cx="1104" cy="625"/>
                <a:chOff x="48" y="1776"/>
                <a:chExt cx="1104" cy="625"/>
              </a:xfrm>
            </p:grpSpPr>
            <p:sp>
              <p:nvSpPr>
                <p:cNvPr id="73759" name="Freeform 11">
                  <a:extLst>
                    <a:ext uri="{FF2B5EF4-FFF2-40B4-BE49-F238E27FC236}">
                      <a16:creationId xmlns:a16="http://schemas.microsoft.com/office/drawing/2014/main" xmlns="" id="{1C13FE9F-57B9-47D0-93FB-349BDE76DDBD}"/>
                    </a:ext>
                  </a:extLst>
                </p:cNvPr>
                <p:cNvSpPr>
                  <a:spLocks/>
                </p:cNvSpPr>
                <p:nvPr/>
              </p:nvSpPr>
              <p:spPr bwMode="auto">
                <a:xfrm>
                  <a:off x="48" y="1776"/>
                  <a:ext cx="1104" cy="625"/>
                </a:xfrm>
                <a:custGeom>
                  <a:avLst/>
                  <a:gdLst>
                    <a:gd name="T0" fmla="*/ 78 w 1104"/>
                    <a:gd name="T1" fmla="*/ 0 h 625"/>
                    <a:gd name="T2" fmla="*/ 62 w 1104"/>
                    <a:gd name="T3" fmla="*/ 2 h 625"/>
                    <a:gd name="T4" fmla="*/ 48 w 1104"/>
                    <a:gd name="T5" fmla="*/ 6 h 625"/>
                    <a:gd name="T6" fmla="*/ 35 w 1104"/>
                    <a:gd name="T7" fmla="*/ 13 h 625"/>
                    <a:gd name="T8" fmla="*/ 23 w 1104"/>
                    <a:gd name="T9" fmla="*/ 23 h 625"/>
                    <a:gd name="T10" fmla="*/ 14 w 1104"/>
                    <a:gd name="T11" fmla="*/ 34 h 625"/>
                    <a:gd name="T12" fmla="*/ 7 w 1104"/>
                    <a:gd name="T13" fmla="*/ 48 h 625"/>
                    <a:gd name="T14" fmla="*/ 2 w 1104"/>
                    <a:gd name="T15" fmla="*/ 62 h 625"/>
                    <a:gd name="T16" fmla="*/ 0 w 1104"/>
                    <a:gd name="T17" fmla="*/ 78 h 625"/>
                    <a:gd name="T18" fmla="*/ 0 w 1104"/>
                    <a:gd name="T19" fmla="*/ 546 h 625"/>
                    <a:gd name="T20" fmla="*/ 2 w 1104"/>
                    <a:gd name="T21" fmla="*/ 562 h 625"/>
                    <a:gd name="T22" fmla="*/ 7 w 1104"/>
                    <a:gd name="T23" fmla="*/ 576 h 625"/>
                    <a:gd name="T24" fmla="*/ 14 w 1104"/>
                    <a:gd name="T25" fmla="*/ 590 h 625"/>
                    <a:gd name="T26" fmla="*/ 23 w 1104"/>
                    <a:gd name="T27" fmla="*/ 601 h 625"/>
                    <a:gd name="T28" fmla="*/ 35 w 1104"/>
                    <a:gd name="T29" fmla="*/ 611 h 625"/>
                    <a:gd name="T30" fmla="*/ 48 w 1104"/>
                    <a:gd name="T31" fmla="*/ 618 h 625"/>
                    <a:gd name="T32" fmla="*/ 62 w 1104"/>
                    <a:gd name="T33" fmla="*/ 622 h 625"/>
                    <a:gd name="T34" fmla="*/ 78 w 1104"/>
                    <a:gd name="T35" fmla="*/ 624 h 625"/>
                    <a:gd name="T36" fmla="*/ 1025 w 1104"/>
                    <a:gd name="T37" fmla="*/ 624 h 625"/>
                    <a:gd name="T38" fmla="*/ 1041 w 1104"/>
                    <a:gd name="T39" fmla="*/ 622 h 625"/>
                    <a:gd name="T40" fmla="*/ 1055 w 1104"/>
                    <a:gd name="T41" fmla="*/ 618 h 625"/>
                    <a:gd name="T42" fmla="*/ 1070 w 1104"/>
                    <a:gd name="T43" fmla="*/ 611 h 625"/>
                    <a:gd name="T44" fmla="*/ 1080 w 1104"/>
                    <a:gd name="T45" fmla="*/ 601 h 625"/>
                    <a:gd name="T46" fmla="*/ 1091 w 1104"/>
                    <a:gd name="T47" fmla="*/ 590 h 625"/>
                    <a:gd name="T48" fmla="*/ 1098 w 1104"/>
                    <a:gd name="T49" fmla="*/ 576 h 625"/>
                    <a:gd name="T50" fmla="*/ 1101 w 1104"/>
                    <a:gd name="T51" fmla="*/ 562 h 625"/>
                    <a:gd name="T52" fmla="*/ 1103 w 1104"/>
                    <a:gd name="T53" fmla="*/ 546 h 625"/>
                    <a:gd name="T54" fmla="*/ 1103 w 1104"/>
                    <a:gd name="T55" fmla="*/ 78 h 625"/>
                    <a:gd name="T56" fmla="*/ 1101 w 1104"/>
                    <a:gd name="T57" fmla="*/ 62 h 625"/>
                    <a:gd name="T58" fmla="*/ 1098 w 1104"/>
                    <a:gd name="T59" fmla="*/ 48 h 625"/>
                    <a:gd name="T60" fmla="*/ 1091 w 1104"/>
                    <a:gd name="T61" fmla="*/ 34 h 625"/>
                    <a:gd name="T62" fmla="*/ 1080 w 1104"/>
                    <a:gd name="T63" fmla="*/ 23 h 625"/>
                    <a:gd name="T64" fmla="*/ 1070 w 1104"/>
                    <a:gd name="T65" fmla="*/ 13 h 625"/>
                    <a:gd name="T66" fmla="*/ 1055 w 1104"/>
                    <a:gd name="T67" fmla="*/ 6 h 625"/>
                    <a:gd name="T68" fmla="*/ 1041 w 1104"/>
                    <a:gd name="T69" fmla="*/ 2 h 625"/>
                    <a:gd name="T70" fmla="*/ 1025 w 1104"/>
                    <a:gd name="T71" fmla="*/ 0 h 625"/>
                    <a:gd name="T72" fmla="*/ 78 w 1104"/>
                    <a:gd name="T73" fmla="*/ 0 h 6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04"/>
                    <a:gd name="T112" fmla="*/ 0 h 625"/>
                    <a:gd name="T113" fmla="*/ 1104 w 1104"/>
                    <a:gd name="T114" fmla="*/ 625 h 62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04" h="625">
                      <a:moveTo>
                        <a:pt x="78" y="0"/>
                      </a:moveTo>
                      <a:lnTo>
                        <a:pt x="62" y="2"/>
                      </a:lnTo>
                      <a:lnTo>
                        <a:pt x="48" y="6"/>
                      </a:lnTo>
                      <a:lnTo>
                        <a:pt x="35" y="13"/>
                      </a:lnTo>
                      <a:lnTo>
                        <a:pt x="23" y="23"/>
                      </a:lnTo>
                      <a:lnTo>
                        <a:pt x="14" y="34"/>
                      </a:lnTo>
                      <a:lnTo>
                        <a:pt x="7" y="48"/>
                      </a:lnTo>
                      <a:lnTo>
                        <a:pt x="2" y="62"/>
                      </a:lnTo>
                      <a:lnTo>
                        <a:pt x="0" y="78"/>
                      </a:lnTo>
                      <a:lnTo>
                        <a:pt x="0" y="546"/>
                      </a:lnTo>
                      <a:lnTo>
                        <a:pt x="2" y="562"/>
                      </a:lnTo>
                      <a:lnTo>
                        <a:pt x="7" y="576"/>
                      </a:lnTo>
                      <a:lnTo>
                        <a:pt x="14" y="590"/>
                      </a:lnTo>
                      <a:lnTo>
                        <a:pt x="23" y="601"/>
                      </a:lnTo>
                      <a:lnTo>
                        <a:pt x="35" y="611"/>
                      </a:lnTo>
                      <a:lnTo>
                        <a:pt x="48" y="618"/>
                      </a:lnTo>
                      <a:lnTo>
                        <a:pt x="62" y="622"/>
                      </a:lnTo>
                      <a:lnTo>
                        <a:pt x="78" y="624"/>
                      </a:lnTo>
                      <a:lnTo>
                        <a:pt x="1025" y="624"/>
                      </a:lnTo>
                      <a:lnTo>
                        <a:pt x="1041" y="622"/>
                      </a:lnTo>
                      <a:lnTo>
                        <a:pt x="1055" y="618"/>
                      </a:lnTo>
                      <a:lnTo>
                        <a:pt x="1070" y="611"/>
                      </a:lnTo>
                      <a:lnTo>
                        <a:pt x="1080" y="601"/>
                      </a:lnTo>
                      <a:lnTo>
                        <a:pt x="1091" y="590"/>
                      </a:lnTo>
                      <a:lnTo>
                        <a:pt x="1098" y="576"/>
                      </a:lnTo>
                      <a:lnTo>
                        <a:pt x="1101" y="562"/>
                      </a:lnTo>
                      <a:lnTo>
                        <a:pt x="1103" y="546"/>
                      </a:lnTo>
                      <a:lnTo>
                        <a:pt x="1103" y="78"/>
                      </a:lnTo>
                      <a:lnTo>
                        <a:pt x="1101" y="62"/>
                      </a:lnTo>
                      <a:lnTo>
                        <a:pt x="1098" y="48"/>
                      </a:lnTo>
                      <a:lnTo>
                        <a:pt x="1091" y="34"/>
                      </a:lnTo>
                      <a:lnTo>
                        <a:pt x="1080" y="23"/>
                      </a:lnTo>
                      <a:lnTo>
                        <a:pt x="1070" y="13"/>
                      </a:lnTo>
                      <a:lnTo>
                        <a:pt x="1055" y="6"/>
                      </a:lnTo>
                      <a:lnTo>
                        <a:pt x="1041" y="2"/>
                      </a:lnTo>
                      <a:lnTo>
                        <a:pt x="1025" y="0"/>
                      </a:lnTo>
                      <a:lnTo>
                        <a:pt x="78" y="0"/>
                      </a:lnTo>
                    </a:path>
                  </a:pathLst>
                </a:custGeom>
                <a:solidFill>
                  <a:srgbClr val="CC99FF"/>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en-US"/>
                </a:p>
              </p:txBody>
            </p:sp>
            <p:sp>
              <p:nvSpPr>
                <p:cNvPr id="62476" name="Rectangle 12">
                  <a:extLst>
                    <a:ext uri="{FF2B5EF4-FFF2-40B4-BE49-F238E27FC236}">
                      <a16:creationId xmlns:a16="http://schemas.microsoft.com/office/drawing/2014/main" xmlns="" id="{BF259F1E-774C-4C68-9042-D0FD998677DA}"/>
                    </a:ext>
                  </a:extLst>
                </p:cNvPr>
                <p:cNvSpPr>
                  <a:spLocks noChangeArrowheads="1"/>
                </p:cNvSpPr>
                <p:nvPr/>
              </p:nvSpPr>
              <p:spPr bwMode="auto">
                <a:xfrm>
                  <a:off x="127" y="1826"/>
                  <a:ext cx="946" cy="524"/>
                </a:xfrm>
                <a:prstGeom prst="rect">
                  <a:avLst/>
                </a:prstGeom>
                <a:noFill/>
                <a:ln w="9525">
                  <a:noFill/>
                  <a:miter lim="800000"/>
                  <a:headEnd/>
                  <a:tailEnd/>
                </a:ln>
                <a:effectLst/>
              </p:spPr>
              <p:txBody>
                <a:bodyPr wrap="none" lIns="0" tIns="0" rIns="0" bIns="0" anchor="ctr"/>
                <a:lstStyle/>
                <a:p>
                  <a:pPr algn="ctr">
                    <a:defRPr/>
                  </a:pPr>
                  <a:r>
                    <a:rPr lang="en-US" sz="1800" b="1" dirty="0">
                      <a:solidFill>
                        <a:schemeClr val="bg1"/>
                      </a:solidFill>
                      <a:effectLst>
                        <a:outerShdw blurRad="38100" dist="38100" dir="2700000" algn="tl">
                          <a:srgbClr val="000000"/>
                        </a:outerShdw>
                      </a:effectLst>
                      <a:latin typeface="Antique Olive" pitchFamily="34" charset="0"/>
                    </a:rPr>
                    <a:t>PEMBUATAN </a:t>
                  </a:r>
                </a:p>
                <a:p>
                  <a:pPr algn="ctr">
                    <a:defRPr/>
                  </a:pPr>
                  <a:r>
                    <a:rPr lang="en-US" sz="1800" b="1" dirty="0">
                      <a:solidFill>
                        <a:schemeClr val="bg1"/>
                      </a:solidFill>
                      <a:effectLst>
                        <a:outerShdw blurRad="38100" dist="38100" dir="2700000" algn="tl">
                          <a:srgbClr val="000000"/>
                        </a:outerShdw>
                      </a:effectLst>
                      <a:latin typeface="Antique Olive" pitchFamily="34" charset="0"/>
                    </a:rPr>
                    <a:t>KOMITMEN</a:t>
                  </a:r>
                </a:p>
              </p:txBody>
            </p:sp>
          </p:grpSp>
        </p:grpSp>
        <p:sp>
          <p:nvSpPr>
            <p:cNvPr id="62479" name="Rectangle 15">
              <a:extLst>
                <a:ext uri="{FF2B5EF4-FFF2-40B4-BE49-F238E27FC236}">
                  <a16:creationId xmlns:a16="http://schemas.microsoft.com/office/drawing/2014/main" xmlns="" id="{EC4F2FC0-520F-448B-89C5-54E5B7806F4A}"/>
                </a:ext>
              </a:extLst>
            </p:cNvPr>
            <p:cNvSpPr>
              <a:spLocks noChangeArrowheads="1"/>
            </p:cNvSpPr>
            <p:nvPr/>
          </p:nvSpPr>
          <p:spPr bwMode="auto">
            <a:xfrm>
              <a:off x="192" y="1449"/>
              <a:ext cx="2352" cy="135"/>
            </a:xfrm>
            <a:prstGeom prst="rect">
              <a:avLst/>
            </a:prstGeom>
            <a:noFill/>
            <a:ln w="9525">
              <a:noFill/>
              <a:miter lim="800000"/>
              <a:headEnd/>
              <a:tailEnd/>
            </a:ln>
            <a:effectLst/>
          </p:spPr>
          <p:txBody>
            <a:bodyPr lIns="92075" tIns="46038" rIns="92075" bIns="46038">
              <a:spAutoFit/>
            </a:bodyPr>
            <a:lstStyle/>
            <a:p>
              <a:pPr algn="ctr">
                <a:lnSpc>
                  <a:spcPct val="40000"/>
                </a:lnSpc>
                <a:spcBef>
                  <a:spcPct val="50000"/>
                </a:spcBef>
                <a:defRPr/>
              </a:pPr>
              <a:r>
                <a:rPr lang="en-US" sz="2000" b="1" u="sng">
                  <a:solidFill>
                    <a:srgbClr val="FFFF00"/>
                  </a:solidFill>
                  <a:effectLst>
                    <a:outerShdw blurRad="38100" dist="38100" dir="2700000" algn="tl">
                      <a:srgbClr val="000000"/>
                    </a:outerShdw>
                  </a:effectLst>
                  <a:latin typeface="Signature" charset="0"/>
                </a:rPr>
                <a:t>Tahapan Administratif</a:t>
              </a:r>
            </a:p>
          </p:txBody>
        </p:sp>
        <p:sp>
          <p:nvSpPr>
            <p:cNvPr id="73751" name="AutoShape 16">
              <a:extLst>
                <a:ext uri="{FF2B5EF4-FFF2-40B4-BE49-F238E27FC236}">
                  <a16:creationId xmlns:a16="http://schemas.microsoft.com/office/drawing/2014/main" xmlns="" id="{D90D6EAB-115B-4988-BCAA-449B3AD16E02}"/>
                </a:ext>
              </a:extLst>
            </p:cNvPr>
            <p:cNvSpPr>
              <a:spLocks noChangeArrowheads="1"/>
            </p:cNvSpPr>
            <p:nvPr/>
          </p:nvSpPr>
          <p:spPr bwMode="auto">
            <a:xfrm>
              <a:off x="1489" y="2929"/>
              <a:ext cx="286" cy="382"/>
            </a:xfrm>
            <a:prstGeom prst="rightArrow">
              <a:avLst>
                <a:gd name="adj1" fmla="val 50000"/>
                <a:gd name="adj2" fmla="val 25019"/>
              </a:avLst>
            </a:prstGeom>
            <a:solidFill>
              <a:srgbClr val="FFFF66"/>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id-ID" altLang="en-US"/>
            </a:p>
          </p:txBody>
        </p:sp>
        <p:sp>
          <p:nvSpPr>
            <p:cNvPr id="73752" name="AutoShape 17">
              <a:extLst>
                <a:ext uri="{FF2B5EF4-FFF2-40B4-BE49-F238E27FC236}">
                  <a16:creationId xmlns:a16="http://schemas.microsoft.com/office/drawing/2014/main" xmlns="" id="{7BB09A15-6202-4E86-9800-4266E87C42EF}"/>
                </a:ext>
              </a:extLst>
            </p:cNvPr>
            <p:cNvSpPr>
              <a:spLocks noChangeArrowheads="1"/>
            </p:cNvSpPr>
            <p:nvPr/>
          </p:nvSpPr>
          <p:spPr bwMode="auto">
            <a:xfrm>
              <a:off x="385" y="2497"/>
              <a:ext cx="382" cy="238"/>
            </a:xfrm>
            <a:prstGeom prst="downArrow">
              <a:avLst>
                <a:gd name="adj1" fmla="val 50000"/>
                <a:gd name="adj2" fmla="val 25019"/>
              </a:avLst>
            </a:prstGeom>
            <a:solidFill>
              <a:srgbClr val="FFFF66"/>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id-ID" altLang="en-US"/>
            </a:p>
          </p:txBody>
        </p:sp>
        <p:sp>
          <p:nvSpPr>
            <p:cNvPr id="73753" name="Rectangle 18">
              <a:extLst>
                <a:ext uri="{FF2B5EF4-FFF2-40B4-BE49-F238E27FC236}">
                  <a16:creationId xmlns:a16="http://schemas.microsoft.com/office/drawing/2014/main" xmlns="" id="{A26FEF2D-CD3E-4A5B-9BBA-200DD3826839}"/>
                </a:ext>
              </a:extLst>
            </p:cNvPr>
            <p:cNvSpPr>
              <a:spLocks noChangeArrowheads="1"/>
            </p:cNvSpPr>
            <p:nvPr/>
          </p:nvSpPr>
          <p:spPr bwMode="auto">
            <a:xfrm>
              <a:off x="0" y="3504"/>
              <a:ext cx="1440"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marL="111125" indent="-111125">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200" b="1" dirty="0" err="1"/>
                <a:t>Pengujian</a:t>
              </a:r>
              <a:r>
                <a:rPr lang="en-US" altLang="en-US" sz="1200" b="1" dirty="0"/>
                <a:t> :</a:t>
              </a:r>
            </a:p>
            <a:p>
              <a:pPr eaLnBrk="1" hangingPunct="1">
                <a:buFontTx/>
                <a:buChar char="•"/>
              </a:pPr>
              <a:r>
                <a:rPr lang="en-US" altLang="en-US" sz="1200" b="1" dirty="0" err="1"/>
                <a:t>Wetmatigheid</a:t>
              </a:r>
              <a:endParaRPr lang="en-US" altLang="en-US" sz="1200" b="1" dirty="0"/>
            </a:p>
            <a:p>
              <a:pPr eaLnBrk="1" hangingPunct="1">
                <a:buFontTx/>
                <a:buChar char="•"/>
              </a:pPr>
              <a:r>
                <a:rPr lang="en-US" altLang="en-US" sz="1200" b="1" dirty="0" err="1"/>
                <a:t>Rechtmatigheid</a:t>
              </a:r>
              <a:endParaRPr lang="en-US" altLang="en-US" sz="1200" b="1" dirty="0"/>
            </a:p>
            <a:p>
              <a:pPr eaLnBrk="1" hangingPunct="1">
                <a:buFontTx/>
                <a:buChar char="•"/>
              </a:pPr>
              <a:r>
                <a:rPr lang="en-US" altLang="en-US" sz="1200" b="1" dirty="0" err="1"/>
                <a:t>Doelmatigheid</a:t>
              </a:r>
              <a:endParaRPr lang="en-US" altLang="en-US" sz="1200" b="1" dirty="0"/>
            </a:p>
            <a:p>
              <a:pPr eaLnBrk="1" hangingPunct="1">
                <a:buFontTx/>
                <a:buChar char="•"/>
              </a:pPr>
              <a:endParaRPr lang="en-US" altLang="en-US" sz="1200" b="1" dirty="0"/>
            </a:p>
          </p:txBody>
        </p:sp>
        <p:grpSp>
          <p:nvGrpSpPr>
            <p:cNvPr id="73754" name="Group 21">
              <a:extLst>
                <a:ext uri="{FF2B5EF4-FFF2-40B4-BE49-F238E27FC236}">
                  <a16:creationId xmlns:a16="http://schemas.microsoft.com/office/drawing/2014/main" xmlns="" id="{30186FC8-8D9F-48F7-B833-B7AB5E8A2432}"/>
                </a:ext>
              </a:extLst>
            </p:cNvPr>
            <p:cNvGrpSpPr>
              <a:grpSpLocks/>
            </p:cNvGrpSpPr>
            <p:nvPr/>
          </p:nvGrpSpPr>
          <p:grpSpPr bwMode="auto">
            <a:xfrm>
              <a:off x="1869" y="2829"/>
              <a:ext cx="790" cy="550"/>
              <a:chOff x="1869" y="2829"/>
              <a:chExt cx="790" cy="550"/>
            </a:xfrm>
          </p:grpSpPr>
          <p:pic>
            <p:nvPicPr>
              <p:cNvPr id="73755" name="Picture 19">
                <a:extLst>
                  <a:ext uri="{FF2B5EF4-FFF2-40B4-BE49-F238E27FC236}">
                    <a16:creationId xmlns:a16="http://schemas.microsoft.com/office/drawing/2014/main" xmlns="" id="{BA4F7942-821B-4509-BEAD-2C743AA53CB8}"/>
                  </a:ext>
                </a:extLst>
              </p:cNvPr>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69" y="2829"/>
                <a:ext cx="790" cy="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84" name="Rectangle 20">
                <a:extLst>
                  <a:ext uri="{FF2B5EF4-FFF2-40B4-BE49-F238E27FC236}">
                    <a16:creationId xmlns:a16="http://schemas.microsoft.com/office/drawing/2014/main" xmlns="" id="{8300F0EC-D818-44D3-9960-8D1181678B11}"/>
                  </a:ext>
                </a:extLst>
              </p:cNvPr>
              <p:cNvSpPr>
                <a:spLocks noChangeArrowheads="1"/>
              </p:cNvSpPr>
              <p:nvPr/>
            </p:nvSpPr>
            <p:spPr bwMode="auto">
              <a:xfrm>
                <a:off x="1933" y="2943"/>
                <a:ext cx="556" cy="308"/>
              </a:xfrm>
              <a:prstGeom prst="rect">
                <a:avLst/>
              </a:prstGeom>
              <a:noFill/>
              <a:ln w="9525">
                <a:noFill/>
                <a:miter lim="800000"/>
                <a:headEnd/>
                <a:tailEnd/>
              </a:ln>
              <a:effectLst/>
            </p:spPr>
            <p:txBody>
              <a:bodyPr wrap="none" lIns="0" tIns="0" rIns="0" bIns="0" anchor="ctr"/>
              <a:lstStyle/>
              <a:p>
                <a:pPr algn="ctr">
                  <a:defRPr/>
                </a:pPr>
                <a:r>
                  <a:rPr lang="en-US" sz="3000" b="1" dirty="0">
                    <a:solidFill>
                      <a:schemeClr val="bg1"/>
                    </a:solidFill>
                    <a:effectLst>
                      <a:outerShdw blurRad="38100" dist="38100" dir="2700000" algn="tl">
                        <a:srgbClr val="000000"/>
                      </a:outerShdw>
                    </a:effectLst>
                    <a:latin typeface="Antique Olive" pitchFamily="34" charset="0"/>
                  </a:rPr>
                  <a:t>SPM</a:t>
                </a:r>
              </a:p>
            </p:txBody>
          </p:sp>
        </p:grpSp>
      </p:grpSp>
      <p:sp>
        <p:nvSpPr>
          <p:cNvPr id="62487" name="Freeform 23">
            <a:extLst>
              <a:ext uri="{FF2B5EF4-FFF2-40B4-BE49-F238E27FC236}">
                <a16:creationId xmlns:a16="http://schemas.microsoft.com/office/drawing/2014/main" xmlns="" id="{7B5FAB76-25EE-4FD6-8F86-694E501C15A9}"/>
              </a:ext>
            </a:extLst>
          </p:cNvPr>
          <p:cNvSpPr>
            <a:spLocks/>
          </p:cNvSpPr>
          <p:nvPr/>
        </p:nvSpPr>
        <p:spPr bwMode="auto">
          <a:xfrm>
            <a:off x="3902075" y="4789488"/>
            <a:ext cx="1554163" cy="698500"/>
          </a:xfrm>
          <a:custGeom>
            <a:avLst/>
            <a:gdLst>
              <a:gd name="T0" fmla="*/ 2147483646 w 979"/>
              <a:gd name="T1" fmla="*/ 2147483646 h 440"/>
              <a:gd name="T2" fmla="*/ 2147483646 w 979"/>
              <a:gd name="T3" fmla="*/ 2147483646 h 440"/>
              <a:gd name="T4" fmla="*/ 2147483646 w 979"/>
              <a:gd name="T5" fmla="*/ 2147483646 h 440"/>
              <a:gd name="T6" fmla="*/ 2147483646 w 979"/>
              <a:gd name="T7" fmla="*/ 2147483646 h 440"/>
              <a:gd name="T8" fmla="*/ 2147483646 w 979"/>
              <a:gd name="T9" fmla="*/ 2147483646 h 440"/>
              <a:gd name="T10" fmla="*/ 2147483646 w 979"/>
              <a:gd name="T11" fmla="*/ 2147483646 h 440"/>
              <a:gd name="T12" fmla="*/ 2147483646 w 979"/>
              <a:gd name="T13" fmla="*/ 2147483646 h 440"/>
              <a:gd name="T14" fmla="*/ 2147483646 w 979"/>
              <a:gd name="T15" fmla="*/ 2147483646 h 440"/>
              <a:gd name="T16" fmla="*/ 2147483646 w 979"/>
              <a:gd name="T17" fmla="*/ 2147483646 h 440"/>
              <a:gd name="T18" fmla="*/ 2147483646 w 979"/>
              <a:gd name="T19" fmla="*/ 2147483646 h 440"/>
              <a:gd name="T20" fmla="*/ 2147483646 w 979"/>
              <a:gd name="T21" fmla="*/ 2147483646 h 440"/>
              <a:gd name="T22" fmla="*/ 2147483646 w 979"/>
              <a:gd name="T23" fmla="*/ 2147483646 h 440"/>
              <a:gd name="T24" fmla="*/ 2147483646 w 979"/>
              <a:gd name="T25" fmla="*/ 2147483646 h 440"/>
              <a:gd name="T26" fmla="*/ 2147483646 w 979"/>
              <a:gd name="T27" fmla="*/ 2147483646 h 440"/>
              <a:gd name="T28" fmla="*/ 2147483646 w 979"/>
              <a:gd name="T29" fmla="*/ 2147483646 h 440"/>
              <a:gd name="T30" fmla="*/ 2147483646 w 979"/>
              <a:gd name="T31" fmla="*/ 2147483646 h 440"/>
              <a:gd name="T32" fmla="*/ 2147483646 w 979"/>
              <a:gd name="T33" fmla="*/ 2147483646 h 440"/>
              <a:gd name="T34" fmla="*/ 2147483646 w 979"/>
              <a:gd name="T35" fmla="*/ 2147483646 h 440"/>
              <a:gd name="T36" fmla="*/ 2147483646 w 979"/>
              <a:gd name="T37" fmla="*/ 2147483646 h 440"/>
              <a:gd name="T38" fmla="*/ 2147483646 w 979"/>
              <a:gd name="T39" fmla="*/ 2147483646 h 440"/>
              <a:gd name="T40" fmla="*/ 2147483646 w 979"/>
              <a:gd name="T41" fmla="*/ 2147483646 h 440"/>
              <a:gd name="T42" fmla="*/ 2147483646 w 979"/>
              <a:gd name="T43" fmla="*/ 2147483646 h 440"/>
              <a:gd name="T44" fmla="*/ 2147483646 w 979"/>
              <a:gd name="T45" fmla="*/ 2147483646 h 440"/>
              <a:gd name="T46" fmla="*/ 2147483646 w 979"/>
              <a:gd name="T47" fmla="*/ 2147483646 h 440"/>
              <a:gd name="T48" fmla="*/ 2147483646 w 979"/>
              <a:gd name="T49" fmla="*/ 2147483646 h 440"/>
              <a:gd name="T50" fmla="*/ 0 w 979"/>
              <a:gd name="T51" fmla="*/ 2147483646 h 440"/>
              <a:gd name="T52" fmla="*/ 2147483646 w 979"/>
              <a:gd name="T53" fmla="*/ 2147483646 h 440"/>
              <a:gd name="T54" fmla="*/ 2147483646 w 979"/>
              <a:gd name="T55" fmla="*/ 2147483646 h 440"/>
              <a:gd name="T56" fmla="*/ 2147483646 w 979"/>
              <a:gd name="T57" fmla="*/ 2147483646 h 440"/>
              <a:gd name="T58" fmla="*/ 2147483646 w 979"/>
              <a:gd name="T59" fmla="*/ 2147483646 h 440"/>
              <a:gd name="T60" fmla="*/ 2147483646 w 979"/>
              <a:gd name="T61" fmla="*/ 2147483646 h 440"/>
              <a:gd name="T62" fmla="*/ 2147483646 w 979"/>
              <a:gd name="T63" fmla="*/ 2147483646 h 440"/>
              <a:gd name="T64" fmla="*/ 2147483646 w 979"/>
              <a:gd name="T65" fmla="*/ 2147483646 h 440"/>
              <a:gd name="T66" fmla="*/ 2147483646 w 979"/>
              <a:gd name="T67" fmla="*/ 2147483646 h 440"/>
              <a:gd name="T68" fmla="*/ 2147483646 w 979"/>
              <a:gd name="T69" fmla="*/ 2147483646 h 440"/>
              <a:gd name="T70" fmla="*/ 2147483646 w 979"/>
              <a:gd name="T71" fmla="*/ 2147483646 h 440"/>
              <a:gd name="T72" fmla="*/ 2147483646 w 979"/>
              <a:gd name="T73" fmla="*/ 2147483646 h 440"/>
              <a:gd name="T74" fmla="*/ 2147483646 w 979"/>
              <a:gd name="T75" fmla="*/ 2147483646 h 440"/>
              <a:gd name="T76" fmla="*/ 2147483646 w 979"/>
              <a:gd name="T77" fmla="*/ 2147483646 h 440"/>
              <a:gd name="T78" fmla="*/ 2147483646 w 979"/>
              <a:gd name="T79" fmla="*/ 2147483646 h 440"/>
              <a:gd name="T80" fmla="*/ 2147483646 w 979"/>
              <a:gd name="T81" fmla="*/ 2147483646 h 440"/>
              <a:gd name="T82" fmla="*/ 2147483646 w 979"/>
              <a:gd name="T83" fmla="*/ 2147483646 h 440"/>
              <a:gd name="T84" fmla="*/ 2147483646 w 979"/>
              <a:gd name="T85" fmla="*/ 2147483646 h 440"/>
              <a:gd name="T86" fmla="*/ 2147483646 w 979"/>
              <a:gd name="T87" fmla="*/ 2147483646 h 440"/>
              <a:gd name="T88" fmla="*/ 2147483646 w 979"/>
              <a:gd name="T89" fmla="*/ 2147483646 h 440"/>
              <a:gd name="T90" fmla="*/ 2147483646 w 979"/>
              <a:gd name="T91" fmla="*/ 2147483646 h 440"/>
              <a:gd name="T92" fmla="*/ 2147483646 w 979"/>
              <a:gd name="T93" fmla="*/ 2147483646 h 440"/>
              <a:gd name="T94" fmla="*/ 2147483646 w 979"/>
              <a:gd name="T95" fmla="*/ 2147483646 h 440"/>
              <a:gd name="T96" fmla="*/ 2147483646 w 979"/>
              <a:gd name="T97" fmla="*/ 2147483646 h 440"/>
              <a:gd name="T98" fmla="*/ 2147483646 w 979"/>
              <a:gd name="T99" fmla="*/ 2147483646 h 440"/>
              <a:gd name="T100" fmla="*/ 2147483646 w 979"/>
              <a:gd name="T101" fmla="*/ 2147483646 h 440"/>
              <a:gd name="T102" fmla="*/ 2147483646 w 979"/>
              <a:gd name="T103" fmla="*/ 2147483646 h 440"/>
              <a:gd name="T104" fmla="*/ 2147483646 w 979"/>
              <a:gd name="T105" fmla="*/ 2147483646 h 440"/>
              <a:gd name="T106" fmla="*/ 2147483646 w 979"/>
              <a:gd name="T107" fmla="*/ 2147483646 h 440"/>
              <a:gd name="T108" fmla="*/ 2147483646 w 979"/>
              <a:gd name="T109" fmla="*/ 2147483646 h 440"/>
              <a:gd name="T110" fmla="*/ 2147483646 w 979"/>
              <a:gd name="T111" fmla="*/ 2147483646 h 440"/>
              <a:gd name="T112" fmla="*/ 2147483646 w 979"/>
              <a:gd name="T113" fmla="*/ 2147483646 h 440"/>
              <a:gd name="T114" fmla="*/ 2147483646 w 979"/>
              <a:gd name="T115" fmla="*/ 2147483646 h 440"/>
              <a:gd name="T116" fmla="*/ 2147483646 w 979"/>
              <a:gd name="T117" fmla="*/ 0 h 440"/>
              <a:gd name="T118" fmla="*/ 2147483646 w 979"/>
              <a:gd name="T119" fmla="*/ 2147483646 h 440"/>
              <a:gd name="T120" fmla="*/ 2147483646 w 979"/>
              <a:gd name="T121" fmla="*/ 2147483646 h 44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79"/>
              <a:gd name="T184" fmla="*/ 0 h 440"/>
              <a:gd name="T185" fmla="*/ 979 w 979"/>
              <a:gd name="T186" fmla="*/ 440 h 44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79" h="440">
                <a:moveTo>
                  <a:pt x="742" y="119"/>
                </a:moveTo>
                <a:lnTo>
                  <a:pt x="737" y="144"/>
                </a:lnTo>
                <a:lnTo>
                  <a:pt x="729" y="169"/>
                </a:lnTo>
                <a:lnTo>
                  <a:pt x="718" y="193"/>
                </a:lnTo>
                <a:lnTo>
                  <a:pt x="704" y="215"/>
                </a:lnTo>
                <a:lnTo>
                  <a:pt x="687" y="237"/>
                </a:lnTo>
                <a:lnTo>
                  <a:pt x="666" y="257"/>
                </a:lnTo>
                <a:lnTo>
                  <a:pt x="643" y="276"/>
                </a:lnTo>
                <a:lnTo>
                  <a:pt x="618" y="294"/>
                </a:lnTo>
                <a:lnTo>
                  <a:pt x="591" y="309"/>
                </a:lnTo>
                <a:lnTo>
                  <a:pt x="561" y="323"/>
                </a:lnTo>
                <a:lnTo>
                  <a:pt x="530" y="335"/>
                </a:lnTo>
                <a:lnTo>
                  <a:pt x="497" y="345"/>
                </a:lnTo>
                <a:lnTo>
                  <a:pt x="461" y="353"/>
                </a:lnTo>
                <a:lnTo>
                  <a:pt x="425" y="359"/>
                </a:lnTo>
                <a:lnTo>
                  <a:pt x="387" y="363"/>
                </a:lnTo>
                <a:lnTo>
                  <a:pt x="350" y="364"/>
                </a:lnTo>
                <a:lnTo>
                  <a:pt x="312" y="363"/>
                </a:lnTo>
                <a:lnTo>
                  <a:pt x="274" y="359"/>
                </a:lnTo>
                <a:lnTo>
                  <a:pt x="238" y="353"/>
                </a:lnTo>
                <a:lnTo>
                  <a:pt x="204" y="345"/>
                </a:lnTo>
                <a:lnTo>
                  <a:pt x="169" y="334"/>
                </a:lnTo>
                <a:lnTo>
                  <a:pt x="136" y="322"/>
                </a:lnTo>
                <a:lnTo>
                  <a:pt x="107" y="308"/>
                </a:lnTo>
                <a:lnTo>
                  <a:pt x="78" y="291"/>
                </a:lnTo>
                <a:lnTo>
                  <a:pt x="0" y="345"/>
                </a:lnTo>
                <a:lnTo>
                  <a:pt x="36" y="366"/>
                </a:lnTo>
                <a:lnTo>
                  <a:pt x="77" y="385"/>
                </a:lnTo>
                <a:lnTo>
                  <a:pt x="118" y="401"/>
                </a:lnTo>
                <a:lnTo>
                  <a:pt x="162" y="415"/>
                </a:lnTo>
                <a:lnTo>
                  <a:pt x="183" y="420"/>
                </a:lnTo>
                <a:lnTo>
                  <a:pt x="207" y="425"/>
                </a:lnTo>
                <a:lnTo>
                  <a:pt x="230" y="429"/>
                </a:lnTo>
                <a:lnTo>
                  <a:pt x="254" y="433"/>
                </a:lnTo>
                <a:lnTo>
                  <a:pt x="278" y="436"/>
                </a:lnTo>
                <a:lnTo>
                  <a:pt x="301" y="438"/>
                </a:lnTo>
                <a:lnTo>
                  <a:pt x="326" y="439"/>
                </a:lnTo>
                <a:lnTo>
                  <a:pt x="350" y="439"/>
                </a:lnTo>
                <a:lnTo>
                  <a:pt x="375" y="439"/>
                </a:lnTo>
                <a:lnTo>
                  <a:pt x="400" y="438"/>
                </a:lnTo>
                <a:lnTo>
                  <a:pt x="423" y="436"/>
                </a:lnTo>
                <a:lnTo>
                  <a:pt x="447" y="433"/>
                </a:lnTo>
                <a:lnTo>
                  <a:pt x="470" y="429"/>
                </a:lnTo>
                <a:lnTo>
                  <a:pt x="494" y="425"/>
                </a:lnTo>
                <a:lnTo>
                  <a:pt x="539" y="415"/>
                </a:lnTo>
                <a:lnTo>
                  <a:pt x="582" y="402"/>
                </a:lnTo>
                <a:lnTo>
                  <a:pt x="622" y="386"/>
                </a:lnTo>
                <a:lnTo>
                  <a:pt x="660" y="368"/>
                </a:lnTo>
                <a:lnTo>
                  <a:pt x="696" y="348"/>
                </a:lnTo>
                <a:lnTo>
                  <a:pt x="728" y="326"/>
                </a:lnTo>
                <a:lnTo>
                  <a:pt x="757" y="302"/>
                </a:lnTo>
                <a:lnTo>
                  <a:pt x="782" y="276"/>
                </a:lnTo>
                <a:lnTo>
                  <a:pt x="806" y="248"/>
                </a:lnTo>
                <a:lnTo>
                  <a:pt x="823" y="219"/>
                </a:lnTo>
                <a:lnTo>
                  <a:pt x="837" y="189"/>
                </a:lnTo>
                <a:lnTo>
                  <a:pt x="848" y="157"/>
                </a:lnTo>
                <a:lnTo>
                  <a:pt x="853" y="124"/>
                </a:lnTo>
                <a:lnTo>
                  <a:pt x="978" y="129"/>
                </a:lnTo>
                <a:lnTo>
                  <a:pt x="808" y="0"/>
                </a:lnTo>
                <a:lnTo>
                  <a:pt x="615" y="114"/>
                </a:lnTo>
                <a:lnTo>
                  <a:pt x="742" y="119"/>
                </a:lnTo>
              </a:path>
            </a:pathLst>
          </a:custGeom>
          <a:solidFill>
            <a:srgbClr val="FFFF66"/>
          </a:solidFill>
          <a:ln w="12700" cap="rnd">
            <a:solidFill>
              <a:schemeClr val="tx1"/>
            </a:solidFill>
            <a:round/>
            <a:headEnd type="none" w="sm" len="sm"/>
            <a:tailEnd type="none" w="sm" len="sm"/>
          </a:ln>
        </p:spPr>
        <p:txBody>
          <a:bodyPr/>
          <a:lstStyle/>
          <a:p>
            <a:endParaRPr lang="en-US"/>
          </a:p>
        </p:txBody>
      </p:sp>
      <p:grpSp>
        <p:nvGrpSpPr>
          <p:cNvPr id="8" name="Group 35">
            <a:extLst>
              <a:ext uri="{FF2B5EF4-FFF2-40B4-BE49-F238E27FC236}">
                <a16:creationId xmlns:a16="http://schemas.microsoft.com/office/drawing/2014/main" xmlns="" id="{3436ECA8-F80B-4485-9865-750D95E8F057}"/>
              </a:ext>
            </a:extLst>
          </p:cNvPr>
          <p:cNvGrpSpPr>
            <a:grpSpLocks/>
          </p:cNvGrpSpPr>
          <p:nvPr/>
        </p:nvGrpSpPr>
        <p:grpSpPr bwMode="auto">
          <a:xfrm>
            <a:off x="4876800" y="1447800"/>
            <a:ext cx="4267200" cy="4267200"/>
            <a:chOff x="3072" y="912"/>
            <a:chExt cx="2688" cy="2688"/>
          </a:xfrm>
        </p:grpSpPr>
        <p:grpSp>
          <p:nvGrpSpPr>
            <p:cNvPr id="73736" name="Group 26">
              <a:extLst>
                <a:ext uri="{FF2B5EF4-FFF2-40B4-BE49-F238E27FC236}">
                  <a16:creationId xmlns:a16="http://schemas.microsoft.com/office/drawing/2014/main" xmlns="" id="{6162D2CA-865F-481B-80DE-E102D9DE0185}"/>
                </a:ext>
              </a:extLst>
            </p:cNvPr>
            <p:cNvGrpSpPr>
              <a:grpSpLocks/>
            </p:cNvGrpSpPr>
            <p:nvPr/>
          </p:nvGrpSpPr>
          <p:grpSpPr bwMode="auto">
            <a:xfrm>
              <a:off x="3072" y="2304"/>
              <a:ext cx="1394" cy="625"/>
              <a:chOff x="3072" y="2304"/>
              <a:chExt cx="1394" cy="625"/>
            </a:xfrm>
          </p:grpSpPr>
          <p:sp>
            <p:nvSpPr>
              <p:cNvPr id="73745" name="Freeform 24">
                <a:extLst>
                  <a:ext uri="{FF2B5EF4-FFF2-40B4-BE49-F238E27FC236}">
                    <a16:creationId xmlns:a16="http://schemas.microsoft.com/office/drawing/2014/main" xmlns="" id="{2D4CC4AF-6692-440C-96D0-454A124AFD1B}"/>
                  </a:ext>
                </a:extLst>
              </p:cNvPr>
              <p:cNvSpPr>
                <a:spLocks/>
              </p:cNvSpPr>
              <p:nvPr/>
            </p:nvSpPr>
            <p:spPr bwMode="auto">
              <a:xfrm>
                <a:off x="3072" y="2304"/>
                <a:ext cx="1394" cy="625"/>
              </a:xfrm>
              <a:custGeom>
                <a:avLst/>
                <a:gdLst>
                  <a:gd name="T0" fmla="*/ 78 w 1394"/>
                  <a:gd name="T1" fmla="*/ 0 h 625"/>
                  <a:gd name="T2" fmla="*/ 62 w 1394"/>
                  <a:gd name="T3" fmla="*/ 2 h 625"/>
                  <a:gd name="T4" fmla="*/ 49 w 1394"/>
                  <a:gd name="T5" fmla="*/ 6 h 625"/>
                  <a:gd name="T6" fmla="*/ 36 w 1394"/>
                  <a:gd name="T7" fmla="*/ 13 h 625"/>
                  <a:gd name="T8" fmla="*/ 22 w 1394"/>
                  <a:gd name="T9" fmla="*/ 23 h 625"/>
                  <a:gd name="T10" fmla="*/ 13 w 1394"/>
                  <a:gd name="T11" fmla="*/ 34 h 625"/>
                  <a:gd name="T12" fmla="*/ 7 w 1394"/>
                  <a:gd name="T13" fmla="*/ 48 h 625"/>
                  <a:gd name="T14" fmla="*/ 2 w 1394"/>
                  <a:gd name="T15" fmla="*/ 62 h 625"/>
                  <a:gd name="T16" fmla="*/ 0 w 1394"/>
                  <a:gd name="T17" fmla="*/ 78 h 625"/>
                  <a:gd name="T18" fmla="*/ 0 w 1394"/>
                  <a:gd name="T19" fmla="*/ 546 h 625"/>
                  <a:gd name="T20" fmla="*/ 2 w 1394"/>
                  <a:gd name="T21" fmla="*/ 562 h 625"/>
                  <a:gd name="T22" fmla="*/ 7 w 1394"/>
                  <a:gd name="T23" fmla="*/ 576 h 625"/>
                  <a:gd name="T24" fmla="*/ 13 w 1394"/>
                  <a:gd name="T25" fmla="*/ 590 h 625"/>
                  <a:gd name="T26" fmla="*/ 22 w 1394"/>
                  <a:gd name="T27" fmla="*/ 601 h 625"/>
                  <a:gd name="T28" fmla="*/ 36 w 1394"/>
                  <a:gd name="T29" fmla="*/ 611 h 625"/>
                  <a:gd name="T30" fmla="*/ 49 w 1394"/>
                  <a:gd name="T31" fmla="*/ 618 h 625"/>
                  <a:gd name="T32" fmla="*/ 62 w 1394"/>
                  <a:gd name="T33" fmla="*/ 622 h 625"/>
                  <a:gd name="T34" fmla="*/ 78 w 1394"/>
                  <a:gd name="T35" fmla="*/ 624 h 625"/>
                  <a:gd name="T36" fmla="*/ 1315 w 1394"/>
                  <a:gd name="T37" fmla="*/ 624 h 625"/>
                  <a:gd name="T38" fmla="*/ 1331 w 1394"/>
                  <a:gd name="T39" fmla="*/ 622 h 625"/>
                  <a:gd name="T40" fmla="*/ 1346 w 1394"/>
                  <a:gd name="T41" fmla="*/ 618 h 625"/>
                  <a:gd name="T42" fmla="*/ 1357 w 1394"/>
                  <a:gd name="T43" fmla="*/ 611 h 625"/>
                  <a:gd name="T44" fmla="*/ 1371 w 1394"/>
                  <a:gd name="T45" fmla="*/ 601 h 625"/>
                  <a:gd name="T46" fmla="*/ 1380 w 1394"/>
                  <a:gd name="T47" fmla="*/ 590 h 625"/>
                  <a:gd name="T48" fmla="*/ 1386 w 1394"/>
                  <a:gd name="T49" fmla="*/ 576 h 625"/>
                  <a:gd name="T50" fmla="*/ 1391 w 1394"/>
                  <a:gd name="T51" fmla="*/ 562 h 625"/>
                  <a:gd name="T52" fmla="*/ 1393 w 1394"/>
                  <a:gd name="T53" fmla="*/ 546 h 625"/>
                  <a:gd name="T54" fmla="*/ 1393 w 1394"/>
                  <a:gd name="T55" fmla="*/ 78 h 625"/>
                  <a:gd name="T56" fmla="*/ 1391 w 1394"/>
                  <a:gd name="T57" fmla="*/ 62 h 625"/>
                  <a:gd name="T58" fmla="*/ 1386 w 1394"/>
                  <a:gd name="T59" fmla="*/ 48 h 625"/>
                  <a:gd name="T60" fmla="*/ 1380 w 1394"/>
                  <a:gd name="T61" fmla="*/ 34 h 625"/>
                  <a:gd name="T62" fmla="*/ 1371 w 1394"/>
                  <a:gd name="T63" fmla="*/ 23 h 625"/>
                  <a:gd name="T64" fmla="*/ 1357 w 1394"/>
                  <a:gd name="T65" fmla="*/ 13 h 625"/>
                  <a:gd name="T66" fmla="*/ 1346 w 1394"/>
                  <a:gd name="T67" fmla="*/ 6 h 625"/>
                  <a:gd name="T68" fmla="*/ 1331 w 1394"/>
                  <a:gd name="T69" fmla="*/ 2 h 625"/>
                  <a:gd name="T70" fmla="*/ 1315 w 1394"/>
                  <a:gd name="T71" fmla="*/ 0 h 625"/>
                  <a:gd name="T72" fmla="*/ 78 w 1394"/>
                  <a:gd name="T73" fmla="*/ 0 h 6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94"/>
                  <a:gd name="T112" fmla="*/ 0 h 625"/>
                  <a:gd name="T113" fmla="*/ 1394 w 1394"/>
                  <a:gd name="T114" fmla="*/ 625 h 62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94" h="625">
                    <a:moveTo>
                      <a:pt x="78" y="0"/>
                    </a:moveTo>
                    <a:lnTo>
                      <a:pt x="62" y="2"/>
                    </a:lnTo>
                    <a:lnTo>
                      <a:pt x="49" y="6"/>
                    </a:lnTo>
                    <a:lnTo>
                      <a:pt x="36" y="13"/>
                    </a:lnTo>
                    <a:lnTo>
                      <a:pt x="22" y="23"/>
                    </a:lnTo>
                    <a:lnTo>
                      <a:pt x="13" y="34"/>
                    </a:lnTo>
                    <a:lnTo>
                      <a:pt x="7" y="48"/>
                    </a:lnTo>
                    <a:lnTo>
                      <a:pt x="2" y="62"/>
                    </a:lnTo>
                    <a:lnTo>
                      <a:pt x="0" y="78"/>
                    </a:lnTo>
                    <a:lnTo>
                      <a:pt x="0" y="546"/>
                    </a:lnTo>
                    <a:lnTo>
                      <a:pt x="2" y="562"/>
                    </a:lnTo>
                    <a:lnTo>
                      <a:pt x="7" y="576"/>
                    </a:lnTo>
                    <a:lnTo>
                      <a:pt x="13" y="590"/>
                    </a:lnTo>
                    <a:lnTo>
                      <a:pt x="22" y="601"/>
                    </a:lnTo>
                    <a:lnTo>
                      <a:pt x="36" y="611"/>
                    </a:lnTo>
                    <a:lnTo>
                      <a:pt x="49" y="618"/>
                    </a:lnTo>
                    <a:lnTo>
                      <a:pt x="62" y="622"/>
                    </a:lnTo>
                    <a:lnTo>
                      <a:pt x="78" y="624"/>
                    </a:lnTo>
                    <a:lnTo>
                      <a:pt x="1315" y="624"/>
                    </a:lnTo>
                    <a:lnTo>
                      <a:pt x="1331" y="622"/>
                    </a:lnTo>
                    <a:lnTo>
                      <a:pt x="1346" y="618"/>
                    </a:lnTo>
                    <a:lnTo>
                      <a:pt x="1357" y="611"/>
                    </a:lnTo>
                    <a:lnTo>
                      <a:pt x="1371" y="601"/>
                    </a:lnTo>
                    <a:lnTo>
                      <a:pt x="1380" y="590"/>
                    </a:lnTo>
                    <a:lnTo>
                      <a:pt x="1386" y="576"/>
                    </a:lnTo>
                    <a:lnTo>
                      <a:pt x="1391" y="562"/>
                    </a:lnTo>
                    <a:lnTo>
                      <a:pt x="1393" y="546"/>
                    </a:lnTo>
                    <a:lnTo>
                      <a:pt x="1393" y="78"/>
                    </a:lnTo>
                    <a:lnTo>
                      <a:pt x="1391" y="62"/>
                    </a:lnTo>
                    <a:lnTo>
                      <a:pt x="1386" y="48"/>
                    </a:lnTo>
                    <a:lnTo>
                      <a:pt x="1380" y="34"/>
                    </a:lnTo>
                    <a:lnTo>
                      <a:pt x="1371" y="23"/>
                    </a:lnTo>
                    <a:lnTo>
                      <a:pt x="1357" y="13"/>
                    </a:lnTo>
                    <a:lnTo>
                      <a:pt x="1346" y="6"/>
                    </a:lnTo>
                    <a:lnTo>
                      <a:pt x="1331" y="2"/>
                    </a:lnTo>
                    <a:lnTo>
                      <a:pt x="1315" y="0"/>
                    </a:lnTo>
                    <a:lnTo>
                      <a:pt x="78" y="0"/>
                    </a:lnTo>
                  </a:path>
                </a:pathLst>
              </a:custGeom>
              <a:solidFill>
                <a:srgbClr val="66FFCC"/>
              </a:solidFill>
              <a:ln w="12700" cap="rnd">
                <a:solidFill>
                  <a:schemeClr val="tx1"/>
                </a:solidFill>
                <a:round/>
                <a:headEnd type="none" w="sm" len="sm"/>
                <a:tailEnd type="none" w="sm" len="sm"/>
              </a:ln>
            </p:spPr>
            <p:txBody>
              <a:bodyPr/>
              <a:lstStyle/>
              <a:p>
                <a:endParaRPr lang="en-US"/>
              </a:p>
            </p:txBody>
          </p:sp>
          <p:sp>
            <p:nvSpPr>
              <p:cNvPr id="62489" name="Rectangle 25">
                <a:extLst>
                  <a:ext uri="{FF2B5EF4-FFF2-40B4-BE49-F238E27FC236}">
                    <a16:creationId xmlns:a16="http://schemas.microsoft.com/office/drawing/2014/main" xmlns="" id="{4600D4BD-DA61-4379-8CEC-95BCBA8756F3}"/>
                  </a:ext>
                </a:extLst>
              </p:cNvPr>
              <p:cNvSpPr>
                <a:spLocks noChangeArrowheads="1"/>
              </p:cNvSpPr>
              <p:nvPr/>
            </p:nvSpPr>
            <p:spPr bwMode="auto">
              <a:xfrm>
                <a:off x="3154" y="2357"/>
                <a:ext cx="1228" cy="518"/>
              </a:xfrm>
              <a:prstGeom prst="rect">
                <a:avLst/>
              </a:prstGeom>
              <a:noFill/>
              <a:ln w="9525">
                <a:noFill/>
                <a:miter lim="800000"/>
                <a:headEnd/>
                <a:tailEnd/>
              </a:ln>
              <a:effectLst/>
            </p:spPr>
            <p:txBody>
              <a:bodyPr wrap="none" lIns="0" tIns="0" rIns="0" bIns="0" anchor="ctr"/>
              <a:lstStyle/>
              <a:p>
                <a:pPr algn="ctr">
                  <a:defRPr/>
                </a:pPr>
                <a:r>
                  <a:rPr lang="en-US" sz="2500" b="1">
                    <a:solidFill>
                      <a:schemeClr val="accent2"/>
                    </a:solidFill>
                    <a:effectLst>
                      <a:outerShdw blurRad="38100" dist="38100" dir="2700000" algn="tl">
                        <a:srgbClr val="000000"/>
                      </a:outerShdw>
                    </a:effectLst>
                    <a:latin typeface="Antique Olive" pitchFamily="34" charset="0"/>
                  </a:rPr>
                  <a:t>PENGUJIAN</a:t>
                </a:r>
              </a:p>
            </p:txBody>
          </p:sp>
        </p:grpSp>
        <p:sp>
          <p:nvSpPr>
            <p:cNvPr id="62491" name="Rectangle 27">
              <a:extLst>
                <a:ext uri="{FF2B5EF4-FFF2-40B4-BE49-F238E27FC236}">
                  <a16:creationId xmlns:a16="http://schemas.microsoft.com/office/drawing/2014/main" xmlns="" id="{8414F72E-C498-4D8B-985C-412B8E7944B6}"/>
                </a:ext>
              </a:extLst>
            </p:cNvPr>
            <p:cNvSpPr>
              <a:spLocks noChangeArrowheads="1"/>
            </p:cNvSpPr>
            <p:nvPr/>
          </p:nvSpPr>
          <p:spPr bwMode="auto">
            <a:xfrm>
              <a:off x="3552" y="912"/>
              <a:ext cx="2112" cy="432"/>
            </a:xfrm>
            <a:prstGeom prst="rect">
              <a:avLst/>
            </a:prstGeom>
            <a:noFill/>
            <a:ln w="9525">
              <a:noFill/>
              <a:miter lim="800000"/>
              <a:headEnd/>
              <a:tailEnd/>
            </a:ln>
            <a:effectLst/>
          </p:spPr>
          <p:txBody>
            <a:bodyPr wrap="none" lIns="92075" tIns="46038" rIns="92075" bIns="46038" anchor="ctr"/>
            <a:lstStyle/>
            <a:p>
              <a:pPr algn="ctr">
                <a:defRPr/>
              </a:pPr>
              <a:r>
                <a:rPr lang="en-US" sz="2500" b="1">
                  <a:effectLst>
                    <a:outerShdw blurRad="38100" dist="38100" dir="2700000" algn="tl">
                      <a:srgbClr val="000000"/>
                    </a:outerShdw>
                  </a:effectLst>
                  <a:latin typeface="Arial Black" pitchFamily="34" charset="0"/>
                </a:rPr>
                <a:t>Menteri Keuangan</a:t>
              </a:r>
            </a:p>
            <a:p>
              <a:pPr algn="ctr">
                <a:defRPr/>
              </a:pPr>
              <a:r>
                <a:rPr lang="en-US" sz="2000" b="1">
                  <a:solidFill>
                    <a:srgbClr val="FF0000"/>
                  </a:solidFill>
                  <a:effectLst>
                    <a:outerShdw blurRad="38100" dist="38100" dir="2700000" algn="tl">
                      <a:srgbClr val="000000"/>
                    </a:outerShdw>
                  </a:effectLst>
                  <a:latin typeface="Arial Black" pitchFamily="34" charset="0"/>
                </a:rPr>
                <a:t>Selaku BUN</a:t>
              </a:r>
            </a:p>
          </p:txBody>
        </p:sp>
        <p:sp>
          <p:nvSpPr>
            <p:cNvPr id="62492" name="Rectangle 28">
              <a:extLst>
                <a:ext uri="{FF2B5EF4-FFF2-40B4-BE49-F238E27FC236}">
                  <a16:creationId xmlns:a16="http://schemas.microsoft.com/office/drawing/2014/main" xmlns="" id="{25F08383-D0F6-4D0F-AA01-35272F7429A5}"/>
                </a:ext>
              </a:extLst>
            </p:cNvPr>
            <p:cNvSpPr>
              <a:spLocks noChangeArrowheads="1"/>
            </p:cNvSpPr>
            <p:nvPr/>
          </p:nvSpPr>
          <p:spPr bwMode="auto">
            <a:xfrm>
              <a:off x="3312" y="1429"/>
              <a:ext cx="2448" cy="154"/>
            </a:xfrm>
            <a:prstGeom prst="rect">
              <a:avLst/>
            </a:prstGeom>
            <a:noFill/>
            <a:ln w="9525">
              <a:noFill/>
              <a:miter lim="800000"/>
              <a:headEnd/>
              <a:tailEnd/>
            </a:ln>
            <a:effectLst/>
          </p:spPr>
          <p:txBody>
            <a:bodyPr lIns="92075" tIns="46038" rIns="92075" bIns="46038">
              <a:spAutoFit/>
            </a:bodyPr>
            <a:lstStyle/>
            <a:p>
              <a:pPr algn="ctr">
                <a:lnSpc>
                  <a:spcPct val="50000"/>
                </a:lnSpc>
                <a:spcBef>
                  <a:spcPct val="50000"/>
                </a:spcBef>
                <a:defRPr/>
              </a:pPr>
              <a:r>
                <a:rPr lang="en-US" sz="2000" b="1" u="sng" dirty="0" err="1">
                  <a:solidFill>
                    <a:srgbClr val="FFFF00"/>
                  </a:solidFill>
                  <a:effectLst>
                    <a:outerShdw blurRad="38100" dist="38100" dir="2700000" algn="tl">
                      <a:srgbClr val="000000"/>
                    </a:outerShdw>
                  </a:effectLst>
                  <a:latin typeface="Signature" charset="0"/>
                </a:rPr>
                <a:t>Tahapan</a:t>
              </a:r>
              <a:r>
                <a:rPr lang="en-US" sz="2000" b="1" u="sng" dirty="0">
                  <a:solidFill>
                    <a:srgbClr val="FFFF00"/>
                  </a:solidFill>
                  <a:effectLst>
                    <a:outerShdw blurRad="38100" dist="38100" dir="2700000" algn="tl">
                      <a:srgbClr val="000000"/>
                    </a:outerShdw>
                  </a:effectLst>
                  <a:latin typeface="Signature" charset="0"/>
                </a:rPr>
                <a:t> </a:t>
              </a:r>
              <a:r>
                <a:rPr lang="en-US" sz="2000" b="1" u="sng" dirty="0" err="1">
                  <a:solidFill>
                    <a:srgbClr val="FFFF00"/>
                  </a:solidFill>
                  <a:effectLst>
                    <a:outerShdw blurRad="38100" dist="38100" dir="2700000" algn="tl">
                      <a:srgbClr val="000000"/>
                    </a:outerShdw>
                  </a:effectLst>
                  <a:latin typeface="Signature" charset="0"/>
                </a:rPr>
                <a:t>Komtabel</a:t>
              </a:r>
              <a:endParaRPr lang="en-US" sz="2000" b="1" u="sng" dirty="0">
                <a:solidFill>
                  <a:srgbClr val="FFFF00"/>
                </a:solidFill>
                <a:effectLst>
                  <a:outerShdw blurRad="38100" dist="38100" dir="2700000" algn="tl">
                    <a:srgbClr val="000000"/>
                  </a:outerShdw>
                </a:effectLst>
                <a:latin typeface="Signature" charset="0"/>
              </a:endParaRPr>
            </a:p>
          </p:txBody>
        </p:sp>
        <p:sp>
          <p:nvSpPr>
            <p:cNvPr id="73739" name="AutoShape 29">
              <a:extLst>
                <a:ext uri="{FF2B5EF4-FFF2-40B4-BE49-F238E27FC236}">
                  <a16:creationId xmlns:a16="http://schemas.microsoft.com/office/drawing/2014/main" xmlns="" id="{BB9A4C51-EFFC-44A8-93EA-DFBDCC885852}"/>
                </a:ext>
              </a:extLst>
            </p:cNvPr>
            <p:cNvSpPr>
              <a:spLocks noChangeArrowheads="1"/>
            </p:cNvSpPr>
            <p:nvPr/>
          </p:nvSpPr>
          <p:spPr bwMode="auto">
            <a:xfrm>
              <a:off x="4521" y="2449"/>
              <a:ext cx="310" cy="382"/>
            </a:xfrm>
            <a:prstGeom prst="rightArrow">
              <a:avLst>
                <a:gd name="adj1" fmla="val 50000"/>
                <a:gd name="adj2" fmla="val 25019"/>
              </a:avLst>
            </a:prstGeom>
            <a:solidFill>
              <a:srgbClr val="FFFF66"/>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id-ID" altLang="en-US"/>
            </a:p>
          </p:txBody>
        </p:sp>
        <p:sp>
          <p:nvSpPr>
            <p:cNvPr id="73740" name="Rectangle 30">
              <a:extLst>
                <a:ext uri="{FF2B5EF4-FFF2-40B4-BE49-F238E27FC236}">
                  <a16:creationId xmlns:a16="http://schemas.microsoft.com/office/drawing/2014/main" xmlns="" id="{4F21FB04-5F18-4465-A9C4-4349E1E32810}"/>
                </a:ext>
              </a:extLst>
            </p:cNvPr>
            <p:cNvSpPr>
              <a:spLocks noChangeArrowheads="1"/>
            </p:cNvSpPr>
            <p:nvPr/>
          </p:nvSpPr>
          <p:spPr bwMode="auto">
            <a:xfrm>
              <a:off x="3456" y="3024"/>
              <a:ext cx="1056"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marL="111125" indent="-111125">
                <a:defRPr sz="2400">
                  <a:solidFill>
                    <a:schemeClr val="tx1"/>
                  </a:solidFill>
                  <a:latin typeface="Times New Roman" panose="02020603050405020304" pitchFamily="18" charset="0"/>
                </a:defRPr>
              </a:lvl1pPr>
              <a:lvl2pPr marL="225425">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200" b="1" dirty="0" err="1"/>
                <a:t>Pengujian</a:t>
              </a:r>
              <a:r>
                <a:rPr lang="en-US" altLang="en-US" sz="1200" b="1" dirty="0"/>
                <a:t> :</a:t>
              </a:r>
            </a:p>
            <a:p>
              <a:pPr eaLnBrk="1" hangingPunct="1">
                <a:buFontTx/>
                <a:buChar char="•"/>
              </a:pPr>
              <a:r>
                <a:rPr lang="en-US" altLang="en-US" sz="1200" b="1" dirty="0" err="1"/>
                <a:t>Substansial</a:t>
              </a:r>
              <a:r>
                <a:rPr lang="en-US" altLang="en-US" sz="1200" b="1" dirty="0"/>
                <a:t> :</a:t>
              </a:r>
            </a:p>
            <a:p>
              <a:pPr lvl="1" eaLnBrk="1" hangingPunct="1">
                <a:buFontTx/>
                <a:buChar char="•"/>
              </a:pPr>
              <a:r>
                <a:rPr lang="en-US" altLang="en-US" sz="1200" b="1" dirty="0" err="1"/>
                <a:t>Wetmatigheid</a:t>
              </a:r>
              <a:r>
                <a:rPr lang="en-US" altLang="en-US" sz="1200" b="1" dirty="0"/>
                <a:t> </a:t>
              </a:r>
            </a:p>
            <a:p>
              <a:pPr lvl="1" eaLnBrk="1" hangingPunct="1">
                <a:buFontTx/>
                <a:buChar char="•"/>
              </a:pPr>
              <a:r>
                <a:rPr lang="en-US" altLang="en-US" sz="1200" b="1" dirty="0" err="1"/>
                <a:t>Rechtmatigheid</a:t>
              </a:r>
              <a:endParaRPr lang="en-US" altLang="en-US" sz="1200" b="1" dirty="0"/>
            </a:p>
            <a:p>
              <a:pPr eaLnBrk="1" hangingPunct="1">
                <a:buFontTx/>
                <a:buChar char="•"/>
              </a:pPr>
              <a:r>
                <a:rPr lang="en-US" altLang="en-US" sz="1200" b="1" dirty="0"/>
                <a:t>Formal</a:t>
              </a:r>
            </a:p>
            <a:p>
              <a:pPr eaLnBrk="1" hangingPunct="1">
                <a:buFontTx/>
                <a:buChar char="•"/>
              </a:pPr>
              <a:endParaRPr lang="en-US" altLang="en-US" sz="1200" b="1" dirty="0"/>
            </a:p>
          </p:txBody>
        </p:sp>
        <p:grpSp>
          <p:nvGrpSpPr>
            <p:cNvPr id="73741" name="Group 33">
              <a:extLst>
                <a:ext uri="{FF2B5EF4-FFF2-40B4-BE49-F238E27FC236}">
                  <a16:creationId xmlns:a16="http://schemas.microsoft.com/office/drawing/2014/main" xmlns="" id="{581F0979-DD89-446E-8086-0CAB6A7D96C1}"/>
                </a:ext>
              </a:extLst>
            </p:cNvPr>
            <p:cNvGrpSpPr>
              <a:grpSpLocks/>
            </p:cNvGrpSpPr>
            <p:nvPr/>
          </p:nvGrpSpPr>
          <p:grpSpPr bwMode="auto">
            <a:xfrm>
              <a:off x="4893" y="2357"/>
              <a:ext cx="790" cy="550"/>
              <a:chOff x="4893" y="2357"/>
              <a:chExt cx="790" cy="550"/>
            </a:xfrm>
          </p:grpSpPr>
          <p:pic>
            <p:nvPicPr>
              <p:cNvPr id="73743" name="Picture 31">
                <a:extLst>
                  <a:ext uri="{FF2B5EF4-FFF2-40B4-BE49-F238E27FC236}">
                    <a16:creationId xmlns:a16="http://schemas.microsoft.com/office/drawing/2014/main" xmlns="" id="{D3A358B7-ACDA-4758-9059-A4305151C88A}"/>
                  </a:ext>
                </a:extLst>
              </p:cNvPr>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93" y="2357"/>
                <a:ext cx="790" cy="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96" name="Rectangle 32">
                <a:extLst>
                  <a:ext uri="{FF2B5EF4-FFF2-40B4-BE49-F238E27FC236}">
                    <a16:creationId xmlns:a16="http://schemas.microsoft.com/office/drawing/2014/main" xmlns="" id="{63C72835-FC13-41B1-AEFB-90FE87DE60CD}"/>
                  </a:ext>
                </a:extLst>
              </p:cNvPr>
              <p:cNvSpPr>
                <a:spLocks noChangeArrowheads="1"/>
              </p:cNvSpPr>
              <p:nvPr/>
            </p:nvSpPr>
            <p:spPr bwMode="auto">
              <a:xfrm>
                <a:off x="4957" y="2471"/>
                <a:ext cx="556" cy="308"/>
              </a:xfrm>
              <a:prstGeom prst="rect">
                <a:avLst/>
              </a:prstGeom>
              <a:noFill/>
              <a:ln w="9525">
                <a:noFill/>
                <a:miter lim="800000"/>
                <a:headEnd/>
                <a:tailEnd/>
              </a:ln>
              <a:effectLst/>
            </p:spPr>
            <p:txBody>
              <a:bodyPr wrap="none" lIns="0" tIns="0" rIns="0" bIns="0" anchor="ctr"/>
              <a:lstStyle/>
              <a:p>
                <a:pPr algn="ctr">
                  <a:defRPr/>
                </a:pPr>
                <a:r>
                  <a:rPr lang="en-US" sz="1800" b="1">
                    <a:solidFill>
                      <a:srgbClr val="0066FF"/>
                    </a:solidFill>
                    <a:effectLst>
                      <a:outerShdw blurRad="38100" dist="38100" dir="2700000" algn="tl">
                        <a:srgbClr val="000000"/>
                      </a:outerShdw>
                    </a:effectLst>
                    <a:latin typeface="Antique Olive" pitchFamily="34" charset="0"/>
                  </a:rPr>
                  <a:t>CHEQUE</a:t>
                </a:r>
              </a:p>
            </p:txBody>
          </p:sp>
        </p:grpSp>
        <p:sp>
          <p:nvSpPr>
            <p:cNvPr id="73742" name="Oval 34">
              <a:extLst>
                <a:ext uri="{FF2B5EF4-FFF2-40B4-BE49-F238E27FC236}">
                  <a16:creationId xmlns:a16="http://schemas.microsoft.com/office/drawing/2014/main" xmlns="" id="{A0802146-D0AB-485A-B5D8-A1F924EA3A86}"/>
                </a:ext>
              </a:extLst>
            </p:cNvPr>
            <p:cNvSpPr>
              <a:spLocks noChangeArrowheads="1"/>
            </p:cNvSpPr>
            <p:nvPr/>
          </p:nvSpPr>
          <p:spPr bwMode="auto">
            <a:xfrm>
              <a:off x="4064" y="3016"/>
              <a:ext cx="720" cy="576"/>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2075" tIns="46038" rIns="92075" bIns="46038"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5000" b="1">
                  <a:solidFill>
                    <a:srgbClr val="FFFF66"/>
                  </a:solidFill>
                </a:rPr>
                <a: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ou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1" fill="hold" nodeType="clickEffect">
                                  <p:stCondLst>
                                    <p:cond delay="0"/>
                                  </p:stCondLst>
                                  <p:childTnLst>
                                    <p:set>
                                      <p:cBhvr>
                                        <p:cTn id="11" dur="1" fill="hold">
                                          <p:stCondLst>
                                            <p:cond delay="0"/>
                                          </p:stCondLst>
                                        </p:cTn>
                                        <p:tgtEl>
                                          <p:spTgt spid="62469"/>
                                        </p:tgtEl>
                                        <p:attrNameLst>
                                          <p:attrName>style.visibility</p:attrName>
                                        </p:attrNameLst>
                                      </p:cBhvr>
                                      <p:to>
                                        <p:strVal val="visible"/>
                                      </p:to>
                                    </p:set>
                                    <p:anim calcmode="lin" valueType="num">
                                      <p:cBhvr additive="base">
                                        <p:cTn id="12" dur="500" fill="hold"/>
                                        <p:tgtEl>
                                          <p:spTgt spid="62469"/>
                                        </p:tgtEl>
                                        <p:attrNameLst>
                                          <p:attrName>ppt_x</p:attrName>
                                        </p:attrNameLst>
                                      </p:cBhvr>
                                      <p:tavLst>
                                        <p:tav tm="0">
                                          <p:val>
                                            <p:strVal val="#ppt_x"/>
                                          </p:val>
                                        </p:tav>
                                        <p:tav tm="100000">
                                          <p:val>
                                            <p:strVal val="#ppt_x"/>
                                          </p:val>
                                        </p:tav>
                                      </p:tavLst>
                                    </p:anim>
                                    <p:anim calcmode="lin" valueType="num">
                                      <p:cBhvr additive="base">
                                        <p:cTn id="13" dur="500" fill="hold"/>
                                        <p:tgtEl>
                                          <p:spTgt spid="62469"/>
                                        </p:tgtEl>
                                        <p:attrNameLst>
                                          <p:attrName>ppt_y</p:attrName>
                                        </p:attrNameLst>
                                      </p:cBhvr>
                                      <p:tavLst>
                                        <p:tav tm="0">
                                          <p:val>
                                            <p:strVal val="0-#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62487"/>
                                        </p:tgtEl>
                                        <p:attrNameLst>
                                          <p:attrName>style.visibility</p:attrName>
                                        </p:attrNameLst>
                                      </p:cBhvr>
                                      <p:to>
                                        <p:strVal val="visible"/>
                                      </p:to>
                                    </p:set>
                                    <p:animEffect transition="in" filter="wipe(left)">
                                      <p:cBhvr>
                                        <p:cTn id="18" dur="500"/>
                                        <p:tgtEl>
                                          <p:spTgt spid="6248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32"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ox(out)">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b="1" dirty="0" err="1">
                <a:solidFill>
                  <a:srgbClr val="FFFF00"/>
                </a:solidFill>
              </a:rPr>
              <a:t>Pengujian</a:t>
            </a:r>
            <a:r>
              <a:rPr lang="en-US" sz="3200" b="1" dirty="0">
                <a:solidFill>
                  <a:srgbClr val="FFFF00"/>
                </a:solidFill>
              </a:rPr>
              <a:t> </a:t>
            </a:r>
            <a:r>
              <a:rPr lang="en-US" sz="3200" b="1" dirty="0" err="1">
                <a:solidFill>
                  <a:srgbClr val="FFFF00"/>
                </a:solidFill>
              </a:rPr>
              <a:t>wetmatigheid</a:t>
            </a:r>
            <a:r>
              <a:rPr lang="en-US" sz="3200" dirty="0"/>
              <a:t> </a:t>
            </a:r>
            <a:r>
              <a:rPr lang="en-US" sz="3200" dirty="0" err="1"/>
              <a:t>dilakukan</a:t>
            </a:r>
            <a:r>
              <a:rPr lang="en-US" sz="3200" dirty="0"/>
              <a:t> </a:t>
            </a:r>
            <a:r>
              <a:rPr lang="en-US" sz="3200" dirty="0" err="1"/>
              <a:t>untuk</a:t>
            </a:r>
            <a:r>
              <a:rPr lang="en-US" sz="3200" dirty="0"/>
              <a:t> </a:t>
            </a:r>
            <a:r>
              <a:rPr lang="en-US" sz="3200" dirty="0" err="1"/>
              <a:t>mencari</a:t>
            </a:r>
            <a:r>
              <a:rPr lang="en-US" sz="3200" dirty="0"/>
              <a:t> </a:t>
            </a:r>
            <a:r>
              <a:rPr lang="en-US" sz="3200" dirty="0" err="1"/>
              <a:t>tahu</a:t>
            </a:r>
            <a:r>
              <a:rPr lang="en-US" sz="3200" dirty="0"/>
              <a:t> </a:t>
            </a:r>
            <a:r>
              <a:rPr lang="en-US" sz="3200" dirty="0" err="1"/>
              <a:t>terhadap</a:t>
            </a:r>
            <a:r>
              <a:rPr lang="en-US" sz="3200" dirty="0"/>
              <a:t> </a:t>
            </a:r>
            <a:r>
              <a:rPr lang="en-US" sz="3200" dirty="0" err="1"/>
              <a:t>jawaban</a:t>
            </a:r>
            <a:r>
              <a:rPr lang="en-US" sz="3200" dirty="0"/>
              <a:t> </a:t>
            </a:r>
            <a:r>
              <a:rPr lang="en-US" sz="3200" dirty="0" err="1"/>
              <a:t>atas</a:t>
            </a:r>
            <a:r>
              <a:rPr lang="en-US" sz="3200" dirty="0"/>
              <a:t> </a:t>
            </a:r>
            <a:r>
              <a:rPr lang="en-US" sz="3200" dirty="0" err="1"/>
              <a:t>pertanyaan</a:t>
            </a:r>
            <a:r>
              <a:rPr lang="en-US" sz="3200" dirty="0"/>
              <a:t>, </a:t>
            </a:r>
            <a:r>
              <a:rPr lang="en-US" sz="3200" dirty="0" err="1"/>
              <a:t>apakah</a:t>
            </a:r>
            <a:r>
              <a:rPr lang="en-US" sz="3200" dirty="0"/>
              <a:t> </a:t>
            </a:r>
            <a:r>
              <a:rPr lang="en-US" sz="3200" dirty="0" err="1"/>
              <a:t>tagihan</a:t>
            </a:r>
            <a:r>
              <a:rPr lang="en-US" sz="3200" dirty="0"/>
              <a:t> </a:t>
            </a:r>
            <a:r>
              <a:rPr lang="en-US" sz="3200" dirty="0" err="1"/>
              <a:t>atas</a:t>
            </a:r>
            <a:r>
              <a:rPr lang="en-US" sz="3200" dirty="0"/>
              <a:t> </a:t>
            </a:r>
            <a:r>
              <a:rPr lang="en-US" sz="3200" dirty="0" err="1"/>
              <a:t>beban</a:t>
            </a:r>
            <a:r>
              <a:rPr lang="en-US" sz="3200" dirty="0"/>
              <a:t> </a:t>
            </a:r>
            <a:r>
              <a:rPr lang="en-US" sz="3200" dirty="0" err="1"/>
              <a:t>anggaran</a:t>
            </a:r>
            <a:r>
              <a:rPr lang="en-US" sz="3200" dirty="0"/>
              <a:t> </a:t>
            </a:r>
            <a:r>
              <a:rPr lang="en-US" sz="3200" dirty="0" err="1"/>
              <a:t>belanja</a:t>
            </a:r>
            <a:r>
              <a:rPr lang="en-US" sz="3200" dirty="0"/>
              <a:t> </a:t>
            </a:r>
            <a:r>
              <a:rPr lang="en-US" sz="3200" dirty="0" err="1"/>
              <a:t>negara</a:t>
            </a:r>
            <a:r>
              <a:rPr lang="en-US" sz="3200" dirty="0"/>
              <a:t> </a:t>
            </a:r>
            <a:r>
              <a:rPr lang="en-US" sz="3200" dirty="0" err="1"/>
              <a:t>itu</a:t>
            </a:r>
            <a:r>
              <a:rPr lang="en-US" sz="3200" dirty="0"/>
              <a:t> </a:t>
            </a:r>
            <a:r>
              <a:rPr lang="en-US" sz="3200" dirty="0" err="1"/>
              <a:t>sesuai</a:t>
            </a:r>
            <a:r>
              <a:rPr lang="en-US" sz="3200" dirty="0"/>
              <a:t> </a:t>
            </a:r>
            <a:r>
              <a:rPr lang="en-US" sz="3200" dirty="0" err="1"/>
              <a:t>dengan</a:t>
            </a:r>
            <a:r>
              <a:rPr lang="en-US" sz="3200" dirty="0"/>
              <a:t> </a:t>
            </a:r>
            <a:r>
              <a:rPr lang="en-US" sz="3200" dirty="0" err="1"/>
              <a:t>ketentuan</a:t>
            </a:r>
            <a:r>
              <a:rPr lang="en-US" sz="3200" dirty="0"/>
              <a:t> </a:t>
            </a:r>
            <a:r>
              <a:rPr lang="en-US" sz="3200" dirty="0" err="1"/>
              <a:t>perundang-undangan</a:t>
            </a:r>
            <a:r>
              <a:rPr lang="en-US" sz="3200" dirty="0"/>
              <a:t> yang </a:t>
            </a:r>
            <a:r>
              <a:rPr lang="en-US" sz="3200" dirty="0" err="1"/>
              <a:t>berlaku</a:t>
            </a:r>
            <a:r>
              <a:rPr lang="en-US" sz="3200" dirty="0"/>
              <a:t> </a:t>
            </a:r>
            <a:r>
              <a:rPr lang="en-US" sz="3200" dirty="0" err="1"/>
              <a:t>atau</a:t>
            </a:r>
            <a:r>
              <a:rPr lang="en-US" sz="3200" dirty="0"/>
              <a:t> </a:t>
            </a:r>
            <a:r>
              <a:rPr lang="en-US" sz="3200" dirty="0" err="1"/>
              <a:t>tidak</a:t>
            </a:r>
            <a:r>
              <a:rPr lang="en-US" sz="3200" dirty="0"/>
              <a:t>, </a:t>
            </a:r>
            <a:r>
              <a:rPr lang="en-US" sz="3200" dirty="0" err="1"/>
              <a:t>dan</a:t>
            </a:r>
            <a:r>
              <a:rPr lang="en-US" sz="3200" dirty="0"/>
              <a:t> </a:t>
            </a:r>
            <a:r>
              <a:rPr lang="en-US" sz="3200" dirty="0" err="1"/>
              <a:t>apakah</a:t>
            </a:r>
            <a:r>
              <a:rPr lang="en-US" sz="3200" dirty="0"/>
              <a:t> </a:t>
            </a:r>
            <a:r>
              <a:rPr lang="en-US" sz="3200" dirty="0" err="1"/>
              <a:t>dana</a:t>
            </a:r>
            <a:r>
              <a:rPr lang="en-US" sz="3200" dirty="0"/>
              <a:t> yang </a:t>
            </a:r>
            <a:r>
              <a:rPr lang="en-US" sz="3200" dirty="0" err="1"/>
              <a:t>digunakan</a:t>
            </a:r>
            <a:r>
              <a:rPr lang="en-US" sz="3200" dirty="0"/>
              <a:t> </a:t>
            </a:r>
            <a:r>
              <a:rPr lang="en-US" sz="3200" dirty="0" err="1"/>
              <a:t>untuk</a:t>
            </a:r>
            <a:r>
              <a:rPr lang="en-US" sz="3200" dirty="0"/>
              <a:t> </a:t>
            </a:r>
            <a:r>
              <a:rPr lang="en-US" sz="3200" dirty="0" err="1"/>
              <a:t>membayar</a:t>
            </a:r>
            <a:r>
              <a:rPr lang="en-US" sz="3200" dirty="0"/>
              <a:t> </a:t>
            </a:r>
            <a:r>
              <a:rPr lang="en-US" sz="3200" dirty="0" err="1"/>
              <a:t>tagihan</a:t>
            </a:r>
            <a:r>
              <a:rPr lang="en-US" sz="3200" dirty="0"/>
              <a:t> </a:t>
            </a:r>
            <a:r>
              <a:rPr lang="en-US" sz="3200" dirty="0" err="1"/>
              <a:t>atas</a:t>
            </a:r>
            <a:r>
              <a:rPr lang="en-US" sz="3200" dirty="0"/>
              <a:t> </a:t>
            </a:r>
            <a:r>
              <a:rPr lang="en-US" sz="3200" dirty="0" err="1"/>
              <a:t>beban</a:t>
            </a:r>
            <a:r>
              <a:rPr lang="en-US" sz="3200" dirty="0"/>
              <a:t> </a:t>
            </a:r>
            <a:r>
              <a:rPr lang="en-US" sz="3200" dirty="0" err="1"/>
              <a:t>anggaran</a:t>
            </a:r>
            <a:r>
              <a:rPr lang="en-US" sz="3200" dirty="0"/>
              <a:t> </a:t>
            </a:r>
            <a:r>
              <a:rPr lang="en-US" sz="3200" dirty="0" err="1"/>
              <a:t>belanja</a:t>
            </a:r>
            <a:r>
              <a:rPr lang="en-US" sz="3200" dirty="0"/>
              <a:t> </a:t>
            </a:r>
            <a:r>
              <a:rPr lang="en-US" sz="3200" dirty="0" err="1"/>
              <a:t>negara</a:t>
            </a:r>
            <a:r>
              <a:rPr lang="en-US" sz="3200" dirty="0"/>
              <a:t> </a:t>
            </a:r>
            <a:r>
              <a:rPr lang="en-US" sz="3200" dirty="0" err="1"/>
              <a:t>itu</a:t>
            </a:r>
            <a:r>
              <a:rPr lang="en-US" sz="3200" dirty="0"/>
              <a:t> </a:t>
            </a:r>
            <a:r>
              <a:rPr lang="en-US" sz="3200" dirty="0" err="1"/>
              <a:t>tersedia</a:t>
            </a:r>
            <a:r>
              <a:rPr lang="en-US" sz="3200" dirty="0"/>
              <a:t> </a:t>
            </a:r>
            <a:r>
              <a:rPr lang="en-US" sz="3200" dirty="0" err="1"/>
              <a:t>dalam</a:t>
            </a:r>
            <a:r>
              <a:rPr lang="en-US" sz="3200" dirty="0"/>
              <a:t> DIPA </a:t>
            </a:r>
          </a:p>
        </p:txBody>
      </p:sp>
    </p:spTree>
    <p:extLst>
      <p:ext uri="{BB962C8B-B14F-4D97-AF65-F5344CB8AC3E}">
        <p14:creationId xmlns:p14="http://schemas.microsoft.com/office/powerpoint/2010/main" val="12134177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13960"/>
          </a:xfrm>
        </p:spPr>
        <p:txBody>
          <a:bodyPr>
            <a:normAutofit/>
          </a:bodyPr>
          <a:lstStyle/>
          <a:p>
            <a:r>
              <a:rPr lang="en-US" sz="3200" b="1" dirty="0" err="1">
                <a:solidFill>
                  <a:srgbClr val="FFFF00"/>
                </a:solidFill>
              </a:rPr>
              <a:t>Pengujian</a:t>
            </a:r>
            <a:r>
              <a:rPr lang="en-US" sz="3200" b="1" dirty="0">
                <a:solidFill>
                  <a:srgbClr val="FFFF00"/>
                </a:solidFill>
              </a:rPr>
              <a:t> </a:t>
            </a:r>
            <a:r>
              <a:rPr lang="en-US" sz="3200" b="1" dirty="0" err="1">
                <a:solidFill>
                  <a:srgbClr val="FFFF00"/>
                </a:solidFill>
              </a:rPr>
              <a:t>rechmatigheid</a:t>
            </a:r>
            <a:r>
              <a:rPr lang="en-US" sz="3200" dirty="0"/>
              <a:t> </a:t>
            </a:r>
            <a:r>
              <a:rPr lang="en-US" sz="3200" dirty="0" err="1"/>
              <a:t>dilakukan</a:t>
            </a:r>
            <a:r>
              <a:rPr lang="en-US" sz="3200" dirty="0"/>
              <a:t> </a:t>
            </a:r>
            <a:r>
              <a:rPr lang="en-US" sz="3200" dirty="0" err="1"/>
              <a:t>untuk</a:t>
            </a:r>
            <a:r>
              <a:rPr lang="en-US" sz="3200" dirty="0"/>
              <a:t> </a:t>
            </a:r>
            <a:r>
              <a:rPr lang="en-US" sz="3200" dirty="0" err="1"/>
              <a:t>mencari</a:t>
            </a:r>
            <a:r>
              <a:rPr lang="en-US" sz="3200" dirty="0"/>
              <a:t> </a:t>
            </a:r>
            <a:r>
              <a:rPr lang="en-US" sz="3200" dirty="0" err="1"/>
              <a:t>tahu</a:t>
            </a:r>
            <a:r>
              <a:rPr lang="en-US" sz="3200" dirty="0"/>
              <a:t> </a:t>
            </a:r>
            <a:r>
              <a:rPr lang="en-US" sz="3200" dirty="0" err="1"/>
              <a:t>terhadap</a:t>
            </a:r>
            <a:r>
              <a:rPr lang="en-US" sz="3200" dirty="0"/>
              <a:t> </a:t>
            </a:r>
            <a:r>
              <a:rPr lang="en-US" sz="3200" dirty="0" err="1"/>
              <a:t>jawaban</a:t>
            </a:r>
            <a:r>
              <a:rPr lang="en-US" sz="3200" dirty="0"/>
              <a:t> </a:t>
            </a:r>
            <a:r>
              <a:rPr lang="en-US" sz="3200" dirty="0" err="1"/>
              <a:t>atas</a:t>
            </a:r>
            <a:r>
              <a:rPr lang="en-US" sz="3200" dirty="0"/>
              <a:t> </a:t>
            </a:r>
            <a:r>
              <a:rPr lang="en-US" sz="3200" dirty="0" err="1"/>
              <a:t>pertanyaan</a:t>
            </a:r>
            <a:r>
              <a:rPr lang="en-US" sz="3200" dirty="0"/>
              <a:t>, </a:t>
            </a:r>
            <a:r>
              <a:rPr lang="en-US" sz="3200" dirty="0" err="1"/>
              <a:t>apakah</a:t>
            </a:r>
            <a:r>
              <a:rPr lang="en-US" sz="3200" dirty="0"/>
              <a:t> </a:t>
            </a:r>
            <a:r>
              <a:rPr lang="en-US" sz="3200" dirty="0" err="1"/>
              <a:t>para</a:t>
            </a:r>
            <a:r>
              <a:rPr lang="en-US" sz="3200" dirty="0"/>
              <a:t> </a:t>
            </a:r>
            <a:r>
              <a:rPr lang="en-US" sz="3200" dirty="0" err="1"/>
              <a:t>pihak</a:t>
            </a:r>
            <a:r>
              <a:rPr lang="en-US" sz="3200" dirty="0"/>
              <a:t> yang </a:t>
            </a:r>
            <a:r>
              <a:rPr lang="en-US" sz="3200" dirty="0" err="1"/>
              <a:t>mengajukan</a:t>
            </a:r>
            <a:r>
              <a:rPr lang="en-US" sz="3200" dirty="0"/>
              <a:t> </a:t>
            </a:r>
            <a:r>
              <a:rPr lang="en-US" sz="3200" dirty="0" err="1"/>
              <a:t>tagihan</a:t>
            </a:r>
            <a:r>
              <a:rPr lang="en-US" sz="3200" dirty="0"/>
              <a:t> </a:t>
            </a:r>
            <a:r>
              <a:rPr lang="en-US" sz="3200" dirty="0" err="1"/>
              <a:t>atas</a:t>
            </a:r>
            <a:r>
              <a:rPr lang="en-US" sz="3200" dirty="0"/>
              <a:t> </a:t>
            </a:r>
            <a:r>
              <a:rPr lang="en-US" sz="3200" dirty="0" err="1"/>
              <a:t>beban</a:t>
            </a:r>
            <a:r>
              <a:rPr lang="en-US" sz="3200" dirty="0"/>
              <a:t> </a:t>
            </a:r>
            <a:r>
              <a:rPr lang="en-US" sz="3200" dirty="0" err="1"/>
              <a:t>anggaran</a:t>
            </a:r>
            <a:r>
              <a:rPr lang="en-US" sz="3200" dirty="0"/>
              <a:t> </a:t>
            </a:r>
            <a:r>
              <a:rPr lang="en-US" sz="3200" dirty="0" err="1"/>
              <a:t>belanja</a:t>
            </a:r>
            <a:r>
              <a:rPr lang="en-US" sz="3200" dirty="0"/>
              <a:t> </a:t>
            </a:r>
            <a:r>
              <a:rPr lang="en-US" sz="3200" dirty="0" err="1"/>
              <a:t>negara</a:t>
            </a:r>
            <a:r>
              <a:rPr lang="en-US" sz="3200" dirty="0"/>
              <a:t> </a:t>
            </a:r>
            <a:r>
              <a:rPr lang="en-US" sz="3200" dirty="0" err="1"/>
              <a:t>itu</a:t>
            </a:r>
            <a:r>
              <a:rPr lang="en-US" sz="3200" dirty="0"/>
              <a:t> </a:t>
            </a:r>
            <a:r>
              <a:rPr lang="en-US" sz="3200" dirty="0" err="1"/>
              <a:t>secara</a:t>
            </a:r>
            <a:r>
              <a:rPr lang="en-US" sz="3200" dirty="0"/>
              <a:t> formal </a:t>
            </a:r>
            <a:r>
              <a:rPr lang="en-US" sz="3200" dirty="0" err="1"/>
              <a:t>adalah</a:t>
            </a:r>
            <a:r>
              <a:rPr lang="en-US" sz="3200" dirty="0"/>
              <a:t> </a:t>
            </a:r>
            <a:r>
              <a:rPr lang="en-US" sz="3200" dirty="0" err="1"/>
              <a:t>sah</a:t>
            </a:r>
            <a:r>
              <a:rPr lang="en-US" sz="3200" dirty="0"/>
              <a:t> </a:t>
            </a:r>
            <a:r>
              <a:rPr lang="en-US" sz="3200" dirty="0" err="1"/>
              <a:t>sesuai</a:t>
            </a:r>
            <a:r>
              <a:rPr lang="en-US" sz="3200" dirty="0"/>
              <a:t> </a:t>
            </a:r>
            <a:r>
              <a:rPr lang="en-US" sz="3200" dirty="0" err="1"/>
              <a:t>dengan</a:t>
            </a:r>
            <a:r>
              <a:rPr lang="en-US" sz="3200" dirty="0"/>
              <a:t> </a:t>
            </a:r>
            <a:r>
              <a:rPr lang="en-US" sz="3200" dirty="0" err="1"/>
              <a:t>peraturan</a:t>
            </a:r>
            <a:r>
              <a:rPr lang="en-US" sz="3200" dirty="0"/>
              <a:t> yang </a:t>
            </a:r>
            <a:r>
              <a:rPr lang="en-US" sz="3200" dirty="0" err="1"/>
              <a:t>berlaku</a:t>
            </a:r>
            <a:r>
              <a:rPr lang="en-US" sz="3200" dirty="0"/>
              <a:t>.</a:t>
            </a:r>
          </a:p>
          <a:p>
            <a:endParaRPr lang="en-US" sz="3200" dirty="0"/>
          </a:p>
        </p:txBody>
      </p:sp>
    </p:spTree>
    <p:extLst>
      <p:ext uri="{BB962C8B-B14F-4D97-AF65-F5344CB8AC3E}">
        <p14:creationId xmlns:p14="http://schemas.microsoft.com/office/powerpoint/2010/main" val="404890300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b="1" dirty="0" err="1">
                <a:solidFill>
                  <a:srgbClr val="FFFF00"/>
                </a:solidFill>
              </a:rPr>
              <a:t>Pengujian</a:t>
            </a:r>
            <a:r>
              <a:rPr lang="en-US" sz="3200" b="1" dirty="0">
                <a:solidFill>
                  <a:srgbClr val="FFFF00"/>
                </a:solidFill>
              </a:rPr>
              <a:t> </a:t>
            </a:r>
            <a:r>
              <a:rPr lang="en-US" sz="3200" b="1" dirty="0" err="1">
                <a:solidFill>
                  <a:srgbClr val="FFFF00"/>
                </a:solidFill>
              </a:rPr>
              <a:t>Doelmatigheid</a:t>
            </a:r>
            <a:r>
              <a:rPr lang="en-US" sz="3200" dirty="0"/>
              <a:t> </a:t>
            </a:r>
            <a:r>
              <a:rPr lang="en-US" sz="3200" dirty="0" err="1"/>
              <a:t>dilakukan</a:t>
            </a:r>
            <a:r>
              <a:rPr lang="en-US" sz="3200" dirty="0"/>
              <a:t> </a:t>
            </a:r>
            <a:r>
              <a:rPr lang="en-US" sz="3200" dirty="0" err="1"/>
              <a:t>untuk</a:t>
            </a:r>
            <a:r>
              <a:rPr lang="en-US" sz="3200" dirty="0"/>
              <a:t> </a:t>
            </a:r>
            <a:r>
              <a:rPr lang="en-US" sz="3200" dirty="0" err="1"/>
              <a:t>mencari</a:t>
            </a:r>
            <a:r>
              <a:rPr lang="en-US" sz="3200" dirty="0"/>
              <a:t> </a:t>
            </a:r>
            <a:r>
              <a:rPr lang="en-US" sz="3200" dirty="0" err="1"/>
              <a:t>tahu</a:t>
            </a:r>
            <a:r>
              <a:rPr lang="en-US" sz="3200" dirty="0"/>
              <a:t> </a:t>
            </a:r>
            <a:r>
              <a:rPr lang="en-US" sz="3200" dirty="0" err="1"/>
              <a:t>terhadap</a:t>
            </a:r>
            <a:r>
              <a:rPr lang="en-US" sz="3200" dirty="0"/>
              <a:t> </a:t>
            </a:r>
            <a:r>
              <a:rPr lang="en-US" sz="3200" dirty="0" err="1"/>
              <a:t>jawaban</a:t>
            </a:r>
            <a:r>
              <a:rPr lang="en-US" sz="3200" dirty="0"/>
              <a:t> </a:t>
            </a:r>
            <a:r>
              <a:rPr lang="en-US" sz="3200" dirty="0" err="1"/>
              <a:t>atas</a:t>
            </a:r>
            <a:r>
              <a:rPr lang="en-US" sz="3200" dirty="0"/>
              <a:t> </a:t>
            </a:r>
            <a:r>
              <a:rPr lang="en-US" sz="3200" dirty="0" err="1"/>
              <a:t>pertanyaan</a:t>
            </a:r>
            <a:r>
              <a:rPr lang="en-US" sz="3200" dirty="0"/>
              <a:t>, </a:t>
            </a:r>
            <a:r>
              <a:rPr lang="en-US" sz="3200" dirty="0" err="1"/>
              <a:t>apakah</a:t>
            </a:r>
            <a:r>
              <a:rPr lang="en-US" sz="3200" dirty="0"/>
              <a:t> </a:t>
            </a:r>
            <a:r>
              <a:rPr lang="en-US" sz="3200" dirty="0" err="1"/>
              <a:t>maksud</a:t>
            </a:r>
            <a:r>
              <a:rPr lang="en-US" sz="3200" dirty="0"/>
              <a:t>/</a:t>
            </a:r>
            <a:r>
              <a:rPr lang="en-US" sz="3200" dirty="0" err="1"/>
              <a:t>tujuan</a:t>
            </a:r>
            <a:r>
              <a:rPr lang="en-US" sz="3200" dirty="0"/>
              <a:t> (output) </a:t>
            </a:r>
            <a:r>
              <a:rPr lang="en-US" sz="3200" dirty="0" err="1"/>
              <a:t>dari</a:t>
            </a:r>
            <a:r>
              <a:rPr lang="en-US" sz="3200" dirty="0"/>
              <a:t> </a:t>
            </a:r>
            <a:r>
              <a:rPr lang="en-US" sz="3200" dirty="0" err="1"/>
              <a:t>suatu</a:t>
            </a:r>
            <a:r>
              <a:rPr lang="en-US" sz="3200" dirty="0"/>
              <a:t> </a:t>
            </a:r>
            <a:r>
              <a:rPr lang="en-US" sz="3200" dirty="0" err="1"/>
              <a:t>pekerjaan</a:t>
            </a:r>
            <a:r>
              <a:rPr lang="en-US" sz="3200" dirty="0"/>
              <a:t> </a:t>
            </a:r>
            <a:r>
              <a:rPr lang="en-US" sz="3200" dirty="0" err="1"/>
              <a:t>sebagai</a:t>
            </a:r>
            <a:r>
              <a:rPr lang="en-US" sz="3200" dirty="0"/>
              <a:t> </a:t>
            </a:r>
            <a:r>
              <a:rPr lang="en-US" sz="3200" dirty="0" err="1"/>
              <a:t>pelaksanaan</a:t>
            </a:r>
            <a:r>
              <a:rPr lang="en-US" sz="3200" dirty="0"/>
              <a:t> </a:t>
            </a:r>
            <a:r>
              <a:rPr lang="en-US" sz="3200" dirty="0" err="1"/>
              <a:t>kegiatan</a:t>
            </a:r>
            <a:r>
              <a:rPr lang="en-US" sz="3200" dirty="0"/>
              <a:t>/sub ...</a:t>
            </a:r>
          </a:p>
          <a:p>
            <a:endParaRPr lang="en-US" sz="3200" dirty="0"/>
          </a:p>
        </p:txBody>
      </p:sp>
    </p:spTree>
    <p:extLst>
      <p:ext uri="{BB962C8B-B14F-4D97-AF65-F5344CB8AC3E}">
        <p14:creationId xmlns:p14="http://schemas.microsoft.com/office/powerpoint/2010/main" val="69908448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xmlns="" id="{6025BEBB-617F-4BFA-9FE6-001630E5031A}"/>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3D1B9E13-6557-4CE2-AA8E-934C1D9435AA}" type="slidenum">
              <a:rPr lang="en-US" altLang="en-US" sz="1400" smtClean="0">
                <a:solidFill>
                  <a:srgbClr val="CCECFF"/>
                </a:solidFill>
              </a:rPr>
              <a:pPr eaLnBrk="1" hangingPunct="1"/>
              <a:t>67</a:t>
            </a:fld>
            <a:endParaRPr lang="en-US" altLang="en-US" sz="1400">
              <a:solidFill>
                <a:srgbClr val="CCECFF"/>
              </a:solidFill>
            </a:endParaRPr>
          </a:p>
        </p:txBody>
      </p:sp>
      <p:sp>
        <p:nvSpPr>
          <p:cNvPr id="75779" name="Rectangle 2">
            <a:extLst>
              <a:ext uri="{FF2B5EF4-FFF2-40B4-BE49-F238E27FC236}">
                <a16:creationId xmlns:a16="http://schemas.microsoft.com/office/drawing/2014/main" xmlns="" id="{1BDAF925-2775-4D46-971A-1F48E04D44EE}"/>
              </a:ext>
            </a:extLst>
          </p:cNvPr>
          <p:cNvSpPr>
            <a:spLocks noGrp="1"/>
          </p:cNvSpPr>
          <p:nvPr>
            <p:ph type="ctrTitle" idx="4294967295"/>
          </p:nvPr>
        </p:nvSpPr>
        <p:spPr>
          <a:xfrm>
            <a:off x="452438" y="2971800"/>
            <a:ext cx="8691562" cy="641350"/>
          </a:xfrm>
        </p:spPr>
        <p:txBody>
          <a:bodyPr/>
          <a:lstStyle/>
          <a:p>
            <a:pPr algn="ctr" eaLnBrk="1" hangingPunct="1">
              <a:lnSpc>
                <a:spcPct val="80000"/>
              </a:lnSpc>
            </a:pPr>
            <a:r>
              <a:rPr altLang="en-US" sz="4500" b="1">
                <a:solidFill>
                  <a:schemeClr val="tx1"/>
                </a:solidFill>
                <a:latin typeface="Arial" panose="020B0604020202020204" pitchFamily="34" charset="0"/>
                <a:cs typeface="Arial" panose="020B0604020202020204" pitchFamily="34" charset="0"/>
              </a:rPr>
              <a:t>Pengelolaan Kas</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xmlns="" id="{B79B472C-B548-4C35-9185-00D3B0ECD3CE}"/>
              </a:ext>
            </a:extLst>
          </p:cNvPr>
          <p:cNvSpPr>
            <a:spLocks noGrp="1"/>
          </p:cNvSpPr>
          <p:nvPr>
            <p:ph type="title"/>
          </p:nvPr>
        </p:nvSpPr>
        <p:spPr>
          <a:xfrm>
            <a:off x="609600" y="152400"/>
            <a:ext cx="7848600" cy="884238"/>
          </a:xfrm>
        </p:spPr>
        <p:txBody>
          <a:bodyPr/>
          <a:lstStyle/>
          <a:p>
            <a:pPr algn="ctr" eaLnBrk="1" hangingPunct="1"/>
            <a:r>
              <a:rPr altLang="zh-CN" b="1">
                <a:solidFill>
                  <a:schemeClr val="tx1"/>
                </a:solidFill>
                <a:latin typeface="Arial" panose="020B0604020202020204" pitchFamily="34" charset="0"/>
                <a:cs typeface="Arial" panose="020B0604020202020204" pitchFamily="34" charset="0"/>
              </a:rPr>
              <a:t>Dasar Hukum </a:t>
            </a:r>
            <a:endParaRPr altLang="en-US">
              <a:solidFill>
                <a:schemeClr val="tx1"/>
              </a:solidFill>
              <a:latin typeface="Arial" panose="020B0604020202020204" pitchFamily="34" charset="0"/>
              <a:ea typeface="SimSun" panose="02010600030101010101" pitchFamily="2" charset="-122"/>
              <a:cs typeface="Arial" panose="020B0604020202020204" pitchFamily="34" charset="0"/>
            </a:endParaRPr>
          </a:p>
        </p:txBody>
      </p:sp>
      <p:sp>
        <p:nvSpPr>
          <p:cNvPr id="77827" name="Rectangle 3">
            <a:extLst>
              <a:ext uri="{FF2B5EF4-FFF2-40B4-BE49-F238E27FC236}">
                <a16:creationId xmlns:a16="http://schemas.microsoft.com/office/drawing/2014/main" xmlns="" id="{8432E858-0BB2-44EA-AF01-255A96B29DE3}"/>
              </a:ext>
            </a:extLst>
          </p:cNvPr>
          <p:cNvSpPr>
            <a:spLocks noGrp="1"/>
          </p:cNvSpPr>
          <p:nvPr>
            <p:ph idx="1"/>
          </p:nvPr>
        </p:nvSpPr>
        <p:spPr>
          <a:xfrm>
            <a:off x="457200" y="1219200"/>
            <a:ext cx="7848600" cy="4343400"/>
          </a:xfrm>
        </p:spPr>
        <p:txBody>
          <a:bodyPr/>
          <a:lstStyle/>
          <a:p>
            <a:pPr marL="339725" indent="-339725" algn="just" eaLnBrk="1" hangingPunct="1">
              <a:buFont typeface="Arial" panose="020B0604020202020204" pitchFamily="34" charset="0"/>
              <a:buChar char="•"/>
            </a:pPr>
            <a:r>
              <a:rPr lang="en-US" altLang="zh-CN" sz="2400">
                <a:latin typeface="Arial" panose="020B0604020202020204" pitchFamily="34" charset="0"/>
                <a:cs typeface="Arial" panose="020B0604020202020204" pitchFamily="34" charset="0"/>
              </a:rPr>
              <a:t>Undang-Undang Nomor 17 Tahun 2003 tentang Keuangan Negara </a:t>
            </a:r>
          </a:p>
          <a:p>
            <a:pPr marL="339725" indent="-339725" algn="just" eaLnBrk="1" hangingPunct="1">
              <a:buFont typeface="Arial" panose="020B0604020202020204" pitchFamily="34" charset="0"/>
              <a:buChar char="•"/>
            </a:pPr>
            <a:r>
              <a:rPr lang="en-US" altLang="zh-CN" sz="2400">
                <a:latin typeface="Arial" panose="020B0604020202020204" pitchFamily="34" charset="0"/>
                <a:cs typeface="Arial" panose="020B0604020202020204" pitchFamily="34" charset="0"/>
              </a:rPr>
              <a:t>Undang-Undang Nomor 1 Tahun 2004 tentang Perbendaharaan Negara </a:t>
            </a:r>
          </a:p>
          <a:p>
            <a:pPr marL="339725" indent="-339725" algn="just" eaLnBrk="1" hangingPunct="1">
              <a:buFont typeface="Arial" panose="020B0604020202020204" pitchFamily="34" charset="0"/>
              <a:buChar char="•"/>
            </a:pPr>
            <a:r>
              <a:rPr lang="en-US" altLang="zh-CN" sz="2400">
                <a:latin typeface="Arial" panose="020B0604020202020204" pitchFamily="34" charset="0"/>
                <a:cs typeface="Arial" panose="020B0604020202020204" pitchFamily="34" charset="0"/>
              </a:rPr>
              <a:t>Undang-undang Nomor 15 Tahun 2004 tentang Pemeriksaan Pengelolaan dan Tanggung Jawab Keuangan Negara </a:t>
            </a:r>
          </a:p>
          <a:p>
            <a:pPr marL="339725" indent="-339725" algn="just" eaLnBrk="1" hangingPunct="1">
              <a:buFont typeface="Arial" panose="020B0604020202020204" pitchFamily="34" charset="0"/>
              <a:buChar char="•"/>
            </a:pPr>
            <a:r>
              <a:rPr lang="en-US" altLang="en-US" sz="2400">
                <a:latin typeface="Arial" panose="020B0604020202020204" pitchFamily="34" charset="0"/>
                <a:ea typeface="SimSun" panose="02010600030101010101" pitchFamily="2" charset="-122"/>
                <a:cs typeface="Arial" panose="020B0604020202020204" pitchFamily="34" charset="0"/>
              </a:rPr>
              <a:t>Peraturan Pemerintah Nomor 39 </a:t>
            </a:r>
            <a:r>
              <a:rPr lang="id-ID" altLang="en-US" sz="2400">
                <a:latin typeface="Arial" panose="020B0604020202020204" pitchFamily="34" charset="0"/>
                <a:ea typeface="SimSun" panose="02010600030101010101" pitchFamily="2" charset="-122"/>
                <a:cs typeface="Arial" panose="020B0604020202020204" pitchFamily="34" charset="0"/>
              </a:rPr>
              <a:t>Tahun 2007 </a:t>
            </a:r>
            <a:r>
              <a:rPr lang="en-US" altLang="en-US" sz="2400">
                <a:latin typeface="Arial" panose="020B0604020202020204" pitchFamily="34" charset="0"/>
                <a:ea typeface="SimSun" panose="02010600030101010101" pitchFamily="2" charset="-122"/>
                <a:cs typeface="Arial" panose="020B0604020202020204" pitchFamily="34" charset="0"/>
              </a:rPr>
              <a:t>Tentang Pengelolaan Uang Negara/Daerah</a:t>
            </a:r>
          </a:p>
        </p:txBody>
      </p:sp>
      <p:sp>
        <p:nvSpPr>
          <p:cNvPr id="77828" name="Slide Number Placeholder 3">
            <a:extLst>
              <a:ext uri="{FF2B5EF4-FFF2-40B4-BE49-F238E27FC236}">
                <a16:creationId xmlns:a16="http://schemas.microsoft.com/office/drawing/2014/main" xmlns="" id="{47AD6459-1E32-4FEB-B76E-E512B11DBAF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E7A149EA-386F-4EE1-A0CD-235566BE55B6}" type="slidenum">
              <a:rPr lang="en-US" altLang="en-US" sz="1400" smtClean="0"/>
              <a:pPr eaLnBrk="1" hangingPunct="1"/>
              <a:t>68</a:t>
            </a:fld>
            <a:endParaRPr lang="en-US" altLang="en-US" sz="140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xmlns="" id="{278768A7-EB2F-4BD5-B462-9AD6090DDD57}"/>
              </a:ext>
            </a:extLst>
          </p:cNvPr>
          <p:cNvSpPr>
            <a:spLocks noGrp="1"/>
          </p:cNvSpPr>
          <p:nvPr>
            <p:ph type="title"/>
          </p:nvPr>
        </p:nvSpPr>
        <p:spPr>
          <a:xfrm>
            <a:off x="609600" y="533400"/>
            <a:ext cx="8077200" cy="796925"/>
          </a:xfrm>
        </p:spPr>
        <p:txBody>
          <a:bodyPr/>
          <a:lstStyle/>
          <a:p>
            <a:pPr algn="ctr" eaLnBrk="1" hangingPunct="1"/>
            <a:r>
              <a:rPr altLang="en-US" b="1"/>
              <a:t>Tujuan </a:t>
            </a:r>
          </a:p>
        </p:txBody>
      </p:sp>
      <p:sp>
        <p:nvSpPr>
          <p:cNvPr id="78851" name="Rectangle 3">
            <a:extLst>
              <a:ext uri="{FF2B5EF4-FFF2-40B4-BE49-F238E27FC236}">
                <a16:creationId xmlns:a16="http://schemas.microsoft.com/office/drawing/2014/main" xmlns="" id="{B5E426B6-6748-4275-805F-B67D137EE21E}"/>
              </a:ext>
            </a:extLst>
          </p:cNvPr>
          <p:cNvSpPr>
            <a:spLocks noGrp="1"/>
          </p:cNvSpPr>
          <p:nvPr>
            <p:ph idx="1"/>
          </p:nvPr>
        </p:nvSpPr>
        <p:spPr>
          <a:xfrm>
            <a:off x="533400" y="1600200"/>
            <a:ext cx="8229600" cy="4191000"/>
          </a:xfrm>
        </p:spPr>
        <p:txBody>
          <a:bodyPr/>
          <a:lstStyle/>
          <a:p>
            <a:pPr marL="0" indent="0" algn="just" eaLnBrk="1" hangingPunct="1">
              <a:lnSpc>
                <a:spcPct val="80000"/>
              </a:lnSpc>
              <a:buFontTx/>
              <a:buNone/>
            </a:pPr>
            <a:r>
              <a:rPr lang="en-US" altLang="en-US" sz="2800">
                <a:latin typeface="Arial" panose="020B0604020202020204" pitchFamily="34" charset="0"/>
                <a:cs typeface="Arial" panose="020B0604020202020204" pitchFamily="34" charset="0"/>
              </a:rPr>
              <a:t>Penggunaan dana yang dimiliki negara secara efisien dan efektif.</a:t>
            </a:r>
          </a:p>
          <a:p>
            <a:pPr marL="280988" lvl="1" indent="-280988" algn="just" eaLnBrk="1" hangingPunct="1">
              <a:lnSpc>
                <a:spcPct val="80000"/>
              </a:lnSpc>
              <a:buFont typeface="Arial" panose="020B0604020202020204" pitchFamily="34" charset="0"/>
              <a:buChar char="•"/>
            </a:pPr>
            <a:r>
              <a:rPr lang="en-US" altLang="en-US" sz="2600">
                <a:latin typeface="Arial" panose="020B0604020202020204" pitchFamily="34" charset="0"/>
                <a:cs typeface="Arial" panose="020B0604020202020204" pitchFamily="34" charset="0"/>
              </a:rPr>
              <a:t>Menentukan jumlah keperluan kas untuk pelaksanaan kegiatan operasional pemerintahan dan kegiatan penempatan/investasi </a:t>
            </a:r>
          </a:p>
          <a:p>
            <a:pPr marL="280988" lvl="1" indent="-280988" algn="just" eaLnBrk="1" hangingPunct="1">
              <a:lnSpc>
                <a:spcPct val="80000"/>
              </a:lnSpc>
              <a:buFont typeface="Arial" panose="020B0604020202020204" pitchFamily="34" charset="0"/>
              <a:buChar char="•"/>
            </a:pPr>
            <a:r>
              <a:rPr lang="en-US" altLang="en-US" sz="2600">
                <a:latin typeface="Arial" panose="020B0604020202020204" pitchFamily="34" charset="0"/>
                <a:cs typeface="Arial" panose="020B0604020202020204" pitchFamily="34" charset="0"/>
              </a:rPr>
              <a:t>Mendapatkan sumber dana yang paling efisien untuk membiayai kegiatan-kegiatan pemerintahan </a:t>
            </a:r>
          </a:p>
          <a:p>
            <a:pPr marL="280988" lvl="1" indent="-280988" algn="just" eaLnBrk="1" hangingPunct="1">
              <a:lnSpc>
                <a:spcPct val="80000"/>
              </a:lnSpc>
              <a:buFont typeface="Arial" panose="020B0604020202020204" pitchFamily="34" charset="0"/>
              <a:buChar char="•"/>
            </a:pPr>
            <a:r>
              <a:rPr lang="en-US" altLang="en-US" sz="2600">
                <a:latin typeface="Arial" panose="020B0604020202020204" pitchFamily="34" charset="0"/>
                <a:cs typeface="Arial" panose="020B0604020202020204" pitchFamily="34" charset="0"/>
              </a:rPr>
              <a:t>Meminimalkan ‘</a:t>
            </a:r>
            <a:r>
              <a:rPr lang="en-US" altLang="en-US" sz="2600" i="1">
                <a:latin typeface="Arial" panose="020B0604020202020204" pitchFamily="34" charset="0"/>
                <a:cs typeface="Arial" panose="020B0604020202020204" pitchFamily="34" charset="0"/>
              </a:rPr>
              <a:t>Idle Cash</a:t>
            </a:r>
            <a:r>
              <a:rPr lang="en-US" altLang="en-US" sz="2600">
                <a:latin typeface="Arial" panose="020B0604020202020204" pitchFamily="34" charset="0"/>
                <a:cs typeface="Arial" panose="020B0604020202020204" pitchFamily="34" charset="0"/>
              </a:rPr>
              <a:t>’ </a:t>
            </a:r>
          </a:p>
          <a:p>
            <a:pPr marL="280988" lvl="1" indent="-280988" algn="just" eaLnBrk="1" hangingPunct="1">
              <a:lnSpc>
                <a:spcPct val="80000"/>
              </a:lnSpc>
              <a:buFont typeface="Arial" panose="020B0604020202020204" pitchFamily="34" charset="0"/>
              <a:buChar char="•"/>
            </a:pPr>
            <a:r>
              <a:rPr lang="en-US" altLang="en-US" sz="2600">
                <a:latin typeface="Arial" panose="020B0604020202020204" pitchFamily="34" charset="0"/>
                <a:cs typeface="Arial" panose="020B0604020202020204" pitchFamily="34" charset="0"/>
              </a:rPr>
              <a:t>Mempercepat penyetoran penerimaan negara</a:t>
            </a:r>
          </a:p>
          <a:p>
            <a:pPr marL="280988" lvl="1" indent="-280988" algn="just" eaLnBrk="1" hangingPunct="1">
              <a:lnSpc>
                <a:spcPct val="80000"/>
              </a:lnSpc>
              <a:buFont typeface="Arial" panose="020B0604020202020204" pitchFamily="34" charset="0"/>
              <a:buChar char="•"/>
            </a:pPr>
            <a:r>
              <a:rPr lang="en-US" altLang="en-US" sz="2600">
                <a:latin typeface="Arial" panose="020B0604020202020204" pitchFamily="34" charset="0"/>
                <a:cs typeface="Arial" panose="020B0604020202020204" pitchFamily="34" charset="0"/>
              </a:rPr>
              <a:t>Melakukan pembayaran tepat waktu</a:t>
            </a:r>
            <a:endParaRPr lang="en-US" altLang="en-US" sz="2200">
              <a:latin typeface="Arial" panose="020B0604020202020204" pitchFamily="34" charset="0"/>
              <a:cs typeface="Arial" panose="020B0604020202020204" pitchFamily="34" charset="0"/>
            </a:endParaRPr>
          </a:p>
        </p:txBody>
      </p:sp>
      <p:sp>
        <p:nvSpPr>
          <p:cNvPr id="78852" name="Slide Number Placeholder 3">
            <a:extLst>
              <a:ext uri="{FF2B5EF4-FFF2-40B4-BE49-F238E27FC236}">
                <a16:creationId xmlns:a16="http://schemas.microsoft.com/office/drawing/2014/main" xmlns="" id="{95527D57-B862-4DBA-9285-3141A306FEF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EAC6AA8F-E9B3-4138-A3EB-87DF259D9167}" type="slidenum">
              <a:rPr lang="en-US" altLang="en-US" sz="1400" smtClean="0"/>
              <a:pPr eaLnBrk="1" hangingPunct="1"/>
              <a:t>69</a:t>
            </a:fld>
            <a:endParaRPr lang="en-US" altLang="en-US" sz="140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xmlns="" id="{164CAF8A-F102-4264-8CEF-B19ACA337EA6}"/>
              </a:ext>
            </a:extLst>
          </p:cNvPr>
          <p:cNvSpPr>
            <a:spLocks noGrp="1" noChangeArrowheads="1"/>
          </p:cNvSpPr>
          <p:nvPr>
            <p:ph idx="1"/>
          </p:nvPr>
        </p:nvSpPr>
        <p:spPr>
          <a:xfrm>
            <a:off x="385763" y="1371600"/>
            <a:ext cx="8534400" cy="4343400"/>
          </a:xfrm>
        </p:spPr>
        <p:txBody>
          <a:bodyPr/>
          <a:lstStyle/>
          <a:p>
            <a:pPr algn="ctr" eaLnBrk="1" hangingPunct="1">
              <a:lnSpc>
                <a:spcPct val="75000"/>
              </a:lnSpc>
              <a:spcBef>
                <a:spcPct val="35000"/>
              </a:spcBef>
              <a:buSzPct val="80000"/>
              <a:buFont typeface="Wingdings" panose="05000000000000000000" pitchFamily="2" charset="2"/>
              <a:buNone/>
              <a:defRPr/>
            </a:pPr>
            <a:r>
              <a:rPr lang="en-US" altLang="en-US" sz="2400" b="1" i="1" dirty="0">
                <a:latin typeface="Arial Narrow" panose="020B0506020202030204" pitchFamily="34" charset="0"/>
              </a:rPr>
              <a:t>KN </a:t>
            </a:r>
            <a:r>
              <a:rPr lang="en-US" altLang="en-US" sz="2400" b="1" i="1" dirty="0" err="1">
                <a:latin typeface="Arial Narrow" panose="020B0506020202030204" pitchFamily="34" charset="0"/>
              </a:rPr>
              <a:t>adalah</a:t>
            </a:r>
            <a:r>
              <a:rPr lang="en-US" altLang="en-US" sz="2400" b="1" i="1" dirty="0">
                <a:latin typeface="Arial Narrow" panose="020B0506020202030204" pitchFamily="34" charset="0"/>
              </a:rPr>
              <a:t> </a:t>
            </a:r>
            <a:r>
              <a:rPr lang="en-US" altLang="en-US" sz="2400" b="1" i="1" dirty="0" err="1">
                <a:latin typeface="Arial Narrow" panose="020B0506020202030204" pitchFamily="34" charset="0"/>
              </a:rPr>
              <a:t>semua</a:t>
            </a:r>
            <a:r>
              <a:rPr lang="en-US" altLang="en-US" sz="2400" b="1" i="1" dirty="0">
                <a:latin typeface="Arial Narrow" panose="020B0506020202030204" pitchFamily="34" charset="0"/>
              </a:rPr>
              <a:t> </a:t>
            </a:r>
            <a:r>
              <a:rPr lang="en-US" altLang="en-US" sz="2400" b="1" i="1" dirty="0" err="1">
                <a:latin typeface="Arial Narrow" panose="020B0506020202030204" pitchFamily="34" charset="0"/>
              </a:rPr>
              <a:t>hak</a:t>
            </a:r>
            <a:r>
              <a:rPr lang="en-US" altLang="en-US" sz="2400" b="1" i="1" dirty="0">
                <a:latin typeface="Arial Narrow" panose="020B0506020202030204" pitchFamily="34" charset="0"/>
              </a:rPr>
              <a:t> dan </a:t>
            </a:r>
            <a:r>
              <a:rPr lang="en-US" altLang="en-US" sz="2400" b="1" i="1" dirty="0" err="1">
                <a:latin typeface="Arial Narrow" panose="020B0506020202030204" pitchFamily="34" charset="0"/>
              </a:rPr>
              <a:t>kewajiban</a:t>
            </a:r>
            <a:r>
              <a:rPr lang="en-US" altLang="en-US" sz="2400" b="1" i="1" dirty="0">
                <a:latin typeface="Arial Narrow" panose="020B0506020202030204" pitchFamily="34" charset="0"/>
              </a:rPr>
              <a:t> negara yang </a:t>
            </a:r>
            <a:r>
              <a:rPr lang="en-US" altLang="en-US" sz="2400" b="1" i="1" dirty="0" err="1">
                <a:latin typeface="Arial Narrow" panose="020B0506020202030204" pitchFamily="34" charset="0"/>
              </a:rPr>
              <a:t>dpt</a:t>
            </a:r>
            <a:r>
              <a:rPr lang="en-US" altLang="en-US" sz="2400" b="1" i="1" dirty="0">
                <a:latin typeface="Arial Narrow" panose="020B0506020202030204" pitchFamily="34" charset="0"/>
              </a:rPr>
              <a:t> </a:t>
            </a:r>
            <a:r>
              <a:rPr lang="en-US" altLang="en-US" sz="2400" b="1" i="1" dirty="0" err="1">
                <a:latin typeface="Arial Narrow" panose="020B0506020202030204" pitchFamily="34" charset="0"/>
              </a:rPr>
              <a:t>dinilai</a:t>
            </a:r>
            <a:r>
              <a:rPr lang="en-US" altLang="en-US" sz="2400" b="1" i="1" dirty="0">
                <a:latin typeface="Arial Narrow" panose="020B0506020202030204" pitchFamily="34" charset="0"/>
              </a:rPr>
              <a:t> </a:t>
            </a:r>
            <a:r>
              <a:rPr lang="en-US" altLang="en-US" sz="2400" b="1" i="1" dirty="0" err="1">
                <a:latin typeface="Arial Narrow" panose="020B0506020202030204" pitchFamily="34" charset="0"/>
              </a:rPr>
              <a:t>dgn</a:t>
            </a:r>
            <a:r>
              <a:rPr lang="en-US" altLang="en-US" sz="2400" b="1" i="1" dirty="0">
                <a:latin typeface="Arial Narrow" panose="020B0506020202030204" pitchFamily="34" charset="0"/>
              </a:rPr>
              <a:t> </a:t>
            </a:r>
            <a:r>
              <a:rPr lang="en-US" altLang="en-US" sz="2400" b="1" i="1" dirty="0" err="1">
                <a:latin typeface="Arial Narrow" panose="020B0506020202030204" pitchFamily="34" charset="0"/>
              </a:rPr>
              <a:t>uang</a:t>
            </a:r>
            <a:r>
              <a:rPr lang="en-US" altLang="en-US" sz="2400" b="1" i="1" dirty="0">
                <a:latin typeface="Arial Narrow" panose="020B0506020202030204" pitchFamily="34" charset="0"/>
              </a:rPr>
              <a:t>, </a:t>
            </a:r>
            <a:r>
              <a:rPr lang="en-US" altLang="en-US" sz="2400" b="1" i="1" dirty="0" err="1">
                <a:latin typeface="Arial Narrow" panose="020B0506020202030204" pitchFamily="34" charset="0"/>
              </a:rPr>
              <a:t>serta</a:t>
            </a:r>
            <a:r>
              <a:rPr lang="en-US" altLang="en-US" sz="2400" b="1" i="1" dirty="0">
                <a:latin typeface="Arial Narrow" panose="020B0506020202030204" pitchFamily="34" charset="0"/>
              </a:rPr>
              <a:t> </a:t>
            </a:r>
            <a:r>
              <a:rPr lang="en-US" altLang="en-US" sz="2400" b="1" i="1" dirty="0" err="1">
                <a:latin typeface="Arial Narrow" panose="020B0506020202030204" pitchFamily="34" charset="0"/>
              </a:rPr>
              <a:t>segala</a:t>
            </a:r>
            <a:r>
              <a:rPr lang="en-US" altLang="en-US" sz="2400" b="1" i="1" dirty="0">
                <a:latin typeface="Arial Narrow" panose="020B0506020202030204" pitchFamily="34" charset="0"/>
              </a:rPr>
              <a:t> </a:t>
            </a:r>
            <a:r>
              <a:rPr lang="en-US" altLang="en-US" sz="2400" b="1" i="1" dirty="0" err="1">
                <a:latin typeface="Arial Narrow" panose="020B0506020202030204" pitchFamily="34" charset="0"/>
              </a:rPr>
              <a:t>sesuatu</a:t>
            </a:r>
            <a:r>
              <a:rPr lang="en-US" altLang="en-US" sz="2400" b="1" i="1" dirty="0">
                <a:latin typeface="Arial Narrow" panose="020B0506020202030204" pitchFamily="34" charset="0"/>
              </a:rPr>
              <a:t> </a:t>
            </a:r>
            <a:r>
              <a:rPr lang="en-US" altLang="en-US" sz="2400" b="1" i="1" dirty="0" err="1">
                <a:latin typeface="Arial Narrow" panose="020B0506020202030204" pitchFamily="34" charset="0"/>
              </a:rPr>
              <a:t>baik</a:t>
            </a:r>
            <a:r>
              <a:rPr lang="en-US" altLang="en-US" sz="2400" b="1" i="1" dirty="0">
                <a:latin typeface="Arial Narrow" panose="020B0506020202030204" pitchFamily="34" charset="0"/>
              </a:rPr>
              <a:t> </a:t>
            </a:r>
            <a:r>
              <a:rPr lang="en-US" altLang="en-US" sz="2400" b="1" i="1" dirty="0" err="1">
                <a:latin typeface="Arial Narrow" panose="020B0506020202030204" pitchFamily="34" charset="0"/>
              </a:rPr>
              <a:t>berupa</a:t>
            </a:r>
            <a:r>
              <a:rPr lang="en-US" altLang="en-US" sz="2400" b="1" i="1" dirty="0">
                <a:latin typeface="Arial Narrow" panose="020B0506020202030204" pitchFamily="34" charset="0"/>
              </a:rPr>
              <a:t> </a:t>
            </a:r>
            <a:r>
              <a:rPr lang="en-US" altLang="en-US" sz="2400" b="1" i="1" dirty="0" err="1">
                <a:latin typeface="Arial Narrow" panose="020B0506020202030204" pitchFamily="34" charset="0"/>
              </a:rPr>
              <a:t>uang</a:t>
            </a:r>
            <a:r>
              <a:rPr lang="en-US" altLang="en-US" sz="2400" b="1" i="1" dirty="0">
                <a:latin typeface="Arial Narrow" panose="020B0506020202030204" pitchFamily="34" charset="0"/>
              </a:rPr>
              <a:t> </a:t>
            </a:r>
            <a:r>
              <a:rPr lang="en-US" altLang="en-US" sz="2400" b="1" i="1" dirty="0" err="1">
                <a:latin typeface="Arial Narrow" panose="020B0506020202030204" pitchFamily="34" charset="0"/>
              </a:rPr>
              <a:t>maupun</a:t>
            </a:r>
            <a:r>
              <a:rPr lang="en-US" altLang="en-US" sz="2400" b="1" i="1" dirty="0">
                <a:latin typeface="Arial Narrow" panose="020B0506020202030204" pitchFamily="34" charset="0"/>
              </a:rPr>
              <a:t> </a:t>
            </a:r>
            <a:r>
              <a:rPr lang="en-US" altLang="en-US" sz="2400" b="1" i="1" dirty="0" err="1">
                <a:latin typeface="Arial Narrow" panose="020B0506020202030204" pitchFamily="34" charset="0"/>
              </a:rPr>
              <a:t>berupa</a:t>
            </a:r>
            <a:r>
              <a:rPr lang="en-US" altLang="en-US" sz="2400" b="1" i="1" dirty="0">
                <a:latin typeface="Arial Narrow" panose="020B0506020202030204" pitchFamily="34" charset="0"/>
              </a:rPr>
              <a:t> </a:t>
            </a:r>
            <a:r>
              <a:rPr lang="en-US" altLang="en-US" sz="2400" b="1" i="1" dirty="0" err="1">
                <a:latin typeface="Arial Narrow" panose="020B0506020202030204" pitchFamily="34" charset="0"/>
              </a:rPr>
              <a:t>barang</a:t>
            </a:r>
            <a:r>
              <a:rPr lang="en-US" altLang="en-US" sz="2400" b="1" i="1" dirty="0">
                <a:latin typeface="Arial Narrow" panose="020B0506020202030204" pitchFamily="34" charset="0"/>
              </a:rPr>
              <a:t> yang </a:t>
            </a:r>
            <a:r>
              <a:rPr lang="en-US" altLang="en-US" sz="2400" b="1" i="1" dirty="0" err="1">
                <a:latin typeface="Arial Narrow" panose="020B0506020202030204" pitchFamily="34" charset="0"/>
              </a:rPr>
              <a:t>dpt</a:t>
            </a:r>
            <a:r>
              <a:rPr lang="en-US" altLang="en-US" sz="2400" b="1" i="1" dirty="0">
                <a:latin typeface="Arial Narrow" panose="020B0506020202030204" pitchFamily="34" charset="0"/>
              </a:rPr>
              <a:t> </a:t>
            </a:r>
            <a:r>
              <a:rPr lang="en-US" altLang="en-US" sz="2400" b="1" i="1" dirty="0" err="1">
                <a:latin typeface="Arial Narrow" panose="020B0506020202030204" pitchFamily="34" charset="0"/>
              </a:rPr>
              <a:t>dijadikan</a:t>
            </a:r>
            <a:r>
              <a:rPr lang="en-US" altLang="en-US" sz="2400" b="1" i="1" dirty="0">
                <a:latin typeface="Arial Narrow" panose="020B0506020202030204" pitchFamily="34" charset="0"/>
              </a:rPr>
              <a:t> </a:t>
            </a:r>
            <a:r>
              <a:rPr lang="en-US" altLang="en-US" sz="2400" b="1" i="1" dirty="0" err="1">
                <a:latin typeface="Arial Narrow" panose="020B0506020202030204" pitchFamily="34" charset="0"/>
              </a:rPr>
              <a:t>milik</a:t>
            </a:r>
            <a:r>
              <a:rPr lang="en-US" altLang="en-US" sz="2400" b="1" i="1" dirty="0">
                <a:latin typeface="Arial Narrow" panose="020B0506020202030204" pitchFamily="34" charset="0"/>
              </a:rPr>
              <a:t> negara </a:t>
            </a:r>
            <a:r>
              <a:rPr lang="en-US" altLang="en-US" sz="2400" b="1" i="1" dirty="0" err="1">
                <a:latin typeface="Arial Narrow" panose="020B0506020202030204" pitchFamily="34" charset="0"/>
              </a:rPr>
              <a:t>berhubung</a:t>
            </a:r>
            <a:r>
              <a:rPr lang="en-US" altLang="en-US" sz="2400" b="1" i="1" dirty="0">
                <a:latin typeface="Arial Narrow" panose="020B0506020202030204" pitchFamily="34" charset="0"/>
              </a:rPr>
              <a:t> </a:t>
            </a:r>
            <a:r>
              <a:rPr lang="en-US" altLang="en-US" sz="2400" b="1" i="1" dirty="0" err="1">
                <a:latin typeface="Arial Narrow" panose="020B0506020202030204" pitchFamily="34" charset="0"/>
              </a:rPr>
              <a:t>dengan</a:t>
            </a:r>
            <a:r>
              <a:rPr lang="en-US" altLang="en-US" sz="2400" b="1" i="1" dirty="0">
                <a:latin typeface="Arial Narrow" panose="020B0506020202030204" pitchFamily="34" charset="0"/>
              </a:rPr>
              <a:t> </a:t>
            </a:r>
            <a:r>
              <a:rPr lang="en-US" altLang="en-US" sz="2400" b="1" i="1" dirty="0" err="1">
                <a:latin typeface="Arial Narrow" panose="020B0506020202030204" pitchFamily="34" charset="0"/>
              </a:rPr>
              <a:t>pelaksanaan</a:t>
            </a:r>
            <a:r>
              <a:rPr lang="en-US" altLang="en-US" sz="2400" b="1" i="1" dirty="0">
                <a:latin typeface="Arial Narrow" panose="020B0506020202030204" pitchFamily="34" charset="0"/>
              </a:rPr>
              <a:t> </a:t>
            </a:r>
            <a:r>
              <a:rPr lang="en-US" altLang="en-US" sz="2400" b="1" i="1" dirty="0" err="1">
                <a:latin typeface="Arial Narrow" panose="020B0506020202030204" pitchFamily="34" charset="0"/>
              </a:rPr>
              <a:t>hak</a:t>
            </a:r>
            <a:r>
              <a:rPr lang="en-US" altLang="en-US" sz="2400" b="1" i="1" dirty="0">
                <a:latin typeface="Arial Narrow" panose="020B0506020202030204" pitchFamily="34" charset="0"/>
              </a:rPr>
              <a:t> dan </a:t>
            </a:r>
            <a:r>
              <a:rPr lang="en-US" altLang="en-US" sz="2400" b="1" i="1" dirty="0" err="1">
                <a:latin typeface="Arial Narrow" panose="020B0506020202030204" pitchFamily="34" charset="0"/>
              </a:rPr>
              <a:t>kewajiban</a:t>
            </a:r>
            <a:r>
              <a:rPr lang="en-US" altLang="en-US" sz="2400" b="1" i="1" dirty="0">
                <a:latin typeface="Arial Narrow" panose="020B0506020202030204" pitchFamily="34" charset="0"/>
              </a:rPr>
              <a:t> </a:t>
            </a:r>
            <a:r>
              <a:rPr lang="en-US" altLang="en-US" sz="2400" b="1" i="1" dirty="0" err="1">
                <a:latin typeface="Arial Narrow" panose="020B0506020202030204" pitchFamily="34" charset="0"/>
              </a:rPr>
              <a:t>tersebut</a:t>
            </a:r>
            <a:endParaRPr lang="en-US" altLang="en-US" sz="2400" b="1" i="1" dirty="0">
              <a:latin typeface="Arial Narrow" panose="020B0506020202030204" pitchFamily="34" charset="0"/>
            </a:endParaRPr>
          </a:p>
          <a:p>
            <a:pPr algn="ctr" eaLnBrk="1" hangingPunct="1">
              <a:lnSpc>
                <a:spcPct val="75000"/>
              </a:lnSpc>
              <a:spcBef>
                <a:spcPct val="35000"/>
              </a:spcBef>
              <a:buSzPct val="80000"/>
              <a:buFont typeface="Wingdings" panose="05000000000000000000" pitchFamily="2" charset="2"/>
              <a:buNone/>
              <a:defRPr/>
            </a:pPr>
            <a:endParaRPr lang="en-US" altLang="en-US" sz="2400" b="1" i="1" dirty="0">
              <a:latin typeface="Arial Narrow" panose="020B0506020202030204" pitchFamily="34" charset="0"/>
            </a:endParaRPr>
          </a:p>
          <a:p>
            <a:pPr marL="339725" indent="-339725" eaLnBrk="1" hangingPunct="1">
              <a:lnSpc>
                <a:spcPct val="75000"/>
              </a:lnSpc>
              <a:spcBef>
                <a:spcPct val="35000"/>
              </a:spcBef>
              <a:buSzPct val="80000"/>
              <a:buFont typeface="Arial" panose="020B0604020202020204" pitchFamily="34" charset="0"/>
              <a:buChar char="•"/>
              <a:defRPr/>
            </a:pPr>
            <a:r>
              <a:rPr lang="en-US" altLang="en-US" sz="2400" b="1" dirty="0" err="1">
                <a:latin typeface="Arial Narrow" panose="020B0506020202030204" pitchFamily="34" charset="0"/>
              </a:rPr>
              <a:t>Obyek</a:t>
            </a:r>
            <a:r>
              <a:rPr lang="en-US" altLang="en-US" sz="2400" b="1" dirty="0">
                <a:latin typeface="Arial Narrow" panose="020B0506020202030204" pitchFamily="34" charset="0"/>
              </a:rPr>
              <a:t>	: </a:t>
            </a:r>
            <a:r>
              <a:rPr lang="en-US" altLang="en-US" sz="2400" b="1" dirty="0" err="1">
                <a:latin typeface="Arial Narrow" panose="020B0506020202030204" pitchFamily="34" charset="0"/>
              </a:rPr>
              <a:t>semua</a:t>
            </a:r>
            <a:r>
              <a:rPr lang="en-US" altLang="en-US" sz="2400" b="1" dirty="0">
                <a:latin typeface="Arial Narrow" panose="020B0506020202030204" pitchFamily="34" charset="0"/>
              </a:rPr>
              <a:t> </a:t>
            </a:r>
            <a:r>
              <a:rPr lang="en-US" altLang="en-US" sz="2400" b="1" dirty="0" err="1">
                <a:latin typeface="Arial Narrow" panose="020B0506020202030204" pitchFamily="34" charset="0"/>
              </a:rPr>
              <a:t>hak</a:t>
            </a:r>
            <a:r>
              <a:rPr lang="en-US" altLang="en-US" sz="2400" b="1" dirty="0">
                <a:latin typeface="Arial Narrow" panose="020B0506020202030204" pitchFamily="34" charset="0"/>
              </a:rPr>
              <a:t> dan </a:t>
            </a:r>
            <a:r>
              <a:rPr lang="en-US" altLang="en-US" sz="2400" b="1" dirty="0" err="1">
                <a:latin typeface="Arial Narrow" panose="020B0506020202030204" pitchFamily="34" charset="0"/>
              </a:rPr>
              <a:t>kewajiban</a:t>
            </a:r>
            <a:r>
              <a:rPr lang="en-US" altLang="en-US" sz="2400" b="1" dirty="0">
                <a:latin typeface="Arial Narrow" panose="020B0506020202030204" pitchFamily="34" charset="0"/>
              </a:rPr>
              <a:t>, </a:t>
            </a:r>
            <a:r>
              <a:rPr lang="en-US" altLang="en-US" sz="2400" b="1" dirty="0" err="1">
                <a:latin typeface="Arial Narrow" panose="020B0506020202030204" pitchFamily="34" charset="0"/>
              </a:rPr>
              <a:t>termasuk</a:t>
            </a:r>
            <a:r>
              <a:rPr lang="en-US" altLang="en-US" sz="2400" b="1" dirty="0">
                <a:latin typeface="Arial Narrow" panose="020B0506020202030204" pitchFamily="34" charset="0"/>
              </a:rPr>
              <a:t> </a:t>
            </a:r>
            <a:r>
              <a:rPr lang="en-US" altLang="en-US" sz="2400" b="1" dirty="0" err="1">
                <a:latin typeface="Arial Narrow" panose="020B0506020202030204" pitchFamily="34" charset="0"/>
              </a:rPr>
              <a:t>kebijakan</a:t>
            </a:r>
            <a:r>
              <a:rPr lang="en-US" altLang="en-US" sz="2400" b="1" dirty="0">
                <a:latin typeface="Arial Narrow" panose="020B0506020202030204" pitchFamily="34" charset="0"/>
              </a:rPr>
              <a:t> dan </a:t>
            </a:r>
            <a:r>
              <a:rPr lang="en-US" altLang="en-US" sz="2400" b="1" dirty="0" err="1">
                <a:latin typeface="Arial Narrow" panose="020B0506020202030204" pitchFamily="34" charset="0"/>
              </a:rPr>
              <a:t>kegiatan</a:t>
            </a:r>
            <a:r>
              <a:rPr lang="en-US" altLang="en-US" sz="2400" b="1" dirty="0">
                <a:latin typeface="Arial Narrow" panose="020B0506020202030204" pitchFamily="34" charset="0"/>
              </a:rPr>
              <a:t> </a:t>
            </a:r>
            <a:r>
              <a:rPr lang="en-US" altLang="en-US" sz="2400" b="1" dirty="0" err="1">
                <a:latin typeface="Arial Narrow" panose="020B0506020202030204" pitchFamily="34" charset="0"/>
              </a:rPr>
              <a:t>fiskal</a:t>
            </a:r>
            <a:r>
              <a:rPr lang="en-US" altLang="en-US" sz="2400" b="1" dirty="0">
                <a:latin typeface="Arial Narrow" panose="020B0506020202030204" pitchFamily="34" charset="0"/>
              </a:rPr>
              <a:t>, </a:t>
            </a:r>
            <a:r>
              <a:rPr lang="en-US" altLang="en-US" sz="2400" b="1" dirty="0" err="1">
                <a:latin typeface="Arial Narrow" panose="020B0506020202030204" pitchFamily="34" charset="0"/>
              </a:rPr>
              <a:t>moneter</a:t>
            </a:r>
            <a:r>
              <a:rPr lang="en-US" altLang="en-US" sz="2400" b="1" dirty="0">
                <a:latin typeface="Arial Narrow" panose="020B0506020202030204" pitchFamily="34" charset="0"/>
              </a:rPr>
              <a:t>, dan </a:t>
            </a:r>
            <a:r>
              <a:rPr lang="en-US" altLang="en-US" sz="2400" b="1" dirty="0" err="1">
                <a:latin typeface="Arial Narrow" panose="020B0506020202030204" pitchFamily="34" charset="0"/>
              </a:rPr>
              <a:t>pengelolaan</a:t>
            </a:r>
            <a:r>
              <a:rPr lang="en-US" altLang="en-US" sz="2400" b="1" dirty="0">
                <a:latin typeface="Arial Narrow" panose="020B0506020202030204" pitchFamily="34" charset="0"/>
              </a:rPr>
              <a:t> </a:t>
            </a:r>
            <a:r>
              <a:rPr lang="en-US" altLang="en-US" sz="2400" b="1" dirty="0" err="1">
                <a:latin typeface="Arial Narrow" panose="020B0506020202030204" pitchFamily="34" charset="0"/>
              </a:rPr>
              <a:t>kekayaan</a:t>
            </a:r>
            <a:endParaRPr lang="en-US" altLang="en-US" sz="2400" b="1" dirty="0">
              <a:latin typeface="Arial Narrow" panose="020B0506020202030204" pitchFamily="34" charset="0"/>
            </a:endParaRPr>
          </a:p>
          <a:p>
            <a:pPr marL="339725" indent="-339725" eaLnBrk="1" hangingPunct="1">
              <a:lnSpc>
                <a:spcPct val="75000"/>
              </a:lnSpc>
              <a:spcBef>
                <a:spcPct val="35000"/>
              </a:spcBef>
              <a:buSzPct val="80000"/>
              <a:buFont typeface="Arial" panose="020B0604020202020204" pitchFamily="34" charset="0"/>
              <a:buChar char="•"/>
              <a:defRPr/>
            </a:pPr>
            <a:r>
              <a:rPr lang="en-US" altLang="en-US" sz="2400" b="1" dirty="0" err="1">
                <a:latin typeface="Arial Narrow" panose="020B0506020202030204" pitchFamily="34" charset="0"/>
              </a:rPr>
              <a:t>Subyek</a:t>
            </a:r>
            <a:r>
              <a:rPr lang="en-US" altLang="en-US" sz="2400" b="1" dirty="0">
                <a:latin typeface="Arial Narrow" panose="020B0506020202030204" pitchFamily="34" charset="0"/>
              </a:rPr>
              <a:t>	: </a:t>
            </a:r>
            <a:r>
              <a:rPr lang="en-US" altLang="en-US" sz="2400" b="1" dirty="0" err="1">
                <a:latin typeface="Arial Narrow" panose="020B0506020202030204" pitchFamily="34" charset="0"/>
              </a:rPr>
              <a:t>Pemerintah</a:t>
            </a:r>
            <a:r>
              <a:rPr lang="en-US" altLang="en-US" sz="2400" b="1" dirty="0">
                <a:latin typeface="Arial Narrow" panose="020B0506020202030204" pitchFamily="34" charset="0"/>
              </a:rPr>
              <a:t> Pusat, </a:t>
            </a:r>
            <a:r>
              <a:rPr lang="en-US" altLang="en-US" sz="2400" b="1" dirty="0" err="1">
                <a:latin typeface="Arial Narrow" panose="020B0506020202030204" pitchFamily="34" charset="0"/>
              </a:rPr>
              <a:t>Pemda</a:t>
            </a:r>
            <a:r>
              <a:rPr lang="en-US" altLang="en-US" sz="2400" b="1" dirty="0">
                <a:latin typeface="Arial Narrow" panose="020B0506020202030204" pitchFamily="34" charset="0"/>
              </a:rPr>
              <a:t>, Perusahaan Negara/Daerah, dan badan lain </a:t>
            </a:r>
            <a:r>
              <a:rPr lang="en-US" altLang="en-US" sz="2400" b="1" dirty="0" err="1">
                <a:latin typeface="Arial Narrow" panose="020B0506020202030204" pitchFamily="34" charset="0"/>
              </a:rPr>
              <a:t>yg</a:t>
            </a:r>
            <a:r>
              <a:rPr lang="en-US" altLang="en-US" sz="2400" b="1" dirty="0">
                <a:latin typeface="Arial Narrow" panose="020B0506020202030204" pitchFamily="34" charset="0"/>
              </a:rPr>
              <a:t> </a:t>
            </a:r>
            <a:r>
              <a:rPr lang="en-US" altLang="en-US" sz="2400" b="1" dirty="0" err="1">
                <a:latin typeface="Arial Narrow" panose="020B0506020202030204" pitchFamily="34" charset="0"/>
              </a:rPr>
              <a:t>ada</a:t>
            </a:r>
            <a:r>
              <a:rPr lang="en-US" altLang="en-US" sz="2400" b="1" dirty="0">
                <a:latin typeface="Arial Narrow" panose="020B0506020202030204" pitchFamily="34" charset="0"/>
              </a:rPr>
              <a:t> </a:t>
            </a:r>
            <a:r>
              <a:rPr lang="en-US" altLang="en-US" sz="2400" b="1" dirty="0" err="1">
                <a:latin typeface="Arial Narrow" panose="020B0506020202030204" pitchFamily="34" charset="0"/>
              </a:rPr>
              <a:t>kaitan</a:t>
            </a:r>
            <a:r>
              <a:rPr lang="en-US" altLang="en-US" sz="2400" b="1" dirty="0">
                <a:latin typeface="Arial Narrow" panose="020B0506020202030204" pitchFamily="34" charset="0"/>
              </a:rPr>
              <a:t> </a:t>
            </a:r>
            <a:r>
              <a:rPr lang="en-US" altLang="en-US" sz="2400" b="1" dirty="0" err="1">
                <a:latin typeface="Arial Narrow" panose="020B0506020202030204" pitchFamily="34" charset="0"/>
              </a:rPr>
              <a:t>dgn</a:t>
            </a:r>
            <a:r>
              <a:rPr lang="en-US" altLang="en-US" sz="2400" b="1" dirty="0">
                <a:latin typeface="Arial Narrow" panose="020B0506020202030204" pitchFamily="34" charset="0"/>
              </a:rPr>
              <a:t> KN</a:t>
            </a:r>
          </a:p>
          <a:p>
            <a:pPr marL="339725" indent="-339725" eaLnBrk="1" hangingPunct="1">
              <a:lnSpc>
                <a:spcPct val="75000"/>
              </a:lnSpc>
              <a:spcBef>
                <a:spcPct val="35000"/>
              </a:spcBef>
              <a:buSzPct val="80000"/>
              <a:buFont typeface="Arial" panose="020B0604020202020204" pitchFamily="34" charset="0"/>
              <a:buChar char="•"/>
              <a:defRPr/>
            </a:pPr>
            <a:r>
              <a:rPr lang="en-US" altLang="en-US" sz="2400" b="1" dirty="0">
                <a:latin typeface="Arial Narrow" panose="020B0506020202030204" pitchFamily="34" charset="0"/>
              </a:rPr>
              <a:t>Proses	: Dari </a:t>
            </a:r>
            <a:r>
              <a:rPr lang="en-US" altLang="en-US" sz="2400" b="1" dirty="0" err="1">
                <a:latin typeface="Arial Narrow" panose="020B0506020202030204" pitchFamily="34" charset="0"/>
              </a:rPr>
              <a:t>kebijakan</a:t>
            </a:r>
            <a:r>
              <a:rPr lang="en-US" altLang="en-US" sz="2400" b="1" dirty="0">
                <a:latin typeface="Arial Narrow" panose="020B0506020202030204" pitchFamily="34" charset="0"/>
              </a:rPr>
              <a:t>, </a:t>
            </a:r>
            <a:r>
              <a:rPr lang="en-US" altLang="en-US" sz="2400" b="1" dirty="0" err="1">
                <a:latin typeface="Arial Narrow" panose="020B0506020202030204" pitchFamily="34" charset="0"/>
              </a:rPr>
              <a:t>perencanaan</a:t>
            </a:r>
            <a:r>
              <a:rPr lang="en-US" altLang="en-US" sz="2400" b="1" dirty="0">
                <a:latin typeface="Arial Narrow" panose="020B0506020202030204" pitchFamily="34" charset="0"/>
              </a:rPr>
              <a:t>, </a:t>
            </a:r>
            <a:r>
              <a:rPr lang="en-US" altLang="en-US" sz="2400" b="1" dirty="0" err="1">
                <a:latin typeface="Arial Narrow" panose="020B0506020202030204" pitchFamily="34" charset="0"/>
              </a:rPr>
              <a:t>penganggaran</a:t>
            </a:r>
            <a:r>
              <a:rPr lang="en-US" altLang="en-US" sz="2400" b="1" dirty="0">
                <a:latin typeface="Arial Narrow" panose="020B0506020202030204" pitchFamily="34" charset="0"/>
              </a:rPr>
              <a:t>, </a:t>
            </a:r>
            <a:r>
              <a:rPr lang="en-US" altLang="en-US" sz="2400" b="1" dirty="0" err="1">
                <a:latin typeface="Arial Narrow" panose="020B0506020202030204" pitchFamily="34" charset="0"/>
              </a:rPr>
              <a:t>pelaksanaan</a:t>
            </a:r>
            <a:r>
              <a:rPr lang="en-US" altLang="en-US" sz="2400" b="1" dirty="0">
                <a:latin typeface="Arial Narrow" panose="020B0506020202030204" pitchFamily="34" charset="0"/>
              </a:rPr>
              <a:t>, </a:t>
            </a:r>
            <a:r>
              <a:rPr lang="en-US" altLang="en-US" sz="2400" b="1" dirty="0" err="1">
                <a:latin typeface="Arial Narrow" panose="020B0506020202030204" pitchFamily="34" charset="0"/>
              </a:rPr>
              <a:t>sampai</a:t>
            </a:r>
            <a:r>
              <a:rPr lang="en-US" altLang="en-US" sz="2400" b="1" dirty="0">
                <a:latin typeface="Arial Narrow" panose="020B0506020202030204" pitchFamily="34" charset="0"/>
              </a:rPr>
              <a:t> </a:t>
            </a:r>
            <a:r>
              <a:rPr lang="en-US" altLang="en-US" sz="2400" b="1" dirty="0" err="1">
                <a:latin typeface="Arial Narrow" panose="020B0506020202030204" pitchFamily="34" charset="0"/>
              </a:rPr>
              <a:t>pertanggungjawaban</a:t>
            </a:r>
            <a:endParaRPr lang="en-US" altLang="en-US" sz="2400" b="1" dirty="0">
              <a:latin typeface="Arial Narrow" panose="020B0506020202030204" pitchFamily="34" charset="0"/>
            </a:endParaRPr>
          </a:p>
          <a:p>
            <a:pPr marL="339725" indent="-339725" eaLnBrk="1" hangingPunct="1">
              <a:lnSpc>
                <a:spcPct val="75000"/>
              </a:lnSpc>
              <a:spcBef>
                <a:spcPct val="35000"/>
              </a:spcBef>
              <a:buSzPct val="80000"/>
              <a:buFont typeface="Arial" panose="020B0604020202020204" pitchFamily="34" charset="0"/>
              <a:buChar char="•"/>
              <a:defRPr/>
            </a:pPr>
            <a:r>
              <a:rPr lang="en-US" altLang="en-US" sz="2400" b="1" dirty="0" err="1">
                <a:latin typeface="Arial Narrow" panose="020B0506020202030204" pitchFamily="34" charset="0"/>
              </a:rPr>
              <a:t>Tujuan</a:t>
            </a:r>
            <a:r>
              <a:rPr lang="en-US" altLang="en-US" sz="2400" b="1" dirty="0">
                <a:latin typeface="Arial Narrow" panose="020B0506020202030204" pitchFamily="34" charset="0"/>
              </a:rPr>
              <a:t>	: </a:t>
            </a:r>
            <a:r>
              <a:rPr lang="en-US" altLang="en-US" sz="2400" b="1" dirty="0" err="1">
                <a:latin typeface="Arial Narrow" panose="020B0506020202030204" pitchFamily="34" charset="0"/>
              </a:rPr>
              <a:t>Dalam</a:t>
            </a:r>
            <a:r>
              <a:rPr lang="en-US" altLang="en-US" sz="2400" b="1" dirty="0">
                <a:latin typeface="Arial Narrow" panose="020B0506020202030204" pitchFamily="34" charset="0"/>
              </a:rPr>
              <a:t> </a:t>
            </a:r>
            <a:r>
              <a:rPr lang="en-US" altLang="en-US" sz="2400" b="1" dirty="0" err="1">
                <a:latin typeface="Arial Narrow" panose="020B0506020202030204" pitchFamily="34" charset="0"/>
              </a:rPr>
              <a:t>rangka</a:t>
            </a:r>
            <a:r>
              <a:rPr lang="en-US" altLang="en-US" sz="2400" b="1" dirty="0">
                <a:latin typeface="Arial Narrow" panose="020B0506020202030204" pitchFamily="34" charset="0"/>
              </a:rPr>
              <a:t> </a:t>
            </a:r>
            <a:r>
              <a:rPr lang="en-US" altLang="en-US" sz="2400" b="1" dirty="0" err="1">
                <a:latin typeface="Arial Narrow" panose="020B0506020202030204" pitchFamily="34" charset="0"/>
              </a:rPr>
              <a:t>penyelenggaraan</a:t>
            </a:r>
            <a:r>
              <a:rPr lang="en-US" altLang="en-US" sz="2400" b="1" dirty="0">
                <a:latin typeface="Arial Narrow" panose="020B0506020202030204" pitchFamily="34" charset="0"/>
              </a:rPr>
              <a:t> </a:t>
            </a:r>
            <a:r>
              <a:rPr lang="en-US" altLang="en-US" sz="2400" b="1" dirty="0" err="1">
                <a:latin typeface="Arial Narrow" panose="020B0506020202030204" pitchFamily="34" charset="0"/>
              </a:rPr>
              <a:t>pemerintahan</a:t>
            </a:r>
            <a:r>
              <a:rPr lang="en-US" altLang="en-US" sz="2400" b="1" dirty="0">
                <a:latin typeface="Arial Narrow" panose="020B0506020202030204" pitchFamily="34" charset="0"/>
              </a:rPr>
              <a:t> negara </a:t>
            </a:r>
            <a:r>
              <a:rPr lang="en-US" altLang="en-US" sz="2400" b="1" dirty="0" err="1">
                <a:latin typeface="Arial Narrow" panose="020B0506020202030204" pitchFamily="34" charset="0"/>
              </a:rPr>
              <a:t>untuk</a:t>
            </a:r>
            <a:r>
              <a:rPr lang="en-US" altLang="en-US" sz="2400" b="1" dirty="0">
                <a:latin typeface="Arial Narrow" panose="020B0506020202030204" pitchFamily="34" charset="0"/>
              </a:rPr>
              <a:t> </a:t>
            </a:r>
            <a:r>
              <a:rPr lang="en-US" altLang="en-US" sz="2400" b="1" dirty="0" err="1">
                <a:latin typeface="Arial Narrow" panose="020B0506020202030204" pitchFamily="34" charset="0"/>
              </a:rPr>
              <a:t>mencapai</a:t>
            </a:r>
            <a:r>
              <a:rPr lang="en-US" altLang="en-US" sz="2400" b="1" dirty="0">
                <a:latin typeface="Arial Narrow" panose="020B0506020202030204" pitchFamily="34" charset="0"/>
              </a:rPr>
              <a:t> </a:t>
            </a:r>
            <a:r>
              <a:rPr lang="en-US" altLang="en-US" sz="2400" b="1" dirty="0" err="1">
                <a:latin typeface="Arial Narrow" panose="020B0506020202030204" pitchFamily="34" charset="0"/>
              </a:rPr>
              <a:t>tujuan</a:t>
            </a:r>
            <a:r>
              <a:rPr lang="en-US" altLang="en-US" sz="2400" b="1" dirty="0">
                <a:latin typeface="Arial Narrow" panose="020B0506020202030204" pitchFamily="34" charset="0"/>
              </a:rPr>
              <a:t> </a:t>
            </a:r>
            <a:r>
              <a:rPr lang="en-US" altLang="en-US" sz="2400" b="1" dirty="0" err="1">
                <a:latin typeface="Arial Narrow" panose="020B0506020202030204" pitchFamily="34" charset="0"/>
              </a:rPr>
              <a:t>bernegara</a:t>
            </a:r>
            <a:endParaRPr lang="en-US" altLang="en-US" sz="2400" dirty="0"/>
          </a:p>
        </p:txBody>
      </p:sp>
      <p:sp>
        <p:nvSpPr>
          <p:cNvPr id="27651" name="Slide Number Placeholder 5">
            <a:extLst>
              <a:ext uri="{FF2B5EF4-FFF2-40B4-BE49-F238E27FC236}">
                <a16:creationId xmlns:a16="http://schemas.microsoft.com/office/drawing/2014/main" xmlns="" id="{F5C6C1E1-FEB9-465D-A683-FA4123D4AC2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630C6D6-BC66-46A3-9589-2CC76ED8D6BF}" type="slidenum">
              <a:rPr lang="en-US" altLang="en-US" sz="1400" smtClean="0"/>
              <a:pPr/>
              <a:t>7</a:t>
            </a:fld>
            <a:endParaRPr lang="en-US" altLang="en-US" sz="1400"/>
          </a:p>
        </p:txBody>
      </p:sp>
      <p:sp>
        <p:nvSpPr>
          <p:cNvPr id="109570" name="Text Box 2">
            <a:extLst>
              <a:ext uri="{FF2B5EF4-FFF2-40B4-BE49-F238E27FC236}">
                <a16:creationId xmlns:a16="http://schemas.microsoft.com/office/drawing/2014/main" xmlns="" id="{BC0BD956-5209-4D46-AEA7-F17BC050DB09}"/>
              </a:ext>
            </a:extLst>
          </p:cNvPr>
          <p:cNvSpPr txBox="1">
            <a:spLocks noChangeArrowheads="1"/>
          </p:cNvSpPr>
          <p:nvPr/>
        </p:nvSpPr>
        <p:spPr bwMode="auto">
          <a:xfrm>
            <a:off x="0" y="257175"/>
            <a:ext cx="91440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80000"/>
              </a:lnSpc>
            </a:pPr>
            <a:r>
              <a:rPr lang="en-US" altLang="en-US" sz="3800" b="1">
                <a:latin typeface="Albertus Extra Bold" pitchFamily="34" charset="0"/>
                <a:cs typeface="Arial" panose="020B0604020202020204" pitchFamily="34" charset="0"/>
              </a:rPr>
              <a:t>PENGERTIAN KEUANGAN NEGARA</a:t>
            </a:r>
          </a:p>
          <a:p>
            <a:pPr algn="ctr" eaLnBrk="1" hangingPunct="1">
              <a:lnSpc>
                <a:spcPct val="80000"/>
              </a:lnSpc>
            </a:pPr>
            <a:endParaRPr lang="en-US" altLang="en-US" sz="3800" b="1">
              <a:latin typeface="Albertus Extra Bold" pitchFamily="34" charset="0"/>
              <a:cs typeface="Arial" panose="020B0604020202020204" pitchFamily="34"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09570"/>
                                        </p:tgtEl>
                                        <p:attrNameLst>
                                          <p:attrName>style.visibility</p:attrName>
                                        </p:attrNameLst>
                                      </p:cBhvr>
                                      <p:to>
                                        <p:strVal val="visible"/>
                                      </p:to>
                                    </p:set>
                                    <p:animEffect transition="in" filter="diamond(in)">
                                      <p:cBhvr>
                                        <p:cTn id="7" dur="500"/>
                                        <p:tgtEl>
                                          <p:spTgt spid="1095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0"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xmlns="" id="{611BE82B-53C2-4433-B7DD-1D63370DFA9B}"/>
              </a:ext>
            </a:extLst>
          </p:cNvPr>
          <p:cNvSpPr>
            <a:spLocks noGrp="1"/>
          </p:cNvSpPr>
          <p:nvPr>
            <p:ph type="title"/>
          </p:nvPr>
        </p:nvSpPr>
        <p:spPr>
          <a:xfrm>
            <a:off x="838200" y="228600"/>
            <a:ext cx="7696200" cy="777876"/>
          </a:xfrm>
        </p:spPr>
        <p:txBody>
          <a:bodyPr/>
          <a:lstStyle/>
          <a:p>
            <a:pPr algn="ctr" eaLnBrk="1" hangingPunct="1"/>
            <a:r>
              <a:rPr altLang="en-US" b="1" dirty="0" err="1"/>
              <a:t>Latar</a:t>
            </a:r>
            <a:r>
              <a:rPr altLang="en-US" b="1" dirty="0"/>
              <a:t> </a:t>
            </a:r>
            <a:r>
              <a:rPr altLang="en-US" b="1" dirty="0" err="1"/>
              <a:t>Belakang</a:t>
            </a:r>
            <a:endParaRPr altLang="en-US" dirty="0"/>
          </a:p>
        </p:txBody>
      </p:sp>
      <p:sp>
        <p:nvSpPr>
          <p:cNvPr id="79875" name="Rectangle 3">
            <a:extLst>
              <a:ext uri="{FF2B5EF4-FFF2-40B4-BE49-F238E27FC236}">
                <a16:creationId xmlns:a16="http://schemas.microsoft.com/office/drawing/2014/main" xmlns="" id="{5D9FB93A-6D59-4E7C-B620-AC741CA7AAB6}"/>
              </a:ext>
            </a:extLst>
          </p:cNvPr>
          <p:cNvSpPr>
            <a:spLocks noGrp="1"/>
          </p:cNvSpPr>
          <p:nvPr>
            <p:ph idx="1"/>
          </p:nvPr>
        </p:nvSpPr>
        <p:spPr>
          <a:xfrm>
            <a:off x="342900" y="1303338"/>
            <a:ext cx="8458200" cy="4800600"/>
          </a:xfrm>
        </p:spPr>
        <p:txBody>
          <a:bodyPr/>
          <a:lstStyle/>
          <a:p>
            <a:pPr algn="just" eaLnBrk="1" hangingPunct="1">
              <a:lnSpc>
                <a:spcPct val="80000"/>
              </a:lnSpc>
              <a:buFont typeface="Arial" panose="020B0604020202020204" pitchFamily="34" charset="0"/>
              <a:buChar char="•"/>
            </a:pPr>
            <a:r>
              <a:rPr lang="en-US" altLang="en-US" sz="2000">
                <a:latin typeface="Arial" panose="020B0604020202020204" pitchFamily="34" charset="0"/>
                <a:cs typeface="Arial" panose="020B0604020202020204" pitchFamily="34" charset="0"/>
              </a:rPr>
              <a:t>Penerimaan dan Pengeluaran tidak melalui satu rekening</a:t>
            </a:r>
          </a:p>
          <a:p>
            <a:pPr algn="just" eaLnBrk="1" hangingPunct="1">
              <a:lnSpc>
                <a:spcPct val="80000"/>
              </a:lnSpc>
              <a:buFont typeface="Arial" panose="020B0604020202020204" pitchFamily="34" charset="0"/>
              <a:buChar char="•"/>
            </a:pPr>
            <a:r>
              <a:rPr lang="en-US" altLang="en-US" sz="2000">
                <a:latin typeface="Arial" panose="020B0604020202020204" pitchFamily="34" charset="0"/>
                <a:cs typeface="Arial" panose="020B0604020202020204" pitchFamily="34" charset="0"/>
              </a:rPr>
              <a:t>Rekening penerimaan/pengeluaran tersebar di banyak bank umum</a:t>
            </a:r>
          </a:p>
          <a:p>
            <a:pPr lvl="1" algn="just" eaLnBrk="1" hangingPunct="1">
              <a:lnSpc>
                <a:spcPct val="80000"/>
              </a:lnSpc>
              <a:buFont typeface="Arial" panose="020B0604020202020204" pitchFamily="34" charset="0"/>
              <a:buChar char="•"/>
            </a:pPr>
            <a:r>
              <a:rPr lang="en-US" altLang="en-US" sz="2000">
                <a:latin typeface="Arial" panose="020B0604020202020204" pitchFamily="34" charset="0"/>
                <a:cs typeface="Arial" panose="020B0604020202020204" pitchFamily="34" charset="0"/>
              </a:rPr>
              <a:t>Menyulitkan perencanaan kas yang baik</a:t>
            </a:r>
          </a:p>
          <a:p>
            <a:pPr lvl="2" algn="just" eaLnBrk="1" hangingPunct="1">
              <a:lnSpc>
                <a:spcPct val="80000"/>
              </a:lnSpc>
              <a:buFont typeface="Arial" panose="020B0604020202020204" pitchFamily="34" charset="0"/>
              <a:buChar char="•"/>
            </a:pPr>
            <a:r>
              <a:rPr lang="en-US" altLang="en-US" sz="1800">
                <a:latin typeface="Arial" panose="020B0604020202020204" pitchFamily="34" charset="0"/>
                <a:cs typeface="Arial" panose="020B0604020202020204" pitchFamily="34" charset="0"/>
              </a:rPr>
              <a:t>Sulit untuk mengetahui jumlah uang yang dimiliki oleh negara secara cepat</a:t>
            </a:r>
          </a:p>
          <a:p>
            <a:pPr lvl="1" algn="just" eaLnBrk="1" hangingPunct="1">
              <a:lnSpc>
                <a:spcPct val="80000"/>
              </a:lnSpc>
              <a:buFont typeface="Arial" panose="020B0604020202020204" pitchFamily="34" charset="0"/>
              <a:buChar char="•"/>
            </a:pPr>
            <a:r>
              <a:rPr lang="en-US" altLang="en-US" sz="2000">
                <a:latin typeface="Arial" panose="020B0604020202020204" pitchFamily="34" charset="0"/>
                <a:cs typeface="Arial" panose="020B0604020202020204" pitchFamily="34" charset="0"/>
              </a:rPr>
              <a:t>Tidak efisien</a:t>
            </a:r>
          </a:p>
          <a:p>
            <a:pPr lvl="2" algn="just" eaLnBrk="1" hangingPunct="1">
              <a:lnSpc>
                <a:spcPct val="80000"/>
              </a:lnSpc>
              <a:buFont typeface="Arial" panose="020B0604020202020204" pitchFamily="34" charset="0"/>
              <a:buChar char="•"/>
            </a:pPr>
            <a:r>
              <a:rPr lang="en-US" altLang="en-US" sz="1800">
                <a:latin typeface="Arial" panose="020B0604020202020204" pitchFamily="34" charset="0"/>
                <a:cs typeface="Arial" panose="020B0604020202020204" pitchFamily="34" charset="0"/>
              </a:rPr>
              <a:t>Tingginya biaya pengelolaan rekening</a:t>
            </a:r>
          </a:p>
          <a:p>
            <a:pPr lvl="2" algn="just" eaLnBrk="1" hangingPunct="1">
              <a:lnSpc>
                <a:spcPct val="80000"/>
              </a:lnSpc>
              <a:buFont typeface="Arial" panose="020B0604020202020204" pitchFamily="34" charset="0"/>
              <a:buChar char="•"/>
            </a:pPr>
            <a:r>
              <a:rPr lang="en-US" altLang="en-US" sz="1800">
                <a:latin typeface="Arial" panose="020B0604020202020204" pitchFamily="34" charset="0"/>
                <a:cs typeface="Arial" panose="020B0604020202020204" pitchFamily="34" charset="0"/>
              </a:rPr>
              <a:t>Pengendapan uang pemerintah di bank umum tidak mendapat hasil yang maksimal</a:t>
            </a:r>
          </a:p>
          <a:p>
            <a:pPr lvl="2" algn="just" eaLnBrk="1" hangingPunct="1">
              <a:lnSpc>
                <a:spcPct val="80000"/>
              </a:lnSpc>
              <a:buFont typeface="Arial" panose="020B0604020202020204" pitchFamily="34" charset="0"/>
              <a:buChar char="•"/>
            </a:pPr>
            <a:r>
              <a:rPr lang="en-US" altLang="en-US" sz="1800">
                <a:latin typeface="Arial" panose="020B0604020202020204" pitchFamily="34" charset="0"/>
                <a:cs typeface="Arial" panose="020B0604020202020204" pitchFamily="34" charset="0"/>
              </a:rPr>
              <a:t>Idle cash</a:t>
            </a:r>
            <a:endParaRPr lang="en-US" altLang="en-US" sz="1800" i="1">
              <a:latin typeface="Arial" panose="020B0604020202020204" pitchFamily="34" charset="0"/>
              <a:cs typeface="Arial" panose="020B0604020202020204" pitchFamily="34" charset="0"/>
            </a:endParaRPr>
          </a:p>
          <a:p>
            <a:pPr lvl="1" algn="just" eaLnBrk="1" hangingPunct="1">
              <a:lnSpc>
                <a:spcPct val="80000"/>
              </a:lnSpc>
              <a:buFont typeface="Arial" panose="020B0604020202020204" pitchFamily="34" charset="0"/>
              <a:buChar char="•"/>
            </a:pPr>
            <a:r>
              <a:rPr lang="en-US" altLang="en-US" sz="2000">
                <a:latin typeface="Arial" panose="020B0604020202020204" pitchFamily="34" charset="0"/>
                <a:cs typeface="Arial" panose="020B0604020202020204" pitchFamily="34" charset="0"/>
              </a:rPr>
              <a:t>Banyaknya uang negara yang masih dikuasai oleh :</a:t>
            </a:r>
          </a:p>
          <a:p>
            <a:pPr lvl="2" algn="just" eaLnBrk="1" hangingPunct="1">
              <a:lnSpc>
                <a:spcPct val="80000"/>
              </a:lnSpc>
              <a:buFont typeface="Arial" panose="020B0604020202020204" pitchFamily="34" charset="0"/>
              <a:buChar char="•"/>
            </a:pPr>
            <a:r>
              <a:rPr lang="en-US" altLang="en-US" sz="1800">
                <a:latin typeface="Arial" panose="020B0604020202020204" pitchFamily="34" charset="0"/>
                <a:cs typeface="Arial" panose="020B0604020202020204" pitchFamily="34" charset="0"/>
              </a:rPr>
              <a:t>Departemen/lembaga</a:t>
            </a:r>
          </a:p>
          <a:p>
            <a:pPr lvl="2" algn="just" eaLnBrk="1" hangingPunct="1">
              <a:lnSpc>
                <a:spcPct val="80000"/>
              </a:lnSpc>
              <a:buFont typeface="Arial" panose="020B0604020202020204" pitchFamily="34" charset="0"/>
              <a:buChar char="•"/>
            </a:pPr>
            <a:r>
              <a:rPr lang="en-US" altLang="en-US" sz="1800">
                <a:latin typeface="Arial" panose="020B0604020202020204" pitchFamily="34" charset="0"/>
                <a:cs typeface="Arial" panose="020B0604020202020204" pitchFamily="34" charset="0"/>
              </a:rPr>
              <a:t>Bendahara : uang persediaan </a:t>
            </a:r>
          </a:p>
          <a:p>
            <a:pPr algn="just" eaLnBrk="1" hangingPunct="1">
              <a:lnSpc>
                <a:spcPct val="80000"/>
              </a:lnSpc>
              <a:buFont typeface="Arial" panose="020B0604020202020204" pitchFamily="34" charset="0"/>
              <a:buChar char="•"/>
            </a:pPr>
            <a:r>
              <a:rPr lang="en-US" altLang="en-US" sz="2000">
                <a:latin typeface="Arial" panose="020B0604020202020204" pitchFamily="34" charset="0"/>
                <a:cs typeface="Arial" panose="020B0604020202020204" pitchFamily="34" charset="0"/>
              </a:rPr>
              <a:t>Uang yang tersimpan di Bank Indonesia/Umum tersebar di banyak rekening dan tidak mendapatkan remunerasi yang layak </a:t>
            </a:r>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xmlns="" id="{8C572143-7548-4166-BB1B-43D3BDC8A935}"/>
              </a:ext>
            </a:extLst>
          </p:cNvPr>
          <p:cNvSpPr>
            <a:spLocks noGrp="1"/>
          </p:cNvSpPr>
          <p:nvPr>
            <p:ph type="title"/>
          </p:nvPr>
        </p:nvSpPr>
        <p:spPr>
          <a:xfrm>
            <a:off x="0" y="304800"/>
            <a:ext cx="9144000" cy="804863"/>
          </a:xfrm>
        </p:spPr>
        <p:txBody>
          <a:bodyPr/>
          <a:lstStyle/>
          <a:p>
            <a:pPr algn="ctr" eaLnBrk="1" hangingPunct="1"/>
            <a:r>
              <a:rPr altLang="en-US" sz="3600" b="1">
                <a:latin typeface="Arial" panose="020B0604020202020204" pitchFamily="34" charset="0"/>
                <a:cs typeface="Arial" panose="020B0604020202020204" pitchFamily="34" charset="0"/>
              </a:rPr>
              <a:t>Sasaran Pengelolaan Kas </a:t>
            </a:r>
          </a:p>
        </p:txBody>
      </p:sp>
      <p:sp>
        <p:nvSpPr>
          <p:cNvPr id="14340" name="Rectangle 3">
            <a:extLst>
              <a:ext uri="{FF2B5EF4-FFF2-40B4-BE49-F238E27FC236}">
                <a16:creationId xmlns:a16="http://schemas.microsoft.com/office/drawing/2014/main" xmlns="" id="{D6E99881-5E41-4668-B089-0D87C58BCA6A}"/>
              </a:ext>
            </a:extLst>
          </p:cNvPr>
          <p:cNvSpPr>
            <a:spLocks noGrp="1" noChangeArrowheads="1"/>
          </p:cNvSpPr>
          <p:nvPr>
            <p:ph idx="1"/>
          </p:nvPr>
        </p:nvSpPr>
        <p:spPr>
          <a:xfrm>
            <a:off x="623888" y="1498600"/>
            <a:ext cx="7896225" cy="4800600"/>
          </a:xfrm>
        </p:spPr>
        <p:txBody>
          <a:bodyPr rtlCol="0">
            <a:normAutofit fontScale="92500" lnSpcReduction="20000"/>
          </a:bodyPr>
          <a:lstStyle/>
          <a:p>
            <a:pPr marL="182880" indent="-182880" algn="just" eaLnBrk="1" fontAlgn="auto" hangingPunct="1">
              <a:lnSpc>
                <a:spcPct val="110000"/>
              </a:lnSpc>
              <a:spcAft>
                <a:spcPts val="0"/>
              </a:spcAft>
              <a:buClr>
                <a:schemeClr val="tx1">
                  <a:lumMod val="85000"/>
                  <a:lumOff val="15000"/>
                </a:schemeClr>
              </a:buClr>
              <a:buFontTx/>
              <a:buNone/>
              <a:defRPr/>
            </a:pPr>
            <a:r>
              <a:rPr lang="en-US" sz="2400" dirty="0" err="1">
                <a:latin typeface="Arial" panose="020B0604020202020204" pitchFamily="34" charset="0"/>
                <a:cs typeface="Arial" panose="020B0604020202020204" pitchFamily="34" charset="0"/>
              </a:rPr>
              <a:t>Pengelolaan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likuiditas</a:t>
            </a:r>
            <a:endParaRPr lang="en-US" sz="2400" dirty="0">
              <a:latin typeface="Arial" panose="020B0604020202020204" pitchFamily="34" charset="0"/>
              <a:cs typeface="Arial" panose="020B0604020202020204" pitchFamily="34" charset="0"/>
            </a:endParaRPr>
          </a:p>
          <a:p>
            <a:pPr lvl="1" indent="-182880" algn="just" eaLnBrk="1" fontAlgn="auto" hangingPunct="1">
              <a:lnSpc>
                <a:spcPct val="110000"/>
              </a:lnSpc>
              <a:spcAft>
                <a:spcPts val="0"/>
              </a:spcAft>
              <a:buClr>
                <a:schemeClr val="tx1">
                  <a:lumMod val="85000"/>
                  <a:lumOff val="15000"/>
                </a:schemeClr>
              </a:buClr>
              <a:defRPr/>
            </a:pPr>
            <a:r>
              <a:rPr lang="en-US" sz="2000" dirty="0">
                <a:latin typeface="Arial" panose="020B0604020202020204" pitchFamily="34" charset="0"/>
                <a:cs typeface="Arial" panose="020B0604020202020204" pitchFamily="34" charset="0"/>
              </a:rPr>
              <a:t>Monitoring </a:t>
            </a:r>
            <a:r>
              <a:rPr lang="en-US" sz="2000" dirty="0" err="1">
                <a:latin typeface="Arial" panose="020B0604020202020204" pitchFamily="34" charset="0"/>
                <a:cs typeface="Arial" panose="020B0604020202020204" pitchFamily="34" charset="0"/>
              </a:rPr>
              <a:t>penerimaan</a:t>
            </a:r>
            <a:r>
              <a:rPr lang="en-US" sz="2000" dirty="0">
                <a:latin typeface="Arial" panose="020B0604020202020204" pitchFamily="34" charset="0"/>
                <a:cs typeface="Arial" panose="020B0604020202020204" pitchFamily="34" charset="0"/>
              </a:rPr>
              <a:t> dan </a:t>
            </a:r>
            <a:r>
              <a:rPr lang="en-US" sz="2000" dirty="0" err="1">
                <a:latin typeface="Arial" panose="020B0604020202020204" pitchFamily="34" charset="0"/>
                <a:cs typeface="Arial" panose="020B0604020202020204" pitchFamily="34" charset="0"/>
              </a:rPr>
              <a:t>pengeluaran</a:t>
            </a:r>
            <a:r>
              <a:rPr lang="en-US" sz="2000" dirty="0">
                <a:latin typeface="Arial" panose="020B0604020202020204" pitchFamily="34" charset="0"/>
                <a:cs typeface="Arial" panose="020B0604020202020204" pitchFamily="34" charset="0"/>
              </a:rPr>
              <a:t> kas negara</a:t>
            </a:r>
          </a:p>
          <a:p>
            <a:pPr marL="731520" lvl="2" indent="-182880" algn="just" eaLnBrk="1" fontAlgn="auto" hangingPunct="1">
              <a:lnSpc>
                <a:spcPct val="110000"/>
              </a:lnSpc>
              <a:spcAft>
                <a:spcPts val="0"/>
              </a:spcAft>
              <a:buClr>
                <a:schemeClr val="tx1">
                  <a:lumMod val="85000"/>
                  <a:lumOff val="15000"/>
                </a:schemeClr>
              </a:buClr>
              <a:defRPr/>
            </a:pPr>
            <a:r>
              <a:rPr lang="en-US" sz="1800" dirty="0" err="1">
                <a:latin typeface="Arial" panose="020B0604020202020204" pitchFamily="34" charset="0"/>
                <a:cs typeface="Arial" panose="020B0604020202020204" pitchFamily="34" charset="0"/>
              </a:rPr>
              <a:t>Pembayaran</a:t>
            </a:r>
            <a:r>
              <a:rPr lang="en-US" sz="1800" dirty="0">
                <a:latin typeface="Arial" panose="020B0604020202020204" pitchFamily="34" charset="0"/>
                <a:cs typeface="Arial" panose="020B0604020202020204" pitchFamily="34" charset="0"/>
              </a:rPr>
              <a:t> pada </a:t>
            </a:r>
            <a:r>
              <a:rPr lang="en-US" sz="1800" dirty="0" err="1">
                <a:latin typeface="Arial" panose="020B0604020202020204" pitchFamily="34" charset="0"/>
                <a:cs typeface="Arial" panose="020B0604020202020204" pitchFamily="34" charset="0"/>
              </a:rPr>
              <a:t>saat</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jatuh</a:t>
            </a:r>
            <a:r>
              <a:rPr lang="en-US" sz="1800" dirty="0">
                <a:latin typeface="Arial" panose="020B0604020202020204" pitchFamily="34" charset="0"/>
                <a:cs typeface="Arial" panose="020B0604020202020204" pitchFamily="34" charset="0"/>
              </a:rPr>
              <a:t> tempo</a:t>
            </a:r>
          </a:p>
          <a:p>
            <a:pPr marL="731520" lvl="2" indent="-182880" algn="just" eaLnBrk="1" fontAlgn="auto" hangingPunct="1">
              <a:lnSpc>
                <a:spcPct val="110000"/>
              </a:lnSpc>
              <a:spcAft>
                <a:spcPts val="0"/>
              </a:spcAft>
              <a:buClr>
                <a:schemeClr val="tx1">
                  <a:lumMod val="85000"/>
                  <a:lumOff val="15000"/>
                </a:schemeClr>
              </a:buClr>
              <a:defRPr/>
            </a:pPr>
            <a:r>
              <a:rPr lang="en-US" sz="1800" dirty="0" err="1">
                <a:latin typeface="Arial" panose="020B0604020202020204" pitchFamily="34" charset="0"/>
                <a:cs typeface="Arial" panose="020B0604020202020204" pitchFamily="34" charset="0"/>
              </a:rPr>
              <a:t>Penerimaan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segera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disetor</a:t>
            </a:r>
            <a:endParaRPr lang="en-US" sz="1800" dirty="0">
              <a:latin typeface="Arial" panose="020B0604020202020204" pitchFamily="34" charset="0"/>
              <a:cs typeface="Arial" panose="020B0604020202020204" pitchFamily="34" charset="0"/>
            </a:endParaRPr>
          </a:p>
          <a:p>
            <a:pPr lvl="1" indent="-182880" algn="just" eaLnBrk="1" fontAlgn="auto" hangingPunct="1">
              <a:lnSpc>
                <a:spcPct val="110000"/>
              </a:lnSpc>
              <a:spcAft>
                <a:spcPts val="0"/>
              </a:spcAft>
              <a:buClr>
                <a:schemeClr val="tx1">
                  <a:lumMod val="85000"/>
                  <a:lumOff val="15000"/>
                </a:schemeClr>
              </a:buClr>
              <a:defRPr/>
            </a:pPr>
            <a:r>
              <a:rPr lang="en-US" sz="2000" dirty="0" err="1">
                <a:latin typeface="Arial" panose="020B0604020202020204" pitchFamily="34" charset="0"/>
                <a:cs typeface="Arial" panose="020B0604020202020204" pitchFamily="34" charset="0"/>
              </a:rPr>
              <a:t>Antisipasi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atas</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kemungkinan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kekurangan</a:t>
            </a:r>
            <a:r>
              <a:rPr lang="en-US" sz="2000" dirty="0">
                <a:latin typeface="Arial" panose="020B0604020202020204" pitchFamily="34" charset="0"/>
                <a:cs typeface="Arial" panose="020B0604020202020204" pitchFamily="34" charset="0"/>
              </a:rPr>
              <a:t>/</a:t>
            </a:r>
            <a:r>
              <a:rPr lang="en-US" sz="2000" dirty="0" err="1">
                <a:latin typeface="Arial" panose="020B0604020202020204" pitchFamily="34" charset="0"/>
                <a:cs typeface="Arial" panose="020B0604020202020204" pitchFamily="34" charset="0"/>
              </a:rPr>
              <a:t>kelebihan</a:t>
            </a:r>
            <a:r>
              <a:rPr lang="en-US" sz="2000" dirty="0">
                <a:latin typeface="Arial" panose="020B0604020202020204" pitchFamily="34" charset="0"/>
                <a:cs typeface="Arial" panose="020B0604020202020204" pitchFamily="34" charset="0"/>
              </a:rPr>
              <a:t> kas </a:t>
            </a:r>
          </a:p>
          <a:p>
            <a:pPr marL="182880" indent="-182880" algn="just" eaLnBrk="1" fontAlgn="auto" hangingPunct="1">
              <a:lnSpc>
                <a:spcPct val="110000"/>
              </a:lnSpc>
              <a:spcAft>
                <a:spcPts val="0"/>
              </a:spcAft>
              <a:buClr>
                <a:schemeClr val="tx1">
                  <a:lumMod val="85000"/>
                  <a:lumOff val="15000"/>
                </a:schemeClr>
              </a:buClr>
              <a:defRPr/>
            </a:pPr>
            <a:r>
              <a:rPr lang="en-US" sz="2400" dirty="0" err="1">
                <a:latin typeface="Arial" panose="020B0604020202020204" pitchFamily="34" charset="0"/>
                <a:cs typeface="Arial" panose="020B0604020202020204" pitchFamily="34" charset="0"/>
              </a:rPr>
              <a:t>Minimalisasi</a:t>
            </a:r>
            <a:r>
              <a:rPr lang="en-US" sz="2400" dirty="0">
                <a:latin typeface="Arial" panose="020B0604020202020204" pitchFamily="34" charset="0"/>
                <a:cs typeface="Arial" panose="020B0604020202020204" pitchFamily="34" charset="0"/>
              </a:rPr>
              <a:t> </a:t>
            </a:r>
            <a:r>
              <a:rPr lang="en-US" sz="2400" i="1" dirty="0">
                <a:latin typeface="Arial" panose="020B0604020202020204" pitchFamily="34" charset="0"/>
                <a:cs typeface="Arial" panose="020B0604020202020204" pitchFamily="34" charset="0"/>
              </a:rPr>
              <a:t>idle cash</a:t>
            </a:r>
          </a:p>
          <a:p>
            <a:pPr lvl="1" indent="-182880" algn="just" eaLnBrk="1" fontAlgn="auto" hangingPunct="1">
              <a:lnSpc>
                <a:spcPct val="110000"/>
              </a:lnSpc>
              <a:spcAft>
                <a:spcPts val="0"/>
              </a:spcAft>
              <a:buClr>
                <a:schemeClr val="tx1">
                  <a:lumMod val="85000"/>
                  <a:lumOff val="15000"/>
                </a:schemeClr>
              </a:buClr>
              <a:defRPr/>
            </a:pPr>
            <a:r>
              <a:rPr lang="en-US" sz="2000" dirty="0" err="1">
                <a:latin typeface="Arial" panose="020B0604020202020204" pitchFamily="34" charset="0"/>
                <a:cs typeface="Arial" panose="020B0604020202020204" pitchFamily="34" charset="0"/>
              </a:rPr>
              <a:t>Meningkatkan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pendapatan</a:t>
            </a:r>
            <a:r>
              <a:rPr lang="en-US" sz="2000" dirty="0">
                <a:latin typeface="Arial" panose="020B0604020202020204" pitchFamily="34" charset="0"/>
                <a:cs typeface="Arial" panose="020B0604020202020204" pitchFamily="34" charset="0"/>
              </a:rPr>
              <a:t> negara</a:t>
            </a:r>
            <a:endParaRPr lang="en-US" sz="2000" i="1" dirty="0">
              <a:latin typeface="Arial" panose="020B0604020202020204" pitchFamily="34" charset="0"/>
              <a:cs typeface="Arial" panose="020B0604020202020204" pitchFamily="34" charset="0"/>
            </a:endParaRPr>
          </a:p>
          <a:p>
            <a:pPr marL="731520" lvl="2" indent="-182880" algn="just" eaLnBrk="1" fontAlgn="auto" hangingPunct="1">
              <a:lnSpc>
                <a:spcPct val="110000"/>
              </a:lnSpc>
              <a:spcAft>
                <a:spcPts val="0"/>
              </a:spcAft>
              <a:buClr>
                <a:schemeClr val="tx1">
                  <a:lumMod val="85000"/>
                  <a:lumOff val="15000"/>
                </a:schemeClr>
              </a:buClr>
              <a:defRPr/>
            </a:pPr>
            <a:r>
              <a:rPr lang="en-US" sz="1800" dirty="0" err="1">
                <a:latin typeface="Arial" panose="020B0604020202020204" pitchFamily="34" charset="0"/>
                <a:cs typeface="Arial" panose="020B0604020202020204" pitchFamily="34" charset="0"/>
              </a:rPr>
              <a:t>Penempatan</a:t>
            </a:r>
            <a:r>
              <a:rPr lang="en-US" sz="1800" dirty="0">
                <a:latin typeface="Arial" panose="020B0604020202020204" pitchFamily="34" charset="0"/>
                <a:cs typeface="Arial" panose="020B0604020202020204" pitchFamily="34" charset="0"/>
              </a:rPr>
              <a:t>/</a:t>
            </a:r>
            <a:r>
              <a:rPr lang="en-US" sz="1800" dirty="0" err="1">
                <a:latin typeface="Arial" panose="020B0604020202020204" pitchFamily="34" charset="0"/>
                <a:cs typeface="Arial" panose="020B0604020202020204" pitchFamily="34" charset="0"/>
              </a:rPr>
              <a:t>Investasi</a:t>
            </a:r>
            <a:endParaRPr lang="en-US" sz="1800" dirty="0">
              <a:latin typeface="Arial" panose="020B0604020202020204" pitchFamily="34" charset="0"/>
              <a:cs typeface="Arial" panose="020B0604020202020204" pitchFamily="34" charset="0"/>
            </a:endParaRPr>
          </a:p>
          <a:p>
            <a:pPr marL="731520" lvl="2" indent="-182880" algn="just" eaLnBrk="1" fontAlgn="auto" hangingPunct="1">
              <a:lnSpc>
                <a:spcPct val="110000"/>
              </a:lnSpc>
              <a:spcAft>
                <a:spcPts val="0"/>
              </a:spcAft>
              <a:buClr>
                <a:schemeClr val="tx1">
                  <a:lumMod val="85000"/>
                  <a:lumOff val="15000"/>
                </a:schemeClr>
              </a:buClr>
              <a:defRPr/>
            </a:pPr>
            <a:r>
              <a:rPr lang="en-US" sz="1800" i="1" dirty="0">
                <a:latin typeface="Arial" panose="020B0604020202020204" pitchFamily="34" charset="0"/>
                <a:cs typeface="Arial" panose="020B0604020202020204" pitchFamily="34" charset="0"/>
              </a:rPr>
              <a:t>Buy back </a:t>
            </a:r>
            <a:r>
              <a:rPr lang="en-US" sz="1800" dirty="0">
                <a:latin typeface="Arial" panose="020B0604020202020204" pitchFamily="34" charset="0"/>
                <a:cs typeface="Arial" panose="020B0604020202020204" pitchFamily="34" charset="0"/>
              </a:rPr>
              <a:t>SUN</a:t>
            </a:r>
          </a:p>
          <a:p>
            <a:pPr lvl="1" indent="-182880" algn="just" eaLnBrk="1" fontAlgn="auto" hangingPunct="1">
              <a:lnSpc>
                <a:spcPct val="110000"/>
              </a:lnSpc>
              <a:spcAft>
                <a:spcPts val="0"/>
              </a:spcAft>
              <a:buClr>
                <a:schemeClr val="tx1">
                  <a:lumMod val="85000"/>
                  <a:lumOff val="15000"/>
                </a:schemeClr>
              </a:buClr>
              <a:defRPr/>
            </a:pPr>
            <a:r>
              <a:rPr lang="en-US" sz="2000" dirty="0" err="1">
                <a:latin typeface="Arial" panose="020B0604020202020204" pitchFamily="34" charset="0"/>
                <a:cs typeface="Arial" panose="020B0604020202020204" pitchFamily="34" charset="0"/>
              </a:rPr>
              <a:t>Mengurangi</a:t>
            </a:r>
            <a:r>
              <a:rPr lang="en-US" sz="2000" dirty="0">
                <a:latin typeface="Arial" panose="020B0604020202020204" pitchFamily="34" charset="0"/>
                <a:cs typeface="Arial" panose="020B0604020202020204" pitchFamily="34" charset="0"/>
              </a:rPr>
              <a:t> </a:t>
            </a:r>
            <a:r>
              <a:rPr lang="en-US" sz="2000" i="1" dirty="0">
                <a:latin typeface="Arial" panose="020B0604020202020204" pitchFamily="34" charset="0"/>
                <a:cs typeface="Arial" panose="020B0604020202020204" pitchFamily="34" charset="0"/>
              </a:rPr>
              <a:t>cost of financing</a:t>
            </a:r>
          </a:p>
          <a:p>
            <a:pPr marL="182880" indent="-182880" algn="just" eaLnBrk="1" fontAlgn="auto" hangingPunct="1">
              <a:lnSpc>
                <a:spcPct val="110000"/>
              </a:lnSpc>
              <a:spcAft>
                <a:spcPts val="0"/>
              </a:spcAft>
              <a:buClr>
                <a:schemeClr val="tx1">
                  <a:lumMod val="85000"/>
                  <a:lumOff val="15000"/>
                </a:schemeClr>
              </a:buClr>
              <a:defRPr/>
            </a:pPr>
            <a:r>
              <a:rPr lang="en-US" sz="2400" dirty="0" err="1">
                <a:latin typeface="Arial" panose="020B0604020202020204" pitchFamily="34" charset="0"/>
                <a:cs typeface="Arial" panose="020B0604020202020204" pitchFamily="34" charset="0"/>
              </a:rPr>
              <a:t>Mengurangi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biaya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transaksi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keuangan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pemerintah</a:t>
            </a:r>
            <a:endParaRPr lang="en-US" sz="2400" dirty="0">
              <a:latin typeface="Arial" panose="020B0604020202020204" pitchFamily="34" charset="0"/>
              <a:cs typeface="Arial" panose="020B0604020202020204" pitchFamily="34" charset="0"/>
            </a:endParaRPr>
          </a:p>
          <a:p>
            <a:pPr lvl="1" indent="-182880" algn="just" eaLnBrk="1" fontAlgn="auto" hangingPunct="1">
              <a:lnSpc>
                <a:spcPct val="110000"/>
              </a:lnSpc>
              <a:spcAft>
                <a:spcPts val="0"/>
              </a:spcAft>
              <a:buClr>
                <a:schemeClr val="tx1">
                  <a:lumMod val="85000"/>
                  <a:lumOff val="15000"/>
                </a:schemeClr>
              </a:buClr>
              <a:defRPr/>
            </a:pPr>
            <a:r>
              <a:rPr lang="en-US" sz="2000" dirty="0" err="1">
                <a:latin typeface="Arial" panose="020B0604020202020204" pitchFamily="34" charset="0"/>
                <a:cs typeface="Arial" panose="020B0604020202020204" pitchFamily="34" charset="0"/>
              </a:rPr>
              <a:t>Mengurangi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jumlah</a:t>
            </a:r>
            <a:r>
              <a:rPr lang="en-US" sz="2000" dirty="0">
                <a:latin typeface="Arial" panose="020B0604020202020204" pitchFamily="34" charset="0"/>
                <a:cs typeface="Arial" panose="020B0604020202020204" pitchFamily="34" charset="0"/>
              </a:rPr>
              <a:t> </a:t>
            </a:r>
            <a:r>
              <a:rPr lang="en-US" sz="2000" i="1" dirty="0">
                <a:latin typeface="Arial" panose="020B0604020202020204" pitchFamily="34" charset="0"/>
                <a:cs typeface="Arial" panose="020B0604020202020204" pitchFamily="34" charset="0"/>
              </a:rPr>
              <a:t>bank accounts </a:t>
            </a:r>
            <a:r>
              <a:rPr lang="en-US" sz="2000" dirty="0" err="1">
                <a:latin typeface="Arial" panose="020B0604020202020204" pitchFamily="34" charset="0"/>
                <a:cs typeface="Arial" panose="020B0604020202020204" pitchFamily="34" charset="0"/>
              </a:rPr>
              <a:t>pemerintah</a:t>
            </a:r>
            <a:endParaRPr lang="en-US" sz="2000" dirty="0">
              <a:latin typeface="Arial" panose="020B0604020202020204" pitchFamily="34" charset="0"/>
              <a:cs typeface="Arial" panose="020B0604020202020204" pitchFamily="34" charset="0"/>
            </a:endParaRPr>
          </a:p>
          <a:p>
            <a:pPr lvl="1" indent="-182880" algn="just" eaLnBrk="1" fontAlgn="auto" hangingPunct="1">
              <a:lnSpc>
                <a:spcPct val="110000"/>
              </a:lnSpc>
              <a:spcAft>
                <a:spcPts val="0"/>
              </a:spcAft>
              <a:buClr>
                <a:schemeClr val="tx1">
                  <a:lumMod val="85000"/>
                  <a:lumOff val="15000"/>
                </a:schemeClr>
              </a:buClr>
              <a:defRPr/>
            </a:pPr>
            <a:r>
              <a:rPr lang="en-US" sz="2000" dirty="0" err="1">
                <a:latin typeface="Arial" panose="020B0604020202020204" pitchFamily="34" charset="0"/>
                <a:cs typeface="Arial" panose="020B0604020202020204" pitchFamily="34" charset="0"/>
              </a:rPr>
              <a:t>Menurangi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biaya</a:t>
            </a:r>
            <a:r>
              <a:rPr lang="en-US" sz="2000" dirty="0">
                <a:latin typeface="Arial" panose="020B0604020202020204" pitchFamily="34" charset="0"/>
                <a:cs typeface="Arial" panose="020B0604020202020204" pitchFamily="34" charset="0"/>
              </a:rPr>
              <a:t> </a:t>
            </a:r>
            <a:r>
              <a:rPr lang="en-US" sz="2000" i="1" dirty="0">
                <a:latin typeface="Arial" panose="020B0604020202020204" pitchFamily="34" charset="0"/>
                <a:cs typeface="Arial" panose="020B0604020202020204" pitchFamily="34" charset="0"/>
              </a:rPr>
              <a:t>revenue collection</a:t>
            </a:r>
            <a:r>
              <a:rPr lang="en-US" sz="2000" dirty="0">
                <a:latin typeface="Arial" panose="020B0604020202020204" pitchFamily="34" charset="0"/>
                <a:cs typeface="Arial" panose="020B0604020202020204" pitchFamily="34" charset="0"/>
              </a:rPr>
              <a:t> dan </a:t>
            </a:r>
            <a:r>
              <a:rPr lang="en-US" sz="2000" i="1" dirty="0">
                <a:latin typeface="Arial" panose="020B0604020202020204" pitchFamily="34" charset="0"/>
                <a:cs typeface="Arial" panose="020B0604020202020204" pitchFamily="34" charset="0"/>
              </a:rPr>
              <a:t>expenditure processing (administration of payment process)</a:t>
            </a:r>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xmlns="" id="{3E9324DF-517A-43AC-9C31-61BC69858BE3}"/>
              </a:ext>
            </a:extLst>
          </p:cNvPr>
          <p:cNvSpPr>
            <a:spLocks noGrp="1"/>
          </p:cNvSpPr>
          <p:nvPr>
            <p:ph type="title"/>
          </p:nvPr>
        </p:nvSpPr>
        <p:spPr>
          <a:xfrm>
            <a:off x="457200" y="274638"/>
            <a:ext cx="8229600" cy="639762"/>
          </a:xfrm>
        </p:spPr>
        <p:txBody>
          <a:bodyPr/>
          <a:lstStyle/>
          <a:p>
            <a:pPr algn="ctr" eaLnBrk="1" hangingPunct="1"/>
            <a:r>
              <a:rPr altLang="en-US" sz="3200" b="1"/>
              <a:t>Penempatan/</a:t>
            </a:r>
            <a:r>
              <a:rPr altLang="en-US" sz="3200" b="1">
                <a:latin typeface="Arial" panose="020B0604020202020204" pitchFamily="34" charset="0"/>
                <a:cs typeface="Arial" panose="020B0604020202020204" pitchFamily="34" charset="0"/>
              </a:rPr>
              <a:t>Investasi</a:t>
            </a:r>
          </a:p>
        </p:txBody>
      </p:sp>
      <p:sp>
        <p:nvSpPr>
          <p:cNvPr id="15364" name="Rectangle 3">
            <a:extLst>
              <a:ext uri="{FF2B5EF4-FFF2-40B4-BE49-F238E27FC236}">
                <a16:creationId xmlns:a16="http://schemas.microsoft.com/office/drawing/2014/main" xmlns="" id="{AAE24D3B-76D9-4CC1-B7EA-A1C9B850BD43}"/>
              </a:ext>
            </a:extLst>
          </p:cNvPr>
          <p:cNvSpPr>
            <a:spLocks noGrp="1" noChangeArrowheads="1"/>
          </p:cNvSpPr>
          <p:nvPr>
            <p:ph idx="1"/>
          </p:nvPr>
        </p:nvSpPr>
        <p:spPr>
          <a:xfrm>
            <a:off x="457200" y="1447799"/>
            <a:ext cx="8229600" cy="4640263"/>
          </a:xfrm>
        </p:spPr>
        <p:txBody>
          <a:bodyPr rtlCol="0">
            <a:normAutofit lnSpcReduction="10000"/>
          </a:bodyPr>
          <a:lstStyle/>
          <a:p>
            <a:pPr marL="0" indent="0" algn="just" eaLnBrk="1" fontAlgn="auto" hangingPunct="1">
              <a:lnSpc>
                <a:spcPct val="110000"/>
              </a:lnSpc>
              <a:spcAft>
                <a:spcPts val="0"/>
              </a:spcAft>
              <a:buClr>
                <a:schemeClr val="tx1">
                  <a:lumMod val="85000"/>
                  <a:lumOff val="15000"/>
                </a:schemeClr>
              </a:buClr>
              <a:buFontTx/>
              <a:buNone/>
              <a:defRPr/>
            </a:pPr>
            <a:r>
              <a:rPr lang="en-US" sz="2400" dirty="0" err="1">
                <a:latin typeface="Arial" panose="020B0604020202020204" pitchFamily="34" charset="0"/>
                <a:cs typeface="Arial" panose="020B0604020202020204" pitchFamily="34" charset="0"/>
              </a:rPr>
              <a:t>Ketentuan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pada</a:t>
            </a:r>
            <a:r>
              <a:rPr lang="en-US" sz="2400" dirty="0">
                <a:latin typeface="Arial" panose="020B0604020202020204" pitchFamily="34" charset="0"/>
                <a:cs typeface="Arial" panose="020B0604020202020204" pitchFamily="34" charset="0"/>
              </a:rPr>
              <a:t> UU No.1 </a:t>
            </a:r>
            <a:r>
              <a:rPr lang="en-US" sz="2400" dirty="0" err="1">
                <a:latin typeface="Arial" panose="020B0604020202020204" pitchFamily="34" charset="0"/>
                <a:cs typeface="Arial" panose="020B0604020202020204" pitchFamily="34" charset="0"/>
              </a:rPr>
              <a:t>Tahun</a:t>
            </a:r>
            <a:r>
              <a:rPr lang="en-US" sz="2400" dirty="0">
                <a:latin typeface="Arial" panose="020B0604020202020204" pitchFamily="34" charset="0"/>
                <a:cs typeface="Arial" panose="020B0604020202020204" pitchFamily="34" charset="0"/>
              </a:rPr>
              <a:t> 2004 </a:t>
            </a:r>
            <a:r>
              <a:rPr lang="en-US" sz="2400" dirty="0" err="1">
                <a:latin typeface="Arial" panose="020B0604020202020204" pitchFamily="34" charset="0"/>
                <a:cs typeface="Arial" panose="020B0604020202020204" pitchFamily="34" charset="0"/>
              </a:rPr>
              <a:t>tentang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penempatan</a:t>
            </a:r>
            <a:r>
              <a:rPr lang="en-US" sz="2400" dirty="0">
                <a:latin typeface="Arial" panose="020B0604020202020204" pitchFamily="34" charset="0"/>
                <a:cs typeface="Arial" panose="020B0604020202020204" pitchFamily="34" charset="0"/>
              </a:rPr>
              <a:t>/</a:t>
            </a:r>
            <a:r>
              <a:rPr lang="en-US" sz="2400" dirty="0" err="1">
                <a:latin typeface="Arial" panose="020B0604020202020204" pitchFamily="34" charset="0"/>
                <a:cs typeface="Arial" panose="020B0604020202020204" pitchFamily="34" charset="0"/>
              </a:rPr>
              <a:t>investasi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oleh</a:t>
            </a:r>
            <a:r>
              <a:rPr lang="en-US" sz="2400" dirty="0">
                <a:latin typeface="Arial" panose="020B0604020202020204" pitchFamily="34" charset="0"/>
                <a:cs typeface="Arial" panose="020B0604020202020204" pitchFamily="34" charset="0"/>
              </a:rPr>
              <a:t> BUN :</a:t>
            </a:r>
          </a:p>
          <a:p>
            <a:pPr algn="just" eaLnBrk="1" fontAlgn="auto" hangingPunct="1">
              <a:lnSpc>
                <a:spcPct val="80000"/>
              </a:lnSpc>
              <a:spcAft>
                <a:spcPts val="0"/>
              </a:spcAft>
              <a:buClr>
                <a:schemeClr val="tx1">
                  <a:lumMod val="85000"/>
                  <a:lumOff val="15000"/>
                </a:schemeClr>
              </a:buClr>
              <a:buFont typeface="Arial" panose="020B0604020202020204" pitchFamily="34" charset="0"/>
              <a:buChar char="•"/>
              <a:defRPr/>
            </a:pPr>
            <a:r>
              <a:rPr lang="en-US" sz="2400" dirty="0" err="1">
                <a:latin typeface="Arial" panose="020B0604020202020204" pitchFamily="34" charset="0"/>
                <a:cs typeface="Arial" panose="020B0604020202020204" pitchFamily="34" charset="0"/>
              </a:rPr>
              <a:t>Pasal</a:t>
            </a:r>
            <a:r>
              <a:rPr lang="en-US" sz="2400" dirty="0">
                <a:latin typeface="Arial" panose="020B0604020202020204" pitchFamily="34" charset="0"/>
                <a:cs typeface="Arial" panose="020B0604020202020204" pitchFamily="34" charset="0"/>
              </a:rPr>
              <a:t> 7 </a:t>
            </a:r>
            <a:r>
              <a:rPr lang="en-US" sz="2400" dirty="0" err="1">
                <a:latin typeface="Arial" panose="020B0604020202020204" pitchFamily="34" charset="0"/>
                <a:cs typeface="Arial" panose="020B0604020202020204" pitchFamily="34" charset="0"/>
              </a:rPr>
              <a:t>poin</a:t>
            </a:r>
            <a:r>
              <a:rPr lang="en-US" sz="2400" dirty="0">
                <a:latin typeface="Arial" panose="020B0604020202020204" pitchFamily="34" charset="0"/>
                <a:cs typeface="Arial" panose="020B0604020202020204" pitchFamily="34" charset="0"/>
              </a:rPr>
              <a:t> h </a:t>
            </a:r>
            <a:r>
              <a:rPr lang="en-US" sz="2400" dirty="0" err="1">
                <a:latin typeface="Arial" panose="020B0604020202020204" pitchFamily="34" charset="0"/>
                <a:cs typeface="Arial" panose="020B0604020202020204" pitchFamily="34" charset="0"/>
              </a:rPr>
              <a:t>dan</a:t>
            </a:r>
            <a:r>
              <a:rPr lang="en-US" sz="2400" dirty="0">
                <a:latin typeface="Arial" panose="020B0604020202020204" pitchFamily="34" charset="0"/>
                <a:cs typeface="Arial" panose="020B0604020202020204" pitchFamily="34" charset="0"/>
              </a:rPr>
              <a:t> g</a:t>
            </a:r>
          </a:p>
          <a:p>
            <a:pPr marL="617220" lvl="1" indent="-342900" algn="just" eaLnBrk="1" fontAlgn="auto" hangingPunct="1">
              <a:lnSpc>
                <a:spcPct val="80000"/>
              </a:lnSpc>
              <a:spcAft>
                <a:spcPts val="0"/>
              </a:spcAft>
              <a:buClr>
                <a:schemeClr val="tx1">
                  <a:lumMod val="85000"/>
                  <a:lumOff val="15000"/>
                </a:schemeClr>
              </a:buClr>
              <a:buFont typeface="Arial" panose="020B0604020202020204" pitchFamily="34" charset="0"/>
              <a:buChar char="•"/>
              <a:defRPr/>
            </a:pPr>
            <a:r>
              <a:rPr lang="en-US" sz="2000" dirty="0" err="1">
                <a:latin typeface="Arial" panose="020B0604020202020204" pitchFamily="34" charset="0"/>
                <a:cs typeface="Arial" panose="020B0604020202020204" pitchFamily="34" charset="0"/>
              </a:rPr>
              <a:t>Memungkinkan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investasi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dalam</a:t>
            </a:r>
            <a:r>
              <a:rPr lang="en-US" sz="2000" dirty="0">
                <a:latin typeface="Arial" panose="020B0604020202020204" pitchFamily="34" charset="0"/>
                <a:cs typeface="Arial" panose="020B0604020202020204" pitchFamily="34" charset="0"/>
              </a:rPr>
              <a:t> SUN </a:t>
            </a:r>
            <a:r>
              <a:rPr lang="en-US" sz="2000" dirty="0" err="1">
                <a:latin typeface="Arial" panose="020B0604020202020204" pitchFamily="34" charset="0"/>
                <a:cs typeface="Arial" panose="020B0604020202020204" pitchFamily="34" charset="0"/>
              </a:rPr>
              <a:t>rangka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pengelolaan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kas</a:t>
            </a:r>
            <a:r>
              <a:rPr lang="en-US" sz="2000" dirty="0">
                <a:latin typeface="Arial" panose="020B0604020202020204" pitchFamily="34" charset="0"/>
                <a:cs typeface="Arial" panose="020B0604020202020204" pitchFamily="34" charset="0"/>
              </a:rPr>
              <a:t>.</a:t>
            </a:r>
          </a:p>
          <a:p>
            <a:pPr algn="just" eaLnBrk="1" fontAlgn="auto" hangingPunct="1">
              <a:lnSpc>
                <a:spcPct val="80000"/>
              </a:lnSpc>
              <a:spcAft>
                <a:spcPts val="0"/>
              </a:spcAft>
              <a:buClr>
                <a:schemeClr val="tx1">
                  <a:lumMod val="85000"/>
                  <a:lumOff val="15000"/>
                </a:schemeClr>
              </a:buClr>
              <a:buFont typeface="Arial" panose="020B0604020202020204" pitchFamily="34" charset="0"/>
              <a:buChar char="•"/>
              <a:defRPr/>
            </a:pPr>
            <a:r>
              <a:rPr lang="en-US" sz="2400" dirty="0" err="1">
                <a:latin typeface="Arial" panose="020B0604020202020204" pitchFamily="34" charset="0"/>
                <a:cs typeface="Arial" panose="020B0604020202020204" pitchFamily="34" charset="0"/>
              </a:rPr>
              <a:t>Pasal</a:t>
            </a:r>
            <a:r>
              <a:rPr lang="en-US" sz="2400" dirty="0">
                <a:latin typeface="Arial" panose="020B0604020202020204" pitchFamily="34" charset="0"/>
                <a:cs typeface="Arial" panose="020B0604020202020204" pitchFamily="34" charset="0"/>
              </a:rPr>
              <a:t> 23 </a:t>
            </a:r>
            <a:r>
              <a:rPr lang="en-US" sz="2400" dirty="0" err="1">
                <a:latin typeface="Arial" panose="020B0604020202020204" pitchFamily="34" charset="0"/>
                <a:cs typeface="Arial" panose="020B0604020202020204" pitchFamily="34" charset="0"/>
              </a:rPr>
              <a:t>ayat</a:t>
            </a:r>
            <a:r>
              <a:rPr lang="en-US" sz="2400" dirty="0">
                <a:latin typeface="Arial" panose="020B0604020202020204" pitchFamily="34" charset="0"/>
                <a:cs typeface="Arial" panose="020B0604020202020204" pitchFamily="34" charset="0"/>
              </a:rPr>
              <a:t> 1 </a:t>
            </a:r>
            <a:r>
              <a:rPr lang="en-US" sz="2400" dirty="0" err="1">
                <a:latin typeface="Arial" panose="020B0604020202020204" pitchFamily="34" charset="0"/>
                <a:cs typeface="Arial" panose="020B0604020202020204" pitchFamily="34" charset="0"/>
              </a:rPr>
              <a:t>dan</a:t>
            </a:r>
            <a:r>
              <a:rPr lang="en-US" sz="2400" dirty="0">
                <a:latin typeface="Arial" panose="020B0604020202020204" pitchFamily="34" charset="0"/>
                <a:cs typeface="Arial" panose="020B0604020202020204" pitchFamily="34" charset="0"/>
              </a:rPr>
              <a:t> 2</a:t>
            </a:r>
          </a:p>
          <a:p>
            <a:pPr marL="617220" lvl="1" indent="-342900" algn="just" eaLnBrk="1" fontAlgn="auto" hangingPunct="1">
              <a:lnSpc>
                <a:spcPct val="80000"/>
              </a:lnSpc>
              <a:spcAft>
                <a:spcPts val="0"/>
              </a:spcAft>
              <a:buClr>
                <a:schemeClr val="tx1">
                  <a:lumMod val="85000"/>
                  <a:lumOff val="15000"/>
                </a:schemeClr>
              </a:buClr>
              <a:buFont typeface="Arial" panose="020B0604020202020204" pitchFamily="34" charset="0"/>
              <a:buChar char="•"/>
              <a:defRPr/>
            </a:pPr>
            <a:r>
              <a:rPr lang="en-US" sz="2000" dirty="0" err="1">
                <a:latin typeface="Arial" panose="020B0604020202020204" pitchFamily="34" charset="0"/>
                <a:cs typeface="Arial" panose="020B0604020202020204" pitchFamily="34" charset="0"/>
              </a:rPr>
              <a:t>Memungkinkan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untuk</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memperoleh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bunga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atas</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dana</a:t>
            </a:r>
            <a:r>
              <a:rPr lang="en-US" sz="2000" dirty="0">
                <a:latin typeface="Arial" panose="020B0604020202020204" pitchFamily="34" charset="0"/>
                <a:cs typeface="Arial" panose="020B0604020202020204" pitchFamily="34" charset="0"/>
              </a:rPr>
              <a:t> yang </a:t>
            </a:r>
            <a:r>
              <a:rPr lang="en-US" sz="2000" dirty="0" err="1">
                <a:latin typeface="Arial" panose="020B0604020202020204" pitchFamily="34" charset="0"/>
                <a:cs typeface="Arial" panose="020B0604020202020204" pitchFamily="34" charset="0"/>
              </a:rPr>
              <a:t>disimpan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pada</a:t>
            </a:r>
            <a:r>
              <a:rPr lang="en-US" sz="2000" dirty="0">
                <a:latin typeface="Arial" panose="020B0604020202020204" pitchFamily="34" charset="0"/>
                <a:cs typeface="Arial" panose="020B0604020202020204" pitchFamily="34" charset="0"/>
              </a:rPr>
              <a:t> BI</a:t>
            </a:r>
          </a:p>
          <a:p>
            <a:pPr algn="just" eaLnBrk="1" fontAlgn="auto" hangingPunct="1">
              <a:lnSpc>
                <a:spcPct val="80000"/>
              </a:lnSpc>
              <a:spcAft>
                <a:spcPts val="0"/>
              </a:spcAft>
              <a:buClr>
                <a:schemeClr val="tx1">
                  <a:lumMod val="85000"/>
                  <a:lumOff val="15000"/>
                </a:schemeClr>
              </a:buClr>
              <a:buFont typeface="Arial" panose="020B0604020202020204" pitchFamily="34" charset="0"/>
              <a:buChar char="•"/>
              <a:defRPr/>
            </a:pPr>
            <a:r>
              <a:rPr lang="en-US" sz="2400" dirty="0" err="1">
                <a:latin typeface="Arial" panose="020B0604020202020204" pitchFamily="34" charset="0"/>
                <a:cs typeface="Arial" panose="020B0604020202020204" pitchFamily="34" charset="0"/>
              </a:rPr>
              <a:t>Pasal</a:t>
            </a:r>
            <a:r>
              <a:rPr lang="en-US" sz="2400" dirty="0">
                <a:latin typeface="Arial" panose="020B0604020202020204" pitchFamily="34" charset="0"/>
                <a:cs typeface="Arial" panose="020B0604020202020204" pitchFamily="34" charset="0"/>
              </a:rPr>
              <a:t> 24 </a:t>
            </a:r>
            <a:r>
              <a:rPr lang="en-US" sz="2400" dirty="0" err="1">
                <a:latin typeface="Arial" panose="020B0604020202020204" pitchFamily="34" charset="0"/>
                <a:cs typeface="Arial" panose="020B0604020202020204" pitchFamily="34" charset="0"/>
              </a:rPr>
              <a:t>ayat</a:t>
            </a:r>
            <a:r>
              <a:rPr lang="en-US" sz="2400" dirty="0">
                <a:latin typeface="Arial" panose="020B0604020202020204" pitchFamily="34" charset="0"/>
                <a:cs typeface="Arial" panose="020B0604020202020204" pitchFamily="34" charset="0"/>
              </a:rPr>
              <a:t> 1 </a:t>
            </a:r>
            <a:r>
              <a:rPr lang="en-US" sz="2400" dirty="0" err="1">
                <a:latin typeface="Arial" panose="020B0604020202020204" pitchFamily="34" charset="0"/>
                <a:cs typeface="Arial" panose="020B0604020202020204" pitchFamily="34" charset="0"/>
              </a:rPr>
              <a:t>dan</a:t>
            </a:r>
            <a:r>
              <a:rPr lang="en-US" sz="2400" dirty="0">
                <a:latin typeface="Arial" panose="020B0604020202020204" pitchFamily="34" charset="0"/>
                <a:cs typeface="Arial" panose="020B0604020202020204" pitchFamily="34" charset="0"/>
              </a:rPr>
              <a:t> 2</a:t>
            </a:r>
          </a:p>
          <a:p>
            <a:pPr marL="617220" lvl="1" indent="-342900" algn="just" eaLnBrk="1" fontAlgn="auto" hangingPunct="1">
              <a:lnSpc>
                <a:spcPct val="80000"/>
              </a:lnSpc>
              <a:spcAft>
                <a:spcPts val="0"/>
              </a:spcAft>
              <a:buClr>
                <a:schemeClr val="tx1">
                  <a:lumMod val="85000"/>
                  <a:lumOff val="15000"/>
                </a:schemeClr>
              </a:buClr>
              <a:buFont typeface="Arial" panose="020B0604020202020204" pitchFamily="34" charset="0"/>
              <a:buChar char="•"/>
              <a:defRPr/>
            </a:pPr>
            <a:r>
              <a:rPr lang="en-US" sz="2000" dirty="0" err="1">
                <a:latin typeface="Arial" panose="020B0604020202020204" pitchFamily="34" charset="0"/>
                <a:cs typeface="Arial" panose="020B0604020202020204" pitchFamily="34" charset="0"/>
              </a:rPr>
              <a:t>Memungkinkan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untuk</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memperoleh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bunga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atas</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dana</a:t>
            </a:r>
            <a:r>
              <a:rPr lang="en-US" sz="2000" dirty="0">
                <a:latin typeface="Arial" panose="020B0604020202020204" pitchFamily="34" charset="0"/>
                <a:cs typeface="Arial" panose="020B0604020202020204" pitchFamily="34" charset="0"/>
              </a:rPr>
              <a:t> yang </a:t>
            </a:r>
            <a:r>
              <a:rPr lang="en-US" sz="2000" dirty="0" err="1">
                <a:latin typeface="Arial" panose="020B0604020202020204" pitchFamily="34" charset="0"/>
                <a:cs typeface="Arial" panose="020B0604020202020204" pitchFamily="34" charset="0"/>
              </a:rPr>
              <a:t>disimpan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pada</a:t>
            </a:r>
            <a:r>
              <a:rPr lang="en-US" sz="2000" dirty="0">
                <a:latin typeface="Arial" panose="020B0604020202020204" pitchFamily="34" charset="0"/>
                <a:cs typeface="Arial" panose="020B0604020202020204" pitchFamily="34" charset="0"/>
              </a:rPr>
              <a:t> bank </a:t>
            </a:r>
            <a:r>
              <a:rPr lang="en-US" sz="2000" dirty="0" err="1">
                <a:latin typeface="Arial" panose="020B0604020202020204" pitchFamily="34" charset="0"/>
                <a:cs typeface="Arial" panose="020B0604020202020204" pitchFamily="34" charset="0"/>
              </a:rPr>
              <a:t>umum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sesuai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dengan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ketentuan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pada</a:t>
            </a:r>
            <a:r>
              <a:rPr lang="en-US" sz="2000" dirty="0">
                <a:latin typeface="Arial" panose="020B0604020202020204" pitchFamily="34" charset="0"/>
                <a:cs typeface="Arial" panose="020B0604020202020204" pitchFamily="34" charset="0"/>
              </a:rPr>
              <a:t> bank </a:t>
            </a:r>
            <a:r>
              <a:rPr lang="en-US" sz="2000" dirty="0" err="1">
                <a:latin typeface="Arial" panose="020B0604020202020204" pitchFamily="34" charset="0"/>
                <a:cs typeface="Arial" panose="020B0604020202020204" pitchFamily="34" charset="0"/>
              </a:rPr>
              <a:t>umum</a:t>
            </a:r>
            <a:r>
              <a:rPr lang="en-US" sz="2000" dirty="0">
                <a:latin typeface="Arial" panose="020B0604020202020204" pitchFamily="34" charset="0"/>
                <a:cs typeface="Arial" panose="020B0604020202020204" pitchFamily="34" charset="0"/>
              </a:rPr>
              <a:t> yang </a:t>
            </a:r>
            <a:r>
              <a:rPr lang="en-US" sz="2000" dirty="0" err="1">
                <a:latin typeface="Arial" panose="020B0604020202020204" pitchFamily="34" charset="0"/>
                <a:cs typeface="Arial" panose="020B0604020202020204" pitchFamily="34" charset="0"/>
              </a:rPr>
              <a:t>bersangkutan</a:t>
            </a:r>
            <a:endParaRPr lang="en-US" sz="2000" dirty="0">
              <a:latin typeface="Arial" panose="020B0604020202020204" pitchFamily="34" charset="0"/>
              <a:cs typeface="Arial" panose="020B0604020202020204" pitchFamily="34" charset="0"/>
            </a:endParaRPr>
          </a:p>
          <a:p>
            <a:pPr algn="just" eaLnBrk="1" fontAlgn="auto" hangingPunct="1">
              <a:lnSpc>
                <a:spcPct val="80000"/>
              </a:lnSpc>
              <a:spcAft>
                <a:spcPts val="0"/>
              </a:spcAft>
              <a:buClr>
                <a:schemeClr val="tx1">
                  <a:lumMod val="85000"/>
                  <a:lumOff val="15000"/>
                </a:schemeClr>
              </a:buClr>
              <a:buFont typeface="Arial" panose="020B0604020202020204" pitchFamily="34" charset="0"/>
              <a:buChar char="•"/>
              <a:defRPr/>
            </a:pPr>
            <a:r>
              <a:rPr lang="en-US" sz="2400" dirty="0" err="1">
                <a:latin typeface="Arial" panose="020B0604020202020204" pitchFamily="34" charset="0"/>
                <a:cs typeface="Arial" panose="020B0604020202020204" pitchFamily="34" charset="0"/>
              </a:rPr>
              <a:t>Pasal</a:t>
            </a:r>
            <a:r>
              <a:rPr lang="en-US" sz="2400" dirty="0">
                <a:latin typeface="Arial" panose="020B0604020202020204" pitchFamily="34" charset="0"/>
                <a:cs typeface="Arial" panose="020B0604020202020204" pitchFamily="34" charset="0"/>
              </a:rPr>
              <a:t> 71 </a:t>
            </a:r>
            <a:r>
              <a:rPr lang="en-US" sz="2400" dirty="0" err="1">
                <a:latin typeface="Arial" panose="020B0604020202020204" pitchFamily="34" charset="0"/>
                <a:cs typeface="Arial" panose="020B0604020202020204" pitchFamily="34" charset="0"/>
              </a:rPr>
              <a:t>ayat</a:t>
            </a:r>
            <a:r>
              <a:rPr lang="en-US" sz="2400" dirty="0">
                <a:latin typeface="Arial" panose="020B0604020202020204" pitchFamily="34" charset="0"/>
                <a:cs typeface="Arial" panose="020B0604020202020204" pitchFamily="34" charset="0"/>
              </a:rPr>
              <a:t> 1-3</a:t>
            </a:r>
          </a:p>
          <a:p>
            <a:pPr marL="617220" lvl="1" indent="-342900" algn="just" eaLnBrk="1" fontAlgn="auto" hangingPunct="1">
              <a:lnSpc>
                <a:spcPct val="80000"/>
              </a:lnSpc>
              <a:spcAft>
                <a:spcPts val="0"/>
              </a:spcAft>
              <a:buClr>
                <a:schemeClr val="tx1">
                  <a:lumMod val="85000"/>
                  <a:lumOff val="15000"/>
                </a:schemeClr>
              </a:buClr>
              <a:buFont typeface="Arial" panose="020B0604020202020204" pitchFamily="34" charset="0"/>
              <a:buChar char="•"/>
              <a:defRPr/>
            </a:pPr>
            <a:r>
              <a:rPr lang="en-US" sz="2000" dirty="0" err="1">
                <a:latin typeface="Arial" panose="020B0604020202020204" pitchFamily="34" charset="0"/>
                <a:cs typeface="Arial" panose="020B0604020202020204" pitchFamily="34" charset="0"/>
              </a:rPr>
              <a:t>Memberikan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batasan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implementasi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ayat</a:t>
            </a:r>
            <a:r>
              <a:rPr lang="en-US" sz="2000" dirty="0">
                <a:latin typeface="Arial" panose="020B0604020202020204" pitchFamily="34" charset="0"/>
                <a:cs typeface="Arial" panose="020B0604020202020204" pitchFamily="34" charset="0"/>
              </a:rPr>
              <a:t> 23 </a:t>
            </a:r>
            <a:r>
              <a:rPr lang="en-US" sz="2000" dirty="0" err="1">
                <a:latin typeface="Arial" panose="020B0604020202020204" pitchFamily="34" charset="0"/>
                <a:cs typeface="Arial" panose="020B0604020202020204" pitchFamily="34" charset="0"/>
              </a:rPr>
              <a:t>selama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masa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transisi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dimana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dinyatakan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bahwa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hingga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saat</a:t>
            </a:r>
            <a:r>
              <a:rPr lang="en-US" sz="2000" dirty="0">
                <a:latin typeface="Arial" panose="020B0604020202020204" pitchFamily="34" charset="0"/>
                <a:cs typeface="Arial" panose="020B0604020202020204" pitchFamily="34" charset="0"/>
              </a:rPr>
              <a:t> </a:t>
            </a:r>
            <a:r>
              <a:rPr lang="en-US" sz="2000" i="1" dirty="0">
                <a:latin typeface="Arial" panose="020B0604020202020204" pitchFamily="34" charset="0"/>
                <a:cs typeface="Arial" panose="020B0604020202020204" pitchFamily="34" charset="0"/>
              </a:rPr>
              <a:t>‘</a:t>
            </a:r>
            <a:r>
              <a:rPr lang="en-US" sz="2000" i="1" dirty="0" err="1">
                <a:latin typeface="Arial" panose="020B0604020202020204" pitchFamily="34" charset="0"/>
                <a:cs typeface="Arial" panose="020B0604020202020204" pitchFamily="34" charset="0"/>
              </a:rPr>
              <a:t>semua</a:t>
            </a:r>
            <a:r>
              <a:rPr lang="en-US" sz="2000" dirty="0">
                <a:latin typeface="Arial" panose="020B0604020202020204" pitchFamily="34" charset="0"/>
                <a:cs typeface="Arial" panose="020B0604020202020204" pitchFamily="34" charset="0"/>
              </a:rPr>
              <a:t>’ SBI </a:t>
            </a:r>
            <a:r>
              <a:rPr lang="en-US" sz="2000" dirty="0" err="1">
                <a:latin typeface="Arial" panose="020B0604020202020204" pitchFamily="34" charset="0"/>
                <a:cs typeface="Arial" panose="020B0604020202020204" pitchFamily="34" charset="0"/>
              </a:rPr>
              <a:t>digantikan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dengan</a:t>
            </a:r>
            <a:r>
              <a:rPr lang="en-US" sz="2000" dirty="0">
                <a:latin typeface="Arial" panose="020B0604020202020204" pitchFamily="34" charset="0"/>
                <a:cs typeface="Arial" panose="020B0604020202020204" pitchFamily="34" charset="0"/>
              </a:rPr>
              <a:t> SUN, BI </a:t>
            </a:r>
            <a:r>
              <a:rPr lang="en-US" sz="2000" dirty="0" err="1">
                <a:latin typeface="Arial" panose="020B0604020202020204" pitchFamily="34" charset="0"/>
                <a:cs typeface="Arial" panose="020B0604020202020204" pitchFamily="34" charset="0"/>
              </a:rPr>
              <a:t>akan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membayar</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pada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tingkat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suku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bunga</a:t>
            </a:r>
            <a:r>
              <a:rPr lang="en-US" sz="2000" dirty="0">
                <a:latin typeface="Arial" panose="020B0604020202020204" pitchFamily="34" charset="0"/>
                <a:cs typeface="Arial" panose="020B0604020202020204" pitchFamily="34" charset="0"/>
              </a:rPr>
              <a:t> yang </a:t>
            </a:r>
            <a:r>
              <a:rPr lang="en-US" sz="2000" dirty="0" err="1">
                <a:latin typeface="Arial" panose="020B0604020202020204" pitchFamily="34" charset="0"/>
                <a:cs typeface="Arial" panose="020B0604020202020204" pitchFamily="34" charset="0"/>
              </a:rPr>
              <a:t>sama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dengan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fasilitas</a:t>
            </a:r>
            <a:r>
              <a:rPr lang="en-US" sz="2000" dirty="0">
                <a:latin typeface="Arial" panose="020B0604020202020204" pitchFamily="34" charset="0"/>
                <a:cs typeface="Arial" panose="020B0604020202020204" pitchFamily="34" charset="0"/>
              </a:rPr>
              <a:t> BLBI</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xmlns="" id="{122BB7CA-23E4-4ECC-8CBF-F0A19AE5AEED}"/>
              </a:ext>
            </a:extLst>
          </p:cNvPr>
          <p:cNvSpPr>
            <a:spLocks noGrp="1"/>
          </p:cNvSpPr>
          <p:nvPr>
            <p:ph type="title"/>
          </p:nvPr>
        </p:nvSpPr>
        <p:spPr>
          <a:xfrm>
            <a:off x="0" y="304800"/>
            <a:ext cx="9144000" cy="747712"/>
          </a:xfrm>
        </p:spPr>
        <p:txBody>
          <a:bodyPr/>
          <a:lstStyle/>
          <a:p>
            <a:pPr algn="ctr" eaLnBrk="1" hangingPunct="1"/>
            <a:r>
              <a:rPr altLang="en-US" b="1" dirty="0" err="1">
                <a:latin typeface="Arial" panose="020B0604020202020204" pitchFamily="34" charset="0"/>
                <a:cs typeface="Arial" panose="020B0604020202020204" pitchFamily="34" charset="0"/>
              </a:rPr>
              <a:t>Penempatan</a:t>
            </a:r>
            <a:r>
              <a:rPr altLang="en-US" b="1" dirty="0">
                <a:latin typeface="Arial" panose="020B0604020202020204" pitchFamily="34" charset="0"/>
                <a:cs typeface="Arial" panose="020B0604020202020204" pitchFamily="34" charset="0"/>
              </a:rPr>
              <a:t>/</a:t>
            </a:r>
            <a:r>
              <a:rPr altLang="en-US" b="1" dirty="0" err="1">
                <a:latin typeface="Arial" panose="020B0604020202020204" pitchFamily="34" charset="0"/>
                <a:cs typeface="Arial" panose="020B0604020202020204" pitchFamily="34" charset="0"/>
              </a:rPr>
              <a:t>Investasi</a:t>
            </a:r>
            <a:endParaRPr altLang="en-US" b="1" dirty="0">
              <a:latin typeface="Arial" panose="020B0604020202020204" pitchFamily="34" charset="0"/>
              <a:cs typeface="Arial" panose="020B0604020202020204" pitchFamily="34" charset="0"/>
            </a:endParaRPr>
          </a:p>
        </p:txBody>
      </p:sp>
      <p:sp>
        <p:nvSpPr>
          <p:cNvPr id="16388" name="Rectangle 3">
            <a:extLst>
              <a:ext uri="{FF2B5EF4-FFF2-40B4-BE49-F238E27FC236}">
                <a16:creationId xmlns:a16="http://schemas.microsoft.com/office/drawing/2014/main" xmlns="" id="{D701FAC0-3C51-4132-8A02-FE630DEB3D8A}"/>
              </a:ext>
            </a:extLst>
          </p:cNvPr>
          <p:cNvSpPr>
            <a:spLocks noGrp="1" noChangeArrowheads="1"/>
          </p:cNvSpPr>
          <p:nvPr>
            <p:ph idx="1"/>
          </p:nvPr>
        </p:nvSpPr>
        <p:spPr>
          <a:xfrm>
            <a:off x="457200" y="1874838"/>
            <a:ext cx="8229600" cy="3930650"/>
          </a:xfrm>
        </p:spPr>
        <p:txBody>
          <a:bodyPr rtlCol="0">
            <a:normAutofit/>
          </a:bodyPr>
          <a:lstStyle/>
          <a:p>
            <a:pPr marL="0" indent="0" algn="just" eaLnBrk="1" fontAlgn="auto" hangingPunct="1">
              <a:spcAft>
                <a:spcPts val="0"/>
              </a:spcAft>
              <a:buClr>
                <a:schemeClr val="tx1">
                  <a:lumMod val="85000"/>
                  <a:lumOff val="15000"/>
                </a:schemeClr>
              </a:buClr>
              <a:buFontTx/>
              <a:buNone/>
              <a:defRPr/>
            </a:pPr>
            <a:r>
              <a:rPr lang="en-US" sz="2400" dirty="0" err="1">
                <a:latin typeface="Arial" panose="020B0604020202020204" pitchFamily="34" charset="0"/>
                <a:cs typeface="Arial" panose="020B0604020202020204" pitchFamily="34" charset="0"/>
              </a:rPr>
              <a:t>Ketentuan</a:t>
            </a:r>
            <a:r>
              <a:rPr lang="en-US" sz="2400" dirty="0">
                <a:latin typeface="Arial" panose="020B0604020202020204" pitchFamily="34" charset="0"/>
                <a:cs typeface="Arial" panose="020B0604020202020204" pitchFamily="34" charset="0"/>
              </a:rPr>
              <a:t> Pada PP No.39 </a:t>
            </a:r>
            <a:r>
              <a:rPr lang="en-US" sz="2400" dirty="0" err="1">
                <a:latin typeface="Arial" panose="020B0604020202020204" pitchFamily="34" charset="0"/>
                <a:cs typeface="Arial" panose="020B0604020202020204" pitchFamily="34" charset="0"/>
              </a:rPr>
              <a:t>Tentang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Pengelolaan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Uang</a:t>
            </a:r>
            <a:r>
              <a:rPr lang="en-US" sz="2400" dirty="0">
                <a:latin typeface="Arial" panose="020B0604020202020204" pitchFamily="34" charset="0"/>
                <a:cs typeface="Arial" panose="020B0604020202020204" pitchFamily="34" charset="0"/>
              </a:rPr>
              <a:t> Negara/Daerah oleh BUN : </a:t>
            </a:r>
          </a:p>
          <a:p>
            <a:pPr marL="182880" indent="-182880" algn="just" eaLnBrk="1" fontAlgn="auto" hangingPunct="1">
              <a:spcAft>
                <a:spcPts val="0"/>
              </a:spcAft>
              <a:buClr>
                <a:schemeClr val="tx1">
                  <a:lumMod val="85000"/>
                  <a:lumOff val="15000"/>
                </a:schemeClr>
              </a:buClr>
              <a:defRPr/>
            </a:pPr>
            <a:r>
              <a:rPr lang="en-US" sz="2400" dirty="0" err="1">
                <a:latin typeface="Arial" panose="020B0604020202020204" pitchFamily="34" charset="0"/>
                <a:cs typeface="Arial" panose="020B0604020202020204" pitchFamily="34" charset="0"/>
              </a:rPr>
              <a:t>Pasal</a:t>
            </a:r>
            <a:r>
              <a:rPr lang="en-US" sz="2400" dirty="0">
                <a:latin typeface="Arial" panose="020B0604020202020204" pitchFamily="34" charset="0"/>
                <a:cs typeface="Arial" panose="020B0604020202020204" pitchFamily="34" charset="0"/>
              </a:rPr>
              <a:t> 15</a:t>
            </a:r>
          </a:p>
          <a:p>
            <a:pPr lvl="1" indent="-182880" algn="just" eaLnBrk="1" fontAlgn="auto" hangingPunct="1">
              <a:spcAft>
                <a:spcPts val="0"/>
              </a:spcAft>
              <a:buClr>
                <a:schemeClr val="tx1">
                  <a:lumMod val="85000"/>
                  <a:lumOff val="15000"/>
                </a:schemeClr>
              </a:buClr>
              <a:defRPr/>
            </a:pPr>
            <a:r>
              <a:rPr lang="en-US" sz="2000" dirty="0" err="1">
                <a:latin typeface="Arial" panose="020B0604020202020204" pitchFamily="34" charset="0"/>
                <a:cs typeface="Arial" panose="020B0604020202020204" pitchFamily="34" charset="0"/>
              </a:rPr>
              <a:t>Memungkinkan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untuk</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membuka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rekening</a:t>
            </a:r>
            <a:r>
              <a:rPr lang="en-US" sz="2000" dirty="0">
                <a:latin typeface="Arial" panose="020B0604020202020204" pitchFamily="34" charset="0"/>
                <a:cs typeface="Arial" panose="020B0604020202020204" pitchFamily="34" charset="0"/>
              </a:rPr>
              <a:t> di Bank </a:t>
            </a:r>
            <a:r>
              <a:rPr lang="en-US" sz="2000" dirty="0" err="1">
                <a:latin typeface="Arial" panose="020B0604020202020204" pitchFamily="34" charset="0"/>
                <a:cs typeface="Arial" panose="020B0604020202020204" pitchFamily="34" charset="0"/>
              </a:rPr>
              <a:t>Sentral</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untuk</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penempatan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atas</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kelebihan</a:t>
            </a:r>
            <a:r>
              <a:rPr lang="en-US" sz="2000" dirty="0">
                <a:latin typeface="Arial" panose="020B0604020202020204" pitchFamily="34" charset="0"/>
                <a:cs typeface="Arial" panose="020B0604020202020204" pitchFamily="34" charset="0"/>
              </a:rPr>
              <a:t> dana pada RKUN.</a:t>
            </a:r>
          </a:p>
          <a:p>
            <a:pPr marL="182880" indent="-182880" algn="just" eaLnBrk="1" fontAlgn="auto" hangingPunct="1">
              <a:spcAft>
                <a:spcPts val="0"/>
              </a:spcAft>
              <a:buClr>
                <a:schemeClr val="tx1">
                  <a:lumMod val="85000"/>
                  <a:lumOff val="15000"/>
                </a:schemeClr>
              </a:buClr>
              <a:defRPr/>
            </a:pPr>
            <a:r>
              <a:rPr lang="en-US" sz="2400" dirty="0" err="1">
                <a:latin typeface="Arial" panose="020B0604020202020204" pitchFamily="34" charset="0"/>
                <a:cs typeface="Arial" panose="020B0604020202020204" pitchFamily="34" charset="0"/>
              </a:rPr>
              <a:t>Pasal</a:t>
            </a:r>
            <a:r>
              <a:rPr lang="en-US" sz="2400" dirty="0">
                <a:latin typeface="Arial" panose="020B0604020202020204" pitchFamily="34" charset="0"/>
                <a:cs typeface="Arial" panose="020B0604020202020204" pitchFamily="34" charset="0"/>
              </a:rPr>
              <a:t> 36</a:t>
            </a:r>
          </a:p>
          <a:p>
            <a:pPr lvl="1" indent="-182880" algn="just" eaLnBrk="1" fontAlgn="auto" hangingPunct="1">
              <a:spcAft>
                <a:spcPts val="0"/>
              </a:spcAft>
              <a:buClr>
                <a:schemeClr val="tx1">
                  <a:lumMod val="85000"/>
                  <a:lumOff val="15000"/>
                </a:schemeClr>
              </a:buClr>
              <a:defRPr/>
            </a:pPr>
            <a:r>
              <a:rPr lang="en-US" sz="2000" dirty="0" err="1">
                <a:latin typeface="Arial" panose="020B0604020202020204" pitchFamily="34" charset="0"/>
                <a:cs typeface="Arial" panose="020B0604020202020204" pitchFamily="34" charset="0"/>
              </a:rPr>
              <a:t>Melakukan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penempatan</a:t>
            </a:r>
            <a:r>
              <a:rPr lang="en-US" sz="2000" dirty="0">
                <a:latin typeface="Arial" panose="020B0604020202020204" pitchFamily="34" charset="0"/>
                <a:cs typeface="Arial" panose="020B0604020202020204" pitchFamily="34" charset="0"/>
              </a:rPr>
              <a:t> pada Bank </a:t>
            </a:r>
            <a:r>
              <a:rPr lang="en-US" sz="2000" dirty="0" err="1">
                <a:latin typeface="Arial" panose="020B0604020202020204" pitchFamily="34" charset="0"/>
                <a:cs typeface="Arial" panose="020B0604020202020204" pitchFamily="34" charset="0"/>
              </a:rPr>
              <a:t>Sentral</a:t>
            </a:r>
            <a:r>
              <a:rPr lang="en-US" sz="2000" dirty="0">
                <a:latin typeface="Arial" panose="020B0604020202020204" pitchFamily="34" charset="0"/>
                <a:cs typeface="Arial" panose="020B0604020202020204" pitchFamily="34" charset="0"/>
              </a:rPr>
              <a:t>/Bank </a:t>
            </a:r>
            <a:r>
              <a:rPr lang="en-US" sz="2000" dirty="0" err="1">
                <a:latin typeface="Arial" panose="020B0604020202020204" pitchFamily="34" charset="0"/>
                <a:cs typeface="Arial" panose="020B0604020202020204" pitchFamily="34" charset="0"/>
              </a:rPr>
              <a:t>Umum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ayat</a:t>
            </a:r>
            <a:r>
              <a:rPr lang="en-US" sz="2000" dirty="0">
                <a:latin typeface="Arial" panose="020B0604020202020204" pitchFamily="34" charset="0"/>
                <a:cs typeface="Arial" panose="020B0604020202020204" pitchFamily="34" charset="0"/>
              </a:rPr>
              <a:t> 1)</a:t>
            </a:r>
          </a:p>
          <a:p>
            <a:pPr lvl="1" indent="-182880" algn="just" eaLnBrk="1" fontAlgn="auto" hangingPunct="1">
              <a:spcAft>
                <a:spcPts val="0"/>
              </a:spcAft>
              <a:buClr>
                <a:schemeClr val="tx1">
                  <a:lumMod val="85000"/>
                  <a:lumOff val="15000"/>
                </a:schemeClr>
              </a:buClr>
              <a:defRPr/>
            </a:pPr>
            <a:r>
              <a:rPr lang="en-US" sz="2000" dirty="0" err="1">
                <a:latin typeface="Arial" panose="020B0604020202020204" pitchFamily="34" charset="0"/>
                <a:cs typeface="Arial" panose="020B0604020202020204" pitchFamily="34" charset="0"/>
              </a:rPr>
              <a:t>Melakukan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investasi</a:t>
            </a:r>
            <a:r>
              <a:rPr lang="en-US" sz="2000" dirty="0">
                <a:latin typeface="Arial" panose="020B0604020202020204" pitchFamily="34" charset="0"/>
                <a:cs typeface="Arial" panose="020B0604020202020204" pitchFamily="34" charset="0"/>
              </a:rPr>
              <a:t> pada </a:t>
            </a:r>
            <a:r>
              <a:rPr lang="en-US" sz="2000" dirty="0" err="1">
                <a:latin typeface="Arial" panose="020B0604020202020204" pitchFamily="34" charset="0"/>
                <a:cs typeface="Arial" panose="020B0604020202020204" pitchFamily="34" charset="0"/>
              </a:rPr>
              <a:t>pada</a:t>
            </a:r>
            <a:r>
              <a:rPr lang="en-US" sz="2000" dirty="0">
                <a:latin typeface="Arial" panose="020B0604020202020204" pitchFamily="34" charset="0"/>
                <a:cs typeface="Arial" panose="020B0604020202020204" pitchFamily="34" charset="0"/>
              </a:rPr>
              <a:t> Surat Utang Negara (</a:t>
            </a:r>
            <a:r>
              <a:rPr lang="en-US" sz="2000" dirty="0" err="1">
                <a:latin typeface="Arial" panose="020B0604020202020204" pitchFamily="34" charset="0"/>
                <a:cs typeface="Arial" panose="020B0604020202020204" pitchFamily="34" charset="0"/>
              </a:rPr>
              <a:t>ayat</a:t>
            </a:r>
            <a:r>
              <a:rPr lang="en-US" sz="2000" dirty="0">
                <a:latin typeface="Arial" panose="020B0604020202020204" pitchFamily="34" charset="0"/>
                <a:cs typeface="Arial" panose="020B0604020202020204" pitchFamily="34" charset="0"/>
              </a:rPr>
              <a:t> 3)</a:t>
            </a:r>
          </a:p>
          <a:p>
            <a:pPr marL="182880" indent="-182880" algn="just" eaLnBrk="1" fontAlgn="auto" hangingPunct="1">
              <a:spcAft>
                <a:spcPts val="0"/>
              </a:spcAft>
              <a:buClr>
                <a:schemeClr val="tx1">
                  <a:lumMod val="85000"/>
                  <a:lumOff val="15000"/>
                </a:schemeClr>
              </a:buClr>
              <a:defRPr/>
            </a:pPr>
            <a:r>
              <a:rPr lang="en-US" sz="2400" dirty="0" err="1">
                <a:latin typeface="Arial" panose="020B0604020202020204" pitchFamily="34" charset="0"/>
                <a:cs typeface="Arial" panose="020B0604020202020204" pitchFamily="34" charset="0"/>
              </a:rPr>
              <a:t>Wajib</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berkoordinasi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dengan</a:t>
            </a:r>
            <a:r>
              <a:rPr lang="en-US" sz="2400" dirty="0">
                <a:latin typeface="Arial" panose="020B0604020202020204" pitchFamily="34" charset="0"/>
                <a:cs typeface="Arial" panose="020B0604020202020204" pitchFamily="34" charset="0"/>
              </a:rPr>
              <a:t> Bank </a:t>
            </a:r>
            <a:r>
              <a:rPr lang="en-US" sz="2400" dirty="0" err="1">
                <a:latin typeface="Arial" panose="020B0604020202020204" pitchFamily="34" charset="0"/>
                <a:cs typeface="Arial" panose="020B0604020202020204" pitchFamily="34" charset="0"/>
              </a:rPr>
              <a:t>Sentral</a:t>
            </a:r>
            <a:endParaRPr lang="en-US" sz="2400" dirty="0">
              <a:latin typeface="Arial" panose="020B0604020202020204" pitchFamily="34" charset="0"/>
              <a:cs typeface="Arial" panose="020B0604020202020204" pitchFamily="34" charset="0"/>
            </a:endParaRPr>
          </a:p>
          <a:p>
            <a:pPr marL="182880" indent="-182880" algn="just" eaLnBrk="1" fontAlgn="auto" hangingPunct="1">
              <a:spcAft>
                <a:spcPts val="0"/>
              </a:spcAft>
              <a:buClr>
                <a:schemeClr val="tx1">
                  <a:lumMod val="85000"/>
                  <a:lumOff val="15000"/>
                </a:schemeClr>
              </a:buClr>
              <a:defRPr/>
            </a:pPr>
            <a:endParaRPr lang="en-US" sz="2400" dirty="0"/>
          </a:p>
          <a:p>
            <a:pPr lvl="1" indent="-182880" algn="just" eaLnBrk="1" fontAlgn="auto" hangingPunct="1">
              <a:spcAft>
                <a:spcPts val="0"/>
              </a:spcAft>
              <a:buClr>
                <a:schemeClr val="tx1">
                  <a:lumMod val="85000"/>
                  <a:lumOff val="15000"/>
                </a:schemeClr>
              </a:buClr>
              <a:defRPr/>
            </a:pPr>
            <a:endParaRPr lang="en-US" sz="2000"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i="1" dirty="0" err="1">
                <a:solidFill>
                  <a:srgbClr val="FFFF00"/>
                </a:solidFill>
                <a:latin typeface="Arial" panose="020B0604020202020204" pitchFamily="34" charset="0"/>
                <a:cs typeface="Arial" panose="020B0604020202020204" pitchFamily="34" charset="0"/>
              </a:rPr>
              <a:t>Implementasi</a:t>
            </a:r>
            <a:r>
              <a:rPr lang="en-US" i="1" dirty="0">
                <a:solidFill>
                  <a:srgbClr val="FFFF00"/>
                </a:solidFill>
                <a:latin typeface="Arial" panose="020B0604020202020204" pitchFamily="34" charset="0"/>
                <a:cs typeface="Arial" panose="020B0604020202020204" pitchFamily="34" charset="0"/>
              </a:rPr>
              <a:t> </a:t>
            </a:r>
            <a:r>
              <a:rPr lang="en-US" i="1" dirty="0" err="1">
                <a:solidFill>
                  <a:srgbClr val="FFFF00"/>
                </a:solidFill>
                <a:latin typeface="Arial" panose="020B0604020202020204" pitchFamily="34" charset="0"/>
                <a:cs typeface="Arial" panose="020B0604020202020204" pitchFamily="34" charset="0"/>
              </a:rPr>
              <a:t>Pengelolaan</a:t>
            </a:r>
            <a:r>
              <a:rPr lang="en-US" i="1" dirty="0">
                <a:solidFill>
                  <a:srgbClr val="FFFF00"/>
                </a:solidFill>
                <a:latin typeface="Arial" panose="020B0604020202020204" pitchFamily="34" charset="0"/>
                <a:cs typeface="Arial" panose="020B0604020202020204" pitchFamily="34" charset="0"/>
              </a:rPr>
              <a:t> </a:t>
            </a:r>
            <a:r>
              <a:rPr lang="en-US" i="1" dirty="0" err="1" smtClean="0">
                <a:solidFill>
                  <a:srgbClr val="FFFF00"/>
                </a:solidFill>
                <a:latin typeface="Arial" panose="020B0604020202020204" pitchFamily="34" charset="0"/>
                <a:cs typeface="Arial" panose="020B0604020202020204" pitchFamily="34" charset="0"/>
              </a:rPr>
              <a:t>Kas</a:t>
            </a:r>
            <a:r>
              <a:rPr lang="en-US" i="1" dirty="0" smtClean="0">
                <a:solidFill>
                  <a:srgbClr val="FFFF00"/>
                </a:solidFill>
                <a:latin typeface="Arial" panose="020B0604020202020204" pitchFamily="34" charset="0"/>
                <a:cs typeface="Arial" panose="020B0604020202020204" pitchFamily="34" charset="0"/>
              </a:rPr>
              <a:t> :</a:t>
            </a:r>
            <a:endParaRPr lang="en-US" altLang="en-US" i="1" dirty="0" smtClean="0">
              <a:solidFill>
                <a:srgbClr val="FFFF00"/>
              </a:solidFill>
              <a:latin typeface="Arial" panose="020B0604020202020204" pitchFamily="34" charset="0"/>
              <a:cs typeface="Arial" panose="020B0604020202020204" pitchFamily="34" charset="0"/>
            </a:endParaRPr>
          </a:p>
          <a:p>
            <a:r>
              <a:rPr lang="en-US" altLang="en-US" i="1" dirty="0" smtClean="0">
                <a:latin typeface="Arial" panose="020B0604020202020204" pitchFamily="34" charset="0"/>
                <a:cs typeface="Arial" panose="020B0604020202020204" pitchFamily="34" charset="0"/>
              </a:rPr>
              <a:t>Treasury </a:t>
            </a:r>
            <a:r>
              <a:rPr lang="en-US" altLang="en-US" i="1" dirty="0">
                <a:latin typeface="Arial" panose="020B0604020202020204" pitchFamily="34" charset="0"/>
                <a:cs typeface="Arial" panose="020B0604020202020204" pitchFamily="34" charset="0"/>
              </a:rPr>
              <a:t>Single Account </a:t>
            </a:r>
            <a:r>
              <a:rPr lang="en-US" altLang="en-US" i="1" dirty="0" smtClean="0">
                <a:latin typeface="Arial" panose="020B0604020202020204" pitchFamily="34" charset="0"/>
                <a:cs typeface="Arial" panose="020B0604020202020204" pitchFamily="34" charset="0"/>
              </a:rPr>
              <a:t>(</a:t>
            </a:r>
            <a:r>
              <a:rPr lang="en-US" b="1" i="1" dirty="0" smtClean="0"/>
              <a:t>TSA)</a:t>
            </a:r>
            <a:r>
              <a:rPr lang="en-US" dirty="0" smtClean="0"/>
              <a:t>, </a:t>
            </a:r>
            <a:r>
              <a:rPr lang="en-US" dirty="0" err="1"/>
              <a:t>adalah</a:t>
            </a:r>
            <a:r>
              <a:rPr lang="en-US" dirty="0"/>
              <a:t> </a:t>
            </a:r>
            <a:r>
              <a:rPr lang="en-US" dirty="0" err="1"/>
              <a:t>suatu</a:t>
            </a:r>
            <a:r>
              <a:rPr lang="en-US" dirty="0"/>
              <a:t> </a:t>
            </a:r>
            <a:r>
              <a:rPr lang="en-US" dirty="0" err="1"/>
              <a:t>rekening</a:t>
            </a:r>
            <a:r>
              <a:rPr lang="en-US" dirty="0"/>
              <a:t> yang </a:t>
            </a:r>
            <a:r>
              <a:rPr lang="en-US" dirty="0" err="1"/>
              <a:t>digunakan</a:t>
            </a:r>
            <a:r>
              <a:rPr lang="en-US" dirty="0"/>
              <a:t> </a:t>
            </a:r>
            <a:r>
              <a:rPr lang="en-US" dirty="0" err="1"/>
              <a:t>untuk</a:t>
            </a:r>
            <a:r>
              <a:rPr lang="en-US" dirty="0"/>
              <a:t> </a:t>
            </a:r>
            <a:r>
              <a:rPr lang="en-US" dirty="0" err="1"/>
              <a:t>melakukan</a:t>
            </a:r>
            <a:r>
              <a:rPr lang="en-US" dirty="0"/>
              <a:t> </a:t>
            </a:r>
            <a:r>
              <a:rPr lang="en-US" dirty="0" err="1"/>
              <a:t>pengelolaan</a:t>
            </a:r>
            <a:r>
              <a:rPr lang="en-US" dirty="0"/>
              <a:t> </a:t>
            </a:r>
            <a:r>
              <a:rPr lang="en-US" dirty="0" err="1"/>
              <a:t>penerimaan</a:t>
            </a:r>
            <a:r>
              <a:rPr lang="en-US" dirty="0"/>
              <a:t> </a:t>
            </a:r>
            <a:r>
              <a:rPr lang="en-US" dirty="0" err="1"/>
              <a:t>dan</a:t>
            </a:r>
            <a:r>
              <a:rPr lang="en-US" dirty="0"/>
              <a:t> </a:t>
            </a:r>
            <a:r>
              <a:rPr lang="en-US" dirty="0" err="1"/>
              <a:t>pengeluaran</a:t>
            </a:r>
            <a:r>
              <a:rPr lang="en-US" dirty="0"/>
              <a:t> </a:t>
            </a:r>
            <a:r>
              <a:rPr lang="en-US" dirty="0" err="1"/>
              <a:t>negara</a:t>
            </a:r>
            <a:r>
              <a:rPr lang="en-US" dirty="0"/>
              <a:t>, </a:t>
            </a:r>
            <a:r>
              <a:rPr lang="en-US" dirty="0" err="1"/>
              <a:t>dimana</a:t>
            </a:r>
            <a:r>
              <a:rPr lang="en-US" dirty="0"/>
              <a:t> </a:t>
            </a:r>
            <a:r>
              <a:rPr lang="en-US" dirty="0" err="1"/>
              <a:t>saldo</a:t>
            </a:r>
            <a:r>
              <a:rPr lang="en-US" dirty="0"/>
              <a:t> </a:t>
            </a:r>
            <a:r>
              <a:rPr lang="en-US" dirty="0" err="1"/>
              <a:t>kas</a:t>
            </a:r>
            <a:r>
              <a:rPr lang="en-US" dirty="0"/>
              <a:t> </a:t>
            </a:r>
            <a:r>
              <a:rPr lang="en-US" dirty="0" err="1"/>
              <a:t>penerimaan</a:t>
            </a:r>
            <a:r>
              <a:rPr lang="en-US" dirty="0"/>
              <a:t> </a:t>
            </a:r>
            <a:r>
              <a:rPr lang="en-US" dirty="0" err="1"/>
              <a:t>dan</a:t>
            </a:r>
            <a:r>
              <a:rPr lang="en-US" dirty="0"/>
              <a:t> </a:t>
            </a:r>
            <a:r>
              <a:rPr lang="en-US" dirty="0" err="1"/>
              <a:t>pengeluaran</a:t>
            </a:r>
            <a:r>
              <a:rPr lang="en-US" dirty="0"/>
              <a:t> </a:t>
            </a:r>
            <a:r>
              <a:rPr lang="en-US" dirty="0" err="1"/>
              <a:t>tersebut</a:t>
            </a:r>
            <a:r>
              <a:rPr lang="en-US" dirty="0"/>
              <a:t> </a:t>
            </a:r>
            <a:r>
              <a:rPr lang="en-US" dirty="0" err="1"/>
              <a:t>dikonsolidasikan</a:t>
            </a:r>
            <a:r>
              <a:rPr lang="en-US" dirty="0"/>
              <a:t> </a:t>
            </a:r>
            <a:r>
              <a:rPr lang="en-US" dirty="0" err="1"/>
              <a:t>dalam</a:t>
            </a:r>
            <a:r>
              <a:rPr lang="en-US" dirty="0"/>
              <a:t> </a:t>
            </a:r>
            <a:r>
              <a:rPr lang="en-US" dirty="0" err="1"/>
              <a:t>rangka</a:t>
            </a:r>
            <a:r>
              <a:rPr lang="en-US" dirty="0"/>
              <a:t> </a:t>
            </a:r>
            <a:r>
              <a:rPr lang="en-US" dirty="0" err="1"/>
              <a:t>transaksi</a:t>
            </a:r>
            <a:r>
              <a:rPr lang="en-US" dirty="0"/>
              <a:t> </a:t>
            </a:r>
            <a:r>
              <a:rPr lang="en-US" dirty="0" err="1"/>
              <a:t>keuangan</a:t>
            </a:r>
            <a:r>
              <a:rPr lang="en-US" dirty="0"/>
              <a:t> </a:t>
            </a:r>
            <a:r>
              <a:rPr lang="en-US" dirty="0" err="1"/>
              <a:t>pemerintah</a:t>
            </a:r>
            <a:r>
              <a:rPr lang="en-US" dirty="0" smtClean="0"/>
              <a:t>.</a:t>
            </a:r>
          </a:p>
          <a:p>
            <a:pPr marL="548640" lvl="1" indent="-411480">
              <a:buClr>
                <a:schemeClr val="tx1">
                  <a:shade val="95000"/>
                </a:schemeClr>
              </a:buClr>
              <a:buSzPct val="65000"/>
              <a:buFont typeface="Wingdings 2"/>
              <a:buChar char=""/>
            </a:pPr>
            <a:r>
              <a:rPr lang="en-US" sz="3200" dirty="0"/>
              <a:t>PERAMALAN KAS (</a:t>
            </a:r>
            <a:r>
              <a:rPr lang="en-US" sz="3200" b="1" dirty="0"/>
              <a:t>CASH FORECASTING</a:t>
            </a:r>
            <a:r>
              <a:rPr lang="en-US" sz="3200" dirty="0"/>
              <a:t>).</a:t>
            </a:r>
            <a:endParaRPr lang="en-US" altLang="en-US" sz="3200" i="1"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23470213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xmlns="" id="{4E6C9E7D-D8C2-4271-98AB-31894CC04F4C}"/>
              </a:ext>
            </a:extLst>
          </p:cNvPr>
          <p:cNvSpPr>
            <a:spLocks noGrp="1"/>
          </p:cNvSpPr>
          <p:nvPr>
            <p:ph type="title"/>
          </p:nvPr>
        </p:nvSpPr>
        <p:spPr>
          <a:xfrm>
            <a:off x="762000" y="304800"/>
            <a:ext cx="7837488" cy="871538"/>
          </a:xfrm>
        </p:spPr>
        <p:txBody>
          <a:bodyPr/>
          <a:lstStyle/>
          <a:p>
            <a:pPr algn="ctr" eaLnBrk="1" hangingPunct="1"/>
            <a:r>
              <a:rPr altLang="en-US" sz="3200" b="1" i="1" dirty="0">
                <a:solidFill>
                  <a:schemeClr val="tx1"/>
                </a:solidFill>
              </a:rPr>
              <a:t>Treasury Single Account (TSA)</a:t>
            </a:r>
          </a:p>
        </p:txBody>
      </p:sp>
      <p:sp>
        <p:nvSpPr>
          <p:cNvPr id="19460" name="Rectangle 3">
            <a:extLst>
              <a:ext uri="{FF2B5EF4-FFF2-40B4-BE49-F238E27FC236}">
                <a16:creationId xmlns:a16="http://schemas.microsoft.com/office/drawing/2014/main" xmlns="" id="{238C9BDD-AE86-4163-89A1-719CD6617EF5}"/>
              </a:ext>
            </a:extLst>
          </p:cNvPr>
          <p:cNvSpPr>
            <a:spLocks noGrp="1" noChangeArrowheads="1"/>
          </p:cNvSpPr>
          <p:nvPr>
            <p:ph idx="1"/>
          </p:nvPr>
        </p:nvSpPr>
        <p:spPr>
          <a:xfrm>
            <a:off x="827088" y="1371600"/>
            <a:ext cx="7696200" cy="4800600"/>
          </a:xfrm>
        </p:spPr>
        <p:txBody>
          <a:bodyPr rtlCol="0">
            <a:normAutofit/>
          </a:bodyPr>
          <a:lstStyle/>
          <a:p>
            <a:pPr marL="182880" indent="-182880" eaLnBrk="1" fontAlgn="auto" hangingPunct="1">
              <a:lnSpc>
                <a:spcPct val="90000"/>
              </a:lnSpc>
              <a:spcAft>
                <a:spcPts val="0"/>
              </a:spcAft>
              <a:buClr>
                <a:schemeClr val="tx1">
                  <a:lumMod val="85000"/>
                  <a:lumOff val="15000"/>
                </a:schemeClr>
              </a:buClr>
              <a:buFontTx/>
              <a:buNone/>
              <a:defRPr/>
            </a:pPr>
            <a:r>
              <a:rPr lang="en-US" sz="2400" b="1" dirty="0" err="1"/>
              <a:t>Landasan</a:t>
            </a:r>
            <a:r>
              <a:rPr lang="en-US" sz="2400" b="1" dirty="0"/>
              <a:t> </a:t>
            </a:r>
            <a:r>
              <a:rPr lang="en-US" sz="2400" b="1" dirty="0" err="1"/>
              <a:t>hukum</a:t>
            </a:r>
            <a:r>
              <a:rPr lang="en-US" sz="2400" b="1" dirty="0"/>
              <a:t> :</a:t>
            </a:r>
          </a:p>
          <a:p>
            <a:pPr marL="182880" indent="-182880" eaLnBrk="1" fontAlgn="auto" hangingPunct="1">
              <a:lnSpc>
                <a:spcPct val="90000"/>
              </a:lnSpc>
              <a:spcAft>
                <a:spcPts val="0"/>
              </a:spcAft>
              <a:buClr>
                <a:schemeClr val="tx1">
                  <a:lumMod val="85000"/>
                  <a:lumOff val="15000"/>
                </a:schemeClr>
              </a:buClr>
              <a:defRPr/>
            </a:pPr>
            <a:r>
              <a:rPr lang="en-US" sz="2000" dirty="0" err="1">
                <a:latin typeface="Arial" panose="020B0604020202020204" pitchFamily="34" charset="0"/>
                <a:cs typeface="Arial" panose="020B0604020202020204" pitchFamily="34" charset="0"/>
              </a:rPr>
              <a:t>Undang-Undang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Nomor</a:t>
            </a:r>
            <a:r>
              <a:rPr lang="en-US" sz="2000" dirty="0">
                <a:latin typeface="Arial" panose="020B0604020202020204" pitchFamily="34" charset="0"/>
                <a:cs typeface="Arial" panose="020B0604020202020204" pitchFamily="34" charset="0"/>
              </a:rPr>
              <a:t> 1 </a:t>
            </a:r>
            <a:r>
              <a:rPr lang="en-US" sz="2000" dirty="0" err="1">
                <a:latin typeface="Arial" panose="020B0604020202020204" pitchFamily="34" charset="0"/>
                <a:cs typeface="Arial" panose="020B0604020202020204" pitchFamily="34" charset="0"/>
              </a:rPr>
              <a:t>Tahun</a:t>
            </a:r>
            <a:r>
              <a:rPr lang="en-US" sz="2000" dirty="0">
                <a:latin typeface="Arial" panose="020B0604020202020204" pitchFamily="34" charset="0"/>
                <a:cs typeface="Arial" panose="020B0604020202020204" pitchFamily="34" charset="0"/>
              </a:rPr>
              <a:t> 2004 </a:t>
            </a:r>
            <a:r>
              <a:rPr lang="en-US" sz="2000" dirty="0" err="1">
                <a:latin typeface="Arial" panose="020B0604020202020204" pitchFamily="34" charset="0"/>
                <a:cs typeface="Arial" panose="020B0604020202020204" pitchFamily="34" charset="0"/>
              </a:rPr>
              <a:t>tentang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Perbendaharaan</a:t>
            </a:r>
            <a:r>
              <a:rPr lang="en-US" sz="2000" dirty="0">
                <a:latin typeface="Arial" panose="020B0604020202020204" pitchFamily="34" charset="0"/>
                <a:cs typeface="Arial" panose="020B0604020202020204" pitchFamily="34" charset="0"/>
              </a:rPr>
              <a:t> Negara (</a:t>
            </a:r>
            <a:r>
              <a:rPr lang="en-US" sz="2000" dirty="0" err="1">
                <a:latin typeface="Arial" panose="020B0604020202020204" pitchFamily="34" charset="0"/>
                <a:cs typeface="Arial" panose="020B0604020202020204" pitchFamily="34" charset="0"/>
              </a:rPr>
              <a:t>pasal</a:t>
            </a:r>
            <a:r>
              <a:rPr lang="en-US" sz="2000" dirty="0">
                <a:latin typeface="Arial" panose="020B0604020202020204" pitchFamily="34" charset="0"/>
                <a:cs typeface="Arial" panose="020B0604020202020204" pitchFamily="34" charset="0"/>
              </a:rPr>
              <a:t> 12 </a:t>
            </a:r>
            <a:r>
              <a:rPr lang="en-US" sz="2000" dirty="0" err="1">
                <a:latin typeface="Arial" panose="020B0604020202020204" pitchFamily="34" charset="0"/>
                <a:cs typeface="Arial" panose="020B0604020202020204" pitchFamily="34" charset="0"/>
              </a:rPr>
              <a:t>ayat</a:t>
            </a:r>
            <a:r>
              <a:rPr lang="en-US" sz="2000" dirty="0">
                <a:latin typeface="Arial" panose="020B0604020202020204" pitchFamily="34" charset="0"/>
                <a:cs typeface="Arial" panose="020B0604020202020204" pitchFamily="34" charset="0"/>
              </a:rPr>
              <a:t> 2 dan </a:t>
            </a:r>
            <a:r>
              <a:rPr lang="en-US" sz="2000" dirty="0" err="1">
                <a:latin typeface="Arial" panose="020B0604020202020204" pitchFamily="34" charset="0"/>
                <a:cs typeface="Arial" panose="020B0604020202020204" pitchFamily="34" charset="0"/>
              </a:rPr>
              <a:t>pasal</a:t>
            </a:r>
            <a:r>
              <a:rPr lang="en-US" sz="2000" dirty="0">
                <a:latin typeface="Arial" panose="020B0604020202020204" pitchFamily="34" charset="0"/>
                <a:cs typeface="Arial" panose="020B0604020202020204" pitchFamily="34" charset="0"/>
              </a:rPr>
              <a:t> 22 </a:t>
            </a:r>
            <a:r>
              <a:rPr lang="en-US" sz="2000" dirty="0" err="1">
                <a:latin typeface="Arial" panose="020B0604020202020204" pitchFamily="34" charset="0"/>
                <a:cs typeface="Arial" panose="020B0604020202020204" pitchFamily="34" charset="0"/>
              </a:rPr>
              <a:t>ayat</a:t>
            </a:r>
            <a:r>
              <a:rPr lang="en-US" sz="2000" dirty="0">
                <a:latin typeface="Arial" panose="020B0604020202020204" pitchFamily="34" charset="0"/>
                <a:cs typeface="Arial" panose="020B0604020202020204" pitchFamily="34" charset="0"/>
              </a:rPr>
              <a:t> 2 dan 3) </a:t>
            </a:r>
          </a:p>
          <a:p>
            <a:pPr lvl="1" indent="-182880" eaLnBrk="1" fontAlgn="auto" hangingPunct="1">
              <a:lnSpc>
                <a:spcPct val="90000"/>
              </a:lnSpc>
              <a:spcAft>
                <a:spcPts val="0"/>
              </a:spcAft>
              <a:buClr>
                <a:schemeClr val="tx1">
                  <a:lumMod val="85000"/>
                  <a:lumOff val="15000"/>
                </a:schemeClr>
              </a:buClr>
              <a:defRPr/>
            </a:pPr>
            <a:r>
              <a:rPr lang="en-US" sz="1800" dirty="0" err="1">
                <a:latin typeface="Arial" panose="020B0604020202020204" pitchFamily="34" charset="0"/>
                <a:cs typeface="Arial" panose="020B0604020202020204" pitchFamily="34" charset="0"/>
              </a:rPr>
              <a:t>Semua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penerimaan</a:t>
            </a:r>
            <a:r>
              <a:rPr lang="en-US" sz="1800" dirty="0">
                <a:latin typeface="Arial" panose="020B0604020202020204" pitchFamily="34" charset="0"/>
                <a:cs typeface="Arial" panose="020B0604020202020204" pitchFamily="34" charset="0"/>
              </a:rPr>
              <a:t> dan </a:t>
            </a:r>
            <a:r>
              <a:rPr lang="en-US" sz="1800" dirty="0" err="1">
                <a:latin typeface="Arial" panose="020B0604020202020204" pitchFamily="34" charset="0"/>
                <a:cs typeface="Arial" panose="020B0604020202020204" pitchFamily="34" charset="0"/>
              </a:rPr>
              <a:t>pengeluaran</a:t>
            </a:r>
            <a:r>
              <a:rPr lang="en-US" sz="1800" dirty="0">
                <a:latin typeface="Arial" panose="020B0604020202020204" pitchFamily="34" charset="0"/>
                <a:cs typeface="Arial" panose="020B0604020202020204" pitchFamily="34" charset="0"/>
              </a:rPr>
              <a:t> negara </a:t>
            </a:r>
            <a:r>
              <a:rPr lang="en-US" sz="1800" dirty="0" err="1">
                <a:latin typeface="Arial" panose="020B0604020202020204" pitchFamily="34" charset="0"/>
                <a:cs typeface="Arial" panose="020B0604020202020204" pitchFamily="34" charset="0"/>
              </a:rPr>
              <a:t>dilakukan</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melalui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satu</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rekening</a:t>
            </a:r>
            <a:r>
              <a:rPr lang="en-US" sz="1800" dirty="0">
                <a:latin typeface="Arial" panose="020B0604020202020204" pitchFamily="34" charset="0"/>
                <a:cs typeface="Arial" panose="020B0604020202020204" pitchFamily="34" charset="0"/>
              </a:rPr>
              <a:t> (</a:t>
            </a:r>
            <a:r>
              <a:rPr lang="en-US" sz="1800" i="1" dirty="0">
                <a:latin typeface="Arial" panose="020B0604020202020204" pitchFamily="34" charset="0"/>
                <a:cs typeface="Arial" panose="020B0604020202020204" pitchFamily="34" charset="0"/>
              </a:rPr>
              <a:t>Single Account</a:t>
            </a:r>
            <a:r>
              <a:rPr lang="en-US" sz="1800" dirty="0">
                <a:latin typeface="Arial" panose="020B0604020202020204" pitchFamily="34" charset="0"/>
                <a:cs typeface="Arial" panose="020B0604020202020204" pitchFamily="34" charset="0"/>
              </a:rPr>
              <a:t>) - </a:t>
            </a:r>
            <a:r>
              <a:rPr lang="en-US" sz="1800" dirty="0" err="1">
                <a:latin typeface="Arial" panose="020B0604020202020204" pitchFamily="34" charset="0"/>
                <a:cs typeface="Arial" panose="020B0604020202020204" pitchFamily="34" charset="0"/>
              </a:rPr>
              <a:t>Rekening</a:t>
            </a:r>
            <a:r>
              <a:rPr lang="en-US" sz="1800" dirty="0">
                <a:latin typeface="Arial" panose="020B0604020202020204" pitchFamily="34" charset="0"/>
                <a:cs typeface="Arial" panose="020B0604020202020204" pitchFamily="34" charset="0"/>
              </a:rPr>
              <a:t> Kas </a:t>
            </a:r>
            <a:r>
              <a:rPr lang="en-US" sz="1800" dirty="0" err="1">
                <a:latin typeface="Arial" panose="020B0604020202020204" pitchFamily="34" charset="0"/>
                <a:cs typeface="Arial" panose="020B0604020202020204" pitchFamily="34" charset="0"/>
              </a:rPr>
              <a:t>Umum</a:t>
            </a:r>
            <a:r>
              <a:rPr lang="en-US" sz="1800" dirty="0">
                <a:latin typeface="Arial" panose="020B0604020202020204" pitchFamily="34" charset="0"/>
                <a:cs typeface="Arial" panose="020B0604020202020204" pitchFamily="34" charset="0"/>
              </a:rPr>
              <a:t> Negara (RKUN). </a:t>
            </a:r>
          </a:p>
          <a:p>
            <a:pPr marL="182880" indent="-182880" eaLnBrk="1" fontAlgn="auto" hangingPunct="1">
              <a:lnSpc>
                <a:spcPct val="90000"/>
              </a:lnSpc>
              <a:spcAft>
                <a:spcPts val="0"/>
              </a:spcAft>
              <a:buClr>
                <a:schemeClr val="tx1">
                  <a:lumMod val="85000"/>
                  <a:lumOff val="15000"/>
                </a:schemeClr>
              </a:buClr>
              <a:defRPr/>
            </a:pPr>
            <a:r>
              <a:rPr lang="en-US" sz="2000" dirty="0" err="1">
                <a:latin typeface="Arial" panose="020B0604020202020204" pitchFamily="34" charset="0"/>
                <a:cs typeface="Arial" panose="020B0604020202020204" pitchFamily="34" charset="0"/>
              </a:rPr>
              <a:t>Peraturan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Pemerintah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Nomor</a:t>
            </a:r>
            <a:r>
              <a:rPr lang="en-US" sz="2000" dirty="0">
                <a:latin typeface="Arial" panose="020B0604020202020204" pitchFamily="34" charset="0"/>
                <a:cs typeface="Arial" panose="020B0604020202020204" pitchFamily="34" charset="0"/>
              </a:rPr>
              <a:t> 39 </a:t>
            </a:r>
            <a:r>
              <a:rPr lang="en-US" sz="2000" dirty="0" err="1">
                <a:latin typeface="Arial" panose="020B0604020202020204" pitchFamily="34" charset="0"/>
                <a:cs typeface="Arial" panose="020B0604020202020204" pitchFamily="34" charset="0"/>
              </a:rPr>
              <a:t>Tahun</a:t>
            </a:r>
            <a:r>
              <a:rPr lang="en-US" sz="2000" dirty="0">
                <a:latin typeface="Arial" panose="020B0604020202020204" pitchFamily="34" charset="0"/>
                <a:cs typeface="Arial" panose="020B0604020202020204" pitchFamily="34" charset="0"/>
              </a:rPr>
              <a:t> 2007 </a:t>
            </a:r>
            <a:r>
              <a:rPr lang="en-US" sz="2000" dirty="0" err="1">
                <a:latin typeface="Arial" panose="020B0604020202020204" pitchFamily="34" charset="0"/>
                <a:cs typeface="Arial" panose="020B0604020202020204" pitchFamily="34" charset="0"/>
              </a:rPr>
              <a:t>tentang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Pengelolaan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Uang</a:t>
            </a:r>
            <a:r>
              <a:rPr lang="en-US" sz="2000" dirty="0">
                <a:latin typeface="Arial" panose="020B0604020202020204" pitchFamily="34" charset="0"/>
                <a:cs typeface="Arial" panose="020B0604020202020204" pitchFamily="34" charset="0"/>
              </a:rPr>
              <a:t> Negara/Daerah</a:t>
            </a:r>
          </a:p>
          <a:p>
            <a:pPr marL="182880" indent="-182880" eaLnBrk="1" fontAlgn="auto" hangingPunct="1">
              <a:lnSpc>
                <a:spcPct val="90000"/>
              </a:lnSpc>
              <a:spcAft>
                <a:spcPts val="0"/>
              </a:spcAft>
              <a:buClr>
                <a:schemeClr val="tx1">
                  <a:lumMod val="85000"/>
                  <a:lumOff val="15000"/>
                </a:schemeClr>
              </a:buClr>
              <a:buFontTx/>
              <a:buNone/>
              <a:defRPr/>
            </a:pP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Pasal</a:t>
            </a:r>
            <a:r>
              <a:rPr lang="en-US" sz="2000" dirty="0">
                <a:latin typeface="Arial" panose="020B0604020202020204" pitchFamily="34" charset="0"/>
                <a:cs typeface="Arial" panose="020B0604020202020204" pitchFamily="34" charset="0"/>
              </a:rPr>
              <a:t> 14 </a:t>
            </a:r>
            <a:r>
              <a:rPr lang="en-US" sz="2000" dirty="0" err="1">
                <a:latin typeface="Arial" panose="020B0604020202020204" pitchFamily="34" charset="0"/>
                <a:cs typeface="Arial" panose="020B0604020202020204" pitchFamily="34" charset="0"/>
              </a:rPr>
              <a:t>ayat</a:t>
            </a:r>
            <a:r>
              <a:rPr lang="en-US" sz="2000" dirty="0">
                <a:latin typeface="Arial" panose="020B0604020202020204" pitchFamily="34" charset="0"/>
                <a:cs typeface="Arial" panose="020B0604020202020204" pitchFamily="34" charset="0"/>
              </a:rPr>
              <a:t> 2)</a:t>
            </a:r>
          </a:p>
          <a:p>
            <a:pPr lvl="1" indent="-182880" eaLnBrk="1" fontAlgn="auto" hangingPunct="1">
              <a:lnSpc>
                <a:spcPct val="90000"/>
              </a:lnSpc>
              <a:spcAft>
                <a:spcPts val="0"/>
              </a:spcAft>
              <a:buClr>
                <a:schemeClr val="tx1">
                  <a:lumMod val="85000"/>
                  <a:lumOff val="15000"/>
                </a:schemeClr>
              </a:buClr>
              <a:defRPr/>
            </a:pPr>
            <a:r>
              <a:rPr lang="en-US" sz="1800" dirty="0" err="1">
                <a:latin typeface="Arial" panose="020B0604020202020204" pitchFamily="34" charset="0"/>
                <a:cs typeface="Arial" panose="020B0604020202020204" pitchFamily="34" charset="0"/>
              </a:rPr>
              <a:t>Semua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penerimaan</a:t>
            </a:r>
            <a:r>
              <a:rPr lang="en-US" sz="1800" dirty="0">
                <a:latin typeface="Arial" panose="020B0604020202020204" pitchFamily="34" charset="0"/>
                <a:cs typeface="Arial" panose="020B0604020202020204" pitchFamily="34" charset="0"/>
              </a:rPr>
              <a:t> negara </a:t>
            </a:r>
            <a:r>
              <a:rPr lang="en-US" sz="1800" dirty="0" err="1">
                <a:latin typeface="Arial" panose="020B0604020202020204" pitchFamily="34" charset="0"/>
                <a:cs typeface="Arial" panose="020B0604020202020204" pitchFamily="34" charset="0"/>
              </a:rPr>
              <a:t>masuk</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ke</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Rekening</a:t>
            </a:r>
            <a:r>
              <a:rPr lang="en-US" sz="1800" dirty="0">
                <a:latin typeface="Arial" panose="020B0604020202020204" pitchFamily="34" charset="0"/>
                <a:cs typeface="Arial" panose="020B0604020202020204" pitchFamily="34" charset="0"/>
              </a:rPr>
              <a:t> Kas </a:t>
            </a:r>
            <a:r>
              <a:rPr lang="en-US" sz="1800" dirty="0" err="1">
                <a:latin typeface="Arial" panose="020B0604020202020204" pitchFamily="34" charset="0"/>
                <a:cs typeface="Arial" panose="020B0604020202020204" pitchFamily="34" charset="0"/>
              </a:rPr>
              <a:t>Umum</a:t>
            </a:r>
            <a:r>
              <a:rPr lang="en-US" sz="1800" dirty="0">
                <a:latin typeface="Arial" panose="020B0604020202020204" pitchFamily="34" charset="0"/>
                <a:cs typeface="Arial" panose="020B0604020202020204" pitchFamily="34" charset="0"/>
              </a:rPr>
              <a:t> Negara dan </a:t>
            </a:r>
            <a:r>
              <a:rPr lang="en-US" sz="1800" dirty="0" err="1">
                <a:latin typeface="Arial" panose="020B0604020202020204" pitchFamily="34" charset="0"/>
                <a:cs typeface="Arial" panose="020B0604020202020204" pitchFamily="34" charset="0"/>
              </a:rPr>
              <a:t>semua</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pengeluaran</a:t>
            </a:r>
            <a:r>
              <a:rPr lang="en-US" sz="1800" dirty="0">
                <a:latin typeface="Arial" panose="020B0604020202020204" pitchFamily="34" charset="0"/>
                <a:cs typeface="Arial" panose="020B0604020202020204" pitchFamily="34" charset="0"/>
              </a:rPr>
              <a:t> negara </a:t>
            </a:r>
            <a:r>
              <a:rPr lang="en-US" sz="1800" dirty="0" err="1">
                <a:latin typeface="Arial" panose="020B0604020202020204" pitchFamily="34" charset="0"/>
                <a:cs typeface="Arial" panose="020B0604020202020204" pitchFamily="34" charset="0"/>
              </a:rPr>
              <a:t>keluar</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dari</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Rekening</a:t>
            </a:r>
            <a:r>
              <a:rPr lang="en-US" sz="1800" dirty="0">
                <a:latin typeface="Arial" panose="020B0604020202020204" pitchFamily="34" charset="0"/>
                <a:cs typeface="Arial" panose="020B0604020202020204" pitchFamily="34" charset="0"/>
              </a:rPr>
              <a:t> Kas </a:t>
            </a:r>
            <a:r>
              <a:rPr lang="en-US" sz="1800" dirty="0" err="1">
                <a:latin typeface="Arial" panose="020B0604020202020204" pitchFamily="34" charset="0"/>
                <a:cs typeface="Arial" panose="020B0604020202020204" pitchFamily="34" charset="0"/>
              </a:rPr>
              <a:t>Umum</a:t>
            </a:r>
            <a:r>
              <a:rPr lang="en-US" sz="1800" dirty="0">
                <a:latin typeface="Arial" panose="020B0604020202020204" pitchFamily="34" charset="0"/>
                <a:cs typeface="Arial" panose="020B0604020202020204" pitchFamily="34" charset="0"/>
              </a:rPr>
              <a:t> Negara</a:t>
            </a:r>
          </a:p>
          <a:p>
            <a:pPr marL="182880" indent="-182880" eaLnBrk="1" fontAlgn="auto" hangingPunct="1">
              <a:lnSpc>
                <a:spcPct val="90000"/>
              </a:lnSpc>
              <a:spcAft>
                <a:spcPts val="0"/>
              </a:spcAft>
              <a:buClr>
                <a:schemeClr val="tx1">
                  <a:lumMod val="85000"/>
                  <a:lumOff val="15000"/>
                </a:schemeClr>
              </a:buClr>
              <a:defRPr/>
            </a:pPr>
            <a:r>
              <a:rPr lang="en-US" sz="2000" dirty="0" err="1">
                <a:latin typeface="Arial" panose="020B0604020202020204" pitchFamily="34" charset="0"/>
                <a:cs typeface="Arial" panose="020B0604020202020204" pitchFamily="34" charset="0"/>
              </a:rPr>
              <a:t>Peraturan</a:t>
            </a:r>
            <a:r>
              <a:rPr lang="en-US" sz="2000" dirty="0">
                <a:latin typeface="Arial" panose="020B0604020202020204" pitchFamily="34" charset="0"/>
                <a:cs typeface="Arial" panose="020B0604020202020204" pitchFamily="34" charset="0"/>
              </a:rPr>
              <a:t> Menteri </a:t>
            </a:r>
            <a:r>
              <a:rPr lang="en-US" sz="2000" dirty="0" err="1">
                <a:latin typeface="Arial" panose="020B0604020202020204" pitchFamily="34" charset="0"/>
                <a:cs typeface="Arial" panose="020B0604020202020204" pitchFamily="34" charset="0"/>
              </a:rPr>
              <a:t>Keuangan</a:t>
            </a:r>
            <a:r>
              <a:rPr lang="en-US" sz="2000" dirty="0">
                <a:latin typeface="Arial" panose="020B0604020202020204" pitchFamily="34" charset="0"/>
                <a:cs typeface="Arial" panose="020B0604020202020204" pitchFamily="34" charset="0"/>
              </a:rPr>
              <a:t> No.</a:t>
            </a:r>
            <a:r>
              <a:rPr lang="id-ID" sz="2000" dirty="0">
                <a:latin typeface="Arial" panose="020B0604020202020204" pitchFamily="34" charset="0"/>
                <a:cs typeface="Arial" panose="020B0604020202020204" pitchFamily="34" charset="0"/>
              </a:rPr>
              <a:t>98</a:t>
            </a:r>
            <a:r>
              <a:rPr lang="en-US" sz="2000" dirty="0">
                <a:latin typeface="Arial" panose="020B0604020202020204" pitchFamily="34" charset="0"/>
                <a:cs typeface="Arial" panose="020B0604020202020204" pitchFamily="34" charset="0"/>
              </a:rPr>
              <a:t>/PMK.0</a:t>
            </a:r>
            <a:r>
              <a:rPr lang="id-ID" sz="2000" dirty="0">
                <a:latin typeface="Arial" panose="020B0604020202020204" pitchFamily="34" charset="0"/>
                <a:cs typeface="Arial" panose="020B0604020202020204" pitchFamily="34" charset="0"/>
              </a:rPr>
              <a:t>5</a:t>
            </a:r>
            <a:r>
              <a:rPr lang="en-US" sz="2000" dirty="0">
                <a:latin typeface="Arial" panose="020B0604020202020204" pitchFamily="34" charset="0"/>
                <a:cs typeface="Arial" panose="020B0604020202020204" pitchFamily="34" charset="0"/>
              </a:rPr>
              <a:t>/200</a:t>
            </a:r>
            <a:r>
              <a:rPr lang="id-ID" sz="2000" dirty="0">
                <a:latin typeface="Arial" panose="020B0604020202020204" pitchFamily="34" charset="0"/>
                <a:cs typeface="Arial" panose="020B0604020202020204" pitchFamily="34" charset="0"/>
              </a:rPr>
              <a:t>7</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tentang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Pelaksanaan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Rekening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Pengeluaran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Bersaldo</a:t>
            </a:r>
            <a:r>
              <a:rPr lang="en-US" sz="2000" dirty="0">
                <a:latin typeface="Arial" panose="020B0604020202020204" pitchFamily="34" charset="0"/>
                <a:cs typeface="Arial" panose="020B0604020202020204" pitchFamily="34" charset="0"/>
              </a:rPr>
              <a:t> Nihil pada Bank </a:t>
            </a:r>
            <a:r>
              <a:rPr lang="en-US" sz="2000" dirty="0" err="1">
                <a:latin typeface="Arial" panose="020B0604020202020204" pitchFamily="34" charset="0"/>
                <a:cs typeface="Arial" panose="020B0604020202020204" pitchFamily="34" charset="0"/>
              </a:rPr>
              <a:t>Umum</a:t>
            </a:r>
            <a:r>
              <a:rPr lang="en-US" sz="2000" dirty="0">
                <a:latin typeface="Arial" panose="020B0604020202020204" pitchFamily="34" charset="0"/>
                <a:cs typeface="Arial" panose="020B0604020202020204" pitchFamily="34" charset="0"/>
              </a:rPr>
              <a:t> Mitra </a:t>
            </a:r>
            <a:r>
              <a:rPr lang="en-US" sz="2000" dirty="0" err="1">
                <a:latin typeface="Arial" panose="020B0604020202020204" pitchFamily="34" charset="0"/>
                <a:cs typeface="Arial" panose="020B0604020202020204" pitchFamily="34" charset="0"/>
              </a:rPr>
              <a:t>Kerja</a:t>
            </a:r>
            <a:r>
              <a:rPr lang="en-US" sz="2000" dirty="0">
                <a:latin typeface="Arial" panose="020B0604020202020204" pitchFamily="34" charset="0"/>
                <a:cs typeface="Arial" panose="020B0604020202020204" pitchFamily="34" charset="0"/>
              </a:rPr>
              <a:t> KPPN </a:t>
            </a:r>
            <a:r>
              <a:rPr lang="en-US" sz="2000" dirty="0" err="1">
                <a:latin typeface="Arial" panose="020B0604020202020204" pitchFamily="34" charset="0"/>
                <a:cs typeface="Arial" panose="020B0604020202020204" pitchFamily="34" charset="0"/>
              </a:rPr>
              <a:t>dalam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Rangka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Penerapan</a:t>
            </a:r>
            <a:r>
              <a:rPr lang="en-US" sz="2000" dirty="0">
                <a:latin typeface="Arial" panose="020B0604020202020204" pitchFamily="34" charset="0"/>
                <a:cs typeface="Arial" panose="020B0604020202020204" pitchFamily="34" charset="0"/>
              </a:rPr>
              <a:t> TSA</a:t>
            </a:r>
          </a:p>
          <a:p>
            <a:pPr lvl="1" indent="-182880" eaLnBrk="1" fontAlgn="auto" hangingPunct="1">
              <a:lnSpc>
                <a:spcPct val="90000"/>
              </a:lnSpc>
              <a:spcAft>
                <a:spcPts val="0"/>
              </a:spcAft>
              <a:buClr>
                <a:schemeClr val="tx1">
                  <a:lumMod val="85000"/>
                  <a:lumOff val="15000"/>
                </a:schemeClr>
              </a:buClr>
              <a:defRPr/>
            </a:pPr>
            <a:r>
              <a:rPr lang="id-ID" sz="1800" dirty="0">
                <a:latin typeface="Arial" panose="020B0604020202020204" pitchFamily="34" charset="0"/>
                <a:cs typeface="Arial" panose="020B0604020202020204" pitchFamily="34" charset="0"/>
              </a:rPr>
              <a:t>Di 178 KPPN</a:t>
            </a:r>
            <a:endParaRPr lang="en-US" sz="1800" dirty="0">
              <a:latin typeface="Arial" panose="020B0604020202020204" pitchFamily="34" charset="0"/>
              <a:cs typeface="Arial" panose="020B0604020202020204" pitchFamily="34" charset="0"/>
            </a:endParaRPr>
          </a:p>
        </p:txBody>
      </p:sp>
      <p:sp>
        <p:nvSpPr>
          <p:cNvPr id="84996" name="Slide Number Placeholder 3">
            <a:extLst>
              <a:ext uri="{FF2B5EF4-FFF2-40B4-BE49-F238E27FC236}">
                <a16:creationId xmlns:a16="http://schemas.microsoft.com/office/drawing/2014/main" xmlns="" id="{5C22C74A-F56F-42C7-A51C-DC1093BCDED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72BC7CBF-96CD-4476-8790-37DFA4B74E22}" type="slidenum">
              <a:rPr lang="en-US" altLang="en-US" sz="1400" smtClean="0"/>
              <a:pPr eaLnBrk="1" hangingPunct="1"/>
              <a:t>75</a:t>
            </a:fld>
            <a:endParaRPr lang="en-US" altLang="en-US" sz="1400"/>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xmlns="" id="{CBA70768-84EE-426A-BA2D-75BC7BC8A019}"/>
              </a:ext>
            </a:extLst>
          </p:cNvPr>
          <p:cNvSpPr>
            <a:spLocks noGrp="1"/>
          </p:cNvSpPr>
          <p:nvPr>
            <p:ph type="title"/>
          </p:nvPr>
        </p:nvSpPr>
        <p:spPr>
          <a:xfrm>
            <a:off x="609600" y="228600"/>
            <a:ext cx="7845425" cy="990600"/>
          </a:xfrm>
        </p:spPr>
        <p:txBody>
          <a:bodyPr/>
          <a:lstStyle/>
          <a:p>
            <a:pPr algn="ctr" eaLnBrk="1" hangingPunct="1"/>
            <a:r>
              <a:rPr altLang="en-US" dirty="0" err="1">
                <a:latin typeface="Arial" panose="020B0604020202020204" pitchFamily="34" charset="0"/>
                <a:cs typeface="Arial" panose="020B0604020202020204" pitchFamily="34" charset="0"/>
              </a:rPr>
              <a:t>Prinsip-Prinsip</a:t>
            </a:r>
            <a:r>
              <a:rPr altLang="en-US" dirty="0">
                <a:latin typeface="Arial" panose="020B0604020202020204" pitchFamily="34" charset="0"/>
                <a:cs typeface="Arial" panose="020B0604020202020204" pitchFamily="34" charset="0"/>
              </a:rPr>
              <a:t> TSA</a:t>
            </a:r>
          </a:p>
        </p:txBody>
      </p:sp>
      <p:sp>
        <p:nvSpPr>
          <p:cNvPr id="86019" name="Rectangle 3">
            <a:extLst>
              <a:ext uri="{FF2B5EF4-FFF2-40B4-BE49-F238E27FC236}">
                <a16:creationId xmlns:a16="http://schemas.microsoft.com/office/drawing/2014/main" xmlns="" id="{67CAADC7-499B-4E2B-9439-28219BB3D863}"/>
              </a:ext>
            </a:extLst>
          </p:cNvPr>
          <p:cNvSpPr>
            <a:spLocks noGrp="1"/>
          </p:cNvSpPr>
          <p:nvPr>
            <p:ph idx="1"/>
          </p:nvPr>
        </p:nvSpPr>
        <p:spPr>
          <a:xfrm>
            <a:off x="533400" y="1828800"/>
            <a:ext cx="8077200" cy="3352800"/>
          </a:xfrm>
        </p:spPr>
        <p:txBody>
          <a:bodyPr/>
          <a:lstStyle/>
          <a:p>
            <a:pPr marL="236538" indent="-236538" eaLnBrk="1" hangingPunct="1">
              <a:buFont typeface="Arial" panose="020B0604020202020204" pitchFamily="34" charset="0"/>
              <a:buChar char="•"/>
            </a:pPr>
            <a:r>
              <a:rPr lang="en-US" altLang="en-US" dirty="0" err="1">
                <a:latin typeface="Arial" panose="020B0604020202020204" pitchFamily="34" charset="0"/>
                <a:cs typeface="Arial" panose="020B0604020202020204" pitchFamily="34" charset="0"/>
              </a:rPr>
              <a:t>Konsolidasi</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seluruh</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rekening</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pemerintah</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ke</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Rekening</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Kas</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Umum</a:t>
            </a:r>
            <a:r>
              <a:rPr lang="en-US" altLang="en-US" dirty="0">
                <a:latin typeface="Arial" panose="020B0604020202020204" pitchFamily="34" charset="0"/>
                <a:cs typeface="Arial" panose="020B0604020202020204" pitchFamily="34" charset="0"/>
              </a:rPr>
              <a:t> Negara (RKUN) di Bank Indonesia (BI)</a:t>
            </a:r>
          </a:p>
          <a:p>
            <a:pPr marL="236538" indent="-236538" eaLnBrk="1" hangingPunct="1">
              <a:buFont typeface="Arial" panose="020B0604020202020204" pitchFamily="34" charset="0"/>
              <a:buChar char="•"/>
            </a:pPr>
            <a:r>
              <a:rPr lang="en-US" altLang="en-US" dirty="0" err="1">
                <a:latin typeface="Arial" panose="020B0604020202020204" pitchFamily="34" charset="0"/>
                <a:cs typeface="Arial" panose="020B0604020202020204" pitchFamily="34" charset="0"/>
              </a:rPr>
              <a:t>Penerapan</a:t>
            </a:r>
            <a:r>
              <a:rPr lang="en-US" altLang="en-US" dirty="0">
                <a:latin typeface="Arial" panose="020B0604020202020204" pitchFamily="34" charset="0"/>
                <a:cs typeface="Arial" panose="020B0604020202020204" pitchFamily="34" charset="0"/>
              </a:rPr>
              <a:t> </a:t>
            </a:r>
            <a:r>
              <a:rPr lang="en-US" altLang="en-US" i="1" dirty="0">
                <a:latin typeface="Arial" panose="020B0604020202020204" pitchFamily="34" charset="0"/>
                <a:cs typeface="Arial" panose="020B0604020202020204" pitchFamily="34" charset="0"/>
              </a:rPr>
              <a:t>Zero-Balance</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atas</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rekening</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pemerintah</a:t>
            </a:r>
            <a:r>
              <a:rPr lang="en-US" altLang="en-US" dirty="0">
                <a:latin typeface="Arial" panose="020B0604020202020204" pitchFamily="34" charset="0"/>
                <a:cs typeface="Arial" panose="020B0604020202020204" pitchFamily="34" charset="0"/>
              </a:rPr>
              <a:t> yang </a:t>
            </a:r>
            <a:r>
              <a:rPr lang="en-US" altLang="en-US" dirty="0" err="1">
                <a:latin typeface="Arial" panose="020B0604020202020204" pitchFamily="34" charset="0"/>
                <a:cs typeface="Arial" panose="020B0604020202020204" pitchFamily="34" charset="0"/>
              </a:rPr>
              <a:t>berada</a:t>
            </a:r>
            <a:r>
              <a:rPr lang="en-US" altLang="en-US" dirty="0">
                <a:latin typeface="Arial" panose="020B0604020202020204" pitchFamily="34" charset="0"/>
                <a:cs typeface="Arial" panose="020B0604020202020204" pitchFamily="34" charset="0"/>
              </a:rPr>
              <a:t> di </a:t>
            </a:r>
            <a:r>
              <a:rPr lang="en-US" altLang="en-US" dirty="0" err="1">
                <a:latin typeface="Arial" panose="020B0604020202020204" pitchFamily="34" charset="0"/>
                <a:cs typeface="Arial" panose="020B0604020202020204" pitchFamily="34" charset="0"/>
              </a:rPr>
              <a:t>luar</a:t>
            </a:r>
            <a:r>
              <a:rPr lang="en-US" altLang="en-US" dirty="0">
                <a:latin typeface="Arial" panose="020B0604020202020204" pitchFamily="34" charset="0"/>
                <a:cs typeface="Arial" panose="020B0604020202020204" pitchFamily="34" charset="0"/>
              </a:rPr>
              <a:t> BI</a:t>
            </a:r>
          </a:p>
          <a:p>
            <a:pPr marL="236538" indent="-236538" eaLnBrk="1" hangingPunct="1">
              <a:buFont typeface="Arial" panose="020B0604020202020204" pitchFamily="34" charset="0"/>
              <a:buChar char="•"/>
            </a:pPr>
            <a:r>
              <a:rPr lang="en-US" altLang="en-US" dirty="0" err="1">
                <a:latin typeface="Arial" panose="020B0604020202020204" pitchFamily="34" charset="0"/>
                <a:cs typeface="Arial" panose="020B0604020202020204" pitchFamily="34" charset="0"/>
              </a:rPr>
              <a:t>Minimalisasi</a:t>
            </a:r>
            <a:r>
              <a:rPr lang="en-US" altLang="en-US" dirty="0">
                <a:latin typeface="Arial" panose="020B0604020202020204" pitchFamily="34" charset="0"/>
                <a:cs typeface="Arial" panose="020B0604020202020204" pitchFamily="34" charset="0"/>
              </a:rPr>
              <a:t> “</a:t>
            </a:r>
            <a:r>
              <a:rPr lang="en-US" altLang="en-US" i="1" dirty="0">
                <a:latin typeface="Arial" panose="020B0604020202020204" pitchFamily="34" charset="0"/>
                <a:cs typeface="Arial" panose="020B0604020202020204" pitchFamily="34" charset="0"/>
              </a:rPr>
              <a:t>Cash Float</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dan</a:t>
            </a:r>
            <a:r>
              <a:rPr lang="en-US" altLang="en-US" dirty="0">
                <a:latin typeface="Arial" panose="020B0604020202020204" pitchFamily="34" charset="0"/>
                <a:cs typeface="Arial" panose="020B0604020202020204" pitchFamily="34" charset="0"/>
              </a:rPr>
              <a:t> “</a:t>
            </a:r>
            <a:r>
              <a:rPr lang="en-US" altLang="en-US" i="1" dirty="0">
                <a:latin typeface="Arial" panose="020B0604020202020204" pitchFamily="34" charset="0"/>
                <a:cs typeface="Arial" panose="020B0604020202020204" pitchFamily="34" charset="0"/>
              </a:rPr>
              <a:t>Idle Cash</a:t>
            </a:r>
            <a:r>
              <a:rPr lang="en-US" altLang="en-US" dirty="0">
                <a:latin typeface="Arial" panose="020B0604020202020204" pitchFamily="34" charset="0"/>
                <a:cs typeface="Arial" panose="020B0604020202020204" pitchFamily="34" charset="0"/>
              </a:rPr>
              <a:t>”</a:t>
            </a:r>
          </a:p>
        </p:txBody>
      </p:sp>
      <p:sp>
        <p:nvSpPr>
          <p:cNvPr id="86020" name="Slide Number Placeholder 3">
            <a:extLst>
              <a:ext uri="{FF2B5EF4-FFF2-40B4-BE49-F238E27FC236}">
                <a16:creationId xmlns:a16="http://schemas.microsoft.com/office/drawing/2014/main" xmlns="" id="{66D94345-BD8D-4D11-83EA-D870BD82D50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E8CABA6F-425B-4383-BD8F-88776F0CE5E3}" type="slidenum">
              <a:rPr lang="en-US" altLang="en-US" sz="1400" smtClean="0"/>
              <a:pPr eaLnBrk="1" hangingPunct="1"/>
              <a:t>76</a:t>
            </a:fld>
            <a:endParaRPr lang="en-US" altLang="en-US" sz="140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xmlns="" id="{9A7A9A52-C0DF-480B-8E19-CDB30B64E675}"/>
              </a:ext>
            </a:extLst>
          </p:cNvPr>
          <p:cNvSpPr>
            <a:spLocks noGrp="1"/>
          </p:cNvSpPr>
          <p:nvPr>
            <p:ph type="title"/>
          </p:nvPr>
        </p:nvSpPr>
        <p:spPr>
          <a:xfrm>
            <a:off x="762000" y="304800"/>
            <a:ext cx="7467600" cy="779463"/>
          </a:xfrm>
        </p:spPr>
        <p:txBody>
          <a:bodyPr/>
          <a:lstStyle/>
          <a:p>
            <a:pPr eaLnBrk="1" hangingPunct="1"/>
            <a:r>
              <a:rPr altLang="en-US" sz="3400" dirty="0" err="1">
                <a:solidFill>
                  <a:schemeClr val="tx1"/>
                </a:solidFill>
                <a:latin typeface="Arial" panose="020B0604020202020204" pitchFamily="34" charset="0"/>
                <a:cs typeface="Arial" panose="020B0604020202020204" pitchFamily="34" charset="0"/>
              </a:rPr>
              <a:t>Langkah-langkah</a:t>
            </a:r>
            <a:r>
              <a:rPr altLang="en-US" sz="3400" dirty="0">
                <a:solidFill>
                  <a:schemeClr val="tx1"/>
                </a:solidFill>
                <a:latin typeface="Arial" panose="020B0604020202020204" pitchFamily="34" charset="0"/>
                <a:cs typeface="Arial" panose="020B0604020202020204" pitchFamily="34" charset="0"/>
              </a:rPr>
              <a:t> </a:t>
            </a:r>
            <a:r>
              <a:rPr altLang="en-US" sz="3400" dirty="0" err="1">
                <a:solidFill>
                  <a:schemeClr val="tx1"/>
                </a:solidFill>
                <a:latin typeface="Arial" panose="020B0604020202020204" pitchFamily="34" charset="0"/>
                <a:cs typeface="Arial" panose="020B0604020202020204" pitchFamily="34" charset="0"/>
              </a:rPr>
              <a:t>Penerapan</a:t>
            </a:r>
            <a:r>
              <a:rPr altLang="en-US" sz="3400" dirty="0">
                <a:solidFill>
                  <a:schemeClr val="tx1"/>
                </a:solidFill>
                <a:latin typeface="Arial" panose="020B0604020202020204" pitchFamily="34" charset="0"/>
                <a:cs typeface="Arial" panose="020B0604020202020204" pitchFamily="34" charset="0"/>
              </a:rPr>
              <a:t> TSA</a:t>
            </a:r>
          </a:p>
        </p:txBody>
      </p:sp>
      <p:sp>
        <p:nvSpPr>
          <p:cNvPr id="21508" name="Rectangle 3">
            <a:extLst>
              <a:ext uri="{FF2B5EF4-FFF2-40B4-BE49-F238E27FC236}">
                <a16:creationId xmlns:a16="http://schemas.microsoft.com/office/drawing/2014/main" xmlns="" id="{F3B9B975-2249-465A-9978-CB5A6E42DA67}"/>
              </a:ext>
            </a:extLst>
          </p:cNvPr>
          <p:cNvSpPr>
            <a:spLocks noGrp="1" noChangeArrowheads="1"/>
          </p:cNvSpPr>
          <p:nvPr>
            <p:ph idx="1"/>
          </p:nvPr>
        </p:nvSpPr>
        <p:spPr>
          <a:xfrm>
            <a:off x="838200" y="1524000"/>
            <a:ext cx="7620000" cy="4495800"/>
          </a:xfrm>
        </p:spPr>
        <p:txBody>
          <a:bodyPr rtlCol="0">
            <a:normAutofit fontScale="92500" lnSpcReduction="20000"/>
          </a:bodyPr>
          <a:lstStyle/>
          <a:p>
            <a:pPr marL="280988" indent="-280988" eaLnBrk="1" fontAlgn="auto" hangingPunct="1">
              <a:lnSpc>
                <a:spcPct val="110000"/>
              </a:lnSpc>
              <a:spcAft>
                <a:spcPts val="0"/>
              </a:spcAft>
              <a:buClr>
                <a:schemeClr val="tx1">
                  <a:lumMod val="85000"/>
                  <a:lumOff val="15000"/>
                </a:schemeClr>
              </a:buClr>
              <a:buFont typeface="Arial" panose="020B0604020202020204" pitchFamily="34" charset="0"/>
              <a:buChar char="•"/>
              <a:defRPr/>
            </a:pPr>
            <a:r>
              <a:rPr lang="en-US" sz="2200" dirty="0" err="1">
                <a:latin typeface="Arial" panose="020B0604020202020204" pitchFamily="34" charset="0"/>
                <a:cs typeface="Arial" panose="020B0604020202020204" pitchFamily="34" charset="0"/>
              </a:rPr>
              <a:t>Konsolidasi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penyimpanan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uang</a:t>
            </a:r>
            <a:r>
              <a:rPr lang="en-US" sz="2200" dirty="0">
                <a:latin typeface="Arial" panose="020B0604020202020204" pitchFamily="34" charset="0"/>
                <a:cs typeface="Arial" panose="020B0604020202020204" pitchFamily="34" charset="0"/>
              </a:rPr>
              <a:t> negara </a:t>
            </a:r>
            <a:r>
              <a:rPr lang="en-US" sz="2200" dirty="0" err="1">
                <a:latin typeface="Arial" panose="020B0604020202020204" pitchFamily="34" charset="0"/>
                <a:cs typeface="Arial" panose="020B0604020202020204" pitchFamily="34" charset="0"/>
              </a:rPr>
              <a:t>dalam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satu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rekening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yaitu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Rekening</a:t>
            </a:r>
            <a:r>
              <a:rPr lang="en-US" sz="2200" dirty="0">
                <a:latin typeface="Arial" panose="020B0604020202020204" pitchFamily="34" charset="0"/>
                <a:cs typeface="Arial" panose="020B0604020202020204" pitchFamily="34" charset="0"/>
              </a:rPr>
              <a:t> Kas </a:t>
            </a:r>
            <a:r>
              <a:rPr lang="en-US" sz="2200" dirty="0" err="1">
                <a:latin typeface="Arial" panose="020B0604020202020204" pitchFamily="34" charset="0"/>
                <a:cs typeface="Arial" panose="020B0604020202020204" pitchFamily="34" charset="0"/>
              </a:rPr>
              <a:t>Umum</a:t>
            </a:r>
            <a:r>
              <a:rPr lang="en-US" sz="2200" dirty="0">
                <a:latin typeface="Arial" panose="020B0604020202020204" pitchFamily="34" charset="0"/>
                <a:cs typeface="Arial" panose="020B0604020202020204" pitchFamily="34" charset="0"/>
              </a:rPr>
              <a:t> Negara (RKUN). </a:t>
            </a:r>
          </a:p>
          <a:p>
            <a:pPr marL="280988" indent="-280988" eaLnBrk="1" fontAlgn="auto" hangingPunct="1">
              <a:lnSpc>
                <a:spcPct val="110000"/>
              </a:lnSpc>
              <a:spcAft>
                <a:spcPts val="0"/>
              </a:spcAft>
              <a:buClr>
                <a:schemeClr val="tx1">
                  <a:lumMod val="85000"/>
                  <a:lumOff val="15000"/>
                </a:schemeClr>
              </a:buClr>
              <a:buFont typeface="Arial" panose="020B0604020202020204" pitchFamily="34" charset="0"/>
              <a:buChar char="•"/>
              <a:defRPr/>
            </a:pPr>
            <a:r>
              <a:rPr lang="en-US" sz="2200" dirty="0" err="1">
                <a:latin typeface="Arial" panose="020B0604020202020204" pitchFamily="34" charset="0"/>
                <a:cs typeface="Arial" panose="020B0604020202020204" pitchFamily="34" charset="0"/>
              </a:rPr>
              <a:t>Semua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penerimaan</a:t>
            </a:r>
            <a:r>
              <a:rPr lang="en-US" sz="2200" dirty="0">
                <a:latin typeface="Arial" panose="020B0604020202020204" pitchFamily="34" charset="0"/>
                <a:cs typeface="Arial" panose="020B0604020202020204" pitchFamily="34" charset="0"/>
              </a:rPr>
              <a:t> negara </a:t>
            </a:r>
            <a:r>
              <a:rPr lang="en-US" sz="2200" dirty="0" err="1">
                <a:latin typeface="Arial" panose="020B0604020202020204" pitchFamily="34" charset="0"/>
                <a:cs typeface="Arial" panose="020B0604020202020204" pitchFamily="34" charset="0"/>
              </a:rPr>
              <a:t>masuk</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ke</a:t>
            </a:r>
            <a:r>
              <a:rPr lang="en-US" sz="2200" dirty="0">
                <a:latin typeface="Arial" panose="020B0604020202020204" pitchFamily="34" charset="0"/>
                <a:cs typeface="Arial" panose="020B0604020202020204" pitchFamily="34" charset="0"/>
              </a:rPr>
              <a:t> RKUN dan </a:t>
            </a:r>
            <a:r>
              <a:rPr lang="en-US" sz="2200" dirty="0" err="1">
                <a:latin typeface="Arial" panose="020B0604020202020204" pitchFamily="34" charset="0"/>
                <a:cs typeface="Arial" panose="020B0604020202020204" pitchFamily="34" charset="0"/>
              </a:rPr>
              <a:t>semua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pengeluaran</a:t>
            </a:r>
            <a:r>
              <a:rPr lang="en-US" sz="2200" dirty="0">
                <a:latin typeface="Arial" panose="020B0604020202020204" pitchFamily="34" charset="0"/>
                <a:cs typeface="Arial" panose="020B0604020202020204" pitchFamily="34" charset="0"/>
              </a:rPr>
              <a:t> negara </a:t>
            </a:r>
            <a:r>
              <a:rPr lang="en-US" sz="2200" dirty="0" err="1">
                <a:latin typeface="Arial" panose="020B0604020202020204" pitchFamily="34" charset="0"/>
                <a:cs typeface="Arial" panose="020B0604020202020204" pitchFamily="34" charset="0"/>
              </a:rPr>
              <a:t>dibayar</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dari</a:t>
            </a:r>
            <a:r>
              <a:rPr lang="en-US" sz="2200" dirty="0">
                <a:latin typeface="Arial" panose="020B0604020202020204" pitchFamily="34" charset="0"/>
                <a:cs typeface="Arial" panose="020B0604020202020204" pitchFamily="34" charset="0"/>
              </a:rPr>
              <a:t> RKUN.</a:t>
            </a:r>
          </a:p>
          <a:p>
            <a:pPr marL="280988" indent="-280988" eaLnBrk="1" fontAlgn="auto" hangingPunct="1">
              <a:lnSpc>
                <a:spcPct val="110000"/>
              </a:lnSpc>
              <a:spcAft>
                <a:spcPts val="0"/>
              </a:spcAft>
              <a:buClr>
                <a:schemeClr val="tx1">
                  <a:lumMod val="85000"/>
                  <a:lumOff val="15000"/>
                </a:schemeClr>
              </a:buClr>
              <a:buFont typeface="Arial" panose="020B0604020202020204" pitchFamily="34" charset="0"/>
              <a:buChar char="•"/>
              <a:defRPr/>
            </a:pPr>
            <a:r>
              <a:rPr lang="en-US" sz="2200" dirty="0" err="1">
                <a:latin typeface="Arial" panose="020B0604020202020204" pitchFamily="34" charset="0"/>
                <a:cs typeface="Arial" panose="020B0604020202020204" pitchFamily="34" charset="0"/>
              </a:rPr>
              <a:t>Semua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penerimaan</a:t>
            </a:r>
            <a:r>
              <a:rPr lang="en-US" sz="2200" dirty="0">
                <a:latin typeface="Arial" panose="020B0604020202020204" pitchFamily="34" charset="0"/>
                <a:cs typeface="Arial" panose="020B0604020202020204" pitchFamily="34" charset="0"/>
              </a:rPr>
              <a:t> negara </a:t>
            </a:r>
            <a:r>
              <a:rPr lang="en-US" sz="2200" dirty="0" err="1">
                <a:latin typeface="Arial" panose="020B0604020202020204" pitchFamily="34" charset="0"/>
                <a:cs typeface="Arial" panose="020B0604020202020204" pitchFamily="34" charset="0"/>
              </a:rPr>
              <a:t>harus</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dilimpahkan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ke</a:t>
            </a:r>
            <a:r>
              <a:rPr lang="en-US" sz="2200" dirty="0">
                <a:latin typeface="Arial" panose="020B0604020202020204" pitchFamily="34" charset="0"/>
                <a:cs typeface="Arial" panose="020B0604020202020204" pitchFamily="34" charset="0"/>
              </a:rPr>
              <a:t> RKUN </a:t>
            </a:r>
            <a:r>
              <a:rPr lang="en-US" sz="2200" dirty="0" err="1">
                <a:latin typeface="Arial" panose="020B0604020202020204" pitchFamily="34" charset="0"/>
                <a:cs typeface="Arial" panose="020B0604020202020204" pitchFamily="34" charset="0"/>
              </a:rPr>
              <a:t>setiap</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hari</a:t>
            </a:r>
            <a:endParaRPr lang="en-US" sz="2200" dirty="0">
              <a:latin typeface="Arial" panose="020B0604020202020204" pitchFamily="34" charset="0"/>
              <a:cs typeface="Arial" panose="020B0604020202020204" pitchFamily="34" charset="0"/>
            </a:endParaRPr>
          </a:p>
          <a:p>
            <a:pPr marL="280988" indent="-280988" eaLnBrk="1" fontAlgn="auto" hangingPunct="1">
              <a:lnSpc>
                <a:spcPct val="110000"/>
              </a:lnSpc>
              <a:spcAft>
                <a:spcPts val="0"/>
              </a:spcAft>
              <a:buClr>
                <a:schemeClr val="tx1">
                  <a:lumMod val="85000"/>
                  <a:lumOff val="15000"/>
                </a:schemeClr>
              </a:buClr>
              <a:buFont typeface="Arial" panose="020B0604020202020204" pitchFamily="34" charset="0"/>
              <a:buChar char="•"/>
              <a:defRPr/>
            </a:pPr>
            <a:r>
              <a:rPr lang="en-US" sz="2200" dirty="0" err="1">
                <a:latin typeface="Arial" panose="020B0604020202020204" pitchFamily="34" charset="0"/>
                <a:cs typeface="Arial" panose="020B0604020202020204" pitchFamily="34" charset="0"/>
              </a:rPr>
              <a:t>Penihilan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saldo</a:t>
            </a:r>
            <a:r>
              <a:rPr lang="en-US" sz="2200" dirty="0">
                <a:latin typeface="Arial" panose="020B0604020202020204" pitchFamily="34" charset="0"/>
                <a:cs typeface="Arial" panose="020B0604020202020204" pitchFamily="34" charset="0"/>
              </a:rPr>
              <a:t> pada bank </a:t>
            </a:r>
            <a:r>
              <a:rPr lang="en-US" sz="2200" dirty="0" err="1">
                <a:latin typeface="Arial" panose="020B0604020202020204" pitchFamily="34" charset="0"/>
                <a:cs typeface="Arial" panose="020B0604020202020204" pitchFamily="34" charset="0"/>
              </a:rPr>
              <a:t>umum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setiap</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hari</a:t>
            </a:r>
            <a:r>
              <a:rPr lang="en-US" sz="2200" dirty="0">
                <a:latin typeface="Arial" panose="020B0604020202020204" pitchFamily="34" charset="0"/>
                <a:cs typeface="Arial" panose="020B0604020202020204" pitchFamily="34" charset="0"/>
              </a:rPr>
              <a:t> dan </a:t>
            </a:r>
            <a:r>
              <a:rPr lang="en-US" sz="2200" dirty="0" err="1">
                <a:latin typeface="Arial" panose="020B0604020202020204" pitchFamily="34" charset="0"/>
                <a:cs typeface="Arial" panose="020B0604020202020204" pitchFamily="34" charset="0"/>
              </a:rPr>
              <a:t>penyediaan</a:t>
            </a:r>
            <a:r>
              <a:rPr lang="en-US" sz="2200" dirty="0">
                <a:latin typeface="Arial" panose="020B0604020202020204" pitchFamily="34" charset="0"/>
                <a:cs typeface="Arial" panose="020B0604020202020204" pitchFamily="34" charset="0"/>
              </a:rPr>
              <a:t> dana </a:t>
            </a:r>
            <a:r>
              <a:rPr lang="en-US" sz="2200" dirty="0" err="1">
                <a:latin typeface="Arial" panose="020B0604020202020204" pitchFamily="34" charset="0"/>
                <a:cs typeface="Arial" panose="020B0604020202020204" pitchFamily="34" charset="0"/>
              </a:rPr>
              <a:t>secara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terpusat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untuk</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pembayaran</a:t>
            </a:r>
            <a:r>
              <a:rPr lang="en-US" sz="2200" dirty="0">
                <a:latin typeface="Arial" panose="020B0604020202020204" pitchFamily="34" charset="0"/>
                <a:cs typeface="Arial" panose="020B0604020202020204" pitchFamily="34" charset="0"/>
              </a:rPr>
              <a:t>.</a:t>
            </a:r>
          </a:p>
          <a:p>
            <a:pPr marL="280988" indent="-280988" eaLnBrk="1" fontAlgn="auto" hangingPunct="1">
              <a:lnSpc>
                <a:spcPct val="110000"/>
              </a:lnSpc>
              <a:spcAft>
                <a:spcPts val="0"/>
              </a:spcAft>
              <a:buClr>
                <a:schemeClr val="tx1">
                  <a:lumMod val="85000"/>
                  <a:lumOff val="15000"/>
                </a:schemeClr>
              </a:buClr>
              <a:buFont typeface="Arial" panose="020B0604020202020204" pitchFamily="34" charset="0"/>
              <a:buChar char="•"/>
              <a:defRPr/>
            </a:pPr>
            <a:r>
              <a:rPr lang="en-US" sz="2200" dirty="0" err="1">
                <a:latin typeface="Arial" panose="020B0604020202020204" pitchFamily="34" charset="0"/>
                <a:cs typeface="Arial" panose="020B0604020202020204" pitchFamily="34" charset="0"/>
              </a:rPr>
              <a:t>Uang</a:t>
            </a:r>
            <a:r>
              <a:rPr lang="en-US" sz="2200" dirty="0">
                <a:latin typeface="Arial" panose="020B0604020202020204" pitchFamily="34" charset="0"/>
                <a:cs typeface="Arial" panose="020B0604020202020204" pitchFamily="34" charset="0"/>
              </a:rPr>
              <a:t> yang </a:t>
            </a:r>
            <a:r>
              <a:rPr lang="en-US" sz="2200" dirty="0" err="1">
                <a:latin typeface="Arial" panose="020B0604020202020204" pitchFamily="34" charset="0"/>
                <a:cs typeface="Arial" panose="020B0604020202020204" pitchFamily="34" charset="0"/>
              </a:rPr>
              <a:t>berada</a:t>
            </a:r>
            <a:r>
              <a:rPr lang="en-US" sz="2200" dirty="0">
                <a:latin typeface="Arial" panose="020B0604020202020204" pitchFamily="34" charset="0"/>
                <a:cs typeface="Arial" panose="020B0604020202020204" pitchFamily="34" charset="0"/>
              </a:rPr>
              <a:t> di Bank Indonesia dan bank </a:t>
            </a:r>
            <a:r>
              <a:rPr lang="en-US" sz="2200" dirty="0" err="1">
                <a:latin typeface="Arial" panose="020B0604020202020204" pitchFamily="34" charset="0"/>
                <a:cs typeface="Arial" panose="020B0604020202020204" pitchFamily="34" charset="0"/>
              </a:rPr>
              <a:t>umum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mendapatkan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bunga</a:t>
            </a:r>
            <a:r>
              <a:rPr lang="en-US" sz="2200" dirty="0">
                <a:latin typeface="Arial" panose="020B0604020202020204" pitchFamily="34" charset="0"/>
                <a:cs typeface="Arial" panose="020B0604020202020204" pitchFamily="34" charset="0"/>
              </a:rPr>
              <a:t>/</a:t>
            </a:r>
            <a:r>
              <a:rPr lang="en-US" sz="2200" dirty="0" err="1">
                <a:latin typeface="Arial" panose="020B0604020202020204" pitchFamily="34" charset="0"/>
                <a:cs typeface="Arial" panose="020B0604020202020204" pitchFamily="34" charset="0"/>
              </a:rPr>
              <a:t>jasa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giro</a:t>
            </a:r>
            <a:r>
              <a:rPr lang="en-US" sz="2200" dirty="0">
                <a:latin typeface="Arial" panose="020B0604020202020204" pitchFamily="34" charset="0"/>
                <a:cs typeface="Arial" panose="020B0604020202020204" pitchFamily="34" charset="0"/>
              </a:rPr>
              <a:t> pada </a:t>
            </a:r>
            <a:r>
              <a:rPr lang="en-US" sz="2200" dirty="0" err="1">
                <a:latin typeface="Arial" panose="020B0604020202020204" pitchFamily="34" charset="0"/>
                <a:cs typeface="Arial" panose="020B0604020202020204" pitchFamily="34" charset="0"/>
              </a:rPr>
              <a:t>tingkat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bunga</a:t>
            </a:r>
            <a:r>
              <a:rPr lang="en-US" sz="2200" dirty="0">
                <a:latin typeface="Arial" panose="020B0604020202020204" pitchFamily="34" charset="0"/>
                <a:cs typeface="Arial" panose="020B0604020202020204" pitchFamily="34" charset="0"/>
              </a:rPr>
              <a:t> pasar (yang </a:t>
            </a:r>
            <a:r>
              <a:rPr lang="en-US" sz="2200" dirty="0" err="1">
                <a:latin typeface="Arial" panose="020B0604020202020204" pitchFamily="34" charset="0"/>
                <a:cs typeface="Arial" panose="020B0604020202020204" pitchFamily="34" charset="0"/>
              </a:rPr>
              <a:t>berlaku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umum</a:t>
            </a:r>
            <a:r>
              <a:rPr lang="en-US" sz="2200" dirty="0">
                <a:latin typeface="Arial" panose="020B0604020202020204" pitchFamily="34" charset="0"/>
                <a:cs typeface="Arial" panose="020B0604020202020204" pitchFamily="34" charset="0"/>
              </a:rPr>
              <a:t>)</a:t>
            </a:r>
          </a:p>
          <a:p>
            <a:pPr marL="280988" indent="-280988" eaLnBrk="1" fontAlgn="auto" hangingPunct="1">
              <a:lnSpc>
                <a:spcPct val="110000"/>
              </a:lnSpc>
              <a:spcAft>
                <a:spcPts val="0"/>
              </a:spcAft>
              <a:buClr>
                <a:schemeClr val="tx1">
                  <a:lumMod val="85000"/>
                  <a:lumOff val="15000"/>
                </a:schemeClr>
              </a:buClr>
              <a:buFont typeface="Arial" panose="020B0604020202020204" pitchFamily="34" charset="0"/>
              <a:buChar char="•"/>
              <a:defRPr/>
            </a:pPr>
            <a:r>
              <a:rPr lang="en-US" sz="2200" dirty="0" err="1">
                <a:latin typeface="Arial" panose="020B0604020202020204" pitchFamily="34" charset="0"/>
                <a:cs typeface="Arial" panose="020B0604020202020204" pitchFamily="34" charset="0"/>
              </a:rPr>
              <a:t>Penempatan</a:t>
            </a:r>
            <a:r>
              <a:rPr lang="en-US" sz="2200" dirty="0">
                <a:latin typeface="Arial" panose="020B0604020202020204" pitchFamily="34" charset="0"/>
                <a:cs typeface="Arial" panose="020B0604020202020204" pitchFamily="34" charset="0"/>
              </a:rPr>
              <a:t> </a:t>
            </a:r>
            <a:r>
              <a:rPr lang="en-US" sz="2200" i="1" dirty="0">
                <a:latin typeface="Arial" panose="020B0604020202020204" pitchFamily="34" charset="0"/>
                <a:cs typeface="Arial" panose="020B0604020202020204" pitchFamily="34" charset="0"/>
              </a:rPr>
              <a:t>idle cash</a:t>
            </a:r>
            <a:r>
              <a:rPr lang="en-US" sz="2200" dirty="0">
                <a:latin typeface="Arial" panose="020B0604020202020204" pitchFamily="34" charset="0"/>
                <a:cs typeface="Arial" panose="020B0604020202020204" pitchFamily="34" charset="0"/>
              </a:rPr>
              <a:t> pada </a:t>
            </a:r>
            <a:r>
              <a:rPr lang="en-US" sz="2200" dirty="0" err="1">
                <a:latin typeface="Arial" panose="020B0604020202020204" pitchFamily="34" charset="0"/>
                <a:cs typeface="Arial" panose="020B0604020202020204" pitchFamily="34" charset="0"/>
              </a:rPr>
              <a:t>rekening-rekening</a:t>
            </a:r>
            <a:r>
              <a:rPr lang="en-US" sz="2200" dirty="0">
                <a:latin typeface="Arial" panose="020B0604020202020204" pitchFamily="34" charset="0"/>
                <a:cs typeface="Arial" panose="020B0604020202020204" pitchFamily="34" charset="0"/>
              </a:rPr>
              <a:t> yang </a:t>
            </a:r>
            <a:r>
              <a:rPr lang="en-US" sz="2200" dirty="0" err="1">
                <a:latin typeface="Arial" panose="020B0604020202020204" pitchFamily="34" charset="0"/>
                <a:cs typeface="Arial" panose="020B0604020202020204" pitchFamily="34" charset="0"/>
              </a:rPr>
              <a:t>menghasilkan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bunga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atau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diinvestasikan</a:t>
            </a:r>
            <a:r>
              <a:rPr lang="en-US" sz="2200" dirty="0">
                <a:latin typeface="Arial" panose="020B0604020202020204" pitchFamily="34" charset="0"/>
                <a:cs typeface="Arial" panose="020B0604020202020204" pitchFamily="34" charset="0"/>
              </a:rPr>
              <a:t> pada </a:t>
            </a:r>
            <a:r>
              <a:rPr lang="en-US" sz="2200" dirty="0" err="1">
                <a:latin typeface="Arial" panose="020B0604020202020204" pitchFamily="34" charset="0"/>
                <a:cs typeface="Arial" panose="020B0604020202020204" pitchFamily="34" charset="0"/>
              </a:rPr>
              <a:t>instrumen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moneter</a:t>
            </a:r>
            <a:r>
              <a:rPr lang="en-US" sz="2200" dirty="0">
                <a:latin typeface="Arial" panose="020B0604020202020204" pitchFamily="34" charset="0"/>
                <a:cs typeface="Arial" panose="020B0604020202020204" pitchFamily="34" charset="0"/>
              </a:rPr>
              <a:t> yang </a:t>
            </a:r>
            <a:r>
              <a:rPr lang="en-US" sz="2200" dirty="0" err="1">
                <a:latin typeface="Arial" panose="020B0604020202020204" pitchFamily="34" charset="0"/>
                <a:cs typeface="Arial" panose="020B0604020202020204" pitchFamily="34" charset="0"/>
              </a:rPr>
              <a:t>aman</a:t>
            </a:r>
            <a:r>
              <a:rPr lang="en-US" sz="2200" dirty="0">
                <a:latin typeface="Arial" panose="020B0604020202020204" pitchFamily="34" charset="0"/>
                <a:cs typeface="Arial" panose="020B0604020202020204" pitchFamily="34" charset="0"/>
              </a:rPr>
              <a:t> dan </a:t>
            </a:r>
            <a:r>
              <a:rPr lang="en-US" sz="2200" dirty="0" err="1">
                <a:latin typeface="Arial" panose="020B0604020202020204" pitchFamily="34" charset="0"/>
                <a:cs typeface="Arial" panose="020B0604020202020204" pitchFamily="34" charset="0"/>
              </a:rPr>
              <a:t>menguntungkan</a:t>
            </a:r>
            <a:r>
              <a:rPr lang="en-US" sz="2200" dirty="0">
                <a:latin typeface="Arial" panose="020B0604020202020204" pitchFamily="34" charset="0"/>
                <a:cs typeface="Arial" panose="020B0604020202020204" pitchFamily="34" charset="0"/>
              </a:rPr>
              <a:t>.</a:t>
            </a:r>
          </a:p>
        </p:txBody>
      </p:sp>
      <p:sp>
        <p:nvSpPr>
          <p:cNvPr id="87044" name="Slide Number Placeholder 3">
            <a:extLst>
              <a:ext uri="{FF2B5EF4-FFF2-40B4-BE49-F238E27FC236}">
                <a16:creationId xmlns:a16="http://schemas.microsoft.com/office/drawing/2014/main" xmlns="" id="{E913124B-8018-4D2C-97C0-54837971516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708C150-D266-454D-88D4-82762C4CBC2A}" type="slidenum">
              <a:rPr lang="en-US" altLang="en-US" sz="1400" smtClean="0"/>
              <a:pPr eaLnBrk="1" hangingPunct="1"/>
              <a:t>77</a:t>
            </a:fld>
            <a:endParaRPr lang="en-US" altLang="en-US" sz="1400"/>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xmlns="" id="{448BBC0A-B7D3-4633-B81A-8D542100F9EE}"/>
              </a:ext>
            </a:extLst>
          </p:cNvPr>
          <p:cNvSpPr/>
          <p:nvPr/>
        </p:nvSpPr>
        <p:spPr>
          <a:xfrm>
            <a:off x="914400" y="3810000"/>
            <a:ext cx="1136650" cy="685800"/>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r>
              <a:rPr lang="en-US" dirty="0"/>
              <a:t>KPPN</a:t>
            </a:r>
          </a:p>
        </p:txBody>
      </p:sp>
      <p:sp>
        <p:nvSpPr>
          <p:cNvPr id="88067" name="Oval 65">
            <a:extLst>
              <a:ext uri="{FF2B5EF4-FFF2-40B4-BE49-F238E27FC236}">
                <a16:creationId xmlns:a16="http://schemas.microsoft.com/office/drawing/2014/main" xmlns="" id="{A6D31D09-E576-4EA6-A056-8355297E2072}"/>
              </a:ext>
            </a:extLst>
          </p:cNvPr>
          <p:cNvSpPr>
            <a:spLocks noChangeArrowheads="1"/>
          </p:cNvSpPr>
          <p:nvPr/>
        </p:nvSpPr>
        <p:spPr bwMode="auto">
          <a:xfrm>
            <a:off x="990600" y="5105400"/>
            <a:ext cx="3505200" cy="923925"/>
          </a:xfrm>
          <a:prstGeom prst="ellipse">
            <a:avLst/>
          </a:prstGeom>
          <a:gradFill rotWithShape="1">
            <a:gsLst>
              <a:gs pos="0">
                <a:srgbClr val="FF8080"/>
              </a:gs>
              <a:gs pos="50000">
                <a:srgbClr val="FFB3B3"/>
              </a:gs>
              <a:gs pos="100000">
                <a:srgbClr val="FFDADA"/>
              </a:gs>
            </a:gsLst>
            <a:lin ang="13500000" scaled="1"/>
          </a:gradFill>
          <a:ln w="9525" algn="ctr">
            <a:solidFill>
              <a:schemeClr val="tx1"/>
            </a:solidFill>
            <a:round/>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latinLnBrk="1" hangingPunct="1"/>
            <a:endParaRPr kumimoji="1" lang="id-ID" altLang="en-US">
              <a:latin typeface="Gulim" panose="020B0600000101010101" pitchFamily="34" charset="-127"/>
              <a:ea typeface="Gulim" panose="020B0600000101010101" pitchFamily="34" charset="-127"/>
            </a:endParaRPr>
          </a:p>
        </p:txBody>
      </p:sp>
      <p:sp>
        <p:nvSpPr>
          <p:cNvPr id="2" name="Title 1">
            <a:extLst>
              <a:ext uri="{FF2B5EF4-FFF2-40B4-BE49-F238E27FC236}">
                <a16:creationId xmlns:a16="http://schemas.microsoft.com/office/drawing/2014/main" xmlns="" id="{23DF24D1-DEC9-4231-B24A-C59BC815149C}"/>
              </a:ext>
            </a:extLst>
          </p:cNvPr>
          <p:cNvSpPr>
            <a:spLocks noGrp="1"/>
          </p:cNvSpPr>
          <p:nvPr>
            <p:ph type="title"/>
          </p:nvPr>
        </p:nvSpPr>
        <p:spPr>
          <a:xfrm>
            <a:off x="152400" y="152400"/>
            <a:ext cx="8767763" cy="990600"/>
          </a:xfrm>
          <a:extLst/>
        </p:spPr>
        <p:txBody>
          <a:bodyPr rtlCol="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fontAlgn="auto" hangingPunct="1">
              <a:spcAft>
                <a:spcPts val="0"/>
              </a:spcAft>
              <a:defRPr/>
            </a:pPr>
            <a:r>
              <a:rPr lang="id-ID" sz="3200" b="1" dirty="0">
                <a:ln w="11430"/>
                <a:solidFill>
                  <a:schemeClr val="tx1"/>
                </a:solidFill>
                <a:effectLst>
                  <a:outerShdw blurRad="50800" dist="39000" dir="5460000" algn="tl">
                    <a:srgbClr val="000000">
                      <a:alpha val="38000"/>
                    </a:srgbClr>
                  </a:outerShdw>
                </a:effectLst>
                <a:latin typeface="Calibri" pitchFamily="34" charset="0"/>
              </a:rPr>
              <a:t>Pelaksanaan TSA : Pencairan SP2D/SPT</a:t>
            </a:r>
            <a:endParaRPr sz="3200" b="1" dirty="0">
              <a:ln w="11430"/>
              <a:solidFill>
                <a:schemeClr val="tx1"/>
              </a:solidFill>
              <a:effectLst>
                <a:outerShdw blurRad="50800" dist="39000" dir="5460000" algn="tl">
                  <a:srgbClr val="000000">
                    <a:alpha val="38000"/>
                  </a:srgbClr>
                </a:outerShdw>
              </a:effectLst>
              <a:latin typeface="Calibri" pitchFamily="34" charset="0"/>
            </a:endParaRPr>
          </a:p>
        </p:txBody>
      </p:sp>
      <p:sp>
        <p:nvSpPr>
          <p:cNvPr id="88069" name="Slide Number Placeholder 65">
            <a:extLst>
              <a:ext uri="{FF2B5EF4-FFF2-40B4-BE49-F238E27FC236}">
                <a16:creationId xmlns:a16="http://schemas.microsoft.com/office/drawing/2014/main" xmlns="" id="{E5286389-3ABE-457C-BA59-6E299545B95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CE6F9CCA-0E84-4DB5-8A19-7DB5449E1A49}" type="slidenum">
              <a:rPr lang="en-US" altLang="en-US" sz="1400" smtClean="0"/>
              <a:pPr eaLnBrk="1" hangingPunct="1"/>
              <a:t>78</a:t>
            </a:fld>
            <a:endParaRPr lang="en-US" altLang="en-US" sz="1400"/>
          </a:p>
        </p:txBody>
      </p:sp>
      <p:sp>
        <p:nvSpPr>
          <p:cNvPr id="4" name="Rounded Rectangle 3">
            <a:extLst>
              <a:ext uri="{FF2B5EF4-FFF2-40B4-BE49-F238E27FC236}">
                <a16:creationId xmlns:a16="http://schemas.microsoft.com/office/drawing/2014/main" xmlns="" id="{73730343-E99F-4BEB-BD17-4E149C235C01}"/>
              </a:ext>
            </a:extLst>
          </p:cNvPr>
          <p:cNvSpPr/>
          <p:nvPr/>
        </p:nvSpPr>
        <p:spPr>
          <a:xfrm>
            <a:off x="914400" y="1447800"/>
            <a:ext cx="914400" cy="685800"/>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r>
              <a:rPr lang="en-US" sz="1600" dirty="0"/>
              <a:t>DJPBN</a:t>
            </a:r>
          </a:p>
        </p:txBody>
      </p:sp>
      <p:sp>
        <p:nvSpPr>
          <p:cNvPr id="5" name="Rounded Rectangle 4">
            <a:extLst>
              <a:ext uri="{FF2B5EF4-FFF2-40B4-BE49-F238E27FC236}">
                <a16:creationId xmlns:a16="http://schemas.microsoft.com/office/drawing/2014/main" xmlns="" id="{731EBCA7-5CBD-4476-9306-3BC85D4EC661}"/>
              </a:ext>
            </a:extLst>
          </p:cNvPr>
          <p:cNvSpPr/>
          <p:nvPr/>
        </p:nvSpPr>
        <p:spPr>
          <a:xfrm>
            <a:off x="6553200" y="1447800"/>
            <a:ext cx="914400" cy="685800"/>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r>
              <a:rPr lang="en-US" dirty="0"/>
              <a:t>KP BOI</a:t>
            </a:r>
          </a:p>
        </p:txBody>
      </p:sp>
      <p:sp>
        <p:nvSpPr>
          <p:cNvPr id="7" name="Rounded Rectangle 6">
            <a:extLst>
              <a:ext uri="{FF2B5EF4-FFF2-40B4-BE49-F238E27FC236}">
                <a16:creationId xmlns:a16="http://schemas.microsoft.com/office/drawing/2014/main" xmlns="" id="{5EB74094-55A8-4A21-876E-97E65F8C3841}"/>
              </a:ext>
            </a:extLst>
          </p:cNvPr>
          <p:cNvSpPr/>
          <p:nvPr/>
        </p:nvSpPr>
        <p:spPr>
          <a:xfrm>
            <a:off x="7315200" y="3733800"/>
            <a:ext cx="914400" cy="685800"/>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r>
              <a:rPr lang="en-US" dirty="0"/>
              <a:t>BO I</a:t>
            </a:r>
          </a:p>
        </p:txBody>
      </p:sp>
      <p:cxnSp>
        <p:nvCxnSpPr>
          <p:cNvPr id="11" name="Straight Arrow Connector 10">
            <a:extLst>
              <a:ext uri="{FF2B5EF4-FFF2-40B4-BE49-F238E27FC236}">
                <a16:creationId xmlns:a16="http://schemas.microsoft.com/office/drawing/2014/main" xmlns="" id="{62E60B70-52EA-4EBC-A956-E6ED1136002E}"/>
              </a:ext>
            </a:extLst>
          </p:cNvPr>
          <p:cNvCxnSpPr/>
          <p:nvPr/>
        </p:nvCxnSpPr>
        <p:spPr>
          <a:xfrm rot="5400000" flipH="1" flipV="1">
            <a:off x="527844" y="2980532"/>
            <a:ext cx="1690687" cy="0"/>
          </a:xfrm>
          <a:prstGeom prst="straightConnector1">
            <a:avLst/>
          </a:prstGeom>
          <a:ln>
            <a:solidFill>
              <a:srgbClr val="3333FF"/>
            </a:solidFill>
            <a:tailEnd type="arrow"/>
          </a:ln>
        </p:spPr>
        <p:style>
          <a:lnRef idx="3">
            <a:schemeClr val="accent2"/>
          </a:lnRef>
          <a:fillRef idx="0">
            <a:schemeClr val="accent2"/>
          </a:fillRef>
          <a:effectRef idx="2">
            <a:schemeClr val="accent2"/>
          </a:effectRef>
          <a:fontRef idx="minor">
            <a:schemeClr val="tx1"/>
          </a:fontRef>
        </p:style>
      </p:cxnSp>
      <p:sp>
        <p:nvSpPr>
          <p:cNvPr id="15" name="Oval 14">
            <a:extLst>
              <a:ext uri="{FF2B5EF4-FFF2-40B4-BE49-F238E27FC236}">
                <a16:creationId xmlns:a16="http://schemas.microsoft.com/office/drawing/2014/main" xmlns="" id="{9EDBE8F6-AC6D-4961-ABC9-E17E7CF72BB6}"/>
              </a:ext>
            </a:extLst>
          </p:cNvPr>
          <p:cNvSpPr/>
          <p:nvPr/>
        </p:nvSpPr>
        <p:spPr>
          <a:xfrm>
            <a:off x="7239000" y="1676400"/>
            <a:ext cx="1447800" cy="914400"/>
          </a:xfrm>
          <a:prstGeom prst="ellipse">
            <a:avLst/>
          </a:prstGeom>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r>
              <a:rPr lang="en-US" dirty="0"/>
              <a:t>RPK</a:t>
            </a:r>
            <a:r>
              <a:rPr lang="id-ID" dirty="0"/>
              <a:t>-</a:t>
            </a:r>
          </a:p>
          <a:p>
            <a:pPr algn="ctr" fontAlgn="auto">
              <a:spcBef>
                <a:spcPts val="0"/>
              </a:spcBef>
              <a:spcAft>
                <a:spcPts val="0"/>
              </a:spcAft>
              <a:defRPr/>
            </a:pPr>
            <a:r>
              <a:rPr lang="en-US" dirty="0"/>
              <a:t>BUN </a:t>
            </a:r>
            <a:r>
              <a:rPr lang="id-ID" dirty="0"/>
              <a:t>-P</a:t>
            </a:r>
            <a:endParaRPr lang="en-US" dirty="0"/>
          </a:p>
        </p:txBody>
      </p:sp>
      <p:sp>
        <p:nvSpPr>
          <p:cNvPr id="20" name="Rounded Rectangle 19">
            <a:extLst>
              <a:ext uri="{FF2B5EF4-FFF2-40B4-BE49-F238E27FC236}">
                <a16:creationId xmlns:a16="http://schemas.microsoft.com/office/drawing/2014/main" xmlns="" id="{F35F68C8-162F-4957-86C1-4358E7183FC1}"/>
              </a:ext>
            </a:extLst>
          </p:cNvPr>
          <p:cNvSpPr/>
          <p:nvPr/>
        </p:nvSpPr>
        <p:spPr>
          <a:xfrm>
            <a:off x="5524500" y="5238750"/>
            <a:ext cx="1114425" cy="685800"/>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fontAlgn="auto">
              <a:spcBef>
                <a:spcPts val="0"/>
              </a:spcBef>
              <a:spcAft>
                <a:spcPts val="0"/>
              </a:spcAft>
              <a:defRPr/>
            </a:pPr>
            <a:r>
              <a:rPr lang="en-US" sz="1400" dirty="0"/>
              <a:t>Yang </a:t>
            </a:r>
            <a:r>
              <a:rPr lang="en-US" sz="1400" dirty="0" err="1"/>
              <a:t>berhak</a:t>
            </a:r>
            <a:endParaRPr lang="en-US" sz="1400" dirty="0"/>
          </a:p>
        </p:txBody>
      </p:sp>
      <p:sp>
        <p:nvSpPr>
          <p:cNvPr id="46" name="TextBox 45">
            <a:extLst>
              <a:ext uri="{FF2B5EF4-FFF2-40B4-BE49-F238E27FC236}">
                <a16:creationId xmlns:a16="http://schemas.microsoft.com/office/drawing/2014/main" xmlns="" id="{D140BC5B-F4FF-42B0-82A5-785AA6C0232F}"/>
              </a:ext>
            </a:extLst>
          </p:cNvPr>
          <p:cNvSpPr txBox="1">
            <a:spLocks noChangeArrowheads="1"/>
          </p:cNvSpPr>
          <p:nvPr/>
        </p:nvSpPr>
        <p:spPr bwMode="auto">
          <a:xfrm>
            <a:off x="4495800" y="1447800"/>
            <a:ext cx="1676400" cy="30797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latin typeface="Commerce SF"/>
              </a:rPr>
              <a:t>Pengisian dana</a:t>
            </a:r>
          </a:p>
        </p:txBody>
      </p:sp>
      <p:sp>
        <p:nvSpPr>
          <p:cNvPr id="48" name="TextBox 47">
            <a:extLst>
              <a:ext uri="{FF2B5EF4-FFF2-40B4-BE49-F238E27FC236}">
                <a16:creationId xmlns:a16="http://schemas.microsoft.com/office/drawing/2014/main" xmlns="" id="{BB882845-A9A5-41A7-8C8C-59B41B3BFE07}"/>
              </a:ext>
            </a:extLst>
          </p:cNvPr>
          <p:cNvSpPr txBox="1"/>
          <p:nvPr/>
        </p:nvSpPr>
        <p:spPr>
          <a:xfrm>
            <a:off x="3276600" y="3581400"/>
            <a:ext cx="2384425" cy="523875"/>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pPr fontAlgn="auto">
              <a:spcBef>
                <a:spcPts val="0"/>
              </a:spcBef>
              <a:spcAft>
                <a:spcPts val="0"/>
              </a:spcAft>
              <a:defRPr/>
            </a:pPr>
            <a:r>
              <a:rPr lang="en-US" sz="1400" dirty="0" err="1"/>
              <a:t>Penyampaian</a:t>
            </a:r>
            <a:r>
              <a:rPr lang="en-US" sz="1400" dirty="0"/>
              <a:t> SP2D/SPT  </a:t>
            </a:r>
            <a:endParaRPr lang="id-ID" sz="1400" dirty="0"/>
          </a:p>
          <a:p>
            <a:pPr algn="ctr" fontAlgn="auto">
              <a:spcBef>
                <a:spcPts val="0"/>
              </a:spcBef>
              <a:spcAft>
                <a:spcPts val="0"/>
              </a:spcAft>
              <a:defRPr/>
            </a:pPr>
            <a:r>
              <a:rPr lang="id-ID" sz="1400" dirty="0"/>
              <a:t>Non Gaji </a:t>
            </a:r>
            <a:r>
              <a:rPr lang="en-US" sz="1400" dirty="0" err="1"/>
              <a:t>Pukul</a:t>
            </a:r>
            <a:r>
              <a:rPr lang="en-US" sz="1400" dirty="0"/>
              <a:t> 0</a:t>
            </a:r>
            <a:r>
              <a:rPr lang="id-ID" sz="1400" dirty="0"/>
              <a:t>7</a:t>
            </a:r>
            <a:r>
              <a:rPr lang="en-US" sz="1400" dirty="0"/>
              <a:t>.</a:t>
            </a:r>
            <a:r>
              <a:rPr lang="id-ID" sz="1400" dirty="0"/>
              <a:t>3</a:t>
            </a:r>
            <a:r>
              <a:rPr lang="en-US" sz="1400" dirty="0"/>
              <a:t>0-1</a:t>
            </a:r>
            <a:r>
              <a:rPr lang="id-ID" sz="1400" dirty="0"/>
              <a:t>5</a:t>
            </a:r>
            <a:r>
              <a:rPr lang="en-US" sz="1400" dirty="0"/>
              <a:t>.00</a:t>
            </a:r>
          </a:p>
        </p:txBody>
      </p:sp>
      <p:cxnSp>
        <p:nvCxnSpPr>
          <p:cNvPr id="79" name="Straight Arrow Connector 78">
            <a:extLst>
              <a:ext uri="{FF2B5EF4-FFF2-40B4-BE49-F238E27FC236}">
                <a16:creationId xmlns:a16="http://schemas.microsoft.com/office/drawing/2014/main" xmlns="" id="{1938C588-0CB2-43AB-9261-BFA0946DA94D}"/>
              </a:ext>
            </a:extLst>
          </p:cNvPr>
          <p:cNvCxnSpPr/>
          <p:nvPr/>
        </p:nvCxnSpPr>
        <p:spPr>
          <a:xfrm rot="5400000">
            <a:off x="6819900" y="4229100"/>
            <a:ext cx="762000" cy="1143000"/>
          </a:xfrm>
          <a:prstGeom prst="straightConnector1">
            <a:avLst/>
          </a:prstGeom>
          <a:ln>
            <a:solidFill>
              <a:srgbClr val="7030A0"/>
            </a:solidFill>
            <a:tailEnd type="arrow"/>
          </a:ln>
        </p:spPr>
        <p:style>
          <a:lnRef idx="3">
            <a:schemeClr val="accent2"/>
          </a:lnRef>
          <a:fillRef idx="0">
            <a:schemeClr val="accent2"/>
          </a:fillRef>
          <a:effectRef idx="2">
            <a:schemeClr val="accent2"/>
          </a:effectRef>
          <a:fontRef idx="minor">
            <a:schemeClr val="tx1"/>
          </a:fontRef>
        </p:style>
      </p:cxnSp>
      <p:sp>
        <p:nvSpPr>
          <p:cNvPr id="45" name="TextBox 44">
            <a:extLst>
              <a:ext uri="{FF2B5EF4-FFF2-40B4-BE49-F238E27FC236}">
                <a16:creationId xmlns:a16="http://schemas.microsoft.com/office/drawing/2014/main" xmlns="" id="{AF821318-65DA-443D-A54A-C395D774E2FF}"/>
              </a:ext>
            </a:extLst>
          </p:cNvPr>
          <p:cNvSpPr txBox="1"/>
          <p:nvPr/>
        </p:nvSpPr>
        <p:spPr>
          <a:xfrm>
            <a:off x="533400" y="2438400"/>
            <a:ext cx="2536825" cy="523875"/>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pPr algn="just" fontAlgn="auto">
              <a:spcBef>
                <a:spcPts val="0"/>
              </a:spcBef>
              <a:spcAft>
                <a:spcPts val="0"/>
              </a:spcAft>
              <a:buFont typeface="Wingdings" pitchFamily="2" charset="2"/>
              <a:buChar char="Ø"/>
              <a:defRPr/>
            </a:pPr>
            <a:r>
              <a:rPr lang="id-ID" sz="1400" dirty="0"/>
              <a:t>Rencana Kebutuhan  Dana </a:t>
            </a:r>
          </a:p>
          <a:p>
            <a:pPr algn="just" fontAlgn="auto">
              <a:spcBef>
                <a:spcPts val="0"/>
              </a:spcBef>
              <a:spcAft>
                <a:spcPts val="0"/>
              </a:spcAft>
              <a:buFont typeface="Wingdings" pitchFamily="2" charset="2"/>
              <a:buChar char="Ø"/>
              <a:defRPr/>
            </a:pPr>
            <a:r>
              <a:rPr lang="id-ID" sz="1400" dirty="0"/>
              <a:t>Tambahan pukul  s.d .14.00</a:t>
            </a:r>
          </a:p>
        </p:txBody>
      </p:sp>
      <p:sp>
        <p:nvSpPr>
          <p:cNvPr id="88080" name="Rounded Rectangle 51">
            <a:extLst>
              <a:ext uri="{FF2B5EF4-FFF2-40B4-BE49-F238E27FC236}">
                <a16:creationId xmlns:a16="http://schemas.microsoft.com/office/drawing/2014/main" xmlns="" id="{DE98E5E5-4C66-46A9-92B9-20ACB7AA1A0B}"/>
              </a:ext>
            </a:extLst>
          </p:cNvPr>
          <p:cNvSpPr>
            <a:spLocks noChangeArrowheads="1"/>
          </p:cNvSpPr>
          <p:nvPr/>
        </p:nvSpPr>
        <p:spPr bwMode="auto">
          <a:xfrm>
            <a:off x="3048000" y="5334000"/>
            <a:ext cx="1219200" cy="457200"/>
          </a:xfrm>
          <a:prstGeom prst="roundRect">
            <a:avLst>
              <a:gd name="adj" fmla="val 16667"/>
            </a:avLst>
          </a:prstGeom>
          <a:gradFill rotWithShape="1">
            <a:gsLst>
              <a:gs pos="0">
                <a:srgbClr val="A0A000"/>
              </a:gs>
              <a:gs pos="50000">
                <a:srgbClr val="E6E600"/>
              </a:gs>
              <a:gs pos="100000">
                <a:srgbClr val="FFFF00"/>
              </a:gs>
            </a:gsLst>
            <a:lin ang="5400000" scaled="1"/>
          </a:gradFill>
          <a:ln w="9525" algn="ctr">
            <a:solidFill>
              <a:schemeClr val="tx1"/>
            </a:solidFill>
            <a:round/>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latinLnBrk="1" hangingPunct="1"/>
            <a:r>
              <a:rPr kumimoji="1" lang="id-ID" altLang="en-US" sz="1600" b="1">
                <a:latin typeface="Gulim" panose="020B0600000101010101" pitchFamily="34" charset="-127"/>
                <a:ea typeface="Gulim" panose="020B0600000101010101" pitchFamily="34" charset="-127"/>
              </a:rPr>
              <a:t>BO II</a:t>
            </a:r>
          </a:p>
        </p:txBody>
      </p:sp>
      <p:sp>
        <p:nvSpPr>
          <p:cNvPr id="88081" name="Rounded Rectangle 55">
            <a:extLst>
              <a:ext uri="{FF2B5EF4-FFF2-40B4-BE49-F238E27FC236}">
                <a16:creationId xmlns:a16="http://schemas.microsoft.com/office/drawing/2014/main" xmlns="" id="{834B1093-28A7-4DB5-9388-5324EB980EAC}"/>
              </a:ext>
            </a:extLst>
          </p:cNvPr>
          <p:cNvSpPr>
            <a:spLocks noChangeArrowheads="1"/>
          </p:cNvSpPr>
          <p:nvPr/>
        </p:nvSpPr>
        <p:spPr bwMode="auto">
          <a:xfrm>
            <a:off x="1219200" y="5334000"/>
            <a:ext cx="1371600" cy="457200"/>
          </a:xfrm>
          <a:prstGeom prst="roundRect">
            <a:avLst>
              <a:gd name="adj" fmla="val 16667"/>
            </a:avLst>
          </a:prstGeom>
          <a:gradFill rotWithShape="1">
            <a:gsLst>
              <a:gs pos="0">
                <a:srgbClr val="A07400"/>
              </a:gs>
              <a:gs pos="50000">
                <a:srgbClr val="E6A900"/>
              </a:gs>
              <a:gs pos="100000">
                <a:srgbClr val="FFCA00"/>
              </a:gs>
            </a:gsLst>
            <a:lin ang="0" scaled="1"/>
          </a:gradFill>
          <a:ln w="9525" algn="ctr">
            <a:solidFill>
              <a:schemeClr val="tx1"/>
            </a:solidFill>
            <a:round/>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latinLnBrk="1" hangingPunct="1"/>
            <a:r>
              <a:rPr kumimoji="1" lang="id-ID" altLang="en-US" sz="1600" b="1">
                <a:latin typeface="Gulim" panose="020B0600000101010101" pitchFamily="34" charset="-127"/>
                <a:ea typeface="Gulim" panose="020B0600000101010101" pitchFamily="34" charset="-127"/>
              </a:rPr>
              <a:t>Kantor Pos</a:t>
            </a:r>
          </a:p>
        </p:txBody>
      </p:sp>
      <p:cxnSp>
        <p:nvCxnSpPr>
          <p:cNvPr id="58" name="Straight Arrow Connector 57">
            <a:extLst>
              <a:ext uri="{FF2B5EF4-FFF2-40B4-BE49-F238E27FC236}">
                <a16:creationId xmlns:a16="http://schemas.microsoft.com/office/drawing/2014/main" xmlns="" id="{1C5C2A32-B471-463B-B405-1F1FA8852543}"/>
              </a:ext>
            </a:extLst>
          </p:cNvPr>
          <p:cNvCxnSpPr>
            <a:endCxn id="88080" idx="0"/>
          </p:cNvCxnSpPr>
          <p:nvPr/>
        </p:nvCxnSpPr>
        <p:spPr bwMode="auto">
          <a:xfrm rot="16200000" flipH="1">
            <a:off x="2095500" y="3771900"/>
            <a:ext cx="838200" cy="2286000"/>
          </a:xfrm>
          <a:prstGeom prst="straightConnector1">
            <a:avLst/>
          </a:prstGeom>
          <a:ln>
            <a:solidFill>
              <a:srgbClr val="FF0000"/>
            </a:solidFill>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62" name="Straight Arrow Connector 61">
            <a:extLst>
              <a:ext uri="{FF2B5EF4-FFF2-40B4-BE49-F238E27FC236}">
                <a16:creationId xmlns:a16="http://schemas.microsoft.com/office/drawing/2014/main" xmlns="" id="{D49C8A21-31C2-4109-837B-4BF1EF7F8463}"/>
              </a:ext>
            </a:extLst>
          </p:cNvPr>
          <p:cNvCxnSpPr>
            <a:endCxn id="88081" idx="0"/>
          </p:cNvCxnSpPr>
          <p:nvPr/>
        </p:nvCxnSpPr>
        <p:spPr bwMode="auto">
          <a:xfrm rot="16200000" flipH="1">
            <a:off x="1219200" y="4648200"/>
            <a:ext cx="838200" cy="533400"/>
          </a:xfrm>
          <a:prstGeom prst="straightConnector1">
            <a:avLst/>
          </a:prstGeom>
          <a:ln>
            <a:solidFill>
              <a:srgbClr val="FF0000"/>
            </a:solidFill>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65" name="Straight Arrow Connector 64">
            <a:extLst>
              <a:ext uri="{FF2B5EF4-FFF2-40B4-BE49-F238E27FC236}">
                <a16:creationId xmlns:a16="http://schemas.microsoft.com/office/drawing/2014/main" xmlns="" id="{499E76D4-61AE-4BAF-8056-9FBB659D637E}"/>
              </a:ext>
            </a:extLst>
          </p:cNvPr>
          <p:cNvCxnSpPr/>
          <p:nvPr/>
        </p:nvCxnSpPr>
        <p:spPr bwMode="auto">
          <a:xfrm rot="10800000" flipV="1">
            <a:off x="2520950" y="4419600"/>
            <a:ext cx="5327650" cy="917575"/>
          </a:xfrm>
          <a:prstGeom prst="straightConnector1">
            <a:avLst/>
          </a:prstGeom>
          <a:ln>
            <a:solidFill>
              <a:srgbClr val="7030A0"/>
            </a:solidFill>
            <a:headEnd type="none" w="med" len="med"/>
            <a:tailEnd type="arrow"/>
          </a:ln>
        </p:spPr>
        <p:style>
          <a:lnRef idx="3">
            <a:schemeClr val="accent2"/>
          </a:lnRef>
          <a:fillRef idx="0">
            <a:schemeClr val="accent2"/>
          </a:fillRef>
          <a:effectRef idx="2">
            <a:schemeClr val="accent2"/>
          </a:effectRef>
          <a:fontRef idx="minor">
            <a:schemeClr val="tx1"/>
          </a:fontRef>
        </p:style>
      </p:cxnSp>
      <p:sp>
        <p:nvSpPr>
          <p:cNvPr id="49" name="TextBox 48">
            <a:extLst>
              <a:ext uri="{FF2B5EF4-FFF2-40B4-BE49-F238E27FC236}">
                <a16:creationId xmlns:a16="http://schemas.microsoft.com/office/drawing/2014/main" xmlns="" id="{4E010B20-8C37-46CA-A85C-15876F0E6A27}"/>
              </a:ext>
            </a:extLst>
          </p:cNvPr>
          <p:cNvSpPr txBox="1"/>
          <p:nvPr/>
        </p:nvSpPr>
        <p:spPr>
          <a:xfrm>
            <a:off x="6324600" y="4724400"/>
            <a:ext cx="1752600" cy="307975"/>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6200000" scaled="1"/>
            <a:tileRect/>
          </a:gradFill>
        </p:spPr>
        <p:style>
          <a:lnRef idx="1">
            <a:schemeClr val="accent2"/>
          </a:lnRef>
          <a:fillRef idx="2">
            <a:schemeClr val="accent2"/>
          </a:fillRef>
          <a:effectRef idx="1">
            <a:schemeClr val="accent2"/>
          </a:effectRef>
          <a:fontRef idx="minor">
            <a:schemeClr val="dk1"/>
          </a:fontRef>
        </p:style>
        <p:txBody>
          <a:bodyPr>
            <a:spAutoFit/>
          </a:bodyPr>
          <a:lstStyle/>
          <a:p>
            <a:pPr fontAlgn="auto">
              <a:spcBef>
                <a:spcPts val="0"/>
              </a:spcBef>
              <a:spcAft>
                <a:spcPts val="0"/>
              </a:spcAft>
              <a:defRPr/>
            </a:pPr>
            <a:r>
              <a:rPr lang="en-US" sz="1400" dirty="0" err="1"/>
              <a:t>Pemindahbukuan</a:t>
            </a:r>
            <a:endParaRPr lang="en-US" sz="1400" dirty="0"/>
          </a:p>
        </p:txBody>
      </p:sp>
      <p:sp>
        <p:nvSpPr>
          <p:cNvPr id="68" name="Folded Corner 67">
            <a:extLst>
              <a:ext uri="{FF2B5EF4-FFF2-40B4-BE49-F238E27FC236}">
                <a16:creationId xmlns:a16="http://schemas.microsoft.com/office/drawing/2014/main" xmlns="" id="{0178DFA0-F1E6-43A7-8F97-B35D47B95D8F}"/>
              </a:ext>
            </a:extLst>
          </p:cNvPr>
          <p:cNvSpPr>
            <a:spLocks noChangeArrowheads="1"/>
          </p:cNvSpPr>
          <p:nvPr/>
        </p:nvSpPr>
        <p:spPr bwMode="auto">
          <a:xfrm>
            <a:off x="304800" y="3810000"/>
            <a:ext cx="685800" cy="533400"/>
          </a:xfrm>
          <a:prstGeom prst="foldedCorner">
            <a:avLst>
              <a:gd name="adj" fmla="val 16667"/>
            </a:avLst>
          </a:prstGeom>
          <a:blipFill dpi="0" rotWithShape="1">
            <a:blip r:embed="rId3"/>
            <a:srcRect/>
            <a:tile tx="0" ty="0" sx="100000" sy="100000" flip="none" algn="tl"/>
          </a:blipFill>
          <a:ln w="9525" algn="ctr">
            <a:solidFill>
              <a:schemeClr val="tx1"/>
            </a:solidFill>
            <a:round/>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latinLnBrk="1" hangingPunct="1"/>
            <a:r>
              <a:rPr kumimoji="1" lang="id-ID" altLang="en-US" sz="1400" b="1">
                <a:latin typeface="Gulim" panose="020B0600000101010101" pitchFamily="34" charset="-127"/>
                <a:ea typeface="Gulim" panose="020B0600000101010101" pitchFamily="34" charset="-127"/>
              </a:rPr>
              <a:t>SP2D Gaji</a:t>
            </a:r>
          </a:p>
        </p:txBody>
      </p:sp>
      <p:sp>
        <p:nvSpPr>
          <p:cNvPr id="69" name="Right Arrow 68">
            <a:extLst>
              <a:ext uri="{FF2B5EF4-FFF2-40B4-BE49-F238E27FC236}">
                <a16:creationId xmlns:a16="http://schemas.microsoft.com/office/drawing/2014/main" xmlns="" id="{22FE7F18-EE90-4BEE-BB58-47CE5CCB1B97}"/>
              </a:ext>
            </a:extLst>
          </p:cNvPr>
          <p:cNvSpPr>
            <a:spLocks noChangeArrowheads="1"/>
          </p:cNvSpPr>
          <p:nvPr/>
        </p:nvSpPr>
        <p:spPr bwMode="auto">
          <a:xfrm>
            <a:off x="4495800" y="5257800"/>
            <a:ext cx="990600" cy="685800"/>
          </a:xfrm>
          <a:prstGeom prst="rightArrow">
            <a:avLst>
              <a:gd name="adj1" fmla="val 50000"/>
              <a:gd name="adj2" fmla="val 50001"/>
            </a:avLst>
          </a:prstGeom>
          <a:solidFill>
            <a:srgbClr val="FFFF00"/>
          </a:solidFill>
          <a:ln w="9525" algn="ctr">
            <a:solidFill>
              <a:srgbClr val="FF0000"/>
            </a:solidFill>
            <a:round/>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latinLnBrk="1" hangingPunct="1"/>
            <a:r>
              <a:rPr kumimoji="1" lang="id-ID" altLang="en-US" sz="1400" b="1">
                <a:latin typeface="Gulim" panose="020B0600000101010101" pitchFamily="34" charset="-127"/>
                <a:ea typeface="Gulim" panose="020B0600000101010101" pitchFamily="34" charset="-127"/>
              </a:rPr>
              <a:t>Bayar</a:t>
            </a:r>
          </a:p>
        </p:txBody>
      </p:sp>
      <p:pic>
        <p:nvPicPr>
          <p:cNvPr id="88088" name="Picture 36" descr="025a_th.jpg">
            <a:extLst>
              <a:ext uri="{FF2B5EF4-FFF2-40B4-BE49-F238E27FC236}">
                <a16:creationId xmlns:a16="http://schemas.microsoft.com/office/drawing/2014/main" xmlns="" id="{DF4044CF-37A6-406E-9D9D-7E18CE1CC9A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162800" y="3581400"/>
            <a:ext cx="1270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8089" name="TextBox 37">
            <a:extLst>
              <a:ext uri="{FF2B5EF4-FFF2-40B4-BE49-F238E27FC236}">
                <a16:creationId xmlns:a16="http://schemas.microsoft.com/office/drawing/2014/main" xmlns="" id="{72D9A383-41DC-4BE5-B2F7-18B54A7961D3}"/>
              </a:ext>
            </a:extLst>
          </p:cNvPr>
          <p:cNvSpPr txBox="1">
            <a:spLocks noChangeArrowheads="1"/>
          </p:cNvSpPr>
          <p:nvPr/>
        </p:nvSpPr>
        <p:spPr bwMode="auto">
          <a:xfrm>
            <a:off x="8001000" y="3581400"/>
            <a:ext cx="646113" cy="36988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id-ID" altLang="en-US">
                <a:latin typeface="Commerce SF"/>
              </a:rPr>
              <a:t>BO I</a:t>
            </a:r>
          </a:p>
        </p:txBody>
      </p:sp>
      <p:cxnSp>
        <p:nvCxnSpPr>
          <p:cNvPr id="40" name="Straight Arrow Connector 39">
            <a:extLst>
              <a:ext uri="{FF2B5EF4-FFF2-40B4-BE49-F238E27FC236}">
                <a16:creationId xmlns:a16="http://schemas.microsoft.com/office/drawing/2014/main" xmlns="" id="{FC909435-D96B-45A7-BFF8-F3A8C4FE7D4C}"/>
              </a:ext>
            </a:extLst>
          </p:cNvPr>
          <p:cNvCxnSpPr/>
          <p:nvPr/>
        </p:nvCxnSpPr>
        <p:spPr bwMode="auto">
          <a:xfrm>
            <a:off x="4267200" y="1827213"/>
            <a:ext cx="2303463" cy="1587"/>
          </a:xfrm>
          <a:prstGeom prst="straightConnector1">
            <a:avLst/>
          </a:prstGeom>
          <a:ln>
            <a:solidFill>
              <a:srgbClr val="3333FF"/>
            </a:solidFill>
            <a:headEnd type="none" w="med" len="med"/>
            <a:tailEnd type="arrow"/>
          </a:ln>
        </p:spPr>
        <p:style>
          <a:lnRef idx="3">
            <a:schemeClr val="accent2"/>
          </a:lnRef>
          <a:fillRef idx="0">
            <a:schemeClr val="accent2"/>
          </a:fillRef>
          <a:effectRef idx="2">
            <a:schemeClr val="accent2"/>
          </a:effectRef>
          <a:fontRef idx="minor">
            <a:schemeClr val="tx1"/>
          </a:fontRef>
        </p:style>
      </p:cxnSp>
      <p:cxnSp>
        <p:nvCxnSpPr>
          <p:cNvPr id="42" name="Straight Arrow Connector 41">
            <a:extLst>
              <a:ext uri="{FF2B5EF4-FFF2-40B4-BE49-F238E27FC236}">
                <a16:creationId xmlns:a16="http://schemas.microsoft.com/office/drawing/2014/main" xmlns="" id="{9D3156EE-BD53-4420-BA89-0ACDD6BF8C03}"/>
              </a:ext>
            </a:extLst>
          </p:cNvPr>
          <p:cNvCxnSpPr/>
          <p:nvPr/>
        </p:nvCxnSpPr>
        <p:spPr bwMode="auto">
          <a:xfrm>
            <a:off x="1828800" y="1828800"/>
            <a:ext cx="1295400" cy="1588"/>
          </a:xfrm>
          <a:prstGeom prst="straightConnector1">
            <a:avLst/>
          </a:prstGeom>
          <a:ln>
            <a:solidFill>
              <a:srgbClr val="3333FF"/>
            </a:solidFill>
            <a:headEnd type="none" w="med" len="med"/>
            <a:tailEnd type="arrow"/>
          </a:ln>
        </p:spPr>
        <p:style>
          <a:lnRef idx="3">
            <a:schemeClr val="accent2"/>
          </a:lnRef>
          <a:fillRef idx="0">
            <a:schemeClr val="accent2"/>
          </a:fillRef>
          <a:effectRef idx="2">
            <a:schemeClr val="accent2"/>
          </a:effectRef>
          <a:fontRef idx="minor">
            <a:schemeClr val="tx1"/>
          </a:fontRef>
        </p:style>
      </p:cxnSp>
      <p:sp>
        <p:nvSpPr>
          <p:cNvPr id="43" name="TextBox 42">
            <a:extLst>
              <a:ext uri="{FF2B5EF4-FFF2-40B4-BE49-F238E27FC236}">
                <a16:creationId xmlns:a16="http://schemas.microsoft.com/office/drawing/2014/main" xmlns="" id="{1A763669-B430-4F3B-89CF-0B573DEFB5D6}"/>
              </a:ext>
            </a:extLst>
          </p:cNvPr>
          <p:cNvSpPr txBox="1"/>
          <p:nvPr/>
        </p:nvSpPr>
        <p:spPr>
          <a:xfrm>
            <a:off x="4267200" y="947738"/>
            <a:ext cx="2887663" cy="523875"/>
          </a:xfrm>
          <a:prstGeom prst="rect">
            <a:avLst/>
          </a:prstGeom>
          <a:noFill/>
          <a:ln>
            <a:noFill/>
          </a:ln>
        </p:spPr>
        <p:style>
          <a:lnRef idx="1">
            <a:schemeClr val="accent2"/>
          </a:lnRef>
          <a:fillRef idx="3">
            <a:schemeClr val="accent2"/>
          </a:fillRef>
          <a:effectRef idx="2">
            <a:schemeClr val="accent2"/>
          </a:effectRef>
          <a:fontRef idx="minor">
            <a:schemeClr val="lt1"/>
          </a:fontRef>
        </p:style>
        <p:txBody>
          <a:bodyPr wrap="none">
            <a:spAutoFit/>
          </a:bodyPr>
          <a:lstStyle/>
          <a:p>
            <a:pPr fontAlgn="auto">
              <a:spcBef>
                <a:spcPts val="0"/>
              </a:spcBef>
              <a:spcAft>
                <a:spcPts val="0"/>
              </a:spcAft>
              <a:defRPr/>
            </a:pPr>
            <a:r>
              <a:rPr lang="id-ID" sz="1400" dirty="0">
                <a:solidFill>
                  <a:schemeClr val="tx1"/>
                </a:solidFill>
              </a:rPr>
              <a:t>Awal</a:t>
            </a:r>
            <a:r>
              <a:rPr lang="en-US" sz="1400" dirty="0">
                <a:solidFill>
                  <a:schemeClr val="tx1"/>
                </a:solidFill>
              </a:rPr>
              <a:t> : </a:t>
            </a:r>
            <a:r>
              <a:rPr lang="id-ID" sz="1400" dirty="0">
                <a:solidFill>
                  <a:schemeClr val="tx1"/>
                </a:solidFill>
              </a:rPr>
              <a:t>Pukul 07.00</a:t>
            </a:r>
          </a:p>
          <a:p>
            <a:pPr fontAlgn="auto">
              <a:spcBef>
                <a:spcPts val="0"/>
              </a:spcBef>
              <a:spcAft>
                <a:spcPts val="0"/>
              </a:spcAft>
              <a:defRPr/>
            </a:pPr>
            <a:r>
              <a:rPr lang="id-ID" sz="1400" dirty="0">
                <a:solidFill>
                  <a:schemeClr val="tx1"/>
                </a:solidFill>
              </a:rPr>
              <a:t>Tamb. Terakhir</a:t>
            </a:r>
            <a:r>
              <a:rPr lang="en-US" sz="1400" dirty="0">
                <a:solidFill>
                  <a:schemeClr val="tx1"/>
                </a:solidFill>
              </a:rPr>
              <a:t> : </a:t>
            </a:r>
            <a:r>
              <a:rPr lang="id-ID" sz="1400" dirty="0">
                <a:solidFill>
                  <a:schemeClr val="tx1"/>
                </a:solidFill>
              </a:rPr>
              <a:t> Pukul 15.00 WIB</a:t>
            </a:r>
          </a:p>
        </p:txBody>
      </p:sp>
      <p:cxnSp>
        <p:nvCxnSpPr>
          <p:cNvPr id="50" name="Straight Arrow Connector 49">
            <a:extLst>
              <a:ext uri="{FF2B5EF4-FFF2-40B4-BE49-F238E27FC236}">
                <a16:creationId xmlns:a16="http://schemas.microsoft.com/office/drawing/2014/main" xmlns="" id="{10669B1F-D52D-4271-9730-58084FAA72C9}"/>
              </a:ext>
            </a:extLst>
          </p:cNvPr>
          <p:cNvCxnSpPr/>
          <p:nvPr/>
        </p:nvCxnSpPr>
        <p:spPr bwMode="auto">
          <a:xfrm>
            <a:off x="1828800" y="4191000"/>
            <a:ext cx="5327650" cy="1588"/>
          </a:xfrm>
          <a:prstGeom prst="straightConnector1">
            <a:avLst/>
          </a:prstGeom>
          <a:ln>
            <a:solidFill>
              <a:srgbClr val="3333FF"/>
            </a:solidFill>
            <a:headEnd type="none" w="med" len="med"/>
            <a:tailEnd type="arrow"/>
          </a:ln>
        </p:spPr>
        <p:style>
          <a:lnRef idx="3">
            <a:schemeClr val="accent2"/>
          </a:lnRef>
          <a:fillRef idx="0">
            <a:schemeClr val="accent2"/>
          </a:fillRef>
          <a:effectRef idx="2">
            <a:schemeClr val="accent2"/>
          </a:effectRef>
          <a:fontRef idx="minor">
            <a:schemeClr val="tx1"/>
          </a:fontRef>
        </p:style>
      </p:cxnSp>
      <p:sp>
        <p:nvSpPr>
          <p:cNvPr id="51" name="TextBox 50">
            <a:extLst>
              <a:ext uri="{FF2B5EF4-FFF2-40B4-BE49-F238E27FC236}">
                <a16:creationId xmlns:a16="http://schemas.microsoft.com/office/drawing/2014/main" xmlns="" id="{1DFA861E-70CD-49D7-B032-2B51AE546278}"/>
              </a:ext>
            </a:extLst>
          </p:cNvPr>
          <p:cNvSpPr txBox="1">
            <a:spLocks noChangeArrowheads="1"/>
          </p:cNvSpPr>
          <p:nvPr/>
        </p:nvSpPr>
        <p:spPr bwMode="auto">
          <a:xfrm>
            <a:off x="2590800" y="4343400"/>
            <a:ext cx="4102100" cy="30797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id-ID" altLang="en-US" sz="1400">
                <a:latin typeface="Commerce SF"/>
              </a:rPr>
              <a:t>3 hari kalender sebelum tanggal pembayaran gaji</a:t>
            </a:r>
          </a:p>
        </p:txBody>
      </p:sp>
      <p:pic>
        <p:nvPicPr>
          <p:cNvPr id="88095" name="Picture 3" descr="C:\Program Files\Microsoft Office\MEDIA\CAGCAT10\j0292020.wmf">
            <a:extLst>
              <a:ext uri="{FF2B5EF4-FFF2-40B4-BE49-F238E27FC236}">
                <a16:creationId xmlns:a16="http://schemas.microsoft.com/office/drawing/2014/main" xmlns="" id="{C810476F-25AB-4ADF-9307-03D90857B92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67600" y="3886200"/>
            <a:ext cx="1163638"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9" name="Straight Arrow Connector 38">
            <a:extLst>
              <a:ext uri="{FF2B5EF4-FFF2-40B4-BE49-F238E27FC236}">
                <a16:creationId xmlns:a16="http://schemas.microsoft.com/office/drawing/2014/main" xmlns="" id="{2AE7EC3A-6884-44C6-B32F-F08EDEE15C7E}"/>
              </a:ext>
            </a:extLst>
          </p:cNvPr>
          <p:cNvCxnSpPr/>
          <p:nvPr/>
        </p:nvCxnSpPr>
        <p:spPr bwMode="auto">
          <a:xfrm>
            <a:off x="1828800" y="4341813"/>
            <a:ext cx="5327650" cy="1587"/>
          </a:xfrm>
          <a:prstGeom prst="straightConnector1">
            <a:avLst/>
          </a:prstGeom>
          <a:ln>
            <a:solidFill>
              <a:srgbClr val="FF0000"/>
            </a:solidFill>
            <a:headEnd type="none" w="med" len="med"/>
            <a:tailEnd type="arrow"/>
          </a:ln>
        </p:spPr>
        <p:style>
          <a:lnRef idx="3">
            <a:schemeClr val="accent2"/>
          </a:lnRef>
          <a:fillRef idx="0">
            <a:schemeClr val="accent2"/>
          </a:fillRef>
          <a:effectRef idx="2">
            <a:schemeClr val="accent2"/>
          </a:effectRef>
          <a:fontRef idx="minor">
            <a:schemeClr val="tx1"/>
          </a:fontRef>
        </p:style>
      </p:cxnSp>
      <p:sp>
        <p:nvSpPr>
          <p:cNvPr id="55" name="Folded Corner 54">
            <a:extLst>
              <a:ext uri="{FF2B5EF4-FFF2-40B4-BE49-F238E27FC236}">
                <a16:creationId xmlns:a16="http://schemas.microsoft.com/office/drawing/2014/main" xmlns="" id="{3A1FBDFE-B07D-4514-B909-6E2BEF5CAD89}"/>
              </a:ext>
            </a:extLst>
          </p:cNvPr>
          <p:cNvSpPr>
            <a:spLocks noChangeArrowheads="1"/>
          </p:cNvSpPr>
          <p:nvPr/>
        </p:nvSpPr>
        <p:spPr bwMode="auto">
          <a:xfrm>
            <a:off x="304800" y="3810000"/>
            <a:ext cx="685800" cy="533400"/>
          </a:xfrm>
          <a:prstGeom prst="foldedCorner">
            <a:avLst>
              <a:gd name="adj" fmla="val 16667"/>
            </a:avLst>
          </a:prstGeom>
          <a:blipFill dpi="0" rotWithShape="1">
            <a:blip r:embed="rId3"/>
            <a:srcRect/>
            <a:tile tx="0" ty="0" sx="100000" sy="100000" flip="none" algn="tl"/>
          </a:blipFill>
          <a:ln w="9525" algn="ctr">
            <a:solidFill>
              <a:schemeClr val="tx1"/>
            </a:solidFill>
            <a:round/>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latinLnBrk="1" hangingPunct="1"/>
            <a:r>
              <a:rPr kumimoji="1" lang="id-ID" altLang="en-US" sz="1400" b="1">
                <a:latin typeface="Gulim" panose="020B0600000101010101" pitchFamily="34" charset="-127"/>
                <a:ea typeface="Gulim" panose="020B0600000101010101" pitchFamily="34" charset="-127"/>
              </a:rPr>
              <a:t>SP2D</a:t>
            </a:r>
          </a:p>
          <a:p>
            <a:pPr eaLnBrk="1" latinLnBrk="1" hangingPunct="1"/>
            <a:r>
              <a:rPr kumimoji="1" lang="id-ID" altLang="en-US" sz="1400" b="1">
                <a:latin typeface="Gulim" panose="020B0600000101010101" pitchFamily="34" charset="-127"/>
                <a:ea typeface="Gulim" panose="020B0600000101010101" pitchFamily="34" charset="-127"/>
              </a:rPr>
              <a:t>Gaji</a:t>
            </a:r>
          </a:p>
        </p:txBody>
      </p:sp>
      <p:sp>
        <p:nvSpPr>
          <p:cNvPr id="54" name="TextBox 53">
            <a:extLst>
              <a:ext uri="{FF2B5EF4-FFF2-40B4-BE49-F238E27FC236}">
                <a16:creationId xmlns:a16="http://schemas.microsoft.com/office/drawing/2014/main" xmlns="" id="{D9F8C705-EDEE-41B0-AFDA-73954FD8D6EB}"/>
              </a:ext>
            </a:extLst>
          </p:cNvPr>
          <p:cNvSpPr txBox="1">
            <a:spLocks noChangeArrowheads="1"/>
          </p:cNvSpPr>
          <p:nvPr/>
        </p:nvSpPr>
        <p:spPr bwMode="auto">
          <a:xfrm>
            <a:off x="152400" y="4572000"/>
            <a:ext cx="1524000" cy="646113"/>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defRPr/>
            </a:pPr>
            <a:r>
              <a:rPr lang="id-ID" sz="1200" dirty="0">
                <a:latin typeface="Commerce SF"/>
              </a:rPr>
              <a:t>5 hari kalender sebelum tanggal pembayaran gaji</a:t>
            </a:r>
          </a:p>
        </p:txBody>
      </p:sp>
      <p:cxnSp>
        <p:nvCxnSpPr>
          <p:cNvPr id="60" name="Straight Arrow Connector 59">
            <a:extLst>
              <a:ext uri="{FF2B5EF4-FFF2-40B4-BE49-F238E27FC236}">
                <a16:creationId xmlns:a16="http://schemas.microsoft.com/office/drawing/2014/main" xmlns="" id="{D711D64F-D4CD-4C4C-AF49-7F0955D6479E}"/>
              </a:ext>
            </a:extLst>
          </p:cNvPr>
          <p:cNvCxnSpPr/>
          <p:nvPr/>
        </p:nvCxnSpPr>
        <p:spPr>
          <a:xfrm rot="10800000" flipV="1">
            <a:off x="2438400" y="4405313"/>
            <a:ext cx="5029200" cy="852487"/>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cxnSp>
        <p:nvCxnSpPr>
          <p:cNvPr id="67" name="Straight Arrow Connector 66">
            <a:extLst>
              <a:ext uri="{FF2B5EF4-FFF2-40B4-BE49-F238E27FC236}">
                <a16:creationId xmlns:a16="http://schemas.microsoft.com/office/drawing/2014/main" xmlns="" id="{0FC4005A-EFF6-4018-8983-F0A1C4BAC379}"/>
              </a:ext>
            </a:extLst>
          </p:cNvPr>
          <p:cNvCxnSpPr/>
          <p:nvPr/>
        </p:nvCxnSpPr>
        <p:spPr>
          <a:xfrm rot="10800000" flipV="1">
            <a:off x="4191000" y="4405313"/>
            <a:ext cx="3276600" cy="852487"/>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cxnSp>
        <p:nvCxnSpPr>
          <p:cNvPr id="71" name="Straight Arrow Connector 70">
            <a:extLst>
              <a:ext uri="{FF2B5EF4-FFF2-40B4-BE49-F238E27FC236}">
                <a16:creationId xmlns:a16="http://schemas.microsoft.com/office/drawing/2014/main" xmlns="" id="{392039EE-29DA-4896-B189-64C1A4363BEC}"/>
              </a:ext>
            </a:extLst>
          </p:cNvPr>
          <p:cNvCxnSpPr/>
          <p:nvPr/>
        </p:nvCxnSpPr>
        <p:spPr>
          <a:xfrm rot="5400000">
            <a:off x="7364413" y="3076575"/>
            <a:ext cx="971550" cy="0"/>
          </a:xfrm>
          <a:prstGeom prst="straightConnector1">
            <a:avLst/>
          </a:prstGeom>
          <a:ln>
            <a:solidFill>
              <a:srgbClr val="3333FF"/>
            </a:solidFill>
            <a:tailEnd type="arrow"/>
          </a:ln>
        </p:spPr>
        <p:style>
          <a:lnRef idx="3">
            <a:schemeClr val="accent2"/>
          </a:lnRef>
          <a:fillRef idx="0">
            <a:schemeClr val="accent2"/>
          </a:fillRef>
          <a:effectRef idx="2">
            <a:schemeClr val="accent2"/>
          </a:effectRef>
          <a:fontRef idx="minor">
            <a:schemeClr val="tx1"/>
          </a:fontRef>
        </p:style>
      </p:cxnSp>
      <p:cxnSp>
        <p:nvCxnSpPr>
          <p:cNvPr id="73" name="Straight Arrow Connector 72">
            <a:extLst>
              <a:ext uri="{FF2B5EF4-FFF2-40B4-BE49-F238E27FC236}">
                <a16:creationId xmlns:a16="http://schemas.microsoft.com/office/drawing/2014/main" xmlns="" id="{A37F0648-02FB-4675-8B1C-34E3A64EB409}"/>
              </a:ext>
            </a:extLst>
          </p:cNvPr>
          <p:cNvCxnSpPr/>
          <p:nvPr/>
        </p:nvCxnSpPr>
        <p:spPr>
          <a:xfrm rot="5400000" flipH="1" flipV="1">
            <a:off x="7592219" y="3075781"/>
            <a:ext cx="971550" cy="1588"/>
          </a:xfrm>
          <a:prstGeom prst="straightConnector1">
            <a:avLst/>
          </a:prstGeom>
          <a:ln>
            <a:solidFill>
              <a:srgbClr val="3333FF"/>
            </a:solidFill>
            <a:tailEnd type="arrow"/>
          </a:ln>
        </p:spPr>
        <p:style>
          <a:lnRef idx="3">
            <a:schemeClr val="accent2"/>
          </a:lnRef>
          <a:fillRef idx="0">
            <a:schemeClr val="accent2"/>
          </a:fillRef>
          <a:effectRef idx="2">
            <a:schemeClr val="accent2"/>
          </a:effectRef>
          <a:fontRef idx="minor">
            <a:schemeClr val="tx1"/>
          </a:fontRef>
        </p:style>
      </p:cxnSp>
      <p:cxnSp>
        <p:nvCxnSpPr>
          <p:cNvPr id="75" name="Straight Arrow Connector 74">
            <a:extLst>
              <a:ext uri="{FF2B5EF4-FFF2-40B4-BE49-F238E27FC236}">
                <a16:creationId xmlns:a16="http://schemas.microsoft.com/office/drawing/2014/main" xmlns="" id="{D8FA688B-45C6-43A4-BF30-C82CDD03A074}"/>
              </a:ext>
            </a:extLst>
          </p:cNvPr>
          <p:cNvCxnSpPr/>
          <p:nvPr/>
        </p:nvCxnSpPr>
        <p:spPr>
          <a:xfrm rot="5400000">
            <a:off x="7135019" y="3075781"/>
            <a:ext cx="971550" cy="1588"/>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cxnSp>
        <p:nvCxnSpPr>
          <p:cNvPr id="77" name="Straight Arrow Connector 76">
            <a:extLst>
              <a:ext uri="{FF2B5EF4-FFF2-40B4-BE49-F238E27FC236}">
                <a16:creationId xmlns:a16="http://schemas.microsoft.com/office/drawing/2014/main" xmlns="" id="{5071330E-3C35-4FBE-8D56-13A6D682DEBD}"/>
              </a:ext>
            </a:extLst>
          </p:cNvPr>
          <p:cNvCxnSpPr/>
          <p:nvPr/>
        </p:nvCxnSpPr>
        <p:spPr>
          <a:xfrm rot="5400000" flipH="1" flipV="1">
            <a:off x="7811294" y="3085306"/>
            <a:ext cx="990600" cy="1588"/>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pic>
        <p:nvPicPr>
          <p:cNvPr id="1026" name="Picture 2">
            <a:extLst>
              <a:ext uri="{FF2B5EF4-FFF2-40B4-BE49-F238E27FC236}">
                <a16:creationId xmlns:a16="http://schemas.microsoft.com/office/drawing/2014/main" xmlns="" id="{7C0E3701-E436-47E7-B4E2-C8FBD132148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2895600"/>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TextBox 46">
            <a:extLst>
              <a:ext uri="{FF2B5EF4-FFF2-40B4-BE49-F238E27FC236}">
                <a16:creationId xmlns:a16="http://schemas.microsoft.com/office/drawing/2014/main" xmlns="" id="{49B69DCE-35AB-4B3B-99E8-3B4A8CA1770D}"/>
              </a:ext>
            </a:extLst>
          </p:cNvPr>
          <p:cNvSpPr txBox="1">
            <a:spLocks noChangeArrowheads="1"/>
          </p:cNvSpPr>
          <p:nvPr/>
        </p:nvSpPr>
        <p:spPr bwMode="auto">
          <a:xfrm>
            <a:off x="1371600" y="3352800"/>
            <a:ext cx="8302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id-ID" altLang="en-US" sz="1400">
                <a:latin typeface="Commerce SF"/>
              </a:rPr>
              <a:t>e-kirana</a:t>
            </a:r>
          </a:p>
        </p:txBody>
      </p:sp>
      <p:cxnSp>
        <p:nvCxnSpPr>
          <p:cNvPr id="57" name="Straight Arrow Connector 56">
            <a:extLst>
              <a:ext uri="{FF2B5EF4-FFF2-40B4-BE49-F238E27FC236}">
                <a16:creationId xmlns:a16="http://schemas.microsoft.com/office/drawing/2014/main" xmlns="" id="{E0CF2FBD-99FA-4848-B04E-4704B8ADF44B}"/>
              </a:ext>
            </a:extLst>
          </p:cNvPr>
          <p:cNvCxnSpPr/>
          <p:nvPr/>
        </p:nvCxnSpPr>
        <p:spPr>
          <a:xfrm rot="10800000">
            <a:off x="4343400" y="1981200"/>
            <a:ext cx="2057400"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59" name="TextBox 58">
            <a:extLst>
              <a:ext uri="{FF2B5EF4-FFF2-40B4-BE49-F238E27FC236}">
                <a16:creationId xmlns:a16="http://schemas.microsoft.com/office/drawing/2014/main" xmlns="" id="{2999CD46-68A4-4CF0-8021-84B6CEEF427E}"/>
              </a:ext>
            </a:extLst>
          </p:cNvPr>
          <p:cNvSpPr txBox="1">
            <a:spLocks noChangeArrowheads="1"/>
          </p:cNvSpPr>
          <p:nvPr/>
        </p:nvSpPr>
        <p:spPr bwMode="auto">
          <a:xfrm>
            <a:off x="4343400" y="2057400"/>
            <a:ext cx="2362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id-ID" altLang="en-US" sz="1200">
                <a:latin typeface="Commerce SF"/>
              </a:rPr>
              <a:t>Penihilan </a:t>
            </a:r>
            <a:r>
              <a:rPr lang="en-US" altLang="en-US" sz="1200">
                <a:latin typeface="Commerce SF"/>
              </a:rPr>
              <a:t>secepat-cepatnya </a:t>
            </a:r>
            <a:r>
              <a:rPr lang="id-ID" altLang="en-US" sz="1200">
                <a:latin typeface="Commerce SF"/>
              </a:rPr>
              <a:t>Pukul16.30</a:t>
            </a:r>
            <a:r>
              <a:rPr lang="en-US" altLang="en-US" sz="1200">
                <a:latin typeface="Commerce SF"/>
              </a:rPr>
              <a:t> </a:t>
            </a:r>
            <a:r>
              <a:rPr lang="id-ID" altLang="en-US" sz="1200">
                <a:latin typeface="Commerce SF"/>
              </a:rPr>
              <a:t> waktu setempat</a:t>
            </a:r>
          </a:p>
          <a:p>
            <a:pPr eaLnBrk="1" hangingPunct="1"/>
            <a:r>
              <a:rPr lang="id-ID" altLang="en-US" sz="1200">
                <a:latin typeface="Commerce SF"/>
              </a:rPr>
              <a:t> -</a:t>
            </a:r>
            <a:r>
              <a:rPr lang="en-US" altLang="en-US" sz="1200">
                <a:latin typeface="Commerce SF"/>
              </a:rPr>
              <a:t> selambat-lambatnya pukul </a:t>
            </a:r>
            <a:r>
              <a:rPr lang="id-ID" altLang="en-US" sz="1200">
                <a:latin typeface="Commerce SF"/>
              </a:rPr>
              <a:t>17.30 WIB</a:t>
            </a:r>
          </a:p>
        </p:txBody>
      </p:sp>
      <p:pic>
        <p:nvPicPr>
          <p:cNvPr id="88109" name="Picture 47" descr="D:\backup\fd toshiba 09082007\manaj Inv dan resiko\Prosedur Pendirian BPR - Bank Sentral Republik Indonesia_files\logo.gif">
            <a:extLst>
              <a:ext uri="{FF2B5EF4-FFF2-40B4-BE49-F238E27FC236}">
                <a16:creationId xmlns:a16="http://schemas.microsoft.com/office/drawing/2014/main" xmlns="" id="{2EA4BA1E-B034-4DD0-9E49-C8B3FB0A2A9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24200" y="1447800"/>
            <a:ext cx="1219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TextBox 22">
            <a:extLst>
              <a:ext uri="{FF2B5EF4-FFF2-40B4-BE49-F238E27FC236}">
                <a16:creationId xmlns:a16="http://schemas.microsoft.com/office/drawing/2014/main" xmlns="" id="{7D0A8F42-9485-48FF-848C-E6ACE702B34D}"/>
              </a:ext>
            </a:extLst>
          </p:cNvPr>
          <p:cNvSpPr txBox="1"/>
          <p:nvPr/>
        </p:nvSpPr>
        <p:spPr>
          <a:xfrm>
            <a:off x="2057400" y="1524000"/>
            <a:ext cx="684213" cy="584200"/>
          </a:xfrm>
          <a:prstGeom prst="rect">
            <a:avLst/>
          </a:prstGeom>
          <a:solidFill>
            <a:srgbClr val="FFFF00"/>
          </a:solidFill>
        </p:spPr>
        <p:style>
          <a:lnRef idx="1">
            <a:schemeClr val="accent1"/>
          </a:lnRef>
          <a:fillRef idx="2">
            <a:schemeClr val="accent1"/>
          </a:fillRef>
          <a:effectRef idx="1">
            <a:schemeClr val="accent1"/>
          </a:effectRef>
          <a:fontRef idx="minor">
            <a:schemeClr val="dk1"/>
          </a:fontRef>
        </p:style>
        <p:txBody>
          <a:bodyPr wrap="none">
            <a:spAutoFit/>
          </a:bodyPr>
          <a:lstStyle/>
          <a:p>
            <a:pPr fontAlgn="auto">
              <a:spcBef>
                <a:spcPts val="0"/>
              </a:spcBef>
              <a:spcAft>
                <a:spcPts val="0"/>
              </a:spcAft>
              <a:defRPr/>
            </a:pPr>
            <a:r>
              <a:rPr lang="en-US" sz="1600" dirty="0"/>
              <a:t>B</a:t>
            </a:r>
            <a:r>
              <a:rPr lang="id-ID" sz="1600" dirty="0"/>
              <a:t>ilyet</a:t>
            </a:r>
          </a:p>
          <a:p>
            <a:pPr fontAlgn="auto">
              <a:spcBef>
                <a:spcPts val="0"/>
              </a:spcBef>
              <a:spcAft>
                <a:spcPts val="0"/>
              </a:spcAft>
              <a:defRPr/>
            </a:pPr>
            <a:r>
              <a:rPr lang="en-US" sz="1600" dirty="0"/>
              <a:t>G</a:t>
            </a:r>
            <a:r>
              <a:rPr lang="id-ID" sz="1600" dirty="0"/>
              <a:t>iro</a:t>
            </a:r>
            <a:endParaRPr lang="en-US" sz="1600"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10" presetClass="entr" presetSubtype="0" fill="hold" nodeType="withEffect">
                                  <p:stCondLst>
                                    <p:cond delay="0"/>
                                  </p:stCondLst>
                                  <p:childTnLst>
                                    <p:set>
                                      <p:cBhvr>
                                        <p:cTn id="9" dur="1" fill="hold">
                                          <p:stCondLst>
                                            <p:cond delay="0"/>
                                          </p:stCondLst>
                                        </p:cTn>
                                        <p:tgtEl>
                                          <p:spTgt spid="45"/>
                                        </p:tgtEl>
                                        <p:attrNameLst>
                                          <p:attrName>style.visibility</p:attrName>
                                        </p:attrNameLst>
                                      </p:cBhvr>
                                      <p:to>
                                        <p:strVal val="visible"/>
                                      </p:to>
                                    </p:set>
                                    <p:animEffect transition="in" filter="fade">
                                      <p:cBhvr>
                                        <p:cTn id="10" dur="2000"/>
                                        <p:tgtEl>
                                          <p:spTgt spid="45"/>
                                        </p:tgtEl>
                                      </p:cBhvr>
                                    </p:animEffect>
                                  </p:childTnLst>
                                </p:cTn>
                              </p:par>
                              <p:par>
                                <p:cTn id="11" presetID="10" presetClass="entr" presetSubtype="0" fill="hold" nodeType="with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fade">
                                      <p:cBhvr>
                                        <p:cTn id="13" dur="2000"/>
                                        <p:tgtEl>
                                          <p:spTgt spid="102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7"/>
                                        </p:tgtEl>
                                        <p:attrNameLst>
                                          <p:attrName>style.visibility</p:attrName>
                                        </p:attrNameLst>
                                      </p:cBhvr>
                                      <p:to>
                                        <p:strVal val="visible"/>
                                      </p:to>
                                    </p:set>
                                    <p:animEffect transition="in" filter="fade">
                                      <p:cBhvr>
                                        <p:cTn id="16" dur="2000"/>
                                        <p:tgtEl>
                                          <p:spTgt spid="4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42"/>
                                        </p:tgtEl>
                                        <p:attrNameLst>
                                          <p:attrName>style.visibility</p:attrName>
                                        </p:attrNameLst>
                                      </p:cBhvr>
                                      <p:to>
                                        <p:strVal val="visible"/>
                                      </p:to>
                                    </p:set>
                                    <p:animEffect transition="in" filter="wipe(left)">
                                      <p:cBhvr>
                                        <p:cTn id="21" dur="2000"/>
                                        <p:tgtEl>
                                          <p:spTgt spid="42"/>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blinds(horizontal)">
                                      <p:cBhvr>
                                        <p:cTn id="24" dur="500"/>
                                        <p:tgtEl>
                                          <p:spTgt spid="23"/>
                                        </p:tgtEl>
                                      </p:cBhvr>
                                    </p:animEffect>
                                  </p:childTnLst>
                                </p:cTn>
                              </p:par>
                            </p:childTnLst>
                          </p:cTn>
                        </p:par>
                        <p:par>
                          <p:cTn id="25" fill="hold" nodeType="afterGroup">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fade">
                                      <p:cBhvr>
                                        <p:cTn id="28" dur="2000"/>
                                        <p:tgtEl>
                                          <p:spTgt spid="4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blinds(horizontal)">
                                      <p:cBhvr>
                                        <p:cTn id="33" dur="500"/>
                                        <p:tgtEl>
                                          <p:spTgt spid="46"/>
                                        </p:tgtEl>
                                      </p:cBhvr>
                                    </p:animEffect>
                                  </p:childTnLst>
                                </p:cTn>
                              </p:par>
                            </p:childTnLst>
                          </p:cTn>
                        </p:par>
                        <p:par>
                          <p:cTn id="34" fill="hold" nodeType="afterGroup">
                            <p:stCondLst>
                              <p:cond delay="500"/>
                            </p:stCondLst>
                            <p:childTnLst>
                              <p:par>
                                <p:cTn id="35" presetID="22" presetClass="entr" presetSubtype="8" fill="hold" nodeType="after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wipe(left)">
                                      <p:cBhvr>
                                        <p:cTn id="37" dur="2000"/>
                                        <p:tgtEl>
                                          <p:spTgt spid="4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50"/>
                                        </p:tgtEl>
                                        <p:attrNameLst>
                                          <p:attrName>style.visibility</p:attrName>
                                        </p:attrNameLst>
                                      </p:cBhvr>
                                      <p:to>
                                        <p:strVal val="visible"/>
                                      </p:to>
                                    </p:set>
                                    <p:animEffect transition="in" filter="wipe(left)">
                                      <p:cBhvr>
                                        <p:cTn id="42" dur="2000"/>
                                        <p:tgtEl>
                                          <p:spTgt spid="50"/>
                                        </p:tgtEl>
                                      </p:cBhvr>
                                    </p:animEffect>
                                  </p:childTnLst>
                                </p:cTn>
                              </p:par>
                              <p:par>
                                <p:cTn id="43" presetID="3" presetClass="entr" presetSubtype="10" fill="hold" nodeType="withEffect">
                                  <p:stCondLst>
                                    <p:cond delay="0"/>
                                  </p:stCondLst>
                                  <p:childTnLst>
                                    <p:set>
                                      <p:cBhvr>
                                        <p:cTn id="44" dur="1" fill="hold">
                                          <p:stCondLst>
                                            <p:cond delay="0"/>
                                          </p:stCondLst>
                                        </p:cTn>
                                        <p:tgtEl>
                                          <p:spTgt spid="48"/>
                                        </p:tgtEl>
                                        <p:attrNameLst>
                                          <p:attrName>style.visibility</p:attrName>
                                        </p:attrNameLst>
                                      </p:cBhvr>
                                      <p:to>
                                        <p:strVal val="visible"/>
                                      </p:to>
                                    </p:set>
                                    <p:animEffect transition="in" filter="blinds(horizontal)">
                                      <p:cBhvr>
                                        <p:cTn id="45" dur="500"/>
                                        <p:tgtEl>
                                          <p:spTgt spid="48"/>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4" fill="hold" nodeType="clickEffect">
                                  <p:stCondLst>
                                    <p:cond delay="0"/>
                                  </p:stCondLst>
                                  <p:childTnLst>
                                    <p:set>
                                      <p:cBhvr>
                                        <p:cTn id="49" dur="1" fill="hold">
                                          <p:stCondLst>
                                            <p:cond delay="0"/>
                                          </p:stCondLst>
                                        </p:cTn>
                                        <p:tgtEl>
                                          <p:spTgt spid="73"/>
                                        </p:tgtEl>
                                        <p:attrNameLst>
                                          <p:attrName>style.visibility</p:attrName>
                                        </p:attrNameLst>
                                      </p:cBhvr>
                                      <p:to>
                                        <p:strVal val="visible"/>
                                      </p:to>
                                    </p:set>
                                    <p:animEffect transition="in" filter="wipe(down)">
                                      <p:cBhvr>
                                        <p:cTn id="50" dur="2000"/>
                                        <p:tgtEl>
                                          <p:spTgt spid="73"/>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1" fill="hold" nodeType="clickEffect">
                                  <p:stCondLst>
                                    <p:cond delay="0"/>
                                  </p:stCondLst>
                                  <p:childTnLst>
                                    <p:set>
                                      <p:cBhvr>
                                        <p:cTn id="54" dur="1" fill="hold">
                                          <p:stCondLst>
                                            <p:cond delay="0"/>
                                          </p:stCondLst>
                                        </p:cTn>
                                        <p:tgtEl>
                                          <p:spTgt spid="71"/>
                                        </p:tgtEl>
                                        <p:attrNameLst>
                                          <p:attrName>style.visibility</p:attrName>
                                        </p:attrNameLst>
                                      </p:cBhvr>
                                      <p:to>
                                        <p:strVal val="visible"/>
                                      </p:to>
                                    </p:set>
                                    <p:animEffect transition="in" filter="wipe(up)">
                                      <p:cBhvr>
                                        <p:cTn id="55" dur="2000"/>
                                        <p:tgtEl>
                                          <p:spTgt spid="71"/>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3" presetClass="entr" presetSubtype="10" fill="hold" nodeType="clickEffect">
                                  <p:stCondLst>
                                    <p:cond delay="0"/>
                                  </p:stCondLst>
                                  <p:childTnLst>
                                    <p:set>
                                      <p:cBhvr>
                                        <p:cTn id="59" dur="1" fill="hold">
                                          <p:stCondLst>
                                            <p:cond delay="0"/>
                                          </p:stCondLst>
                                        </p:cTn>
                                        <p:tgtEl>
                                          <p:spTgt spid="79"/>
                                        </p:tgtEl>
                                        <p:attrNameLst>
                                          <p:attrName>style.visibility</p:attrName>
                                        </p:attrNameLst>
                                      </p:cBhvr>
                                      <p:to>
                                        <p:strVal val="visible"/>
                                      </p:to>
                                    </p:set>
                                    <p:animEffect transition="in" filter="blinds(horizontal)">
                                      <p:cBhvr>
                                        <p:cTn id="60" dur="3000"/>
                                        <p:tgtEl>
                                          <p:spTgt spid="79"/>
                                        </p:tgtEl>
                                      </p:cBhvr>
                                    </p:animEffect>
                                  </p:childTnLst>
                                </p:cTn>
                              </p:par>
                              <p:par>
                                <p:cTn id="61" presetID="22" presetClass="entr" presetSubtype="1" fill="hold" nodeType="withEffect">
                                  <p:stCondLst>
                                    <p:cond delay="0"/>
                                  </p:stCondLst>
                                  <p:childTnLst>
                                    <p:set>
                                      <p:cBhvr>
                                        <p:cTn id="62" dur="1" fill="hold">
                                          <p:stCondLst>
                                            <p:cond delay="0"/>
                                          </p:stCondLst>
                                        </p:cTn>
                                        <p:tgtEl>
                                          <p:spTgt spid="65"/>
                                        </p:tgtEl>
                                        <p:attrNameLst>
                                          <p:attrName>style.visibility</p:attrName>
                                        </p:attrNameLst>
                                      </p:cBhvr>
                                      <p:to>
                                        <p:strVal val="visible"/>
                                      </p:to>
                                    </p:set>
                                    <p:animEffect transition="in" filter="wipe(up)">
                                      <p:cBhvr>
                                        <p:cTn id="63" dur="3000"/>
                                        <p:tgtEl>
                                          <p:spTgt spid="65"/>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49"/>
                                        </p:tgtEl>
                                        <p:attrNameLst>
                                          <p:attrName>style.visibility</p:attrName>
                                        </p:attrNameLst>
                                      </p:cBhvr>
                                      <p:to>
                                        <p:strVal val="visible"/>
                                      </p:to>
                                    </p:set>
                                    <p:animEffect transition="in" filter="blinds(horizontal)">
                                      <p:cBhvr>
                                        <p:cTn id="66" dur="500"/>
                                        <p:tgtEl>
                                          <p:spTgt spid="49"/>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54"/>
                                        </p:tgtEl>
                                        <p:attrNameLst>
                                          <p:attrName>style.visibility</p:attrName>
                                        </p:attrNameLst>
                                      </p:cBhvr>
                                      <p:to>
                                        <p:strVal val="visible"/>
                                      </p:to>
                                    </p:set>
                                    <p:animEffect transition="in" filter="fade">
                                      <p:cBhvr>
                                        <p:cTn id="71" dur="2000"/>
                                        <p:tgtEl>
                                          <p:spTgt spid="54"/>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0" presetClass="entr" presetSubtype="0" fill="hold" grpId="1" nodeType="clickEffect">
                                  <p:stCondLst>
                                    <p:cond delay="0"/>
                                  </p:stCondLst>
                                  <p:childTnLst>
                                    <p:set>
                                      <p:cBhvr>
                                        <p:cTn id="75" dur="1" fill="hold">
                                          <p:stCondLst>
                                            <p:cond delay="0"/>
                                          </p:stCondLst>
                                        </p:cTn>
                                        <p:tgtEl>
                                          <p:spTgt spid="55"/>
                                        </p:tgtEl>
                                        <p:attrNameLst>
                                          <p:attrName>style.visibility</p:attrName>
                                        </p:attrNameLst>
                                      </p:cBhvr>
                                      <p:to>
                                        <p:strVal val="visible"/>
                                      </p:to>
                                    </p:set>
                                    <p:animEffect transition="in" filter="fade">
                                      <p:cBhvr>
                                        <p:cTn id="76" dur="2000"/>
                                        <p:tgtEl>
                                          <p:spTgt spid="55"/>
                                        </p:tgtEl>
                                      </p:cBhvr>
                                    </p:animEffect>
                                  </p:childTnLst>
                                </p:cTn>
                              </p:par>
                              <p:par>
                                <p:cTn id="77" presetID="49" presetClass="path" presetSubtype="0" accel="50000" decel="50000" fill="hold" grpId="0" nodeType="withEffect">
                                  <p:stCondLst>
                                    <p:cond delay="0"/>
                                  </p:stCondLst>
                                  <p:childTnLst>
                                    <p:animMotion origin="layout" path="M -3.33333E-6 -3.70028E-7 L 0.29584 0.26087 " pathEditMode="relative" rAng="0" ptsTypes="AA">
                                      <p:cBhvr>
                                        <p:cTn id="78" dur="2000" fill="hold"/>
                                        <p:tgtEl>
                                          <p:spTgt spid="55"/>
                                        </p:tgtEl>
                                        <p:attrNameLst>
                                          <p:attrName>ppt_x</p:attrName>
                                          <p:attrName>ppt_y</p:attrName>
                                        </p:attrNameLst>
                                      </p:cBhvr>
                                      <p:rCtr x="14800" y="13000"/>
                                    </p:animMotion>
                                  </p:childTnLst>
                                </p:cTn>
                              </p:par>
                              <p:par>
                                <p:cTn id="79" presetID="10" presetClass="entr" presetSubtype="0" fill="hold" grpId="0" nodeType="withEffect">
                                  <p:stCondLst>
                                    <p:cond delay="0"/>
                                  </p:stCondLst>
                                  <p:childTnLst>
                                    <p:set>
                                      <p:cBhvr>
                                        <p:cTn id="80" dur="1" fill="hold">
                                          <p:stCondLst>
                                            <p:cond delay="0"/>
                                          </p:stCondLst>
                                        </p:cTn>
                                        <p:tgtEl>
                                          <p:spTgt spid="68"/>
                                        </p:tgtEl>
                                        <p:attrNameLst>
                                          <p:attrName>style.visibility</p:attrName>
                                        </p:attrNameLst>
                                      </p:cBhvr>
                                      <p:to>
                                        <p:strVal val="visible"/>
                                      </p:to>
                                    </p:set>
                                    <p:animEffect transition="in" filter="fade">
                                      <p:cBhvr>
                                        <p:cTn id="81" dur="2000"/>
                                        <p:tgtEl>
                                          <p:spTgt spid="68"/>
                                        </p:tgtEl>
                                      </p:cBhvr>
                                    </p:animEffect>
                                  </p:childTnLst>
                                </p:cTn>
                              </p:par>
                              <p:par>
                                <p:cTn id="82" presetID="22" presetClass="entr" presetSubtype="1" fill="hold" nodeType="withEffect">
                                  <p:stCondLst>
                                    <p:cond delay="0"/>
                                  </p:stCondLst>
                                  <p:childTnLst>
                                    <p:set>
                                      <p:cBhvr>
                                        <p:cTn id="83" dur="1" fill="hold">
                                          <p:stCondLst>
                                            <p:cond delay="0"/>
                                          </p:stCondLst>
                                        </p:cTn>
                                        <p:tgtEl>
                                          <p:spTgt spid="58"/>
                                        </p:tgtEl>
                                        <p:attrNameLst>
                                          <p:attrName>style.visibility</p:attrName>
                                        </p:attrNameLst>
                                      </p:cBhvr>
                                      <p:to>
                                        <p:strVal val="visible"/>
                                      </p:to>
                                    </p:set>
                                    <p:animEffect transition="in" filter="wipe(up)">
                                      <p:cBhvr>
                                        <p:cTn id="84" dur="3000"/>
                                        <p:tgtEl>
                                          <p:spTgt spid="58"/>
                                        </p:tgtEl>
                                      </p:cBhvr>
                                    </p:animEffect>
                                  </p:childTnLst>
                                </p:cTn>
                              </p:par>
                              <p:par>
                                <p:cTn id="85" presetID="22" presetClass="entr" presetSubtype="1" fill="hold" nodeType="withEffect">
                                  <p:stCondLst>
                                    <p:cond delay="0"/>
                                  </p:stCondLst>
                                  <p:childTnLst>
                                    <p:set>
                                      <p:cBhvr>
                                        <p:cTn id="86" dur="1" fill="hold">
                                          <p:stCondLst>
                                            <p:cond delay="0"/>
                                          </p:stCondLst>
                                        </p:cTn>
                                        <p:tgtEl>
                                          <p:spTgt spid="62"/>
                                        </p:tgtEl>
                                        <p:attrNameLst>
                                          <p:attrName>style.visibility</p:attrName>
                                        </p:attrNameLst>
                                      </p:cBhvr>
                                      <p:to>
                                        <p:strVal val="visible"/>
                                      </p:to>
                                    </p:set>
                                    <p:animEffect transition="in" filter="wipe(up)">
                                      <p:cBhvr>
                                        <p:cTn id="87" dur="3000"/>
                                        <p:tgtEl>
                                          <p:spTgt spid="62"/>
                                        </p:tgtEl>
                                      </p:cBhvr>
                                    </p:animEffect>
                                  </p:childTnLst>
                                </p:cTn>
                              </p:par>
                              <p:par>
                                <p:cTn id="88" presetID="49" presetClass="path" presetSubtype="0" accel="50000" decel="50000" fill="hold" grpId="1" nodeType="withEffect">
                                  <p:stCondLst>
                                    <p:cond delay="0"/>
                                  </p:stCondLst>
                                  <p:childTnLst>
                                    <p:animMotion origin="layout" path="M 3.33333E-6 4.62535E-8 L 0.0875 0.27752 " pathEditMode="relative" rAng="0" ptsTypes="AA">
                                      <p:cBhvr>
                                        <p:cTn id="89" dur="2000" fill="hold"/>
                                        <p:tgtEl>
                                          <p:spTgt spid="68"/>
                                        </p:tgtEl>
                                        <p:attrNameLst>
                                          <p:attrName>ppt_x</p:attrName>
                                          <p:attrName>ppt_y</p:attrName>
                                        </p:attrNameLst>
                                      </p:cBhvr>
                                      <p:rCtr x="4400" y="13900"/>
                                    </p:animMotion>
                                  </p:childTnLst>
                                </p:cTn>
                              </p:par>
                            </p:childTnLst>
                          </p:cTn>
                        </p:par>
                      </p:childTnLst>
                    </p:cTn>
                  </p:par>
                  <p:par>
                    <p:cTn id="90" fill="hold" nodeType="clickPar">
                      <p:stCondLst>
                        <p:cond delay="indefinite"/>
                      </p:stCondLst>
                      <p:childTnLst>
                        <p:par>
                          <p:cTn id="91" fill="hold" nodeType="withGroup">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51"/>
                                        </p:tgtEl>
                                        <p:attrNameLst>
                                          <p:attrName>style.visibility</p:attrName>
                                        </p:attrNameLst>
                                      </p:cBhvr>
                                      <p:to>
                                        <p:strVal val="visible"/>
                                      </p:to>
                                    </p:set>
                                    <p:animEffect transition="in" filter="fade">
                                      <p:cBhvr>
                                        <p:cTn id="94" dur="2000"/>
                                        <p:tgtEl>
                                          <p:spTgt spid="51"/>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8" fill="hold" nodeType="clickEffect">
                                  <p:stCondLst>
                                    <p:cond delay="0"/>
                                  </p:stCondLst>
                                  <p:childTnLst>
                                    <p:set>
                                      <p:cBhvr>
                                        <p:cTn id="98" dur="1" fill="hold">
                                          <p:stCondLst>
                                            <p:cond delay="0"/>
                                          </p:stCondLst>
                                        </p:cTn>
                                        <p:tgtEl>
                                          <p:spTgt spid="39"/>
                                        </p:tgtEl>
                                        <p:attrNameLst>
                                          <p:attrName>style.visibility</p:attrName>
                                        </p:attrNameLst>
                                      </p:cBhvr>
                                      <p:to>
                                        <p:strVal val="visible"/>
                                      </p:to>
                                    </p:set>
                                    <p:animEffect transition="in" filter="wipe(left)">
                                      <p:cBhvr>
                                        <p:cTn id="99" dur="2000"/>
                                        <p:tgtEl>
                                          <p:spTgt spid="39"/>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2" presetClass="entr" presetSubtype="4" fill="hold" nodeType="clickEffect">
                                  <p:stCondLst>
                                    <p:cond delay="0"/>
                                  </p:stCondLst>
                                  <p:childTnLst>
                                    <p:set>
                                      <p:cBhvr>
                                        <p:cTn id="103" dur="1" fill="hold">
                                          <p:stCondLst>
                                            <p:cond delay="0"/>
                                          </p:stCondLst>
                                        </p:cTn>
                                        <p:tgtEl>
                                          <p:spTgt spid="77"/>
                                        </p:tgtEl>
                                        <p:attrNameLst>
                                          <p:attrName>style.visibility</p:attrName>
                                        </p:attrNameLst>
                                      </p:cBhvr>
                                      <p:to>
                                        <p:strVal val="visible"/>
                                      </p:to>
                                    </p:set>
                                    <p:animEffect transition="in" filter="wipe(down)">
                                      <p:cBhvr>
                                        <p:cTn id="104" dur="2000"/>
                                        <p:tgtEl>
                                          <p:spTgt spid="77"/>
                                        </p:tgtEl>
                                      </p:cBhvr>
                                    </p:animEffect>
                                  </p:childTnLst>
                                </p:cTn>
                              </p:par>
                            </p:childTnLst>
                          </p:cTn>
                        </p:par>
                        <p:par>
                          <p:cTn id="105" fill="hold" nodeType="afterGroup">
                            <p:stCondLst>
                              <p:cond delay="2000"/>
                            </p:stCondLst>
                            <p:childTnLst>
                              <p:par>
                                <p:cTn id="106" presetID="22" presetClass="entr" presetSubtype="1" fill="hold" nodeType="afterEffect">
                                  <p:stCondLst>
                                    <p:cond delay="0"/>
                                  </p:stCondLst>
                                  <p:childTnLst>
                                    <p:set>
                                      <p:cBhvr>
                                        <p:cTn id="107" dur="1" fill="hold">
                                          <p:stCondLst>
                                            <p:cond delay="0"/>
                                          </p:stCondLst>
                                        </p:cTn>
                                        <p:tgtEl>
                                          <p:spTgt spid="75"/>
                                        </p:tgtEl>
                                        <p:attrNameLst>
                                          <p:attrName>style.visibility</p:attrName>
                                        </p:attrNameLst>
                                      </p:cBhvr>
                                      <p:to>
                                        <p:strVal val="visible"/>
                                      </p:to>
                                    </p:set>
                                    <p:animEffect transition="in" filter="wipe(up)">
                                      <p:cBhvr>
                                        <p:cTn id="108" dur="2000"/>
                                        <p:tgtEl>
                                          <p:spTgt spid="75"/>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22" presetClass="entr" presetSubtype="1" fill="hold" nodeType="clickEffect">
                                  <p:stCondLst>
                                    <p:cond delay="0"/>
                                  </p:stCondLst>
                                  <p:childTnLst>
                                    <p:set>
                                      <p:cBhvr>
                                        <p:cTn id="112" dur="1" fill="hold">
                                          <p:stCondLst>
                                            <p:cond delay="0"/>
                                          </p:stCondLst>
                                        </p:cTn>
                                        <p:tgtEl>
                                          <p:spTgt spid="60"/>
                                        </p:tgtEl>
                                        <p:attrNameLst>
                                          <p:attrName>style.visibility</p:attrName>
                                        </p:attrNameLst>
                                      </p:cBhvr>
                                      <p:to>
                                        <p:strVal val="visible"/>
                                      </p:to>
                                    </p:set>
                                    <p:animEffect transition="in" filter="wipe(up)">
                                      <p:cBhvr>
                                        <p:cTn id="113" dur="2000"/>
                                        <p:tgtEl>
                                          <p:spTgt spid="60"/>
                                        </p:tgtEl>
                                      </p:cBhvr>
                                    </p:animEffect>
                                  </p:childTnLst>
                                </p:cTn>
                              </p:par>
                              <p:par>
                                <p:cTn id="114" presetID="22" presetClass="entr" presetSubtype="1" fill="hold" nodeType="withEffect">
                                  <p:stCondLst>
                                    <p:cond delay="0"/>
                                  </p:stCondLst>
                                  <p:childTnLst>
                                    <p:set>
                                      <p:cBhvr>
                                        <p:cTn id="115" dur="1" fill="hold">
                                          <p:stCondLst>
                                            <p:cond delay="0"/>
                                          </p:stCondLst>
                                        </p:cTn>
                                        <p:tgtEl>
                                          <p:spTgt spid="67"/>
                                        </p:tgtEl>
                                        <p:attrNameLst>
                                          <p:attrName>style.visibility</p:attrName>
                                        </p:attrNameLst>
                                      </p:cBhvr>
                                      <p:to>
                                        <p:strVal val="visible"/>
                                      </p:to>
                                    </p:set>
                                    <p:animEffect transition="in" filter="wipe(up)">
                                      <p:cBhvr>
                                        <p:cTn id="116" dur="2000"/>
                                        <p:tgtEl>
                                          <p:spTgt spid="67"/>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2" presetClass="entr" presetSubtype="8" fill="hold" grpId="0" nodeType="clickEffect">
                                  <p:stCondLst>
                                    <p:cond delay="0"/>
                                  </p:stCondLst>
                                  <p:childTnLst>
                                    <p:set>
                                      <p:cBhvr>
                                        <p:cTn id="120" dur="1" fill="hold">
                                          <p:stCondLst>
                                            <p:cond delay="0"/>
                                          </p:stCondLst>
                                        </p:cTn>
                                        <p:tgtEl>
                                          <p:spTgt spid="69"/>
                                        </p:tgtEl>
                                        <p:attrNameLst>
                                          <p:attrName>style.visibility</p:attrName>
                                        </p:attrNameLst>
                                      </p:cBhvr>
                                      <p:to>
                                        <p:strVal val="visible"/>
                                      </p:to>
                                    </p:set>
                                    <p:animEffect transition="in" filter="wipe(left)">
                                      <p:cBhvr>
                                        <p:cTn id="121" dur="500"/>
                                        <p:tgtEl>
                                          <p:spTgt spid="69"/>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10" presetClass="entr" presetSubtype="0" fill="hold" grpId="0" nodeType="clickEffect">
                                  <p:stCondLst>
                                    <p:cond delay="0"/>
                                  </p:stCondLst>
                                  <p:childTnLst>
                                    <p:set>
                                      <p:cBhvr>
                                        <p:cTn id="125" dur="1" fill="hold">
                                          <p:stCondLst>
                                            <p:cond delay="0"/>
                                          </p:stCondLst>
                                        </p:cTn>
                                        <p:tgtEl>
                                          <p:spTgt spid="59"/>
                                        </p:tgtEl>
                                        <p:attrNameLst>
                                          <p:attrName>style.visibility</p:attrName>
                                        </p:attrNameLst>
                                      </p:cBhvr>
                                      <p:to>
                                        <p:strVal val="visible"/>
                                      </p:to>
                                    </p:set>
                                    <p:animEffect transition="in" filter="fade">
                                      <p:cBhvr>
                                        <p:cTn id="126" dur="2000"/>
                                        <p:tgtEl>
                                          <p:spTgt spid="59"/>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22" presetClass="entr" presetSubtype="2" fill="hold" nodeType="clickEffect">
                                  <p:stCondLst>
                                    <p:cond delay="0"/>
                                  </p:stCondLst>
                                  <p:childTnLst>
                                    <p:set>
                                      <p:cBhvr>
                                        <p:cTn id="130" dur="1" fill="hold">
                                          <p:stCondLst>
                                            <p:cond delay="0"/>
                                          </p:stCondLst>
                                        </p:cTn>
                                        <p:tgtEl>
                                          <p:spTgt spid="57"/>
                                        </p:tgtEl>
                                        <p:attrNameLst>
                                          <p:attrName>style.visibility</p:attrName>
                                        </p:attrNameLst>
                                      </p:cBhvr>
                                      <p:to>
                                        <p:strVal val="visible"/>
                                      </p:to>
                                    </p:set>
                                    <p:animEffect transition="in" filter="wipe(right)">
                                      <p:cBhvr>
                                        <p:cTn id="131" dur="20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9" grpId="0" animBg="1"/>
      <p:bldP spid="68" grpId="0" animBg="1"/>
      <p:bldP spid="68" grpId="1" animBg="1"/>
      <p:bldP spid="69" grpId="0" animBg="1"/>
      <p:bldP spid="43" grpId="0"/>
      <p:bldP spid="51" grpId="0" animBg="1"/>
      <p:bldP spid="55" grpId="0" animBg="1"/>
      <p:bldP spid="55" grpId="1" animBg="1"/>
      <p:bldP spid="54" grpId="0"/>
      <p:bldP spid="47" grpId="0"/>
      <p:bldP spid="59" grpId="0"/>
      <p:bldP spid="23"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xmlns="" id="{4CB388CB-A9B0-47D1-B53B-4E97EBC82F69}"/>
              </a:ext>
            </a:extLst>
          </p:cNvPr>
          <p:cNvSpPr>
            <a:spLocks noGrp="1" noChangeArrowheads="1"/>
          </p:cNvSpPr>
          <p:nvPr>
            <p:ph type="title"/>
          </p:nvPr>
        </p:nvSpPr>
        <p:spPr>
          <a:xfrm>
            <a:off x="669925" y="228600"/>
            <a:ext cx="7632700" cy="781050"/>
          </a:xfrm>
        </p:spPr>
        <p:txBody>
          <a:bodyPr rtlCol="0">
            <a:normAutofit fontScale="90000"/>
          </a:bodyPr>
          <a:lstStyle/>
          <a:p>
            <a:pPr eaLnBrk="1" fontAlgn="auto" hangingPunct="1">
              <a:spcAft>
                <a:spcPts val="0"/>
              </a:spcAft>
              <a:defRPr/>
            </a:pPr>
            <a:r>
              <a:rPr sz="2600" b="1" dirty="0" err="1">
                <a:solidFill>
                  <a:srgbClr val="FFFF00"/>
                </a:solidFill>
              </a:rPr>
              <a:t>Mekanisme</a:t>
            </a:r>
            <a:r>
              <a:rPr sz="2600" b="1" dirty="0">
                <a:solidFill>
                  <a:srgbClr val="FFFF00"/>
                </a:solidFill>
              </a:rPr>
              <a:t> </a:t>
            </a:r>
            <a:r>
              <a:rPr sz="2600" b="1" dirty="0" err="1">
                <a:solidFill>
                  <a:srgbClr val="FFFF00"/>
                </a:solidFill>
              </a:rPr>
              <a:t>Pelaksanaan</a:t>
            </a:r>
            <a:r>
              <a:rPr sz="2600" b="1" dirty="0">
                <a:solidFill>
                  <a:srgbClr val="FFFF00"/>
                </a:solidFill>
              </a:rPr>
              <a:t> TSA Di KPPN </a:t>
            </a:r>
            <a:br>
              <a:rPr sz="2600" b="1" dirty="0">
                <a:solidFill>
                  <a:srgbClr val="FFFF00"/>
                </a:solidFill>
              </a:rPr>
            </a:br>
            <a:r>
              <a:rPr sz="2600" b="1" dirty="0">
                <a:solidFill>
                  <a:srgbClr val="FFFF00"/>
                </a:solidFill>
              </a:rPr>
              <a:t>(</a:t>
            </a:r>
            <a:r>
              <a:rPr sz="2600" b="1" dirty="0" err="1">
                <a:solidFill>
                  <a:srgbClr val="FFFF00"/>
                </a:solidFill>
              </a:rPr>
              <a:t>Rekening</a:t>
            </a:r>
            <a:r>
              <a:rPr sz="2600" b="1" dirty="0">
                <a:solidFill>
                  <a:srgbClr val="FFFF00"/>
                </a:solidFill>
              </a:rPr>
              <a:t> </a:t>
            </a:r>
            <a:r>
              <a:rPr sz="2600" b="1" dirty="0" err="1">
                <a:solidFill>
                  <a:srgbClr val="FFFF00"/>
                </a:solidFill>
              </a:rPr>
              <a:t>Penerimaan</a:t>
            </a:r>
            <a:r>
              <a:rPr sz="2600" b="1" dirty="0">
                <a:solidFill>
                  <a:srgbClr val="FFFF00"/>
                </a:solidFill>
              </a:rPr>
              <a:t>)</a:t>
            </a:r>
          </a:p>
        </p:txBody>
      </p:sp>
      <p:sp>
        <p:nvSpPr>
          <p:cNvPr id="90115" name="Slide Number Placeholder 44">
            <a:extLst>
              <a:ext uri="{FF2B5EF4-FFF2-40B4-BE49-F238E27FC236}">
                <a16:creationId xmlns:a16="http://schemas.microsoft.com/office/drawing/2014/main" xmlns="" id="{264BD853-09E0-4587-8635-D4B345337F4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5B09B98-4B6A-4DB1-ABF4-8C1330879AA6}" type="slidenum">
              <a:rPr lang="en-US" altLang="en-US" sz="1400" smtClean="0"/>
              <a:pPr eaLnBrk="1" hangingPunct="1"/>
              <a:t>79</a:t>
            </a:fld>
            <a:endParaRPr lang="en-US" altLang="en-US" sz="1400"/>
          </a:p>
        </p:txBody>
      </p:sp>
      <p:sp>
        <p:nvSpPr>
          <p:cNvPr id="90116" name="AutoShape 3">
            <a:extLst>
              <a:ext uri="{FF2B5EF4-FFF2-40B4-BE49-F238E27FC236}">
                <a16:creationId xmlns:a16="http://schemas.microsoft.com/office/drawing/2014/main" xmlns="" id="{CD4C358D-9EC2-4543-9D87-96E35743843F}"/>
              </a:ext>
            </a:extLst>
          </p:cNvPr>
          <p:cNvSpPr>
            <a:spLocks noChangeArrowheads="1"/>
          </p:cNvSpPr>
          <p:nvPr/>
        </p:nvSpPr>
        <p:spPr bwMode="auto">
          <a:xfrm>
            <a:off x="6858000" y="3548063"/>
            <a:ext cx="1524000" cy="490537"/>
          </a:xfrm>
          <a:prstGeom prst="roundRect">
            <a:avLst>
              <a:gd name="adj" fmla="val 16667"/>
            </a:avLst>
          </a:prstGeom>
          <a:solidFill>
            <a:srgbClr val="FF99CC"/>
          </a:solidFill>
          <a:ln w="9525">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200" b="1" dirty="0">
                <a:solidFill>
                  <a:schemeClr val="bg1"/>
                </a:solidFill>
              </a:rPr>
              <a:t>KPPN</a:t>
            </a:r>
          </a:p>
        </p:txBody>
      </p:sp>
      <p:sp>
        <p:nvSpPr>
          <p:cNvPr id="90117" name="AutoShape 4">
            <a:extLst>
              <a:ext uri="{FF2B5EF4-FFF2-40B4-BE49-F238E27FC236}">
                <a16:creationId xmlns:a16="http://schemas.microsoft.com/office/drawing/2014/main" xmlns="" id="{FA6A35A9-8F25-4361-A564-6248AB1CE148}"/>
              </a:ext>
            </a:extLst>
          </p:cNvPr>
          <p:cNvSpPr>
            <a:spLocks noChangeArrowheads="1"/>
          </p:cNvSpPr>
          <p:nvPr/>
        </p:nvSpPr>
        <p:spPr bwMode="auto">
          <a:xfrm>
            <a:off x="3733800" y="1905000"/>
            <a:ext cx="1447800" cy="1062038"/>
          </a:xfrm>
          <a:prstGeom prst="octagon">
            <a:avLst>
              <a:gd name="adj" fmla="val 29287"/>
            </a:avLst>
          </a:prstGeom>
          <a:solidFill>
            <a:srgbClr val="FFFF00"/>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b="1" dirty="0">
                <a:solidFill>
                  <a:schemeClr val="bg1"/>
                </a:solidFill>
              </a:rPr>
              <a:t>Bank Indonesia</a:t>
            </a:r>
          </a:p>
          <a:p>
            <a:pPr algn="ctr"/>
            <a:r>
              <a:rPr lang="en-US" altLang="en-US" sz="1400" b="1" dirty="0">
                <a:solidFill>
                  <a:schemeClr val="bg1"/>
                </a:solidFill>
              </a:rPr>
              <a:t>(RKUN)</a:t>
            </a:r>
          </a:p>
        </p:txBody>
      </p:sp>
      <p:sp>
        <p:nvSpPr>
          <p:cNvPr id="90118" name="AutoShape 5">
            <a:extLst>
              <a:ext uri="{FF2B5EF4-FFF2-40B4-BE49-F238E27FC236}">
                <a16:creationId xmlns:a16="http://schemas.microsoft.com/office/drawing/2014/main" xmlns="" id="{C7A33FA6-91A1-4640-8380-DFAC7067FBC0}"/>
              </a:ext>
            </a:extLst>
          </p:cNvPr>
          <p:cNvSpPr>
            <a:spLocks noChangeArrowheads="1"/>
          </p:cNvSpPr>
          <p:nvPr/>
        </p:nvSpPr>
        <p:spPr bwMode="auto">
          <a:xfrm>
            <a:off x="7010400" y="1947863"/>
            <a:ext cx="1066800" cy="1062037"/>
          </a:xfrm>
          <a:prstGeom prst="pentagon">
            <a:avLst/>
          </a:prstGeom>
          <a:solidFill>
            <a:srgbClr val="FFCC99"/>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200" b="1" dirty="0">
                <a:solidFill>
                  <a:schemeClr val="bg1"/>
                </a:solidFill>
              </a:rPr>
              <a:t> DJPBN </a:t>
            </a:r>
          </a:p>
          <a:p>
            <a:pPr algn="ctr"/>
            <a:endParaRPr lang="en-US" altLang="en-US" sz="1200" b="1" dirty="0">
              <a:solidFill>
                <a:schemeClr val="bg1"/>
              </a:solidFill>
            </a:endParaRPr>
          </a:p>
        </p:txBody>
      </p:sp>
      <p:sp>
        <p:nvSpPr>
          <p:cNvPr id="90119" name="AutoShape 6">
            <a:extLst>
              <a:ext uri="{FF2B5EF4-FFF2-40B4-BE49-F238E27FC236}">
                <a16:creationId xmlns:a16="http://schemas.microsoft.com/office/drawing/2014/main" xmlns="" id="{16EF1DB8-C51B-4E0A-BD7A-761F0509A65F}"/>
              </a:ext>
            </a:extLst>
          </p:cNvPr>
          <p:cNvSpPr>
            <a:spLocks noChangeArrowheads="1"/>
          </p:cNvSpPr>
          <p:nvPr/>
        </p:nvSpPr>
        <p:spPr bwMode="auto">
          <a:xfrm>
            <a:off x="2286000" y="4217988"/>
            <a:ext cx="990600" cy="735012"/>
          </a:xfrm>
          <a:prstGeom prst="roundRect">
            <a:avLst>
              <a:gd name="adj" fmla="val 16667"/>
            </a:avLst>
          </a:prstGeom>
          <a:solidFill>
            <a:srgbClr val="FFCC99"/>
          </a:solidFill>
          <a:ln w="9525">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200" b="1" dirty="0">
                <a:solidFill>
                  <a:schemeClr val="bg1"/>
                </a:solidFill>
              </a:rPr>
              <a:t>Bank </a:t>
            </a:r>
          </a:p>
          <a:p>
            <a:pPr algn="ctr"/>
            <a:r>
              <a:rPr lang="en-US" altLang="en-US" sz="1200" b="1" dirty="0" err="1">
                <a:solidFill>
                  <a:schemeClr val="bg1"/>
                </a:solidFill>
              </a:rPr>
              <a:t>Persepsi</a:t>
            </a:r>
            <a:endParaRPr lang="en-US" altLang="en-US" sz="1200" b="1" dirty="0">
              <a:solidFill>
                <a:schemeClr val="bg1"/>
              </a:solidFill>
            </a:endParaRPr>
          </a:p>
        </p:txBody>
      </p:sp>
      <p:sp>
        <p:nvSpPr>
          <p:cNvPr id="90120" name="Rectangle 7">
            <a:extLst>
              <a:ext uri="{FF2B5EF4-FFF2-40B4-BE49-F238E27FC236}">
                <a16:creationId xmlns:a16="http://schemas.microsoft.com/office/drawing/2014/main" xmlns="" id="{EDDACB10-138A-4616-ABBF-4AE162F2D689}"/>
              </a:ext>
            </a:extLst>
          </p:cNvPr>
          <p:cNvSpPr>
            <a:spLocks noChangeArrowheads="1"/>
          </p:cNvSpPr>
          <p:nvPr/>
        </p:nvSpPr>
        <p:spPr bwMode="auto">
          <a:xfrm>
            <a:off x="2166938" y="5518150"/>
            <a:ext cx="1143000" cy="654050"/>
          </a:xfrm>
          <a:prstGeom prst="rect">
            <a:avLst/>
          </a:prstGeom>
          <a:solidFill>
            <a:srgbClr val="00FFFF"/>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300" b="1" dirty="0" err="1">
                <a:solidFill>
                  <a:schemeClr val="bg1"/>
                </a:solidFill>
              </a:rPr>
              <a:t>Wajib</a:t>
            </a:r>
            <a:r>
              <a:rPr lang="en-US" altLang="en-US" sz="1300" b="1" dirty="0">
                <a:solidFill>
                  <a:schemeClr val="bg1"/>
                </a:solidFill>
              </a:rPr>
              <a:t> </a:t>
            </a:r>
            <a:r>
              <a:rPr lang="en-US" altLang="en-US" sz="1300" b="1" dirty="0" err="1">
                <a:solidFill>
                  <a:schemeClr val="bg1"/>
                </a:solidFill>
              </a:rPr>
              <a:t>Pajak</a:t>
            </a:r>
            <a:r>
              <a:rPr lang="en-US" altLang="en-US" sz="1300" b="1" dirty="0">
                <a:solidFill>
                  <a:schemeClr val="bg1"/>
                </a:solidFill>
              </a:rPr>
              <a:t>/</a:t>
            </a:r>
          </a:p>
          <a:p>
            <a:pPr algn="ctr"/>
            <a:r>
              <a:rPr lang="en-US" altLang="en-US" sz="1300" b="1" dirty="0">
                <a:solidFill>
                  <a:schemeClr val="bg1"/>
                </a:solidFill>
              </a:rPr>
              <a:t> Bayar</a:t>
            </a:r>
          </a:p>
        </p:txBody>
      </p:sp>
      <p:sp>
        <p:nvSpPr>
          <p:cNvPr id="90121" name="AutoShape 8">
            <a:extLst>
              <a:ext uri="{FF2B5EF4-FFF2-40B4-BE49-F238E27FC236}">
                <a16:creationId xmlns:a16="http://schemas.microsoft.com/office/drawing/2014/main" xmlns="" id="{85816A65-10A5-4C05-B33E-33F3721B917A}"/>
              </a:ext>
            </a:extLst>
          </p:cNvPr>
          <p:cNvSpPr>
            <a:spLocks noChangeArrowheads="1"/>
          </p:cNvSpPr>
          <p:nvPr/>
        </p:nvSpPr>
        <p:spPr bwMode="auto">
          <a:xfrm>
            <a:off x="3962400" y="4217988"/>
            <a:ext cx="990600" cy="735012"/>
          </a:xfrm>
          <a:prstGeom prst="roundRect">
            <a:avLst>
              <a:gd name="adj" fmla="val 16667"/>
            </a:avLst>
          </a:prstGeom>
          <a:solidFill>
            <a:srgbClr val="FFCC99"/>
          </a:solidFill>
          <a:ln w="9525">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200" b="1" dirty="0">
                <a:solidFill>
                  <a:schemeClr val="bg1"/>
                </a:solidFill>
              </a:rPr>
              <a:t>Bank </a:t>
            </a:r>
          </a:p>
          <a:p>
            <a:pPr algn="ctr"/>
            <a:r>
              <a:rPr lang="en-US" altLang="en-US" sz="1200" b="1" dirty="0" err="1">
                <a:solidFill>
                  <a:schemeClr val="bg1"/>
                </a:solidFill>
              </a:rPr>
              <a:t>Persepsi</a:t>
            </a:r>
            <a:endParaRPr lang="en-US" altLang="en-US" sz="1200" b="1" dirty="0">
              <a:solidFill>
                <a:schemeClr val="bg1"/>
              </a:solidFill>
            </a:endParaRPr>
          </a:p>
        </p:txBody>
      </p:sp>
      <p:sp>
        <p:nvSpPr>
          <p:cNvPr id="90122" name="AutoShape 9">
            <a:extLst>
              <a:ext uri="{FF2B5EF4-FFF2-40B4-BE49-F238E27FC236}">
                <a16:creationId xmlns:a16="http://schemas.microsoft.com/office/drawing/2014/main" xmlns="" id="{64996ED8-D6B3-4FD9-971A-51C84E62C8F8}"/>
              </a:ext>
            </a:extLst>
          </p:cNvPr>
          <p:cNvSpPr>
            <a:spLocks noChangeArrowheads="1"/>
          </p:cNvSpPr>
          <p:nvPr/>
        </p:nvSpPr>
        <p:spPr bwMode="auto">
          <a:xfrm>
            <a:off x="5562600" y="4217988"/>
            <a:ext cx="990600" cy="735012"/>
          </a:xfrm>
          <a:prstGeom prst="roundRect">
            <a:avLst>
              <a:gd name="adj" fmla="val 16667"/>
            </a:avLst>
          </a:prstGeom>
          <a:solidFill>
            <a:srgbClr val="FFCC99"/>
          </a:solidFill>
          <a:ln w="9525">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200" b="1" dirty="0">
                <a:solidFill>
                  <a:schemeClr val="bg1"/>
                </a:solidFill>
              </a:rPr>
              <a:t>Bank </a:t>
            </a:r>
          </a:p>
          <a:p>
            <a:pPr algn="ctr"/>
            <a:r>
              <a:rPr lang="en-US" altLang="en-US" sz="1200" b="1" dirty="0" err="1">
                <a:solidFill>
                  <a:schemeClr val="bg1"/>
                </a:solidFill>
              </a:rPr>
              <a:t>Persepsi</a:t>
            </a:r>
            <a:endParaRPr lang="en-US" altLang="en-US" sz="1200" b="1" dirty="0">
              <a:solidFill>
                <a:schemeClr val="bg1"/>
              </a:solidFill>
            </a:endParaRPr>
          </a:p>
        </p:txBody>
      </p:sp>
      <p:sp>
        <p:nvSpPr>
          <p:cNvPr id="90123" name="Rectangle 10">
            <a:extLst>
              <a:ext uri="{FF2B5EF4-FFF2-40B4-BE49-F238E27FC236}">
                <a16:creationId xmlns:a16="http://schemas.microsoft.com/office/drawing/2014/main" xmlns="" id="{02E54DBE-02B0-418C-B634-522F38A7A9BE}"/>
              </a:ext>
            </a:extLst>
          </p:cNvPr>
          <p:cNvSpPr>
            <a:spLocks noChangeArrowheads="1"/>
          </p:cNvSpPr>
          <p:nvPr/>
        </p:nvSpPr>
        <p:spPr bwMode="auto">
          <a:xfrm>
            <a:off x="3914775" y="5518150"/>
            <a:ext cx="1143000" cy="654050"/>
          </a:xfrm>
          <a:prstGeom prst="rect">
            <a:avLst/>
          </a:prstGeom>
          <a:solidFill>
            <a:srgbClr val="00FFFF"/>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300" b="1" dirty="0" err="1">
                <a:solidFill>
                  <a:schemeClr val="bg1"/>
                </a:solidFill>
              </a:rPr>
              <a:t>Wajib</a:t>
            </a:r>
            <a:r>
              <a:rPr lang="en-US" altLang="en-US" sz="1300" b="1" dirty="0">
                <a:solidFill>
                  <a:schemeClr val="bg1"/>
                </a:solidFill>
              </a:rPr>
              <a:t> </a:t>
            </a:r>
            <a:r>
              <a:rPr lang="en-US" altLang="en-US" sz="1300" b="1" dirty="0" err="1">
                <a:solidFill>
                  <a:schemeClr val="bg1"/>
                </a:solidFill>
              </a:rPr>
              <a:t>Pajak</a:t>
            </a:r>
            <a:r>
              <a:rPr lang="en-US" altLang="en-US" sz="1300" b="1" dirty="0">
                <a:solidFill>
                  <a:schemeClr val="bg1"/>
                </a:solidFill>
              </a:rPr>
              <a:t>/</a:t>
            </a:r>
          </a:p>
          <a:p>
            <a:pPr algn="ctr"/>
            <a:r>
              <a:rPr lang="en-US" altLang="en-US" sz="1300" b="1" dirty="0">
                <a:solidFill>
                  <a:schemeClr val="bg1"/>
                </a:solidFill>
              </a:rPr>
              <a:t> Bayar</a:t>
            </a:r>
          </a:p>
        </p:txBody>
      </p:sp>
      <p:sp>
        <p:nvSpPr>
          <p:cNvPr id="90124" name="Rectangle 11">
            <a:extLst>
              <a:ext uri="{FF2B5EF4-FFF2-40B4-BE49-F238E27FC236}">
                <a16:creationId xmlns:a16="http://schemas.microsoft.com/office/drawing/2014/main" xmlns="" id="{C71E132E-AD10-4126-8273-B2FB64E7A830}"/>
              </a:ext>
            </a:extLst>
          </p:cNvPr>
          <p:cNvSpPr>
            <a:spLocks noChangeArrowheads="1"/>
          </p:cNvSpPr>
          <p:nvPr/>
        </p:nvSpPr>
        <p:spPr bwMode="auto">
          <a:xfrm>
            <a:off x="5519738" y="5518150"/>
            <a:ext cx="1143000" cy="654050"/>
          </a:xfrm>
          <a:prstGeom prst="rect">
            <a:avLst/>
          </a:prstGeom>
          <a:solidFill>
            <a:srgbClr val="00FFFF"/>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300" b="1" dirty="0" err="1">
                <a:solidFill>
                  <a:schemeClr val="bg1"/>
                </a:solidFill>
              </a:rPr>
              <a:t>Wajib</a:t>
            </a:r>
            <a:r>
              <a:rPr lang="en-US" altLang="en-US" sz="1300" b="1" dirty="0">
                <a:solidFill>
                  <a:schemeClr val="bg1"/>
                </a:solidFill>
              </a:rPr>
              <a:t> </a:t>
            </a:r>
            <a:r>
              <a:rPr lang="en-US" altLang="en-US" sz="1300" b="1" dirty="0" err="1">
                <a:solidFill>
                  <a:schemeClr val="bg1"/>
                </a:solidFill>
              </a:rPr>
              <a:t>Pajak</a:t>
            </a:r>
            <a:r>
              <a:rPr lang="en-US" altLang="en-US" sz="1300" b="1" dirty="0">
                <a:solidFill>
                  <a:schemeClr val="bg1"/>
                </a:solidFill>
              </a:rPr>
              <a:t>/</a:t>
            </a:r>
          </a:p>
          <a:p>
            <a:pPr algn="ctr"/>
            <a:r>
              <a:rPr lang="en-US" altLang="en-US" sz="1300" b="1" dirty="0">
                <a:solidFill>
                  <a:schemeClr val="bg1"/>
                </a:solidFill>
              </a:rPr>
              <a:t> Bayar</a:t>
            </a:r>
          </a:p>
        </p:txBody>
      </p:sp>
      <p:sp>
        <p:nvSpPr>
          <p:cNvPr id="90125" name="AutoShape 12">
            <a:extLst>
              <a:ext uri="{FF2B5EF4-FFF2-40B4-BE49-F238E27FC236}">
                <a16:creationId xmlns:a16="http://schemas.microsoft.com/office/drawing/2014/main" xmlns="" id="{6E87C013-4758-4719-861B-2457C32EB894}"/>
              </a:ext>
            </a:extLst>
          </p:cNvPr>
          <p:cNvSpPr>
            <a:spLocks noChangeArrowheads="1"/>
          </p:cNvSpPr>
          <p:nvPr/>
        </p:nvSpPr>
        <p:spPr bwMode="auto">
          <a:xfrm>
            <a:off x="2667000" y="4995863"/>
            <a:ext cx="152400" cy="490537"/>
          </a:xfrm>
          <a:prstGeom prst="upArrow">
            <a:avLst>
              <a:gd name="adj1" fmla="val 50000"/>
              <a:gd name="adj2" fmla="val 80469"/>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id-ID" altLang="en-US"/>
          </a:p>
        </p:txBody>
      </p:sp>
      <p:sp>
        <p:nvSpPr>
          <p:cNvPr id="90126" name="AutoShape 13">
            <a:extLst>
              <a:ext uri="{FF2B5EF4-FFF2-40B4-BE49-F238E27FC236}">
                <a16:creationId xmlns:a16="http://schemas.microsoft.com/office/drawing/2014/main" xmlns="" id="{8179C543-D501-4387-A3E0-A166D3A59D0D}"/>
              </a:ext>
            </a:extLst>
          </p:cNvPr>
          <p:cNvSpPr>
            <a:spLocks noChangeArrowheads="1"/>
          </p:cNvSpPr>
          <p:nvPr/>
        </p:nvSpPr>
        <p:spPr bwMode="auto">
          <a:xfrm>
            <a:off x="6019800" y="4995863"/>
            <a:ext cx="152400" cy="490537"/>
          </a:xfrm>
          <a:prstGeom prst="upArrow">
            <a:avLst>
              <a:gd name="adj1" fmla="val 50000"/>
              <a:gd name="adj2" fmla="val 80469"/>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id-ID" altLang="en-US"/>
          </a:p>
        </p:txBody>
      </p:sp>
      <p:sp>
        <p:nvSpPr>
          <p:cNvPr id="90127" name="AutoShape 14">
            <a:extLst>
              <a:ext uri="{FF2B5EF4-FFF2-40B4-BE49-F238E27FC236}">
                <a16:creationId xmlns:a16="http://schemas.microsoft.com/office/drawing/2014/main" xmlns="" id="{BC60ACAE-9F48-4858-85B0-FC99E27856B4}"/>
              </a:ext>
            </a:extLst>
          </p:cNvPr>
          <p:cNvSpPr>
            <a:spLocks noChangeArrowheads="1"/>
          </p:cNvSpPr>
          <p:nvPr/>
        </p:nvSpPr>
        <p:spPr bwMode="auto">
          <a:xfrm>
            <a:off x="4419600" y="4995863"/>
            <a:ext cx="152400" cy="490537"/>
          </a:xfrm>
          <a:prstGeom prst="upArrow">
            <a:avLst>
              <a:gd name="adj1" fmla="val 50000"/>
              <a:gd name="adj2" fmla="val 80469"/>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id-ID" altLang="en-US"/>
          </a:p>
        </p:txBody>
      </p:sp>
      <p:sp>
        <p:nvSpPr>
          <p:cNvPr id="90128" name="Line 15">
            <a:extLst>
              <a:ext uri="{FF2B5EF4-FFF2-40B4-BE49-F238E27FC236}">
                <a16:creationId xmlns:a16="http://schemas.microsoft.com/office/drawing/2014/main" xmlns="" id="{5277B0BD-607C-46AF-B257-B9B3D5195F96}"/>
              </a:ext>
            </a:extLst>
          </p:cNvPr>
          <p:cNvSpPr>
            <a:spLocks noChangeShapeType="1"/>
          </p:cNvSpPr>
          <p:nvPr/>
        </p:nvSpPr>
        <p:spPr bwMode="auto">
          <a:xfrm>
            <a:off x="2743200" y="3536950"/>
            <a:ext cx="33528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29" name="Line 16">
            <a:extLst>
              <a:ext uri="{FF2B5EF4-FFF2-40B4-BE49-F238E27FC236}">
                <a16:creationId xmlns:a16="http://schemas.microsoft.com/office/drawing/2014/main" xmlns="" id="{291A76FF-762A-41C9-A1D3-ED21FBC7F1D2}"/>
              </a:ext>
            </a:extLst>
          </p:cNvPr>
          <p:cNvSpPr>
            <a:spLocks noChangeShapeType="1"/>
          </p:cNvSpPr>
          <p:nvPr/>
        </p:nvSpPr>
        <p:spPr bwMode="auto">
          <a:xfrm>
            <a:off x="2743200" y="3536950"/>
            <a:ext cx="0" cy="65405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30" name="Line 17">
            <a:extLst>
              <a:ext uri="{FF2B5EF4-FFF2-40B4-BE49-F238E27FC236}">
                <a16:creationId xmlns:a16="http://schemas.microsoft.com/office/drawing/2014/main" xmlns="" id="{2EFAA5D2-7B85-49B4-B542-2B7778A276F4}"/>
              </a:ext>
            </a:extLst>
          </p:cNvPr>
          <p:cNvSpPr>
            <a:spLocks noChangeShapeType="1"/>
          </p:cNvSpPr>
          <p:nvPr/>
        </p:nvSpPr>
        <p:spPr bwMode="auto">
          <a:xfrm>
            <a:off x="4419600" y="3536950"/>
            <a:ext cx="0" cy="65405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31" name="Line 18">
            <a:extLst>
              <a:ext uri="{FF2B5EF4-FFF2-40B4-BE49-F238E27FC236}">
                <a16:creationId xmlns:a16="http://schemas.microsoft.com/office/drawing/2014/main" xmlns="" id="{38F27640-9E11-4C40-9807-FF63F40A9C5F}"/>
              </a:ext>
            </a:extLst>
          </p:cNvPr>
          <p:cNvSpPr>
            <a:spLocks noChangeShapeType="1"/>
          </p:cNvSpPr>
          <p:nvPr/>
        </p:nvSpPr>
        <p:spPr bwMode="auto">
          <a:xfrm>
            <a:off x="6096000" y="3536950"/>
            <a:ext cx="0" cy="65405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0132" name="Line 19">
            <a:extLst>
              <a:ext uri="{FF2B5EF4-FFF2-40B4-BE49-F238E27FC236}">
                <a16:creationId xmlns:a16="http://schemas.microsoft.com/office/drawing/2014/main" xmlns="" id="{FB998085-AD2A-4704-A50A-5E6883B2CC4F}"/>
              </a:ext>
            </a:extLst>
          </p:cNvPr>
          <p:cNvSpPr>
            <a:spLocks noChangeShapeType="1"/>
          </p:cNvSpPr>
          <p:nvPr/>
        </p:nvSpPr>
        <p:spPr bwMode="auto">
          <a:xfrm flipV="1">
            <a:off x="4419600" y="3030538"/>
            <a:ext cx="0" cy="50641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0133" name="Rectangle 20">
            <a:extLst>
              <a:ext uri="{FF2B5EF4-FFF2-40B4-BE49-F238E27FC236}">
                <a16:creationId xmlns:a16="http://schemas.microsoft.com/office/drawing/2014/main" xmlns="" id="{303ED70B-BA08-4A01-887F-79ED23393CEC}"/>
              </a:ext>
            </a:extLst>
          </p:cNvPr>
          <p:cNvSpPr>
            <a:spLocks noChangeArrowheads="1"/>
          </p:cNvSpPr>
          <p:nvPr/>
        </p:nvSpPr>
        <p:spPr bwMode="auto">
          <a:xfrm>
            <a:off x="1952625" y="3081338"/>
            <a:ext cx="24384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300" b="1"/>
              <a:t>Pelimpahan Penerimaan </a:t>
            </a:r>
          </a:p>
          <a:p>
            <a:pPr algn="r"/>
            <a:r>
              <a:rPr lang="en-US" altLang="en-US" sz="1300" b="1"/>
              <a:t>Setiap Hari</a:t>
            </a:r>
          </a:p>
        </p:txBody>
      </p:sp>
      <p:grpSp>
        <p:nvGrpSpPr>
          <p:cNvPr id="90134" name="Group 21">
            <a:extLst>
              <a:ext uri="{FF2B5EF4-FFF2-40B4-BE49-F238E27FC236}">
                <a16:creationId xmlns:a16="http://schemas.microsoft.com/office/drawing/2014/main" xmlns="" id="{D207C5A7-0B47-4010-86EB-2F316BF559A8}"/>
              </a:ext>
            </a:extLst>
          </p:cNvPr>
          <p:cNvGrpSpPr>
            <a:grpSpLocks/>
          </p:cNvGrpSpPr>
          <p:nvPr/>
        </p:nvGrpSpPr>
        <p:grpSpPr bwMode="auto">
          <a:xfrm>
            <a:off x="2895600" y="3783013"/>
            <a:ext cx="3886200" cy="407987"/>
            <a:chOff x="2064" y="2160"/>
            <a:chExt cx="2448" cy="240"/>
          </a:xfrm>
        </p:grpSpPr>
        <p:grpSp>
          <p:nvGrpSpPr>
            <p:cNvPr id="90152" name="Group 22">
              <a:extLst>
                <a:ext uri="{FF2B5EF4-FFF2-40B4-BE49-F238E27FC236}">
                  <a16:creationId xmlns:a16="http://schemas.microsoft.com/office/drawing/2014/main" xmlns="" id="{A22E1A30-7522-4220-94F7-4BA72C82049A}"/>
                </a:ext>
              </a:extLst>
            </p:cNvPr>
            <p:cNvGrpSpPr>
              <a:grpSpLocks/>
            </p:cNvGrpSpPr>
            <p:nvPr/>
          </p:nvGrpSpPr>
          <p:grpSpPr bwMode="auto">
            <a:xfrm>
              <a:off x="2064" y="2160"/>
              <a:ext cx="2400" cy="240"/>
              <a:chOff x="2064" y="2160"/>
              <a:chExt cx="2400" cy="240"/>
            </a:xfrm>
          </p:grpSpPr>
          <p:sp>
            <p:nvSpPr>
              <p:cNvPr id="90154" name="Line 23">
                <a:extLst>
                  <a:ext uri="{FF2B5EF4-FFF2-40B4-BE49-F238E27FC236}">
                    <a16:creationId xmlns:a16="http://schemas.microsoft.com/office/drawing/2014/main" xmlns="" id="{9BFEA0FE-9F56-4209-A195-ADEDF24CC760}"/>
                  </a:ext>
                </a:extLst>
              </p:cNvPr>
              <p:cNvSpPr>
                <a:spLocks noChangeShapeType="1"/>
              </p:cNvSpPr>
              <p:nvPr/>
            </p:nvSpPr>
            <p:spPr bwMode="auto">
              <a:xfrm flipV="1">
                <a:off x="2064" y="2160"/>
                <a:ext cx="0" cy="240"/>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0155" name="Line 24">
                <a:extLst>
                  <a:ext uri="{FF2B5EF4-FFF2-40B4-BE49-F238E27FC236}">
                    <a16:creationId xmlns:a16="http://schemas.microsoft.com/office/drawing/2014/main" xmlns="" id="{CE6BA07C-DF9C-40C0-8C7D-4F104727BD2D}"/>
                  </a:ext>
                </a:extLst>
              </p:cNvPr>
              <p:cNvSpPr>
                <a:spLocks noChangeShapeType="1"/>
              </p:cNvSpPr>
              <p:nvPr/>
            </p:nvSpPr>
            <p:spPr bwMode="auto">
              <a:xfrm>
                <a:off x="2064" y="2160"/>
                <a:ext cx="2400" cy="0"/>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0156" name="Line 25">
                <a:extLst>
                  <a:ext uri="{FF2B5EF4-FFF2-40B4-BE49-F238E27FC236}">
                    <a16:creationId xmlns:a16="http://schemas.microsoft.com/office/drawing/2014/main" xmlns="" id="{91BAFDCF-8D79-4B6B-837E-E89A3DEB4082}"/>
                  </a:ext>
                </a:extLst>
              </p:cNvPr>
              <p:cNvSpPr>
                <a:spLocks noChangeShapeType="1"/>
              </p:cNvSpPr>
              <p:nvPr/>
            </p:nvSpPr>
            <p:spPr bwMode="auto">
              <a:xfrm flipV="1">
                <a:off x="3120" y="2160"/>
                <a:ext cx="0" cy="240"/>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0157" name="Line 26">
                <a:extLst>
                  <a:ext uri="{FF2B5EF4-FFF2-40B4-BE49-F238E27FC236}">
                    <a16:creationId xmlns:a16="http://schemas.microsoft.com/office/drawing/2014/main" xmlns="" id="{1730CCB1-76B2-4532-9BE4-66606EADC7B8}"/>
                  </a:ext>
                </a:extLst>
              </p:cNvPr>
              <p:cNvSpPr>
                <a:spLocks noChangeShapeType="1"/>
              </p:cNvSpPr>
              <p:nvPr/>
            </p:nvSpPr>
            <p:spPr bwMode="auto">
              <a:xfrm flipV="1">
                <a:off x="4176" y="2160"/>
                <a:ext cx="0" cy="240"/>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90153" name="Line 27">
              <a:extLst>
                <a:ext uri="{FF2B5EF4-FFF2-40B4-BE49-F238E27FC236}">
                  <a16:creationId xmlns:a16="http://schemas.microsoft.com/office/drawing/2014/main" xmlns="" id="{420C1565-45BF-4701-B1CB-5825B6E5557D}"/>
                </a:ext>
              </a:extLst>
            </p:cNvPr>
            <p:cNvSpPr>
              <a:spLocks noChangeShapeType="1"/>
            </p:cNvSpPr>
            <p:nvPr/>
          </p:nvSpPr>
          <p:spPr bwMode="auto">
            <a:xfrm>
              <a:off x="4368" y="2160"/>
              <a:ext cx="144"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90135" name="Rectangle 28">
            <a:extLst>
              <a:ext uri="{FF2B5EF4-FFF2-40B4-BE49-F238E27FC236}">
                <a16:creationId xmlns:a16="http://schemas.microsoft.com/office/drawing/2014/main" xmlns="" id="{D702E4AC-D7A9-4A4B-9959-59F710D194CF}"/>
              </a:ext>
            </a:extLst>
          </p:cNvPr>
          <p:cNvSpPr>
            <a:spLocks noChangeArrowheads="1"/>
          </p:cNvSpPr>
          <p:nvPr/>
        </p:nvSpPr>
        <p:spPr bwMode="auto">
          <a:xfrm>
            <a:off x="5029200" y="3794125"/>
            <a:ext cx="914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300" b="1"/>
              <a:t>Laporan</a:t>
            </a:r>
          </a:p>
        </p:txBody>
      </p:sp>
      <p:sp>
        <p:nvSpPr>
          <p:cNvPr id="90136" name="Line 29">
            <a:extLst>
              <a:ext uri="{FF2B5EF4-FFF2-40B4-BE49-F238E27FC236}">
                <a16:creationId xmlns:a16="http://schemas.microsoft.com/office/drawing/2014/main" xmlns="" id="{9AAF52F2-09CB-435A-96A8-953A8E8DC624}"/>
              </a:ext>
            </a:extLst>
          </p:cNvPr>
          <p:cNvSpPr>
            <a:spLocks noChangeShapeType="1"/>
          </p:cNvSpPr>
          <p:nvPr/>
        </p:nvSpPr>
        <p:spPr bwMode="auto">
          <a:xfrm flipV="1">
            <a:off x="7543800" y="3097213"/>
            <a:ext cx="1588" cy="407987"/>
          </a:xfrm>
          <a:prstGeom prst="line">
            <a:avLst/>
          </a:prstGeom>
          <a:noFill/>
          <a:ln w="38100">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0137" name="Rectangle 30">
            <a:extLst>
              <a:ext uri="{FF2B5EF4-FFF2-40B4-BE49-F238E27FC236}">
                <a16:creationId xmlns:a16="http://schemas.microsoft.com/office/drawing/2014/main" xmlns="" id="{0BC477A2-5DCD-4193-963D-FC37A9065AC0}"/>
              </a:ext>
            </a:extLst>
          </p:cNvPr>
          <p:cNvSpPr>
            <a:spLocks noChangeArrowheads="1"/>
          </p:cNvSpPr>
          <p:nvPr/>
        </p:nvSpPr>
        <p:spPr bwMode="auto">
          <a:xfrm>
            <a:off x="6629400" y="3157538"/>
            <a:ext cx="914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300" b="1"/>
              <a:t>Laporan</a:t>
            </a:r>
          </a:p>
        </p:txBody>
      </p:sp>
      <p:sp>
        <p:nvSpPr>
          <p:cNvPr id="90138" name="Line 31">
            <a:extLst>
              <a:ext uri="{FF2B5EF4-FFF2-40B4-BE49-F238E27FC236}">
                <a16:creationId xmlns:a16="http://schemas.microsoft.com/office/drawing/2014/main" xmlns="" id="{430132C6-1A4B-4427-B286-39958D7627EE}"/>
              </a:ext>
            </a:extLst>
          </p:cNvPr>
          <p:cNvSpPr>
            <a:spLocks noChangeShapeType="1"/>
          </p:cNvSpPr>
          <p:nvPr/>
        </p:nvSpPr>
        <p:spPr bwMode="auto">
          <a:xfrm>
            <a:off x="5257800" y="2476500"/>
            <a:ext cx="1752600" cy="0"/>
          </a:xfrm>
          <a:prstGeom prst="line">
            <a:avLst/>
          </a:prstGeom>
          <a:noFill/>
          <a:ln w="38100">
            <a:solidFill>
              <a:schemeClr val="tx1"/>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0139" name="Rectangle 32">
            <a:extLst>
              <a:ext uri="{FF2B5EF4-FFF2-40B4-BE49-F238E27FC236}">
                <a16:creationId xmlns:a16="http://schemas.microsoft.com/office/drawing/2014/main" xmlns="" id="{4EEE69BB-255C-4622-A3C2-407B277CB10F}"/>
              </a:ext>
            </a:extLst>
          </p:cNvPr>
          <p:cNvSpPr>
            <a:spLocks noChangeArrowheads="1"/>
          </p:cNvSpPr>
          <p:nvPr/>
        </p:nvSpPr>
        <p:spPr bwMode="auto">
          <a:xfrm>
            <a:off x="5715000" y="2460625"/>
            <a:ext cx="914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300" b="1"/>
              <a:t>Rekonsiliasi</a:t>
            </a:r>
          </a:p>
        </p:txBody>
      </p:sp>
      <p:sp>
        <p:nvSpPr>
          <p:cNvPr id="90140" name="AutoShape 33">
            <a:extLst>
              <a:ext uri="{FF2B5EF4-FFF2-40B4-BE49-F238E27FC236}">
                <a16:creationId xmlns:a16="http://schemas.microsoft.com/office/drawing/2014/main" xmlns="" id="{C4F86EE0-EB21-400A-B5E2-D633DA22C4F8}"/>
              </a:ext>
            </a:extLst>
          </p:cNvPr>
          <p:cNvSpPr>
            <a:spLocks noChangeArrowheads="1"/>
          </p:cNvSpPr>
          <p:nvPr/>
        </p:nvSpPr>
        <p:spPr bwMode="auto">
          <a:xfrm>
            <a:off x="304800" y="4495800"/>
            <a:ext cx="1524000" cy="490538"/>
          </a:xfrm>
          <a:prstGeom prst="roundRect">
            <a:avLst>
              <a:gd name="adj" fmla="val 16667"/>
            </a:avLst>
          </a:prstGeom>
          <a:solidFill>
            <a:srgbClr val="FF99CC"/>
          </a:solidFill>
          <a:ln w="9525">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200" b="1"/>
              <a:t>Bank Persepsi</a:t>
            </a:r>
          </a:p>
          <a:p>
            <a:pPr algn="ctr"/>
            <a:r>
              <a:rPr lang="en-US" altLang="en-US" sz="1200" b="1"/>
              <a:t>PBB/BPHTB</a:t>
            </a:r>
          </a:p>
        </p:txBody>
      </p:sp>
      <p:sp>
        <p:nvSpPr>
          <p:cNvPr id="90141" name="AutoShape 34">
            <a:extLst>
              <a:ext uri="{FF2B5EF4-FFF2-40B4-BE49-F238E27FC236}">
                <a16:creationId xmlns:a16="http://schemas.microsoft.com/office/drawing/2014/main" xmlns="" id="{2ED9D194-16D6-429D-9C28-BCA17B39F79C}"/>
              </a:ext>
            </a:extLst>
          </p:cNvPr>
          <p:cNvSpPr>
            <a:spLocks noChangeArrowheads="1"/>
          </p:cNvSpPr>
          <p:nvPr/>
        </p:nvSpPr>
        <p:spPr bwMode="auto">
          <a:xfrm>
            <a:off x="304800" y="3505200"/>
            <a:ext cx="1524000" cy="490538"/>
          </a:xfrm>
          <a:prstGeom prst="roundRect">
            <a:avLst>
              <a:gd name="adj" fmla="val 16667"/>
            </a:avLst>
          </a:prstGeom>
          <a:solidFill>
            <a:srgbClr val="FF99CC"/>
          </a:solidFill>
          <a:ln w="9525">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200" b="1"/>
              <a:t>BO III</a:t>
            </a:r>
          </a:p>
        </p:txBody>
      </p:sp>
      <p:sp>
        <p:nvSpPr>
          <p:cNvPr id="90142" name="AutoShape 35">
            <a:extLst>
              <a:ext uri="{FF2B5EF4-FFF2-40B4-BE49-F238E27FC236}">
                <a16:creationId xmlns:a16="http://schemas.microsoft.com/office/drawing/2014/main" xmlns="" id="{F043692B-8644-4431-9536-071A936189DB}"/>
              </a:ext>
            </a:extLst>
          </p:cNvPr>
          <p:cNvSpPr>
            <a:spLocks noChangeArrowheads="1"/>
          </p:cNvSpPr>
          <p:nvPr/>
        </p:nvSpPr>
        <p:spPr bwMode="auto">
          <a:xfrm>
            <a:off x="304800" y="2209800"/>
            <a:ext cx="1524000" cy="490538"/>
          </a:xfrm>
          <a:prstGeom prst="roundRect">
            <a:avLst>
              <a:gd name="adj" fmla="val 16667"/>
            </a:avLst>
          </a:prstGeom>
          <a:solidFill>
            <a:srgbClr val="FF99CC"/>
          </a:solidFill>
          <a:ln w="9525">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200" b="1"/>
              <a:t>Pemerintah</a:t>
            </a:r>
          </a:p>
          <a:p>
            <a:pPr algn="ctr"/>
            <a:r>
              <a:rPr lang="en-US" altLang="en-US" sz="1200" b="1"/>
              <a:t>Daerah</a:t>
            </a:r>
          </a:p>
        </p:txBody>
      </p:sp>
      <p:sp>
        <p:nvSpPr>
          <p:cNvPr id="90143" name="Rectangle 36">
            <a:extLst>
              <a:ext uri="{FF2B5EF4-FFF2-40B4-BE49-F238E27FC236}">
                <a16:creationId xmlns:a16="http://schemas.microsoft.com/office/drawing/2014/main" xmlns="" id="{A4B3AFF2-A54C-4DFB-8D89-04DA5597D2AA}"/>
              </a:ext>
            </a:extLst>
          </p:cNvPr>
          <p:cNvSpPr>
            <a:spLocks noChangeArrowheads="1"/>
          </p:cNvSpPr>
          <p:nvPr/>
        </p:nvSpPr>
        <p:spPr bwMode="auto">
          <a:xfrm>
            <a:off x="533400" y="5518150"/>
            <a:ext cx="1143000" cy="654050"/>
          </a:xfrm>
          <a:prstGeom prst="rect">
            <a:avLst/>
          </a:prstGeom>
          <a:solidFill>
            <a:srgbClr val="00FFFF"/>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300" b="1" dirty="0" err="1">
                <a:solidFill>
                  <a:schemeClr val="bg1"/>
                </a:solidFill>
              </a:rPr>
              <a:t>Wajib</a:t>
            </a:r>
            <a:r>
              <a:rPr lang="en-US" altLang="en-US" sz="1300" b="1" dirty="0">
                <a:solidFill>
                  <a:schemeClr val="bg1"/>
                </a:solidFill>
              </a:rPr>
              <a:t> Bayar</a:t>
            </a:r>
          </a:p>
          <a:p>
            <a:pPr algn="ctr"/>
            <a:r>
              <a:rPr lang="en-US" altLang="en-US" sz="1300" b="1" dirty="0">
                <a:solidFill>
                  <a:schemeClr val="bg1"/>
                </a:solidFill>
              </a:rPr>
              <a:t>PBB/BPHTB</a:t>
            </a:r>
          </a:p>
        </p:txBody>
      </p:sp>
      <p:sp>
        <p:nvSpPr>
          <p:cNvPr id="90144" name="AutoShape 37">
            <a:extLst>
              <a:ext uri="{FF2B5EF4-FFF2-40B4-BE49-F238E27FC236}">
                <a16:creationId xmlns:a16="http://schemas.microsoft.com/office/drawing/2014/main" xmlns="" id="{7F182356-87A3-4FCF-B866-E25A3C72674F}"/>
              </a:ext>
            </a:extLst>
          </p:cNvPr>
          <p:cNvSpPr>
            <a:spLocks noChangeArrowheads="1"/>
          </p:cNvSpPr>
          <p:nvPr/>
        </p:nvSpPr>
        <p:spPr bwMode="auto">
          <a:xfrm>
            <a:off x="1066800" y="5029200"/>
            <a:ext cx="152400" cy="490538"/>
          </a:xfrm>
          <a:prstGeom prst="upArrow">
            <a:avLst>
              <a:gd name="adj1" fmla="val 50000"/>
              <a:gd name="adj2" fmla="val 80469"/>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id-ID" altLang="en-US"/>
          </a:p>
        </p:txBody>
      </p:sp>
      <p:sp>
        <p:nvSpPr>
          <p:cNvPr id="90145" name="Line 38">
            <a:extLst>
              <a:ext uri="{FF2B5EF4-FFF2-40B4-BE49-F238E27FC236}">
                <a16:creationId xmlns:a16="http://schemas.microsoft.com/office/drawing/2014/main" xmlns="" id="{315F7714-4F2E-4D92-BD36-05F4E047C252}"/>
              </a:ext>
            </a:extLst>
          </p:cNvPr>
          <p:cNvSpPr>
            <a:spLocks noChangeShapeType="1"/>
          </p:cNvSpPr>
          <p:nvPr/>
        </p:nvSpPr>
        <p:spPr bwMode="auto">
          <a:xfrm>
            <a:off x="1833563" y="3779838"/>
            <a:ext cx="1219200" cy="1587"/>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0146" name="AutoShape 39">
            <a:extLst>
              <a:ext uri="{FF2B5EF4-FFF2-40B4-BE49-F238E27FC236}">
                <a16:creationId xmlns:a16="http://schemas.microsoft.com/office/drawing/2014/main" xmlns="" id="{9B6E0774-811A-4215-A4E5-ED8C59531F53}"/>
              </a:ext>
            </a:extLst>
          </p:cNvPr>
          <p:cNvSpPr>
            <a:spLocks noChangeArrowheads="1"/>
          </p:cNvSpPr>
          <p:nvPr/>
        </p:nvSpPr>
        <p:spPr bwMode="auto">
          <a:xfrm>
            <a:off x="1066800" y="2709863"/>
            <a:ext cx="152400" cy="795337"/>
          </a:xfrm>
          <a:prstGeom prst="upArrow">
            <a:avLst>
              <a:gd name="adj1" fmla="val 50000"/>
              <a:gd name="adj2" fmla="val 130469"/>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id-ID" altLang="en-US"/>
          </a:p>
        </p:txBody>
      </p:sp>
      <p:sp>
        <p:nvSpPr>
          <p:cNvPr id="90147" name="AutoShape 40">
            <a:extLst>
              <a:ext uri="{FF2B5EF4-FFF2-40B4-BE49-F238E27FC236}">
                <a16:creationId xmlns:a16="http://schemas.microsoft.com/office/drawing/2014/main" xmlns="" id="{1E4C1D8C-5855-44DD-9654-3EECF3E23967}"/>
              </a:ext>
            </a:extLst>
          </p:cNvPr>
          <p:cNvSpPr>
            <a:spLocks noChangeArrowheads="1"/>
          </p:cNvSpPr>
          <p:nvPr/>
        </p:nvSpPr>
        <p:spPr bwMode="auto">
          <a:xfrm>
            <a:off x="1066800" y="3962400"/>
            <a:ext cx="152400" cy="490538"/>
          </a:xfrm>
          <a:prstGeom prst="upArrow">
            <a:avLst>
              <a:gd name="adj1" fmla="val 50000"/>
              <a:gd name="adj2" fmla="val 80469"/>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id-ID" altLang="en-US"/>
          </a:p>
        </p:txBody>
      </p:sp>
      <p:sp>
        <p:nvSpPr>
          <p:cNvPr id="90148" name="Rectangle 41">
            <a:extLst>
              <a:ext uri="{FF2B5EF4-FFF2-40B4-BE49-F238E27FC236}">
                <a16:creationId xmlns:a16="http://schemas.microsoft.com/office/drawing/2014/main" xmlns="" id="{311060FE-7C0A-4F8A-8AF1-10A0B08E64FD}"/>
              </a:ext>
            </a:extLst>
          </p:cNvPr>
          <p:cNvSpPr>
            <a:spLocks noChangeArrowheads="1"/>
          </p:cNvSpPr>
          <p:nvPr/>
        </p:nvSpPr>
        <p:spPr bwMode="auto">
          <a:xfrm>
            <a:off x="319088" y="2895600"/>
            <a:ext cx="914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300" b="1"/>
              <a:t>Bagian</a:t>
            </a:r>
          </a:p>
          <a:p>
            <a:pPr algn="ctr"/>
            <a:r>
              <a:rPr lang="en-US" altLang="en-US" sz="1300" b="1"/>
              <a:t>Pemda</a:t>
            </a:r>
          </a:p>
        </p:txBody>
      </p:sp>
      <p:sp>
        <p:nvSpPr>
          <p:cNvPr id="90149" name="Rectangle 42">
            <a:extLst>
              <a:ext uri="{FF2B5EF4-FFF2-40B4-BE49-F238E27FC236}">
                <a16:creationId xmlns:a16="http://schemas.microsoft.com/office/drawing/2014/main" xmlns="" id="{E121AC9B-4C74-46D9-97AA-9FDD02F7D2A0}"/>
              </a:ext>
            </a:extLst>
          </p:cNvPr>
          <p:cNvSpPr>
            <a:spLocks noChangeArrowheads="1"/>
          </p:cNvSpPr>
          <p:nvPr/>
        </p:nvSpPr>
        <p:spPr bwMode="auto">
          <a:xfrm>
            <a:off x="2352675" y="2138363"/>
            <a:ext cx="1219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300" b="1"/>
              <a:t>Bagian Pusat</a:t>
            </a:r>
          </a:p>
        </p:txBody>
      </p:sp>
      <p:sp>
        <p:nvSpPr>
          <p:cNvPr id="90150" name="Rectangle 43">
            <a:extLst>
              <a:ext uri="{FF2B5EF4-FFF2-40B4-BE49-F238E27FC236}">
                <a16:creationId xmlns:a16="http://schemas.microsoft.com/office/drawing/2014/main" xmlns="" id="{D7E091E7-3CB3-495E-96A2-6C633FD13E71}"/>
              </a:ext>
            </a:extLst>
          </p:cNvPr>
          <p:cNvSpPr>
            <a:spLocks noChangeArrowheads="1"/>
          </p:cNvSpPr>
          <p:nvPr/>
        </p:nvSpPr>
        <p:spPr bwMode="auto">
          <a:xfrm>
            <a:off x="1804988" y="3810000"/>
            <a:ext cx="914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300" b="1"/>
              <a:t>Laporan</a:t>
            </a:r>
          </a:p>
        </p:txBody>
      </p:sp>
      <p:sp>
        <p:nvSpPr>
          <p:cNvPr id="90151" name="Freeform 44">
            <a:extLst>
              <a:ext uri="{FF2B5EF4-FFF2-40B4-BE49-F238E27FC236}">
                <a16:creationId xmlns:a16="http://schemas.microsoft.com/office/drawing/2014/main" xmlns="" id="{76CB6139-95E3-4D7D-9007-BF31E4576A4A}"/>
              </a:ext>
            </a:extLst>
          </p:cNvPr>
          <p:cNvSpPr>
            <a:spLocks/>
          </p:cNvSpPr>
          <p:nvPr/>
        </p:nvSpPr>
        <p:spPr bwMode="auto">
          <a:xfrm>
            <a:off x="1524000" y="2438400"/>
            <a:ext cx="2209800" cy="1066800"/>
          </a:xfrm>
          <a:custGeom>
            <a:avLst/>
            <a:gdLst>
              <a:gd name="T0" fmla="*/ 0 w 1392"/>
              <a:gd name="T1" fmla="*/ 2147483646 h 672"/>
              <a:gd name="T2" fmla="*/ 0 w 1392"/>
              <a:gd name="T3" fmla="*/ 2147483646 h 672"/>
              <a:gd name="T4" fmla="*/ 2147483646 w 1392"/>
              <a:gd name="T5" fmla="*/ 2147483646 h 672"/>
              <a:gd name="T6" fmla="*/ 2147483646 w 1392"/>
              <a:gd name="T7" fmla="*/ 2147483646 h 672"/>
              <a:gd name="T8" fmla="*/ 2147483646 w 1392"/>
              <a:gd name="T9" fmla="*/ 0 h 672"/>
              <a:gd name="T10" fmla="*/ 2147483646 w 1392"/>
              <a:gd name="T11" fmla="*/ 0 h 672"/>
              <a:gd name="T12" fmla="*/ 0 60000 65536"/>
              <a:gd name="T13" fmla="*/ 0 60000 65536"/>
              <a:gd name="T14" fmla="*/ 0 60000 65536"/>
              <a:gd name="T15" fmla="*/ 0 60000 65536"/>
              <a:gd name="T16" fmla="*/ 0 60000 65536"/>
              <a:gd name="T17" fmla="*/ 0 60000 65536"/>
              <a:gd name="T18" fmla="*/ 0 w 1392"/>
              <a:gd name="T19" fmla="*/ 0 h 672"/>
              <a:gd name="T20" fmla="*/ 1392 w 1392"/>
              <a:gd name="T21" fmla="*/ 672 h 672"/>
            </a:gdLst>
            <a:ahLst/>
            <a:cxnLst>
              <a:cxn ang="T12">
                <a:pos x="T0" y="T1"/>
              </a:cxn>
              <a:cxn ang="T13">
                <a:pos x="T2" y="T3"/>
              </a:cxn>
              <a:cxn ang="T14">
                <a:pos x="T4" y="T5"/>
              </a:cxn>
              <a:cxn ang="T15">
                <a:pos x="T6" y="T7"/>
              </a:cxn>
              <a:cxn ang="T16">
                <a:pos x="T8" y="T9"/>
              </a:cxn>
              <a:cxn ang="T17">
                <a:pos x="T10" y="T11"/>
              </a:cxn>
            </a:cxnLst>
            <a:rect l="T18" t="T19" r="T20" b="T21"/>
            <a:pathLst>
              <a:path w="1392" h="672">
                <a:moveTo>
                  <a:pt x="0" y="672"/>
                </a:moveTo>
                <a:lnTo>
                  <a:pt x="0" y="336"/>
                </a:lnTo>
                <a:lnTo>
                  <a:pt x="336" y="336"/>
                </a:lnTo>
                <a:lnTo>
                  <a:pt x="432" y="336"/>
                </a:lnTo>
                <a:lnTo>
                  <a:pt x="432" y="0"/>
                </a:lnTo>
                <a:lnTo>
                  <a:pt x="1392" y="0"/>
                </a:lnTo>
              </a:path>
            </a:pathLst>
          </a:custGeom>
          <a:noFill/>
          <a:ln w="38100">
            <a:solidFill>
              <a:schemeClr val="tx1"/>
            </a:solidFill>
            <a:round/>
            <a:headEnd/>
            <a:tailEnd type="stealth" w="med" len="med"/>
          </a:ln>
          <a:extLst>
            <a:ext uri="{909E8E84-426E-40DD-AFC4-6F175D3DCCD1}">
              <a14:hiddenFill xmlns:a14="http://schemas.microsoft.com/office/drawing/2010/main">
                <a:solidFill>
                  <a:srgbClr val="FFFFFF"/>
                </a:solidFill>
              </a14:hiddenFill>
            </a:ext>
          </a:extLst>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b="1" dirty="0" err="1">
                <a:solidFill>
                  <a:srgbClr val="FF0000"/>
                </a:solidFill>
              </a:rPr>
              <a:t>Kebijakan</a:t>
            </a:r>
            <a:r>
              <a:rPr lang="en-US" sz="3200" b="1" dirty="0">
                <a:solidFill>
                  <a:srgbClr val="FF0000"/>
                </a:solidFill>
              </a:rPr>
              <a:t> </a:t>
            </a:r>
            <a:r>
              <a:rPr lang="en-US" sz="3200" b="1" dirty="0" err="1">
                <a:solidFill>
                  <a:srgbClr val="FF0000"/>
                </a:solidFill>
              </a:rPr>
              <a:t>fiskal</a:t>
            </a:r>
            <a:r>
              <a:rPr lang="en-US" sz="3200" dirty="0"/>
              <a:t> </a:t>
            </a:r>
            <a:r>
              <a:rPr lang="en-US" sz="3200" dirty="0" err="1"/>
              <a:t>adalah</a:t>
            </a:r>
            <a:r>
              <a:rPr lang="en-US" sz="3200" dirty="0"/>
              <a:t> </a:t>
            </a:r>
            <a:r>
              <a:rPr lang="en-US" sz="3200" dirty="0" err="1"/>
              <a:t>kebijakan</a:t>
            </a:r>
            <a:r>
              <a:rPr lang="en-US" sz="3200" dirty="0"/>
              <a:t> yang </a:t>
            </a:r>
            <a:r>
              <a:rPr lang="en-US" sz="3200" dirty="0" err="1"/>
              <a:t>dibuat</a:t>
            </a:r>
            <a:r>
              <a:rPr lang="en-US" sz="3200" dirty="0"/>
              <a:t> </a:t>
            </a:r>
            <a:r>
              <a:rPr lang="en-US" sz="3200" dirty="0" err="1"/>
              <a:t>oleh</a:t>
            </a:r>
            <a:r>
              <a:rPr lang="en-US" sz="3200" dirty="0"/>
              <a:t> </a:t>
            </a:r>
            <a:r>
              <a:rPr lang="en-US" sz="3200" dirty="0" err="1"/>
              <a:t>pemerintah</a:t>
            </a:r>
            <a:r>
              <a:rPr lang="en-US" sz="3200" dirty="0"/>
              <a:t> </a:t>
            </a:r>
            <a:r>
              <a:rPr lang="en-US" sz="3200" dirty="0" err="1"/>
              <a:t>untuk</a:t>
            </a:r>
            <a:r>
              <a:rPr lang="en-US" sz="3200" dirty="0"/>
              <a:t> </a:t>
            </a:r>
            <a:r>
              <a:rPr lang="en-US" sz="3200" dirty="0" err="1"/>
              <a:t>mengatur</a:t>
            </a:r>
            <a:r>
              <a:rPr lang="en-US" sz="3200" dirty="0"/>
              <a:t> </a:t>
            </a:r>
            <a:r>
              <a:rPr lang="en-US" sz="3200" dirty="0" err="1"/>
              <a:t>pengeluaran</a:t>
            </a:r>
            <a:r>
              <a:rPr lang="en-US" sz="3200" dirty="0"/>
              <a:t> </a:t>
            </a:r>
            <a:r>
              <a:rPr lang="en-US" sz="3200" dirty="0" err="1"/>
              <a:t>dan</a:t>
            </a:r>
            <a:r>
              <a:rPr lang="en-US" sz="3200" dirty="0"/>
              <a:t> </a:t>
            </a:r>
            <a:r>
              <a:rPr lang="en-US" sz="3200" dirty="0" err="1"/>
              <a:t>pendapatan</a:t>
            </a:r>
            <a:r>
              <a:rPr lang="en-US" sz="3200" dirty="0"/>
              <a:t> </a:t>
            </a:r>
            <a:r>
              <a:rPr lang="en-US" sz="3200" dirty="0" err="1"/>
              <a:t>negara</a:t>
            </a:r>
            <a:r>
              <a:rPr lang="en-US" sz="3200" dirty="0"/>
              <a:t>. </a:t>
            </a:r>
          </a:p>
          <a:p>
            <a:r>
              <a:rPr lang="en-US" sz="3200" b="1" dirty="0" err="1">
                <a:solidFill>
                  <a:srgbClr val="FFFF00"/>
                </a:solidFill>
              </a:rPr>
              <a:t>K</a:t>
            </a:r>
            <a:r>
              <a:rPr lang="en-US" sz="3200" b="1" dirty="0" err="1" smtClean="0">
                <a:solidFill>
                  <a:srgbClr val="FFFF00"/>
                </a:solidFill>
              </a:rPr>
              <a:t>ebijakan</a:t>
            </a:r>
            <a:r>
              <a:rPr lang="en-US" sz="3200" b="1" dirty="0">
                <a:solidFill>
                  <a:srgbClr val="FFFF00"/>
                </a:solidFill>
              </a:rPr>
              <a:t> </a:t>
            </a:r>
            <a:r>
              <a:rPr lang="en-US" sz="3200" b="1" dirty="0" err="1">
                <a:solidFill>
                  <a:srgbClr val="FFFF00"/>
                </a:solidFill>
              </a:rPr>
              <a:t>moneter</a:t>
            </a:r>
            <a:r>
              <a:rPr lang="en-US" sz="3200" b="1" dirty="0">
                <a:solidFill>
                  <a:srgbClr val="FFFF00"/>
                </a:solidFill>
              </a:rPr>
              <a:t> </a:t>
            </a:r>
            <a:r>
              <a:rPr lang="en-US" sz="3200" dirty="0" err="1"/>
              <a:t>adalah</a:t>
            </a:r>
            <a:r>
              <a:rPr lang="en-US" sz="3200" dirty="0"/>
              <a:t> </a:t>
            </a:r>
            <a:r>
              <a:rPr lang="en-US" sz="3200" dirty="0" err="1"/>
              <a:t>kebijakan</a:t>
            </a:r>
            <a:r>
              <a:rPr lang="en-US" sz="3200" dirty="0"/>
              <a:t> yang </a:t>
            </a:r>
            <a:r>
              <a:rPr lang="en-US" sz="3200" dirty="0" err="1"/>
              <a:t>dibuat</a:t>
            </a:r>
            <a:r>
              <a:rPr lang="en-US" sz="3200" dirty="0"/>
              <a:t> </a:t>
            </a:r>
            <a:r>
              <a:rPr lang="en-US" sz="3200" dirty="0" err="1"/>
              <a:t>oleh</a:t>
            </a:r>
            <a:r>
              <a:rPr lang="en-US" sz="3200" dirty="0"/>
              <a:t> Bank </a:t>
            </a:r>
            <a:r>
              <a:rPr lang="en-US" sz="3200" dirty="0" err="1"/>
              <a:t>Sentral</a:t>
            </a:r>
            <a:r>
              <a:rPr lang="en-US" sz="3200" dirty="0"/>
              <a:t> </a:t>
            </a:r>
            <a:r>
              <a:rPr lang="en-US" sz="3200" dirty="0" err="1"/>
              <a:t>untuk</a:t>
            </a:r>
            <a:r>
              <a:rPr lang="en-US" sz="3200" dirty="0"/>
              <a:t> </a:t>
            </a:r>
            <a:r>
              <a:rPr lang="en-US" sz="3200" dirty="0" err="1"/>
              <a:t>mengatur</a:t>
            </a:r>
            <a:r>
              <a:rPr lang="en-US" sz="3200" dirty="0"/>
              <a:t> </a:t>
            </a:r>
            <a:r>
              <a:rPr lang="en-US" sz="3200" dirty="0" err="1"/>
              <a:t>jumlah</a:t>
            </a:r>
            <a:r>
              <a:rPr lang="en-US" sz="3200" dirty="0"/>
              <a:t> </a:t>
            </a:r>
            <a:r>
              <a:rPr lang="en-US" sz="3200" dirty="0" err="1"/>
              <a:t>uang</a:t>
            </a:r>
            <a:r>
              <a:rPr lang="en-US" sz="3200" dirty="0"/>
              <a:t> yang </a:t>
            </a:r>
            <a:r>
              <a:rPr lang="en-US" sz="3200" dirty="0" err="1"/>
              <a:t>beredar</a:t>
            </a:r>
            <a:r>
              <a:rPr lang="en-US" sz="3200" dirty="0"/>
              <a:t> </a:t>
            </a:r>
            <a:r>
              <a:rPr lang="en-US" sz="3200" dirty="0" err="1"/>
              <a:t>dan</a:t>
            </a:r>
            <a:r>
              <a:rPr lang="en-US" sz="3200" dirty="0"/>
              <a:t> </a:t>
            </a:r>
            <a:r>
              <a:rPr lang="en-US" sz="3200" dirty="0" err="1"/>
              <a:t>tingkat</a:t>
            </a:r>
            <a:r>
              <a:rPr lang="en-US" sz="3200" dirty="0"/>
              <a:t> </a:t>
            </a:r>
            <a:r>
              <a:rPr lang="en-US" sz="3200" dirty="0" err="1"/>
              <a:t>suku</a:t>
            </a:r>
            <a:endParaRPr lang="en-US" sz="3200" dirty="0"/>
          </a:p>
        </p:txBody>
      </p:sp>
    </p:spTree>
    <p:extLst>
      <p:ext uri="{BB962C8B-B14F-4D97-AF65-F5344CB8AC3E}">
        <p14:creationId xmlns:p14="http://schemas.microsoft.com/office/powerpoint/2010/main" val="1693270465"/>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xmlns="" id="{C728F748-8AAE-4941-A35B-230981940FA9}"/>
              </a:ext>
            </a:extLst>
          </p:cNvPr>
          <p:cNvSpPr>
            <a:spLocks noGrp="1"/>
          </p:cNvSpPr>
          <p:nvPr>
            <p:ph type="title"/>
          </p:nvPr>
        </p:nvSpPr>
        <p:spPr>
          <a:xfrm>
            <a:off x="990600" y="304800"/>
            <a:ext cx="6781800" cy="960438"/>
          </a:xfrm>
        </p:spPr>
        <p:txBody>
          <a:bodyPr/>
          <a:lstStyle/>
          <a:p>
            <a:pPr algn="ctr" eaLnBrk="1" hangingPunct="1"/>
            <a:r>
              <a:rPr altLang="en-US" b="1" dirty="0" err="1">
                <a:solidFill>
                  <a:schemeClr val="tx1"/>
                </a:solidFill>
              </a:rPr>
              <a:t>Perencanaan</a:t>
            </a:r>
            <a:r>
              <a:rPr altLang="en-US" b="1" dirty="0">
                <a:solidFill>
                  <a:schemeClr val="tx1"/>
                </a:solidFill>
              </a:rPr>
              <a:t> </a:t>
            </a:r>
            <a:r>
              <a:rPr altLang="en-US" b="1" dirty="0" err="1">
                <a:solidFill>
                  <a:schemeClr val="tx1"/>
                </a:solidFill>
              </a:rPr>
              <a:t>Kas</a:t>
            </a:r>
            <a:endParaRPr altLang="en-US" b="1" dirty="0">
              <a:solidFill>
                <a:schemeClr val="tx1"/>
              </a:solidFill>
            </a:endParaRPr>
          </a:p>
        </p:txBody>
      </p:sp>
      <p:sp>
        <p:nvSpPr>
          <p:cNvPr id="91139" name="Rectangle 3">
            <a:extLst>
              <a:ext uri="{FF2B5EF4-FFF2-40B4-BE49-F238E27FC236}">
                <a16:creationId xmlns:a16="http://schemas.microsoft.com/office/drawing/2014/main" xmlns="" id="{0BB23AF8-94D5-48B5-83C3-833D9B8413FD}"/>
              </a:ext>
            </a:extLst>
          </p:cNvPr>
          <p:cNvSpPr>
            <a:spLocks noGrp="1" noChangeArrowheads="1"/>
          </p:cNvSpPr>
          <p:nvPr>
            <p:ph idx="1"/>
          </p:nvPr>
        </p:nvSpPr>
        <p:spPr>
          <a:xfrm>
            <a:off x="990600" y="1981200"/>
            <a:ext cx="7239000" cy="3814763"/>
          </a:xfrm>
        </p:spPr>
        <p:txBody>
          <a:bodyPr/>
          <a:lstStyle/>
          <a:p>
            <a:pPr marL="357188" indent="-357188" algn="just" eaLnBrk="1" hangingPunct="1">
              <a:buFontTx/>
              <a:buNone/>
              <a:defRPr/>
            </a:pPr>
            <a:r>
              <a:rPr lang="en-US" altLang="en-US" sz="2000" dirty="0" err="1">
                <a:latin typeface="Arial" panose="020B0604020202020204" pitchFamily="34" charset="0"/>
                <a:cs typeface="Arial" panose="020B0604020202020204" pitchFamily="34" charset="0"/>
              </a:rPr>
              <a:t>Landasan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Hukum</a:t>
            </a:r>
            <a:r>
              <a:rPr lang="en-US" altLang="en-US" sz="2000" dirty="0">
                <a:latin typeface="Arial" panose="020B0604020202020204" pitchFamily="34" charset="0"/>
                <a:cs typeface="Arial" panose="020B0604020202020204" pitchFamily="34" charset="0"/>
              </a:rPr>
              <a:t> :</a:t>
            </a:r>
          </a:p>
          <a:p>
            <a:pPr marL="0" indent="0" algn="just" eaLnBrk="1" hangingPunct="1">
              <a:buFontTx/>
              <a:buNone/>
              <a:defRPr/>
            </a:pPr>
            <a:r>
              <a:rPr lang="en-US" altLang="en-US" sz="2000" dirty="0">
                <a:latin typeface="Arial" panose="020B0604020202020204" pitchFamily="34" charset="0"/>
                <a:cs typeface="Arial" panose="020B0604020202020204" pitchFamily="34" charset="0"/>
              </a:rPr>
              <a:t>PP </a:t>
            </a:r>
            <a:r>
              <a:rPr lang="en-US" altLang="en-US" sz="2000" dirty="0" err="1">
                <a:latin typeface="Arial" panose="020B0604020202020204" pitchFamily="34" charset="0"/>
                <a:cs typeface="Arial" panose="020B0604020202020204" pitchFamily="34" charset="0"/>
              </a:rPr>
              <a:t>Nomor</a:t>
            </a:r>
            <a:r>
              <a:rPr lang="en-US" altLang="en-US" sz="2000" dirty="0">
                <a:latin typeface="Arial" panose="020B0604020202020204" pitchFamily="34" charset="0"/>
                <a:cs typeface="Arial" panose="020B0604020202020204" pitchFamily="34" charset="0"/>
              </a:rPr>
              <a:t> 39 </a:t>
            </a:r>
            <a:r>
              <a:rPr lang="en-US" altLang="en-US" sz="2000" dirty="0" err="1">
                <a:latin typeface="Arial" panose="020B0604020202020204" pitchFamily="34" charset="0"/>
                <a:cs typeface="Arial" panose="020B0604020202020204" pitchFamily="34" charset="0"/>
              </a:rPr>
              <a:t>Tahun</a:t>
            </a:r>
            <a:r>
              <a:rPr lang="en-US" altLang="en-US" sz="2000" dirty="0">
                <a:latin typeface="Arial" panose="020B0604020202020204" pitchFamily="34" charset="0"/>
                <a:cs typeface="Arial" panose="020B0604020202020204" pitchFamily="34" charset="0"/>
              </a:rPr>
              <a:t> 2007 </a:t>
            </a:r>
            <a:r>
              <a:rPr lang="en-US" altLang="en-US" sz="2000" dirty="0" err="1">
                <a:latin typeface="Arial" panose="020B0604020202020204" pitchFamily="34" charset="0"/>
                <a:cs typeface="Arial" panose="020B0604020202020204" pitchFamily="34" charset="0"/>
              </a:rPr>
              <a:t>tentang</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Pengelolaan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Uang</a:t>
            </a:r>
            <a:r>
              <a:rPr lang="en-US" altLang="en-US" sz="2000" dirty="0">
                <a:latin typeface="Arial" panose="020B0604020202020204" pitchFamily="34" charset="0"/>
                <a:cs typeface="Arial" panose="020B0604020202020204" pitchFamily="34" charset="0"/>
              </a:rPr>
              <a:t> Negara/Daerah :</a:t>
            </a:r>
          </a:p>
          <a:p>
            <a:pPr marL="280988" indent="-280988" algn="just" eaLnBrk="1" hangingPunct="1">
              <a:buFont typeface="Arial" panose="020B0604020202020204" pitchFamily="34" charset="0"/>
              <a:buChar char="•"/>
              <a:defRPr/>
            </a:pPr>
            <a:r>
              <a:rPr lang="en-US" altLang="en-US" sz="2000" dirty="0">
                <a:latin typeface="Arial" panose="020B0604020202020204" pitchFamily="34" charset="0"/>
                <a:cs typeface="Arial" panose="020B0604020202020204" pitchFamily="34" charset="0"/>
              </a:rPr>
              <a:t>Menteri </a:t>
            </a:r>
            <a:r>
              <a:rPr lang="en-US" altLang="en-US" sz="2000" dirty="0" err="1">
                <a:latin typeface="Arial" panose="020B0604020202020204" pitchFamily="34" charset="0"/>
                <a:cs typeface="Arial" panose="020B0604020202020204" pitchFamily="34" charset="0"/>
              </a:rPr>
              <a:t>Keuangan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selaku</a:t>
            </a:r>
            <a:r>
              <a:rPr lang="en-US" altLang="en-US" sz="2000" dirty="0">
                <a:latin typeface="Arial" panose="020B0604020202020204" pitchFamily="34" charset="0"/>
                <a:cs typeface="Arial" panose="020B0604020202020204" pitchFamily="34" charset="0"/>
              </a:rPr>
              <a:t> BUN </a:t>
            </a:r>
            <a:r>
              <a:rPr lang="en-US" altLang="en-US" sz="2000" dirty="0" err="1">
                <a:latin typeface="Arial" panose="020B0604020202020204" pitchFamily="34" charset="0"/>
                <a:cs typeface="Arial" panose="020B0604020202020204" pitchFamily="34" charset="0"/>
              </a:rPr>
              <a:t>atau</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Kuasa</a:t>
            </a:r>
            <a:r>
              <a:rPr lang="en-US" altLang="en-US" sz="2000" dirty="0">
                <a:latin typeface="Arial" panose="020B0604020202020204" pitchFamily="34" charset="0"/>
                <a:cs typeface="Arial" panose="020B0604020202020204" pitchFamily="34" charset="0"/>
              </a:rPr>
              <a:t> BUN </a:t>
            </a:r>
            <a:r>
              <a:rPr lang="id-ID" altLang="en-US" sz="2000" dirty="0">
                <a:latin typeface="Arial" panose="020B0604020202020204" pitchFamily="34" charset="0"/>
                <a:cs typeface="Arial" panose="020B0604020202020204" pitchFamily="34" charset="0"/>
              </a:rPr>
              <a:t>Pusat </a:t>
            </a:r>
            <a:r>
              <a:rPr lang="en-US" altLang="en-US" sz="2000" dirty="0" err="1">
                <a:latin typeface="Arial" panose="020B0604020202020204" pitchFamily="34" charset="0"/>
                <a:cs typeface="Arial" panose="020B0604020202020204" pitchFamily="34" charset="0"/>
              </a:rPr>
              <a:t>bertanggungjawab</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membuat</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perencanaan</a:t>
            </a:r>
            <a:r>
              <a:rPr lang="en-US" altLang="en-US" sz="2000" dirty="0">
                <a:latin typeface="Arial" panose="020B0604020202020204" pitchFamily="34" charset="0"/>
                <a:cs typeface="Arial" panose="020B0604020202020204" pitchFamily="34" charset="0"/>
              </a:rPr>
              <a:t> kas dan </a:t>
            </a:r>
            <a:r>
              <a:rPr lang="en-US" altLang="en-US" sz="2000" dirty="0" err="1">
                <a:latin typeface="Arial" panose="020B0604020202020204" pitchFamily="34" charset="0"/>
                <a:cs typeface="Arial" panose="020B0604020202020204" pitchFamily="34" charset="0"/>
              </a:rPr>
              <a:t>menetapkan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saldo</a:t>
            </a:r>
            <a:r>
              <a:rPr lang="en-US" altLang="en-US" sz="2000" dirty="0">
                <a:latin typeface="Arial" panose="020B0604020202020204" pitchFamily="34" charset="0"/>
                <a:cs typeface="Arial" panose="020B0604020202020204" pitchFamily="34" charset="0"/>
              </a:rPr>
              <a:t> kas minimal (</a:t>
            </a:r>
            <a:r>
              <a:rPr lang="en-US" altLang="en-US" sz="2000" dirty="0" err="1">
                <a:latin typeface="Arial" panose="020B0604020202020204" pitchFamily="34" charset="0"/>
                <a:cs typeface="Arial" panose="020B0604020202020204" pitchFamily="34" charset="0"/>
              </a:rPr>
              <a:t>pasal</a:t>
            </a:r>
            <a:r>
              <a:rPr lang="en-US" altLang="en-US" sz="2000" dirty="0">
                <a:latin typeface="Arial" panose="020B0604020202020204" pitchFamily="34" charset="0"/>
                <a:cs typeface="Arial" panose="020B0604020202020204" pitchFamily="34" charset="0"/>
              </a:rPr>
              <a:t> 32</a:t>
            </a:r>
            <a:r>
              <a:rPr lang="id-ID" altLang="en-US" sz="2000" dirty="0">
                <a:latin typeface="Arial" panose="020B0604020202020204" pitchFamily="34" charset="0"/>
                <a:cs typeface="Arial" panose="020B0604020202020204" pitchFamily="34" charset="0"/>
              </a:rPr>
              <a:t> ayat (1)</a:t>
            </a:r>
            <a:r>
              <a:rPr lang="en-US" altLang="en-US" sz="2000" dirty="0">
                <a:latin typeface="Arial" panose="020B0604020202020204" pitchFamily="34" charset="0"/>
                <a:cs typeface="Arial" panose="020B0604020202020204" pitchFamily="34" charset="0"/>
              </a:rPr>
              <a:t>).</a:t>
            </a:r>
          </a:p>
          <a:p>
            <a:pPr marL="357188" indent="-357188" algn="just" eaLnBrk="1" hangingPunct="1">
              <a:defRPr/>
            </a:pPr>
            <a:endParaRPr lang="en-US" altLang="en-US" dirty="0"/>
          </a:p>
        </p:txBody>
      </p:sp>
      <p:sp>
        <p:nvSpPr>
          <p:cNvPr id="91140" name="Slide Number Placeholder 3">
            <a:extLst>
              <a:ext uri="{FF2B5EF4-FFF2-40B4-BE49-F238E27FC236}">
                <a16:creationId xmlns:a16="http://schemas.microsoft.com/office/drawing/2014/main" xmlns="" id="{EE4D57C5-E461-49B9-B5FF-22622A0397C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7CB51547-E8DA-4213-8127-D0D9D0474200}" type="slidenum">
              <a:rPr lang="en-US" altLang="en-US" sz="1400" smtClean="0"/>
              <a:pPr eaLnBrk="1" hangingPunct="1"/>
              <a:t>80</a:t>
            </a:fld>
            <a:endParaRPr lang="en-US" altLang="en-US" sz="1400"/>
          </a:p>
        </p:txBody>
      </p:sp>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xmlns="" id="{FDCDD368-2FB3-402D-83A7-A105E5667617}"/>
              </a:ext>
            </a:extLst>
          </p:cNvPr>
          <p:cNvSpPr>
            <a:spLocks noGrp="1"/>
          </p:cNvSpPr>
          <p:nvPr>
            <p:ph type="title"/>
          </p:nvPr>
        </p:nvSpPr>
        <p:spPr>
          <a:xfrm>
            <a:off x="838200" y="152400"/>
            <a:ext cx="7391400" cy="796925"/>
          </a:xfrm>
        </p:spPr>
        <p:txBody>
          <a:bodyPr/>
          <a:lstStyle/>
          <a:p>
            <a:pPr algn="ctr" eaLnBrk="1" hangingPunct="1"/>
            <a:r>
              <a:rPr altLang="en-US" b="1" dirty="0" err="1">
                <a:solidFill>
                  <a:schemeClr val="tx1"/>
                </a:solidFill>
                <a:latin typeface="Arial" panose="020B0604020202020204" pitchFamily="34" charset="0"/>
                <a:cs typeface="Arial" panose="020B0604020202020204" pitchFamily="34" charset="0"/>
              </a:rPr>
              <a:t>Latar</a:t>
            </a:r>
            <a:r>
              <a:rPr altLang="en-US" b="1" dirty="0">
                <a:solidFill>
                  <a:schemeClr val="tx1"/>
                </a:solidFill>
                <a:latin typeface="Arial" panose="020B0604020202020204" pitchFamily="34" charset="0"/>
                <a:cs typeface="Arial" panose="020B0604020202020204" pitchFamily="34" charset="0"/>
              </a:rPr>
              <a:t> </a:t>
            </a:r>
            <a:r>
              <a:rPr altLang="en-US" b="1" dirty="0" err="1">
                <a:solidFill>
                  <a:schemeClr val="tx1"/>
                </a:solidFill>
                <a:latin typeface="Arial" panose="020B0604020202020204" pitchFamily="34" charset="0"/>
                <a:cs typeface="Arial" panose="020B0604020202020204" pitchFamily="34" charset="0"/>
              </a:rPr>
              <a:t>Belakang</a:t>
            </a:r>
            <a:endParaRPr altLang="en-US" b="1" dirty="0">
              <a:solidFill>
                <a:schemeClr val="tx1"/>
              </a:solidFill>
              <a:latin typeface="Arial" panose="020B0604020202020204" pitchFamily="34" charset="0"/>
              <a:cs typeface="Arial" panose="020B0604020202020204" pitchFamily="34" charset="0"/>
            </a:endParaRPr>
          </a:p>
        </p:txBody>
      </p:sp>
      <p:sp>
        <p:nvSpPr>
          <p:cNvPr id="28676" name="Rectangle 3">
            <a:extLst>
              <a:ext uri="{FF2B5EF4-FFF2-40B4-BE49-F238E27FC236}">
                <a16:creationId xmlns:a16="http://schemas.microsoft.com/office/drawing/2014/main" xmlns="" id="{DB65643D-9FE1-44AC-BAFD-A53AF6BC03BE}"/>
              </a:ext>
            </a:extLst>
          </p:cNvPr>
          <p:cNvSpPr>
            <a:spLocks noGrp="1" noChangeArrowheads="1"/>
          </p:cNvSpPr>
          <p:nvPr>
            <p:ph idx="1"/>
          </p:nvPr>
        </p:nvSpPr>
        <p:spPr>
          <a:xfrm>
            <a:off x="723900" y="1800225"/>
            <a:ext cx="7924800" cy="5057775"/>
          </a:xfrm>
        </p:spPr>
        <p:txBody>
          <a:bodyPr rtlCol="0">
            <a:normAutofit/>
          </a:bodyPr>
          <a:lstStyle/>
          <a:p>
            <a:pPr marL="261938" indent="-261938" eaLnBrk="1" fontAlgn="auto" hangingPunct="1">
              <a:lnSpc>
                <a:spcPct val="80000"/>
              </a:lnSpc>
              <a:spcAft>
                <a:spcPts val="0"/>
              </a:spcAft>
              <a:buClr>
                <a:schemeClr val="tx1">
                  <a:lumMod val="85000"/>
                  <a:lumOff val="15000"/>
                </a:schemeClr>
              </a:buClr>
              <a:buFontTx/>
              <a:buNone/>
              <a:defRPr/>
            </a:pPr>
            <a:r>
              <a:rPr lang="en-US" sz="2400" b="1" dirty="0" err="1">
                <a:latin typeface="Arial" panose="020B0604020202020204" pitchFamily="34" charset="0"/>
                <a:cs typeface="Arial" panose="020B0604020202020204" pitchFamily="34" charset="0"/>
              </a:rPr>
              <a:t>Permasalahan</a:t>
            </a:r>
            <a:r>
              <a:rPr lang="en-US" sz="2400" b="1" dirty="0">
                <a:latin typeface="Arial" panose="020B0604020202020204" pitchFamily="34" charset="0"/>
                <a:cs typeface="Arial" panose="020B0604020202020204" pitchFamily="34" charset="0"/>
              </a:rPr>
              <a:t> yang </a:t>
            </a:r>
            <a:r>
              <a:rPr lang="en-US" sz="2400" b="1" dirty="0" err="1">
                <a:latin typeface="Arial" panose="020B0604020202020204" pitchFamily="34" charset="0"/>
                <a:cs typeface="Arial" panose="020B0604020202020204" pitchFamily="34" charset="0"/>
              </a:rPr>
              <a:t>dihadapi</a:t>
            </a:r>
            <a:r>
              <a:rPr lang="en-US" sz="2400" b="1" dirty="0">
                <a:latin typeface="Arial" panose="020B0604020202020204" pitchFamily="34" charset="0"/>
                <a:cs typeface="Arial" panose="020B0604020202020204" pitchFamily="34" charset="0"/>
              </a:rPr>
              <a:t> :</a:t>
            </a:r>
          </a:p>
          <a:p>
            <a:pPr marL="280988" indent="-280988" eaLnBrk="1" fontAlgn="auto" hangingPunct="1">
              <a:lnSpc>
                <a:spcPct val="80000"/>
              </a:lnSpc>
              <a:spcAft>
                <a:spcPts val="0"/>
              </a:spcAft>
              <a:buClr>
                <a:schemeClr val="tx1">
                  <a:lumMod val="85000"/>
                  <a:lumOff val="15000"/>
                </a:schemeClr>
              </a:buClr>
              <a:buFont typeface="Arial" panose="020B0604020202020204" pitchFamily="34" charset="0"/>
              <a:buChar char="•"/>
              <a:defRPr/>
            </a:pPr>
            <a:r>
              <a:rPr lang="en-US" sz="2400" dirty="0" err="1">
                <a:latin typeface="Arial" panose="020B0604020202020204" pitchFamily="34" charset="0"/>
                <a:cs typeface="Arial" panose="020B0604020202020204" pitchFamily="34" charset="0"/>
              </a:rPr>
              <a:t>Selama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ini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Pemerintah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belum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dapat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mengetahui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seberapa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besar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penerimaan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kebutuhan</a:t>
            </a:r>
            <a:r>
              <a:rPr lang="en-US" sz="2400" dirty="0">
                <a:latin typeface="Arial" panose="020B0604020202020204" pitchFamily="34" charset="0"/>
                <a:cs typeface="Arial" panose="020B0604020202020204" pitchFamily="34" charset="0"/>
              </a:rPr>
              <a:t> dana dan </a:t>
            </a:r>
            <a:r>
              <a:rPr lang="en-US" sz="2400" dirty="0" err="1">
                <a:latin typeface="Arial" panose="020B0604020202020204" pitchFamily="34" charset="0"/>
                <a:cs typeface="Arial" panose="020B0604020202020204" pitchFamily="34" charset="0"/>
              </a:rPr>
              <a:t>saldo</a:t>
            </a:r>
            <a:r>
              <a:rPr lang="en-US" sz="2400" dirty="0">
                <a:latin typeface="Arial" panose="020B0604020202020204" pitchFamily="34" charset="0"/>
                <a:cs typeface="Arial" panose="020B0604020202020204" pitchFamily="34" charset="0"/>
              </a:rPr>
              <a:t> kas </a:t>
            </a:r>
            <a:r>
              <a:rPr lang="en-US" sz="2400" dirty="0" err="1">
                <a:latin typeface="Arial" panose="020B0604020202020204" pitchFamily="34" charset="0"/>
                <a:cs typeface="Arial" panose="020B0604020202020204" pitchFamily="34" charset="0"/>
              </a:rPr>
              <a:t>harian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maupun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dalam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jangka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waktu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tertentu</a:t>
            </a:r>
            <a:endParaRPr lang="en-US" sz="2400" dirty="0">
              <a:latin typeface="Arial" panose="020B0604020202020204" pitchFamily="34" charset="0"/>
              <a:cs typeface="Arial" panose="020B0604020202020204" pitchFamily="34" charset="0"/>
            </a:endParaRPr>
          </a:p>
          <a:p>
            <a:pPr marL="280988" indent="-280988" eaLnBrk="1" fontAlgn="auto" hangingPunct="1">
              <a:lnSpc>
                <a:spcPct val="80000"/>
              </a:lnSpc>
              <a:spcAft>
                <a:spcPts val="0"/>
              </a:spcAft>
              <a:buClr>
                <a:schemeClr val="tx1">
                  <a:lumMod val="85000"/>
                  <a:lumOff val="15000"/>
                </a:schemeClr>
              </a:buClr>
              <a:buFont typeface="Arial" panose="020B0604020202020204" pitchFamily="34" charset="0"/>
              <a:buChar char="•"/>
              <a:defRPr/>
            </a:pPr>
            <a:r>
              <a:rPr lang="en-US" sz="2400" dirty="0">
                <a:latin typeface="Arial" panose="020B0604020202020204" pitchFamily="34" charset="0"/>
                <a:cs typeface="Arial" panose="020B0604020202020204" pitchFamily="34" charset="0"/>
              </a:rPr>
              <a:t>Pada negara </a:t>
            </a:r>
            <a:r>
              <a:rPr lang="en-US" sz="2400" dirty="0" err="1">
                <a:latin typeface="Arial" panose="020B0604020202020204" pitchFamily="34" charset="0"/>
                <a:cs typeface="Arial" panose="020B0604020202020204" pitchFamily="34" charset="0"/>
              </a:rPr>
              <a:t>berkembang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pemantauan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atas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realisasi</a:t>
            </a:r>
            <a:r>
              <a:rPr lang="en-US" sz="2400" dirty="0">
                <a:latin typeface="Arial" panose="020B0604020202020204" pitchFamily="34" charset="0"/>
                <a:cs typeface="Arial" panose="020B0604020202020204" pitchFamily="34" charset="0"/>
              </a:rPr>
              <a:t> kas (</a:t>
            </a:r>
            <a:r>
              <a:rPr lang="en-US" sz="2400" dirty="0" err="1">
                <a:latin typeface="Arial" panose="020B0604020202020204" pitchFamily="34" charset="0"/>
                <a:cs typeface="Arial" panose="020B0604020202020204" pitchFamily="34" charset="0"/>
              </a:rPr>
              <a:t>anggaran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lebih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diutamakan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daripada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pemantauan</a:t>
            </a:r>
            <a:r>
              <a:rPr lang="en-US" sz="2400" dirty="0">
                <a:latin typeface="Arial" panose="020B0604020202020204" pitchFamily="34" charset="0"/>
                <a:cs typeface="Arial" panose="020B0604020202020204" pitchFamily="34" charset="0"/>
              </a:rPr>
              <a:t> kas pada masa yang </a:t>
            </a:r>
            <a:r>
              <a:rPr lang="en-US" sz="2400" dirty="0" err="1">
                <a:latin typeface="Arial" panose="020B0604020202020204" pitchFamily="34" charset="0"/>
                <a:cs typeface="Arial" panose="020B0604020202020204" pitchFamily="34" charset="0"/>
              </a:rPr>
              <a:t>akan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datang</a:t>
            </a:r>
            <a:r>
              <a:rPr lang="en-US" sz="2400" dirty="0">
                <a:latin typeface="Arial" panose="020B0604020202020204" pitchFamily="34" charset="0"/>
                <a:cs typeface="Arial" panose="020B0604020202020204" pitchFamily="34" charset="0"/>
              </a:rPr>
              <a:t>.</a:t>
            </a:r>
          </a:p>
          <a:p>
            <a:pPr marL="280988" indent="-280988" eaLnBrk="1" fontAlgn="auto" hangingPunct="1">
              <a:lnSpc>
                <a:spcPct val="80000"/>
              </a:lnSpc>
              <a:spcAft>
                <a:spcPts val="0"/>
              </a:spcAft>
              <a:buClr>
                <a:schemeClr val="tx1">
                  <a:lumMod val="85000"/>
                  <a:lumOff val="15000"/>
                </a:schemeClr>
              </a:buClr>
              <a:buFont typeface="Arial" panose="020B0604020202020204" pitchFamily="34" charset="0"/>
              <a:buChar char="•"/>
              <a:defRPr/>
            </a:pPr>
            <a:r>
              <a:rPr lang="en-US" sz="2400" dirty="0" err="1">
                <a:latin typeface="Arial" panose="020B0604020202020204" pitchFamily="34" charset="0"/>
                <a:cs typeface="Arial" panose="020B0604020202020204" pitchFamily="34" charset="0"/>
              </a:rPr>
              <a:t>Pemerintah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menyimpan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sejumlah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uang</a:t>
            </a:r>
            <a:r>
              <a:rPr lang="en-US" sz="2400" dirty="0">
                <a:latin typeface="Arial" panose="020B0604020202020204" pitchFamily="34" charset="0"/>
                <a:cs typeface="Arial" panose="020B0604020202020204" pitchFamily="34" charset="0"/>
              </a:rPr>
              <a:t> yang </a:t>
            </a:r>
            <a:r>
              <a:rPr lang="en-US" sz="2400" dirty="0" err="1">
                <a:latin typeface="Arial" panose="020B0604020202020204" pitchFamily="34" charset="0"/>
                <a:cs typeface="Arial" panose="020B0604020202020204" pitchFamily="34" charset="0"/>
              </a:rPr>
              <a:t>sangat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besar</a:t>
            </a:r>
            <a:r>
              <a:rPr lang="en-US" sz="2400" dirty="0">
                <a:latin typeface="Arial" panose="020B0604020202020204" pitchFamily="34" charset="0"/>
                <a:cs typeface="Arial" panose="020B0604020202020204" pitchFamily="34" charset="0"/>
              </a:rPr>
              <a:t> (</a:t>
            </a:r>
            <a:r>
              <a:rPr lang="en-US" sz="2400" i="1" dirty="0">
                <a:latin typeface="Arial" panose="020B0604020202020204" pitchFamily="34" charset="0"/>
                <a:cs typeface="Arial" panose="020B0604020202020204" pitchFamily="34" charset="0"/>
              </a:rPr>
              <a:t>idle cash</a:t>
            </a:r>
            <a:r>
              <a:rPr lang="en-US" sz="2400" dirty="0">
                <a:latin typeface="Arial" panose="020B0604020202020204" pitchFamily="34" charset="0"/>
                <a:cs typeface="Arial" panose="020B0604020202020204" pitchFamily="34" charset="0"/>
              </a:rPr>
              <a:t>) di Bank Indonesia dan di bank </a:t>
            </a:r>
            <a:r>
              <a:rPr lang="en-US" sz="2400" dirty="0" err="1">
                <a:latin typeface="Arial" panose="020B0604020202020204" pitchFamily="34" charset="0"/>
                <a:cs typeface="Arial" panose="020B0604020202020204" pitchFamily="34" charset="0"/>
              </a:rPr>
              <a:t>umum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sebagai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langkah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antisipasi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atas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pengeluaran</a:t>
            </a:r>
            <a:r>
              <a:rPr lang="en-US" sz="2400" dirty="0">
                <a:latin typeface="Arial" panose="020B0604020202020204" pitchFamily="34" charset="0"/>
                <a:cs typeface="Arial" panose="020B0604020202020204" pitchFamily="34" charset="0"/>
              </a:rPr>
              <a:t> negara</a:t>
            </a:r>
          </a:p>
          <a:p>
            <a:pPr marL="280988" indent="-280988" eaLnBrk="1" fontAlgn="auto" hangingPunct="1">
              <a:lnSpc>
                <a:spcPct val="80000"/>
              </a:lnSpc>
              <a:spcAft>
                <a:spcPts val="0"/>
              </a:spcAft>
              <a:buClr>
                <a:schemeClr val="tx1">
                  <a:lumMod val="85000"/>
                  <a:lumOff val="15000"/>
                </a:schemeClr>
              </a:buClr>
              <a:buFont typeface="Arial" panose="020B0604020202020204" pitchFamily="34" charset="0"/>
              <a:buChar char="•"/>
              <a:defRPr/>
            </a:pPr>
            <a:r>
              <a:rPr lang="en-US" sz="2400" dirty="0" err="1">
                <a:latin typeface="Arial" panose="020B0604020202020204" pitchFamily="34" charset="0"/>
                <a:cs typeface="Arial" panose="020B0604020202020204" pitchFamily="34" charset="0"/>
              </a:rPr>
              <a:t>Pemerintah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masih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melakukan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pinjaman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meskipun</a:t>
            </a:r>
            <a:r>
              <a:rPr lang="en-US" sz="2400" dirty="0">
                <a:latin typeface="Arial" panose="020B0604020202020204" pitchFamily="34" charset="0"/>
                <a:cs typeface="Arial" panose="020B0604020202020204" pitchFamily="34" charset="0"/>
              </a:rPr>
              <a:t> kas negara </a:t>
            </a:r>
            <a:r>
              <a:rPr lang="en-US" sz="2400" dirty="0" err="1">
                <a:latin typeface="Arial" panose="020B0604020202020204" pitchFamily="34" charset="0"/>
                <a:cs typeface="Arial" panose="020B0604020202020204" pitchFamily="34" charset="0"/>
              </a:rPr>
              <a:t>dalam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keadaan</a:t>
            </a:r>
            <a:r>
              <a:rPr lang="en-US" sz="2400" dirty="0">
                <a:latin typeface="Arial" panose="020B0604020202020204" pitchFamily="34" charset="0"/>
                <a:cs typeface="Arial" panose="020B0604020202020204" pitchFamily="34" charset="0"/>
              </a:rPr>
              <a:t> surplus</a:t>
            </a:r>
          </a:p>
        </p:txBody>
      </p:sp>
      <p:sp>
        <p:nvSpPr>
          <p:cNvPr id="92164" name="Slide Number Placeholder 3">
            <a:extLst>
              <a:ext uri="{FF2B5EF4-FFF2-40B4-BE49-F238E27FC236}">
                <a16:creationId xmlns:a16="http://schemas.microsoft.com/office/drawing/2014/main" xmlns="" id="{77BF0FBD-0F6F-4072-A977-47BF841ABCB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F0ACC680-1058-4F50-9863-7477CE4DA2F2}" type="slidenum">
              <a:rPr lang="en-US" altLang="en-US" sz="1400" smtClean="0"/>
              <a:pPr eaLnBrk="1" hangingPunct="1"/>
              <a:t>81</a:t>
            </a:fld>
            <a:endParaRPr lang="en-US" altLang="en-US" sz="140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xmlns="" id="{9B251412-E613-40DA-8F5B-34291C1C1C76}"/>
              </a:ext>
            </a:extLst>
          </p:cNvPr>
          <p:cNvSpPr>
            <a:spLocks noGrp="1"/>
          </p:cNvSpPr>
          <p:nvPr>
            <p:ph type="title"/>
          </p:nvPr>
        </p:nvSpPr>
        <p:spPr>
          <a:xfrm>
            <a:off x="790575" y="293688"/>
            <a:ext cx="7439025" cy="804862"/>
          </a:xfrm>
        </p:spPr>
        <p:txBody>
          <a:bodyPr/>
          <a:lstStyle/>
          <a:p>
            <a:pPr algn="ctr" eaLnBrk="1" hangingPunct="1"/>
            <a:r>
              <a:rPr altLang="en-US" b="1">
                <a:solidFill>
                  <a:schemeClr val="tx1"/>
                </a:solidFill>
                <a:latin typeface="Arial" panose="020B0604020202020204" pitchFamily="34" charset="0"/>
                <a:cs typeface="Arial" panose="020B0604020202020204" pitchFamily="34" charset="0"/>
              </a:rPr>
              <a:t>Latar Belakang…</a:t>
            </a:r>
          </a:p>
        </p:txBody>
      </p:sp>
      <p:sp>
        <p:nvSpPr>
          <p:cNvPr id="93187" name="Rectangle 3">
            <a:extLst>
              <a:ext uri="{FF2B5EF4-FFF2-40B4-BE49-F238E27FC236}">
                <a16:creationId xmlns:a16="http://schemas.microsoft.com/office/drawing/2014/main" xmlns="" id="{01E00190-E1DA-413C-A70C-ABC9C909EC38}"/>
              </a:ext>
            </a:extLst>
          </p:cNvPr>
          <p:cNvSpPr>
            <a:spLocks noGrp="1" noChangeArrowheads="1"/>
          </p:cNvSpPr>
          <p:nvPr>
            <p:ph idx="1"/>
          </p:nvPr>
        </p:nvSpPr>
        <p:spPr>
          <a:xfrm>
            <a:off x="809625" y="1098550"/>
            <a:ext cx="7315200" cy="5029200"/>
          </a:xfrm>
        </p:spPr>
        <p:txBody>
          <a:bodyPr>
            <a:normAutofit lnSpcReduction="10000"/>
          </a:bodyPr>
          <a:lstStyle/>
          <a:p>
            <a:pPr marL="0" indent="0" eaLnBrk="1" hangingPunct="1">
              <a:lnSpc>
                <a:spcPct val="150000"/>
              </a:lnSpc>
              <a:buFontTx/>
              <a:buNone/>
              <a:defRPr/>
            </a:pPr>
            <a:r>
              <a:rPr lang="en-US" altLang="en-US" sz="2000" dirty="0" err="1">
                <a:latin typeface="Arial" panose="020B0604020202020204" pitchFamily="34" charset="0"/>
                <a:cs typeface="Arial" panose="020B0604020202020204" pitchFamily="34" charset="0"/>
              </a:rPr>
              <a:t>Untuk</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mencapai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Pengelolaan</a:t>
            </a:r>
            <a:r>
              <a:rPr lang="en-US" altLang="en-US" sz="2000" dirty="0">
                <a:latin typeface="Arial" panose="020B0604020202020204" pitchFamily="34" charset="0"/>
                <a:cs typeface="Arial" panose="020B0604020202020204" pitchFamily="34" charset="0"/>
              </a:rPr>
              <a:t> kas yang </a:t>
            </a:r>
            <a:r>
              <a:rPr lang="en-US" altLang="en-US" sz="2000" dirty="0" err="1">
                <a:latin typeface="Arial" panose="020B0604020202020204" pitchFamily="34" charset="0"/>
                <a:cs typeface="Arial" panose="020B0604020202020204" pitchFamily="34" charset="0"/>
              </a:rPr>
              <a:t>baik</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harus</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ditunjang</a:t>
            </a:r>
            <a:r>
              <a:rPr lang="en-US" altLang="en-US" sz="2000" dirty="0">
                <a:latin typeface="Arial" panose="020B0604020202020204" pitchFamily="34" charset="0"/>
                <a:cs typeface="Arial" panose="020B0604020202020204" pitchFamily="34" charset="0"/>
              </a:rPr>
              <a:t> oleh </a:t>
            </a:r>
            <a:r>
              <a:rPr lang="en-US" altLang="en-US" sz="2000" dirty="0" err="1">
                <a:latin typeface="Arial" panose="020B0604020202020204" pitchFamily="34" charset="0"/>
                <a:cs typeface="Arial" panose="020B0604020202020204" pitchFamily="34" charset="0"/>
              </a:rPr>
              <a:t>Perencanaan</a:t>
            </a:r>
            <a:r>
              <a:rPr lang="en-US" altLang="en-US" sz="2000" dirty="0">
                <a:latin typeface="Arial" panose="020B0604020202020204" pitchFamily="34" charset="0"/>
                <a:cs typeface="Arial" panose="020B0604020202020204" pitchFamily="34" charset="0"/>
              </a:rPr>
              <a:t> Kas yang </a:t>
            </a:r>
            <a:r>
              <a:rPr lang="en-US" altLang="en-US" sz="2000" dirty="0" err="1">
                <a:latin typeface="Arial" panose="020B0604020202020204" pitchFamily="34" charset="0"/>
                <a:cs typeface="Arial" panose="020B0604020202020204" pitchFamily="34" charset="0"/>
              </a:rPr>
              <a:t>akurat</a:t>
            </a:r>
            <a:r>
              <a:rPr lang="en-US" altLang="en-US" sz="2000" dirty="0">
                <a:latin typeface="Arial" panose="020B0604020202020204" pitchFamily="34" charset="0"/>
                <a:cs typeface="Arial" panose="020B0604020202020204" pitchFamily="34" charset="0"/>
              </a:rPr>
              <a:t> :</a:t>
            </a:r>
          </a:p>
          <a:p>
            <a:pPr eaLnBrk="1" hangingPunct="1">
              <a:buFont typeface="Arial" panose="020B0604020202020204" pitchFamily="34" charset="0"/>
              <a:buChar char="•"/>
              <a:defRPr/>
            </a:pP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Perencanaan</a:t>
            </a:r>
            <a:r>
              <a:rPr lang="en-US" altLang="en-US" sz="2000" dirty="0">
                <a:latin typeface="Arial" panose="020B0604020202020204" pitchFamily="34" charset="0"/>
                <a:cs typeface="Arial" panose="020B0604020202020204" pitchFamily="34" charset="0"/>
              </a:rPr>
              <a:t> kas </a:t>
            </a:r>
            <a:r>
              <a:rPr lang="en-US" altLang="en-US" sz="2000" dirty="0" err="1">
                <a:latin typeface="Arial" panose="020B0604020202020204" pitchFamily="34" charset="0"/>
                <a:cs typeface="Arial" panose="020B0604020202020204" pitchFamily="34" charset="0"/>
              </a:rPr>
              <a:t>mendukung</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fungsi</a:t>
            </a:r>
            <a:r>
              <a:rPr lang="en-US" altLang="en-US" sz="2000" dirty="0">
                <a:latin typeface="Arial" panose="020B0604020202020204" pitchFamily="34" charset="0"/>
                <a:cs typeface="Arial" panose="020B0604020202020204" pitchFamily="34" charset="0"/>
              </a:rPr>
              <a:t> TSA</a:t>
            </a:r>
          </a:p>
          <a:p>
            <a:pPr marL="989012" lvl="1" indent="-342900" eaLnBrk="1" hangingPunct="1">
              <a:buFont typeface="Arial" panose="020B0604020202020204" pitchFamily="34" charset="0"/>
              <a:buChar char="•"/>
              <a:defRPr/>
            </a:pPr>
            <a:r>
              <a:rPr lang="en-US" altLang="en-US" sz="2000" dirty="0">
                <a:latin typeface="Arial" panose="020B0604020202020204" pitchFamily="34" charset="0"/>
                <a:cs typeface="Arial" panose="020B0604020202020204" pitchFamily="34" charset="0"/>
              </a:rPr>
              <a:t>Monitoring </a:t>
            </a:r>
            <a:r>
              <a:rPr lang="en-US" altLang="en-US" sz="2000" dirty="0" err="1">
                <a:latin typeface="Arial" panose="020B0604020202020204" pitchFamily="34" charset="0"/>
                <a:cs typeface="Arial" panose="020B0604020202020204" pitchFamily="34" charset="0"/>
              </a:rPr>
              <a:t>penerimaan</a:t>
            </a:r>
            <a:r>
              <a:rPr lang="en-US" altLang="en-US" sz="2000" dirty="0">
                <a:latin typeface="Arial" panose="020B0604020202020204" pitchFamily="34" charset="0"/>
                <a:cs typeface="Arial" panose="020B0604020202020204" pitchFamily="34" charset="0"/>
              </a:rPr>
              <a:t> dan </a:t>
            </a:r>
            <a:r>
              <a:rPr lang="en-US" altLang="en-US" sz="2000" dirty="0" err="1">
                <a:latin typeface="Arial" panose="020B0604020202020204" pitchFamily="34" charset="0"/>
                <a:cs typeface="Arial" panose="020B0604020202020204" pitchFamily="34" charset="0"/>
              </a:rPr>
              <a:t>pengeluaran</a:t>
            </a:r>
            <a:r>
              <a:rPr lang="en-US" altLang="en-US" sz="2000" dirty="0">
                <a:latin typeface="Arial" panose="020B0604020202020204" pitchFamily="34" charset="0"/>
                <a:cs typeface="Arial" panose="020B0604020202020204" pitchFamily="34" charset="0"/>
              </a:rPr>
              <a:t> kas negara</a:t>
            </a:r>
          </a:p>
          <a:p>
            <a:pPr marL="989012" lvl="1" indent="-342900" eaLnBrk="1" hangingPunct="1">
              <a:buFont typeface="Arial" panose="020B0604020202020204" pitchFamily="34" charset="0"/>
              <a:buChar char="•"/>
              <a:defRPr/>
            </a:pPr>
            <a:r>
              <a:rPr lang="en-US" altLang="en-US" sz="2000" dirty="0" err="1">
                <a:latin typeface="Arial" panose="020B0604020202020204" pitchFamily="34" charset="0"/>
                <a:cs typeface="Arial" panose="020B0604020202020204" pitchFamily="34" charset="0"/>
              </a:rPr>
              <a:t>Penerapan</a:t>
            </a:r>
            <a:r>
              <a:rPr lang="en-US" altLang="en-US" sz="2000" dirty="0">
                <a:latin typeface="Arial" panose="020B0604020202020204" pitchFamily="34" charset="0"/>
                <a:cs typeface="Arial" panose="020B0604020202020204" pitchFamily="34" charset="0"/>
              </a:rPr>
              <a:t> zero balance account</a:t>
            </a:r>
          </a:p>
          <a:p>
            <a:pPr eaLnBrk="1" hangingPunct="1">
              <a:buFont typeface="Arial" panose="020B0604020202020204" pitchFamily="34" charset="0"/>
              <a:buChar char="•"/>
              <a:defRPr/>
            </a:pP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Perencanaan</a:t>
            </a:r>
            <a:r>
              <a:rPr lang="en-US" altLang="en-US" sz="2000" dirty="0">
                <a:latin typeface="Arial" panose="020B0604020202020204" pitchFamily="34" charset="0"/>
                <a:cs typeface="Arial" panose="020B0604020202020204" pitchFamily="34" charset="0"/>
              </a:rPr>
              <a:t> kas </a:t>
            </a:r>
            <a:r>
              <a:rPr lang="en-US" altLang="en-US" sz="2000" dirty="0" err="1">
                <a:latin typeface="Arial" panose="020B0604020202020204" pitchFamily="34" charset="0"/>
                <a:cs typeface="Arial" panose="020B0604020202020204" pitchFamily="34" charset="0"/>
              </a:rPr>
              <a:t>mendukung</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fungsi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investasi</a:t>
            </a:r>
            <a:r>
              <a:rPr lang="en-US" altLang="en-US" sz="2000" dirty="0">
                <a:latin typeface="Arial" panose="020B0604020202020204" pitchFamily="34" charset="0"/>
                <a:cs typeface="Arial" panose="020B0604020202020204" pitchFamily="34" charset="0"/>
              </a:rPr>
              <a:t> </a:t>
            </a:r>
          </a:p>
          <a:p>
            <a:pPr marL="989012" lvl="1" indent="-342900" eaLnBrk="1" hangingPunct="1">
              <a:buFont typeface="Arial" panose="020B0604020202020204" pitchFamily="34" charset="0"/>
              <a:buChar char="•"/>
              <a:defRPr/>
            </a:pPr>
            <a:r>
              <a:rPr lang="en-US" altLang="en-US" sz="2000" dirty="0" err="1">
                <a:latin typeface="Arial" panose="020B0604020202020204" pitchFamily="34" charset="0"/>
                <a:cs typeface="Arial" panose="020B0604020202020204" pitchFamily="34" charset="0"/>
              </a:rPr>
              <a:t>Minimalisasi</a:t>
            </a:r>
            <a:r>
              <a:rPr lang="en-US" altLang="en-US" sz="2000" dirty="0">
                <a:latin typeface="Arial" panose="020B0604020202020204" pitchFamily="34" charset="0"/>
                <a:cs typeface="Arial" panose="020B0604020202020204" pitchFamily="34" charset="0"/>
              </a:rPr>
              <a:t> </a:t>
            </a:r>
            <a:r>
              <a:rPr lang="en-US" altLang="en-US" sz="2000" i="1" dirty="0">
                <a:latin typeface="Arial" panose="020B0604020202020204" pitchFamily="34" charset="0"/>
                <a:cs typeface="Arial" panose="020B0604020202020204" pitchFamily="34" charset="0"/>
              </a:rPr>
              <a:t>idle cash</a:t>
            </a:r>
          </a:p>
          <a:p>
            <a:pPr marL="989012" lvl="1" indent="-342900" eaLnBrk="1" hangingPunct="1">
              <a:buFont typeface="Arial" panose="020B0604020202020204" pitchFamily="34" charset="0"/>
              <a:buChar char="•"/>
              <a:defRPr/>
            </a:pPr>
            <a:r>
              <a:rPr lang="en-US" altLang="en-US" sz="2000" dirty="0" err="1">
                <a:latin typeface="Arial" panose="020B0604020202020204" pitchFamily="34" charset="0"/>
                <a:cs typeface="Arial" panose="020B0604020202020204" pitchFamily="34" charset="0"/>
              </a:rPr>
              <a:t>Meningkatkan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pendapatan</a:t>
            </a:r>
            <a:r>
              <a:rPr lang="en-US" altLang="en-US" sz="2000" dirty="0">
                <a:latin typeface="Arial" panose="020B0604020202020204" pitchFamily="34" charset="0"/>
                <a:cs typeface="Arial" panose="020B0604020202020204" pitchFamily="34" charset="0"/>
              </a:rPr>
              <a:t> negara </a:t>
            </a:r>
            <a:r>
              <a:rPr lang="en-US" altLang="en-US" sz="2000" dirty="0" err="1">
                <a:latin typeface="Arial" panose="020B0604020202020204" pitchFamily="34" charset="0"/>
                <a:cs typeface="Arial" panose="020B0604020202020204" pitchFamily="34" charset="0"/>
              </a:rPr>
              <a:t>dari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investasi</a:t>
            </a:r>
            <a:r>
              <a:rPr lang="en-US" altLang="en-US" sz="2000" dirty="0">
                <a:latin typeface="Arial" panose="020B0604020202020204" pitchFamily="34" charset="0"/>
                <a:cs typeface="Arial" panose="020B0604020202020204" pitchFamily="34" charset="0"/>
              </a:rPr>
              <a:t>/</a:t>
            </a:r>
            <a:r>
              <a:rPr lang="en-US" altLang="en-US" sz="2000" dirty="0" err="1">
                <a:latin typeface="Arial" panose="020B0604020202020204" pitchFamily="34" charset="0"/>
                <a:cs typeface="Arial" panose="020B0604020202020204" pitchFamily="34" charset="0"/>
              </a:rPr>
              <a:t>penempatan</a:t>
            </a:r>
            <a:endParaRPr lang="en-US" altLang="en-US" sz="2000" i="1" dirty="0">
              <a:latin typeface="Arial" panose="020B0604020202020204" pitchFamily="34" charset="0"/>
              <a:cs typeface="Arial" panose="020B0604020202020204" pitchFamily="34" charset="0"/>
            </a:endParaRPr>
          </a:p>
          <a:p>
            <a:pPr eaLnBrk="1" hangingPunct="1">
              <a:buFont typeface="Arial" panose="020B0604020202020204" pitchFamily="34" charset="0"/>
              <a:buChar char="•"/>
              <a:defRPr/>
            </a:pP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Perencanaan</a:t>
            </a:r>
            <a:r>
              <a:rPr lang="en-US" altLang="en-US" sz="2000" dirty="0">
                <a:latin typeface="Arial" panose="020B0604020202020204" pitchFamily="34" charset="0"/>
                <a:cs typeface="Arial" panose="020B0604020202020204" pitchFamily="34" charset="0"/>
              </a:rPr>
              <a:t> kas </a:t>
            </a:r>
            <a:r>
              <a:rPr lang="en-US" altLang="en-US" sz="2000" dirty="0" err="1">
                <a:latin typeface="Arial" panose="020B0604020202020204" pitchFamily="34" charset="0"/>
                <a:cs typeface="Arial" panose="020B0604020202020204" pitchFamily="34" charset="0"/>
              </a:rPr>
              <a:t>mendukung</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operasional</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pemerintah</a:t>
            </a:r>
            <a:endParaRPr lang="en-US" altLang="en-US" sz="2000" dirty="0">
              <a:latin typeface="Arial" panose="020B0604020202020204" pitchFamily="34" charset="0"/>
              <a:cs typeface="Arial" panose="020B0604020202020204" pitchFamily="34" charset="0"/>
            </a:endParaRPr>
          </a:p>
          <a:p>
            <a:pPr marL="989012" lvl="1" indent="-342900" eaLnBrk="1" hangingPunct="1">
              <a:buFont typeface="Arial" panose="020B0604020202020204" pitchFamily="34" charset="0"/>
              <a:buChar char="•"/>
              <a:defRPr/>
            </a:pPr>
            <a:r>
              <a:rPr lang="en-US" altLang="en-US" sz="2000" dirty="0" err="1">
                <a:latin typeface="Arial" panose="020B0604020202020204" pitchFamily="34" charset="0"/>
                <a:cs typeface="Arial" panose="020B0604020202020204" pitchFamily="34" charset="0"/>
              </a:rPr>
              <a:t>Antisipasi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atas</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kemungkinan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kekurangan</a:t>
            </a:r>
            <a:r>
              <a:rPr lang="en-US" altLang="en-US" sz="2000" dirty="0">
                <a:latin typeface="Arial" panose="020B0604020202020204" pitchFamily="34" charset="0"/>
                <a:cs typeface="Arial" panose="020B0604020202020204" pitchFamily="34" charset="0"/>
              </a:rPr>
              <a:t>/</a:t>
            </a:r>
            <a:r>
              <a:rPr lang="en-US" altLang="en-US" sz="2000" dirty="0" err="1">
                <a:latin typeface="Arial" panose="020B0604020202020204" pitchFamily="34" charset="0"/>
                <a:cs typeface="Arial" panose="020B0604020202020204" pitchFamily="34" charset="0"/>
              </a:rPr>
              <a:t>kelebihan</a:t>
            </a:r>
            <a:r>
              <a:rPr lang="en-US" altLang="en-US" sz="2000" dirty="0">
                <a:latin typeface="Arial" panose="020B0604020202020204" pitchFamily="34" charset="0"/>
                <a:cs typeface="Arial" panose="020B0604020202020204" pitchFamily="34" charset="0"/>
              </a:rPr>
              <a:t> kas</a:t>
            </a:r>
          </a:p>
          <a:p>
            <a:pPr marL="989012" lvl="1" indent="-342900" eaLnBrk="1" hangingPunct="1">
              <a:buFont typeface="Arial" panose="020B0604020202020204" pitchFamily="34" charset="0"/>
              <a:buChar char="•"/>
              <a:defRPr/>
            </a:pPr>
            <a:r>
              <a:rPr lang="en-US" altLang="en-US" sz="2000" dirty="0" err="1">
                <a:latin typeface="Arial" panose="020B0604020202020204" pitchFamily="34" charset="0"/>
                <a:cs typeface="Arial" panose="020B0604020202020204" pitchFamily="34" charset="0"/>
              </a:rPr>
              <a:t>Memastikan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ketersediaan</a:t>
            </a:r>
            <a:r>
              <a:rPr lang="en-US" altLang="en-US" sz="2000" dirty="0">
                <a:latin typeface="Arial" panose="020B0604020202020204" pitchFamily="34" charset="0"/>
                <a:cs typeface="Arial" panose="020B0604020202020204" pitchFamily="34" charset="0"/>
              </a:rPr>
              <a:t> dana </a:t>
            </a:r>
            <a:r>
              <a:rPr lang="en-US" altLang="en-US" sz="2000" dirty="0" err="1">
                <a:latin typeface="Arial" panose="020B0604020202020204" pitchFamily="34" charset="0"/>
                <a:cs typeface="Arial" panose="020B0604020202020204" pitchFamily="34" charset="0"/>
              </a:rPr>
              <a:t>untuk</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membayar</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pengeluaran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pemerintah</a:t>
            </a:r>
            <a:endParaRPr lang="en-US" altLang="en-US" sz="2000" dirty="0">
              <a:latin typeface="Arial" panose="020B0604020202020204" pitchFamily="34" charset="0"/>
              <a:cs typeface="Arial" panose="020B0604020202020204" pitchFamily="34" charset="0"/>
            </a:endParaRPr>
          </a:p>
        </p:txBody>
      </p:sp>
      <p:sp>
        <p:nvSpPr>
          <p:cNvPr id="93188" name="Slide Number Placeholder 3">
            <a:extLst>
              <a:ext uri="{FF2B5EF4-FFF2-40B4-BE49-F238E27FC236}">
                <a16:creationId xmlns:a16="http://schemas.microsoft.com/office/drawing/2014/main" xmlns="" id="{3AE6671D-E791-4E23-8ED1-EFA17AE8572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A695D147-F505-4557-98FF-2A876793D903}" type="slidenum">
              <a:rPr lang="en-US" altLang="en-US" sz="1400" smtClean="0"/>
              <a:pPr eaLnBrk="1" hangingPunct="1"/>
              <a:t>82</a:t>
            </a:fld>
            <a:endParaRPr lang="en-US" altLang="en-US" sz="140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xmlns="" id="{EA254EA3-C0CB-4410-994E-D10DD54CE3A0}"/>
              </a:ext>
            </a:extLst>
          </p:cNvPr>
          <p:cNvSpPr>
            <a:spLocks noGrp="1"/>
          </p:cNvSpPr>
          <p:nvPr>
            <p:ph type="title"/>
          </p:nvPr>
        </p:nvSpPr>
        <p:spPr>
          <a:xfrm>
            <a:off x="838200" y="228600"/>
            <a:ext cx="7315200" cy="914400"/>
          </a:xfrm>
        </p:spPr>
        <p:txBody>
          <a:bodyPr/>
          <a:lstStyle/>
          <a:p>
            <a:pPr algn="ctr" eaLnBrk="1" hangingPunct="1"/>
            <a:r>
              <a:rPr altLang="en-US" b="1" dirty="0" err="1">
                <a:solidFill>
                  <a:schemeClr val="tx1"/>
                </a:solidFill>
                <a:latin typeface="Arial" panose="020B0604020202020204" pitchFamily="34" charset="0"/>
                <a:cs typeface="Arial" panose="020B0604020202020204" pitchFamily="34" charset="0"/>
              </a:rPr>
              <a:t>Tujuan</a:t>
            </a:r>
            <a:endParaRPr altLang="en-US" b="1" dirty="0">
              <a:solidFill>
                <a:schemeClr val="tx1"/>
              </a:solidFill>
              <a:latin typeface="Arial" panose="020B0604020202020204" pitchFamily="34" charset="0"/>
              <a:cs typeface="Arial" panose="020B0604020202020204" pitchFamily="34" charset="0"/>
            </a:endParaRPr>
          </a:p>
        </p:txBody>
      </p:sp>
      <p:sp>
        <p:nvSpPr>
          <p:cNvPr id="94211" name="Rectangle 3">
            <a:extLst>
              <a:ext uri="{FF2B5EF4-FFF2-40B4-BE49-F238E27FC236}">
                <a16:creationId xmlns:a16="http://schemas.microsoft.com/office/drawing/2014/main" xmlns="" id="{5B141AE5-F9EE-47DF-BBB1-E58C1585967B}"/>
              </a:ext>
            </a:extLst>
          </p:cNvPr>
          <p:cNvSpPr>
            <a:spLocks noGrp="1"/>
          </p:cNvSpPr>
          <p:nvPr>
            <p:ph idx="1"/>
          </p:nvPr>
        </p:nvSpPr>
        <p:spPr>
          <a:xfrm>
            <a:off x="860425" y="1676400"/>
            <a:ext cx="7543800" cy="3505200"/>
          </a:xfrm>
        </p:spPr>
        <p:txBody>
          <a:bodyPr/>
          <a:lstStyle/>
          <a:p>
            <a:pPr eaLnBrk="1" hangingPunct="1">
              <a:buFont typeface="Arial" panose="020B0604020202020204" pitchFamily="34" charset="0"/>
              <a:buChar char="•"/>
            </a:pPr>
            <a:r>
              <a:rPr lang="en-US" altLang="en-US" sz="2400">
                <a:latin typeface="Arial" panose="020B0604020202020204" pitchFamily="34" charset="0"/>
                <a:cs typeface="Arial" panose="020B0604020202020204" pitchFamily="34" charset="0"/>
              </a:rPr>
              <a:t>Pengendalian atas aliran kas dan saldo uang kas</a:t>
            </a:r>
          </a:p>
          <a:p>
            <a:pPr eaLnBrk="1" hangingPunct="1">
              <a:buFont typeface="Arial" panose="020B0604020202020204" pitchFamily="34" charset="0"/>
              <a:buChar char="•"/>
            </a:pPr>
            <a:r>
              <a:rPr lang="en-US" altLang="en-US" sz="2400">
                <a:latin typeface="Arial" panose="020B0604020202020204" pitchFamily="34" charset="0"/>
                <a:cs typeface="Arial" panose="020B0604020202020204" pitchFamily="34" charset="0"/>
              </a:rPr>
              <a:t>Minimalisasi saldo kas yang “menganggur”/ “</a:t>
            </a:r>
            <a:r>
              <a:rPr lang="en-US" altLang="en-US" sz="2400" i="1">
                <a:latin typeface="Arial" panose="020B0604020202020204" pitchFamily="34" charset="0"/>
                <a:cs typeface="Arial" panose="020B0604020202020204" pitchFamily="34" charset="0"/>
              </a:rPr>
              <a:t>bank floats</a:t>
            </a:r>
            <a:r>
              <a:rPr lang="en-US" altLang="en-US" sz="2400">
                <a:latin typeface="Arial" panose="020B0604020202020204" pitchFamily="34" charset="0"/>
                <a:cs typeface="Arial" panose="020B0604020202020204" pitchFamily="34" charset="0"/>
              </a:rPr>
              <a:t>”</a:t>
            </a:r>
          </a:p>
          <a:p>
            <a:pPr eaLnBrk="1" hangingPunct="1">
              <a:buFont typeface="Arial" panose="020B0604020202020204" pitchFamily="34" charset="0"/>
              <a:buChar char="•"/>
            </a:pPr>
            <a:r>
              <a:rPr lang="en-US" altLang="en-US" sz="2400">
                <a:latin typeface="Arial" panose="020B0604020202020204" pitchFamily="34" charset="0"/>
                <a:cs typeface="Arial" panose="020B0604020202020204" pitchFamily="34" charset="0"/>
              </a:rPr>
              <a:t>Perencanaan kas jangka pendek dan menengah memprediksi ketidakseimbangan arus kas serta tindakan untuk mengatasinya</a:t>
            </a:r>
          </a:p>
        </p:txBody>
      </p:sp>
      <p:sp>
        <p:nvSpPr>
          <p:cNvPr id="94212" name="Slide Number Placeholder 3">
            <a:extLst>
              <a:ext uri="{FF2B5EF4-FFF2-40B4-BE49-F238E27FC236}">
                <a16:creationId xmlns:a16="http://schemas.microsoft.com/office/drawing/2014/main" xmlns="" id="{47C3C6AA-E860-4DB7-AACE-B938150B504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EAC2F6BB-2BA8-42E8-A39F-84E0300E90D6}" type="slidenum">
              <a:rPr lang="en-US" altLang="en-US" sz="1400" smtClean="0"/>
              <a:pPr eaLnBrk="1" hangingPunct="1"/>
              <a:t>83</a:t>
            </a:fld>
            <a:endParaRPr lang="en-US" altLang="en-US" sz="140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xmlns="" id="{D1D9501D-7F93-4181-8CD9-99219B9CCC98}"/>
              </a:ext>
            </a:extLst>
          </p:cNvPr>
          <p:cNvSpPr>
            <a:spLocks noGrp="1"/>
          </p:cNvSpPr>
          <p:nvPr>
            <p:ph type="title"/>
          </p:nvPr>
        </p:nvSpPr>
        <p:spPr>
          <a:xfrm>
            <a:off x="904875" y="996950"/>
            <a:ext cx="7477125" cy="1143000"/>
          </a:xfrm>
        </p:spPr>
        <p:txBody>
          <a:bodyPr/>
          <a:lstStyle/>
          <a:p>
            <a:pPr algn="ctr" eaLnBrk="1" hangingPunct="1"/>
            <a:r>
              <a:rPr altLang="en-US" sz="3200" b="1">
                <a:solidFill>
                  <a:schemeClr val="tx1"/>
                </a:solidFill>
                <a:latin typeface="Arial" panose="020B0604020202020204" pitchFamily="34" charset="0"/>
                <a:cs typeface="Arial" panose="020B0604020202020204" pitchFamily="34" charset="0"/>
              </a:rPr>
              <a:t>Tantangan dalam Pengelolaan Kas</a:t>
            </a:r>
          </a:p>
        </p:txBody>
      </p:sp>
      <p:sp>
        <p:nvSpPr>
          <p:cNvPr id="95235" name="Rectangle 3">
            <a:extLst>
              <a:ext uri="{FF2B5EF4-FFF2-40B4-BE49-F238E27FC236}">
                <a16:creationId xmlns:a16="http://schemas.microsoft.com/office/drawing/2014/main" xmlns="" id="{31CCB719-90AD-4CA5-A651-DD2156BDDF43}"/>
              </a:ext>
            </a:extLst>
          </p:cNvPr>
          <p:cNvSpPr>
            <a:spLocks noGrp="1"/>
          </p:cNvSpPr>
          <p:nvPr>
            <p:ph idx="1"/>
          </p:nvPr>
        </p:nvSpPr>
        <p:spPr>
          <a:xfrm>
            <a:off x="990600" y="2139950"/>
            <a:ext cx="7391400" cy="3049588"/>
          </a:xfrm>
        </p:spPr>
        <p:txBody>
          <a:bodyPr/>
          <a:lstStyle/>
          <a:p>
            <a:pPr marL="280988" indent="-222250" eaLnBrk="1" hangingPunct="1">
              <a:lnSpc>
                <a:spcPct val="80000"/>
              </a:lnSpc>
              <a:buFont typeface="Arial" panose="020B0604020202020204" pitchFamily="34" charset="0"/>
              <a:buChar char="•"/>
            </a:pPr>
            <a:r>
              <a:rPr lang="en-US" altLang="en-US" sz="2400">
                <a:latin typeface="Arial" panose="020B0604020202020204" pitchFamily="34" charset="0"/>
                <a:cs typeface="Arial" panose="020B0604020202020204" pitchFamily="34" charset="0"/>
              </a:rPr>
              <a:t>Kesiapan sumber daya manusia</a:t>
            </a:r>
          </a:p>
          <a:p>
            <a:pPr marL="280988" indent="-222250" eaLnBrk="1" hangingPunct="1">
              <a:lnSpc>
                <a:spcPct val="80000"/>
              </a:lnSpc>
              <a:buFont typeface="Arial" panose="020B0604020202020204" pitchFamily="34" charset="0"/>
              <a:buChar char="•"/>
            </a:pPr>
            <a:r>
              <a:rPr lang="en-US" altLang="en-US" sz="2400">
                <a:latin typeface="Arial" panose="020B0604020202020204" pitchFamily="34" charset="0"/>
                <a:cs typeface="Arial" panose="020B0604020202020204" pitchFamily="34" charset="0"/>
              </a:rPr>
              <a:t>Koordinasi dengan Bank Indonesia</a:t>
            </a:r>
          </a:p>
          <a:p>
            <a:pPr marL="280988" indent="-222250" eaLnBrk="1" hangingPunct="1">
              <a:lnSpc>
                <a:spcPct val="80000"/>
              </a:lnSpc>
              <a:buFont typeface="Arial" panose="020B0604020202020204" pitchFamily="34" charset="0"/>
              <a:buChar char="•"/>
            </a:pPr>
            <a:r>
              <a:rPr lang="en-US" altLang="en-US" sz="2400">
                <a:latin typeface="Arial" panose="020B0604020202020204" pitchFamily="34" charset="0"/>
                <a:cs typeface="Arial" panose="020B0604020202020204" pitchFamily="34" charset="0"/>
              </a:rPr>
              <a:t>Sistem informasi yang belum memadai</a:t>
            </a:r>
          </a:p>
          <a:p>
            <a:pPr marL="280988" indent="-222250" eaLnBrk="1" hangingPunct="1">
              <a:lnSpc>
                <a:spcPct val="80000"/>
              </a:lnSpc>
              <a:buFont typeface="Arial" panose="020B0604020202020204" pitchFamily="34" charset="0"/>
              <a:buChar char="•"/>
            </a:pPr>
            <a:r>
              <a:rPr lang="en-US" altLang="en-US" sz="2400">
                <a:latin typeface="Arial" panose="020B0604020202020204" pitchFamily="34" charset="0"/>
                <a:cs typeface="Arial" panose="020B0604020202020204" pitchFamily="34" charset="0"/>
              </a:rPr>
              <a:t>Kondisi geografis Indonesia</a:t>
            </a:r>
          </a:p>
          <a:p>
            <a:pPr marL="280988" indent="-222250" eaLnBrk="1" hangingPunct="1">
              <a:lnSpc>
                <a:spcPct val="80000"/>
              </a:lnSpc>
              <a:buFont typeface="Arial" panose="020B0604020202020204" pitchFamily="34" charset="0"/>
              <a:buChar char="•"/>
            </a:pPr>
            <a:r>
              <a:rPr lang="en-US" altLang="en-US" sz="2400">
                <a:latin typeface="Arial" panose="020B0604020202020204" pitchFamily="34" charset="0"/>
                <a:cs typeface="Arial" panose="020B0604020202020204" pitchFamily="34" charset="0"/>
              </a:rPr>
              <a:t>Perubahan pola pikir</a:t>
            </a:r>
          </a:p>
        </p:txBody>
      </p:sp>
      <p:sp>
        <p:nvSpPr>
          <p:cNvPr id="95236" name="Slide Number Placeholder 3">
            <a:extLst>
              <a:ext uri="{FF2B5EF4-FFF2-40B4-BE49-F238E27FC236}">
                <a16:creationId xmlns:a16="http://schemas.microsoft.com/office/drawing/2014/main" xmlns="" id="{C263F37F-DE9F-4C0F-B97F-AEF49C0D70A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F91EE7BB-CFC5-4C1D-8A26-401D7BEE08A7}" type="slidenum">
              <a:rPr lang="en-US" altLang="en-US" sz="1400" smtClean="0"/>
              <a:pPr eaLnBrk="1" hangingPunct="1"/>
              <a:t>84</a:t>
            </a:fld>
            <a:endParaRPr lang="en-US" altLang="en-US" sz="1400"/>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a:extLst>
              <a:ext uri="{FF2B5EF4-FFF2-40B4-BE49-F238E27FC236}">
                <a16:creationId xmlns:a16="http://schemas.microsoft.com/office/drawing/2014/main" xmlns="" id="{5CE981B8-E78A-4BEF-8E5F-266CADB69BB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7F173FC0-E82E-4237-BBF5-663B21B11F5C}" type="slidenum">
              <a:rPr lang="en-US" altLang="en-US" sz="1400" smtClean="0">
                <a:solidFill>
                  <a:srgbClr val="CCECFF"/>
                </a:solidFill>
              </a:rPr>
              <a:pPr eaLnBrk="1" hangingPunct="1"/>
              <a:t>85</a:t>
            </a:fld>
            <a:endParaRPr lang="en-US" altLang="en-US" sz="1400">
              <a:solidFill>
                <a:srgbClr val="CCECFF"/>
              </a:solidFill>
            </a:endParaRPr>
          </a:p>
        </p:txBody>
      </p:sp>
      <p:sp>
        <p:nvSpPr>
          <p:cNvPr id="96259" name="Rectangle 2">
            <a:extLst>
              <a:ext uri="{FF2B5EF4-FFF2-40B4-BE49-F238E27FC236}">
                <a16:creationId xmlns:a16="http://schemas.microsoft.com/office/drawing/2014/main" xmlns="" id="{752F57E7-131B-423D-9F51-D46B547EBAE8}"/>
              </a:ext>
            </a:extLst>
          </p:cNvPr>
          <p:cNvSpPr>
            <a:spLocks noGrp="1"/>
          </p:cNvSpPr>
          <p:nvPr>
            <p:ph type="ctrTitle" idx="4294967295"/>
          </p:nvPr>
        </p:nvSpPr>
        <p:spPr>
          <a:xfrm>
            <a:off x="0" y="0"/>
            <a:ext cx="7772400" cy="1082675"/>
          </a:xfrm>
        </p:spPr>
        <p:txBody>
          <a:bodyPr/>
          <a:lstStyle/>
          <a:p>
            <a:pPr algn="ctr" eaLnBrk="1" hangingPunct="1"/>
            <a:r>
              <a:rPr altLang="en-US" sz="5400" b="1" dirty="0">
                <a:solidFill>
                  <a:schemeClr val="tx1"/>
                </a:solidFill>
                <a:latin typeface="Arial" panose="020B0604020202020204" pitchFamily="34" charset="0"/>
                <a:cs typeface="Arial" panose="020B0604020202020204" pitchFamily="34" charset="0"/>
              </a:rPr>
              <a:t>Audit</a:t>
            </a:r>
            <a:r>
              <a:rPr altLang="en-US" sz="5400" b="1" dirty="0">
                <a:solidFill>
                  <a:srgbClr val="FFFF00"/>
                </a:solidFill>
              </a:rPr>
              <a:t> </a:t>
            </a:r>
          </a:p>
        </p:txBody>
      </p:sp>
      <p:sp>
        <p:nvSpPr>
          <p:cNvPr id="96260" name="Rectangle 3">
            <a:extLst>
              <a:ext uri="{FF2B5EF4-FFF2-40B4-BE49-F238E27FC236}">
                <a16:creationId xmlns:a16="http://schemas.microsoft.com/office/drawing/2014/main" xmlns="" id="{7A9627DB-864A-49EF-9505-7AFB77EA5B7F}"/>
              </a:ext>
            </a:extLst>
          </p:cNvPr>
          <p:cNvSpPr>
            <a:spLocks noGrp="1"/>
          </p:cNvSpPr>
          <p:nvPr>
            <p:ph type="subTitle" idx="4294967295"/>
          </p:nvPr>
        </p:nvSpPr>
        <p:spPr>
          <a:xfrm>
            <a:off x="1143000" y="1524000"/>
            <a:ext cx="8001000" cy="4495800"/>
          </a:xfrm>
        </p:spPr>
        <p:txBody>
          <a:bodyPr/>
          <a:lstStyle/>
          <a:p>
            <a:pPr marL="538163" indent="-538163" eaLnBrk="1" hangingPunct="1">
              <a:buClrTx/>
              <a:buFont typeface="Century Gothic" panose="020B0502020202020204" pitchFamily="34" charset="0"/>
              <a:buAutoNum type="alphaLcPeriod"/>
            </a:pPr>
            <a:r>
              <a:rPr lang="en-US" altLang="en-US" sz="2800" b="1">
                <a:latin typeface="Arial" panose="020B0604020202020204" pitchFamily="34" charset="0"/>
                <a:cs typeface="Arial" panose="020B0604020202020204" pitchFamily="34" charset="0"/>
              </a:rPr>
              <a:t>Sasaran:</a:t>
            </a:r>
          </a:p>
          <a:p>
            <a:pPr marL="1028700" lvl="1" indent="-457200" eaLnBrk="1" hangingPunct="1">
              <a:buClrTx/>
              <a:buFontTx/>
              <a:buChar char="•"/>
            </a:pPr>
            <a:r>
              <a:rPr lang="en-US" altLang="en-US" sz="2800" b="1">
                <a:latin typeface="Arial" panose="020B0604020202020204" pitchFamily="34" charset="0"/>
                <a:cs typeface="Arial" panose="020B0604020202020204" pitchFamily="34" charset="0"/>
              </a:rPr>
              <a:t>Audit keuangan,</a:t>
            </a:r>
          </a:p>
          <a:p>
            <a:pPr marL="1028700" lvl="1" indent="-457200" eaLnBrk="1" hangingPunct="1">
              <a:buClrTx/>
              <a:buFontTx/>
              <a:buChar char="•"/>
            </a:pPr>
            <a:r>
              <a:rPr lang="en-US" altLang="en-US" sz="2800" b="1">
                <a:latin typeface="Arial" panose="020B0604020202020204" pitchFamily="34" charset="0"/>
                <a:cs typeface="Arial" panose="020B0604020202020204" pitchFamily="34" charset="0"/>
              </a:rPr>
              <a:t>Audit kinerja.</a:t>
            </a:r>
          </a:p>
          <a:p>
            <a:pPr marL="538163" indent="-538163" eaLnBrk="1" hangingPunct="1">
              <a:buClrTx/>
              <a:buFont typeface="Century Gothic" panose="020B0502020202020204" pitchFamily="34" charset="0"/>
              <a:buAutoNum type="alphaLcPeriod"/>
            </a:pPr>
            <a:r>
              <a:rPr lang="en-US" altLang="en-US" sz="2800" b="1">
                <a:latin typeface="Arial" panose="020B0604020202020204" pitchFamily="34" charset="0"/>
                <a:cs typeface="Arial" panose="020B0604020202020204" pitchFamily="34" charset="0"/>
              </a:rPr>
              <a:t>Lembaga:</a:t>
            </a:r>
          </a:p>
          <a:p>
            <a:pPr marL="1028700" lvl="1" indent="-457200" eaLnBrk="1" hangingPunct="1">
              <a:buClrTx/>
              <a:buFontTx/>
              <a:buChar char="•"/>
            </a:pPr>
            <a:r>
              <a:rPr lang="en-US" altLang="en-US" sz="2800" b="1">
                <a:latin typeface="Arial" panose="020B0604020202020204" pitchFamily="34" charset="0"/>
                <a:cs typeface="Arial" panose="020B0604020202020204" pitchFamily="34" charset="0"/>
              </a:rPr>
              <a:t>Internal,</a:t>
            </a:r>
          </a:p>
          <a:p>
            <a:pPr marL="1028700" lvl="1" indent="-457200" eaLnBrk="1" hangingPunct="1">
              <a:buClrTx/>
              <a:buFontTx/>
              <a:buChar char="•"/>
            </a:pPr>
            <a:r>
              <a:rPr lang="en-US" altLang="en-US" sz="2800" b="1">
                <a:latin typeface="Arial" panose="020B0604020202020204" pitchFamily="34" charset="0"/>
                <a:cs typeface="Arial" panose="020B0604020202020204" pitchFamily="34" charset="0"/>
              </a:rPr>
              <a:t>Eksternal.</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a:extLst>
              <a:ext uri="{FF2B5EF4-FFF2-40B4-BE49-F238E27FC236}">
                <a16:creationId xmlns:a16="http://schemas.microsoft.com/office/drawing/2014/main" xmlns="" id="{2D927E6B-07CC-4A6C-A164-F92E76E5E85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C0DD2E86-6A96-4791-80AC-8C0613E32A28}" type="slidenum">
              <a:rPr lang="en-US" altLang="en-US" sz="1400" smtClean="0">
                <a:solidFill>
                  <a:srgbClr val="CCECFF"/>
                </a:solidFill>
              </a:rPr>
              <a:pPr eaLnBrk="1" hangingPunct="1"/>
              <a:t>86</a:t>
            </a:fld>
            <a:endParaRPr lang="en-US" altLang="en-US" sz="1400">
              <a:solidFill>
                <a:srgbClr val="CCECFF"/>
              </a:solidFill>
            </a:endParaRPr>
          </a:p>
        </p:txBody>
      </p:sp>
      <p:sp>
        <p:nvSpPr>
          <p:cNvPr id="98307" name="Rectangle 2">
            <a:extLst>
              <a:ext uri="{FF2B5EF4-FFF2-40B4-BE49-F238E27FC236}">
                <a16:creationId xmlns:a16="http://schemas.microsoft.com/office/drawing/2014/main" xmlns="" id="{91CD89DC-4611-4E3D-B0E6-E3A729CCF3AA}"/>
              </a:ext>
            </a:extLst>
          </p:cNvPr>
          <p:cNvSpPr>
            <a:spLocks noGrp="1"/>
          </p:cNvSpPr>
          <p:nvPr>
            <p:ph type="ctrTitle" idx="4294967295"/>
          </p:nvPr>
        </p:nvSpPr>
        <p:spPr>
          <a:xfrm>
            <a:off x="0" y="12700"/>
            <a:ext cx="7772400" cy="930275"/>
          </a:xfrm>
        </p:spPr>
        <p:txBody>
          <a:bodyPr/>
          <a:lstStyle/>
          <a:p>
            <a:pPr algn="ctr" eaLnBrk="1" hangingPunct="1"/>
            <a:r>
              <a:rPr altLang="en-US" sz="5500" b="1" dirty="0" err="1">
                <a:solidFill>
                  <a:schemeClr val="tx1"/>
                </a:solidFill>
                <a:latin typeface="Arial" panose="020B0604020202020204" pitchFamily="34" charset="0"/>
                <a:cs typeface="Arial" panose="020B0604020202020204" pitchFamily="34" charset="0"/>
              </a:rPr>
              <a:t>Pelaporan</a:t>
            </a:r>
            <a:r>
              <a:rPr altLang="en-US" sz="5500" b="1" dirty="0">
                <a:solidFill>
                  <a:schemeClr val="tx1"/>
                </a:solidFill>
                <a:latin typeface="Arial" panose="020B0604020202020204" pitchFamily="34" charset="0"/>
                <a:cs typeface="Arial" panose="020B0604020202020204" pitchFamily="34" charset="0"/>
              </a:rPr>
              <a:t> </a:t>
            </a:r>
          </a:p>
        </p:txBody>
      </p:sp>
      <p:sp>
        <p:nvSpPr>
          <p:cNvPr id="78851" name="Rectangle 3">
            <a:extLst>
              <a:ext uri="{FF2B5EF4-FFF2-40B4-BE49-F238E27FC236}">
                <a16:creationId xmlns:a16="http://schemas.microsoft.com/office/drawing/2014/main" xmlns="" id="{FBD57C10-5CCE-4E05-96D7-F3EE2B63119D}"/>
              </a:ext>
            </a:extLst>
          </p:cNvPr>
          <p:cNvSpPr>
            <a:spLocks noChangeArrowheads="1"/>
          </p:cNvSpPr>
          <p:nvPr/>
        </p:nvSpPr>
        <p:spPr bwMode="auto">
          <a:xfrm>
            <a:off x="249731" y="1524000"/>
            <a:ext cx="8610600" cy="2862263"/>
          </a:xfrm>
          <a:prstGeom prst="rect">
            <a:avLst/>
          </a:prstGeom>
          <a:noFill/>
          <a:ln w="9525">
            <a:noFill/>
            <a:miter lim="800000"/>
            <a:headEnd/>
            <a:tailEnd/>
          </a:ln>
          <a:effectLst/>
        </p:spPr>
        <p:txBody>
          <a:bodyPr lIns="92075" tIns="46038" rIns="92075" bIns="46038">
            <a:spAutoFit/>
          </a:bodyPr>
          <a:lstStyle/>
          <a:p>
            <a:pPr>
              <a:spcBef>
                <a:spcPct val="50000"/>
              </a:spcBef>
              <a:defRPr/>
            </a:pPr>
            <a:r>
              <a:rPr lang="en-US" sz="4500" b="1" dirty="0">
                <a:effectLst>
                  <a:outerShdw blurRad="38100" dist="38100" dir="2700000" algn="tl">
                    <a:srgbClr val="000066"/>
                  </a:outerShdw>
                </a:effectLst>
                <a:latin typeface="Arial" panose="020B0604020202020204" pitchFamily="34" charset="0"/>
                <a:cs typeface="Arial" panose="020B0604020202020204" pitchFamily="34" charset="0"/>
              </a:rPr>
              <a:t>Dari </a:t>
            </a:r>
          </a:p>
          <a:p>
            <a:pPr algn="ctr">
              <a:spcBef>
                <a:spcPct val="50000"/>
              </a:spcBef>
              <a:defRPr/>
            </a:pPr>
            <a:r>
              <a:rPr lang="en-US" sz="4500" b="1" dirty="0" err="1">
                <a:effectLst>
                  <a:outerShdw blurRad="38100" dist="38100" dir="2700000" algn="tl">
                    <a:srgbClr val="FFFFFF"/>
                  </a:outerShdw>
                </a:effectLst>
                <a:latin typeface="Arial" panose="020B0604020202020204" pitchFamily="34" charset="0"/>
                <a:cs typeface="Arial" panose="020B0604020202020204" pitchFamily="34" charset="0"/>
              </a:rPr>
              <a:t>Realisasi</a:t>
            </a:r>
            <a:r>
              <a:rPr lang="en-US" sz="4500" b="1" dirty="0">
                <a:effectLst>
                  <a:outerShdw blurRad="38100" dist="38100" dir="2700000" algn="tl">
                    <a:srgbClr val="FFFFFF"/>
                  </a:outerShdw>
                </a:effectLst>
                <a:latin typeface="Arial" panose="020B0604020202020204" pitchFamily="34" charset="0"/>
                <a:cs typeface="Arial" panose="020B0604020202020204" pitchFamily="34" charset="0"/>
              </a:rPr>
              <a:t> </a:t>
            </a:r>
            <a:r>
              <a:rPr lang="en-US" sz="4500" b="1" dirty="0" err="1">
                <a:effectLst>
                  <a:outerShdw blurRad="38100" dist="38100" dir="2700000" algn="tl">
                    <a:srgbClr val="FFFFFF"/>
                  </a:outerShdw>
                </a:effectLst>
                <a:latin typeface="Arial" panose="020B0604020202020204" pitchFamily="34" charset="0"/>
                <a:cs typeface="Arial" panose="020B0604020202020204" pitchFamily="34" charset="0"/>
              </a:rPr>
              <a:t>Anggaran</a:t>
            </a:r>
            <a:endParaRPr lang="en-US" sz="4500" b="1" dirty="0">
              <a:effectLst>
                <a:outerShdw blurRad="38100" dist="38100" dir="2700000" algn="tl">
                  <a:srgbClr val="000066"/>
                </a:outerShdw>
              </a:effectLst>
              <a:latin typeface="Arial" panose="020B0604020202020204" pitchFamily="34" charset="0"/>
              <a:cs typeface="Arial" panose="020B0604020202020204" pitchFamily="34" charset="0"/>
            </a:endParaRPr>
          </a:p>
          <a:p>
            <a:pPr algn="ctr">
              <a:spcBef>
                <a:spcPct val="50000"/>
              </a:spcBef>
              <a:defRPr/>
            </a:pPr>
            <a:endParaRPr lang="en-US" sz="4500" b="1" dirty="0">
              <a:effectLst>
                <a:outerShdw blurRad="38100" dist="38100" dir="2700000" algn="tl">
                  <a:srgbClr val="000066"/>
                </a:outerShdw>
              </a:effectLst>
              <a:latin typeface="TerrysHand" charset="0"/>
            </a:endParaRPr>
          </a:p>
        </p:txBody>
      </p:sp>
      <p:sp>
        <p:nvSpPr>
          <p:cNvPr id="78852" name="Rectangle 4">
            <a:extLst>
              <a:ext uri="{FF2B5EF4-FFF2-40B4-BE49-F238E27FC236}">
                <a16:creationId xmlns:a16="http://schemas.microsoft.com/office/drawing/2014/main" xmlns="" id="{35EB93FE-F88E-481E-9714-447881B70FE0}"/>
              </a:ext>
            </a:extLst>
          </p:cNvPr>
          <p:cNvSpPr>
            <a:spLocks noChangeArrowheads="1"/>
          </p:cNvSpPr>
          <p:nvPr/>
        </p:nvSpPr>
        <p:spPr bwMode="auto">
          <a:xfrm>
            <a:off x="304800" y="3716338"/>
            <a:ext cx="8610600" cy="2863850"/>
          </a:xfrm>
          <a:prstGeom prst="rect">
            <a:avLst/>
          </a:prstGeom>
          <a:noFill/>
          <a:ln w="9525">
            <a:noFill/>
            <a:miter lim="800000"/>
            <a:headEnd/>
            <a:tailEnd/>
          </a:ln>
          <a:effectLst/>
        </p:spPr>
        <p:txBody>
          <a:bodyPr lIns="92075" tIns="46038" rIns="92075" bIns="46038">
            <a:spAutoFit/>
          </a:bodyPr>
          <a:lstStyle/>
          <a:p>
            <a:pPr>
              <a:spcBef>
                <a:spcPct val="50000"/>
              </a:spcBef>
              <a:defRPr/>
            </a:pPr>
            <a:r>
              <a:rPr lang="en-US" sz="4500" b="1" dirty="0" err="1">
                <a:effectLst>
                  <a:outerShdw blurRad="38100" dist="38100" dir="2700000" algn="tl">
                    <a:srgbClr val="000066"/>
                  </a:outerShdw>
                </a:effectLst>
                <a:latin typeface="Arial" panose="020B0604020202020204" pitchFamily="34" charset="0"/>
                <a:cs typeface="Arial" panose="020B0604020202020204" pitchFamily="34" charset="0"/>
              </a:rPr>
              <a:t>Ke</a:t>
            </a:r>
            <a:r>
              <a:rPr lang="en-US" sz="4500" b="1" dirty="0">
                <a:effectLst>
                  <a:outerShdw blurRad="38100" dist="38100" dir="2700000" algn="tl">
                    <a:srgbClr val="000066"/>
                  </a:outerShdw>
                </a:effectLst>
                <a:latin typeface="Arial" panose="020B0604020202020204" pitchFamily="34" charset="0"/>
                <a:cs typeface="Arial" panose="020B0604020202020204" pitchFamily="34" charset="0"/>
              </a:rPr>
              <a:t> </a:t>
            </a:r>
          </a:p>
          <a:p>
            <a:pPr algn="ctr">
              <a:spcBef>
                <a:spcPct val="50000"/>
              </a:spcBef>
              <a:defRPr/>
            </a:pPr>
            <a:r>
              <a:rPr lang="en-US" sz="4500" b="1" dirty="0">
                <a:effectLst>
                  <a:outerShdw blurRad="38100" dist="38100" dir="2700000" algn="tl">
                    <a:srgbClr val="FFFFFF"/>
                  </a:outerShdw>
                </a:effectLst>
                <a:latin typeface="Arial" panose="020B0604020202020204" pitchFamily="34" charset="0"/>
                <a:cs typeface="Arial" panose="020B0604020202020204" pitchFamily="34" charset="0"/>
              </a:rPr>
              <a:t>LAPORAN KEUANGAN</a:t>
            </a:r>
          </a:p>
          <a:p>
            <a:pPr algn="ctr">
              <a:spcBef>
                <a:spcPct val="50000"/>
              </a:spcBef>
              <a:defRPr/>
            </a:pPr>
            <a:endParaRPr lang="en-US" sz="4500" b="1" dirty="0">
              <a:solidFill>
                <a:srgbClr val="66FF66"/>
              </a:solidFill>
              <a:effectLst>
                <a:outerShdw blurRad="38100" dist="38100" dir="2700000" algn="tl">
                  <a:srgbClr val="FFFFFF"/>
                </a:outerShdw>
              </a:effectLst>
              <a:latin typeface="TerrysHand"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8851"/>
                                        </p:tgtEl>
                                        <p:attrNameLst>
                                          <p:attrName>style.visibility</p:attrName>
                                        </p:attrNameLst>
                                      </p:cBhvr>
                                      <p:to>
                                        <p:strVal val="visible"/>
                                      </p:to>
                                    </p:set>
                                    <p:animEffect transition="in" filter="checkerboard(across)">
                                      <p:cBhvr>
                                        <p:cTn id="7" dur="500"/>
                                        <p:tgtEl>
                                          <p:spTgt spid="788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8852"/>
                                        </p:tgtEl>
                                        <p:attrNameLst>
                                          <p:attrName>style.visibility</p:attrName>
                                        </p:attrNameLst>
                                      </p:cBhvr>
                                      <p:to>
                                        <p:strVal val="visible"/>
                                      </p:to>
                                    </p:set>
                                    <p:animEffect transition="in" filter="checkerboard(across)">
                                      <p:cBhvr>
                                        <p:cTn id="12" dur="500"/>
                                        <p:tgtEl>
                                          <p:spTgt spid="788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p:bldP spid="78852"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xmlns="" id="{D8E9262A-534F-4E11-9AB0-AFC4A861680B}"/>
              </a:ext>
            </a:extLst>
          </p:cNvPr>
          <p:cNvSpPr>
            <a:spLocks noGrp="1" noChangeArrowheads="1"/>
          </p:cNvSpPr>
          <p:nvPr>
            <p:ph type="ctrTitle" idx="4294967295"/>
          </p:nvPr>
        </p:nvSpPr>
        <p:spPr>
          <a:xfrm>
            <a:off x="0" y="-76200"/>
            <a:ext cx="8866188" cy="1311275"/>
          </a:xfrm>
        </p:spPr>
        <p:txBody>
          <a:bodyPr rtlCol="0">
            <a:normAutofit fontScale="90000"/>
          </a:bodyPr>
          <a:lstStyle/>
          <a:p>
            <a:pPr algn="ctr" eaLnBrk="1" fontAlgn="auto" hangingPunct="1">
              <a:spcAft>
                <a:spcPts val="0"/>
              </a:spcAft>
              <a:defRPr/>
            </a:pPr>
            <a:r>
              <a:rPr sz="2000" b="1" dirty="0">
                <a:solidFill>
                  <a:srgbClr val="CCFFFF"/>
                </a:solidFill>
                <a:latin typeface="Impact" panose="020B0806030902050204" pitchFamily="34" charset="0"/>
              </a:rPr>
              <a:t/>
            </a:r>
            <a:br>
              <a:rPr sz="2000" b="1" dirty="0">
                <a:solidFill>
                  <a:srgbClr val="CCFFFF"/>
                </a:solidFill>
                <a:latin typeface="Impact" panose="020B0806030902050204" pitchFamily="34" charset="0"/>
              </a:rPr>
            </a:br>
            <a:r>
              <a:rPr sz="3600" b="1" dirty="0" err="1">
                <a:solidFill>
                  <a:schemeClr val="tx1"/>
                </a:solidFill>
                <a:latin typeface="Arial" panose="020B0604020202020204" pitchFamily="34" charset="0"/>
                <a:cs typeface="Arial" panose="020B0604020202020204" pitchFamily="34" charset="0"/>
              </a:rPr>
              <a:t>Pertanggungjawaban</a:t>
            </a:r>
            <a:r>
              <a:rPr sz="3600" b="1" dirty="0">
                <a:solidFill>
                  <a:schemeClr val="tx1"/>
                </a:solidFill>
                <a:latin typeface="Arial" panose="020B0604020202020204" pitchFamily="34" charset="0"/>
                <a:cs typeface="Arial" panose="020B0604020202020204" pitchFamily="34" charset="0"/>
              </a:rPr>
              <a:t> </a:t>
            </a:r>
            <a:r>
              <a:rPr sz="3600" b="1" dirty="0" err="1">
                <a:solidFill>
                  <a:schemeClr val="tx1"/>
                </a:solidFill>
                <a:latin typeface="Arial" panose="020B0604020202020204" pitchFamily="34" charset="0"/>
                <a:cs typeface="Arial" panose="020B0604020202020204" pitchFamily="34" charset="0"/>
              </a:rPr>
              <a:t>Pelaksanaan</a:t>
            </a:r>
            <a:r>
              <a:rPr sz="3600" b="1" dirty="0">
                <a:solidFill>
                  <a:schemeClr val="tx1"/>
                </a:solidFill>
                <a:latin typeface="Arial" panose="020B0604020202020204" pitchFamily="34" charset="0"/>
                <a:cs typeface="Arial" panose="020B0604020202020204" pitchFamily="34" charset="0"/>
              </a:rPr>
              <a:t> APBN</a:t>
            </a:r>
            <a:r>
              <a:rPr b="1" dirty="0">
                <a:solidFill>
                  <a:srgbClr val="CCFFFF"/>
                </a:solidFill>
                <a:latin typeface="Impact" panose="020B0806030902050204" pitchFamily="34" charset="0"/>
              </a:rPr>
              <a:t/>
            </a:r>
            <a:br>
              <a:rPr b="1" dirty="0">
                <a:solidFill>
                  <a:srgbClr val="CCFFFF"/>
                </a:solidFill>
                <a:latin typeface="Impact" panose="020B0806030902050204" pitchFamily="34" charset="0"/>
              </a:rPr>
            </a:br>
            <a:r>
              <a:rPr sz="2000" b="1" dirty="0">
                <a:solidFill>
                  <a:srgbClr val="CCFFFF"/>
                </a:solidFill>
                <a:latin typeface="Impact" panose="020B0806030902050204" pitchFamily="34" charset="0"/>
              </a:rPr>
              <a:t> </a:t>
            </a:r>
          </a:p>
        </p:txBody>
      </p:sp>
      <p:sp>
        <p:nvSpPr>
          <p:cNvPr id="80899" name="Rectangle 3">
            <a:extLst>
              <a:ext uri="{FF2B5EF4-FFF2-40B4-BE49-F238E27FC236}">
                <a16:creationId xmlns:a16="http://schemas.microsoft.com/office/drawing/2014/main" xmlns="" id="{74DBB58B-FB0E-40AA-A93D-EB94FD2DA46F}"/>
              </a:ext>
            </a:extLst>
          </p:cNvPr>
          <p:cNvSpPr>
            <a:spLocks noGrp="1" noChangeArrowheads="1"/>
          </p:cNvSpPr>
          <p:nvPr>
            <p:ph type="subTitle" idx="4294967295"/>
          </p:nvPr>
        </p:nvSpPr>
        <p:spPr>
          <a:xfrm>
            <a:off x="0" y="1371600"/>
            <a:ext cx="8431213" cy="4267200"/>
          </a:xfrm>
        </p:spPr>
        <p:txBody>
          <a:bodyPr rtlCol="0">
            <a:noAutofit/>
          </a:bodyPr>
          <a:lstStyle/>
          <a:p>
            <a:pPr algn="just" eaLnBrk="1" fontAlgn="auto" hangingPunct="1">
              <a:lnSpc>
                <a:spcPct val="110000"/>
              </a:lnSpc>
              <a:spcAft>
                <a:spcPts val="0"/>
              </a:spcAft>
              <a:buClr>
                <a:schemeClr val="tx1">
                  <a:lumMod val="85000"/>
                  <a:lumOff val="15000"/>
                </a:schemeClr>
              </a:buClr>
              <a:defRPr/>
            </a:pPr>
            <a:endParaRPr lang="en-US" sz="2000" b="1" dirty="0">
              <a:latin typeface="Arial" panose="020B0604020202020204" pitchFamily="34" charset="0"/>
              <a:cs typeface="Arial" panose="020B0604020202020204" pitchFamily="34" charset="0"/>
            </a:endParaRPr>
          </a:p>
          <a:p>
            <a:pPr marL="280988" indent="-280988" algn="just" eaLnBrk="1" fontAlgn="auto" hangingPunct="1">
              <a:lnSpc>
                <a:spcPct val="110000"/>
              </a:lnSpc>
              <a:spcAft>
                <a:spcPts val="0"/>
              </a:spcAft>
              <a:buClr>
                <a:schemeClr val="tx1">
                  <a:lumMod val="85000"/>
                  <a:lumOff val="15000"/>
                </a:schemeClr>
              </a:buClr>
              <a:buFont typeface="Arial" panose="020B0604020202020204" pitchFamily="34" charset="0"/>
              <a:buChar char="•"/>
              <a:defRPr/>
            </a:pPr>
            <a:r>
              <a:rPr lang="en-US" sz="2000" b="1" dirty="0">
                <a:latin typeface="Arial" panose="020B0604020202020204" pitchFamily="34" charset="0"/>
                <a:cs typeface="Arial" panose="020B0604020202020204" pitchFamily="34" charset="0"/>
              </a:rPr>
              <a:t>RUU </a:t>
            </a:r>
            <a:r>
              <a:rPr lang="en-US" sz="2000" b="1" dirty="0" err="1">
                <a:latin typeface="Arial" panose="020B0604020202020204" pitchFamily="34" charset="0"/>
                <a:cs typeface="Arial" panose="020B0604020202020204" pitchFamily="34" charset="0"/>
              </a:rPr>
              <a:t>pertanggungjawaban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pelaksanaan</a:t>
            </a:r>
            <a:r>
              <a:rPr lang="en-US" sz="2000" b="1" dirty="0">
                <a:latin typeface="Arial" panose="020B0604020202020204" pitchFamily="34" charset="0"/>
                <a:cs typeface="Arial" panose="020B0604020202020204" pitchFamily="34" charset="0"/>
              </a:rPr>
              <a:t> APBN, </a:t>
            </a:r>
            <a:r>
              <a:rPr lang="en-US" sz="2000" b="1" dirty="0" err="1">
                <a:latin typeface="Arial" panose="020B0604020202020204" pitchFamily="34" charset="0"/>
                <a:cs typeface="Arial" panose="020B0604020202020204" pitchFamily="34" charset="0"/>
              </a:rPr>
              <a:t>berupa</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laporan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keuangan</a:t>
            </a:r>
            <a:r>
              <a:rPr lang="en-US" sz="2000" b="1" dirty="0">
                <a:latin typeface="Arial" panose="020B0604020202020204" pitchFamily="34" charset="0"/>
                <a:cs typeface="Arial" panose="020B0604020202020204" pitchFamily="34" charset="0"/>
              </a:rPr>
              <a:t> yang </a:t>
            </a:r>
            <a:r>
              <a:rPr lang="en-US" sz="2000" b="1" dirty="0" err="1">
                <a:latin typeface="Arial" panose="020B0604020202020204" pitchFamily="34" charset="0"/>
                <a:cs typeface="Arial" panose="020B0604020202020204" pitchFamily="34" charset="0"/>
              </a:rPr>
              <a:t>telah</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diperiksa</a:t>
            </a:r>
            <a:r>
              <a:rPr lang="en-US" sz="2000" b="1" dirty="0">
                <a:latin typeface="Arial" panose="020B0604020202020204" pitchFamily="34" charset="0"/>
                <a:cs typeface="Arial" panose="020B0604020202020204" pitchFamily="34" charset="0"/>
              </a:rPr>
              <a:t> BPK, </a:t>
            </a:r>
            <a:r>
              <a:rPr lang="en-US" sz="2000" b="1" dirty="0" err="1">
                <a:latin typeface="Arial" panose="020B0604020202020204" pitchFamily="34" charset="0"/>
                <a:cs typeface="Arial" panose="020B0604020202020204" pitchFamily="34" charset="0"/>
              </a:rPr>
              <a:t>disampaikan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kepada</a:t>
            </a:r>
            <a:r>
              <a:rPr lang="en-US" sz="2000" b="1" dirty="0">
                <a:latin typeface="Arial" panose="020B0604020202020204" pitchFamily="34" charset="0"/>
                <a:cs typeface="Arial" panose="020B0604020202020204" pitchFamily="34" charset="0"/>
              </a:rPr>
              <a:t> DPR </a:t>
            </a:r>
            <a:r>
              <a:rPr lang="en-US" sz="2000" b="1" dirty="0" err="1">
                <a:latin typeface="Arial" panose="020B0604020202020204" pitchFamily="34" charset="0"/>
                <a:cs typeface="Arial" panose="020B0604020202020204" pitchFamily="34" charset="0"/>
              </a:rPr>
              <a:t>selambat-lambatnya</a:t>
            </a:r>
            <a:r>
              <a:rPr lang="en-US" sz="2000" b="1" dirty="0">
                <a:latin typeface="Arial" panose="020B0604020202020204" pitchFamily="34" charset="0"/>
                <a:cs typeface="Arial" panose="020B0604020202020204" pitchFamily="34" charset="0"/>
              </a:rPr>
              <a:t> 6 </a:t>
            </a:r>
            <a:r>
              <a:rPr lang="en-US" sz="2000" b="1" dirty="0" err="1">
                <a:latin typeface="Arial" panose="020B0604020202020204" pitchFamily="34" charset="0"/>
                <a:cs typeface="Arial" panose="020B0604020202020204" pitchFamily="34" charset="0"/>
              </a:rPr>
              <a:t>bulan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setelah</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tahun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anggaran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berakhir</a:t>
            </a:r>
            <a:r>
              <a:rPr lang="en-US" sz="2000" b="1" dirty="0">
                <a:latin typeface="Arial" panose="020B0604020202020204" pitchFamily="34" charset="0"/>
                <a:cs typeface="Arial" panose="020B0604020202020204" pitchFamily="34" charset="0"/>
              </a:rPr>
              <a:t>.</a:t>
            </a:r>
            <a:endParaRPr lang="id-ID" sz="2000" b="1" dirty="0">
              <a:latin typeface="Arial" panose="020B0604020202020204" pitchFamily="34" charset="0"/>
              <a:cs typeface="Arial" panose="020B0604020202020204" pitchFamily="34" charset="0"/>
            </a:endParaRPr>
          </a:p>
          <a:p>
            <a:pPr marL="280988" indent="-280988" algn="just" eaLnBrk="1" fontAlgn="auto" hangingPunct="1">
              <a:lnSpc>
                <a:spcPct val="110000"/>
              </a:lnSpc>
              <a:spcAft>
                <a:spcPts val="0"/>
              </a:spcAft>
              <a:buClr>
                <a:schemeClr val="tx1">
                  <a:lumMod val="85000"/>
                  <a:lumOff val="15000"/>
                </a:schemeClr>
              </a:buClr>
              <a:buFont typeface="Arial" panose="020B0604020202020204" pitchFamily="34" charset="0"/>
              <a:buChar char="•"/>
              <a:defRPr/>
            </a:pPr>
            <a:r>
              <a:rPr lang="en-US" sz="2000" b="1" dirty="0" err="1">
                <a:latin typeface="Arial" panose="020B0604020202020204" pitchFamily="34" charset="0"/>
                <a:cs typeface="Arial" panose="020B0604020202020204" pitchFamily="34" charset="0"/>
              </a:rPr>
              <a:t>Laporan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keuangan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setidak-tidaknya</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meliputi</a:t>
            </a:r>
            <a:r>
              <a:rPr lang="en-US" sz="2000" b="1" dirty="0">
                <a:latin typeface="Arial" panose="020B0604020202020204" pitchFamily="34" charset="0"/>
                <a:cs typeface="Arial" panose="020B0604020202020204" pitchFamily="34" charset="0"/>
              </a:rPr>
              <a:t> : </a:t>
            </a:r>
            <a:r>
              <a:rPr lang="en-US" sz="2000" b="1" dirty="0" err="1">
                <a:latin typeface="Arial" panose="020B0604020202020204" pitchFamily="34" charset="0"/>
                <a:cs typeface="Arial" panose="020B0604020202020204" pitchFamily="34" charset="0"/>
              </a:rPr>
              <a:t>Laporan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Realisasi</a:t>
            </a:r>
            <a:r>
              <a:rPr lang="en-US" sz="2000" b="1" dirty="0">
                <a:latin typeface="Arial" panose="020B0604020202020204" pitchFamily="34" charset="0"/>
                <a:cs typeface="Arial" panose="020B0604020202020204" pitchFamily="34" charset="0"/>
              </a:rPr>
              <a:t> APBN,</a:t>
            </a:r>
            <a:r>
              <a:rPr lang="id-ID"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Neraca</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Laporan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Arus</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Kas</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dan</a:t>
            </a:r>
            <a:r>
              <a:rPr lang="id-ID"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Catatan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atas</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Laporan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Keuangan</a:t>
            </a:r>
            <a:r>
              <a:rPr lang="en-US" sz="2000" b="1" dirty="0">
                <a:latin typeface="Arial" panose="020B0604020202020204" pitchFamily="34" charset="0"/>
                <a:cs typeface="Arial" panose="020B0604020202020204" pitchFamily="34" charset="0"/>
              </a:rPr>
              <a:t> </a:t>
            </a:r>
            <a:r>
              <a:rPr lang="en-US"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20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dilampiri</a:t>
            </a:r>
            <a:r>
              <a:rPr lang="en-US"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0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laporan</a:t>
            </a:r>
            <a:r>
              <a:rPr lang="en-US"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0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keuangan</a:t>
            </a:r>
            <a:r>
              <a:rPr lang="en-US"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0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perusahaan</a:t>
            </a:r>
            <a:r>
              <a:rPr lang="en-US"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0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negara</a:t>
            </a:r>
            <a:r>
              <a:rPr lang="en-US"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0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dan</a:t>
            </a:r>
            <a:r>
              <a:rPr lang="en-US"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0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badan</a:t>
            </a:r>
            <a:r>
              <a:rPr lang="en-US"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0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lainnya</a:t>
            </a:r>
            <a:r>
              <a:rPr lang="en-US"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id-ID"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Laporan keuangan ini berubah dengan diterapkannya akuntansi berbasis </a:t>
            </a:r>
            <a:r>
              <a:rPr lang="id-ID" sz="20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ak</a:t>
            </a:r>
            <a:r>
              <a:rPr lang="en-US"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r</a:t>
            </a:r>
            <a:r>
              <a:rPr lang="id-ID" sz="20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ual</a:t>
            </a:r>
            <a:r>
              <a:rPr lang="id-ID"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280988" indent="-280988" algn="just" eaLnBrk="1" fontAlgn="auto" hangingPunct="1">
              <a:lnSpc>
                <a:spcPct val="110000"/>
              </a:lnSpc>
              <a:spcAft>
                <a:spcPts val="0"/>
              </a:spcAft>
              <a:buClr>
                <a:schemeClr val="tx1">
                  <a:lumMod val="85000"/>
                  <a:lumOff val="15000"/>
                </a:schemeClr>
              </a:buClr>
              <a:buFont typeface="Arial" panose="020B0604020202020204" pitchFamily="34" charset="0"/>
              <a:buChar char="•"/>
              <a:defRPr/>
            </a:pPr>
            <a:endParaRPr lang="en-US" sz="2000" b="1" dirty="0">
              <a:latin typeface="Arial" panose="020B0604020202020204" pitchFamily="34" charset="0"/>
              <a:cs typeface="Arial" panose="020B0604020202020204" pitchFamily="34" charset="0"/>
            </a:endParaRPr>
          </a:p>
        </p:txBody>
      </p:sp>
      <p:sp>
        <p:nvSpPr>
          <p:cNvPr id="80900" name="Rectangle 4">
            <a:extLst>
              <a:ext uri="{FF2B5EF4-FFF2-40B4-BE49-F238E27FC236}">
                <a16:creationId xmlns:a16="http://schemas.microsoft.com/office/drawing/2014/main" xmlns="" id="{50B80556-AA05-421D-BA5B-35999AF4C236}"/>
              </a:ext>
            </a:extLst>
          </p:cNvPr>
          <p:cNvSpPr>
            <a:spLocks noChangeArrowheads="1"/>
          </p:cNvSpPr>
          <p:nvPr/>
        </p:nvSpPr>
        <p:spPr bwMode="auto">
          <a:xfrm>
            <a:off x="228600" y="3200400"/>
            <a:ext cx="8588375" cy="2590800"/>
          </a:xfrm>
          <a:prstGeom prst="rect">
            <a:avLst/>
          </a:prstGeom>
          <a:noFill/>
          <a:ln w="9525">
            <a:noFill/>
            <a:miter lim="800000"/>
            <a:headEnd/>
            <a:tailEnd/>
          </a:ln>
          <a:effectLst/>
        </p:spPr>
        <p:txBody>
          <a:bodyPr lIns="92075" tIns="46038" rIns="92075" bIns="46038" anchor="ctr"/>
          <a:lstStyle/>
          <a:p>
            <a:pPr marL="290513" indent="-231775" algn="just">
              <a:lnSpc>
                <a:spcPct val="70000"/>
              </a:lnSpc>
              <a:spcBef>
                <a:spcPct val="20000"/>
              </a:spcBef>
              <a:defRPr/>
            </a:pPr>
            <a:endPar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cSld>
  <p:clrMapOvr>
    <a:masterClrMapping/>
  </p:clrMapOvr>
  <p:transition>
    <p:random/>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xmlns="" id="{ABC546A1-544A-4B5B-B0DF-9F5E4E2EA41C}"/>
              </a:ext>
            </a:extLst>
          </p:cNvPr>
          <p:cNvSpPr>
            <a:spLocks noGrp="1"/>
          </p:cNvSpPr>
          <p:nvPr>
            <p:ph type="title"/>
          </p:nvPr>
        </p:nvSpPr>
        <p:spPr>
          <a:xfrm>
            <a:off x="152400" y="1524000"/>
            <a:ext cx="8839200" cy="2819400"/>
          </a:xfrm>
        </p:spPr>
        <p:txBody>
          <a:bodyPr/>
          <a:lstStyle/>
          <a:p>
            <a:pPr algn="ctr" eaLnBrk="1" hangingPunct="1">
              <a:lnSpc>
                <a:spcPct val="110000"/>
              </a:lnSpc>
            </a:pPr>
            <a:r>
              <a:rPr altLang="en-US" sz="4500" b="1">
                <a:solidFill>
                  <a:schemeClr val="tx1"/>
                </a:solidFill>
                <a:latin typeface="Arial" panose="020B0604020202020204" pitchFamily="34" charset="0"/>
                <a:cs typeface="Arial" panose="020B0604020202020204" pitchFamily="34" charset="0"/>
              </a:rPr>
              <a:t>KELEMBAGAAN PENGELOLA KEUANGAN PEMERINTAH</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xmlns="" id="{9F3224F9-D4A4-48C9-B8F6-6765D97F0FF4}"/>
              </a:ext>
            </a:extLst>
          </p:cNvPr>
          <p:cNvSpPr>
            <a:spLocks noGrp="1"/>
          </p:cNvSpPr>
          <p:nvPr>
            <p:ph type="title"/>
          </p:nvPr>
        </p:nvSpPr>
        <p:spPr>
          <a:xfrm>
            <a:off x="685800" y="152400"/>
            <a:ext cx="7772400" cy="762000"/>
          </a:xfrm>
        </p:spPr>
        <p:txBody>
          <a:bodyPr/>
          <a:lstStyle/>
          <a:p>
            <a:pPr eaLnBrk="1" hangingPunct="1"/>
            <a:r>
              <a:rPr altLang="en-US" b="1">
                <a:solidFill>
                  <a:schemeClr val="tx1"/>
                </a:solidFill>
              </a:rPr>
              <a:t>Pemisahan Kewenangan</a:t>
            </a:r>
          </a:p>
        </p:txBody>
      </p:sp>
      <p:grpSp>
        <p:nvGrpSpPr>
          <p:cNvPr id="104452" name="Group 5">
            <a:extLst>
              <a:ext uri="{FF2B5EF4-FFF2-40B4-BE49-F238E27FC236}">
                <a16:creationId xmlns:a16="http://schemas.microsoft.com/office/drawing/2014/main" xmlns="" id="{B5D36D23-A9DC-4BC6-90CB-4C5AAF5EE9CB}"/>
              </a:ext>
            </a:extLst>
          </p:cNvPr>
          <p:cNvGrpSpPr>
            <a:grpSpLocks/>
          </p:cNvGrpSpPr>
          <p:nvPr/>
        </p:nvGrpSpPr>
        <p:grpSpPr bwMode="auto">
          <a:xfrm>
            <a:off x="1524000" y="1422400"/>
            <a:ext cx="2592388" cy="687388"/>
            <a:chOff x="960" y="896"/>
            <a:chExt cx="1633" cy="433"/>
          </a:xfrm>
        </p:grpSpPr>
        <p:sp>
          <p:nvSpPr>
            <p:cNvPr id="104490" name="Freeform 3">
              <a:extLst>
                <a:ext uri="{FF2B5EF4-FFF2-40B4-BE49-F238E27FC236}">
                  <a16:creationId xmlns:a16="http://schemas.microsoft.com/office/drawing/2014/main" xmlns="" id="{7368953D-2C08-4EF5-BD7E-DB45866BCF89}"/>
                </a:ext>
              </a:extLst>
            </p:cNvPr>
            <p:cNvSpPr>
              <a:spLocks/>
            </p:cNvSpPr>
            <p:nvPr/>
          </p:nvSpPr>
          <p:spPr bwMode="auto">
            <a:xfrm>
              <a:off x="960" y="896"/>
              <a:ext cx="1633" cy="433"/>
            </a:xfrm>
            <a:custGeom>
              <a:avLst/>
              <a:gdLst>
                <a:gd name="T0" fmla="*/ 0 w 1633"/>
                <a:gd name="T1" fmla="*/ 0 h 433"/>
                <a:gd name="T2" fmla="*/ 0 w 1633"/>
                <a:gd name="T3" fmla="*/ 432 h 433"/>
                <a:gd name="T4" fmla="*/ 1632 w 1633"/>
                <a:gd name="T5" fmla="*/ 432 h 433"/>
                <a:gd name="T6" fmla="*/ 1632 w 1633"/>
                <a:gd name="T7" fmla="*/ 0 h 433"/>
                <a:gd name="T8" fmla="*/ 0 w 1633"/>
                <a:gd name="T9" fmla="*/ 0 h 433"/>
                <a:gd name="T10" fmla="*/ 0 60000 65536"/>
                <a:gd name="T11" fmla="*/ 0 60000 65536"/>
                <a:gd name="T12" fmla="*/ 0 60000 65536"/>
                <a:gd name="T13" fmla="*/ 0 60000 65536"/>
                <a:gd name="T14" fmla="*/ 0 60000 65536"/>
                <a:gd name="T15" fmla="*/ 0 w 1633"/>
                <a:gd name="T16" fmla="*/ 0 h 433"/>
                <a:gd name="T17" fmla="*/ 1633 w 1633"/>
                <a:gd name="T18" fmla="*/ 433 h 433"/>
              </a:gdLst>
              <a:ahLst/>
              <a:cxnLst>
                <a:cxn ang="T10">
                  <a:pos x="T0" y="T1"/>
                </a:cxn>
                <a:cxn ang="T11">
                  <a:pos x="T2" y="T3"/>
                </a:cxn>
                <a:cxn ang="T12">
                  <a:pos x="T4" y="T5"/>
                </a:cxn>
                <a:cxn ang="T13">
                  <a:pos x="T6" y="T7"/>
                </a:cxn>
                <a:cxn ang="T14">
                  <a:pos x="T8" y="T9"/>
                </a:cxn>
              </a:cxnLst>
              <a:rect l="T15" t="T16" r="T17" b="T18"/>
              <a:pathLst>
                <a:path w="1633" h="433">
                  <a:moveTo>
                    <a:pt x="0" y="0"/>
                  </a:moveTo>
                  <a:lnTo>
                    <a:pt x="0" y="432"/>
                  </a:lnTo>
                  <a:lnTo>
                    <a:pt x="1632" y="432"/>
                  </a:lnTo>
                  <a:lnTo>
                    <a:pt x="1632" y="0"/>
                  </a:lnTo>
                  <a:lnTo>
                    <a:pt x="0" y="0"/>
                  </a:lnTo>
                </a:path>
              </a:pathLst>
            </a:custGeom>
            <a:solidFill>
              <a:schemeClr val="accent2"/>
            </a:solidFill>
            <a:ln w="12700" cap="rnd">
              <a:solidFill>
                <a:srgbClr val="FF3300"/>
              </a:solidFill>
              <a:round/>
              <a:headEnd type="none" w="sm" len="sm"/>
              <a:tailEnd type="none" w="sm" len="sm"/>
            </a:ln>
          </p:spPr>
          <p:txBody>
            <a:bodyPr/>
            <a:lstStyle/>
            <a:p>
              <a:endParaRPr lang="en-US"/>
            </a:p>
          </p:txBody>
        </p:sp>
        <p:sp>
          <p:nvSpPr>
            <p:cNvPr id="84996" name="Rectangle 4">
              <a:extLst>
                <a:ext uri="{FF2B5EF4-FFF2-40B4-BE49-F238E27FC236}">
                  <a16:creationId xmlns:a16="http://schemas.microsoft.com/office/drawing/2014/main" xmlns="" id="{BFE38B65-7F58-4CE9-AF5C-A9970616D0F6}"/>
                </a:ext>
              </a:extLst>
            </p:cNvPr>
            <p:cNvSpPr>
              <a:spLocks noChangeArrowheads="1"/>
            </p:cNvSpPr>
            <p:nvPr/>
          </p:nvSpPr>
          <p:spPr bwMode="auto">
            <a:xfrm>
              <a:off x="1021" y="928"/>
              <a:ext cx="1510" cy="368"/>
            </a:xfrm>
            <a:prstGeom prst="rect">
              <a:avLst/>
            </a:prstGeom>
            <a:noFill/>
            <a:ln w="9525">
              <a:noFill/>
              <a:miter lim="800000"/>
              <a:headEnd/>
              <a:tailEnd/>
            </a:ln>
            <a:effectLst/>
          </p:spPr>
          <p:txBody>
            <a:bodyPr wrap="none" lIns="0" tIns="0" rIns="0" bIns="0" anchor="ctr"/>
            <a:lstStyle/>
            <a:p>
              <a:pPr algn="ctr">
                <a:defRPr/>
              </a:pPr>
              <a:r>
                <a:rPr lang="en-US" b="1">
                  <a:solidFill>
                    <a:srgbClr val="FFFF00"/>
                  </a:solidFill>
                  <a:effectLst>
                    <a:outerShdw blurRad="38100" dist="38100" dir="2700000" algn="tl">
                      <a:srgbClr val="000000"/>
                    </a:outerShdw>
                  </a:effectLst>
                </a:rPr>
                <a:t>Menteri Teknis</a:t>
              </a:r>
            </a:p>
          </p:txBody>
        </p:sp>
      </p:grpSp>
      <p:grpSp>
        <p:nvGrpSpPr>
          <p:cNvPr id="104453" name="Group 8">
            <a:extLst>
              <a:ext uri="{FF2B5EF4-FFF2-40B4-BE49-F238E27FC236}">
                <a16:creationId xmlns:a16="http://schemas.microsoft.com/office/drawing/2014/main" xmlns="" id="{266605EC-271B-4930-8FD8-158D359FA376}"/>
              </a:ext>
            </a:extLst>
          </p:cNvPr>
          <p:cNvGrpSpPr>
            <a:grpSpLocks/>
          </p:cNvGrpSpPr>
          <p:nvPr/>
        </p:nvGrpSpPr>
        <p:grpSpPr bwMode="auto">
          <a:xfrm>
            <a:off x="6248400" y="1422400"/>
            <a:ext cx="2592388" cy="687388"/>
            <a:chOff x="3936" y="896"/>
            <a:chExt cx="1633" cy="433"/>
          </a:xfrm>
        </p:grpSpPr>
        <p:sp>
          <p:nvSpPr>
            <p:cNvPr id="104488" name="Freeform 6">
              <a:extLst>
                <a:ext uri="{FF2B5EF4-FFF2-40B4-BE49-F238E27FC236}">
                  <a16:creationId xmlns:a16="http://schemas.microsoft.com/office/drawing/2014/main" xmlns="" id="{162FA288-3062-495D-BB01-2795011FF8C6}"/>
                </a:ext>
              </a:extLst>
            </p:cNvPr>
            <p:cNvSpPr>
              <a:spLocks/>
            </p:cNvSpPr>
            <p:nvPr/>
          </p:nvSpPr>
          <p:spPr bwMode="auto">
            <a:xfrm>
              <a:off x="3936" y="896"/>
              <a:ext cx="1633" cy="433"/>
            </a:xfrm>
            <a:custGeom>
              <a:avLst/>
              <a:gdLst>
                <a:gd name="T0" fmla="*/ 0 w 1633"/>
                <a:gd name="T1" fmla="*/ 0 h 433"/>
                <a:gd name="T2" fmla="*/ 0 w 1633"/>
                <a:gd name="T3" fmla="*/ 432 h 433"/>
                <a:gd name="T4" fmla="*/ 1632 w 1633"/>
                <a:gd name="T5" fmla="*/ 432 h 433"/>
                <a:gd name="T6" fmla="*/ 1632 w 1633"/>
                <a:gd name="T7" fmla="*/ 0 h 433"/>
                <a:gd name="T8" fmla="*/ 0 w 1633"/>
                <a:gd name="T9" fmla="*/ 0 h 433"/>
                <a:gd name="T10" fmla="*/ 0 60000 65536"/>
                <a:gd name="T11" fmla="*/ 0 60000 65536"/>
                <a:gd name="T12" fmla="*/ 0 60000 65536"/>
                <a:gd name="T13" fmla="*/ 0 60000 65536"/>
                <a:gd name="T14" fmla="*/ 0 60000 65536"/>
                <a:gd name="T15" fmla="*/ 0 w 1633"/>
                <a:gd name="T16" fmla="*/ 0 h 433"/>
                <a:gd name="T17" fmla="*/ 1633 w 1633"/>
                <a:gd name="T18" fmla="*/ 433 h 433"/>
              </a:gdLst>
              <a:ahLst/>
              <a:cxnLst>
                <a:cxn ang="T10">
                  <a:pos x="T0" y="T1"/>
                </a:cxn>
                <a:cxn ang="T11">
                  <a:pos x="T2" y="T3"/>
                </a:cxn>
                <a:cxn ang="T12">
                  <a:pos x="T4" y="T5"/>
                </a:cxn>
                <a:cxn ang="T13">
                  <a:pos x="T6" y="T7"/>
                </a:cxn>
                <a:cxn ang="T14">
                  <a:pos x="T8" y="T9"/>
                </a:cxn>
              </a:cxnLst>
              <a:rect l="T15" t="T16" r="T17" b="T18"/>
              <a:pathLst>
                <a:path w="1633" h="433">
                  <a:moveTo>
                    <a:pt x="0" y="0"/>
                  </a:moveTo>
                  <a:lnTo>
                    <a:pt x="0" y="432"/>
                  </a:lnTo>
                  <a:lnTo>
                    <a:pt x="1632" y="432"/>
                  </a:lnTo>
                  <a:lnTo>
                    <a:pt x="1632" y="0"/>
                  </a:lnTo>
                  <a:lnTo>
                    <a:pt x="0" y="0"/>
                  </a:lnTo>
                </a:path>
              </a:pathLst>
            </a:custGeom>
            <a:solidFill>
              <a:schemeClr val="bg1"/>
            </a:solidFill>
            <a:ln w="12700" cap="rnd">
              <a:solidFill>
                <a:srgbClr val="FF3300"/>
              </a:solidFill>
              <a:round/>
              <a:headEnd type="none" w="sm" len="sm"/>
              <a:tailEnd type="none" w="sm" len="sm"/>
            </a:ln>
          </p:spPr>
          <p:txBody>
            <a:bodyPr/>
            <a:lstStyle/>
            <a:p>
              <a:endParaRPr lang="en-US"/>
            </a:p>
          </p:txBody>
        </p:sp>
        <p:sp>
          <p:nvSpPr>
            <p:cNvPr id="84999" name="Rectangle 7">
              <a:extLst>
                <a:ext uri="{FF2B5EF4-FFF2-40B4-BE49-F238E27FC236}">
                  <a16:creationId xmlns:a16="http://schemas.microsoft.com/office/drawing/2014/main" xmlns="" id="{53BFFFB9-0A7F-41A0-8FB6-546FEE2D97AF}"/>
                </a:ext>
              </a:extLst>
            </p:cNvPr>
            <p:cNvSpPr>
              <a:spLocks noChangeArrowheads="1"/>
            </p:cNvSpPr>
            <p:nvPr/>
          </p:nvSpPr>
          <p:spPr bwMode="auto">
            <a:xfrm>
              <a:off x="3997" y="928"/>
              <a:ext cx="1510" cy="368"/>
            </a:xfrm>
            <a:prstGeom prst="rect">
              <a:avLst/>
            </a:prstGeom>
            <a:noFill/>
            <a:ln w="9525">
              <a:noFill/>
              <a:miter lim="800000"/>
              <a:headEnd/>
              <a:tailEnd/>
            </a:ln>
            <a:effectLst/>
          </p:spPr>
          <p:txBody>
            <a:bodyPr wrap="none" lIns="0" tIns="0" rIns="0" bIns="0" anchor="ctr"/>
            <a:lstStyle/>
            <a:p>
              <a:pPr algn="ctr">
                <a:defRPr/>
              </a:pPr>
              <a:r>
                <a:rPr lang="en-US" b="1">
                  <a:effectLst>
                    <a:outerShdw blurRad="38100" dist="38100" dir="2700000" algn="tl">
                      <a:srgbClr val="000000"/>
                    </a:outerShdw>
                  </a:effectLst>
                </a:rPr>
                <a:t>Menteri Keuangan</a:t>
              </a:r>
            </a:p>
          </p:txBody>
        </p:sp>
      </p:grpSp>
      <p:sp>
        <p:nvSpPr>
          <p:cNvPr id="104454" name="Line 9">
            <a:extLst>
              <a:ext uri="{FF2B5EF4-FFF2-40B4-BE49-F238E27FC236}">
                <a16:creationId xmlns:a16="http://schemas.microsoft.com/office/drawing/2014/main" xmlns="" id="{292252DC-E247-4B4C-AC99-1FEA00485DD3}"/>
              </a:ext>
            </a:extLst>
          </p:cNvPr>
          <p:cNvSpPr>
            <a:spLocks noChangeShapeType="1"/>
          </p:cNvSpPr>
          <p:nvPr/>
        </p:nvSpPr>
        <p:spPr bwMode="auto">
          <a:xfrm>
            <a:off x="5715000" y="914400"/>
            <a:ext cx="0" cy="5791200"/>
          </a:xfrm>
          <a:prstGeom prst="line">
            <a:avLst/>
          </a:prstGeom>
          <a:noFill/>
          <a:ln w="12700">
            <a:solidFill>
              <a:srgbClr val="6600FF"/>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85002" name="Rectangle 10">
            <a:extLst>
              <a:ext uri="{FF2B5EF4-FFF2-40B4-BE49-F238E27FC236}">
                <a16:creationId xmlns:a16="http://schemas.microsoft.com/office/drawing/2014/main" xmlns="" id="{994CDFEA-94D0-42EB-98F1-26B16243157A}"/>
              </a:ext>
            </a:extLst>
          </p:cNvPr>
          <p:cNvSpPr>
            <a:spLocks noChangeArrowheads="1"/>
          </p:cNvSpPr>
          <p:nvPr/>
        </p:nvSpPr>
        <p:spPr bwMode="auto">
          <a:xfrm>
            <a:off x="2071688" y="2566988"/>
            <a:ext cx="1444625" cy="606425"/>
          </a:xfrm>
          <a:prstGeom prst="rect">
            <a:avLst/>
          </a:prstGeom>
          <a:solidFill>
            <a:schemeClr val="accent2"/>
          </a:solidFill>
          <a:ln w="12700">
            <a:solidFill>
              <a:srgbClr val="FF3300"/>
            </a:solidFill>
            <a:miter lim="800000"/>
            <a:headEnd/>
            <a:tailEnd/>
          </a:ln>
          <a:effectLst/>
        </p:spPr>
        <p:txBody>
          <a:bodyPr wrap="none" lIns="92075" tIns="46038" rIns="92075" bIns="46038" anchor="ctr"/>
          <a:lstStyle/>
          <a:p>
            <a:pPr algn="ctr">
              <a:defRPr/>
            </a:pPr>
            <a:r>
              <a:rPr lang="en-US" b="1">
                <a:solidFill>
                  <a:srgbClr val="FFFF00"/>
                </a:solidFill>
                <a:effectLst>
                  <a:outerShdw blurRad="38100" dist="38100" dir="2700000" algn="tl">
                    <a:srgbClr val="000000"/>
                  </a:outerShdw>
                </a:effectLst>
              </a:rPr>
              <a:t>Setjen</a:t>
            </a:r>
          </a:p>
        </p:txBody>
      </p:sp>
      <p:sp>
        <p:nvSpPr>
          <p:cNvPr id="85003" name="Rectangle 11">
            <a:extLst>
              <a:ext uri="{FF2B5EF4-FFF2-40B4-BE49-F238E27FC236}">
                <a16:creationId xmlns:a16="http://schemas.microsoft.com/office/drawing/2014/main" xmlns="" id="{A50538A2-EE3B-4B8D-864D-4A5BEB50DCB8}"/>
              </a:ext>
            </a:extLst>
          </p:cNvPr>
          <p:cNvSpPr>
            <a:spLocks noChangeArrowheads="1"/>
          </p:cNvSpPr>
          <p:nvPr/>
        </p:nvSpPr>
        <p:spPr bwMode="auto">
          <a:xfrm>
            <a:off x="6021388" y="2566988"/>
            <a:ext cx="1444625" cy="606425"/>
          </a:xfrm>
          <a:prstGeom prst="rect">
            <a:avLst/>
          </a:prstGeom>
          <a:solidFill>
            <a:schemeClr val="bg1"/>
          </a:solidFill>
          <a:ln w="12700">
            <a:solidFill>
              <a:srgbClr val="FF3300"/>
            </a:solidFill>
            <a:miter lim="800000"/>
            <a:headEnd/>
            <a:tailEnd/>
          </a:ln>
          <a:effectLst/>
        </p:spPr>
        <p:txBody>
          <a:bodyPr wrap="none" lIns="92075" tIns="46038" rIns="92075" bIns="46038" anchor="ctr"/>
          <a:lstStyle/>
          <a:p>
            <a:pPr algn="ctr">
              <a:defRPr/>
            </a:pPr>
            <a:r>
              <a:rPr lang="en-US" b="1" dirty="0" smtClean="0">
                <a:effectLst>
                  <a:outerShdw blurRad="38100" dist="38100" dir="2700000" algn="tl">
                    <a:srgbClr val="000000"/>
                  </a:outerShdw>
                </a:effectLst>
              </a:rPr>
              <a:t>DJAK</a:t>
            </a:r>
            <a:endParaRPr lang="en-US" b="1" dirty="0">
              <a:effectLst>
                <a:outerShdw blurRad="38100" dist="38100" dir="2700000" algn="tl">
                  <a:srgbClr val="000000"/>
                </a:outerShdw>
              </a:effectLst>
            </a:endParaRPr>
          </a:p>
        </p:txBody>
      </p:sp>
      <p:sp>
        <p:nvSpPr>
          <p:cNvPr id="85004" name="Rectangle 12">
            <a:extLst>
              <a:ext uri="{FF2B5EF4-FFF2-40B4-BE49-F238E27FC236}">
                <a16:creationId xmlns:a16="http://schemas.microsoft.com/office/drawing/2014/main" xmlns="" id="{B49218F7-B64C-45D4-833F-E85F039052BF}"/>
              </a:ext>
            </a:extLst>
          </p:cNvPr>
          <p:cNvSpPr>
            <a:spLocks noChangeArrowheads="1"/>
          </p:cNvSpPr>
          <p:nvPr/>
        </p:nvSpPr>
        <p:spPr bwMode="auto">
          <a:xfrm>
            <a:off x="7621588" y="2566988"/>
            <a:ext cx="1444625" cy="606425"/>
          </a:xfrm>
          <a:prstGeom prst="rect">
            <a:avLst/>
          </a:prstGeom>
          <a:solidFill>
            <a:schemeClr val="bg1"/>
          </a:solidFill>
          <a:ln w="12700">
            <a:solidFill>
              <a:srgbClr val="FF3300"/>
            </a:solidFill>
            <a:miter lim="800000"/>
            <a:headEnd/>
            <a:tailEnd/>
          </a:ln>
          <a:effectLst/>
        </p:spPr>
        <p:txBody>
          <a:bodyPr wrap="none" lIns="92075" tIns="46038" rIns="92075" bIns="46038" anchor="ctr"/>
          <a:lstStyle/>
          <a:p>
            <a:pPr algn="ctr">
              <a:defRPr/>
            </a:pPr>
            <a:r>
              <a:rPr lang="en-US" b="1" dirty="0" err="1">
                <a:effectLst>
                  <a:outerShdw blurRad="38100" dist="38100" dir="2700000" algn="tl">
                    <a:srgbClr val="000000"/>
                  </a:outerShdw>
                </a:effectLst>
              </a:rPr>
              <a:t>DJPn</a:t>
            </a:r>
            <a:endParaRPr lang="en-US" b="1" dirty="0">
              <a:effectLst>
                <a:outerShdw blurRad="38100" dist="38100" dir="2700000" algn="tl">
                  <a:srgbClr val="000000"/>
                </a:outerShdw>
              </a:effectLst>
            </a:endParaRPr>
          </a:p>
        </p:txBody>
      </p:sp>
      <p:sp>
        <p:nvSpPr>
          <p:cNvPr id="85005" name="Rectangle 13">
            <a:extLst>
              <a:ext uri="{FF2B5EF4-FFF2-40B4-BE49-F238E27FC236}">
                <a16:creationId xmlns:a16="http://schemas.microsoft.com/office/drawing/2014/main" xmlns="" id="{C8C09CC0-594F-4C71-B376-7DB1E7DE9EF4}"/>
              </a:ext>
            </a:extLst>
          </p:cNvPr>
          <p:cNvSpPr>
            <a:spLocks noChangeArrowheads="1"/>
          </p:cNvSpPr>
          <p:nvPr/>
        </p:nvSpPr>
        <p:spPr bwMode="auto">
          <a:xfrm>
            <a:off x="2211388" y="3709988"/>
            <a:ext cx="1152525" cy="606425"/>
          </a:xfrm>
          <a:prstGeom prst="rect">
            <a:avLst/>
          </a:prstGeom>
          <a:solidFill>
            <a:schemeClr val="accent2"/>
          </a:solidFill>
          <a:ln w="12700">
            <a:solidFill>
              <a:srgbClr val="FF3300"/>
            </a:solidFill>
            <a:miter lim="800000"/>
            <a:headEnd/>
            <a:tailEnd/>
          </a:ln>
          <a:effectLst/>
        </p:spPr>
        <p:txBody>
          <a:bodyPr wrap="none" lIns="92075" tIns="46038" rIns="92075" bIns="46038" anchor="ctr"/>
          <a:lstStyle/>
          <a:p>
            <a:pPr algn="ctr">
              <a:lnSpc>
                <a:spcPct val="70000"/>
              </a:lnSpc>
              <a:defRPr/>
            </a:pPr>
            <a:r>
              <a:rPr lang="en-US" b="1" dirty="0" err="1">
                <a:solidFill>
                  <a:srgbClr val="FFFF00"/>
                </a:solidFill>
                <a:effectLst>
                  <a:outerShdw blurRad="38100" dist="38100" dir="2700000" algn="tl">
                    <a:srgbClr val="000000"/>
                  </a:outerShdw>
                </a:effectLst>
              </a:rPr>
              <a:t>Roren</a:t>
            </a:r>
            <a:endParaRPr lang="en-US" b="1" dirty="0">
              <a:solidFill>
                <a:srgbClr val="FFFF00"/>
              </a:solidFill>
              <a:effectLst>
                <a:outerShdw blurRad="38100" dist="38100" dir="2700000" algn="tl">
                  <a:srgbClr val="000000"/>
                </a:outerShdw>
              </a:effectLst>
            </a:endParaRPr>
          </a:p>
          <a:p>
            <a:pPr algn="ctr">
              <a:lnSpc>
                <a:spcPct val="70000"/>
              </a:lnSpc>
              <a:defRPr/>
            </a:pPr>
            <a:r>
              <a:rPr lang="en-US" b="1" dirty="0">
                <a:solidFill>
                  <a:srgbClr val="FFFF00"/>
                </a:solidFill>
                <a:effectLst>
                  <a:outerShdw blurRad="38100" dist="38100" dir="2700000" algn="tl">
                    <a:srgbClr val="000000"/>
                  </a:outerShdw>
                </a:effectLst>
              </a:rPr>
              <a:t>&amp;</a:t>
            </a:r>
            <a:r>
              <a:rPr lang="en-US" b="1" dirty="0" err="1">
                <a:solidFill>
                  <a:srgbClr val="FFFF00"/>
                </a:solidFill>
                <a:effectLst>
                  <a:outerShdw blurRad="38100" dist="38100" dir="2700000" algn="tl">
                    <a:srgbClr val="000000"/>
                  </a:outerShdw>
                </a:effectLst>
              </a:rPr>
              <a:t>keu</a:t>
            </a:r>
            <a:endParaRPr lang="en-US" b="1" dirty="0">
              <a:solidFill>
                <a:srgbClr val="FFFF00"/>
              </a:solidFill>
              <a:effectLst>
                <a:outerShdw blurRad="38100" dist="38100" dir="2700000" algn="tl">
                  <a:srgbClr val="000000"/>
                </a:outerShdw>
              </a:effectLst>
            </a:endParaRPr>
          </a:p>
        </p:txBody>
      </p:sp>
      <p:sp>
        <p:nvSpPr>
          <p:cNvPr id="104459" name="Rectangle 14">
            <a:extLst>
              <a:ext uri="{FF2B5EF4-FFF2-40B4-BE49-F238E27FC236}">
                <a16:creationId xmlns:a16="http://schemas.microsoft.com/office/drawing/2014/main" xmlns="" id="{04963E62-8302-4053-9F53-B051385CCE7B}"/>
              </a:ext>
            </a:extLst>
          </p:cNvPr>
          <p:cNvSpPr>
            <a:spLocks noChangeArrowheads="1"/>
          </p:cNvSpPr>
          <p:nvPr/>
        </p:nvSpPr>
        <p:spPr bwMode="auto">
          <a:xfrm>
            <a:off x="482600" y="56896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1200" b="1"/>
              <a:t>Policy Formulation</a:t>
            </a:r>
          </a:p>
        </p:txBody>
      </p:sp>
      <p:sp>
        <p:nvSpPr>
          <p:cNvPr id="104460" name="Rectangle 15">
            <a:extLst>
              <a:ext uri="{FF2B5EF4-FFF2-40B4-BE49-F238E27FC236}">
                <a16:creationId xmlns:a16="http://schemas.microsoft.com/office/drawing/2014/main" xmlns="" id="{B3598D12-2849-4031-B653-43428B852F95}"/>
              </a:ext>
            </a:extLst>
          </p:cNvPr>
          <p:cNvSpPr>
            <a:spLocks noChangeArrowheads="1"/>
          </p:cNvSpPr>
          <p:nvPr/>
        </p:nvSpPr>
        <p:spPr bwMode="auto">
          <a:xfrm>
            <a:off x="3810000" y="56896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1200" b="1"/>
              <a:t>Policy Implementation</a:t>
            </a:r>
          </a:p>
        </p:txBody>
      </p:sp>
      <p:sp>
        <p:nvSpPr>
          <p:cNvPr id="85008" name="Rectangle 16">
            <a:extLst>
              <a:ext uri="{FF2B5EF4-FFF2-40B4-BE49-F238E27FC236}">
                <a16:creationId xmlns:a16="http://schemas.microsoft.com/office/drawing/2014/main" xmlns="" id="{90C478DD-5FE4-4BDB-B9B0-0F5A4B471A54}"/>
              </a:ext>
            </a:extLst>
          </p:cNvPr>
          <p:cNvSpPr>
            <a:spLocks noChangeArrowheads="1"/>
          </p:cNvSpPr>
          <p:nvPr/>
        </p:nvSpPr>
        <p:spPr bwMode="auto">
          <a:xfrm>
            <a:off x="7773988" y="5005388"/>
            <a:ext cx="987425" cy="606425"/>
          </a:xfrm>
          <a:prstGeom prst="rect">
            <a:avLst/>
          </a:prstGeom>
          <a:solidFill>
            <a:schemeClr val="bg1"/>
          </a:solidFill>
          <a:ln w="12700">
            <a:solidFill>
              <a:srgbClr val="FF3300"/>
            </a:solidFill>
            <a:miter lim="800000"/>
            <a:headEnd/>
            <a:tailEnd/>
          </a:ln>
          <a:effectLst/>
        </p:spPr>
        <p:txBody>
          <a:bodyPr wrap="none" lIns="92075" tIns="46038" rIns="92075" bIns="46038" anchor="ctr"/>
          <a:lstStyle/>
          <a:p>
            <a:pPr algn="ctr">
              <a:defRPr/>
            </a:pPr>
            <a:r>
              <a:rPr lang="en-US" b="1">
                <a:effectLst>
                  <a:outerShdw blurRad="38100" dist="38100" dir="2700000" algn="tl">
                    <a:srgbClr val="000000"/>
                  </a:outerShdw>
                </a:effectLst>
              </a:rPr>
              <a:t>KPPN</a:t>
            </a:r>
          </a:p>
        </p:txBody>
      </p:sp>
      <p:sp>
        <p:nvSpPr>
          <p:cNvPr id="104462" name="Line 17">
            <a:extLst>
              <a:ext uri="{FF2B5EF4-FFF2-40B4-BE49-F238E27FC236}">
                <a16:creationId xmlns:a16="http://schemas.microsoft.com/office/drawing/2014/main" xmlns="" id="{358ED1DE-2762-4D9F-B772-3FF8139C9DD4}"/>
              </a:ext>
            </a:extLst>
          </p:cNvPr>
          <p:cNvSpPr>
            <a:spLocks noChangeShapeType="1"/>
          </p:cNvSpPr>
          <p:nvPr/>
        </p:nvSpPr>
        <p:spPr bwMode="auto">
          <a:xfrm>
            <a:off x="6858000" y="2336800"/>
            <a:ext cx="1447800" cy="0"/>
          </a:xfrm>
          <a:prstGeom prst="line">
            <a:avLst/>
          </a:prstGeom>
          <a:noFill/>
          <a:ln w="12700">
            <a:solidFill>
              <a:srgbClr val="6600FF"/>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4463" name="Line 18">
            <a:extLst>
              <a:ext uri="{FF2B5EF4-FFF2-40B4-BE49-F238E27FC236}">
                <a16:creationId xmlns:a16="http://schemas.microsoft.com/office/drawing/2014/main" xmlns="" id="{D6F1BE7F-C115-41B6-9FF2-20D5F7F34EF0}"/>
              </a:ext>
            </a:extLst>
          </p:cNvPr>
          <p:cNvSpPr>
            <a:spLocks noChangeShapeType="1"/>
          </p:cNvSpPr>
          <p:nvPr/>
        </p:nvSpPr>
        <p:spPr bwMode="auto">
          <a:xfrm>
            <a:off x="8305800" y="2336800"/>
            <a:ext cx="0" cy="228600"/>
          </a:xfrm>
          <a:prstGeom prst="line">
            <a:avLst/>
          </a:prstGeom>
          <a:noFill/>
          <a:ln w="12700">
            <a:solidFill>
              <a:srgbClr val="6600FF"/>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4464" name="Line 19">
            <a:extLst>
              <a:ext uri="{FF2B5EF4-FFF2-40B4-BE49-F238E27FC236}">
                <a16:creationId xmlns:a16="http://schemas.microsoft.com/office/drawing/2014/main" xmlns="" id="{E9A2FBC4-CD9D-4F5D-9D13-0A372982524D}"/>
              </a:ext>
            </a:extLst>
          </p:cNvPr>
          <p:cNvSpPr>
            <a:spLocks noChangeShapeType="1"/>
          </p:cNvSpPr>
          <p:nvPr/>
        </p:nvSpPr>
        <p:spPr bwMode="auto">
          <a:xfrm>
            <a:off x="6858000" y="2336800"/>
            <a:ext cx="0" cy="228600"/>
          </a:xfrm>
          <a:prstGeom prst="line">
            <a:avLst/>
          </a:prstGeom>
          <a:noFill/>
          <a:ln w="12700">
            <a:solidFill>
              <a:srgbClr val="6600FF"/>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4465" name="Line 20">
            <a:extLst>
              <a:ext uri="{FF2B5EF4-FFF2-40B4-BE49-F238E27FC236}">
                <a16:creationId xmlns:a16="http://schemas.microsoft.com/office/drawing/2014/main" xmlns="" id="{BCB1C07B-30DC-4FDB-972F-097F83389AD7}"/>
              </a:ext>
            </a:extLst>
          </p:cNvPr>
          <p:cNvSpPr>
            <a:spLocks noChangeShapeType="1"/>
          </p:cNvSpPr>
          <p:nvPr/>
        </p:nvSpPr>
        <p:spPr bwMode="auto">
          <a:xfrm flipV="1">
            <a:off x="7556500" y="2108200"/>
            <a:ext cx="0" cy="228600"/>
          </a:xfrm>
          <a:prstGeom prst="line">
            <a:avLst/>
          </a:prstGeom>
          <a:noFill/>
          <a:ln w="12700">
            <a:solidFill>
              <a:srgbClr val="6600FF"/>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4466" name="Line 21">
            <a:extLst>
              <a:ext uri="{FF2B5EF4-FFF2-40B4-BE49-F238E27FC236}">
                <a16:creationId xmlns:a16="http://schemas.microsoft.com/office/drawing/2014/main" xmlns="" id="{63E548CF-F1DC-4AC7-AFE9-F1D9333A2825}"/>
              </a:ext>
            </a:extLst>
          </p:cNvPr>
          <p:cNvSpPr>
            <a:spLocks noChangeShapeType="1"/>
          </p:cNvSpPr>
          <p:nvPr/>
        </p:nvSpPr>
        <p:spPr bwMode="auto">
          <a:xfrm>
            <a:off x="2794000" y="2108200"/>
            <a:ext cx="0" cy="457200"/>
          </a:xfrm>
          <a:prstGeom prst="line">
            <a:avLst/>
          </a:prstGeom>
          <a:noFill/>
          <a:ln w="12700">
            <a:solidFill>
              <a:srgbClr val="6600FF"/>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4467" name="Line 22">
            <a:extLst>
              <a:ext uri="{FF2B5EF4-FFF2-40B4-BE49-F238E27FC236}">
                <a16:creationId xmlns:a16="http://schemas.microsoft.com/office/drawing/2014/main" xmlns="" id="{2634DC8D-43A0-4432-8E69-C6887D3D3CF1}"/>
              </a:ext>
            </a:extLst>
          </p:cNvPr>
          <p:cNvSpPr>
            <a:spLocks noChangeShapeType="1"/>
          </p:cNvSpPr>
          <p:nvPr/>
        </p:nvSpPr>
        <p:spPr bwMode="auto">
          <a:xfrm>
            <a:off x="8305800" y="3175000"/>
            <a:ext cx="0" cy="1828800"/>
          </a:xfrm>
          <a:prstGeom prst="line">
            <a:avLst/>
          </a:prstGeom>
          <a:noFill/>
          <a:ln w="12700">
            <a:solidFill>
              <a:srgbClr val="6600FF"/>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4468" name="Rectangle 23">
            <a:extLst>
              <a:ext uri="{FF2B5EF4-FFF2-40B4-BE49-F238E27FC236}">
                <a16:creationId xmlns:a16="http://schemas.microsoft.com/office/drawing/2014/main" xmlns="" id="{29E35821-9B74-43A9-896E-B2BDFD4A7B3A}"/>
              </a:ext>
            </a:extLst>
          </p:cNvPr>
          <p:cNvSpPr>
            <a:spLocks noChangeArrowheads="1"/>
          </p:cNvSpPr>
          <p:nvPr/>
        </p:nvSpPr>
        <p:spPr bwMode="auto">
          <a:xfrm>
            <a:off x="6096000" y="3327400"/>
            <a:ext cx="1371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200" b="1"/>
              <a:t>Policy Formulation</a:t>
            </a:r>
          </a:p>
        </p:txBody>
      </p:sp>
      <p:sp>
        <p:nvSpPr>
          <p:cNvPr id="104469" name="Rectangle 24">
            <a:extLst>
              <a:ext uri="{FF2B5EF4-FFF2-40B4-BE49-F238E27FC236}">
                <a16:creationId xmlns:a16="http://schemas.microsoft.com/office/drawing/2014/main" xmlns="" id="{5D0306D6-7415-4EF9-BF62-A9759A8AFA8B}"/>
              </a:ext>
            </a:extLst>
          </p:cNvPr>
          <p:cNvSpPr>
            <a:spLocks noChangeArrowheads="1"/>
          </p:cNvSpPr>
          <p:nvPr/>
        </p:nvSpPr>
        <p:spPr bwMode="auto">
          <a:xfrm>
            <a:off x="7670800" y="3327400"/>
            <a:ext cx="1371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sz="1200" b="1"/>
              <a:t>Policy Implementation</a:t>
            </a:r>
          </a:p>
        </p:txBody>
      </p:sp>
      <p:sp>
        <p:nvSpPr>
          <p:cNvPr id="104470" name="Line 25">
            <a:extLst>
              <a:ext uri="{FF2B5EF4-FFF2-40B4-BE49-F238E27FC236}">
                <a16:creationId xmlns:a16="http://schemas.microsoft.com/office/drawing/2014/main" xmlns="" id="{2682E3A4-D0B4-4901-B62D-C33CF2413E41}"/>
              </a:ext>
            </a:extLst>
          </p:cNvPr>
          <p:cNvSpPr>
            <a:spLocks noChangeShapeType="1"/>
          </p:cNvSpPr>
          <p:nvPr/>
        </p:nvSpPr>
        <p:spPr bwMode="auto">
          <a:xfrm>
            <a:off x="2781300" y="3175000"/>
            <a:ext cx="0" cy="533400"/>
          </a:xfrm>
          <a:prstGeom prst="line">
            <a:avLst/>
          </a:prstGeom>
          <a:noFill/>
          <a:ln w="12700">
            <a:solidFill>
              <a:srgbClr val="6600FF"/>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4471" name="Line 26">
            <a:extLst>
              <a:ext uri="{FF2B5EF4-FFF2-40B4-BE49-F238E27FC236}">
                <a16:creationId xmlns:a16="http://schemas.microsoft.com/office/drawing/2014/main" xmlns="" id="{AFD91F63-6C19-4D67-914F-EEFC89808169}"/>
              </a:ext>
            </a:extLst>
          </p:cNvPr>
          <p:cNvSpPr>
            <a:spLocks noChangeShapeType="1"/>
          </p:cNvSpPr>
          <p:nvPr/>
        </p:nvSpPr>
        <p:spPr bwMode="auto">
          <a:xfrm>
            <a:off x="2768600" y="4318000"/>
            <a:ext cx="0" cy="381000"/>
          </a:xfrm>
          <a:prstGeom prst="line">
            <a:avLst/>
          </a:prstGeom>
          <a:noFill/>
          <a:ln w="12700">
            <a:solidFill>
              <a:srgbClr val="6600FF"/>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4472" name="Line 27">
            <a:extLst>
              <a:ext uri="{FF2B5EF4-FFF2-40B4-BE49-F238E27FC236}">
                <a16:creationId xmlns:a16="http://schemas.microsoft.com/office/drawing/2014/main" xmlns="" id="{FA46AB40-0D33-456E-843E-000990672D70}"/>
              </a:ext>
            </a:extLst>
          </p:cNvPr>
          <p:cNvSpPr>
            <a:spLocks noChangeShapeType="1"/>
          </p:cNvSpPr>
          <p:nvPr/>
        </p:nvSpPr>
        <p:spPr bwMode="auto">
          <a:xfrm>
            <a:off x="609600" y="4699000"/>
            <a:ext cx="4419600" cy="0"/>
          </a:xfrm>
          <a:prstGeom prst="line">
            <a:avLst/>
          </a:prstGeom>
          <a:noFill/>
          <a:ln w="12700">
            <a:solidFill>
              <a:srgbClr val="6600FF"/>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85020" name="Rectangle 28">
            <a:extLst>
              <a:ext uri="{FF2B5EF4-FFF2-40B4-BE49-F238E27FC236}">
                <a16:creationId xmlns:a16="http://schemas.microsoft.com/office/drawing/2014/main" xmlns="" id="{ED38D7D0-A11F-440B-A289-CAA2B0111C03}"/>
              </a:ext>
            </a:extLst>
          </p:cNvPr>
          <p:cNvSpPr>
            <a:spLocks noChangeArrowheads="1"/>
          </p:cNvSpPr>
          <p:nvPr/>
        </p:nvSpPr>
        <p:spPr bwMode="auto">
          <a:xfrm>
            <a:off x="4598988" y="5005388"/>
            <a:ext cx="987425" cy="606425"/>
          </a:xfrm>
          <a:prstGeom prst="rect">
            <a:avLst/>
          </a:prstGeom>
          <a:solidFill>
            <a:schemeClr val="accent2"/>
          </a:solidFill>
          <a:ln w="12700">
            <a:solidFill>
              <a:srgbClr val="FF3300"/>
            </a:solidFill>
            <a:miter lim="800000"/>
            <a:headEnd/>
            <a:tailEnd/>
          </a:ln>
          <a:effectLst/>
        </p:spPr>
        <p:txBody>
          <a:bodyPr wrap="none" lIns="92075" tIns="46038" rIns="92075" bIns="46038" anchor="ctr"/>
          <a:lstStyle/>
          <a:p>
            <a:pPr algn="ctr">
              <a:defRPr/>
            </a:pPr>
            <a:r>
              <a:rPr lang="en-US" b="1" dirty="0" err="1">
                <a:solidFill>
                  <a:srgbClr val="FFFF00"/>
                </a:solidFill>
                <a:effectLst>
                  <a:outerShdw blurRad="38100" dist="38100" dir="2700000" algn="tl">
                    <a:srgbClr val="000000"/>
                  </a:outerShdw>
                </a:effectLst>
              </a:rPr>
              <a:t>Aklap</a:t>
            </a:r>
            <a:endParaRPr lang="en-US" b="1" dirty="0">
              <a:solidFill>
                <a:srgbClr val="FFFF00"/>
              </a:solidFill>
              <a:effectLst>
                <a:outerShdw blurRad="38100" dist="38100" dir="2700000" algn="tl">
                  <a:srgbClr val="000000"/>
                </a:outerShdw>
              </a:effectLst>
            </a:endParaRPr>
          </a:p>
        </p:txBody>
      </p:sp>
      <p:sp>
        <p:nvSpPr>
          <p:cNvPr id="85021" name="Rectangle 29">
            <a:extLst>
              <a:ext uri="{FF2B5EF4-FFF2-40B4-BE49-F238E27FC236}">
                <a16:creationId xmlns:a16="http://schemas.microsoft.com/office/drawing/2014/main" xmlns="" id="{D03D5358-8B87-4A86-9150-E604C80717DF}"/>
              </a:ext>
            </a:extLst>
          </p:cNvPr>
          <p:cNvSpPr>
            <a:spLocks noChangeArrowheads="1"/>
          </p:cNvSpPr>
          <p:nvPr/>
        </p:nvSpPr>
        <p:spPr bwMode="auto">
          <a:xfrm>
            <a:off x="3455988" y="5005388"/>
            <a:ext cx="987425" cy="606425"/>
          </a:xfrm>
          <a:prstGeom prst="rect">
            <a:avLst/>
          </a:prstGeom>
          <a:solidFill>
            <a:schemeClr val="accent2"/>
          </a:solidFill>
          <a:ln w="12700">
            <a:solidFill>
              <a:srgbClr val="FF3300"/>
            </a:solidFill>
            <a:miter lim="800000"/>
            <a:headEnd/>
            <a:tailEnd/>
          </a:ln>
          <a:effectLst/>
        </p:spPr>
        <p:txBody>
          <a:bodyPr wrap="none" lIns="92075" tIns="46038" rIns="92075" bIns="46038" anchor="ctr"/>
          <a:lstStyle/>
          <a:p>
            <a:pPr algn="ctr">
              <a:defRPr/>
            </a:pPr>
            <a:r>
              <a:rPr lang="en-US" b="1">
                <a:solidFill>
                  <a:srgbClr val="FFFF00"/>
                </a:solidFill>
                <a:effectLst>
                  <a:outerShdw blurRad="38100" dist="38100" dir="2700000" algn="tl">
                    <a:srgbClr val="000000"/>
                  </a:outerShdw>
                </a:effectLst>
              </a:rPr>
              <a:t>Perb.</a:t>
            </a:r>
          </a:p>
        </p:txBody>
      </p:sp>
      <p:sp>
        <p:nvSpPr>
          <p:cNvPr id="85022" name="Rectangle 30">
            <a:extLst>
              <a:ext uri="{FF2B5EF4-FFF2-40B4-BE49-F238E27FC236}">
                <a16:creationId xmlns:a16="http://schemas.microsoft.com/office/drawing/2014/main" xmlns="" id="{1B455FD7-3D28-4013-ADA5-FFEE316BFCA6}"/>
              </a:ext>
            </a:extLst>
          </p:cNvPr>
          <p:cNvSpPr>
            <a:spLocks noChangeArrowheads="1"/>
          </p:cNvSpPr>
          <p:nvPr/>
        </p:nvSpPr>
        <p:spPr bwMode="auto">
          <a:xfrm>
            <a:off x="1246188" y="5005388"/>
            <a:ext cx="987425" cy="606425"/>
          </a:xfrm>
          <a:prstGeom prst="rect">
            <a:avLst/>
          </a:prstGeom>
          <a:solidFill>
            <a:schemeClr val="accent2"/>
          </a:solidFill>
          <a:ln w="12700">
            <a:solidFill>
              <a:srgbClr val="FF3300"/>
            </a:solidFill>
            <a:miter lim="800000"/>
            <a:headEnd/>
            <a:tailEnd/>
          </a:ln>
          <a:effectLst/>
        </p:spPr>
        <p:txBody>
          <a:bodyPr wrap="none" lIns="92075" tIns="46038" rIns="92075" bIns="46038" anchor="ctr"/>
          <a:lstStyle/>
          <a:p>
            <a:pPr algn="ctr">
              <a:defRPr/>
            </a:pPr>
            <a:r>
              <a:rPr lang="en-US" b="1">
                <a:solidFill>
                  <a:srgbClr val="FFFF00"/>
                </a:solidFill>
                <a:effectLst>
                  <a:outerShdw blurRad="38100" dist="38100" dir="2700000" algn="tl">
                    <a:srgbClr val="000000"/>
                  </a:outerShdw>
                </a:effectLst>
              </a:rPr>
              <a:t>Gar.</a:t>
            </a:r>
          </a:p>
        </p:txBody>
      </p:sp>
      <p:sp>
        <p:nvSpPr>
          <p:cNvPr id="85023" name="Rectangle 31">
            <a:extLst>
              <a:ext uri="{FF2B5EF4-FFF2-40B4-BE49-F238E27FC236}">
                <a16:creationId xmlns:a16="http://schemas.microsoft.com/office/drawing/2014/main" xmlns="" id="{82D2B984-B600-4C04-A2DF-9131FEED53B4}"/>
              </a:ext>
            </a:extLst>
          </p:cNvPr>
          <p:cNvSpPr>
            <a:spLocks noChangeArrowheads="1"/>
          </p:cNvSpPr>
          <p:nvPr/>
        </p:nvSpPr>
        <p:spPr bwMode="auto">
          <a:xfrm>
            <a:off x="77788" y="5005388"/>
            <a:ext cx="987425" cy="606425"/>
          </a:xfrm>
          <a:prstGeom prst="rect">
            <a:avLst/>
          </a:prstGeom>
          <a:solidFill>
            <a:schemeClr val="accent2"/>
          </a:solidFill>
          <a:ln w="12700">
            <a:solidFill>
              <a:srgbClr val="FF3300"/>
            </a:solidFill>
            <a:miter lim="800000"/>
            <a:headEnd/>
            <a:tailEnd/>
          </a:ln>
          <a:effectLst/>
        </p:spPr>
        <p:txBody>
          <a:bodyPr wrap="none" lIns="92075" tIns="46038" rIns="92075" bIns="46038" anchor="ctr"/>
          <a:lstStyle/>
          <a:p>
            <a:pPr algn="ctr">
              <a:defRPr/>
            </a:pPr>
            <a:r>
              <a:rPr lang="en-US" b="1">
                <a:solidFill>
                  <a:srgbClr val="FFFF00"/>
                </a:solidFill>
                <a:effectLst>
                  <a:outerShdw blurRad="38100" dist="38100" dir="2700000" algn="tl">
                    <a:srgbClr val="000000"/>
                  </a:outerShdw>
                </a:effectLst>
              </a:rPr>
              <a:t>Ren.</a:t>
            </a:r>
          </a:p>
        </p:txBody>
      </p:sp>
      <p:sp>
        <p:nvSpPr>
          <p:cNvPr id="104477" name="Line 32">
            <a:extLst>
              <a:ext uri="{FF2B5EF4-FFF2-40B4-BE49-F238E27FC236}">
                <a16:creationId xmlns:a16="http://schemas.microsoft.com/office/drawing/2014/main" xmlns="" id="{ED16E9E4-56D1-4A88-B77D-CE52AF06A09D}"/>
              </a:ext>
            </a:extLst>
          </p:cNvPr>
          <p:cNvSpPr>
            <a:spLocks noChangeShapeType="1"/>
          </p:cNvSpPr>
          <p:nvPr/>
        </p:nvSpPr>
        <p:spPr bwMode="auto">
          <a:xfrm>
            <a:off x="609600" y="4699000"/>
            <a:ext cx="0" cy="304800"/>
          </a:xfrm>
          <a:prstGeom prst="line">
            <a:avLst/>
          </a:prstGeom>
          <a:noFill/>
          <a:ln w="12700">
            <a:solidFill>
              <a:srgbClr val="6600FF"/>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4478" name="Line 33">
            <a:extLst>
              <a:ext uri="{FF2B5EF4-FFF2-40B4-BE49-F238E27FC236}">
                <a16:creationId xmlns:a16="http://schemas.microsoft.com/office/drawing/2014/main" xmlns="" id="{4B641797-0434-4665-A077-73295AE12AAA}"/>
              </a:ext>
            </a:extLst>
          </p:cNvPr>
          <p:cNvSpPr>
            <a:spLocks noChangeShapeType="1"/>
          </p:cNvSpPr>
          <p:nvPr/>
        </p:nvSpPr>
        <p:spPr bwMode="auto">
          <a:xfrm>
            <a:off x="1739900" y="4699000"/>
            <a:ext cx="0" cy="304800"/>
          </a:xfrm>
          <a:prstGeom prst="line">
            <a:avLst/>
          </a:prstGeom>
          <a:noFill/>
          <a:ln w="12700">
            <a:solidFill>
              <a:srgbClr val="6600FF"/>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4479" name="Line 34">
            <a:extLst>
              <a:ext uri="{FF2B5EF4-FFF2-40B4-BE49-F238E27FC236}">
                <a16:creationId xmlns:a16="http://schemas.microsoft.com/office/drawing/2014/main" xmlns="" id="{8A04E19C-6F23-4776-AA3F-688A713EC694}"/>
              </a:ext>
            </a:extLst>
          </p:cNvPr>
          <p:cNvSpPr>
            <a:spLocks noChangeShapeType="1"/>
          </p:cNvSpPr>
          <p:nvPr/>
        </p:nvSpPr>
        <p:spPr bwMode="auto">
          <a:xfrm>
            <a:off x="3987800" y="4699000"/>
            <a:ext cx="0" cy="304800"/>
          </a:xfrm>
          <a:prstGeom prst="line">
            <a:avLst/>
          </a:prstGeom>
          <a:noFill/>
          <a:ln w="12700">
            <a:solidFill>
              <a:srgbClr val="6600FF"/>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4480" name="Line 35">
            <a:extLst>
              <a:ext uri="{FF2B5EF4-FFF2-40B4-BE49-F238E27FC236}">
                <a16:creationId xmlns:a16="http://schemas.microsoft.com/office/drawing/2014/main" xmlns="" id="{D614FFA0-3FDF-46C2-9655-FEE9EAB845F0}"/>
              </a:ext>
            </a:extLst>
          </p:cNvPr>
          <p:cNvSpPr>
            <a:spLocks noChangeShapeType="1"/>
          </p:cNvSpPr>
          <p:nvPr/>
        </p:nvSpPr>
        <p:spPr bwMode="auto">
          <a:xfrm>
            <a:off x="5054600" y="4699000"/>
            <a:ext cx="0" cy="304800"/>
          </a:xfrm>
          <a:prstGeom prst="line">
            <a:avLst/>
          </a:prstGeom>
          <a:noFill/>
          <a:ln w="12700">
            <a:solidFill>
              <a:srgbClr val="6600FF"/>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4481" name="Oval 36">
            <a:extLst>
              <a:ext uri="{FF2B5EF4-FFF2-40B4-BE49-F238E27FC236}">
                <a16:creationId xmlns:a16="http://schemas.microsoft.com/office/drawing/2014/main" xmlns="" id="{FB26054D-CB11-4E8B-ACEF-5FDB7B6E40D5}"/>
              </a:ext>
            </a:extLst>
          </p:cNvPr>
          <p:cNvSpPr>
            <a:spLocks noChangeArrowheads="1"/>
          </p:cNvSpPr>
          <p:nvPr/>
        </p:nvSpPr>
        <p:spPr bwMode="auto">
          <a:xfrm>
            <a:off x="3189288" y="4408488"/>
            <a:ext cx="2511425" cy="1825625"/>
          </a:xfrm>
          <a:prstGeom prst="ellipse">
            <a:avLst/>
          </a:prstGeom>
          <a:noFill/>
          <a:ln w="12700">
            <a:solidFill>
              <a:schemeClr val="tx1"/>
            </a:solidFill>
            <a:prstDash val="dashDot"/>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id-ID" altLang="en-US"/>
          </a:p>
        </p:txBody>
      </p:sp>
      <p:sp>
        <p:nvSpPr>
          <p:cNvPr id="104482" name="Oval 37">
            <a:extLst>
              <a:ext uri="{FF2B5EF4-FFF2-40B4-BE49-F238E27FC236}">
                <a16:creationId xmlns:a16="http://schemas.microsoft.com/office/drawing/2014/main" xmlns="" id="{66D7F172-FD85-413D-92B7-FC227A83F701}"/>
              </a:ext>
            </a:extLst>
          </p:cNvPr>
          <p:cNvSpPr>
            <a:spLocks noChangeArrowheads="1"/>
          </p:cNvSpPr>
          <p:nvPr/>
        </p:nvSpPr>
        <p:spPr bwMode="auto">
          <a:xfrm>
            <a:off x="1588" y="4395788"/>
            <a:ext cx="2435225" cy="1825625"/>
          </a:xfrm>
          <a:prstGeom prst="ellipse">
            <a:avLst/>
          </a:prstGeom>
          <a:noFill/>
          <a:ln w="12700">
            <a:solidFill>
              <a:schemeClr val="tx1"/>
            </a:solidFill>
            <a:prstDash val="dashDot"/>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id-ID" altLang="en-US"/>
          </a:p>
        </p:txBody>
      </p:sp>
      <p:sp>
        <p:nvSpPr>
          <p:cNvPr id="104483" name="Line 38">
            <a:extLst>
              <a:ext uri="{FF2B5EF4-FFF2-40B4-BE49-F238E27FC236}">
                <a16:creationId xmlns:a16="http://schemas.microsoft.com/office/drawing/2014/main" xmlns="" id="{7BD3501E-A6C0-4535-A9E0-F97DE1DCA6AE}"/>
              </a:ext>
            </a:extLst>
          </p:cNvPr>
          <p:cNvSpPr>
            <a:spLocks noChangeShapeType="1"/>
          </p:cNvSpPr>
          <p:nvPr/>
        </p:nvSpPr>
        <p:spPr bwMode="auto">
          <a:xfrm>
            <a:off x="3657600" y="5613400"/>
            <a:ext cx="0" cy="762000"/>
          </a:xfrm>
          <a:prstGeom prst="line">
            <a:avLst/>
          </a:prstGeom>
          <a:noFill/>
          <a:ln w="12700">
            <a:solidFill>
              <a:srgbClr val="66FF33"/>
            </a:solidFill>
            <a:prstDash val="dash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4484" name="Line 40">
            <a:extLst>
              <a:ext uri="{FF2B5EF4-FFF2-40B4-BE49-F238E27FC236}">
                <a16:creationId xmlns:a16="http://schemas.microsoft.com/office/drawing/2014/main" xmlns="" id="{8858A688-9FF0-4DB2-ABB1-547C6F0C6C11}"/>
              </a:ext>
            </a:extLst>
          </p:cNvPr>
          <p:cNvSpPr>
            <a:spLocks noChangeShapeType="1"/>
          </p:cNvSpPr>
          <p:nvPr/>
        </p:nvSpPr>
        <p:spPr bwMode="auto">
          <a:xfrm flipV="1">
            <a:off x="8077200" y="5613400"/>
            <a:ext cx="0" cy="762000"/>
          </a:xfrm>
          <a:prstGeom prst="line">
            <a:avLst/>
          </a:prstGeom>
          <a:noFill/>
          <a:ln w="12700">
            <a:solidFill>
              <a:srgbClr val="66FF33"/>
            </a:solidFill>
            <a:prstDash val="dashDot"/>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4485" name="Line 41">
            <a:extLst>
              <a:ext uri="{FF2B5EF4-FFF2-40B4-BE49-F238E27FC236}">
                <a16:creationId xmlns:a16="http://schemas.microsoft.com/office/drawing/2014/main" xmlns="" id="{F8C86F82-D419-46AF-8286-D9AC6300CE8B}"/>
              </a:ext>
            </a:extLst>
          </p:cNvPr>
          <p:cNvSpPr>
            <a:spLocks noChangeShapeType="1"/>
          </p:cNvSpPr>
          <p:nvPr/>
        </p:nvSpPr>
        <p:spPr bwMode="auto">
          <a:xfrm>
            <a:off x="1905000" y="5638800"/>
            <a:ext cx="0" cy="889000"/>
          </a:xfrm>
          <a:prstGeom prst="line">
            <a:avLst/>
          </a:prstGeom>
          <a:noFill/>
          <a:ln w="12700">
            <a:solidFill>
              <a:srgbClr val="FF33CC"/>
            </a:solidFill>
            <a:prstDash val="dash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4486" name="Line 42">
            <a:extLst>
              <a:ext uri="{FF2B5EF4-FFF2-40B4-BE49-F238E27FC236}">
                <a16:creationId xmlns:a16="http://schemas.microsoft.com/office/drawing/2014/main" xmlns="" id="{8A733F55-97AB-4AC5-9F13-46A74C737575}"/>
              </a:ext>
            </a:extLst>
          </p:cNvPr>
          <p:cNvSpPr>
            <a:spLocks noChangeShapeType="1"/>
          </p:cNvSpPr>
          <p:nvPr/>
        </p:nvSpPr>
        <p:spPr bwMode="auto">
          <a:xfrm>
            <a:off x="1905000" y="6527800"/>
            <a:ext cx="4419600" cy="0"/>
          </a:xfrm>
          <a:prstGeom prst="line">
            <a:avLst/>
          </a:prstGeom>
          <a:noFill/>
          <a:ln w="12700">
            <a:solidFill>
              <a:srgbClr val="FF33CC"/>
            </a:solidFill>
            <a:prstDash val="dash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4487" name="Line 43">
            <a:extLst>
              <a:ext uri="{FF2B5EF4-FFF2-40B4-BE49-F238E27FC236}">
                <a16:creationId xmlns:a16="http://schemas.microsoft.com/office/drawing/2014/main" xmlns="" id="{2A80ABC6-3FA8-4C8B-89E8-D28037436267}"/>
              </a:ext>
            </a:extLst>
          </p:cNvPr>
          <p:cNvSpPr>
            <a:spLocks noChangeShapeType="1"/>
          </p:cNvSpPr>
          <p:nvPr/>
        </p:nvSpPr>
        <p:spPr bwMode="auto">
          <a:xfrm flipV="1">
            <a:off x="6324600" y="3124200"/>
            <a:ext cx="0" cy="3403600"/>
          </a:xfrm>
          <a:prstGeom prst="line">
            <a:avLst/>
          </a:prstGeom>
          <a:noFill/>
          <a:ln w="12700">
            <a:solidFill>
              <a:srgbClr val="FF33CC"/>
            </a:solidFill>
            <a:prstDash val="dashDot"/>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3">
            <a:extLst>
              <a:ext uri="{FF2B5EF4-FFF2-40B4-BE49-F238E27FC236}">
                <a16:creationId xmlns:a16="http://schemas.microsoft.com/office/drawing/2014/main" xmlns="" id="{861A3159-16B7-4FB2-8054-0603B2CFED15}"/>
              </a:ext>
            </a:extLst>
          </p:cNvPr>
          <p:cNvSpPr>
            <a:spLocks noGrp="1" noChangeArrowheads="1"/>
          </p:cNvSpPr>
          <p:nvPr>
            <p:ph idx="1"/>
          </p:nvPr>
        </p:nvSpPr>
        <p:spPr>
          <a:xfrm>
            <a:off x="430213" y="1787525"/>
            <a:ext cx="8305800" cy="4800600"/>
          </a:xfrm>
        </p:spPr>
        <p:txBody>
          <a:bodyPr rtlCol="0">
            <a:normAutofit fontScale="77500" lnSpcReduction="20000"/>
          </a:bodyPr>
          <a:lstStyle/>
          <a:p>
            <a:pPr marL="398463" indent="-398463" algn="just" eaLnBrk="1" fontAlgn="auto" hangingPunct="1">
              <a:lnSpc>
                <a:spcPct val="110000"/>
              </a:lnSpc>
              <a:spcBef>
                <a:spcPts val="0"/>
              </a:spcBef>
              <a:spcAft>
                <a:spcPts val="600"/>
              </a:spcAft>
              <a:buClr>
                <a:schemeClr val="tx1">
                  <a:lumMod val="85000"/>
                  <a:lumOff val="15000"/>
                </a:schemeClr>
              </a:buClr>
              <a:buSzPct val="80000"/>
              <a:buFont typeface="Arial" panose="020B0604020202020204" pitchFamily="34" charset="0"/>
              <a:buChar char="•"/>
              <a:defRPr/>
            </a:pPr>
            <a:r>
              <a:rPr lang="en-US" sz="2800" b="1" dirty="0" err="1">
                <a:latin typeface="Arial" panose="020B0604020202020204" pitchFamily="34" charset="0"/>
                <a:cs typeface="Arial" panose="020B0604020202020204" pitchFamily="34" charset="0"/>
              </a:rPr>
              <a:t>Hak</a:t>
            </a:r>
            <a:r>
              <a:rPr lang="en-US" sz="2800" b="1" dirty="0">
                <a:latin typeface="Arial" panose="020B0604020202020204" pitchFamily="34" charset="0"/>
                <a:cs typeface="Arial" panose="020B0604020202020204" pitchFamily="34" charset="0"/>
              </a:rPr>
              <a:t> negara </a:t>
            </a:r>
            <a:r>
              <a:rPr lang="en-US" sz="2800" b="1" dirty="0" err="1">
                <a:latin typeface="Arial" panose="020B0604020202020204" pitchFamily="34" charset="0"/>
                <a:cs typeface="Arial" panose="020B0604020202020204" pitchFamily="34" charset="0"/>
              </a:rPr>
              <a:t>memungut</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pajak</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mengeluarkan</a:t>
            </a:r>
            <a:r>
              <a:rPr lang="en-US" sz="2800" b="1" dirty="0">
                <a:latin typeface="Arial" panose="020B0604020202020204" pitchFamily="34" charset="0"/>
                <a:cs typeface="Arial" panose="020B0604020202020204" pitchFamily="34" charset="0"/>
              </a:rPr>
              <a:t> &amp; </a:t>
            </a:r>
            <a:r>
              <a:rPr lang="en-US" sz="2800" b="1" dirty="0" err="1">
                <a:latin typeface="Arial" panose="020B0604020202020204" pitchFamily="34" charset="0"/>
                <a:cs typeface="Arial" panose="020B0604020202020204" pitchFamily="34" charset="0"/>
              </a:rPr>
              <a:t>mengedarkan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uang</a:t>
            </a:r>
            <a:r>
              <a:rPr lang="en-US" sz="2800" b="1" dirty="0">
                <a:latin typeface="Arial" panose="020B0604020202020204" pitchFamily="34" charset="0"/>
                <a:cs typeface="Arial" panose="020B0604020202020204" pitchFamily="34" charset="0"/>
              </a:rPr>
              <a:t>, dan </a:t>
            </a:r>
            <a:r>
              <a:rPr lang="en-US" sz="2800" b="1" dirty="0" err="1">
                <a:latin typeface="Arial" panose="020B0604020202020204" pitchFamily="34" charset="0"/>
                <a:cs typeface="Arial" panose="020B0604020202020204" pitchFamily="34" charset="0"/>
              </a:rPr>
              <a:t>meminjam</a:t>
            </a:r>
            <a:r>
              <a:rPr lang="en-US" sz="2800" b="1" dirty="0">
                <a:latin typeface="Arial" panose="020B0604020202020204" pitchFamily="34" charset="0"/>
                <a:cs typeface="Arial" panose="020B0604020202020204" pitchFamily="34" charset="0"/>
              </a:rPr>
              <a:t>;</a:t>
            </a:r>
          </a:p>
          <a:p>
            <a:pPr marL="398463" indent="-398463" algn="just" eaLnBrk="1" fontAlgn="auto" hangingPunct="1">
              <a:lnSpc>
                <a:spcPct val="110000"/>
              </a:lnSpc>
              <a:spcBef>
                <a:spcPts val="0"/>
              </a:spcBef>
              <a:spcAft>
                <a:spcPts val="600"/>
              </a:spcAft>
              <a:buClr>
                <a:schemeClr val="tx1">
                  <a:lumMod val="85000"/>
                  <a:lumOff val="15000"/>
                </a:schemeClr>
              </a:buClr>
              <a:buSzPct val="80000"/>
              <a:buFont typeface="Arial" panose="020B0604020202020204" pitchFamily="34" charset="0"/>
              <a:buChar char="•"/>
              <a:defRPr/>
            </a:pPr>
            <a:r>
              <a:rPr lang="en-US" sz="2800" b="1" dirty="0" err="1">
                <a:latin typeface="Arial" panose="020B0604020202020204" pitchFamily="34" charset="0"/>
                <a:cs typeface="Arial" panose="020B0604020202020204" pitchFamily="34" charset="0"/>
              </a:rPr>
              <a:t>Kewajiban</a:t>
            </a:r>
            <a:r>
              <a:rPr lang="en-US" sz="2800" b="1" dirty="0">
                <a:latin typeface="Arial" panose="020B0604020202020204" pitchFamily="34" charset="0"/>
                <a:cs typeface="Arial" panose="020B0604020202020204" pitchFamily="34" charset="0"/>
              </a:rPr>
              <a:t> negara </a:t>
            </a:r>
            <a:r>
              <a:rPr lang="en-US" sz="2800" b="1" dirty="0" err="1">
                <a:latin typeface="Arial" panose="020B0604020202020204" pitchFamily="34" charset="0"/>
                <a:cs typeface="Arial" panose="020B0604020202020204" pitchFamily="34" charset="0"/>
              </a:rPr>
              <a:t>menyelenggarakan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layanan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umum</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pemerintahan</a:t>
            </a:r>
            <a:r>
              <a:rPr lang="en-US" sz="2800" b="1" dirty="0">
                <a:latin typeface="Arial" panose="020B0604020202020204" pitchFamily="34" charset="0"/>
                <a:cs typeface="Arial" panose="020B0604020202020204" pitchFamily="34" charset="0"/>
              </a:rPr>
              <a:t> dan </a:t>
            </a:r>
            <a:r>
              <a:rPr lang="en-US" sz="2800" b="1" dirty="0" err="1">
                <a:latin typeface="Arial" panose="020B0604020202020204" pitchFamily="34" charset="0"/>
                <a:cs typeface="Arial" panose="020B0604020202020204" pitchFamily="34" charset="0"/>
              </a:rPr>
              <a:t>membayar</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tagihan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pihak</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ketiga</a:t>
            </a:r>
            <a:r>
              <a:rPr lang="en-US" sz="2800" b="1" dirty="0">
                <a:latin typeface="Arial" panose="020B0604020202020204" pitchFamily="34" charset="0"/>
                <a:cs typeface="Arial" panose="020B0604020202020204" pitchFamily="34" charset="0"/>
              </a:rPr>
              <a:t>;</a:t>
            </a:r>
          </a:p>
          <a:p>
            <a:pPr marL="398463" indent="-398463" algn="just" eaLnBrk="1" fontAlgn="auto" hangingPunct="1">
              <a:lnSpc>
                <a:spcPct val="110000"/>
              </a:lnSpc>
              <a:spcBef>
                <a:spcPts val="0"/>
              </a:spcBef>
              <a:spcAft>
                <a:spcPts val="600"/>
              </a:spcAft>
              <a:buClr>
                <a:schemeClr val="tx1">
                  <a:lumMod val="85000"/>
                  <a:lumOff val="15000"/>
                </a:schemeClr>
              </a:buClr>
              <a:buSzPct val="80000"/>
              <a:buFont typeface="Arial" panose="020B0604020202020204" pitchFamily="34" charset="0"/>
              <a:buChar char="•"/>
              <a:defRPr/>
            </a:pPr>
            <a:r>
              <a:rPr lang="en-US" sz="2800" b="1" dirty="0" err="1">
                <a:latin typeface="Arial" panose="020B0604020202020204" pitchFamily="34" charset="0"/>
                <a:cs typeface="Arial" panose="020B0604020202020204" pitchFamily="34" charset="0"/>
              </a:rPr>
              <a:t>Penerimaan</a:t>
            </a:r>
            <a:r>
              <a:rPr lang="en-US" sz="2800" b="1" dirty="0">
                <a:latin typeface="Arial" panose="020B0604020202020204" pitchFamily="34" charset="0"/>
                <a:cs typeface="Arial" panose="020B0604020202020204" pitchFamily="34" charset="0"/>
              </a:rPr>
              <a:t> Negara/Daerah;</a:t>
            </a:r>
          </a:p>
          <a:p>
            <a:pPr marL="398463" indent="-398463" algn="just" eaLnBrk="1" fontAlgn="auto" hangingPunct="1">
              <a:lnSpc>
                <a:spcPct val="110000"/>
              </a:lnSpc>
              <a:spcBef>
                <a:spcPts val="0"/>
              </a:spcBef>
              <a:spcAft>
                <a:spcPts val="600"/>
              </a:spcAft>
              <a:buClr>
                <a:schemeClr val="tx1">
                  <a:lumMod val="85000"/>
                  <a:lumOff val="15000"/>
                </a:schemeClr>
              </a:buClr>
              <a:buSzPct val="80000"/>
              <a:buFont typeface="Arial" panose="020B0604020202020204" pitchFamily="34" charset="0"/>
              <a:buChar char="•"/>
              <a:defRPr/>
            </a:pPr>
            <a:r>
              <a:rPr lang="en-US" sz="2800" b="1" dirty="0" err="1">
                <a:latin typeface="Arial" panose="020B0604020202020204" pitchFamily="34" charset="0"/>
                <a:cs typeface="Arial" panose="020B0604020202020204" pitchFamily="34" charset="0"/>
              </a:rPr>
              <a:t>Pengeluaran</a:t>
            </a:r>
            <a:r>
              <a:rPr lang="en-US" sz="2800" b="1" dirty="0">
                <a:latin typeface="Arial" panose="020B0604020202020204" pitchFamily="34" charset="0"/>
                <a:cs typeface="Arial" panose="020B0604020202020204" pitchFamily="34" charset="0"/>
              </a:rPr>
              <a:t> Negara/Daerah; </a:t>
            </a:r>
          </a:p>
          <a:p>
            <a:pPr marL="398463" indent="-398463" algn="just" eaLnBrk="1" fontAlgn="auto" hangingPunct="1">
              <a:lnSpc>
                <a:spcPct val="110000"/>
              </a:lnSpc>
              <a:spcBef>
                <a:spcPts val="0"/>
              </a:spcBef>
              <a:spcAft>
                <a:spcPts val="600"/>
              </a:spcAft>
              <a:buClr>
                <a:schemeClr val="tx1">
                  <a:lumMod val="85000"/>
                  <a:lumOff val="15000"/>
                </a:schemeClr>
              </a:buClr>
              <a:buSzPct val="80000"/>
              <a:buFont typeface="Arial" panose="020B0604020202020204" pitchFamily="34" charset="0"/>
              <a:buChar char="•"/>
              <a:defRPr/>
            </a:pPr>
            <a:r>
              <a:rPr lang="en-US" sz="2800" b="1" dirty="0" err="1">
                <a:latin typeface="Arial" panose="020B0604020202020204" pitchFamily="34" charset="0"/>
                <a:cs typeface="Arial" panose="020B0604020202020204" pitchFamily="34" charset="0"/>
              </a:rPr>
              <a:t>Kekayaan</a:t>
            </a:r>
            <a:r>
              <a:rPr lang="en-US" sz="2800" b="1" dirty="0">
                <a:latin typeface="Arial" panose="020B0604020202020204" pitchFamily="34" charset="0"/>
                <a:cs typeface="Arial" panose="020B0604020202020204" pitchFamily="34" charset="0"/>
              </a:rPr>
              <a:t> negara/</a:t>
            </a:r>
            <a:r>
              <a:rPr lang="en-US" sz="2800" b="1" dirty="0" err="1">
                <a:latin typeface="Arial" panose="020B0604020202020204" pitchFamily="34" charset="0"/>
                <a:cs typeface="Arial" panose="020B0604020202020204" pitchFamily="34" charset="0"/>
              </a:rPr>
              <a:t>daerah</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yg</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dikelola</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sendiri</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atau</a:t>
            </a:r>
            <a:r>
              <a:rPr lang="en-US" sz="2800" b="1" dirty="0">
                <a:latin typeface="Arial" panose="020B0604020202020204" pitchFamily="34" charset="0"/>
                <a:cs typeface="Arial" panose="020B0604020202020204" pitchFamily="34" charset="0"/>
              </a:rPr>
              <a:t> oleh </a:t>
            </a:r>
            <a:r>
              <a:rPr lang="en-US" sz="2800" b="1" dirty="0" err="1">
                <a:latin typeface="Arial" panose="020B0604020202020204" pitchFamily="34" charset="0"/>
                <a:cs typeface="Arial" panose="020B0604020202020204" pitchFamily="34" charset="0"/>
              </a:rPr>
              <a:t>pihak</a:t>
            </a:r>
            <a:r>
              <a:rPr lang="en-US" sz="2800" b="1" dirty="0">
                <a:latin typeface="Arial" panose="020B0604020202020204" pitchFamily="34" charset="0"/>
                <a:cs typeface="Arial" panose="020B0604020202020204" pitchFamily="34" charset="0"/>
              </a:rPr>
              <a:t> lain, </a:t>
            </a:r>
            <a:r>
              <a:rPr lang="en-US" sz="2800" b="1" dirty="0" err="1">
                <a:latin typeface="Arial" panose="020B0604020202020204" pitchFamily="34" charset="0"/>
                <a:cs typeface="Arial" panose="020B0604020202020204" pitchFamily="34" charset="0"/>
              </a:rPr>
              <a:t>termasuk</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kekayaan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yg</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dipisahkan</a:t>
            </a:r>
            <a:endParaRPr lang="en-US" sz="2800" b="1" i="1" dirty="0">
              <a:latin typeface="Arial" panose="020B0604020202020204" pitchFamily="34" charset="0"/>
              <a:cs typeface="Arial" panose="020B0604020202020204" pitchFamily="34" charset="0"/>
            </a:endParaRPr>
          </a:p>
          <a:p>
            <a:pPr marL="398463" indent="-398463" algn="just" eaLnBrk="1" fontAlgn="auto" hangingPunct="1">
              <a:lnSpc>
                <a:spcPct val="110000"/>
              </a:lnSpc>
              <a:spcBef>
                <a:spcPts val="0"/>
              </a:spcBef>
              <a:spcAft>
                <a:spcPts val="600"/>
              </a:spcAft>
              <a:buClr>
                <a:schemeClr val="tx1">
                  <a:lumMod val="85000"/>
                  <a:lumOff val="15000"/>
                </a:schemeClr>
              </a:buClr>
              <a:buSzPct val="80000"/>
              <a:buFont typeface="Arial" panose="020B0604020202020204" pitchFamily="34" charset="0"/>
              <a:buChar char="•"/>
              <a:defRPr/>
            </a:pPr>
            <a:r>
              <a:rPr lang="en-US" sz="2800" b="1" dirty="0" err="1">
                <a:latin typeface="Arial" panose="020B0604020202020204" pitchFamily="34" charset="0"/>
                <a:cs typeface="Arial" panose="020B0604020202020204" pitchFamily="34" charset="0"/>
              </a:rPr>
              <a:t>Kekayaan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pihak</a:t>
            </a:r>
            <a:r>
              <a:rPr lang="en-US" sz="2800" b="1" dirty="0">
                <a:latin typeface="Arial" panose="020B0604020202020204" pitchFamily="34" charset="0"/>
                <a:cs typeface="Arial" panose="020B0604020202020204" pitchFamily="34" charset="0"/>
              </a:rPr>
              <a:t> lain </a:t>
            </a:r>
            <a:r>
              <a:rPr lang="en-US" sz="2800" b="1" dirty="0" err="1">
                <a:latin typeface="Arial" panose="020B0604020202020204" pitchFamily="34" charset="0"/>
                <a:cs typeface="Arial" panose="020B0604020202020204" pitchFamily="34" charset="0"/>
              </a:rPr>
              <a:t>yg</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dikuasai</a:t>
            </a:r>
            <a:r>
              <a:rPr lang="en-US" sz="2800" b="1" dirty="0">
                <a:latin typeface="Arial" panose="020B0604020202020204" pitchFamily="34" charset="0"/>
                <a:cs typeface="Arial" panose="020B0604020202020204" pitchFamily="34" charset="0"/>
              </a:rPr>
              <a:t> oleh </a:t>
            </a:r>
            <a:r>
              <a:rPr lang="en-US" sz="2800" b="1" dirty="0" err="1">
                <a:latin typeface="Arial" panose="020B0604020202020204" pitchFamily="34" charset="0"/>
                <a:cs typeface="Arial" panose="020B0604020202020204" pitchFamily="34" charset="0"/>
              </a:rPr>
              <a:t>pemerintah</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dlm</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rangka</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penyelenggaraan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tugas</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pemerintahan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atau</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untuk</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kepentingan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umum</a:t>
            </a:r>
            <a:r>
              <a:rPr lang="en-US" sz="2800" b="1" dirty="0">
                <a:latin typeface="Arial" panose="020B0604020202020204" pitchFamily="34" charset="0"/>
                <a:cs typeface="Arial" panose="020B0604020202020204" pitchFamily="34" charset="0"/>
              </a:rPr>
              <a:t>;</a:t>
            </a:r>
          </a:p>
          <a:p>
            <a:pPr marL="398463" indent="-398463" algn="just" eaLnBrk="1" fontAlgn="auto" hangingPunct="1">
              <a:lnSpc>
                <a:spcPct val="110000"/>
              </a:lnSpc>
              <a:spcBef>
                <a:spcPts val="0"/>
              </a:spcBef>
              <a:spcAft>
                <a:spcPts val="600"/>
              </a:spcAft>
              <a:buClr>
                <a:schemeClr val="tx1">
                  <a:lumMod val="85000"/>
                  <a:lumOff val="15000"/>
                </a:schemeClr>
              </a:buClr>
              <a:buSzPct val="80000"/>
              <a:buFont typeface="Arial" panose="020B0604020202020204" pitchFamily="34" charset="0"/>
              <a:buChar char="•"/>
              <a:defRPr/>
            </a:pPr>
            <a:r>
              <a:rPr lang="en-US" sz="2800" b="1" dirty="0" err="1">
                <a:latin typeface="Arial" panose="020B0604020202020204" pitchFamily="34" charset="0"/>
                <a:cs typeface="Arial" panose="020B0604020202020204" pitchFamily="34" charset="0"/>
              </a:rPr>
              <a:t>Kekayaan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pihak</a:t>
            </a:r>
            <a:r>
              <a:rPr lang="en-US" sz="2800" b="1" dirty="0">
                <a:latin typeface="Arial" panose="020B0604020202020204" pitchFamily="34" charset="0"/>
                <a:cs typeface="Arial" panose="020B0604020202020204" pitchFamily="34" charset="0"/>
              </a:rPr>
              <a:t> lain </a:t>
            </a:r>
            <a:r>
              <a:rPr lang="en-US" sz="2800" b="1" dirty="0" err="1">
                <a:latin typeface="Arial" panose="020B0604020202020204" pitchFamily="34" charset="0"/>
                <a:cs typeface="Arial" panose="020B0604020202020204" pitchFamily="34" charset="0"/>
              </a:rPr>
              <a:t>yg</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diperoleh</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dgn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menggunakan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fasilitas</a:t>
            </a:r>
            <a:r>
              <a:rPr lang="en-US" sz="2800" b="1" dirty="0">
                <a:latin typeface="Arial" panose="020B0604020202020204" pitchFamily="34" charset="0"/>
                <a:cs typeface="Arial" panose="020B0604020202020204" pitchFamily="34" charset="0"/>
              </a:rPr>
              <a:t> yang </a:t>
            </a:r>
            <a:r>
              <a:rPr lang="en-US" sz="2800" b="1" dirty="0" err="1">
                <a:latin typeface="Arial" panose="020B0604020202020204" pitchFamily="34" charset="0"/>
                <a:cs typeface="Arial" panose="020B0604020202020204" pitchFamily="34" charset="0"/>
              </a:rPr>
              <a:t>diberikan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pemerintah</a:t>
            </a:r>
            <a:r>
              <a:rPr lang="en-US" sz="2800" b="1" dirty="0">
                <a:latin typeface="Arial" panose="020B0604020202020204" pitchFamily="34" charset="0"/>
                <a:cs typeface="Arial" panose="020B0604020202020204" pitchFamily="34" charset="0"/>
              </a:rPr>
              <a:t>.</a:t>
            </a:r>
          </a:p>
          <a:p>
            <a:pPr marL="182880" indent="-182880" algn="just" eaLnBrk="1" fontAlgn="auto" hangingPunct="1">
              <a:lnSpc>
                <a:spcPct val="110000"/>
              </a:lnSpc>
              <a:spcBef>
                <a:spcPts val="0"/>
              </a:spcBef>
              <a:spcAft>
                <a:spcPts val="600"/>
              </a:spcAft>
              <a:buClr>
                <a:schemeClr val="tx1">
                  <a:lumMod val="85000"/>
                  <a:lumOff val="15000"/>
                </a:schemeClr>
              </a:buClr>
              <a:buSzPct val="80000"/>
              <a:buFont typeface="Wingdings" panose="05000000000000000000" pitchFamily="2" charset="2"/>
              <a:buNone/>
              <a:defRPr/>
            </a:pPr>
            <a:endParaRPr lang="en-US" sz="2800" dirty="0">
              <a:solidFill>
                <a:srgbClr val="FF0000"/>
              </a:solidFill>
            </a:endParaRPr>
          </a:p>
        </p:txBody>
      </p:sp>
      <p:sp>
        <p:nvSpPr>
          <p:cNvPr id="28675" name="Slide Number Placeholder 5">
            <a:extLst>
              <a:ext uri="{FF2B5EF4-FFF2-40B4-BE49-F238E27FC236}">
                <a16:creationId xmlns:a16="http://schemas.microsoft.com/office/drawing/2014/main" xmlns="" id="{05D0B7A5-9104-4D6C-920E-E530E8311B4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581FAFA-E718-4740-AF85-0182041A59F9}" type="slidenum">
              <a:rPr lang="en-US" altLang="en-US" sz="1400" smtClean="0"/>
              <a:pPr/>
              <a:t>9</a:t>
            </a:fld>
            <a:endParaRPr lang="en-US" altLang="en-US" sz="1400"/>
          </a:p>
        </p:txBody>
      </p:sp>
      <p:sp>
        <p:nvSpPr>
          <p:cNvPr id="110594" name="Text Box 2">
            <a:extLst>
              <a:ext uri="{FF2B5EF4-FFF2-40B4-BE49-F238E27FC236}">
                <a16:creationId xmlns:a16="http://schemas.microsoft.com/office/drawing/2014/main" xmlns="" id="{3D50E007-709F-4DB2-82F0-11853508E665}"/>
              </a:ext>
            </a:extLst>
          </p:cNvPr>
          <p:cNvSpPr txBox="1">
            <a:spLocks noChangeArrowheads="1"/>
          </p:cNvSpPr>
          <p:nvPr/>
        </p:nvSpPr>
        <p:spPr bwMode="auto">
          <a:xfrm>
            <a:off x="457200" y="381000"/>
            <a:ext cx="8305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80000"/>
              </a:lnSpc>
            </a:pPr>
            <a:r>
              <a:rPr lang="en-US" altLang="en-US" sz="2200" b="1" dirty="0">
                <a:latin typeface="Albertus Extra Bold" pitchFamily="34" charset="0"/>
                <a:cs typeface="Arial" panose="020B0604020202020204" pitchFamily="34" charset="0"/>
              </a:rPr>
              <a:t>RUANG LINGKUP KEUANGAN NEGARA (P</a:t>
            </a:r>
            <a:r>
              <a:rPr lang="id-ID" altLang="en-US" sz="2200" b="1" dirty="0">
                <a:latin typeface="Albertus Extra Bold" pitchFamily="34" charset="0"/>
                <a:cs typeface="Arial" panose="020B0604020202020204" pitchFamily="34" charset="0"/>
              </a:rPr>
              <a:t>a</a:t>
            </a:r>
            <a:r>
              <a:rPr lang="en-US" altLang="en-US" sz="2200" b="1" dirty="0">
                <a:latin typeface="Albertus Extra Bold" pitchFamily="34" charset="0"/>
                <a:cs typeface="Arial" panose="020B0604020202020204" pitchFamily="34" charset="0"/>
              </a:rPr>
              <a:t>s</a:t>
            </a:r>
            <a:r>
              <a:rPr lang="id-ID" altLang="en-US" sz="2200" b="1" dirty="0">
                <a:latin typeface="Albertus Extra Bold" pitchFamily="34" charset="0"/>
                <a:cs typeface="Arial" panose="020B0604020202020204" pitchFamily="34" charset="0"/>
              </a:rPr>
              <a:t>a</a:t>
            </a:r>
            <a:r>
              <a:rPr lang="en-US" altLang="en-US" sz="2200" b="1" dirty="0">
                <a:latin typeface="Albertus Extra Bold" pitchFamily="34" charset="0"/>
                <a:cs typeface="Arial" panose="020B0604020202020204" pitchFamily="34" charset="0"/>
              </a:rPr>
              <a:t>l 2)</a:t>
            </a:r>
          </a:p>
          <a:p>
            <a:pPr algn="ctr" eaLnBrk="1" hangingPunct="1">
              <a:lnSpc>
                <a:spcPct val="80000"/>
              </a:lnSpc>
            </a:pPr>
            <a:endParaRPr lang="en-US" altLang="en-US" sz="2200" b="1" dirty="0">
              <a:latin typeface="Albertus Extra Bold" pitchFamily="34" charset="0"/>
              <a:cs typeface="Arial" panose="020B0604020202020204" pitchFamily="34"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0594"/>
                                        </p:tgtEl>
                                        <p:attrNameLst>
                                          <p:attrName>style.visibility</p:attrName>
                                        </p:attrNameLst>
                                      </p:cBhvr>
                                      <p:to>
                                        <p:strVal val="visible"/>
                                      </p:to>
                                    </p:set>
                                    <p:animEffect transition="in" filter="diamond(in)">
                                      <p:cBhvr>
                                        <p:cTn id="7" dur="500"/>
                                        <p:tgtEl>
                                          <p:spTgt spid="1105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4"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xmlns="" id="{31A36786-2634-4316-8760-F457264F20A7}"/>
              </a:ext>
            </a:extLst>
          </p:cNvPr>
          <p:cNvSpPr>
            <a:spLocks noGrp="1" noChangeArrowheads="1"/>
          </p:cNvSpPr>
          <p:nvPr>
            <p:ph type="title"/>
          </p:nvPr>
        </p:nvSpPr>
        <p:spPr>
          <a:xfrm>
            <a:off x="660400" y="360363"/>
            <a:ext cx="7772400" cy="457200"/>
          </a:xfrm>
        </p:spPr>
        <p:txBody>
          <a:bodyPr rtlCol="0">
            <a:normAutofit fontScale="90000"/>
          </a:bodyPr>
          <a:lstStyle/>
          <a:p>
            <a:pPr algn="ctr" eaLnBrk="1" fontAlgn="auto" hangingPunct="1">
              <a:spcAft>
                <a:spcPts val="0"/>
              </a:spcAft>
              <a:defRPr/>
            </a:pPr>
            <a:r>
              <a:rPr b="1" err="1">
                <a:solidFill>
                  <a:schemeClr val="tx1"/>
                </a:solidFill>
                <a:latin typeface="Arial" panose="020B0604020202020204" pitchFamily="34" charset="0"/>
                <a:cs typeface="Arial" panose="020B0604020202020204" pitchFamily="34" charset="0"/>
              </a:rPr>
              <a:t>Pemisahan</a:t>
            </a:r>
            <a:r>
              <a:rPr b="1">
                <a:solidFill>
                  <a:schemeClr val="tx1"/>
                </a:solidFill>
                <a:latin typeface="Arial" panose="020B0604020202020204" pitchFamily="34" charset="0"/>
                <a:cs typeface="Arial" panose="020B0604020202020204" pitchFamily="34" charset="0"/>
              </a:rPr>
              <a:t> </a:t>
            </a:r>
            <a:r>
              <a:rPr b="1" err="1">
                <a:solidFill>
                  <a:schemeClr val="tx1"/>
                </a:solidFill>
                <a:latin typeface="Arial" panose="020B0604020202020204" pitchFamily="34" charset="0"/>
                <a:cs typeface="Arial" panose="020B0604020202020204" pitchFamily="34" charset="0"/>
              </a:rPr>
              <a:t>Kewenangan</a:t>
            </a:r>
            <a:endParaRPr b="1">
              <a:solidFill>
                <a:schemeClr val="tx1"/>
              </a:solidFill>
              <a:latin typeface="Arial" panose="020B0604020202020204" pitchFamily="34" charset="0"/>
              <a:cs typeface="Arial" panose="020B0604020202020204" pitchFamily="34" charset="0"/>
            </a:endParaRPr>
          </a:p>
        </p:txBody>
      </p:sp>
      <p:grpSp>
        <p:nvGrpSpPr>
          <p:cNvPr id="106500" name="Group 5">
            <a:extLst>
              <a:ext uri="{FF2B5EF4-FFF2-40B4-BE49-F238E27FC236}">
                <a16:creationId xmlns:a16="http://schemas.microsoft.com/office/drawing/2014/main" xmlns="" id="{C833A193-807B-44F6-B4C0-6F3D8DB283E8}"/>
              </a:ext>
            </a:extLst>
          </p:cNvPr>
          <p:cNvGrpSpPr>
            <a:grpSpLocks/>
          </p:cNvGrpSpPr>
          <p:nvPr/>
        </p:nvGrpSpPr>
        <p:grpSpPr bwMode="auto">
          <a:xfrm>
            <a:off x="1752600" y="1219200"/>
            <a:ext cx="2592388" cy="687388"/>
            <a:chOff x="1104" y="768"/>
            <a:chExt cx="1633" cy="433"/>
          </a:xfrm>
        </p:grpSpPr>
        <p:sp>
          <p:nvSpPr>
            <p:cNvPr id="106563" name="Freeform 3">
              <a:extLst>
                <a:ext uri="{FF2B5EF4-FFF2-40B4-BE49-F238E27FC236}">
                  <a16:creationId xmlns:a16="http://schemas.microsoft.com/office/drawing/2014/main" xmlns="" id="{A74659FF-B351-4F48-B84E-4D9F6306D3C3}"/>
                </a:ext>
              </a:extLst>
            </p:cNvPr>
            <p:cNvSpPr>
              <a:spLocks/>
            </p:cNvSpPr>
            <p:nvPr/>
          </p:nvSpPr>
          <p:spPr bwMode="auto">
            <a:xfrm>
              <a:off x="1104" y="768"/>
              <a:ext cx="1633" cy="433"/>
            </a:xfrm>
            <a:custGeom>
              <a:avLst/>
              <a:gdLst>
                <a:gd name="T0" fmla="*/ 0 w 1633"/>
                <a:gd name="T1" fmla="*/ 0 h 433"/>
                <a:gd name="T2" fmla="*/ 0 w 1633"/>
                <a:gd name="T3" fmla="*/ 432 h 433"/>
                <a:gd name="T4" fmla="*/ 1632 w 1633"/>
                <a:gd name="T5" fmla="*/ 432 h 433"/>
                <a:gd name="T6" fmla="*/ 1632 w 1633"/>
                <a:gd name="T7" fmla="*/ 0 h 433"/>
                <a:gd name="T8" fmla="*/ 0 w 1633"/>
                <a:gd name="T9" fmla="*/ 0 h 433"/>
                <a:gd name="T10" fmla="*/ 0 60000 65536"/>
                <a:gd name="T11" fmla="*/ 0 60000 65536"/>
                <a:gd name="T12" fmla="*/ 0 60000 65536"/>
                <a:gd name="T13" fmla="*/ 0 60000 65536"/>
                <a:gd name="T14" fmla="*/ 0 60000 65536"/>
                <a:gd name="T15" fmla="*/ 0 w 1633"/>
                <a:gd name="T16" fmla="*/ 0 h 433"/>
                <a:gd name="T17" fmla="*/ 1633 w 1633"/>
                <a:gd name="T18" fmla="*/ 433 h 433"/>
              </a:gdLst>
              <a:ahLst/>
              <a:cxnLst>
                <a:cxn ang="T10">
                  <a:pos x="T0" y="T1"/>
                </a:cxn>
                <a:cxn ang="T11">
                  <a:pos x="T2" y="T3"/>
                </a:cxn>
                <a:cxn ang="T12">
                  <a:pos x="T4" y="T5"/>
                </a:cxn>
                <a:cxn ang="T13">
                  <a:pos x="T6" y="T7"/>
                </a:cxn>
                <a:cxn ang="T14">
                  <a:pos x="T8" y="T9"/>
                </a:cxn>
              </a:cxnLst>
              <a:rect l="T15" t="T16" r="T17" b="T18"/>
              <a:pathLst>
                <a:path w="1633" h="433">
                  <a:moveTo>
                    <a:pt x="0" y="0"/>
                  </a:moveTo>
                  <a:lnTo>
                    <a:pt x="0" y="432"/>
                  </a:lnTo>
                  <a:lnTo>
                    <a:pt x="1632" y="432"/>
                  </a:lnTo>
                  <a:lnTo>
                    <a:pt x="1632" y="0"/>
                  </a:lnTo>
                  <a:lnTo>
                    <a:pt x="0" y="0"/>
                  </a:lnTo>
                </a:path>
              </a:pathLst>
            </a:custGeom>
            <a:solidFill>
              <a:srgbClr val="3366CC"/>
            </a:solidFill>
            <a:ln w="12700" cap="rnd">
              <a:noFill/>
              <a:round/>
              <a:headEnd type="none" w="sm" len="sm"/>
              <a:tailEnd type="none" w="sm" len="sm"/>
            </a:ln>
          </p:spPr>
          <p:txBody>
            <a:bodyPr/>
            <a:lstStyle/>
            <a:p>
              <a:endParaRPr lang="en-US"/>
            </a:p>
          </p:txBody>
        </p:sp>
        <p:sp>
          <p:nvSpPr>
            <p:cNvPr id="87044" name="Rectangle 4">
              <a:extLst>
                <a:ext uri="{FF2B5EF4-FFF2-40B4-BE49-F238E27FC236}">
                  <a16:creationId xmlns:a16="http://schemas.microsoft.com/office/drawing/2014/main" xmlns="" id="{47759783-9D98-4C03-B827-8E54170151F7}"/>
                </a:ext>
              </a:extLst>
            </p:cNvPr>
            <p:cNvSpPr>
              <a:spLocks noChangeArrowheads="1"/>
            </p:cNvSpPr>
            <p:nvPr/>
          </p:nvSpPr>
          <p:spPr bwMode="auto">
            <a:xfrm>
              <a:off x="1165" y="800"/>
              <a:ext cx="1510" cy="368"/>
            </a:xfrm>
            <a:prstGeom prst="rect">
              <a:avLst/>
            </a:prstGeom>
            <a:noFill/>
            <a:ln w="9525">
              <a:noFill/>
              <a:miter lim="800000"/>
              <a:headEnd/>
              <a:tailEnd/>
            </a:ln>
            <a:effectLst/>
          </p:spPr>
          <p:txBody>
            <a:bodyPr wrap="none" lIns="0" tIns="0" rIns="0" bIns="0" anchor="ctr"/>
            <a:lstStyle/>
            <a:p>
              <a:pPr algn="ctr">
                <a:defRPr/>
              </a:pPr>
              <a:r>
                <a:rPr lang="en-US" b="1">
                  <a:solidFill>
                    <a:srgbClr val="FFFF00"/>
                  </a:solidFill>
                  <a:effectLst>
                    <a:outerShdw blurRad="38100" dist="38100" dir="2700000" algn="tl">
                      <a:srgbClr val="000000"/>
                    </a:outerShdw>
                  </a:effectLst>
                </a:rPr>
                <a:t>Menteri Teknis</a:t>
              </a:r>
            </a:p>
          </p:txBody>
        </p:sp>
      </p:grpSp>
      <p:grpSp>
        <p:nvGrpSpPr>
          <p:cNvPr id="106501" name="Group 8">
            <a:extLst>
              <a:ext uri="{FF2B5EF4-FFF2-40B4-BE49-F238E27FC236}">
                <a16:creationId xmlns:a16="http://schemas.microsoft.com/office/drawing/2014/main" xmlns="" id="{8762464D-36B7-4865-8C13-01264FA3EE2D}"/>
              </a:ext>
            </a:extLst>
          </p:cNvPr>
          <p:cNvGrpSpPr>
            <a:grpSpLocks/>
          </p:cNvGrpSpPr>
          <p:nvPr/>
        </p:nvGrpSpPr>
        <p:grpSpPr bwMode="auto">
          <a:xfrm>
            <a:off x="6248400" y="1219200"/>
            <a:ext cx="2592388" cy="687388"/>
            <a:chOff x="3936" y="768"/>
            <a:chExt cx="1633" cy="433"/>
          </a:xfrm>
        </p:grpSpPr>
        <p:sp>
          <p:nvSpPr>
            <p:cNvPr id="106561" name="Freeform 6">
              <a:extLst>
                <a:ext uri="{FF2B5EF4-FFF2-40B4-BE49-F238E27FC236}">
                  <a16:creationId xmlns:a16="http://schemas.microsoft.com/office/drawing/2014/main" xmlns="" id="{C71A2649-3021-4A05-AC4B-96E92BBE0541}"/>
                </a:ext>
              </a:extLst>
            </p:cNvPr>
            <p:cNvSpPr>
              <a:spLocks/>
            </p:cNvSpPr>
            <p:nvPr/>
          </p:nvSpPr>
          <p:spPr bwMode="auto">
            <a:xfrm>
              <a:off x="3936" y="768"/>
              <a:ext cx="1633" cy="433"/>
            </a:xfrm>
            <a:custGeom>
              <a:avLst/>
              <a:gdLst>
                <a:gd name="T0" fmla="*/ 0 w 1633"/>
                <a:gd name="T1" fmla="*/ 0 h 433"/>
                <a:gd name="T2" fmla="*/ 0 w 1633"/>
                <a:gd name="T3" fmla="*/ 432 h 433"/>
                <a:gd name="T4" fmla="*/ 1632 w 1633"/>
                <a:gd name="T5" fmla="*/ 432 h 433"/>
                <a:gd name="T6" fmla="*/ 1632 w 1633"/>
                <a:gd name="T7" fmla="*/ 0 h 433"/>
                <a:gd name="T8" fmla="*/ 0 w 1633"/>
                <a:gd name="T9" fmla="*/ 0 h 433"/>
                <a:gd name="T10" fmla="*/ 0 60000 65536"/>
                <a:gd name="T11" fmla="*/ 0 60000 65536"/>
                <a:gd name="T12" fmla="*/ 0 60000 65536"/>
                <a:gd name="T13" fmla="*/ 0 60000 65536"/>
                <a:gd name="T14" fmla="*/ 0 60000 65536"/>
                <a:gd name="T15" fmla="*/ 0 w 1633"/>
                <a:gd name="T16" fmla="*/ 0 h 433"/>
                <a:gd name="T17" fmla="*/ 1633 w 1633"/>
                <a:gd name="T18" fmla="*/ 433 h 433"/>
              </a:gdLst>
              <a:ahLst/>
              <a:cxnLst>
                <a:cxn ang="T10">
                  <a:pos x="T0" y="T1"/>
                </a:cxn>
                <a:cxn ang="T11">
                  <a:pos x="T2" y="T3"/>
                </a:cxn>
                <a:cxn ang="T12">
                  <a:pos x="T4" y="T5"/>
                </a:cxn>
                <a:cxn ang="T13">
                  <a:pos x="T6" y="T7"/>
                </a:cxn>
                <a:cxn ang="T14">
                  <a:pos x="T8" y="T9"/>
                </a:cxn>
              </a:cxnLst>
              <a:rect l="T15" t="T16" r="T17" b="T18"/>
              <a:pathLst>
                <a:path w="1633" h="433">
                  <a:moveTo>
                    <a:pt x="0" y="0"/>
                  </a:moveTo>
                  <a:lnTo>
                    <a:pt x="0" y="432"/>
                  </a:lnTo>
                  <a:lnTo>
                    <a:pt x="1632" y="432"/>
                  </a:lnTo>
                  <a:lnTo>
                    <a:pt x="1632" y="0"/>
                  </a:lnTo>
                  <a:lnTo>
                    <a:pt x="0" y="0"/>
                  </a:lnTo>
                </a:path>
              </a:pathLst>
            </a:custGeom>
            <a:solidFill>
              <a:schemeClr val="bg1"/>
            </a:solidFill>
            <a:ln w="12700" cap="rnd">
              <a:solidFill>
                <a:srgbClr val="FF33CC"/>
              </a:solidFill>
              <a:round/>
              <a:headEnd type="none" w="sm" len="sm"/>
              <a:tailEnd type="none" w="sm" len="sm"/>
            </a:ln>
          </p:spPr>
          <p:txBody>
            <a:bodyPr/>
            <a:lstStyle/>
            <a:p>
              <a:endParaRPr lang="en-US"/>
            </a:p>
          </p:txBody>
        </p:sp>
        <p:sp>
          <p:nvSpPr>
            <p:cNvPr id="106562" name="Rectangle 7">
              <a:extLst>
                <a:ext uri="{FF2B5EF4-FFF2-40B4-BE49-F238E27FC236}">
                  <a16:creationId xmlns:a16="http://schemas.microsoft.com/office/drawing/2014/main" xmlns="" id="{4520C5F6-9216-40CD-BD04-65E3FF75CC1B}"/>
                </a:ext>
              </a:extLst>
            </p:cNvPr>
            <p:cNvSpPr>
              <a:spLocks noChangeArrowheads="1"/>
            </p:cNvSpPr>
            <p:nvPr/>
          </p:nvSpPr>
          <p:spPr bwMode="auto">
            <a:xfrm>
              <a:off x="3997" y="800"/>
              <a:ext cx="1510"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b="1"/>
                <a:t>Menteri Keuangan</a:t>
              </a:r>
            </a:p>
          </p:txBody>
        </p:sp>
      </p:grpSp>
      <p:sp>
        <p:nvSpPr>
          <p:cNvPr id="106502" name="Line 9">
            <a:extLst>
              <a:ext uri="{FF2B5EF4-FFF2-40B4-BE49-F238E27FC236}">
                <a16:creationId xmlns:a16="http://schemas.microsoft.com/office/drawing/2014/main" xmlns="" id="{F4956E4E-6DC6-49C7-857D-82B4C4C3F79E}"/>
              </a:ext>
            </a:extLst>
          </p:cNvPr>
          <p:cNvSpPr>
            <a:spLocks noChangeShapeType="1"/>
          </p:cNvSpPr>
          <p:nvPr/>
        </p:nvSpPr>
        <p:spPr bwMode="auto">
          <a:xfrm>
            <a:off x="5715000" y="685800"/>
            <a:ext cx="0" cy="6096000"/>
          </a:xfrm>
          <a:prstGeom prst="line">
            <a:avLst/>
          </a:prstGeom>
          <a:noFill/>
          <a:ln w="12700">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87050" name="Rectangle 10">
            <a:extLst>
              <a:ext uri="{FF2B5EF4-FFF2-40B4-BE49-F238E27FC236}">
                <a16:creationId xmlns:a16="http://schemas.microsoft.com/office/drawing/2014/main" xmlns="" id="{1B89CCF6-502C-4D0A-8949-D155639A9BB4}"/>
              </a:ext>
            </a:extLst>
          </p:cNvPr>
          <p:cNvSpPr>
            <a:spLocks noChangeArrowheads="1"/>
          </p:cNvSpPr>
          <p:nvPr/>
        </p:nvSpPr>
        <p:spPr bwMode="auto">
          <a:xfrm>
            <a:off x="2300288" y="2365375"/>
            <a:ext cx="1444625" cy="606425"/>
          </a:xfrm>
          <a:prstGeom prst="rect">
            <a:avLst/>
          </a:prstGeom>
          <a:solidFill>
            <a:srgbClr val="3366CC"/>
          </a:solidFill>
          <a:ln w="28575">
            <a:noFill/>
            <a:miter lim="800000"/>
            <a:headEnd/>
            <a:tailEnd/>
          </a:ln>
          <a:effectLst/>
        </p:spPr>
        <p:txBody>
          <a:bodyPr wrap="none" lIns="92075" tIns="46038" rIns="92075" bIns="46038" anchor="ctr"/>
          <a:lstStyle/>
          <a:p>
            <a:pPr algn="ctr">
              <a:defRPr/>
            </a:pPr>
            <a:r>
              <a:rPr lang="en-US" b="1">
                <a:solidFill>
                  <a:srgbClr val="FFFF00"/>
                </a:solidFill>
                <a:effectLst>
                  <a:outerShdw blurRad="38100" dist="38100" dir="2700000" algn="tl">
                    <a:srgbClr val="000000"/>
                  </a:outerShdw>
                </a:effectLst>
              </a:rPr>
              <a:t>Setjen</a:t>
            </a:r>
          </a:p>
        </p:txBody>
      </p:sp>
      <p:sp>
        <p:nvSpPr>
          <p:cNvPr id="106504" name="Rectangle 11">
            <a:extLst>
              <a:ext uri="{FF2B5EF4-FFF2-40B4-BE49-F238E27FC236}">
                <a16:creationId xmlns:a16="http://schemas.microsoft.com/office/drawing/2014/main" xmlns="" id="{E3B03843-6D3D-47C6-BC4B-D3AFCCD1B806}"/>
              </a:ext>
            </a:extLst>
          </p:cNvPr>
          <p:cNvSpPr>
            <a:spLocks noChangeArrowheads="1"/>
          </p:cNvSpPr>
          <p:nvPr/>
        </p:nvSpPr>
        <p:spPr bwMode="auto">
          <a:xfrm>
            <a:off x="6021388" y="2363788"/>
            <a:ext cx="1444625" cy="606425"/>
          </a:xfrm>
          <a:prstGeom prst="rect">
            <a:avLst/>
          </a:prstGeom>
          <a:solidFill>
            <a:schemeClr val="bg1"/>
          </a:solidFill>
          <a:ln w="28575">
            <a:solidFill>
              <a:srgbClr val="C00000"/>
            </a:solidFill>
            <a:miter lim="800000"/>
            <a:headEnd/>
            <a:tailEnd/>
          </a:ln>
        </p:spPr>
        <p:txBody>
          <a:bodyPr wrap="none" lIns="92075" tIns="46038" rIns="92075" bIns="46038"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b="1" dirty="0" smtClean="0"/>
              <a:t>DJAK</a:t>
            </a:r>
            <a:endParaRPr lang="en-US" altLang="en-US" b="1" dirty="0"/>
          </a:p>
        </p:txBody>
      </p:sp>
      <p:sp>
        <p:nvSpPr>
          <p:cNvPr id="106505" name="Rectangle 12">
            <a:extLst>
              <a:ext uri="{FF2B5EF4-FFF2-40B4-BE49-F238E27FC236}">
                <a16:creationId xmlns:a16="http://schemas.microsoft.com/office/drawing/2014/main" xmlns="" id="{793AA00D-DBB4-4698-BF79-ED63F65EDEA0}"/>
              </a:ext>
            </a:extLst>
          </p:cNvPr>
          <p:cNvSpPr>
            <a:spLocks noChangeArrowheads="1"/>
          </p:cNvSpPr>
          <p:nvPr/>
        </p:nvSpPr>
        <p:spPr bwMode="auto">
          <a:xfrm>
            <a:off x="7621588" y="2363788"/>
            <a:ext cx="1444625" cy="606425"/>
          </a:xfrm>
          <a:prstGeom prst="rect">
            <a:avLst/>
          </a:prstGeom>
          <a:solidFill>
            <a:schemeClr val="bg1"/>
          </a:solidFill>
          <a:ln w="28575">
            <a:solidFill>
              <a:srgbClr val="C00000"/>
            </a:solidFill>
            <a:miter lim="800000"/>
            <a:headEnd/>
            <a:tailEnd/>
          </a:ln>
        </p:spPr>
        <p:txBody>
          <a:bodyPr wrap="none" lIns="92075" tIns="46038" rIns="92075" bIns="46038"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b="1"/>
              <a:t>DJPn</a:t>
            </a:r>
          </a:p>
        </p:txBody>
      </p:sp>
      <p:sp>
        <p:nvSpPr>
          <p:cNvPr id="87053" name="Rectangle 13">
            <a:extLst>
              <a:ext uri="{FF2B5EF4-FFF2-40B4-BE49-F238E27FC236}">
                <a16:creationId xmlns:a16="http://schemas.microsoft.com/office/drawing/2014/main" xmlns="" id="{AE7F35EC-A7C8-4C28-AC0F-72798F5491A5}"/>
              </a:ext>
            </a:extLst>
          </p:cNvPr>
          <p:cNvSpPr>
            <a:spLocks noChangeArrowheads="1"/>
          </p:cNvSpPr>
          <p:nvPr/>
        </p:nvSpPr>
        <p:spPr bwMode="auto">
          <a:xfrm>
            <a:off x="839788" y="3506788"/>
            <a:ext cx="1139825" cy="606425"/>
          </a:xfrm>
          <a:prstGeom prst="rect">
            <a:avLst/>
          </a:prstGeom>
          <a:solidFill>
            <a:srgbClr val="3366CC"/>
          </a:solidFill>
          <a:ln w="28575">
            <a:noFill/>
            <a:miter lim="800000"/>
            <a:headEnd/>
            <a:tailEnd/>
          </a:ln>
          <a:effectLst/>
        </p:spPr>
        <p:txBody>
          <a:bodyPr wrap="none" lIns="92075" tIns="46038" rIns="92075" bIns="46038" anchor="ctr"/>
          <a:lstStyle/>
          <a:p>
            <a:pPr algn="ctr">
              <a:defRPr/>
            </a:pPr>
            <a:r>
              <a:rPr lang="en-US" b="1">
                <a:solidFill>
                  <a:srgbClr val="FFFF00"/>
                </a:solidFill>
                <a:effectLst>
                  <a:outerShdw blurRad="38100" dist="38100" dir="2700000" algn="tl">
                    <a:srgbClr val="000000"/>
                  </a:outerShdw>
                </a:effectLst>
              </a:rPr>
              <a:t>Roren</a:t>
            </a:r>
          </a:p>
        </p:txBody>
      </p:sp>
      <p:sp>
        <p:nvSpPr>
          <p:cNvPr id="87054" name="Rectangle 14">
            <a:extLst>
              <a:ext uri="{FF2B5EF4-FFF2-40B4-BE49-F238E27FC236}">
                <a16:creationId xmlns:a16="http://schemas.microsoft.com/office/drawing/2014/main" xmlns="" id="{09380509-E4FD-4957-AE38-C0AA17E993D3}"/>
              </a:ext>
            </a:extLst>
          </p:cNvPr>
          <p:cNvSpPr>
            <a:spLocks noChangeArrowheads="1"/>
          </p:cNvSpPr>
          <p:nvPr/>
        </p:nvSpPr>
        <p:spPr bwMode="auto">
          <a:xfrm>
            <a:off x="3811588" y="3506788"/>
            <a:ext cx="1139825" cy="606425"/>
          </a:xfrm>
          <a:prstGeom prst="rect">
            <a:avLst/>
          </a:prstGeom>
          <a:solidFill>
            <a:srgbClr val="3366CC"/>
          </a:solidFill>
          <a:ln w="28575">
            <a:noFill/>
            <a:miter lim="800000"/>
            <a:headEnd/>
            <a:tailEnd/>
          </a:ln>
          <a:effectLst/>
        </p:spPr>
        <p:txBody>
          <a:bodyPr wrap="none" lIns="92075" tIns="46038" rIns="92075" bIns="46038" anchor="ctr"/>
          <a:lstStyle/>
          <a:p>
            <a:pPr algn="ctr">
              <a:defRPr/>
            </a:pPr>
            <a:r>
              <a:rPr lang="en-US" b="1">
                <a:solidFill>
                  <a:srgbClr val="FFFF00"/>
                </a:solidFill>
                <a:effectLst>
                  <a:outerShdw blurRad="38100" dist="38100" dir="2700000" algn="tl">
                    <a:srgbClr val="000000"/>
                  </a:outerShdw>
                </a:effectLst>
              </a:rPr>
              <a:t>Rokeu</a:t>
            </a:r>
          </a:p>
        </p:txBody>
      </p:sp>
      <p:sp>
        <p:nvSpPr>
          <p:cNvPr id="87055" name="Rectangle 15">
            <a:extLst>
              <a:ext uri="{FF2B5EF4-FFF2-40B4-BE49-F238E27FC236}">
                <a16:creationId xmlns:a16="http://schemas.microsoft.com/office/drawing/2014/main" xmlns="" id="{D57F9D8F-94D1-4E68-B629-456ACA7C3759}"/>
              </a:ext>
            </a:extLst>
          </p:cNvPr>
          <p:cNvSpPr>
            <a:spLocks noChangeArrowheads="1"/>
          </p:cNvSpPr>
          <p:nvPr/>
        </p:nvSpPr>
        <p:spPr bwMode="auto">
          <a:xfrm>
            <a:off x="749300" y="4114800"/>
            <a:ext cx="1371600" cy="457200"/>
          </a:xfrm>
          <a:prstGeom prst="rect">
            <a:avLst/>
          </a:prstGeom>
          <a:noFill/>
          <a:ln w="28575">
            <a:solidFill>
              <a:srgbClr val="C00000"/>
            </a:solidFill>
            <a:miter lim="800000"/>
            <a:headEnd/>
            <a:tailEnd/>
          </a:ln>
          <a:effectLst/>
        </p:spPr>
        <p:txBody>
          <a:bodyPr lIns="92075" tIns="46038" rIns="92075" bIns="46038">
            <a:spAutoFit/>
          </a:bodyPr>
          <a:lstStyle/>
          <a:p>
            <a:pPr algn="ctr">
              <a:spcBef>
                <a:spcPct val="50000"/>
              </a:spcBef>
              <a:defRPr/>
            </a:pPr>
            <a:r>
              <a:rPr lang="en-US" sz="1200" b="1">
                <a:solidFill>
                  <a:srgbClr val="FFFF00"/>
                </a:solidFill>
                <a:effectLst>
                  <a:outerShdw blurRad="38100" dist="38100" dir="2700000" algn="tl">
                    <a:srgbClr val="000000"/>
                  </a:outerShdw>
                </a:effectLst>
              </a:rPr>
              <a:t>Policy Formulation</a:t>
            </a:r>
          </a:p>
        </p:txBody>
      </p:sp>
      <p:sp>
        <p:nvSpPr>
          <p:cNvPr id="87056" name="Rectangle 16">
            <a:extLst>
              <a:ext uri="{FF2B5EF4-FFF2-40B4-BE49-F238E27FC236}">
                <a16:creationId xmlns:a16="http://schemas.microsoft.com/office/drawing/2014/main" xmlns="" id="{2C1586D2-0D6C-4F75-A659-9893FD5B480D}"/>
              </a:ext>
            </a:extLst>
          </p:cNvPr>
          <p:cNvSpPr>
            <a:spLocks noChangeArrowheads="1"/>
          </p:cNvSpPr>
          <p:nvPr/>
        </p:nvSpPr>
        <p:spPr bwMode="auto">
          <a:xfrm>
            <a:off x="3721100" y="4114800"/>
            <a:ext cx="1371600" cy="457200"/>
          </a:xfrm>
          <a:prstGeom prst="rect">
            <a:avLst/>
          </a:prstGeom>
          <a:noFill/>
          <a:ln w="28575">
            <a:solidFill>
              <a:srgbClr val="C00000"/>
            </a:solidFill>
            <a:miter lim="800000"/>
            <a:headEnd/>
            <a:tailEnd/>
          </a:ln>
          <a:effectLst/>
        </p:spPr>
        <p:txBody>
          <a:bodyPr lIns="92075" tIns="46038" rIns="92075" bIns="46038">
            <a:spAutoFit/>
          </a:bodyPr>
          <a:lstStyle/>
          <a:p>
            <a:pPr algn="ctr">
              <a:spcBef>
                <a:spcPct val="50000"/>
              </a:spcBef>
              <a:defRPr/>
            </a:pPr>
            <a:r>
              <a:rPr lang="en-US" sz="1200" b="1">
                <a:solidFill>
                  <a:srgbClr val="FFFF00"/>
                </a:solidFill>
                <a:effectLst>
                  <a:outerShdw blurRad="38100" dist="38100" dir="2700000" algn="tl">
                    <a:srgbClr val="000000"/>
                  </a:outerShdw>
                </a:effectLst>
              </a:rPr>
              <a:t>Policy Implementation</a:t>
            </a:r>
          </a:p>
        </p:txBody>
      </p:sp>
      <p:sp>
        <p:nvSpPr>
          <p:cNvPr id="106510" name="Rectangle 17">
            <a:extLst>
              <a:ext uri="{FF2B5EF4-FFF2-40B4-BE49-F238E27FC236}">
                <a16:creationId xmlns:a16="http://schemas.microsoft.com/office/drawing/2014/main" xmlns="" id="{DF20F83B-3F83-43BF-9819-947240793BD7}"/>
              </a:ext>
            </a:extLst>
          </p:cNvPr>
          <p:cNvSpPr>
            <a:spLocks noChangeArrowheads="1"/>
          </p:cNvSpPr>
          <p:nvPr/>
        </p:nvSpPr>
        <p:spPr bwMode="auto">
          <a:xfrm>
            <a:off x="7850188" y="4573588"/>
            <a:ext cx="987425" cy="606425"/>
          </a:xfrm>
          <a:prstGeom prst="rect">
            <a:avLst/>
          </a:prstGeom>
          <a:solidFill>
            <a:schemeClr val="bg1"/>
          </a:solidFill>
          <a:ln w="28575">
            <a:solidFill>
              <a:srgbClr val="C00000"/>
            </a:solidFill>
            <a:miter lim="800000"/>
            <a:headEnd/>
            <a:tailEnd/>
          </a:ln>
        </p:spPr>
        <p:txBody>
          <a:bodyPr wrap="none" lIns="92075" tIns="46038" rIns="92075" bIns="46038"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b="1"/>
              <a:t>KPPN</a:t>
            </a:r>
          </a:p>
        </p:txBody>
      </p:sp>
      <p:sp>
        <p:nvSpPr>
          <p:cNvPr id="106511" name="Line 18">
            <a:extLst>
              <a:ext uri="{FF2B5EF4-FFF2-40B4-BE49-F238E27FC236}">
                <a16:creationId xmlns:a16="http://schemas.microsoft.com/office/drawing/2014/main" xmlns="" id="{B0971A88-6E1F-4729-A87F-3EF91AFE348A}"/>
              </a:ext>
            </a:extLst>
          </p:cNvPr>
          <p:cNvSpPr>
            <a:spLocks noChangeShapeType="1"/>
          </p:cNvSpPr>
          <p:nvPr/>
        </p:nvSpPr>
        <p:spPr bwMode="auto">
          <a:xfrm>
            <a:off x="6858000" y="2133600"/>
            <a:ext cx="1447800" cy="0"/>
          </a:xfrm>
          <a:prstGeom prst="line">
            <a:avLst/>
          </a:prstGeom>
          <a:noFill/>
          <a:ln w="28575">
            <a:solidFill>
              <a:srgbClr val="C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6512" name="Line 19">
            <a:extLst>
              <a:ext uri="{FF2B5EF4-FFF2-40B4-BE49-F238E27FC236}">
                <a16:creationId xmlns:a16="http://schemas.microsoft.com/office/drawing/2014/main" xmlns="" id="{2A8D1B34-DDDD-4EA1-A660-4785A4F24410}"/>
              </a:ext>
            </a:extLst>
          </p:cNvPr>
          <p:cNvSpPr>
            <a:spLocks noChangeShapeType="1"/>
          </p:cNvSpPr>
          <p:nvPr/>
        </p:nvSpPr>
        <p:spPr bwMode="auto">
          <a:xfrm>
            <a:off x="8305800" y="2133600"/>
            <a:ext cx="0" cy="228600"/>
          </a:xfrm>
          <a:prstGeom prst="line">
            <a:avLst/>
          </a:prstGeom>
          <a:noFill/>
          <a:ln w="28575">
            <a:solidFill>
              <a:srgbClr val="C00000"/>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6513" name="Line 20">
            <a:extLst>
              <a:ext uri="{FF2B5EF4-FFF2-40B4-BE49-F238E27FC236}">
                <a16:creationId xmlns:a16="http://schemas.microsoft.com/office/drawing/2014/main" xmlns="" id="{25488ADE-4B55-455F-9F55-41CC4A5076DC}"/>
              </a:ext>
            </a:extLst>
          </p:cNvPr>
          <p:cNvSpPr>
            <a:spLocks noChangeShapeType="1"/>
          </p:cNvSpPr>
          <p:nvPr/>
        </p:nvSpPr>
        <p:spPr bwMode="auto">
          <a:xfrm>
            <a:off x="6858000" y="2133600"/>
            <a:ext cx="0" cy="228600"/>
          </a:xfrm>
          <a:prstGeom prst="line">
            <a:avLst/>
          </a:prstGeom>
          <a:noFill/>
          <a:ln w="28575">
            <a:solidFill>
              <a:srgbClr val="C00000"/>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6514" name="Line 21">
            <a:extLst>
              <a:ext uri="{FF2B5EF4-FFF2-40B4-BE49-F238E27FC236}">
                <a16:creationId xmlns:a16="http://schemas.microsoft.com/office/drawing/2014/main" xmlns="" id="{08327675-8AC7-4587-80B0-9F36D88ACF23}"/>
              </a:ext>
            </a:extLst>
          </p:cNvPr>
          <p:cNvSpPr>
            <a:spLocks noChangeShapeType="1"/>
          </p:cNvSpPr>
          <p:nvPr/>
        </p:nvSpPr>
        <p:spPr bwMode="auto">
          <a:xfrm flipV="1">
            <a:off x="7556500" y="1905000"/>
            <a:ext cx="0" cy="228600"/>
          </a:xfrm>
          <a:prstGeom prst="line">
            <a:avLst/>
          </a:prstGeom>
          <a:noFill/>
          <a:ln w="28575">
            <a:solidFill>
              <a:srgbClr val="C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6515" name="Line 22">
            <a:extLst>
              <a:ext uri="{FF2B5EF4-FFF2-40B4-BE49-F238E27FC236}">
                <a16:creationId xmlns:a16="http://schemas.microsoft.com/office/drawing/2014/main" xmlns="" id="{766CAEA6-3C95-4536-ABD0-8488A1356290}"/>
              </a:ext>
            </a:extLst>
          </p:cNvPr>
          <p:cNvSpPr>
            <a:spLocks noChangeShapeType="1"/>
          </p:cNvSpPr>
          <p:nvPr/>
        </p:nvSpPr>
        <p:spPr bwMode="auto">
          <a:xfrm>
            <a:off x="1447800" y="3263900"/>
            <a:ext cx="2971800" cy="0"/>
          </a:xfrm>
          <a:prstGeom prst="line">
            <a:avLst/>
          </a:prstGeom>
          <a:noFill/>
          <a:ln w="28575">
            <a:solidFill>
              <a:srgbClr val="C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6516" name="Line 23">
            <a:extLst>
              <a:ext uri="{FF2B5EF4-FFF2-40B4-BE49-F238E27FC236}">
                <a16:creationId xmlns:a16="http://schemas.microsoft.com/office/drawing/2014/main" xmlns="" id="{D73EE346-4E67-4519-B9FA-64F3FB7BA508}"/>
              </a:ext>
            </a:extLst>
          </p:cNvPr>
          <p:cNvSpPr>
            <a:spLocks noChangeShapeType="1"/>
          </p:cNvSpPr>
          <p:nvPr/>
        </p:nvSpPr>
        <p:spPr bwMode="auto">
          <a:xfrm>
            <a:off x="4419600" y="3263900"/>
            <a:ext cx="0" cy="228600"/>
          </a:xfrm>
          <a:prstGeom prst="line">
            <a:avLst/>
          </a:prstGeom>
          <a:noFill/>
          <a:ln w="28575">
            <a:solidFill>
              <a:srgbClr val="C00000"/>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6517" name="Line 24">
            <a:extLst>
              <a:ext uri="{FF2B5EF4-FFF2-40B4-BE49-F238E27FC236}">
                <a16:creationId xmlns:a16="http://schemas.microsoft.com/office/drawing/2014/main" xmlns="" id="{BD1ED48A-D3A9-45C8-B2D4-D2B5F19190D9}"/>
              </a:ext>
            </a:extLst>
          </p:cNvPr>
          <p:cNvSpPr>
            <a:spLocks noChangeShapeType="1"/>
          </p:cNvSpPr>
          <p:nvPr/>
        </p:nvSpPr>
        <p:spPr bwMode="auto">
          <a:xfrm>
            <a:off x="1447800" y="3263900"/>
            <a:ext cx="0" cy="228600"/>
          </a:xfrm>
          <a:prstGeom prst="line">
            <a:avLst/>
          </a:prstGeom>
          <a:noFill/>
          <a:ln w="28575">
            <a:solidFill>
              <a:srgbClr val="C00000"/>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6518" name="Line 25">
            <a:extLst>
              <a:ext uri="{FF2B5EF4-FFF2-40B4-BE49-F238E27FC236}">
                <a16:creationId xmlns:a16="http://schemas.microsoft.com/office/drawing/2014/main" xmlns="" id="{9D4CEFBE-406B-4DF2-8705-C095420C7387}"/>
              </a:ext>
            </a:extLst>
          </p:cNvPr>
          <p:cNvSpPr>
            <a:spLocks noChangeShapeType="1"/>
          </p:cNvSpPr>
          <p:nvPr/>
        </p:nvSpPr>
        <p:spPr bwMode="auto">
          <a:xfrm flipV="1">
            <a:off x="3022600" y="2959100"/>
            <a:ext cx="0" cy="304800"/>
          </a:xfrm>
          <a:prstGeom prst="line">
            <a:avLst/>
          </a:prstGeom>
          <a:noFill/>
          <a:ln w="28575">
            <a:solidFill>
              <a:srgbClr val="C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6519" name="Line 26">
            <a:extLst>
              <a:ext uri="{FF2B5EF4-FFF2-40B4-BE49-F238E27FC236}">
                <a16:creationId xmlns:a16="http://schemas.microsoft.com/office/drawing/2014/main" xmlns="" id="{AEBA64B4-EF8C-4B9B-87CD-F52F17AF54D2}"/>
              </a:ext>
            </a:extLst>
          </p:cNvPr>
          <p:cNvSpPr>
            <a:spLocks noChangeShapeType="1"/>
          </p:cNvSpPr>
          <p:nvPr/>
        </p:nvSpPr>
        <p:spPr bwMode="auto">
          <a:xfrm>
            <a:off x="3022600" y="1905000"/>
            <a:ext cx="0" cy="457200"/>
          </a:xfrm>
          <a:prstGeom prst="line">
            <a:avLst/>
          </a:prstGeom>
          <a:noFill/>
          <a:ln w="28575">
            <a:solidFill>
              <a:srgbClr val="C00000"/>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6520" name="Line 27">
            <a:extLst>
              <a:ext uri="{FF2B5EF4-FFF2-40B4-BE49-F238E27FC236}">
                <a16:creationId xmlns:a16="http://schemas.microsoft.com/office/drawing/2014/main" xmlns="" id="{1343E667-A12E-454E-BF1F-224AE703D730}"/>
              </a:ext>
            </a:extLst>
          </p:cNvPr>
          <p:cNvSpPr>
            <a:spLocks noChangeShapeType="1"/>
          </p:cNvSpPr>
          <p:nvPr/>
        </p:nvSpPr>
        <p:spPr bwMode="auto">
          <a:xfrm>
            <a:off x="8305800" y="2971800"/>
            <a:ext cx="0" cy="1600200"/>
          </a:xfrm>
          <a:prstGeom prst="line">
            <a:avLst/>
          </a:prstGeom>
          <a:noFill/>
          <a:ln w="28575">
            <a:solidFill>
              <a:srgbClr val="C00000"/>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6521" name="Line 28">
            <a:extLst>
              <a:ext uri="{FF2B5EF4-FFF2-40B4-BE49-F238E27FC236}">
                <a16:creationId xmlns:a16="http://schemas.microsoft.com/office/drawing/2014/main" xmlns="" id="{3698656F-7D4B-43A5-9FA5-1116CBCE0F2D}"/>
              </a:ext>
            </a:extLst>
          </p:cNvPr>
          <p:cNvSpPr>
            <a:spLocks noChangeShapeType="1"/>
          </p:cNvSpPr>
          <p:nvPr/>
        </p:nvSpPr>
        <p:spPr bwMode="auto">
          <a:xfrm>
            <a:off x="8001000" y="3886200"/>
            <a:ext cx="0" cy="685800"/>
          </a:xfrm>
          <a:prstGeom prst="line">
            <a:avLst/>
          </a:prstGeom>
          <a:noFill/>
          <a:ln w="28575">
            <a:solidFill>
              <a:srgbClr val="C00000"/>
            </a:solidFill>
            <a:prstDash val="dashDot"/>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6522" name="Line 29">
            <a:extLst>
              <a:ext uri="{FF2B5EF4-FFF2-40B4-BE49-F238E27FC236}">
                <a16:creationId xmlns:a16="http://schemas.microsoft.com/office/drawing/2014/main" xmlns="" id="{4A19FF7C-AFEC-48CF-9731-0B787BA8B3D9}"/>
              </a:ext>
            </a:extLst>
          </p:cNvPr>
          <p:cNvSpPr>
            <a:spLocks noChangeShapeType="1"/>
          </p:cNvSpPr>
          <p:nvPr/>
        </p:nvSpPr>
        <p:spPr bwMode="auto">
          <a:xfrm>
            <a:off x="4953000" y="3886200"/>
            <a:ext cx="3048000" cy="0"/>
          </a:xfrm>
          <a:prstGeom prst="line">
            <a:avLst/>
          </a:prstGeom>
          <a:noFill/>
          <a:ln w="28575">
            <a:solidFill>
              <a:srgbClr val="C00000"/>
            </a:solidFill>
            <a:prstDash val="dash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6523" name="Rectangle 30">
            <a:extLst>
              <a:ext uri="{FF2B5EF4-FFF2-40B4-BE49-F238E27FC236}">
                <a16:creationId xmlns:a16="http://schemas.microsoft.com/office/drawing/2014/main" xmlns="" id="{C7875D6C-CB91-4F9A-8336-BA353562213A}"/>
              </a:ext>
            </a:extLst>
          </p:cNvPr>
          <p:cNvSpPr>
            <a:spLocks noChangeArrowheads="1"/>
          </p:cNvSpPr>
          <p:nvPr/>
        </p:nvSpPr>
        <p:spPr bwMode="auto">
          <a:xfrm>
            <a:off x="6019799" y="3151359"/>
            <a:ext cx="1460499" cy="277641"/>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1200" b="1"/>
              <a:t>Policy Formulation</a:t>
            </a:r>
          </a:p>
        </p:txBody>
      </p:sp>
      <p:sp>
        <p:nvSpPr>
          <p:cNvPr id="106524" name="Rectangle 31">
            <a:extLst>
              <a:ext uri="{FF2B5EF4-FFF2-40B4-BE49-F238E27FC236}">
                <a16:creationId xmlns:a16="http://schemas.microsoft.com/office/drawing/2014/main" xmlns="" id="{23C7ADCB-3F5B-4B25-841F-8501BC360839}"/>
              </a:ext>
            </a:extLst>
          </p:cNvPr>
          <p:cNvSpPr>
            <a:spLocks noChangeArrowheads="1"/>
          </p:cNvSpPr>
          <p:nvPr/>
        </p:nvSpPr>
        <p:spPr bwMode="auto">
          <a:xfrm>
            <a:off x="7670800" y="3124200"/>
            <a:ext cx="1371600" cy="45720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1200" b="1"/>
              <a:t>Policy Implementation</a:t>
            </a:r>
          </a:p>
        </p:txBody>
      </p:sp>
      <p:sp>
        <p:nvSpPr>
          <p:cNvPr id="87072" name="Rectangle 32">
            <a:extLst>
              <a:ext uri="{FF2B5EF4-FFF2-40B4-BE49-F238E27FC236}">
                <a16:creationId xmlns:a16="http://schemas.microsoft.com/office/drawing/2014/main" xmlns="" id="{88CE05AD-2273-4088-83C3-827A9A721339}"/>
              </a:ext>
            </a:extLst>
          </p:cNvPr>
          <p:cNvSpPr>
            <a:spLocks noChangeArrowheads="1"/>
          </p:cNvSpPr>
          <p:nvPr/>
        </p:nvSpPr>
        <p:spPr bwMode="auto">
          <a:xfrm>
            <a:off x="153988" y="4560888"/>
            <a:ext cx="987425" cy="606425"/>
          </a:xfrm>
          <a:prstGeom prst="rect">
            <a:avLst/>
          </a:prstGeom>
          <a:solidFill>
            <a:srgbClr val="3366CC"/>
          </a:solidFill>
          <a:ln w="28575">
            <a:noFill/>
            <a:miter lim="800000"/>
            <a:headEnd/>
            <a:tailEnd/>
          </a:ln>
          <a:effectLst/>
        </p:spPr>
        <p:txBody>
          <a:bodyPr wrap="none" lIns="92075" tIns="46038" rIns="92075" bIns="46038" anchor="ctr"/>
          <a:lstStyle/>
          <a:p>
            <a:pPr algn="ctr">
              <a:defRPr/>
            </a:pPr>
            <a:r>
              <a:rPr lang="en-US" b="1">
                <a:solidFill>
                  <a:srgbClr val="FFFF00"/>
                </a:solidFill>
                <a:effectLst>
                  <a:outerShdw blurRad="38100" dist="38100" dir="2700000" algn="tl">
                    <a:srgbClr val="000000"/>
                  </a:outerShdw>
                </a:effectLst>
              </a:rPr>
              <a:t>Ren.</a:t>
            </a:r>
          </a:p>
        </p:txBody>
      </p:sp>
      <p:sp>
        <p:nvSpPr>
          <p:cNvPr id="87073" name="Rectangle 33">
            <a:extLst>
              <a:ext uri="{FF2B5EF4-FFF2-40B4-BE49-F238E27FC236}">
                <a16:creationId xmlns:a16="http://schemas.microsoft.com/office/drawing/2014/main" xmlns="" id="{965E85FB-AC58-46B8-8D28-D479FDD7B6D6}"/>
              </a:ext>
            </a:extLst>
          </p:cNvPr>
          <p:cNvSpPr>
            <a:spLocks noChangeArrowheads="1"/>
          </p:cNvSpPr>
          <p:nvPr/>
        </p:nvSpPr>
        <p:spPr bwMode="auto">
          <a:xfrm>
            <a:off x="1601788" y="4560888"/>
            <a:ext cx="987425" cy="606425"/>
          </a:xfrm>
          <a:prstGeom prst="rect">
            <a:avLst/>
          </a:prstGeom>
          <a:solidFill>
            <a:srgbClr val="3366CC"/>
          </a:solidFill>
          <a:ln w="28575">
            <a:solidFill>
              <a:srgbClr val="C00000"/>
            </a:solidFill>
            <a:miter lim="800000"/>
            <a:headEnd/>
            <a:tailEnd/>
          </a:ln>
          <a:effectLst/>
        </p:spPr>
        <p:txBody>
          <a:bodyPr wrap="none" lIns="92075" tIns="46038" rIns="92075" bIns="46038" anchor="ctr"/>
          <a:lstStyle/>
          <a:p>
            <a:pPr algn="ctr">
              <a:defRPr/>
            </a:pPr>
            <a:r>
              <a:rPr lang="en-US" b="1">
                <a:solidFill>
                  <a:srgbClr val="FFFF00"/>
                </a:solidFill>
                <a:effectLst>
                  <a:outerShdw blurRad="38100" dist="38100" dir="2700000" algn="tl">
                    <a:srgbClr val="000000"/>
                  </a:outerShdw>
                </a:effectLst>
              </a:rPr>
              <a:t>Gar.</a:t>
            </a:r>
          </a:p>
        </p:txBody>
      </p:sp>
      <p:sp>
        <p:nvSpPr>
          <p:cNvPr id="87074" name="Rectangle 34">
            <a:extLst>
              <a:ext uri="{FF2B5EF4-FFF2-40B4-BE49-F238E27FC236}">
                <a16:creationId xmlns:a16="http://schemas.microsoft.com/office/drawing/2014/main" xmlns="" id="{8A88282E-C9EB-4DAF-944C-8FBD7200AA4C}"/>
              </a:ext>
            </a:extLst>
          </p:cNvPr>
          <p:cNvSpPr>
            <a:spLocks noChangeArrowheads="1"/>
          </p:cNvSpPr>
          <p:nvPr/>
        </p:nvSpPr>
        <p:spPr bwMode="auto">
          <a:xfrm>
            <a:off x="3163888" y="4560888"/>
            <a:ext cx="987425" cy="606425"/>
          </a:xfrm>
          <a:prstGeom prst="rect">
            <a:avLst/>
          </a:prstGeom>
          <a:solidFill>
            <a:srgbClr val="3366CC"/>
          </a:solidFill>
          <a:ln w="28575">
            <a:noFill/>
            <a:miter lim="800000"/>
            <a:headEnd/>
            <a:tailEnd/>
          </a:ln>
          <a:effectLst/>
        </p:spPr>
        <p:txBody>
          <a:bodyPr wrap="none" lIns="92075" tIns="46038" rIns="92075" bIns="46038" anchor="ctr"/>
          <a:lstStyle/>
          <a:p>
            <a:pPr algn="ctr">
              <a:defRPr/>
            </a:pPr>
            <a:r>
              <a:rPr lang="en-US" b="1">
                <a:solidFill>
                  <a:srgbClr val="FFFF00"/>
                </a:solidFill>
                <a:effectLst>
                  <a:outerShdw blurRad="38100" dist="38100" dir="2700000" algn="tl">
                    <a:srgbClr val="000000"/>
                  </a:outerShdw>
                </a:effectLst>
              </a:rPr>
              <a:t>Perb.</a:t>
            </a:r>
          </a:p>
        </p:txBody>
      </p:sp>
      <p:sp>
        <p:nvSpPr>
          <p:cNvPr id="87075" name="Rectangle 35">
            <a:extLst>
              <a:ext uri="{FF2B5EF4-FFF2-40B4-BE49-F238E27FC236}">
                <a16:creationId xmlns:a16="http://schemas.microsoft.com/office/drawing/2014/main" xmlns="" id="{583E4FF1-31A9-484E-9B73-A5E381D35E72}"/>
              </a:ext>
            </a:extLst>
          </p:cNvPr>
          <p:cNvSpPr>
            <a:spLocks noChangeArrowheads="1"/>
          </p:cNvSpPr>
          <p:nvPr/>
        </p:nvSpPr>
        <p:spPr bwMode="auto">
          <a:xfrm>
            <a:off x="4611688" y="4560888"/>
            <a:ext cx="987425" cy="606425"/>
          </a:xfrm>
          <a:prstGeom prst="rect">
            <a:avLst/>
          </a:prstGeom>
          <a:solidFill>
            <a:srgbClr val="3366CC"/>
          </a:solidFill>
          <a:ln w="28575">
            <a:noFill/>
            <a:miter lim="800000"/>
            <a:headEnd/>
            <a:tailEnd/>
          </a:ln>
          <a:effectLst/>
        </p:spPr>
        <p:txBody>
          <a:bodyPr wrap="none" lIns="92075" tIns="46038" rIns="92075" bIns="46038" anchor="ctr"/>
          <a:lstStyle/>
          <a:p>
            <a:pPr algn="ctr">
              <a:defRPr/>
            </a:pPr>
            <a:r>
              <a:rPr lang="en-US" b="1">
                <a:solidFill>
                  <a:srgbClr val="FFFF00"/>
                </a:solidFill>
                <a:effectLst>
                  <a:outerShdw blurRad="38100" dist="38100" dir="2700000" algn="tl">
                    <a:srgbClr val="000000"/>
                  </a:outerShdw>
                </a:effectLst>
              </a:rPr>
              <a:t>Aklap</a:t>
            </a:r>
          </a:p>
        </p:txBody>
      </p:sp>
      <p:sp>
        <p:nvSpPr>
          <p:cNvPr id="106529" name="Line 36">
            <a:extLst>
              <a:ext uri="{FF2B5EF4-FFF2-40B4-BE49-F238E27FC236}">
                <a16:creationId xmlns:a16="http://schemas.microsoft.com/office/drawing/2014/main" xmlns="" id="{8207913F-5229-4930-9DC0-5386330979A6}"/>
              </a:ext>
            </a:extLst>
          </p:cNvPr>
          <p:cNvSpPr>
            <a:spLocks noChangeShapeType="1"/>
          </p:cNvSpPr>
          <p:nvPr/>
        </p:nvSpPr>
        <p:spPr bwMode="auto">
          <a:xfrm>
            <a:off x="749300" y="4343400"/>
            <a:ext cx="1447800" cy="0"/>
          </a:xfrm>
          <a:prstGeom prst="line">
            <a:avLst/>
          </a:prstGeom>
          <a:noFill/>
          <a:ln w="28575">
            <a:solidFill>
              <a:srgbClr val="C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6530" name="Line 37">
            <a:extLst>
              <a:ext uri="{FF2B5EF4-FFF2-40B4-BE49-F238E27FC236}">
                <a16:creationId xmlns:a16="http://schemas.microsoft.com/office/drawing/2014/main" xmlns="" id="{BD675C0E-916A-4D51-9CCC-2355B655DCE7}"/>
              </a:ext>
            </a:extLst>
          </p:cNvPr>
          <p:cNvSpPr>
            <a:spLocks noChangeShapeType="1"/>
          </p:cNvSpPr>
          <p:nvPr/>
        </p:nvSpPr>
        <p:spPr bwMode="auto">
          <a:xfrm>
            <a:off x="2197100" y="4343400"/>
            <a:ext cx="0" cy="228600"/>
          </a:xfrm>
          <a:prstGeom prst="line">
            <a:avLst/>
          </a:prstGeom>
          <a:noFill/>
          <a:ln w="28575">
            <a:solidFill>
              <a:srgbClr val="C00000"/>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6531" name="Line 38">
            <a:extLst>
              <a:ext uri="{FF2B5EF4-FFF2-40B4-BE49-F238E27FC236}">
                <a16:creationId xmlns:a16="http://schemas.microsoft.com/office/drawing/2014/main" xmlns="" id="{BD0F99C6-96F0-4047-8FFA-B15A4C154FDC}"/>
              </a:ext>
            </a:extLst>
          </p:cNvPr>
          <p:cNvSpPr>
            <a:spLocks noChangeShapeType="1"/>
          </p:cNvSpPr>
          <p:nvPr/>
        </p:nvSpPr>
        <p:spPr bwMode="auto">
          <a:xfrm>
            <a:off x="749300" y="4343400"/>
            <a:ext cx="0" cy="228600"/>
          </a:xfrm>
          <a:prstGeom prst="line">
            <a:avLst/>
          </a:prstGeom>
          <a:noFill/>
          <a:ln w="28575">
            <a:solidFill>
              <a:srgbClr val="C00000"/>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6532" name="Line 39">
            <a:extLst>
              <a:ext uri="{FF2B5EF4-FFF2-40B4-BE49-F238E27FC236}">
                <a16:creationId xmlns:a16="http://schemas.microsoft.com/office/drawing/2014/main" xmlns="" id="{FAF805B7-0D1C-47EA-93C9-1DF7D5E52545}"/>
              </a:ext>
            </a:extLst>
          </p:cNvPr>
          <p:cNvSpPr>
            <a:spLocks noChangeShapeType="1"/>
          </p:cNvSpPr>
          <p:nvPr/>
        </p:nvSpPr>
        <p:spPr bwMode="auto">
          <a:xfrm flipV="1">
            <a:off x="1447800" y="4114800"/>
            <a:ext cx="0" cy="228600"/>
          </a:xfrm>
          <a:prstGeom prst="line">
            <a:avLst/>
          </a:prstGeom>
          <a:noFill/>
          <a:ln w="28575">
            <a:solidFill>
              <a:srgbClr val="C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6533" name="Line 40">
            <a:extLst>
              <a:ext uri="{FF2B5EF4-FFF2-40B4-BE49-F238E27FC236}">
                <a16:creationId xmlns:a16="http://schemas.microsoft.com/office/drawing/2014/main" xmlns="" id="{13A942FA-F904-4B1C-A07E-61FED086133B}"/>
              </a:ext>
            </a:extLst>
          </p:cNvPr>
          <p:cNvSpPr>
            <a:spLocks noChangeShapeType="1"/>
          </p:cNvSpPr>
          <p:nvPr/>
        </p:nvSpPr>
        <p:spPr bwMode="auto">
          <a:xfrm>
            <a:off x="3721100" y="4343400"/>
            <a:ext cx="1447800" cy="0"/>
          </a:xfrm>
          <a:prstGeom prst="line">
            <a:avLst/>
          </a:prstGeom>
          <a:noFill/>
          <a:ln w="28575">
            <a:solidFill>
              <a:srgbClr val="C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6534" name="Line 41">
            <a:extLst>
              <a:ext uri="{FF2B5EF4-FFF2-40B4-BE49-F238E27FC236}">
                <a16:creationId xmlns:a16="http://schemas.microsoft.com/office/drawing/2014/main" xmlns="" id="{08824E91-A12D-477F-BBDD-47887194238E}"/>
              </a:ext>
            </a:extLst>
          </p:cNvPr>
          <p:cNvSpPr>
            <a:spLocks noChangeShapeType="1"/>
          </p:cNvSpPr>
          <p:nvPr/>
        </p:nvSpPr>
        <p:spPr bwMode="auto">
          <a:xfrm>
            <a:off x="5168900" y="4343400"/>
            <a:ext cx="0" cy="228600"/>
          </a:xfrm>
          <a:prstGeom prst="line">
            <a:avLst/>
          </a:prstGeom>
          <a:noFill/>
          <a:ln w="28575">
            <a:solidFill>
              <a:srgbClr val="C00000"/>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6535" name="Line 42">
            <a:extLst>
              <a:ext uri="{FF2B5EF4-FFF2-40B4-BE49-F238E27FC236}">
                <a16:creationId xmlns:a16="http://schemas.microsoft.com/office/drawing/2014/main" xmlns="" id="{955CE0C9-3B70-464B-B1B0-D981371A6A34}"/>
              </a:ext>
            </a:extLst>
          </p:cNvPr>
          <p:cNvSpPr>
            <a:spLocks noChangeShapeType="1"/>
          </p:cNvSpPr>
          <p:nvPr/>
        </p:nvSpPr>
        <p:spPr bwMode="auto">
          <a:xfrm>
            <a:off x="3721100" y="4343400"/>
            <a:ext cx="0" cy="228600"/>
          </a:xfrm>
          <a:prstGeom prst="line">
            <a:avLst/>
          </a:prstGeom>
          <a:noFill/>
          <a:ln w="28575">
            <a:solidFill>
              <a:srgbClr val="C00000"/>
            </a:solidFill>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6536" name="Line 43">
            <a:extLst>
              <a:ext uri="{FF2B5EF4-FFF2-40B4-BE49-F238E27FC236}">
                <a16:creationId xmlns:a16="http://schemas.microsoft.com/office/drawing/2014/main" xmlns="" id="{07AE4503-E411-49B2-8B36-9C0264B826AE}"/>
              </a:ext>
            </a:extLst>
          </p:cNvPr>
          <p:cNvSpPr>
            <a:spLocks noChangeShapeType="1"/>
          </p:cNvSpPr>
          <p:nvPr/>
        </p:nvSpPr>
        <p:spPr bwMode="auto">
          <a:xfrm flipV="1">
            <a:off x="4419600" y="4114800"/>
            <a:ext cx="0" cy="228600"/>
          </a:xfrm>
          <a:prstGeom prst="line">
            <a:avLst/>
          </a:prstGeom>
          <a:noFill/>
          <a:ln w="28575">
            <a:solidFill>
              <a:srgbClr val="C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pSp>
        <p:nvGrpSpPr>
          <p:cNvPr id="106537" name="Group 46">
            <a:extLst>
              <a:ext uri="{FF2B5EF4-FFF2-40B4-BE49-F238E27FC236}">
                <a16:creationId xmlns:a16="http://schemas.microsoft.com/office/drawing/2014/main" xmlns="" id="{C969E90E-DB62-4449-8B7A-8C13AE157A7E}"/>
              </a:ext>
            </a:extLst>
          </p:cNvPr>
          <p:cNvGrpSpPr>
            <a:grpSpLocks/>
          </p:cNvGrpSpPr>
          <p:nvPr/>
        </p:nvGrpSpPr>
        <p:grpSpPr bwMode="auto">
          <a:xfrm>
            <a:off x="228600" y="5791200"/>
            <a:ext cx="915988" cy="534988"/>
            <a:chOff x="144" y="3648"/>
            <a:chExt cx="577" cy="337"/>
          </a:xfrm>
        </p:grpSpPr>
        <p:sp>
          <p:nvSpPr>
            <p:cNvPr id="106559" name="Freeform 44">
              <a:extLst>
                <a:ext uri="{FF2B5EF4-FFF2-40B4-BE49-F238E27FC236}">
                  <a16:creationId xmlns:a16="http://schemas.microsoft.com/office/drawing/2014/main" xmlns="" id="{ADED6EF7-954F-439D-A105-9B33E699D2F7}"/>
                </a:ext>
              </a:extLst>
            </p:cNvPr>
            <p:cNvSpPr>
              <a:spLocks/>
            </p:cNvSpPr>
            <p:nvPr/>
          </p:nvSpPr>
          <p:spPr bwMode="auto">
            <a:xfrm>
              <a:off x="144" y="3648"/>
              <a:ext cx="577" cy="337"/>
            </a:xfrm>
            <a:custGeom>
              <a:avLst/>
              <a:gdLst>
                <a:gd name="T0" fmla="*/ 0 w 577"/>
                <a:gd name="T1" fmla="*/ 314 h 337"/>
                <a:gd name="T2" fmla="*/ 18 w 577"/>
                <a:gd name="T3" fmla="*/ 318 h 337"/>
                <a:gd name="T4" fmla="*/ 38 w 577"/>
                <a:gd name="T5" fmla="*/ 322 h 337"/>
                <a:gd name="T6" fmla="*/ 75 w 577"/>
                <a:gd name="T7" fmla="*/ 328 h 337"/>
                <a:gd name="T8" fmla="*/ 90 w 577"/>
                <a:gd name="T9" fmla="*/ 331 h 337"/>
                <a:gd name="T10" fmla="*/ 106 w 577"/>
                <a:gd name="T11" fmla="*/ 332 h 337"/>
                <a:gd name="T12" fmla="*/ 121 w 577"/>
                <a:gd name="T13" fmla="*/ 334 h 337"/>
                <a:gd name="T14" fmla="*/ 135 w 577"/>
                <a:gd name="T15" fmla="*/ 336 h 337"/>
                <a:gd name="T16" fmla="*/ 145 w 577"/>
                <a:gd name="T17" fmla="*/ 336 h 337"/>
                <a:gd name="T18" fmla="*/ 153 w 577"/>
                <a:gd name="T19" fmla="*/ 336 h 337"/>
                <a:gd name="T20" fmla="*/ 169 w 577"/>
                <a:gd name="T21" fmla="*/ 335 h 337"/>
                <a:gd name="T22" fmla="*/ 181 w 577"/>
                <a:gd name="T23" fmla="*/ 335 h 337"/>
                <a:gd name="T24" fmla="*/ 191 w 577"/>
                <a:gd name="T25" fmla="*/ 334 h 337"/>
                <a:gd name="T26" fmla="*/ 199 w 577"/>
                <a:gd name="T27" fmla="*/ 333 h 337"/>
                <a:gd name="T28" fmla="*/ 206 w 577"/>
                <a:gd name="T29" fmla="*/ 333 h 337"/>
                <a:gd name="T30" fmla="*/ 211 w 577"/>
                <a:gd name="T31" fmla="*/ 332 h 337"/>
                <a:gd name="T32" fmla="*/ 217 w 577"/>
                <a:gd name="T33" fmla="*/ 332 h 337"/>
                <a:gd name="T34" fmla="*/ 229 w 577"/>
                <a:gd name="T35" fmla="*/ 331 h 337"/>
                <a:gd name="T36" fmla="*/ 241 w 577"/>
                <a:gd name="T37" fmla="*/ 328 h 337"/>
                <a:gd name="T38" fmla="*/ 252 w 577"/>
                <a:gd name="T39" fmla="*/ 326 h 337"/>
                <a:gd name="T40" fmla="*/ 263 w 577"/>
                <a:gd name="T41" fmla="*/ 324 h 337"/>
                <a:gd name="T42" fmla="*/ 272 w 577"/>
                <a:gd name="T43" fmla="*/ 321 h 337"/>
                <a:gd name="T44" fmla="*/ 282 w 577"/>
                <a:gd name="T45" fmla="*/ 318 h 337"/>
                <a:gd name="T46" fmla="*/ 292 w 577"/>
                <a:gd name="T47" fmla="*/ 315 h 337"/>
                <a:gd name="T48" fmla="*/ 302 w 577"/>
                <a:gd name="T49" fmla="*/ 312 h 337"/>
                <a:gd name="T50" fmla="*/ 322 w 577"/>
                <a:gd name="T51" fmla="*/ 307 h 337"/>
                <a:gd name="T52" fmla="*/ 332 w 577"/>
                <a:gd name="T53" fmla="*/ 305 h 337"/>
                <a:gd name="T54" fmla="*/ 343 w 577"/>
                <a:gd name="T55" fmla="*/ 301 h 337"/>
                <a:gd name="T56" fmla="*/ 355 w 577"/>
                <a:gd name="T57" fmla="*/ 299 h 337"/>
                <a:gd name="T58" fmla="*/ 366 w 577"/>
                <a:gd name="T59" fmla="*/ 295 h 337"/>
                <a:gd name="T60" fmla="*/ 377 w 577"/>
                <a:gd name="T61" fmla="*/ 293 h 337"/>
                <a:gd name="T62" fmla="*/ 389 w 577"/>
                <a:gd name="T63" fmla="*/ 290 h 337"/>
                <a:gd name="T64" fmla="*/ 401 w 577"/>
                <a:gd name="T65" fmla="*/ 287 h 337"/>
                <a:gd name="T66" fmla="*/ 414 w 577"/>
                <a:gd name="T67" fmla="*/ 285 h 337"/>
                <a:gd name="T68" fmla="*/ 427 w 577"/>
                <a:gd name="T69" fmla="*/ 281 h 337"/>
                <a:gd name="T70" fmla="*/ 441 w 577"/>
                <a:gd name="T71" fmla="*/ 279 h 337"/>
                <a:gd name="T72" fmla="*/ 455 w 577"/>
                <a:gd name="T73" fmla="*/ 277 h 337"/>
                <a:gd name="T74" fmla="*/ 470 w 577"/>
                <a:gd name="T75" fmla="*/ 275 h 337"/>
                <a:gd name="T76" fmla="*/ 485 w 577"/>
                <a:gd name="T77" fmla="*/ 273 h 337"/>
                <a:gd name="T78" fmla="*/ 500 w 577"/>
                <a:gd name="T79" fmla="*/ 271 h 337"/>
                <a:gd name="T80" fmla="*/ 519 w 577"/>
                <a:gd name="T81" fmla="*/ 271 h 337"/>
                <a:gd name="T82" fmla="*/ 537 w 577"/>
                <a:gd name="T83" fmla="*/ 270 h 337"/>
                <a:gd name="T84" fmla="*/ 557 w 577"/>
                <a:gd name="T85" fmla="*/ 270 h 337"/>
                <a:gd name="T86" fmla="*/ 576 w 577"/>
                <a:gd name="T87" fmla="*/ 269 h 337"/>
                <a:gd name="T88" fmla="*/ 576 w 577"/>
                <a:gd name="T89" fmla="*/ 0 h 337"/>
                <a:gd name="T90" fmla="*/ 0 w 577"/>
                <a:gd name="T91" fmla="*/ 0 h 337"/>
                <a:gd name="T92" fmla="*/ 0 w 577"/>
                <a:gd name="T93" fmla="*/ 314 h 33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577"/>
                <a:gd name="T142" fmla="*/ 0 h 337"/>
                <a:gd name="T143" fmla="*/ 577 w 577"/>
                <a:gd name="T144" fmla="*/ 337 h 33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577" h="337">
                  <a:moveTo>
                    <a:pt x="0" y="314"/>
                  </a:moveTo>
                  <a:lnTo>
                    <a:pt x="18" y="318"/>
                  </a:lnTo>
                  <a:lnTo>
                    <a:pt x="38" y="322"/>
                  </a:lnTo>
                  <a:lnTo>
                    <a:pt x="75" y="328"/>
                  </a:lnTo>
                  <a:lnTo>
                    <a:pt x="90" y="331"/>
                  </a:lnTo>
                  <a:lnTo>
                    <a:pt x="106" y="332"/>
                  </a:lnTo>
                  <a:lnTo>
                    <a:pt x="121" y="334"/>
                  </a:lnTo>
                  <a:lnTo>
                    <a:pt x="135" y="336"/>
                  </a:lnTo>
                  <a:lnTo>
                    <a:pt x="145" y="336"/>
                  </a:lnTo>
                  <a:lnTo>
                    <a:pt x="153" y="336"/>
                  </a:lnTo>
                  <a:lnTo>
                    <a:pt x="169" y="335"/>
                  </a:lnTo>
                  <a:lnTo>
                    <a:pt x="181" y="335"/>
                  </a:lnTo>
                  <a:lnTo>
                    <a:pt x="191" y="334"/>
                  </a:lnTo>
                  <a:lnTo>
                    <a:pt x="199" y="333"/>
                  </a:lnTo>
                  <a:lnTo>
                    <a:pt x="206" y="333"/>
                  </a:lnTo>
                  <a:lnTo>
                    <a:pt x="211" y="332"/>
                  </a:lnTo>
                  <a:lnTo>
                    <a:pt x="217" y="332"/>
                  </a:lnTo>
                  <a:lnTo>
                    <a:pt x="229" y="331"/>
                  </a:lnTo>
                  <a:lnTo>
                    <a:pt x="241" y="328"/>
                  </a:lnTo>
                  <a:lnTo>
                    <a:pt x="252" y="326"/>
                  </a:lnTo>
                  <a:lnTo>
                    <a:pt x="263" y="324"/>
                  </a:lnTo>
                  <a:lnTo>
                    <a:pt x="272" y="321"/>
                  </a:lnTo>
                  <a:lnTo>
                    <a:pt x="282" y="318"/>
                  </a:lnTo>
                  <a:lnTo>
                    <a:pt x="292" y="315"/>
                  </a:lnTo>
                  <a:lnTo>
                    <a:pt x="302" y="312"/>
                  </a:lnTo>
                  <a:lnTo>
                    <a:pt x="322" y="307"/>
                  </a:lnTo>
                  <a:lnTo>
                    <a:pt x="332" y="305"/>
                  </a:lnTo>
                  <a:lnTo>
                    <a:pt x="343" y="301"/>
                  </a:lnTo>
                  <a:lnTo>
                    <a:pt x="355" y="299"/>
                  </a:lnTo>
                  <a:lnTo>
                    <a:pt x="366" y="295"/>
                  </a:lnTo>
                  <a:lnTo>
                    <a:pt x="377" y="293"/>
                  </a:lnTo>
                  <a:lnTo>
                    <a:pt x="389" y="290"/>
                  </a:lnTo>
                  <a:lnTo>
                    <a:pt x="401" y="287"/>
                  </a:lnTo>
                  <a:lnTo>
                    <a:pt x="414" y="285"/>
                  </a:lnTo>
                  <a:lnTo>
                    <a:pt x="427" y="281"/>
                  </a:lnTo>
                  <a:lnTo>
                    <a:pt x="441" y="279"/>
                  </a:lnTo>
                  <a:lnTo>
                    <a:pt x="455" y="277"/>
                  </a:lnTo>
                  <a:lnTo>
                    <a:pt x="470" y="275"/>
                  </a:lnTo>
                  <a:lnTo>
                    <a:pt x="485" y="273"/>
                  </a:lnTo>
                  <a:lnTo>
                    <a:pt x="500" y="271"/>
                  </a:lnTo>
                  <a:lnTo>
                    <a:pt x="519" y="271"/>
                  </a:lnTo>
                  <a:lnTo>
                    <a:pt x="537" y="270"/>
                  </a:lnTo>
                  <a:lnTo>
                    <a:pt x="557" y="270"/>
                  </a:lnTo>
                  <a:lnTo>
                    <a:pt x="576" y="269"/>
                  </a:lnTo>
                  <a:lnTo>
                    <a:pt x="576" y="0"/>
                  </a:lnTo>
                  <a:lnTo>
                    <a:pt x="0" y="0"/>
                  </a:lnTo>
                  <a:lnTo>
                    <a:pt x="0" y="314"/>
                  </a:lnTo>
                </a:path>
              </a:pathLst>
            </a:custGeom>
            <a:solidFill>
              <a:srgbClr val="66FF33"/>
            </a:solidFill>
            <a:ln w="12700" cap="rnd">
              <a:noFill/>
              <a:round/>
              <a:headEnd type="none" w="sm" len="sm"/>
              <a:tailEnd type="none" w="sm" len="sm"/>
            </a:ln>
          </p:spPr>
          <p:txBody>
            <a:bodyPr/>
            <a:lstStyle/>
            <a:p>
              <a:endParaRPr lang="en-US"/>
            </a:p>
          </p:txBody>
        </p:sp>
        <p:sp>
          <p:nvSpPr>
            <p:cNvPr id="87085" name="Rectangle 45">
              <a:extLst>
                <a:ext uri="{FF2B5EF4-FFF2-40B4-BE49-F238E27FC236}">
                  <a16:creationId xmlns:a16="http://schemas.microsoft.com/office/drawing/2014/main" xmlns="" id="{9AFAF1D9-E303-454F-BE6F-C920FEC45335}"/>
                </a:ext>
              </a:extLst>
            </p:cNvPr>
            <p:cNvSpPr>
              <a:spLocks noChangeArrowheads="1"/>
            </p:cNvSpPr>
            <p:nvPr/>
          </p:nvSpPr>
          <p:spPr bwMode="auto">
            <a:xfrm>
              <a:off x="205" y="3680"/>
              <a:ext cx="454" cy="218"/>
            </a:xfrm>
            <a:prstGeom prst="rect">
              <a:avLst/>
            </a:prstGeom>
            <a:noFill/>
            <a:ln w="9525">
              <a:noFill/>
              <a:miter lim="800000"/>
              <a:headEnd/>
              <a:tailEnd/>
            </a:ln>
            <a:effectLst/>
          </p:spPr>
          <p:txBody>
            <a:bodyPr wrap="none" lIns="0" tIns="0" rIns="0" bIns="0" anchor="ctr"/>
            <a:lstStyle/>
            <a:p>
              <a:pPr algn="ctr">
                <a:lnSpc>
                  <a:spcPct val="90000"/>
                </a:lnSpc>
                <a:defRPr/>
              </a:pPr>
              <a:r>
                <a:rPr lang="en-US" sz="1500" b="1">
                  <a:solidFill>
                    <a:srgbClr val="000000"/>
                  </a:solidFill>
                  <a:effectLst>
                    <a:outerShdw blurRad="38100" dist="38100" dir="2700000" algn="tl">
                      <a:srgbClr val="FFFFFF"/>
                    </a:outerShdw>
                  </a:effectLst>
                </a:rPr>
                <a:t>Renstra</a:t>
              </a:r>
            </a:p>
            <a:p>
              <a:pPr algn="ctr">
                <a:lnSpc>
                  <a:spcPct val="90000"/>
                </a:lnSpc>
                <a:defRPr/>
              </a:pPr>
              <a:r>
                <a:rPr lang="en-US" sz="1500" b="1">
                  <a:solidFill>
                    <a:srgbClr val="000000"/>
                  </a:solidFill>
                  <a:effectLst>
                    <a:outerShdw blurRad="38100" dist="38100" dir="2700000" algn="tl">
                      <a:srgbClr val="FFFFFF"/>
                    </a:outerShdw>
                  </a:effectLst>
                </a:rPr>
                <a:t>K/L</a:t>
              </a:r>
            </a:p>
          </p:txBody>
        </p:sp>
      </p:grpSp>
      <p:grpSp>
        <p:nvGrpSpPr>
          <p:cNvPr id="106538" name="Group 49">
            <a:extLst>
              <a:ext uri="{FF2B5EF4-FFF2-40B4-BE49-F238E27FC236}">
                <a16:creationId xmlns:a16="http://schemas.microsoft.com/office/drawing/2014/main" xmlns="" id="{831A1661-96A7-4F10-93EF-8F1D355C7567}"/>
              </a:ext>
            </a:extLst>
          </p:cNvPr>
          <p:cNvGrpSpPr>
            <a:grpSpLocks/>
          </p:cNvGrpSpPr>
          <p:nvPr/>
        </p:nvGrpSpPr>
        <p:grpSpPr bwMode="auto">
          <a:xfrm>
            <a:off x="1651000" y="5791200"/>
            <a:ext cx="915988" cy="534988"/>
            <a:chOff x="1040" y="3648"/>
            <a:chExt cx="577" cy="337"/>
          </a:xfrm>
        </p:grpSpPr>
        <p:sp>
          <p:nvSpPr>
            <p:cNvPr id="106557" name="Freeform 47">
              <a:extLst>
                <a:ext uri="{FF2B5EF4-FFF2-40B4-BE49-F238E27FC236}">
                  <a16:creationId xmlns:a16="http://schemas.microsoft.com/office/drawing/2014/main" xmlns="" id="{EE6654A5-C455-41D2-BABE-555463D34B33}"/>
                </a:ext>
              </a:extLst>
            </p:cNvPr>
            <p:cNvSpPr>
              <a:spLocks/>
            </p:cNvSpPr>
            <p:nvPr/>
          </p:nvSpPr>
          <p:spPr bwMode="auto">
            <a:xfrm>
              <a:off x="1040" y="3648"/>
              <a:ext cx="577" cy="337"/>
            </a:xfrm>
            <a:custGeom>
              <a:avLst/>
              <a:gdLst>
                <a:gd name="T0" fmla="*/ 0 w 577"/>
                <a:gd name="T1" fmla="*/ 314 h 337"/>
                <a:gd name="T2" fmla="*/ 18 w 577"/>
                <a:gd name="T3" fmla="*/ 318 h 337"/>
                <a:gd name="T4" fmla="*/ 38 w 577"/>
                <a:gd name="T5" fmla="*/ 322 h 337"/>
                <a:gd name="T6" fmla="*/ 75 w 577"/>
                <a:gd name="T7" fmla="*/ 328 h 337"/>
                <a:gd name="T8" fmla="*/ 90 w 577"/>
                <a:gd name="T9" fmla="*/ 331 h 337"/>
                <a:gd name="T10" fmla="*/ 106 w 577"/>
                <a:gd name="T11" fmla="*/ 332 h 337"/>
                <a:gd name="T12" fmla="*/ 121 w 577"/>
                <a:gd name="T13" fmla="*/ 334 h 337"/>
                <a:gd name="T14" fmla="*/ 135 w 577"/>
                <a:gd name="T15" fmla="*/ 336 h 337"/>
                <a:gd name="T16" fmla="*/ 145 w 577"/>
                <a:gd name="T17" fmla="*/ 336 h 337"/>
                <a:gd name="T18" fmla="*/ 153 w 577"/>
                <a:gd name="T19" fmla="*/ 336 h 337"/>
                <a:gd name="T20" fmla="*/ 169 w 577"/>
                <a:gd name="T21" fmla="*/ 335 h 337"/>
                <a:gd name="T22" fmla="*/ 181 w 577"/>
                <a:gd name="T23" fmla="*/ 335 h 337"/>
                <a:gd name="T24" fmla="*/ 191 w 577"/>
                <a:gd name="T25" fmla="*/ 334 h 337"/>
                <a:gd name="T26" fmla="*/ 199 w 577"/>
                <a:gd name="T27" fmla="*/ 333 h 337"/>
                <a:gd name="T28" fmla="*/ 206 w 577"/>
                <a:gd name="T29" fmla="*/ 333 h 337"/>
                <a:gd name="T30" fmla="*/ 211 w 577"/>
                <a:gd name="T31" fmla="*/ 332 h 337"/>
                <a:gd name="T32" fmla="*/ 217 w 577"/>
                <a:gd name="T33" fmla="*/ 332 h 337"/>
                <a:gd name="T34" fmla="*/ 229 w 577"/>
                <a:gd name="T35" fmla="*/ 331 h 337"/>
                <a:gd name="T36" fmla="*/ 241 w 577"/>
                <a:gd name="T37" fmla="*/ 328 h 337"/>
                <a:gd name="T38" fmla="*/ 252 w 577"/>
                <a:gd name="T39" fmla="*/ 326 h 337"/>
                <a:gd name="T40" fmla="*/ 263 w 577"/>
                <a:gd name="T41" fmla="*/ 324 h 337"/>
                <a:gd name="T42" fmla="*/ 272 w 577"/>
                <a:gd name="T43" fmla="*/ 321 h 337"/>
                <a:gd name="T44" fmla="*/ 282 w 577"/>
                <a:gd name="T45" fmla="*/ 318 h 337"/>
                <a:gd name="T46" fmla="*/ 292 w 577"/>
                <a:gd name="T47" fmla="*/ 315 h 337"/>
                <a:gd name="T48" fmla="*/ 302 w 577"/>
                <a:gd name="T49" fmla="*/ 312 h 337"/>
                <a:gd name="T50" fmla="*/ 322 w 577"/>
                <a:gd name="T51" fmla="*/ 307 h 337"/>
                <a:gd name="T52" fmla="*/ 332 w 577"/>
                <a:gd name="T53" fmla="*/ 305 h 337"/>
                <a:gd name="T54" fmla="*/ 343 w 577"/>
                <a:gd name="T55" fmla="*/ 301 h 337"/>
                <a:gd name="T56" fmla="*/ 355 w 577"/>
                <a:gd name="T57" fmla="*/ 299 h 337"/>
                <a:gd name="T58" fmla="*/ 366 w 577"/>
                <a:gd name="T59" fmla="*/ 295 h 337"/>
                <a:gd name="T60" fmla="*/ 377 w 577"/>
                <a:gd name="T61" fmla="*/ 293 h 337"/>
                <a:gd name="T62" fmla="*/ 389 w 577"/>
                <a:gd name="T63" fmla="*/ 290 h 337"/>
                <a:gd name="T64" fmla="*/ 401 w 577"/>
                <a:gd name="T65" fmla="*/ 287 h 337"/>
                <a:gd name="T66" fmla="*/ 414 w 577"/>
                <a:gd name="T67" fmla="*/ 285 h 337"/>
                <a:gd name="T68" fmla="*/ 427 w 577"/>
                <a:gd name="T69" fmla="*/ 281 h 337"/>
                <a:gd name="T70" fmla="*/ 441 w 577"/>
                <a:gd name="T71" fmla="*/ 279 h 337"/>
                <a:gd name="T72" fmla="*/ 455 w 577"/>
                <a:gd name="T73" fmla="*/ 277 h 337"/>
                <a:gd name="T74" fmla="*/ 470 w 577"/>
                <a:gd name="T75" fmla="*/ 275 h 337"/>
                <a:gd name="T76" fmla="*/ 485 w 577"/>
                <a:gd name="T77" fmla="*/ 273 h 337"/>
                <a:gd name="T78" fmla="*/ 500 w 577"/>
                <a:gd name="T79" fmla="*/ 271 h 337"/>
                <a:gd name="T80" fmla="*/ 519 w 577"/>
                <a:gd name="T81" fmla="*/ 271 h 337"/>
                <a:gd name="T82" fmla="*/ 537 w 577"/>
                <a:gd name="T83" fmla="*/ 270 h 337"/>
                <a:gd name="T84" fmla="*/ 557 w 577"/>
                <a:gd name="T85" fmla="*/ 270 h 337"/>
                <a:gd name="T86" fmla="*/ 576 w 577"/>
                <a:gd name="T87" fmla="*/ 269 h 337"/>
                <a:gd name="T88" fmla="*/ 576 w 577"/>
                <a:gd name="T89" fmla="*/ 0 h 337"/>
                <a:gd name="T90" fmla="*/ 0 w 577"/>
                <a:gd name="T91" fmla="*/ 0 h 337"/>
                <a:gd name="T92" fmla="*/ 0 w 577"/>
                <a:gd name="T93" fmla="*/ 314 h 33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577"/>
                <a:gd name="T142" fmla="*/ 0 h 337"/>
                <a:gd name="T143" fmla="*/ 577 w 577"/>
                <a:gd name="T144" fmla="*/ 337 h 33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577" h="337">
                  <a:moveTo>
                    <a:pt x="0" y="314"/>
                  </a:moveTo>
                  <a:lnTo>
                    <a:pt x="18" y="318"/>
                  </a:lnTo>
                  <a:lnTo>
                    <a:pt x="38" y="322"/>
                  </a:lnTo>
                  <a:lnTo>
                    <a:pt x="75" y="328"/>
                  </a:lnTo>
                  <a:lnTo>
                    <a:pt x="90" y="331"/>
                  </a:lnTo>
                  <a:lnTo>
                    <a:pt x="106" y="332"/>
                  </a:lnTo>
                  <a:lnTo>
                    <a:pt x="121" y="334"/>
                  </a:lnTo>
                  <a:lnTo>
                    <a:pt x="135" y="336"/>
                  </a:lnTo>
                  <a:lnTo>
                    <a:pt x="145" y="336"/>
                  </a:lnTo>
                  <a:lnTo>
                    <a:pt x="153" y="336"/>
                  </a:lnTo>
                  <a:lnTo>
                    <a:pt x="169" y="335"/>
                  </a:lnTo>
                  <a:lnTo>
                    <a:pt x="181" y="335"/>
                  </a:lnTo>
                  <a:lnTo>
                    <a:pt x="191" y="334"/>
                  </a:lnTo>
                  <a:lnTo>
                    <a:pt x="199" y="333"/>
                  </a:lnTo>
                  <a:lnTo>
                    <a:pt x="206" y="333"/>
                  </a:lnTo>
                  <a:lnTo>
                    <a:pt x="211" y="332"/>
                  </a:lnTo>
                  <a:lnTo>
                    <a:pt x="217" y="332"/>
                  </a:lnTo>
                  <a:lnTo>
                    <a:pt x="229" y="331"/>
                  </a:lnTo>
                  <a:lnTo>
                    <a:pt x="241" y="328"/>
                  </a:lnTo>
                  <a:lnTo>
                    <a:pt x="252" y="326"/>
                  </a:lnTo>
                  <a:lnTo>
                    <a:pt x="263" y="324"/>
                  </a:lnTo>
                  <a:lnTo>
                    <a:pt x="272" y="321"/>
                  </a:lnTo>
                  <a:lnTo>
                    <a:pt x="282" y="318"/>
                  </a:lnTo>
                  <a:lnTo>
                    <a:pt x="292" y="315"/>
                  </a:lnTo>
                  <a:lnTo>
                    <a:pt x="302" y="312"/>
                  </a:lnTo>
                  <a:lnTo>
                    <a:pt x="322" y="307"/>
                  </a:lnTo>
                  <a:lnTo>
                    <a:pt x="332" y="305"/>
                  </a:lnTo>
                  <a:lnTo>
                    <a:pt x="343" y="301"/>
                  </a:lnTo>
                  <a:lnTo>
                    <a:pt x="355" y="299"/>
                  </a:lnTo>
                  <a:lnTo>
                    <a:pt x="366" y="295"/>
                  </a:lnTo>
                  <a:lnTo>
                    <a:pt x="377" y="293"/>
                  </a:lnTo>
                  <a:lnTo>
                    <a:pt x="389" y="290"/>
                  </a:lnTo>
                  <a:lnTo>
                    <a:pt x="401" y="287"/>
                  </a:lnTo>
                  <a:lnTo>
                    <a:pt x="414" y="285"/>
                  </a:lnTo>
                  <a:lnTo>
                    <a:pt x="427" y="281"/>
                  </a:lnTo>
                  <a:lnTo>
                    <a:pt x="441" y="279"/>
                  </a:lnTo>
                  <a:lnTo>
                    <a:pt x="455" y="277"/>
                  </a:lnTo>
                  <a:lnTo>
                    <a:pt x="470" y="275"/>
                  </a:lnTo>
                  <a:lnTo>
                    <a:pt x="485" y="273"/>
                  </a:lnTo>
                  <a:lnTo>
                    <a:pt x="500" y="271"/>
                  </a:lnTo>
                  <a:lnTo>
                    <a:pt x="519" y="271"/>
                  </a:lnTo>
                  <a:lnTo>
                    <a:pt x="537" y="270"/>
                  </a:lnTo>
                  <a:lnTo>
                    <a:pt x="557" y="270"/>
                  </a:lnTo>
                  <a:lnTo>
                    <a:pt x="576" y="269"/>
                  </a:lnTo>
                  <a:lnTo>
                    <a:pt x="576" y="0"/>
                  </a:lnTo>
                  <a:lnTo>
                    <a:pt x="0" y="0"/>
                  </a:lnTo>
                  <a:lnTo>
                    <a:pt x="0" y="314"/>
                  </a:lnTo>
                </a:path>
              </a:pathLst>
            </a:custGeom>
            <a:solidFill>
              <a:srgbClr val="66FF33"/>
            </a:solidFill>
            <a:ln w="12700" cap="rnd">
              <a:noFill/>
              <a:round/>
              <a:headEnd type="none" w="sm" len="sm"/>
              <a:tailEnd type="none" w="sm" len="sm"/>
            </a:ln>
          </p:spPr>
          <p:txBody>
            <a:bodyPr/>
            <a:lstStyle/>
            <a:p>
              <a:endParaRPr lang="en-US"/>
            </a:p>
          </p:txBody>
        </p:sp>
        <p:sp>
          <p:nvSpPr>
            <p:cNvPr id="87088" name="Rectangle 48">
              <a:extLst>
                <a:ext uri="{FF2B5EF4-FFF2-40B4-BE49-F238E27FC236}">
                  <a16:creationId xmlns:a16="http://schemas.microsoft.com/office/drawing/2014/main" xmlns="" id="{8159480A-86C1-4924-B812-79A65EE433A5}"/>
                </a:ext>
              </a:extLst>
            </p:cNvPr>
            <p:cNvSpPr>
              <a:spLocks noChangeArrowheads="1"/>
            </p:cNvSpPr>
            <p:nvPr/>
          </p:nvSpPr>
          <p:spPr bwMode="auto">
            <a:xfrm>
              <a:off x="1101" y="3680"/>
              <a:ext cx="454" cy="218"/>
            </a:xfrm>
            <a:prstGeom prst="rect">
              <a:avLst/>
            </a:prstGeom>
            <a:noFill/>
            <a:ln w="9525">
              <a:noFill/>
              <a:miter lim="800000"/>
              <a:headEnd/>
              <a:tailEnd/>
            </a:ln>
            <a:effectLst/>
          </p:spPr>
          <p:txBody>
            <a:bodyPr wrap="none" lIns="0" tIns="0" rIns="0" bIns="0" anchor="ctr"/>
            <a:lstStyle/>
            <a:p>
              <a:pPr algn="ctr">
                <a:lnSpc>
                  <a:spcPct val="90000"/>
                </a:lnSpc>
                <a:defRPr/>
              </a:pPr>
              <a:r>
                <a:rPr lang="en-US" sz="1500" b="1">
                  <a:solidFill>
                    <a:srgbClr val="000000"/>
                  </a:solidFill>
                  <a:effectLst>
                    <a:outerShdw blurRad="38100" dist="38100" dir="2700000" algn="tl">
                      <a:srgbClr val="FFFFFF"/>
                    </a:outerShdw>
                  </a:effectLst>
                </a:rPr>
                <a:t>RKA</a:t>
              </a:r>
            </a:p>
            <a:p>
              <a:pPr algn="ctr">
                <a:lnSpc>
                  <a:spcPct val="90000"/>
                </a:lnSpc>
                <a:defRPr/>
              </a:pPr>
              <a:r>
                <a:rPr lang="en-US" sz="1500" b="1">
                  <a:solidFill>
                    <a:srgbClr val="000000"/>
                  </a:solidFill>
                  <a:effectLst>
                    <a:outerShdw blurRad="38100" dist="38100" dir="2700000" algn="tl">
                      <a:srgbClr val="FFFFFF"/>
                    </a:outerShdw>
                  </a:effectLst>
                </a:rPr>
                <a:t>K/L</a:t>
              </a:r>
            </a:p>
          </p:txBody>
        </p:sp>
      </p:grpSp>
      <p:grpSp>
        <p:nvGrpSpPr>
          <p:cNvPr id="106539" name="Group 52">
            <a:extLst>
              <a:ext uri="{FF2B5EF4-FFF2-40B4-BE49-F238E27FC236}">
                <a16:creationId xmlns:a16="http://schemas.microsoft.com/office/drawing/2014/main" xmlns="" id="{97B74ACD-922B-40A6-966E-3C92503363A5}"/>
              </a:ext>
            </a:extLst>
          </p:cNvPr>
          <p:cNvGrpSpPr>
            <a:grpSpLocks/>
          </p:cNvGrpSpPr>
          <p:nvPr/>
        </p:nvGrpSpPr>
        <p:grpSpPr bwMode="auto">
          <a:xfrm>
            <a:off x="3200400" y="5791200"/>
            <a:ext cx="915988" cy="534988"/>
            <a:chOff x="2016" y="3648"/>
            <a:chExt cx="577" cy="337"/>
          </a:xfrm>
        </p:grpSpPr>
        <p:sp>
          <p:nvSpPr>
            <p:cNvPr id="106555" name="Freeform 50">
              <a:extLst>
                <a:ext uri="{FF2B5EF4-FFF2-40B4-BE49-F238E27FC236}">
                  <a16:creationId xmlns:a16="http://schemas.microsoft.com/office/drawing/2014/main" xmlns="" id="{D36162FB-B7E4-421C-8658-7CC4EFC41352}"/>
                </a:ext>
              </a:extLst>
            </p:cNvPr>
            <p:cNvSpPr>
              <a:spLocks/>
            </p:cNvSpPr>
            <p:nvPr/>
          </p:nvSpPr>
          <p:spPr bwMode="auto">
            <a:xfrm>
              <a:off x="2016" y="3648"/>
              <a:ext cx="577" cy="337"/>
            </a:xfrm>
            <a:custGeom>
              <a:avLst/>
              <a:gdLst>
                <a:gd name="T0" fmla="*/ 0 w 577"/>
                <a:gd name="T1" fmla="*/ 314 h 337"/>
                <a:gd name="T2" fmla="*/ 18 w 577"/>
                <a:gd name="T3" fmla="*/ 318 h 337"/>
                <a:gd name="T4" fmla="*/ 38 w 577"/>
                <a:gd name="T5" fmla="*/ 322 h 337"/>
                <a:gd name="T6" fmla="*/ 75 w 577"/>
                <a:gd name="T7" fmla="*/ 328 h 337"/>
                <a:gd name="T8" fmla="*/ 90 w 577"/>
                <a:gd name="T9" fmla="*/ 331 h 337"/>
                <a:gd name="T10" fmla="*/ 106 w 577"/>
                <a:gd name="T11" fmla="*/ 332 h 337"/>
                <a:gd name="T12" fmla="*/ 121 w 577"/>
                <a:gd name="T13" fmla="*/ 334 h 337"/>
                <a:gd name="T14" fmla="*/ 135 w 577"/>
                <a:gd name="T15" fmla="*/ 336 h 337"/>
                <a:gd name="T16" fmla="*/ 145 w 577"/>
                <a:gd name="T17" fmla="*/ 336 h 337"/>
                <a:gd name="T18" fmla="*/ 153 w 577"/>
                <a:gd name="T19" fmla="*/ 336 h 337"/>
                <a:gd name="T20" fmla="*/ 169 w 577"/>
                <a:gd name="T21" fmla="*/ 335 h 337"/>
                <a:gd name="T22" fmla="*/ 181 w 577"/>
                <a:gd name="T23" fmla="*/ 335 h 337"/>
                <a:gd name="T24" fmla="*/ 191 w 577"/>
                <a:gd name="T25" fmla="*/ 334 h 337"/>
                <a:gd name="T26" fmla="*/ 199 w 577"/>
                <a:gd name="T27" fmla="*/ 333 h 337"/>
                <a:gd name="T28" fmla="*/ 206 w 577"/>
                <a:gd name="T29" fmla="*/ 333 h 337"/>
                <a:gd name="T30" fmla="*/ 211 w 577"/>
                <a:gd name="T31" fmla="*/ 332 h 337"/>
                <a:gd name="T32" fmla="*/ 217 w 577"/>
                <a:gd name="T33" fmla="*/ 332 h 337"/>
                <a:gd name="T34" fmla="*/ 229 w 577"/>
                <a:gd name="T35" fmla="*/ 331 h 337"/>
                <a:gd name="T36" fmla="*/ 241 w 577"/>
                <a:gd name="T37" fmla="*/ 328 h 337"/>
                <a:gd name="T38" fmla="*/ 252 w 577"/>
                <a:gd name="T39" fmla="*/ 326 h 337"/>
                <a:gd name="T40" fmla="*/ 263 w 577"/>
                <a:gd name="T41" fmla="*/ 324 h 337"/>
                <a:gd name="T42" fmla="*/ 272 w 577"/>
                <a:gd name="T43" fmla="*/ 321 h 337"/>
                <a:gd name="T44" fmla="*/ 282 w 577"/>
                <a:gd name="T45" fmla="*/ 318 h 337"/>
                <a:gd name="T46" fmla="*/ 292 w 577"/>
                <a:gd name="T47" fmla="*/ 315 h 337"/>
                <a:gd name="T48" fmla="*/ 302 w 577"/>
                <a:gd name="T49" fmla="*/ 312 h 337"/>
                <a:gd name="T50" fmla="*/ 322 w 577"/>
                <a:gd name="T51" fmla="*/ 307 h 337"/>
                <a:gd name="T52" fmla="*/ 332 w 577"/>
                <a:gd name="T53" fmla="*/ 305 h 337"/>
                <a:gd name="T54" fmla="*/ 343 w 577"/>
                <a:gd name="T55" fmla="*/ 301 h 337"/>
                <a:gd name="T56" fmla="*/ 355 w 577"/>
                <a:gd name="T57" fmla="*/ 299 h 337"/>
                <a:gd name="T58" fmla="*/ 366 w 577"/>
                <a:gd name="T59" fmla="*/ 295 h 337"/>
                <a:gd name="T60" fmla="*/ 377 w 577"/>
                <a:gd name="T61" fmla="*/ 293 h 337"/>
                <a:gd name="T62" fmla="*/ 389 w 577"/>
                <a:gd name="T63" fmla="*/ 290 h 337"/>
                <a:gd name="T64" fmla="*/ 401 w 577"/>
                <a:gd name="T65" fmla="*/ 287 h 337"/>
                <a:gd name="T66" fmla="*/ 414 w 577"/>
                <a:gd name="T67" fmla="*/ 285 h 337"/>
                <a:gd name="T68" fmla="*/ 427 w 577"/>
                <a:gd name="T69" fmla="*/ 281 h 337"/>
                <a:gd name="T70" fmla="*/ 441 w 577"/>
                <a:gd name="T71" fmla="*/ 279 h 337"/>
                <a:gd name="T72" fmla="*/ 455 w 577"/>
                <a:gd name="T73" fmla="*/ 277 h 337"/>
                <a:gd name="T74" fmla="*/ 470 w 577"/>
                <a:gd name="T75" fmla="*/ 275 h 337"/>
                <a:gd name="T76" fmla="*/ 485 w 577"/>
                <a:gd name="T77" fmla="*/ 273 h 337"/>
                <a:gd name="T78" fmla="*/ 500 w 577"/>
                <a:gd name="T79" fmla="*/ 271 h 337"/>
                <a:gd name="T80" fmla="*/ 519 w 577"/>
                <a:gd name="T81" fmla="*/ 271 h 337"/>
                <a:gd name="T82" fmla="*/ 537 w 577"/>
                <a:gd name="T83" fmla="*/ 270 h 337"/>
                <a:gd name="T84" fmla="*/ 557 w 577"/>
                <a:gd name="T85" fmla="*/ 270 h 337"/>
                <a:gd name="T86" fmla="*/ 576 w 577"/>
                <a:gd name="T87" fmla="*/ 269 h 337"/>
                <a:gd name="T88" fmla="*/ 576 w 577"/>
                <a:gd name="T89" fmla="*/ 0 h 337"/>
                <a:gd name="T90" fmla="*/ 0 w 577"/>
                <a:gd name="T91" fmla="*/ 0 h 337"/>
                <a:gd name="T92" fmla="*/ 0 w 577"/>
                <a:gd name="T93" fmla="*/ 314 h 33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577"/>
                <a:gd name="T142" fmla="*/ 0 h 337"/>
                <a:gd name="T143" fmla="*/ 577 w 577"/>
                <a:gd name="T144" fmla="*/ 337 h 33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577" h="337">
                  <a:moveTo>
                    <a:pt x="0" y="314"/>
                  </a:moveTo>
                  <a:lnTo>
                    <a:pt x="18" y="318"/>
                  </a:lnTo>
                  <a:lnTo>
                    <a:pt x="38" y="322"/>
                  </a:lnTo>
                  <a:lnTo>
                    <a:pt x="75" y="328"/>
                  </a:lnTo>
                  <a:lnTo>
                    <a:pt x="90" y="331"/>
                  </a:lnTo>
                  <a:lnTo>
                    <a:pt x="106" y="332"/>
                  </a:lnTo>
                  <a:lnTo>
                    <a:pt x="121" y="334"/>
                  </a:lnTo>
                  <a:lnTo>
                    <a:pt x="135" y="336"/>
                  </a:lnTo>
                  <a:lnTo>
                    <a:pt x="145" y="336"/>
                  </a:lnTo>
                  <a:lnTo>
                    <a:pt x="153" y="336"/>
                  </a:lnTo>
                  <a:lnTo>
                    <a:pt x="169" y="335"/>
                  </a:lnTo>
                  <a:lnTo>
                    <a:pt x="181" y="335"/>
                  </a:lnTo>
                  <a:lnTo>
                    <a:pt x="191" y="334"/>
                  </a:lnTo>
                  <a:lnTo>
                    <a:pt x="199" y="333"/>
                  </a:lnTo>
                  <a:lnTo>
                    <a:pt x="206" y="333"/>
                  </a:lnTo>
                  <a:lnTo>
                    <a:pt x="211" y="332"/>
                  </a:lnTo>
                  <a:lnTo>
                    <a:pt x="217" y="332"/>
                  </a:lnTo>
                  <a:lnTo>
                    <a:pt x="229" y="331"/>
                  </a:lnTo>
                  <a:lnTo>
                    <a:pt x="241" y="328"/>
                  </a:lnTo>
                  <a:lnTo>
                    <a:pt x="252" y="326"/>
                  </a:lnTo>
                  <a:lnTo>
                    <a:pt x="263" y="324"/>
                  </a:lnTo>
                  <a:lnTo>
                    <a:pt x="272" y="321"/>
                  </a:lnTo>
                  <a:lnTo>
                    <a:pt x="282" y="318"/>
                  </a:lnTo>
                  <a:lnTo>
                    <a:pt x="292" y="315"/>
                  </a:lnTo>
                  <a:lnTo>
                    <a:pt x="302" y="312"/>
                  </a:lnTo>
                  <a:lnTo>
                    <a:pt x="322" y="307"/>
                  </a:lnTo>
                  <a:lnTo>
                    <a:pt x="332" y="305"/>
                  </a:lnTo>
                  <a:lnTo>
                    <a:pt x="343" y="301"/>
                  </a:lnTo>
                  <a:lnTo>
                    <a:pt x="355" y="299"/>
                  </a:lnTo>
                  <a:lnTo>
                    <a:pt x="366" y="295"/>
                  </a:lnTo>
                  <a:lnTo>
                    <a:pt x="377" y="293"/>
                  </a:lnTo>
                  <a:lnTo>
                    <a:pt x="389" y="290"/>
                  </a:lnTo>
                  <a:lnTo>
                    <a:pt x="401" y="287"/>
                  </a:lnTo>
                  <a:lnTo>
                    <a:pt x="414" y="285"/>
                  </a:lnTo>
                  <a:lnTo>
                    <a:pt x="427" y="281"/>
                  </a:lnTo>
                  <a:lnTo>
                    <a:pt x="441" y="279"/>
                  </a:lnTo>
                  <a:lnTo>
                    <a:pt x="455" y="277"/>
                  </a:lnTo>
                  <a:lnTo>
                    <a:pt x="470" y="275"/>
                  </a:lnTo>
                  <a:lnTo>
                    <a:pt x="485" y="273"/>
                  </a:lnTo>
                  <a:lnTo>
                    <a:pt x="500" y="271"/>
                  </a:lnTo>
                  <a:lnTo>
                    <a:pt x="519" y="271"/>
                  </a:lnTo>
                  <a:lnTo>
                    <a:pt x="537" y="270"/>
                  </a:lnTo>
                  <a:lnTo>
                    <a:pt x="557" y="270"/>
                  </a:lnTo>
                  <a:lnTo>
                    <a:pt x="576" y="269"/>
                  </a:lnTo>
                  <a:lnTo>
                    <a:pt x="576" y="0"/>
                  </a:lnTo>
                  <a:lnTo>
                    <a:pt x="0" y="0"/>
                  </a:lnTo>
                  <a:lnTo>
                    <a:pt x="0" y="314"/>
                  </a:lnTo>
                </a:path>
              </a:pathLst>
            </a:custGeom>
            <a:solidFill>
              <a:srgbClr val="66FF33"/>
            </a:solidFill>
            <a:ln w="12700" cap="rnd">
              <a:noFill/>
              <a:round/>
              <a:headEnd type="none" w="sm" len="sm"/>
              <a:tailEnd type="none" w="sm" len="sm"/>
            </a:ln>
          </p:spPr>
          <p:txBody>
            <a:bodyPr/>
            <a:lstStyle/>
            <a:p>
              <a:endParaRPr lang="en-US"/>
            </a:p>
          </p:txBody>
        </p:sp>
        <p:sp>
          <p:nvSpPr>
            <p:cNvPr id="87091" name="Rectangle 51">
              <a:extLst>
                <a:ext uri="{FF2B5EF4-FFF2-40B4-BE49-F238E27FC236}">
                  <a16:creationId xmlns:a16="http://schemas.microsoft.com/office/drawing/2014/main" xmlns="" id="{4EFEECC9-BC66-4CDB-9687-7F43D97F7284}"/>
                </a:ext>
              </a:extLst>
            </p:cNvPr>
            <p:cNvSpPr>
              <a:spLocks noChangeArrowheads="1"/>
            </p:cNvSpPr>
            <p:nvPr/>
          </p:nvSpPr>
          <p:spPr bwMode="auto">
            <a:xfrm>
              <a:off x="2077" y="3680"/>
              <a:ext cx="454" cy="218"/>
            </a:xfrm>
            <a:prstGeom prst="rect">
              <a:avLst/>
            </a:prstGeom>
            <a:noFill/>
            <a:ln w="9525">
              <a:noFill/>
              <a:miter lim="800000"/>
              <a:headEnd/>
              <a:tailEnd/>
            </a:ln>
            <a:effectLst/>
          </p:spPr>
          <p:txBody>
            <a:bodyPr wrap="none" lIns="0" tIns="0" rIns="0" bIns="0" anchor="ctr"/>
            <a:lstStyle/>
            <a:p>
              <a:pPr algn="ctr">
                <a:lnSpc>
                  <a:spcPct val="90000"/>
                </a:lnSpc>
                <a:defRPr/>
              </a:pPr>
              <a:r>
                <a:rPr lang="en-US" sz="1500" b="1">
                  <a:solidFill>
                    <a:srgbClr val="000000"/>
                  </a:solidFill>
                  <a:effectLst>
                    <a:outerShdw blurRad="38100" dist="38100" dir="2700000" algn="tl">
                      <a:srgbClr val="FFFFFF"/>
                    </a:outerShdw>
                  </a:effectLst>
                </a:rPr>
                <a:t>PB</a:t>
              </a:r>
            </a:p>
            <a:p>
              <a:pPr algn="ctr">
                <a:lnSpc>
                  <a:spcPct val="90000"/>
                </a:lnSpc>
                <a:defRPr/>
              </a:pPr>
              <a:r>
                <a:rPr lang="en-US" sz="1500" b="1">
                  <a:solidFill>
                    <a:srgbClr val="000000"/>
                  </a:solidFill>
                  <a:effectLst>
                    <a:outerShdw blurRad="38100" dist="38100" dir="2700000" algn="tl">
                      <a:srgbClr val="FFFFFF"/>
                    </a:outerShdw>
                  </a:effectLst>
                </a:rPr>
                <a:t>K/L</a:t>
              </a:r>
            </a:p>
          </p:txBody>
        </p:sp>
      </p:grpSp>
      <p:grpSp>
        <p:nvGrpSpPr>
          <p:cNvPr id="106540" name="Group 55">
            <a:extLst>
              <a:ext uri="{FF2B5EF4-FFF2-40B4-BE49-F238E27FC236}">
                <a16:creationId xmlns:a16="http://schemas.microsoft.com/office/drawing/2014/main" xmlns="" id="{B67B257F-7020-4C86-B97D-B1A85A40B82F}"/>
              </a:ext>
            </a:extLst>
          </p:cNvPr>
          <p:cNvGrpSpPr>
            <a:grpSpLocks/>
          </p:cNvGrpSpPr>
          <p:nvPr/>
        </p:nvGrpSpPr>
        <p:grpSpPr bwMode="auto">
          <a:xfrm>
            <a:off x="4648200" y="5791200"/>
            <a:ext cx="915988" cy="534988"/>
            <a:chOff x="2928" y="3648"/>
            <a:chExt cx="577" cy="337"/>
          </a:xfrm>
        </p:grpSpPr>
        <p:sp>
          <p:nvSpPr>
            <p:cNvPr id="106553" name="Freeform 53">
              <a:extLst>
                <a:ext uri="{FF2B5EF4-FFF2-40B4-BE49-F238E27FC236}">
                  <a16:creationId xmlns:a16="http://schemas.microsoft.com/office/drawing/2014/main" xmlns="" id="{0D601A79-23CC-472B-A7A7-655570545973}"/>
                </a:ext>
              </a:extLst>
            </p:cNvPr>
            <p:cNvSpPr>
              <a:spLocks/>
            </p:cNvSpPr>
            <p:nvPr/>
          </p:nvSpPr>
          <p:spPr bwMode="auto">
            <a:xfrm>
              <a:off x="2928" y="3648"/>
              <a:ext cx="577" cy="337"/>
            </a:xfrm>
            <a:custGeom>
              <a:avLst/>
              <a:gdLst>
                <a:gd name="T0" fmla="*/ 0 w 577"/>
                <a:gd name="T1" fmla="*/ 314 h 337"/>
                <a:gd name="T2" fmla="*/ 18 w 577"/>
                <a:gd name="T3" fmla="*/ 318 h 337"/>
                <a:gd name="T4" fmla="*/ 38 w 577"/>
                <a:gd name="T5" fmla="*/ 322 h 337"/>
                <a:gd name="T6" fmla="*/ 75 w 577"/>
                <a:gd name="T7" fmla="*/ 328 h 337"/>
                <a:gd name="T8" fmla="*/ 90 w 577"/>
                <a:gd name="T9" fmla="*/ 331 h 337"/>
                <a:gd name="T10" fmla="*/ 106 w 577"/>
                <a:gd name="T11" fmla="*/ 332 h 337"/>
                <a:gd name="T12" fmla="*/ 121 w 577"/>
                <a:gd name="T13" fmla="*/ 334 h 337"/>
                <a:gd name="T14" fmla="*/ 135 w 577"/>
                <a:gd name="T15" fmla="*/ 336 h 337"/>
                <a:gd name="T16" fmla="*/ 145 w 577"/>
                <a:gd name="T17" fmla="*/ 336 h 337"/>
                <a:gd name="T18" fmla="*/ 153 w 577"/>
                <a:gd name="T19" fmla="*/ 336 h 337"/>
                <a:gd name="T20" fmla="*/ 169 w 577"/>
                <a:gd name="T21" fmla="*/ 335 h 337"/>
                <a:gd name="T22" fmla="*/ 181 w 577"/>
                <a:gd name="T23" fmla="*/ 335 h 337"/>
                <a:gd name="T24" fmla="*/ 191 w 577"/>
                <a:gd name="T25" fmla="*/ 334 h 337"/>
                <a:gd name="T26" fmla="*/ 199 w 577"/>
                <a:gd name="T27" fmla="*/ 333 h 337"/>
                <a:gd name="T28" fmla="*/ 206 w 577"/>
                <a:gd name="T29" fmla="*/ 333 h 337"/>
                <a:gd name="T30" fmla="*/ 211 w 577"/>
                <a:gd name="T31" fmla="*/ 332 h 337"/>
                <a:gd name="T32" fmla="*/ 217 w 577"/>
                <a:gd name="T33" fmla="*/ 332 h 337"/>
                <a:gd name="T34" fmla="*/ 229 w 577"/>
                <a:gd name="T35" fmla="*/ 331 h 337"/>
                <a:gd name="T36" fmla="*/ 241 w 577"/>
                <a:gd name="T37" fmla="*/ 328 h 337"/>
                <a:gd name="T38" fmla="*/ 252 w 577"/>
                <a:gd name="T39" fmla="*/ 326 h 337"/>
                <a:gd name="T40" fmla="*/ 263 w 577"/>
                <a:gd name="T41" fmla="*/ 324 h 337"/>
                <a:gd name="T42" fmla="*/ 272 w 577"/>
                <a:gd name="T43" fmla="*/ 321 h 337"/>
                <a:gd name="T44" fmla="*/ 282 w 577"/>
                <a:gd name="T45" fmla="*/ 318 h 337"/>
                <a:gd name="T46" fmla="*/ 292 w 577"/>
                <a:gd name="T47" fmla="*/ 315 h 337"/>
                <a:gd name="T48" fmla="*/ 302 w 577"/>
                <a:gd name="T49" fmla="*/ 312 h 337"/>
                <a:gd name="T50" fmla="*/ 322 w 577"/>
                <a:gd name="T51" fmla="*/ 307 h 337"/>
                <a:gd name="T52" fmla="*/ 332 w 577"/>
                <a:gd name="T53" fmla="*/ 305 h 337"/>
                <a:gd name="T54" fmla="*/ 343 w 577"/>
                <a:gd name="T55" fmla="*/ 301 h 337"/>
                <a:gd name="T56" fmla="*/ 355 w 577"/>
                <a:gd name="T57" fmla="*/ 299 h 337"/>
                <a:gd name="T58" fmla="*/ 366 w 577"/>
                <a:gd name="T59" fmla="*/ 295 h 337"/>
                <a:gd name="T60" fmla="*/ 377 w 577"/>
                <a:gd name="T61" fmla="*/ 293 h 337"/>
                <a:gd name="T62" fmla="*/ 389 w 577"/>
                <a:gd name="T63" fmla="*/ 290 h 337"/>
                <a:gd name="T64" fmla="*/ 401 w 577"/>
                <a:gd name="T65" fmla="*/ 287 h 337"/>
                <a:gd name="T66" fmla="*/ 414 w 577"/>
                <a:gd name="T67" fmla="*/ 285 h 337"/>
                <a:gd name="T68" fmla="*/ 427 w 577"/>
                <a:gd name="T69" fmla="*/ 281 h 337"/>
                <a:gd name="T70" fmla="*/ 441 w 577"/>
                <a:gd name="T71" fmla="*/ 279 h 337"/>
                <a:gd name="T72" fmla="*/ 455 w 577"/>
                <a:gd name="T73" fmla="*/ 277 h 337"/>
                <a:gd name="T74" fmla="*/ 470 w 577"/>
                <a:gd name="T75" fmla="*/ 275 h 337"/>
                <a:gd name="T76" fmla="*/ 485 w 577"/>
                <a:gd name="T77" fmla="*/ 273 h 337"/>
                <a:gd name="T78" fmla="*/ 500 w 577"/>
                <a:gd name="T79" fmla="*/ 271 h 337"/>
                <a:gd name="T80" fmla="*/ 519 w 577"/>
                <a:gd name="T81" fmla="*/ 271 h 337"/>
                <a:gd name="T82" fmla="*/ 537 w 577"/>
                <a:gd name="T83" fmla="*/ 270 h 337"/>
                <a:gd name="T84" fmla="*/ 557 w 577"/>
                <a:gd name="T85" fmla="*/ 270 h 337"/>
                <a:gd name="T86" fmla="*/ 576 w 577"/>
                <a:gd name="T87" fmla="*/ 269 h 337"/>
                <a:gd name="T88" fmla="*/ 576 w 577"/>
                <a:gd name="T89" fmla="*/ 0 h 337"/>
                <a:gd name="T90" fmla="*/ 0 w 577"/>
                <a:gd name="T91" fmla="*/ 0 h 337"/>
                <a:gd name="T92" fmla="*/ 0 w 577"/>
                <a:gd name="T93" fmla="*/ 314 h 33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577"/>
                <a:gd name="T142" fmla="*/ 0 h 337"/>
                <a:gd name="T143" fmla="*/ 577 w 577"/>
                <a:gd name="T144" fmla="*/ 337 h 33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577" h="337">
                  <a:moveTo>
                    <a:pt x="0" y="314"/>
                  </a:moveTo>
                  <a:lnTo>
                    <a:pt x="18" y="318"/>
                  </a:lnTo>
                  <a:lnTo>
                    <a:pt x="38" y="322"/>
                  </a:lnTo>
                  <a:lnTo>
                    <a:pt x="75" y="328"/>
                  </a:lnTo>
                  <a:lnTo>
                    <a:pt x="90" y="331"/>
                  </a:lnTo>
                  <a:lnTo>
                    <a:pt x="106" y="332"/>
                  </a:lnTo>
                  <a:lnTo>
                    <a:pt x="121" y="334"/>
                  </a:lnTo>
                  <a:lnTo>
                    <a:pt x="135" y="336"/>
                  </a:lnTo>
                  <a:lnTo>
                    <a:pt x="145" y="336"/>
                  </a:lnTo>
                  <a:lnTo>
                    <a:pt x="153" y="336"/>
                  </a:lnTo>
                  <a:lnTo>
                    <a:pt x="169" y="335"/>
                  </a:lnTo>
                  <a:lnTo>
                    <a:pt x="181" y="335"/>
                  </a:lnTo>
                  <a:lnTo>
                    <a:pt x="191" y="334"/>
                  </a:lnTo>
                  <a:lnTo>
                    <a:pt x="199" y="333"/>
                  </a:lnTo>
                  <a:lnTo>
                    <a:pt x="206" y="333"/>
                  </a:lnTo>
                  <a:lnTo>
                    <a:pt x="211" y="332"/>
                  </a:lnTo>
                  <a:lnTo>
                    <a:pt x="217" y="332"/>
                  </a:lnTo>
                  <a:lnTo>
                    <a:pt x="229" y="331"/>
                  </a:lnTo>
                  <a:lnTo>
                    <a:pt x="241" y="328"/>
                  </a:lnTo>
                  <a:lnTo>
                    <a:pt x="252" y="326"/>
                  </a:lnTo>
                  <a:lnTo>
                    <a:pt x="263" y="324"/>
                  </a:lnTo>
                  <a:lnTo>
                    <a:pt x="272" y="321"/>
                  </a:lnTo>
                  <a:lnTo>
                    <a:pt x="282" y="318"/>
                  </a:lnTo>
                  <a:lnTo>
                    <a:pt x="292" y="315"/>
                  </a:lnTo>
                  <a:lnTo>
                    <a:pt x="302" y="312"/>
                  </a:lnTo>
                  <a:lnTo>
                    <a:pt x="322" y="307"/>
                  </a:lnTo>
                  <a:lnTo>
                    <a:pt x="332" y="305"/>
                  </a:lnTo>
                  <a:lnTo>
                    <a:pt x="343" y="301"/>
                  </a:lnTo>
                  <a:lnTo>
                    <a:pt x="355" y="299"/>
                  </a:lnTo>
                  <a:lnTo>
                    <a:pt x="366" y="295"/>
                  </a:lnTo>
                  <a:lnTo>
                    <a:pt x="377" y="293"/>
                  </a:lnTo>
                  <a:lnTo>
                    <a:pt x="389" y="290"/>
                  </a:lnTo>
                  <a:lnTo>
                    <a:pt x="401" y="287"/>
                  </a:lnTo>
                  <a:lnTo>
                    <a:pt x="414" y="285"/>
                  </a:lnTo>
                  <a:lnTo>
                    <a:pt x="427" y="281"/>
                  </a:lnTo>
                  <a:lnTo>
                    <a:pt x="441" y="279"/>
                  </a:lnTo>
                  <a:lnTo>
                    <a:pt x="455" y="277"/>
                  </a:lnTo>
                  <a:lnTo>
                    <a:pt x="470" y="275"/>
                  </a:lnTo>
                  <a:lnTo>
                    <a:pt x="485" y="273"/>
                  </a:lnTo>
                  <a:lnTo>
                    <a:pt x="500" y="271"/>
                  </a:lnTo>
                  <a:lnTo>
                    <a:pt x="519" y="271"/>
                  </a:lnTo>
                  <a:lnTo>
                    <a:pt x="537" y="270"/>
                  </a:lnTo>
                  <a:lnTo>
                    <a:pt x="557" y="270"/>
                  </a:lnTo>
                  <a:lnTo>
                    <a:pt x="576" y="269"/>
                  </a:lnTo>
                  <a:lnTo>
                    <a:pt x="576" y="0"/>
                  </a:lnTo>
                  <a:lnTo>
                    <a:pt x="0" y="0"/>
                  </a:lnTo>
                  <a:lnTo>
                    <a:pt x="0" y="314"/>
                  </a:lnTo>
                </a:path>
              </a:pathLst>
            </a:custGeom>
            <a:solidFill>
              <a:srgbClr val="66FF33"/>
            </a:solidFill>
            <a:ln w="28575" cap="rnd">
              <a:noFill/>
              <a:round/>
              <a:headEnd type="none" w="sm" len="sm"/>
              <a:tailEnd type="none" w="sm" len="sm"/>
            </a:ln>
          </p:spPr>
          <p:txBody>
            <a:bodyPr/>
            <a:lstStyle/>
            <a:p>
              <a:endParaRPr lang="en-US"/>
            </a:p>
          </p:txBody>
        </p:sp>
        <p:sp>
          <p:nvSpPr>
            <p:cNvPr id="87094" name="Rectangle 54">
              <a:extLst>
                <a:ext uri="{FF2B5EF4-FFF2-40B4-BE49-F238E27FC236}">
                  <a16:creationId xmlns:a16="http://schemas.microsoft.com/office/drawing/2014/main" xmlns="" id="{BA4ABEFD-034F-4612-99D5-4B675E2BEEA3}"/>
                </a:ext>
              </a:extLst>
            </p:cNvPr>
            <p:cNvSpPr>
              <a:spLocks noChangeArrowheads="1"/>
            </p:cNvSpPr>
            <p:nvPr/>
          </p:nvSpPr>
          <p:spPr bwMode="auto">
            <a:xfrm>
              <a:off x="2989" y="3680"/>
              <a:ext cx="454" cy="218"/>
            </a:xfrm>
            <a:prstGeom prst="rect">
              <a:avLst/>
            </a:prstGeom>
            <a:noFill/>
            <a:ln w="28575">
              <a:noFill/>
              <a:miter lim="800000"/>
              <a:headEnd/>
              <a:tailEnd/>
            </a:ln>
            <a:effectLst/>
          </p:spPr>
          <p:txBody>
            <a:bodyPr wrap="none" lIns="0" tIns="0" rIns="0" bIns="0" anchor="ctr"/>
            <a:lstStyle/>
            <a:p>
              <a:pPr algn="ctr">
                <a:lnSpc>
                  <a:spcPct val="90000"/>
                </a:lnSpc>
                <a:defRPr/>
              </a:pPr>
              <a:r>
                <a:rPr lang="en-US" sz="1500" b="1">
                  <a:solidFill>
                    <a:srgbClr val="000000"/>
                  </a:solidFill>
                  <a:effectLst>
                    <a:outerShdw blurRad="38100" dist="38100" dir="2700000" algn="tl">
                      <a:srgbClr val="FFFFFF"/>
                    </a:outerShdw>
                  </a:effectLst>
                </a:rPr>
                <a:t>LK</a:t>
              </a:r>
            </a:p>
            <a:p>
              <a:pPr algn="ctr">
                <a:lnSpc>
                  <a:spcPct val="90000"/>
                </a:lnSpc>
                <a:defRPr/>
              </a:pPr>
              <a:r>
                <a:rPr lang="en-US" sz="1500" b="1">
                  <a:solidFill>
                    <a:srgbClr val="000000"/>
                  </a:solidFill>
                  <a:effectLst>
                    <a:outerShdw blurRad="38100" dist="38100" dir="2700000" algn="tl">
                      <a:srgbClr val="FFFFFF"/>
                    </a:outerShdw>
                  </a:effectLst>
                </a:rPr>
                <a:t>K/L</a:t>
              </a:r>
            </a:p>
          </p:txBody>
        </p:sp>
      </p:grpSp>
      <p:grpSp>
        <p:nvGrpSpPr>
          <p:cNvPr id="106541" name="Group 58">
            <a:extLst>
              <a:ext uri="{FF2B5EF4-FFF2-40B4-BE49-F238E27FC236}">
                <a16:creationId xmlns:a16="http://schemas.microsoft.com/office/drawing/2014/main" xmlns="" id="{872A5576-3576-4E8B-87E3-C3499146CDED}"/>
              </a:ext>
            </a:extLst>
          </p:cNvPr>
          <p:cNvGrpSpPr>
            <a:grpSpLocks/>
          </p:cNvGrpSpPr>
          <p:nvPr/>
        </p:nvGrpSpPr>
        <p:grpSpPr bwMode="auto">
          <a:xfrm>
            <a:off x="7822346" y="5701220"/>
            <a:ext cx="1044696" cy="714948"/>
            <a:chOff x="4968" y="3648"/>
            <a:chExt cx="577" cy="337"/>
          </a:xfrm>
        </p:grpSpPr>
        <p:sp>
          <p:nvSpPr>
            <p:cNvPr id="106551" name="Freeform 56">
              <a:extLst>
                <a:ext uri="{FF2B5EF4-FFF2-40B4-BE49-F238E27FC236}">
                  <a16:creationId xmlns:a16="http://schemas.microsoft.com/office/drawing/2014/main" xmlns="" id="{535FACE8-BF63-4747-8DF4-AE4DB3EA6889}"/>
                </a:ext>
              </a:extLst>
            </p:cNvPr>
            <p:cNvSpPr>
              <a:spLocks/>
            </p:cNvSpPr>
            <p:nvPr/>
          </p:nvSpPr>
          <p:spPr bwMode="auto">
            <a:xfrm>
              <a:off x="4968" y="3648"/>
              <a:ext cx="577" cy="337"/>
            </a:xfrm>
            <a:custGeom>
              <a:avLst/>
              <a:gdLst>
                <a:gd name="T0" fmla="*/ 0 w 577"/>
                <a:gd name="T1" fmla="*/ 314 h 337"/>
                <a:gd name="T2" fmla="*/ 18 w 577"/>
                <a:gd name="T3" fmla="*/ 318 h 337"/>
                <a:gd name="T4" fmla="*/ 38 w 577"/>
                <a:gd name="T5" fmla="*/ 322 h 337"/>
                <a:gd name="T6" fmla="*/ 75 w 577"/>
                <a:gd name="T7" fmla="*/ 328 h 337"/>
                <a:gd name="T8" fmla="*/ 90 w 577"/>
                <a:gd name="T9" fmla="*/ 331 h 337"/>
                <a:gd name="T10" fmla="*/ 106 w 577"/>
                <a:gd name="T11" fmla="*/ 332 h 337"/>
                <a:gd name="T12" fmla="*/ 121 w 577"/>
                <a:gd name="T13" fmla="*/ 334 h 337"/>
                <a:gd name="T14" fmla="*/ 135 w 577"/>
                <a:gd name="T15" fmla="*/ 336 h 337"/>
                <a:gd name="T16" fmla="*/ 145 w 577"/>
                <a:gd name="T17" fmla="*/ 336 h 337"/>
                <a:gd name="T18" fmla="*/ 153 w 577"/>
                <a:gd name="T19" fmla="*/ 336 h 337"/>
                <a:gd name="T20" fmla="*/ 169 w 577"/>
                <a:gd name="T21" fmla="*/ 335 h 337"/>
                <a:gd name="T22" fmla="*/ 181 w 577"/>
                <a:gd name="T23" fmla="*/ 335 h 337"/>
                <a:gd name="T24" fmla="*/ 191 w 577"/>
                <a:gd name="T25" fmla="*/ 334 h 337"/>
                <a:gd name="T26" fmla="*/ 199 w 577"/>
                <a:gd name="T27" fmla="*/ 333 h 337"/>
                <a:gd name="T28" fmla="*/ 206 w 577"/>
                <a:gd name="T29" fmla="*/ 333 h 337"/>
                <a:gd name="T30" fmla="*/ 211 w 577"/>
                <a:gd name="T31" fmla="*/ 332 h 337"/>
                <a:gd name="T32" fmla="*/ 217 w 577"/>
                <a:gd name="T33" fmla="*/ 332 h 337"/>
                <a:gd name="T34" fmla="*/ 229 w 577"/>
                <a:gd name="T35" fmla="*/ 331 h 337"/>
                <a:gd name="T36" fmla="*/ 241 w 577"/>
                <a:gd name="T37" fmla="*/ 328 h 337"/>
                <a:gd name="T38" fmla="*/ 252 w 577"/>
                <a:gd name="T39" fmla="*/ 326 h 337"/>
                <a:gd name="T40" fmla="*/ 263 w 577"/>
                <a:gd name="T41" fmla="*/ 324 h 337"/>
                <a:gd name="T42" fmla="*/ 272 w 577"/>
                <a:gd name="T43" fmla="*/ 321 h 337"/>
                <a:gd name="T44" fmla="*/ 282 w 577"/>
                <a:gd name="T45" fmla="*/ 318 h 337"/>
                <a:gd name="T46" fmla="*/ 292 w 577"/>
                <a:gd name="T47" fmla="*/ 315 h 337"/>
                <a:gd name="T48" fmla="*/ 302 w 577"/>
                <a:gd name="T49" fmla="*/ 312 h 337"/>
                <a:gd name="T50" fmla="*/ 322 w 577"/>
                <a:gd name="T51" fmla="*/ 307 h 337"/>
                <a:gd name="T52" fmla="*/ 332 w 577"/>
                <a:gd name="T53" fmla="*/ 305 h 337"/>
                <a:gd name="T54" fmla="*/ 343 w 577"/>
                <a:gd name="T55" fmla="*/ 301 h 337"/>
                <a:gd name="T56" fmla="*/ 355 w 577"/>
                <a:gd name="T57" fmla="*/ 299 h 337"/>
                <a:gd name="T58" fmla="*/ 366 w 577"/>
                <a:gd name="T59" fmla="*/ 295 h 337"/>
                <a:gd name="T60" fmla="*/ 377 w 577"/>
                <a:gd name="T61" fmla="*/ 293 h 337"/>
                <a:gd name="T62" fmla="*/ 389 w 577"/>
                <a:gd name="T63" fmla="*/ 290 h 337"/>
                <a:gd name="T64" fmla="*/ 401 w 577"/>
                <a:gd name="T65" fmla="*/ 287 h 337"/>
                <a:gd name="T66" fmla="*/ 414 w 577"/>
                <a:gd name="T67" fmla="*/ 285 h 337"/>
                <a:gd name="T68" fmla="*/ 427 w 577"/>
                <a:gd name="T69" fmla="*/ 281 h 337"/>
                <a:gd name="T70" fmla="*/ 441 w 577"/>
                <a:gd name="T71" fmla="*/ 279 h 337"/>
                <a:gd name="T72" fmla="*/ 455 w 577"/>
                <a:gd name="T73" fmla="*/ 277 h 337"/>
                <a:gd name="T74" fmla="*/ 470 w 577"/>
                <a:gd name="T75" fmla="*/ 275 h 337"/>
                <a:gd name="T76" fmla="*/ 485 w 577"/>
                <a:gd name="T77" fmla="*/ 273 h 337"/>
                <a:gd name="T78" fmla="*/ 500 w 577"/>
                <a:gd name="T79" fmla="*/ 271 h 337"/>
                <a:gd name="T80" fmla="*/ 519 w 577"/>
                <a:gd name="T81" fmla="*/ 271 h 337"/>
                <a:gd name="T82" fmla="*/ 537 w 577"/>
                <a:gd name="T83" fmla="*/ 270 h 337"/>
                <a:gd name="T84" fmla="*/ 557 w 577"/>
                <a:gd name="T85" fmla="*/ 270 h 337"/>
                <a:gd name="T86" fmla="*/ 576 w 577"/>
                <a:gd name="T87" fmla="*/ 269 h 337"/>
                <a:gd name="T88" fmla="*/ 576 w 577"/>
                <a:gd name="T89" fmla="*/ 0 h 337"/>
                <a:gd name="T90" fmla="*/ 0 w 577"/>
                <a:gd name="T91" fmla="*/ 0 h 337"/>
                <a:gd name="T92" fmla="*/ 0 w 577"/>
                <a:gd name="T93" fmla="*/ 314 h 33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577"/>
                <a:gd name="T142" fmla="*/ 0 h 337"/>
                <a:gd name="T143" fmla="*/ 577 w 577"/>
                <a:gd name="T144" fmla="*/ 337 h 33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577" h="337">
                  <a:moveTo>
                    <a:pt x="0" y="314"/>
                  </a:moveTo>
                  <a:lnTo>
                    <a:pt x="18" y="318"/>
                  </a:lnTo>
                  <a:lnTo>
                    <a:pt x="38" y="322"/>
                  </a:lnTo>
                  <a:lnTo>
                    <a:pt x="75" y="328"/>
                  </a:lnTo>
                  <a:lnTo>
                    <a:pt x="90" y="331"/>
                  </a:lnTo>
                  <a:lnTo>
                    <a:pt x="106" y="332"/>
                  </a:lnTo>
                  <a:lnTo>
                    <a:pt x="121" y="334"/>
                  </a:lnTo>
                  <a:lnTo>
                    <a:pt x="135" y="336"/>
                  </a:lnTo>
                  <a:lnTo>
                    <a:pt x="145" y="336"/>
                  </a:lnTo>
                  <a:lnTo>
                    <a:pt x="153" y="336"/>
                  </a:lnTo>
                  <a:lnTo>
                    <a:pt x="169" y="335"/>
                  </a:lnTo>
                  <a:lnTo>
                    <a:pt x="181" y="335"/>
                  </a:lnTo>
                  <a:lnTo>
                    <a:pt x="191" y="334"/>
                  </a:lnTo>
                  <a:lnTo>
                    <a:pt x="199" y="333"/>
                  </a:lnTo>
                  <a:lnTo>
                    <a:pt x="206" y="333"/>
                  </a:lnTo>
                  <a:lnTo>
                    <a:pt x="211" y="332"/>
                  </a:lnTo>
                  <a:lnTo>
                    <a:pt x="217" y="332"/>
                  </a:lnTo>
                  <a:lnTo>
                    <a:pt x="229" y="331"/>
                  </a:lnTo>
                  <a:lnTo>
                    <a:pt x="241" y="328"/>
                  </a:lnTo>
                  <a:lnTo>
                    <a:pt x="252" y="326"/>
                  </a:lnTo>
                  <a:lnTo>
                    <a:pt x="263" y="324"/>
                  </a:lnTo>
                  <a:lnTo>
                    <a:pt x="272" y="321"/>
                  </a:lnTo>
                  <a:lnTo>
                    <a:pt x="282" y="318"/>
                  </a:lnTo>
                  <a:lnTo>
                    <a:pt x="292" y="315"/>
                  </a:lnTo>
                  <a:lnTo>
                    <a:pt x="302" y="312"/>
                  </a:lnTo>
                  <a:lnTo>
                    <a:pt x="322" y="307"/>
                  </a:lnTo>
                  <a:lnTo>
                    <a:pt x="332" y="305"/>
                  </a:lnTo>
                  <a:lnTo>
                    <a:pt x="343" y="301"/>
                  </a:lnTo>
                  <a:lnTo>
                    <a:pt x="355" y="299"/>
                  </a:lnTo>
                  <a:lnTo>
                    <a:pt x="366" y="295"/>
                  </a:lnTo>
                  <a:lnTo>
                    <a:pt x="377" y="293"/>
                  </a:lnTo>
                  <a:lnTo>
                    <a:pt x="389" y="290"/>
                  </a:lnTo>
                  <a:lnTo>
                    <a:pt x="401" y="287"/>
                  </a:lnTo>
                  <a:lnTo>
                    <a:pt x="414" y="285"/>
                  </a:lnTo>
                  <a:lnTo>
                    <a:pt x="427" y="281"/>
                  </a:lnTo>
                  <a:lnTo>
                    <a:pt x="441" y="279"/>
                  </a:lnTo>
                  <a:lnTo>
                    <a:pt x="455" y="277"/>
                  </a:lnTo>
                  <a:lnTo>
                    <a:pt x="470" y="275"/>
                  </a:lnTo>
                  <a:lnTo>
                    <a:pt x="485" y="273"/>
                  </a:lnTo>
                  <a:lnTo>
                    <a:pt x="500" y="271"/>
                  </a:lnTo>
                  <a:lnTo>
                    <a:pt x="519" y="271"/>
                  </a:lnTo>
                  <a:lnTo>
                    <a:pt x="537" y="270"/>
                  </a:lnTo>
                  <a:lnTo>
                    <a:pt x="557" y="270"/>
                  </a:lnTo>
                  <a:lnTo>
                    <a:pt x="576" y="269"/>
                  </a:lnTo>
                  <a:lnTo>
                    <a:pt x="576" y="0"/>
                  </a:lnTo>
                  <a:lnTo>
                    <a:pt x="0" y="0"/>
                  </a:lnTo>
                  <a:lnTo>
                    <a:pt x="0" y="314"/>
                  </a:lnTo>
                </a:path>
              </a:pathLst>
            </a:custGeom>
            <a:solidFill>
              <a:srgbClr val="66FF33"/>
            </a:solidFill>
            <a:ln w="28575" cap="rnd">
              <a:noFill/>
              <a:round/>
              <a:headEnd type="none" w="sm" len="sm"/>
              <a:tailEnd type="none" w="sm" len="sm"/>
            </a:ln>
          </p:spPr>
          <p:txBody>
            <a:bodyPr/>
            <a:lstStyle/>
            <a:p>
              <a:endParaRPr lang="en-US"/>
            </a:p>
          </p:txBody>
        </p:sp>
        <p:sp>
          <p:nvSpPr>
            <p:cNvPr id="87097" name="Rectangle 57">
              <a:extLst>
                <a:ext uri="{FF2B5EF4-FFF2-40B4-BE49-F238E27FC236}">
                  <a16:creationId xmlns:a16="http://schemas.microsoft.com/office/drawing/2014/main" xmlns="" id="{92C7E9D6-AEE4-48F9-B025-7FFD5CA8D547}"/>
                </a:ext>
              </a:extLst>
            </p:cNvPr>
            <p:cNvSpPr>
              <a:spLocks noChangeArrowheads="1"/>
            </p:cNvSpPr>
            <p:nvPr/>
          </p:nvSpPr>
          <p:spPr bwMode="auto">
            <a:xfrm>
              <a:off x="5029" y="3680"/>
              <a:ext cx="454" cy="218"/>
            </a:xfrm>
            <a:prstGeom prst="rect">
              <a:avLst/>
            </a:prstGeom>
            <a:noFill/>
            <a:ln w="28575">
              <a:noFill/>
              <a:miter lim="800000"/>
              <a:headEnd/>
              <a:tailEnd/>
            </a:ln>
            <a:effectLst/>
          </p:spPr>
          <p:txBody>
            <a:bodyPr wrap="none" lIns="0" tIns="0" rIns="0" bIns="0" anchor="ctr"/>
            <a:lstStyle/>
            <a:p>
              <a:pPr algn="ctr">
                <a:lnSpc>
                  <a:spcPct val="90000"/>
                </a:lnSpc>
                <a:defRPr/>
              </a:pPr>
              <a:r>
                <a:rPr lang="en-US" sz="1500" b="1" dirty="0">
                  <a:solidFill>
                    <a:srgbClr val="000000"/>
                  </a:solidFill>
                  <a:effectLst>
                    <a:outerShdw blurRad="38100" dist="38100" dir="2700000" algn="tl">
                      <a:srgbClr val="FFFFFF"/>
                    </a:outerShdw>
                  </a:effectLst>
                </a:rPr>
                <a:t>Voucher</a:t>
              </a:r>
            </a:p>
            <a:p>
              <a:pPr algn="ctr">
                <a:lnSpc>
                  <a:spcPct val="90000"/>
                </a:lnSpc>
                <a:defRPr/>
              </a:pPr>
              <a:r>
                <a:rPr lang="en-US" sz="1500" b="1" dirty="0" err="1">
                  <a:solidFill>
                    <a:srgbClr val="000000"/>
                  </a:solidFill>
                  <a:effectLst>
                    <a:outerShdw blurRad="38100" dist="38100" dir="2700000" algn="tl">
                      <a:srgbClr val="FFFFFF"/>
                    </a:outerShdw>
                  </a:effectLst>
                </a:rPr>
                <a:t>bayar</a:t>
              </a:r>
              <a:endParaRPr lang="en-US" sz="1500" b="1" dirty="0">
                <a:solidFill>
                  <a:srgbClr val="000000"/>
                </a:solidFill>
                <a:effectLst>
                  <a:outerShdw blurRad="38100" dist="38100" dir="2700000" algn="tl">
                    <a:srgbClr val="FFFFFF"/>
                  </a:outerShdw>
                </a:effectLst>
              </a:endParaRPr>
            </a:p>
          </p:txBody>
        </p:sp>
      </p:grpSp>
      <p:sp>
        <p:nvSpPr>
          <p:cNvPr id="106542" name="Line 59">
            <a:extLst>
              <a:ext uri="{FF2B5EF4-FFF2-40B4-BE49-F238E27FC236}">
                <a16:creationId xmlns:a16="http://schemas.microsoft.com/office/drawing/2014/main" xmlns="" id="{6DB0BCF0-0457-4095-A864-5AD942DC97F9}"/>
              </a:ext>
            </a:extLst>
          </p:cNvPr>
          <p:cNvSpPr>
            <a:spLocks noChangeShapeType="1"/>
          </p:cNvSpPr>
          <p:nvPr/>
        </p:nvSpPr>
        <p:spPr bwMode="auto">
          <a:xfrm>
            <a:off x="749300" y="5181600"/>
            <a:ext cx="0" cy="609600"/>
          </a:xfrm>
          <a:prstGeom prst="line">
            <a:avLst/>
          </a:prstGeom>
          <a:noFill/>
          <a:ln w="28575">
            <a:solidFill>
              <a:srgbClr val="C00000"/>
            </a:solidFill>
            <a:prstDash val="dash"/>
            <a:round/>
            <a:headEnd type="diamond" w="med" len="med"/>
            <a:tailEnd type="oval" w="med" len="med"/>
          </a:ln>
          <a:extLst>
            <a:ext uri="{909E8E84-426E-40DD-AFC4-6F175D3DCCD1}">
              <a14:hiddenFill xmlns:a14="http://schemas.microsoft.com/office/drawing/2010/main">
                <a:noFill/>
              </a14:hiddenFill>
            </a:ext>
          </a:extLst>
        </p:spPr>
        <p:txBody>
          <a:bodyPr/>
          <a:lstStyle/>
          <a:p>
            <a:endParaRPr lang="en-US"/>
          </a:p>
        </p:txBody>
      </p:sp>
      <p:sp>
        <p:nvSpPr>
          <p:cNvPr id="106543" name="Line 60">
            <a:extLst>
              <a:ext uri="{FF2B5EF4-FFF2-40B4-BE49-F238E27FC236}">
                <a16:creationId xmlns:a16="http://schemas.microsoft.com/office/drawing/2014/main" xmlns="" id="{65A7D542-DC33-46F2-8B1A-6E4755201D74}"/>
              </a:ext>
            </a:extLst>
          </p:cNvPr>
          <p:cNvSpPr>
            <a:spLocks noChangeShapeType="1"/>
          </p:cNvSpPr>
          <p:nvPr/>
        </p:nvSpPr>
        <p:spPr bwMode="auto">
          <a:xfrm>
            <a:off x="5168900" y="5181600"/>
            <a:ext cx="0" cy="609600"/>
          </a:xfrm>
          <a:prstGeom prst="line">
            <a:avLst/>
          </a:prstGeom>
          <a:noFill/>
          <a:ln w="28575">
            <a:solidFill>
              <a:srgbClr val="C00000"/>
            </a:solidFill>
            <a:prstDash val="dash"/>
            <a:round/>
            <a:headEnd type="diamond" w="med" len="med"/>
            <a:tailEnd type="oval" w="med" len="med"/>
          </a:ln>
          <a:extLst>
            <a:ext uri="{909E8E84-426E-40DD-AFC4-6F175D3DCCD1}">
              <a14:hiddenFill xmlns:a14="http://schemas.microsoft.com/office/drawing/2010/main">
                <a:noFill/>
              </a14:hiddenFill>
            </a:ext>
          </a:extLst>
        </p:spPr>
        <p:txBody>
          <a:bodyPr/>
          <a:lstStyle/>
          <a:p>
            <a:endParaRPr lang="en-US"/>
          </a:p>
        </p:txBody>
      </p:sp>
      <p:sp>
        <p:nvSpPr>
          <p:cNvPr id="106544" name="Line 61">
            <a:extLst>
              <a:ext uri="{FF2B5EF4-FFF2-40B4-BE49-F238E27FC236}">
                <a16:creationId xmlns:a16="http://schemas.microsoft.com/office/drawing/2014/main" xmlns="" id="{51277C4E-C098-444B-A50D-5DDA62990550}"/>
              </a:ext>
            </a:extLst>
          </p:cNvPr>
          <p:cNvSpPr>
            <a:spLocks noChangeShapeType="1"/>
          </p:cNvSpPr>
          <p:nvPr/>
        </p:nvSpPr>
        <p:spPr bwMode="auto">
          <a:xfrm>
            <a:off x="3733800" y="5181600"/>
            <a:ext cx="0" cy="609600"/>
          </a:xfrm>
          <a:prstGeom prst="line">
            <a:avLst/>
          </a:prstGeom>
          <a:noFill/>
          <a:ln w="28575">
            <a:solidFill>
              <a:srgbClr val="C00000"/>
            </a:solidFill>
            <a:prstDash val="dash"/>
            <a:round/>
            <a:headEnd type="diamond" w="med" len="med"/>
            <a:tailEnd type="oval" w="med" len="med"/>
          </a:ln>
          <a:extLst>
            <a:ext uri="{909E8E84-426E-40DD-AFC4-6F175D3DCCD1}">
              <a14:hiddenFill xmlns:a14="http://schemas.microsoft.com/office/drawing/2010/main">
                <a:noFill/>
              </a14:hiddenFill>
            </a:ext>
          </a:extLst>
        </p:spPr>
        <p:txBody>
          <a:bodyPr/>
          <a:lstStyle/>
          <a:p>
            <a:endParaRPr lang="en-US"/>
          </a:p>
        </p:txBody>
      </p:sp>
      <p:sp>
        <p:nvSpPr>
          <p:cNvPr id="106545" name="Line 62">
            <a:extLst>
              <a:ext uri="{FF2B5EF4-FFF2-40B4-BE49-F238E27FC236}">
                <a16:creationId xmlns:a16="http://schemas.microsoft.com/office/drawing/2014/main" xmlns="" id="{C32BBD27-6360-4B0A-AC78-782860971D22}"/>
              </a:ext>
            </a:extLst>
          </p:cNvPr>
          <p:cNvSpPr>
            <a:spLocks noChangeShapeType="1"/>
          </p:cNvSpPr>
          <p:nvPr/>
        </p:nvSpPr>
        <p:spPr bwMode="auto">
          <a:xfrm>
            <a:off x="2184400" y="5181600"/>
            <a:ext cx="0" cy="609600"/>
          </a:xfrm>
          <a:prstGeom prst="line">
            <a:avLst/>
          </a:prstGeom>
          <a:noFill/>
          <a:ln w="28575">
            <a:solidFill>
              <a:srgbClr val="C00000"/>
            </a:solidFill>
            <a:prstDash val="dash"/>
            <a:round/>
            <a:headEnd type="diamond" w="med" len="med"/>
            <a:tailEnd type="oval" w="med" len="med"/>
          </a:ln>
          <a:extLst>
            <a:ext uri="{909E8E84-426E-40DD-AFC4-6F175D3DCCD1}">
              <a14:hiddenFill xmlns:a14="http://schemas.microsoft.com/office/drawing/2010/main">
                <a:noFill/>
              </a14:hiddenFill>
            </a:ext>
          </a:extLst>
        </p:spPr>
        <p:txBody>
          <a:bodyPr/>
          <a:lstStyle/>
          <a:p>
            <a:endParaRPr lang="en-US"/>
          </a:p>
        </p:txBody>
      </p:sp>
      <p:sp>
        <p:nvSpPr>
          <p:cNvPr id="106546" name="Line 63">
            <a:extLst>
              <a:ext uri="{FF2B5EF4-FFF2-40B4-BE49-F238E27FC236}">
                <a16:creationId xmlns:a16="http://schemas.microsoft.com/office/drawing/2014/main" xmlns="" id="{A919F50F-9712-440D-84C7-975B40D1F080}"/>
              </a:ext>
            </a:extLst>
          </p:cNvPr>
          <p:cNvSpPr>
            <a:spLocks noChangeShapeType="1"/>
          </p:cNvSpPr>
          <p:nvPr/>
        </p:nvSpPr>
        <p:spPr bwMode="auto">
          <a:xfrm>
            <a:off x="8305800" y="5181600"/>
            <a:ext cx="0" cy="609600"/>
          </a:xfrm>
          <a:prstGeom prst="line">
            <a:avLst/>
          </a:prstGeom>
          <a:noFill/>
          <a:ln w="28575">
            <a:solidFill>
              <a:srgbClr val="C00000"/>
            </a:solidFill>
            <a:prstDash val="dash"/>
            <a:round/>
            <a:headEnd type="diamond" w="med" len="med"/>
            <a:tailEnd type="oval" w="med" len="med"/>
          </a:ln>
          <a:extLst>
            <a:ext uri="{909E8E84-426E-40DD-AFC4-6F175D3DCCD1}">
              <a14:hiddenFill xmlns:a14="http://schemas.microsoft.com/office/drawing/2010/main">
                <a:noFill/>
              </a14:hiddenFill>
            </a:ext>
          </a:extLst>
        </p:spPr>
        <p:txBody>
          <a:bodyPr/>
          <a:lstStyle/>
          <a:p>
            <a:endParaRPr lang="en-US"/>
          </a:p>
        </p:txBody>
      </p:sp>
      <p:sp>
        <p:nvSpPr>
          <p:cNvPr id="106547" name="Line 64">
            <a:extLst>
              <a:ext uri="{FF2B5EF4-FFF2-40B4-BE49-F238E27FC236}">
                <a16:creationId xmlns:a16="http://schemas.microsoft.com/office/drawing/2014/main" xmlns="" id="{7C516636-458E-434D-B599-05F57E4006A4}"/>
              </a:ext>
            </a:extLst>
          </p:cNvPr>
          <p:cNvSpPr>
            <a:spLocks noChangeShapeType="1"/>
          </p:cNvSpPr>
          <p:nvPr/>
        </p:nvSpPr>
        <p:spPr bwMode="auto">
          <a:xfrm>
            <a:off x="1981200" y="3962400"/>
            <a:ext cx="990600" cy="0"/>
          </a:xfrm>
          <a:prstGeom prst="line">
            <a:avLst/>
          </a:prstGeom>
          <a:noFill/>
          <a:ln w="28575">
            <a:noFill/>
            <a:prstDash val="dash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6548" name="Line 65">
            <a:extLst>
              <a:ext uri="{FF2B5EF4-FFF2-40B4-BE49-F238E27FC236}">
                <a16:creationId xmlns:a16="http://schemas.microsoft.com/office/drawing/2014/main" xmlns="" id="{2AF1CA2A-0DDA-4073-904C-30DF9423710D}"/>
              </a:ext>
            </a:extLst>
          </p:cNvPr>
          <p:cNvSpPr>
            <a:spLocks noChangeShapeType="1"/>
          </p:cNvSpPr>
          <p:nvPr/>
        </p:nvSpPr>
        <p:spPr bwMode="auto">
          <a:xfrm>
            <a:off x="2971800" y="3962400"/>
            <a:ext cx="0" cy="2667000"/>
          </a:xfrm>
          <a:prstGeom prst="line">
            <a:avLst/>
          </a:prstGeom>
          <a:noFill/>
          <a:ln w="28575">
            <a:solidFill>
              <a:srgbClr val="C00000"/>
            </a:solidFill>
            <a:prstDash val="dash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6549" name="Line 66">
            <a:extLst>
              <a:ext uri="{FF2B5EF4-FFF2-40B4-BE49-F238E27FC236}">
                <a16:creationId xmlns:a16="http://schemas.microsoft.com/office/drawing/2014/main" xmlns="" id="{C8080B6E-A266-42DE-B8CE-FB502CA3E604}"/>
              </a:ext>
            </a:extLst>
          </p:cNvPr>
          <p:cNvSpPr>
            <a:spLocks noChangeShapeType="1"/>
          </p:cNvSpPr>
          <p:nvPr/>
        </p:nvSpPr>
        <p:spPr bwMode="auto">
          <a:xfrm>
            <a:off x="2971800" y="6616700"/>
            <a:ext cx="3200400" cy="12700"/>
          </a:xfrm>
          <a:prstGeom prst="line">
            <a:avLst/>
          </a:prstGeom>
          <a:noFill/>
          <a:ln w="28575">
            <a:solidFill>
              <a:srgbClr val="C00000"/>
            </a:solidFill>
            <a:prstDash val="dashDot"/>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6550" name="Line 67">
            <a:extLst>
              <a:ext uri="{FF2B5EF4-FFF2-40B4-BE49-F238E27FC236}">
                <a16:creationId xmlns:a16="http://schemas.microsoft.com/office/drawing/2014/main" xmlns="" id="{463713F0-06E3-401A-AB6C-3C4DFD9DAE31}"/>
              </a:ext>
            </a:extLst>
          </p:cNvPr>
          <p:cNvSpPr>
            <a:spLocks noChangeShapeType="1"/>
          </p:cNvSpPr>
          <p:nvPr/>
        </p:nvSpPr>
        <p:spPr bwMode="auto">
          <a:xfrm flipV="1">
            <a:off x="6172200" y="2971800"/>
            <a:ext cx="0" cy="3657600"/>
          </a:xfrm>
          <a:prstGeom prst="line">
            <a:avLst/>
          </a:prstGeom>
          <a:noFill/>
          <a:ln w="28575">
            <a:solidFill>
              <a:srgbClr val="C00000"/>
            </a:solidFill>
            <a:prstDash val="dashDot"/>
            <a:round/>
            <a:headEnd type="none" w="sm" len="sm"/>
            <a:tailEnd type="stealth"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036F5F62-C9BF-4ACA-AA04-C28338F6DC4C}"/>
              </a:ext>
            </a:extLst>
          </p:cNvPr>
          <p:cNvSpPr>
            <a:spLocks noGrp="1"/>
          </p:cNvSpPr>
          <p:nvPr>
            <p:ph type="ctrTitle"/>
          </p:nvPr>
        </p:nvSpPr>
        <p:spPr>
          <a:xfrm>
            <a:off x="1171575" y="2133600"/>
            <a:ext cx="6800850" cy="3078163"/>
          </a:xfrm>
        </p:spPr>
        <p:txBody>
          <a:bodyPr>
            <a:normAutofit fontScale="90000"/>
          </a:bodyPr>
          <a:lstStyle/>
          <a:p>
            <a:pPr algn="ctr" eaLnBrk="1" hangingPunct="1">
              <a:lnSpc>
                <a:spcPct val="110000"/>
              </a:lnSpc>
              <a:spcBef>
                <a:spcPct val="20000"/>
              </a:spcBef>
              <a:defRPr/>
            </a:pPr>
            <a:r>
              <a:rPr altLang="en-US" sz="2800" b="1" dirty="0">
                <a:solidFill>
                  <a:schemeClr val="tx1"/>
                </a:solidFill>
                <a:latin typeface="Arial" panose="020B0604020202020204" pitchFamily="34" charset="0"/>
                <a:cs typeface="Arial" panose="020B0604020202020204" pitchFamily="34" charset="0"/>
              </a:rPr>
              <a:t>UU 15 </a:t>
            </a:r>
            <a:r>
              <a:rPr altLang="en-US" sz="2800" b="1" dirty="0" err="1">
                <a:solidFill>
                  <a:schemeClr val="tx1"/>
                </a:solidFill>
                <a:latin typeface="Arial" panose="020B0604020202020204" pitchFamily="34" charset="0"/>
                <a:cs typeface="Arial" panose="020B0604020202020204" pitchFamily="34" charset="0"/>
              </a:rPr>
              <a:t>Tahun</a:t>
            </a:r>
            <a:r>
              <a:rPr altLang="en-US" sz="2800" b="1" dirty="0">
                <a:solidFill>
                  <a:schemeClr val="tx1"/>
                </a:solidFill>
                <a:latin typeface="Arial" panose="020B0604020202020204" pitchFamily="34" charset="0"/>
                <a:cs typeface="Arial" panose="020B0604020202020204" pitchFamily="34" charset="0"/>
              </a:rPr>
              <a:t> 2004 </a:t>
            </a:r>
            <a:br>
              <a:rPr altLang="en-US" sz="2800" b="1" dirty="0">
                <a:solidFill>
                  <a:schemeClr val="tx1"/>
                </a:solidFill>
                <a:latin typeface="Arial" panose="020B0604020202020204" pitchFamily="34" charset="0"/>
                <a:cs typeface="Arial" panose="020B0604020202020204" pitchFamily="34" charset="0"/>
              </a:rPr>
            </a:br>
            <a:r>
              <a:rPr altLang="en-US" sz="2800" b="1" dirty="0">
                <a:solidFill>
                  <a:schemeClr val="tx1"/>
                </a:solidFill>
                <a:latin typeface="Arial" panose="020B0604020202020204" pitchFamily="34" charset="0"/>
                <a:cs typeface="Arial" panose="020B0604020202020204" pitchFamily="34" charset="0"/>
              </a:rPr>
              <a:t>TENTANG </a:t>
            </a:r>
            <a:br>
              <a:rPr altLang="en-US" sz="2800" b="1" dirty="0">
                <a:solidFill>
                  <a:schemeClr val="tx1"/>
                </a:solidFill>
                <a:latin typeface="Arial" panose="020B0604020202020204" pitchFamily="34" charset="0"/>
                <a:cs typeface="Arial" panose="020B0604020202020204" pitchFamily="34" charset="0"/>
              </a:rPr>
            </a:br>
            <a:r>
              <a:rPr altLang="en-US" sz="2800" b="1" dirty="0">
                <a:solidFill>
                  <a:schemeClr val="tx1"/>
                </a:solidFill>
                <a:latin typeface="Arial" panose="020B0604020202020204" pitchFamily="34" charset="0"/>
                <a:cs typeface="Arial" panose="020B0604020202020204" pitchFamily="34" charset="0"/>
              </a:rPr>
              <a:t>PEMERIKSAAN PENGELOLAAN DAN TANGGUNGJAWAB KEUANGAN NEGARA</a:t>
            </a:r>
            <a:r>
              <a:rPr altLang="en-US" sz="6600" b="1" dirty="0">
                <a:solidFill>
                  <a:schemeClr val="tx2"/>
                </a:solidFill>
                <a:latin typeface="FZ BASIC 5"/>
                <a:cs typeface="Arial" panose="020B0604020202020204" pitchFamily="34" charset="0"/>
              </a:rPr>
              <a:t/>
            </a:r>
            <a:br>
              <a:rPr altLang="en-US" sz="6600" b="1" dirty="0">
                <a:solidFill>
                  <a:schemeClr val="tx2"/>
                </a:solidFill>
                <a:latin typeface="FZ BASIC 5"/>
                <a:cs typeface="Arial" panose="020B0604020202020204" pitchFamily="34" charset="0"/>
              </a:rPr>
            </a:br>
            <a:endParaRPr dirty="0"/>
          </a:p>
        </p:txBody>
      </p:sp>
      <p:sp>
        <p:nvSpPr>
          <p:cNvPr id="108546" name="Rectangle 7">
            <a:extLst>
              <a:ext uri="{FF2B5EF4-FFF2-40B4-BE49-F238E27FC236}">
                <a16:creationId xmlns:a16="http://schemas.microsoft.com/office/drawing/2014/main" xmlns="" id="{DA7B7F35-655C-48F2-A2BB-69B03F30ED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04BF6F6A-0389-42E9-84AE-574767FFDA39}" type="slidenum">
              <a:rPr lang="en-US" altLang="en-US" sz="1400" smtClean="0">
                <a:solidFill>
                  <a:srgbClr val="CCECFF"/>
                </a:solidFill>
              </a:rPr>
              <a:pPr eaLnBrk="1" hangingPunct="1"/>
              <a:t>91</a:t>
            </a:fld>
            <a:endParaRPr lang="en-US" altLang="en-US" sz="1400">
              <a:solidFill>
                <a:srgbClr val="CCECFF"/>
              </a:solidFill>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xmlns="" id="{B61D4387-79B6-4100-9AC3-45E240DC07B9}"/>
              </a:ext>
            </a:extLst>
          </p:cNvPr>
          <p:cNvSpPr>
            <a:spLocks noGrp="1"/>
          </p:cNvSpPr>
          <p:nvPr>
            <p:ph type="title"/>
          </p:nvPr>
        </p:nvSpPr>
        <p:spPr>
          <a:xfrm>
            <a:off x="381000" y="152400"/>
            <a:ext cx="8077200" cy="685800"/>
          </a:xfrm>
        </p:spPr>
        <p:txBody>
          <a:bodyPr/>
          <a:lstStyle/>
          <a:p>
            <a:pPr eaLnBrk="1" hangingPunct="1"/>
            <a:r>
              <a:rPr altLang="en-US" sz="3600" b="1"/>
              <a:t>Reformasi Hukum</a:t>
            </a:r>
          </a:p>
        </p:txBody>
      </p:sp>
      <p:sp>
        <p:nvSpPr>
          <p:cNvPr id="110595" name="Slide Number Placeholder 4">
            <a:extLst>
              <a:ext uri="{FF2B5EF4-FFF2-40B4-BE49-F238E27FC236}">
                <a16:creationId xmlns:a16="http://schemas.microsoft.com/office/drawing/2014/main" xmlns="" id="{1ACF2242-07DC-4006-96C7-6BB51DA7A6C4}"/>
              </a:ext>
            </a:extLst>
          </p:cNvPr>
          <p:cNvSpPr>
            <a:spLocks noGrp="1"/>
          </p:cNvSpPr>
          <p:nvPr>
            <p:ph type="sldNum" sz="quarter" idx="12"/>
          </p:nvPr>
        </p:nvSpPr>
        <p:spPr bwMode="auto">
          <a:xfrm>
            <a:off x="6096000" y="5933440"/>
            <a:ext cx="1905000" cy="3352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norm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C74B8580-DD57-48D7-9561-CEB6D258522B}" type="slidenum">
              <a:rPr lang="en-US" altLang="en-US" sz="1600" smtClean="0">
                <a:solidFill>
                  <a:schemeClr val="bg1"/>
                </a:solidFill>
                <a:latin typeface="+mj-lt"/>
                <a:cs typeface="Arial" panose="020B0604020202020204" pitchFamily="34" charset="0"/>
              </a:rPr>
              <a:pPr eaLnBrk="1" hangingPunct="1"/>
              <a:t>92</a:t>
            </a:fld>
            <a:endParaRPr lang="en-US" altLang="en-US" sz="1600">
              <a:solidFill>
                <a:schemeClr val="bg1"/>
              </a:solidFill>
              <a:latin typeface="+mj-lt"/>
              <a:cs typeface="Arial" panose="020B0604020202020204" pitchFamily="34" charset="0"/>
            </a:endParaRPr>
          </a:p>
        </p:txBody>
      </p:sp>
      <p:sp>
        <p:nvSpPr>
          <p:cNvPr id="110596" name="AutoShape 3">
            <a:extLst>
              <a:ext uri="{FF2B5EF4-FFF2-40B4-BE49-F238E27FC236}">
                <a16:creationId xmlns:a16="http://schemas.microsoft.com/office/drawing/2014/main" xmlns="" id="{DCFF45E6-68A1-4CC2-A27B-0F186B005949}"/>
              </a:ext>
            </a:extLst>
          </p:cNvPr>
          <p:cNvSpPr>
            <a:spLocks noChangeArrowheads="1"/>
          </p:cNvSpPr>
          <p:nvPr/>
        </p:nvSpPr>
        <p:spPr bwMode="auto">
          <a:xfrm>
            <a:off x="1066800" y="1391920"/>
            <a:ext cx="1524000" cy="894080"/>
          </a:xfrm>
          <a:prstGeom prst="verticalScroll">
            <a:avLst>
              <a:gd name="adj" fmla="val 12500"/>
            </a:avLst>
          </a:prstGeom>
          <a:solidFill>
            <a:schemeClr val="tx2"/>
          </a:solidFill>
          <a:ln w="9525">
            <a:solidFill>
              <a:schemeClr val="tx1"/>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600" b="1">
                <a:solidFill>
                  <a:schemeClr val="bg1"/>
                </a:solidFill>
                <a:latin typeface="+mj-lt"/>
                <a:cs typeface="Times New Roman" panose="02020603050405020304" pitchFamily="18" charset="0"/>
              </a:rPr>
              <a:t>UUD</a:t>
            </a:r>
          </a:p>
          <a:p>
            <a:pPr algn="ctr" eaLnBrk="1" hangingPunct="1"/>
            <a:r>
              <a:rPr lang="en-US" altLang="en-US" sz="1600" b="1">
                <a:solidFill>
                  <a:schemeClr val="bg1"/>
                </a:solidFill>
                <a:latin typeface="+mj-lt"/>
                <a:cs typeface="Times New Roman" panose="02020603050405020304" pitchFamily="18" charset="0"/>
              </a:rPr>
              <a:t>1945</a:t>
            </a:r>
          </a:p>
        </p:txBody>
      </p:sp>
      <p:sp>
        <p:nvSpPr>
          <p:cNvPr id="110597" name="AutoShape 4">
            <a:extLst>
              <a:ext uri="{FF2B5EF4-FFF2-40B4-BE49-F238E27FC236}">
                <a16:creationId xmlns:a16="http://schemas.microsoft.com/office/drawing/2014/main" xmlns="" id="{67904665-F857-46C3-8CFC-512F20D4A811}"/>
              </a:ext>
            </a:extLst>
          </p:cNvPr>
          <p:cNvSpPr>
            <a:spLocks noChangeArrowheads="1"/>
          </p:cNvSpPr>
          <p:nvPr/>
        </p:nvSpPr>
        <p:spPr bwMode="auto">
          <a:xfrm>
            <a:off x="990600" y="2875280"/>
            <a:ext cx="1524000" cy="782320"/>
          </a:xfrm>
          <a:prstGeom prst="flowChartDocument">
            <a:avLst/>
          </a:prstGeom>
          <a:solidFill>
            <a:schemeClr val="tx2"/>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b="1">
                <a:solidFill>
                  <a:schemeClr val="bg1"/>
                </a:solidFill>
                <a:latin typeface="+mj-lt"/>
                <a:cs typeface="Times New Roman" panose="02020603050405020304" pitchFamily="18" charset="0"/>
              </a:rPr>
              <a:t>UU No. 17</a:t>
            </a:r>
          </a:p>
          <a:p>
            <a:pPr algn="ctr"/>
            <a:r>
              <a:rPr lang="en-US" altLang="en-US" sz="1600" b="1">
                <a:solidFill>
                  <a:schemeClr val="bg1"/>
                </a:solidFill>
                <a:latin typeface="+mj-lt"/>
                <a:cs typeface="Times New Roman" panose="02020603050405020304" pitchFamily="18" charset="0"/>
              </a:rPr>
              <a:t>Tahun 2003</a:t>
            </a:r>
          </a:p>
        </p:txBody>
      </p:sp>
      <p:sp>
        <p:nvSpPr>
          <p:cNvPr id="232453" name="AutoShape 5">
            <a:extLst>
              <a:ext uri="{FF2B5EF4-FFF2-40B4-BE49-F238E27FC236}">
                <a16:creationId xmlns:a16="http://schemas.microsoft.com/office/drawing/2014/main" xmlns="" id="{A96AEA40-6E0A-43E5-A0F3-F0BADFF6F245}"/>
              </a:ext>
            </a:extLst>
          </p:cNvPr>
          <p:cNvSpPr>
            <a:spLocks noChangeArrowheads="1"/>
          </p:cNvSpPr>
          <p:nvPr/>
        </p:nvSpPr>
        <p:spPr bwMode="auto">
          <a:xfrm>
            <a:off x="990600" y="4109720"/>
            <a:ext cx="1524000" cy="782320"/>
          </a:xfrm>
          <a:prstGeom prst="flowChartDocument">
            <a:avLst/>
          </a:prstGeom>
          <a:solidFill>
            <a:schemeClr val="tx2"/>
          </a:solidFill>
          <a:ln w="9525">
            <a:solidFill>
              <a:schemeClr val="tx1"/>
            </a:solidFill>
            <a:miter lim="800000"/>
            <a:headEnd/>
            <a:tailEnd/>
          </a:ln>
          <a:effectLst/>
        </p:spPr>
        <p:txBody>
          <a:bodyPr wrap="none" anchor="ctr"/>
          <a:lstStyle/>
          <a:p>
            <a:pPr algn="ctr">
              <a:defRPr/>
            </a:pPr>
            <a:r>
              <a:rPr lang="en-US" sz="1600">
                <a:solidFill>
                  <a:schemeClr val="bg1"/>
                </a:solidFill>
                <a:effectLst>
                  <a:outerShdw blurRad="38100" dist="38100" dir="2700000" algn="tl">
                    <a:srgbClr val="000000"/>
                  </a:outerShdw>
                </a:effectLst>
                <a:latin typeface="+mj-lt"/>
                <a:cs typeface="Times New Roman" pitchFamily="18" charset="0"/>
              </a:rPr>
              <a:t>UU No. 1</a:t>
            </a:r>
          </a:p>
          <a:p>
            <a:pPr algn="ctr">
              <a:defRPr/>
            </a:pPr>
            <a:r>
              <a:rPr lang="en-US" sz="1600">
                <a:solidFill>
                  <a:schemeClr val="bg1"/>
                </a:solidFill>
                <a:effectLst>
                  <a:outerShdw blurRad="38100" dist="38100" dir="2700000" algn="tl">
                    <a:srgbClr val="000000"/>
                  </a:outerShdw>
                </a:effectLst>
                <a:latin typeface="+mj-lt"/>
                <a:cs typeface="Times New Roman" pitchFamily="18" charset="0"/>
              </a:rPr>
              <a:t>Tahun 2004</a:t>
            </a:r>
          </a:p>
        </p:txBody>
      </p:sp>
      <p:sp>
        <p:nvSpPr>
          <p:cNvPr id="110599" name="AutoShape 6">
            <a:extLst>
              <a:ext uri="{FF2B5EF4-FFF2-40B4-BE49-F238E27FC236}">
                <a16:creationId xmlns:a16="http://schemas.microsoft.com/office/drawing/2014/main" xmlns="" id="{4B921390-0496-4358-92DA-8FCA20D01022}"/>
              </a:ext>
            </a:extLst>
          </p:cNvPr>
          <p:cNvSpPr>
            <a:spLocks noChangeArrowheads="1"/>
          </p:cNvSpPr>
          <p:nvPr/>
        </p:nvSpPr>
        <p:spPr bwMode="auto">
          <a:xfrm>
            <a:off x="1447800" y="3683000"/>
            <a:ext cx="685800" cy="279400"/>
          </a:xfrm>
          <a:prstGeom prst="downArrow">
            <a:avLst>
              <a:gd name="adj1" fmla="val 50000"/>
              <a:gd name="adj2" fmla="val 25000"/>
            </a:avLst>
          </a:prstGeom>
          <a:solidFill>
            <a:srgbClr val="00FF99"/>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kumimoji="1" lang="id-ID" altLang="en-US" sz="1600" b="1">
              <a:solidFill>
                <a:schemeClr val="bg1"/>
              </a:solidFill>
              <a:latin typeface="+mj-lt"/>
              <a:cs typeface="Arial" panose="020B0604020202020204" pitchFamily="34" charset="0"/>
            </a:endParaRPr>
          </a:p>
        </p:txBody>
      </p:sp>
      <p:sp>
        <p:nvSpPr>
          <p:cNvPr id="110600" name="AutoShape 7">
            <a:extLst>
              <a:ext uri="{FF2B5EF4-FFF2-40B4-BE49-F238E27FC236}">
                <a16:creationId xmlns:a16="http://schemas.microsoft.com/office/drawing/2014/main" xmlns="" id="{1A6E4EAF-3AE4-4A13-AE6C-5755044A13EB}"/>
              </a:ext>
            </a:extLst>
          </p:cNvPr>
          <p:cNvSpPr>
            <a:spLocks noChangeArrowheads="1"/>
          </p:cNvSpPr>
          <p:nvPr/>
        </p:nvSpPr>
        <p:spPr bwMode="auto">
          <a:xfrm>
            <a:off x="5029200" y="1295400"/>
            <a:ext cx="3810000" cy="838200"/>
          </a:xfrm>
          <a:prstGeom prst="foldedCorner">
            <a:avLst>
              <a:gd name="adj" fmla="val 12500"/>
            </a:avLst>
          </a:prstGeom>
          <a:solidFill>
            <a:schemeClr val="tx2"/>
          </a:solidFill>
          <a:ln w="9525">
            <a:solidFill>
              <a:srgbClr val="FF0000"/>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b="1">
                <a:solidFill>
                  <a:schemeClr val="bg1"/>
                </a:solidFill>
                <a:latin typeface="+mj-lt"/>
                <a:cs typeface="Times New Roman" panose="02020603050405020304" pitchFamily="18" charset="0"/>
              </a:rPr>
              <a:t>Prinsip dasar</a:t>
            </a:r>
          </a:p>
          <a:p>
            <a:pPr algn="ctr"/>
            <a:r>
              <a:rPr lang="en-US" altLang="en-US" sz="1600" b="1">
                <a:solidFill>
                  <a:schemeClr val="bg1"/>
                </a:solidFill>
                <a:latin typeface="+mj-lt"/>
                <a:cs typeface="Times New Roman" panose="02020603050405020304" pitchFamily="18" charset="0"/>
              </a:rPr>
              <a:t>pengelolaan </a:t>
            </a:r>
          </a:p>
          <a:p>
            <a:pPr algn="ctr"/>
            <a:r>
              <a:rPr lang="en-US" altLang="en-US" sz="1600" b="1">
                <a:solidFill>
                  <a:schemeClr val="bg1"/>
                </a:solidFill>
                <a:latin typeface="+mj-lt"/>
                <a:cs typeface="Times New Roman" panose="02020603050405020304" pitchFamily="18" charset="0"/>
              </a:rPr>
              <a:t>keuangan negara</a:t>
            </a:r>
          </a:p>
        </p:txBody>
      </p:sp>
      <p:sp>
        <p:nvSpPr>
          <p:cNvPr id="110601" name="AutoShape 8">
            <a:extLst>
              <a:ext uri="{FF2B5EF4-FFF2-40B4-BE49-F238E27FC236}">
                <a16:creationId xmlns:a16="http://schemas.microsoft.com/office/drawing/2014/main" xmlns="" id="{9D5C1ACB-AC69-4C3B-AD7B-F3148D179FD0}"/>
              </a:ext>
            </a:extLst>
          </p:cNvPr>
          <p:cNvSpPr>
            <a:spLocks noChangeArrowheads="1"/>
          </p:cNvSpPr>
          <p:nvPr/>
        </p:nvSpPr>
        <p:spPr bwMode="auto">
          <a:xfrm>
            <a:off x="5029200" y="2611120"/>
            <a:ext cx="3810000" cy="894080"/>
          </a:xfrm>
          <a:prstGeom prst="foldedCorner">
            <a:avLst>
              <a:gd name="adj" fmla="val 12500"/>
            </a:avLst>
          </a:prstGeom>
          <a:solidFill>
            <a:schemeClr val="tx2"/>
          </a:solidFill>
          <a:ln w="9525">
            <a:solidFill>
              <a:srgbClr val="FF3300"/>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80000"/>
              </a:lnSpc>
            </a:pPr>
            <a:r>
              <a:rPr lang="en-US" altLang="en-US" sz="1600" b="1">
                <a:solidFill>
                  <a:schemeClr val="bg1"/>
                </a:solidFill>
                <a:latin typeface="+mj-lt"/>
                <a:cs typeface="Times New Roman" panose="02020603050405020304" pitchFamily="18" charset="0"/>
              </a:rPr>
              <a:t>Prinsip-prinsip umum </a:t>
            </a:r>
          </a:p>
          <a:p>
            <a:pPr algn="ctr">
              <a:lnSpc>
                <a:spcPct val="80000"/>
              </a:lnSpc>
            </a:pPr>
            <a:r>
              <a:rPr lang="en-US" altLang="en-US" sz="1600" b="1">
                <a:solidFill>
                  <a:schemeClr val="bg1"/>
                </a:solidFill>
                <a:latin typeface="+mj-lt"/>
                <a:cs typeface="Times New Roman" panose="02020603050405020304" pitchFamily="18" charset="0"/>
              </a:rPr>
              <a:t>pengelolaan keuangan negara</a:t>
            </a:r>
          </a:p>
          <a:p>
            <a:pPr algn="ctr">
              <a:lnSpc>
                <a:spcPct val="80000"/>
              </a:lnSpc>
            </a:pPr>
            <a:r>
              <a:rPr lang="en-US" altLang="en-US" sz="1600" b="1">
                <a:solidFill>
                  <a:schemeClr val="bg1"/>
                </a:solidFill>
                <a:latin typeface="+mj-lt"/>
                <a:cs typeface="Times New Roman" panose="02020603050405020304" pitchFamily="18" charset="0"/>
              </a:rPr>
              <a:t>(Hukum Tata Negara)</a:t>
            </a:r>
          </a:p>
        </p:txBody>
      </p:sp>
      <p:sp>
        <p:nvSpPr>
          <p:cNvPr id="110602" name="AutoShape 9">
            <a:extLst>
              <a:ext uri="{FF2B5EF4-FFF2-40B4-BE49-F238E27FC236}">
                <a16:creationId xmlns:a16="http://schemas.microsoft.com/office/drawing/2014/main" xmlns="" id="{F86065A3-3A65-4071-8240-E9BD527CDE3C}"/>
              </a:ext>
            </a:extLst>
          </p:cNvPr>
          <p:cNvSpPr>
            <a:spLocks noChangeArrowheads="1"/>
          </p:cNvSpPr>
          <p:nvPr/>
        </p:nvSpPr>
        <p:spPr bwMode="auto">
          <a:xfrm>
            <a:off x="5029200" y="4038600"/>
            <a:ext cx="3886200" cy="1005840"/>
          </a:xfrm>
          <a:prstGeom prst="foldedCorner">
            <a:avLst>
              <a:gd name="adj" fmla="val 12500"/>
            </a:avLst>
          </a:prstGeom>
          <a:solidFill>
            <a:schemeClr val="tx2"/>
          </a:solidFill>
          <a:ln w="9525">
            <a:solidFill>
              <a:srgbClr val="FF3300"/>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b="1">
                <a:solidFill>
                  <a:schemeClr val="bg1"/>
                </a:solidFill>
                <a:latin typeface="+mj-lt"/>
                <a:cs typeface="Times New Roman" panose="02020603050405020304" pitchFamily="18" charset="0"/>
              </a:rPr>
              <a:t>Kaidah administratif </a:t>
            </a:r>
          </a:p>
          <a:p>
            <a:pPr algn="ctr"/>
            <a:r>
              <a:rPr lang="en-US" altLang="en-US" sz="1600" b="1">
                <a:solidFill>
                  <a:schemeClr val="bg1"/>
                </a:solidFill>
                <a:latin typeface="+mj-lt"/>
                <a:cs typeface="Times New Roman" panose="02020603050405020304" pitchFamily="18" charset="0"/>
              </a:rPr>
              <a:t>pengelolaan keu. negara </a:t>
            </a:r>
          </a:p>
          <a:p>
            <a:pPr algn="ctr"/>
            <a:r>
              <a:rPr lang="en-US" altLang="en-US" sz="1600" b="1">
                <a:solidFill>
                  <a:schemeClr val="bg1"/>
                </a:solidFill>
                <a:latin typeface="+mj-lt"/>
                <a:cs typeface="Times New Roman" panose="02020603050405020304" pitchFamily="18" charset="0"/>
              </a:rPr>
              <a:t>(Hukum Administrasi Keu. Negara) </a:t>
            </a:r>
          </a:p>
        </p:txBody>
      </p:sp>
      <p:sp>
        <p:nvSpPr>
          <p:cNvPr id="110603" name="AutoShape 10">
            <a:extLst>
              <a:ext uri="{FF2B5EF4-FFF2-40B4-BE49-F238E27FC236}">
                <a16:creationId xmlns:a16="http://schemas.microsoft.com/office/drawing/2014/main" xmlns="" id="{B8A74644-B71E-4097-BBEA-E2C616CEE67E}"/>
              </a:ext>
            </a:extLst>
          </p:cNvPr>
          <p:cNvSpPr>
            <a:spLocks noChangeArrowheads="1"/>
          </p:cNvSpPr>
          <p:nvPr/>
        </p:nvSpPr>
        <p:spPr bwMode="auto">
          <a:xfrm>
            <a:off x="6629400" y="2292350"/>
            <a:ext cx="685800" cy="227013"/>
          </a:xfrm>
          <a:prstGeom prst="downArrow">
            <a:avLst>
              <a:gd name="adj1" fmla="val 50000"/>
              <a:gd name="adj2" fmla="val 25000"/>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kumimoji="1" lang="id-ID" altLang="en-US" sz="1600" b="1">
              <a:solidFill>
                <a:schemeClr val="bg1"/>
              </a:solidFill>
              <a:latin typeface="+mj-lt"/>
              <a:cs typeface="Arial" panose="020B0604020202020204" pitchFamily="34" charset="0"/>
            </a:endParaRPr>
          </a:p>
        </p:txBody>
      </p:sp>
      <p:sp>
        <p:nvSpPr>
          <p:cNvPr id="110604" name="AutoShape 11">
            <a:extLst>
              <a:ext uri="{FF2B5EF4-FFF2-40B4-BE49-F238E27FC236}">
                <a16:creationId xmlns:a16="http://schemas.microsoft.com/office/drawing/2014/main" xmlns="" id="{44D50E86-B9F9-4C5D-8325-6246ED84C58F}"/>
              </a:ext>
            </a:extLst>
          </p:cNvPr>
          <p:cNvSpPr>
            <a:spLocks noChangeArrowheads="1"/>
          </p:cNvSpPr>
          <p:nvPr/>
        </p:nvSpPr>
        <p:spPr bwMode="auto">
          <a:xfrm>
            <a:off x="6705600" y="3606800"/>
            <a:ext cx="685800" cy="279400"/>
          </a:xfrm>
          <a:prstGeom prst="downArrow">
            <a:avLst>
              <a:gd name="adj1" fmla="val 50000"/>
              <a:gd name="adj2" fmla="val 25000"/>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kumimoji="1" lang="id-ID" altLang="en-US" sz="1600" b="1">
              <a:solidFill>
                <a:schemeClr val="bg1"/>
              </a:solidFill>
              <a:latin typeface="+mj-lt"/>
              <a:cs typeface="Arial" panose="020B0604020202020204" pitchFamily="34" charset="0"/>
            </a:endParaRPr>
          </a:p>
        </p:txBody>
      </p:sp>
      <p:sp>
        <p:nvSpPr>
          <p:cNvPr id="110605" name="AutoShape 12">
            <a:extLst>
              <a:ext uri="{FF2B5EF4-FFF2-40B4-BE49-F238E27FC236}">
                <a16:creationId xmlns:a16="http://schemas.microsoft.com/office/drawing/2014/main" xmlns="" id="{91BFDA1C-D2BE-4759-A4A7-C9F19D3580CA}"/>
              </a:ext>
            </a:extLst>
          </p:cNvPr>
          <p:cNvSpPr>
            <a:spLocks noChangeArrowheads="1"/>
          </p:cNvSpPr>
          <p:nvPr/>
        </p:nvSpPr>
        <p:spPr bwMode="auto">
          <a:xfrm>
            <a:off x="2667000" y="1549400"/>
            <a:ext cx="2057400" cy="279400"/>
          </a:xfrm>
          <a:prstGeom prst="rightArrow">
            <a:avLst>
              <a:gd name="adj1" fmla="val 50000"/>
              <a:gd name="adj2" fmla="val 135000"/>
            </a:avLst>
          </a:prstGeom>
          <a:solidFill>
            <a:schemeClr val="accent2"/>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kumimoji="1" lang="id-ID" altLang="en-US" sz="1600" b="1">
              <a:solidFill>
                <a:schemeClr val="bg1"/>
              </a:solidFill>
              <a:latin typeface="+mj-lt"/>
              <a:cs typeface="Arial" panose="020B0604020202020204" pitchFamily="34" charset="0"/>
            </a:endParaRPr>
          </a:p>
        </p:txBody>
      </p:sp>
      <p:sp>
        <p:nvSpPr>
          <p:cNvPr id="110606" name="AutoShape 13">
            <a:extLst>
              <a:ext uri="{FF2B5EF4-FFF2-40B4-BE49-F238E27FC236}">
                <a16:creationId xmlns:a16="http://schemas.microsoft.com/office/drawing/2014/main" xmlns="" id="{97C76D9E-7BE6-4DB5-A15A-813DA564AF4A}"/>
              </a:ext>
            </a:extLst>
          </p:cNvPr>
          <p:cNvSpPr>
            <a:spLocks noChangeArrowheads="1"/>
          </p:cNvSpPr>
          <p:nvPr/>
        </p:nvSpPr>
        <p:spPr bwMode="auto">
          <a:xfrm>
            <a:off x="2667000" y="2906607"/>
            <a:ext cx="2057400" cy="239818"/>
          </a:xfrm>
          <a:prstGeom prst="rightArrow">
            <a:avLst>
              <a:gd name="adj1" fmla="val 50000"/>
              <a:gd name="adj2" fmla="val 157282"/>
            </a:avLst>
          </a:prstGeom>
          <a:solidFill>
            <a:schemeClr val="accent2"/>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kumimoji="1" lang="id-ID" altLang="en-US" sz="1600" b="1">
              <a:solidFill>
                <a:schemeClr val="bg1"/>
              </a:solidFill>
              <a:latin typeface="+mj-lt"/>
              <a:cs typeface="Arial" panose="020B0604020202020204" pitchFamily="34" charset="0"/>
            </a:endParaRPr>
          </a:p>
        </p:txBody>
      </p:sp>
      <p:sp>
        <p:nvSpPr>
          <p:cNvPr id="110607" name="AutoShape 14">
            <a:extLst>
              <a:ext uri="{FF2B5EF4-FFF2-40B4-BE49-F238E27FC236}">
                <a16:creationId xmlns:a16="http://schemas.microsoft.com/office/drawing/2014/main" xmlns="" id="{70D39D3E-51A7-41DE-A719-FDA92DEF2C15}"/>
              </a:ext>
            </a:extLst>
          </p:cNvPr>
          <p:cNvSpPr>
            <a:spLocks noChangeArrowheads="1"/>
          </p:cNvSpPr>
          <p:nvPr/>
        </p:nvSpPr>
        <p:spPr bwMode="auto">
          <a:xfrm>
            <a:off x="2667000" y="4217247"/>
            <a:ext cx="2057400" cy="239818"/>
          </a:xfrm>
          <a:prstGeom prst="rightArrow">
            <a:avLst>
              <a:gd name="adj1" fmla="val 50000"/>
              <a:gd name="adj2" fmla="val 157282"/>
            </a:avLst>
          </a:prstGeom>
          <a:solidFill>
            <a:schemeClr val="accent2"/>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kumimoji="1" lang="id-ID" altLang="en-US" sz="1600" b="1">
              <a:solidFill>
                <a:schemeClr val="bg1"/>
              </a:solidFill>
              <a:latin typeface="+mj-lt"/>
              <a:cs typeface="Arial" panose="020B0604020202020204" pitchFamily="34" charset="0"/>
            </a:endParaRPr>
          </a:p>
        </p:txBody>
      </p:sp>
      <p:sp>
        <p:nvSpPr>
          <p:cNvPr id="232463" name="AutoShape 15">
            <a:extLst>
              <a:ext uri="{FF2B5EF4-FFF2-40B4-BE49-F238E27FC236}">
                <a16:creationId xmlns:a16="http://schemas.microsoft.com/office/drawing/2014/main" xmlns="" id="{726E4A05-2E95-4E53-B59A-1D4795D21D5A}"/>
              </a:ext>
            </a:extLst>
          </p:cNvPr>
          <p:cNvSpPr>
            <a:spLocks noChangeArrowheads="1"/>
          </p:cNvSpPr>
          <p:nvPr/>
        </p:nvSpPr>
        <p:spPr bwMode="auto">
          <a:xfrm>
            <a:off x="990600" y="5410200"/>
            <a:ext cx="1524000" cy="782320"/>
          </a:xfrm>
          <a:prstGeom prst="flowChartDocument">
            <a:avLst/>
          </a:prstGeom>
          <a:solidFill>
            <a:schemeClr val="tx2"/>
          </a:solidFill>
          <a:ln w="9525">
            <a:solidFill>
              <a:schemeClr val="tx1"/>
            </a:solidFill>
            <a:miter lim="800000"/>
            <a:headEnd/>
            <a:tailEnd/>
          </a:ln>
          <a:effectLst/>
        </p:spPr>
        <p:txBody>
          <a:bodyPr wrap="none" anchor="ctr"/>
          <a:lstStyle/>
          <a:p>
            <a:pPr algn="ctr">
              <a:defRPr/>
            </a:pPr>
            <a:r>
              <a:rPr lang="en-US" sz="1600">
                <a:solidFill>
                  <a:schemeClr val="bg1"/>
                </a:solidFill>
                <a:effectLst>
                  <a:outerShdw blurRad="38100" dist="38100" dir="2700000" algn="tl">
                    <a:srgbClr val="000000"/>
                  </a:outerShdw>
                </a:effectLst>
                <a:latin typeface="+mj-lt"/>
                <a:cs typeface="Times New Roman" pitchFamily="18" charset="0"/>
              </a:rPr>
              <a:t>UU No. 15</a:t>
            </a:r>
          </a:p>
          <a:p>
            <a:pPr algn="ctr">
              <a:defRPr/>
            </a:pPr>
            <a:r>
              <a:rPr lang="en-US" sz="1600">
                <a:solidFill>
                  <a:schemeClr val="bg1"/>
                </a:solidFill>
                <a:effectLst>
                  <a:outerShdw blurRad="38100" dist="38100" dir="2700000" algn="tl">
                    <a:srgbClr val="000000"/>
                  </a:outerShdw>
                </a:effectLst>
                <a:latin typeface="+mj-lt"/>
                <a:cs typeface="Times New Roman" pitchFamily="18" charset="0"/>
              </a:rPr>
              <a:t>Tahun 2004</a:t>
            </a:r>
          </a:p>
        </p:txBody>
      </p:sp>
      <p:sp>
        <p:nvSpPr>
          <p:cNvPr id="110609" name="AutoShape 16">
            <a:extLst>
              <a:ext uri="{FF2B5EF4-FFF2-40B4-BE49-F238E27FC236}">
                <a16:creationId xmlns:a16="http://schemas.microsoft.com/office/drawing/2014/main" xmlns="" id="{41FDC418-AAE1-45C3-9F11-853820878AAC}"/>
              </a:ext>
            </a:extLst>
          </p:cNvPr>
          <p:cNvSpPr>
            <a:spLocks noChangeArrowheads="1"/>
          </p:cNvSpPr>
          <p:nvPr/>
        </p:nvSpPr>
        <p:spPr bwMode="auto">
          <a:xfrm>
            <a:off x="5029200" y="5430520"/>
            <a:ext cx="3886200" cy="838200"/>
          </a:xfrm>
          <a:prstGeom prst="foldedCorner">
            <a:avLst>
              <a:gd name="adj" fmla="val 12500"/>
            </a:avLst>
          </a:prstGeom>
          <a:solidFill>
            <a:schemeClr val="tx2"/>
          </a:solidFill>
          <a:ln w="9525">
            <a:solidFill>
              <a:srgbClr val="FF0000"/>
            </a:solidFill>
            <a:round/>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b="1">
                <a:solidFill>
                  <a:schemeClr val="bg1"/>
                </a:solidFill>
                <a:latin typeface="+mj-lt"/>
                <a:cs typeface="Times New Roman" panose="02020603050405020304" pitchFamily="18" charset="0"/>
              </a:rPr>
              <a:t>Prinsip-prinsip umum </a:t>
            </a:r>
          </a:p>
          <a:p>
            <a:pPr algn="ctr"/>
            <a:r>
              <a:rPr lang="en-US" altLang="en-US" sz="1600" b="1">
                <a:solidFill>
                  <a:schemeClr val="bg1"/>
                </a:solidFill>
                <a:latin typeface="+mj-lt"/>
                <a:cs typeface="Times New Roman" panose="02020603050405020304" pitchFamily="18" charset="0"/>
              </a:rPr>
              <a:t>pemeriksaan  </a:t>
            </a:r>
          </a:p>
          <a:p>
            <a:pPr algn="ctr"/>
            <a:r>
              <a:rPr lang="en-US" altLang="en-US" sz="1600" b="1">
                <a:solidFill>
                  <a:schemeClr val="bg1"/>
                </a:solidFill>
                <a:latin typeface="+mj-lt"/>
                <a:cs typeface="Times New Roman" panose="02020603050405020304" pitchFamily="18" charset="0"/>
              </a:rPr>
              <a:t>keuangan negara</a:t>
            </a:r>
          </a:p>
        </p:txBody>
      </p:sp>
      <p:sp>
        <p:nvSpPr>
          <p:cNvPr id="110610" name="AutoShape 17">
            <a:extLst>
              <a:ext uri="{FF2B5EF4-FFF2-40B4-BE49-F238E27FC236}">
                <a16:creationId xmlns:a16="http://schemas.microsoft.com/office/drawing/2014/main" xmlns="" id="{B52529F7-2FD1-4112-8DE7-989A37C5A4CA}"/>
              </a:ext>
            </a:extLst>
          </p:cNvPr>
          <p:cNvSpPr>
            <a:spLocks noChangeArrowheads="1"/>
          </p:cNvSpPr>
          <p:nvPr/>
        </p:nvSpPr>
        <p:spPr bwMode="auto">
          <a:xfrm>
            <a:off x="2743200" y="5670127"/>
            <a:ext cx="2057400" cy="239818"/>
          </a:xfrm>
          <a:prstGeom prst="rightArrow">
            <a:avLst>
              <a:gd name="adj1" fmla="val 50000"/>
              <a:gd name="adj2" fmla="val 157282"/>
            </a:avLst>
          </a:prstGeom>
          <a:solidFill>
            <a:schemeClr val="accent2"/>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kumimoji="1" lang="id-ID" altLang="en-US" sz="1600" b="1">
              <a:solidFill>
                <a:schemeClr val="bg1"/>
              </a:solidFill>
              <a:latin typeface="+mj-lt"/>
              <a:cs typeface="Arial" panose="020B0604020202020204" pitchFamily="34" charset="0"/>
            </a:endParaRPr>
          </a:p>
        </p:txBody>
      </p:sp>
      <p:sp>
        <p:nvSpPr>
          <p:cNvPr id="110611" name="Line 18">
            <a:extLst>
              <a:ext uri="{FF2B5EF4-FFF2-40B4-BE49-F238E27FC236}">
                <a16:creationId xmlns:a16="http://schemas.microsoft.com/office/drawing/2014/main" xmlns="" id="{1B6A76BE-F170-4CAE-9F57-0DC59908A762}"/>
              </a:ext>
            </a:extLst>
          </p:cNvPr>
          <p:cNvSpPr>
            <a:spLocks noChangeShapeType="1"/>
          </p:cNvSpPr>
          <p:nvPr/>
        </p:nvSpPr>
        <p:spPr bwMode="auto">
          <a:xfrm>
            <a:off x="838200" y="1524000"/>
            <a:ext cx="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600">
              <a:solidFill>
                <a:schemeClr val="bg1"/>
              </a:solidFill>
              <a:latin typeface="+mj-lt"/>
            </a:endParaRPr>
          </a:p>
        </p:txBody>
      </p:sp>
      <p:sp>
        <p:nvSpPr>
          <p:cNvPr id="110612" name="AutoShape 19">
            <a:extLst>
              <a:ext uri="{FF2B5EF4-FFF2-40B4-BE49-F238E27FC236}">
                <a16:creationId xmlns:a16="http://schemas.microsoft.com/office/drawing/2014/main" xmlns="" id="{46B8B43D-7AB3-4544-85B8-B61C50C4281C}"/>
              </a:ext>
            </a:extLst>
          </p:cNvPr>
          <p:cNvSpPr>
            <a:spLocks noChangeArrowheads="1"/>
          </p:cNvSpPr>
          <p:nvPr/>
        </p:nvSpPr>
        <p:spPr bwMode="auto">
          <a:xfrm>
            <a:off x="1447800" y="2463800"/>
            <a:ext cx="685800" cy="279400"/>
          </a:xfrm>
          <a:prstGeom prst="downArrow">
            <a:avLst>
              <a:gd name="adj1" fmla="val 50000"/>
              <a:gd name="adj2" fmla="val 25000"/>
            </a:avLst>
          </a:prstGeom>
          <a:solidFill>
            <a:srgbClr val="00FF99"/>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kumimoji="1" lang="id-ID" altLang="en-US" sz="1600" b="1">
              <a:solidFill>
                <a:schemeClr val="bg1"/>
              </a:solidFill>
              <a:latin typeface="+mj-lt"/>
              <a:cs typeface="Arial" panose="020B0604020202020204" pitchFamily="34" charset="0"/>
            </a:endParaRPr>
          </a:p>
        </p:txBody>
      </p:sp>
      <p:sp>
        <p:nvSpPr>
          <p:cNvPr id="110613" name="AutoShape 20">
            <a:extLst>
              <a:ext uri="{FF2B5EF4-FFF2-40B4-BE49-F238E27FC236}">
                <a16:creationId xmlns:a16="http://schemas.microsoft.com/office/drawing/2014/main" xmlns="" id="{9A11C5B7-05EE-4ECB-BBFC-4320B9ED4468}"/>
              </a:ext>
            </a:extLst>
          </p:cNvPr>
          <p:cNvSpPr>
            <a:spLocks noChangeArrowheads="1"/>
          </p:cNvSpPr>
          <p:nvPr/>
        </p:nvSpPr>
        <p:spPr bwMode="auto">
          <a:xfrm>
            <a:off x="228600" y="2854960"/>
            <a:ext cx="685800" cy="4079240"/>
          </a:xfrm>
          <a:prstGeom prst="curvedRightArrow">
            <a:avLst>
              <a:gd name="adj1" fmla="val 162222"/>
              <a:gd name="adj2" fmla="val 324444"/>
              <a:gd name="adj3" fmla="val 33333"/>
            </a:avLst>
          </a:prstGeom>
          <a:gradFill rotWithShape="1">
            <a:gsLst>
              <a:gs pos="0">
                <a:schemeClr val="accent1"/>
              </a:gs>
              <a:gs pos="100000">
                <a:schemeClr val="bg1"/>
              </a:gs>
            </a:gsLst>
            <a:lin ang="5400000" scaled="1"/>
          </a:gra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kumimoji="1" lang="id-ID" altLang="en-US" sz="1600" b="1">
              <a:solidFill>
                <a:schemeClr val="bg1"/>
              </a:solidFill>
              <a:latin typeface="+mj-lt"/>
              <a:cs typeface="Arial" panose="020B0604020202020204" pitchFamily="34" charset="0"/>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6546" name="Rectangle 2">
            <a:extLst>
              <a:ext uri="{FF2B5EF4-FFF2-40B4-BE49-F238E27FC236}">
                <a16:creationId xmlns:a16="http://schemas.microsoft.com/office/drawing/2014/main" xmlns="" id="{CEDB118E-F9A0-4171-9E20-E5F96B988592}"/>
              </a:ext>
            </a:extLst>
          </p:cNvPr>
          <p:cNvSpPr>
            <a:spLocks noGrp="1"/>
          </p:cNvSpPr>
          <p:nvPr>
            <p:ph type="ctrTitle" idx="4294967295"/>
          </p:nvPr>
        </p:nvSpPr>
        <p:spPr>
          <a:xfrm>
            <a:off x="0" y="228600"/>
            <a:ext cx="9144000" cy="990600"/>
          </a:xfrm>
        </p:spPr>
        <p:txBody>
          <a:bodyPr anchor="t"/>
          <a:lstStyle/>
          <a:p>
            <a:pPr algn="ctr" eaLnBrk="1" hangingPunct="1">
              <a:lnSpc>
                <a:spcPct val="80000"/>
              </a:lnSpc>
            </a:pPr>
            <a:r>
              <a:rPr lang="en-GB" altLang="en-US" sz="2800" b="1">
                <a:solidFill>
                  <a:schemeClr val="tx1"/>
                </a:solidFill>
                <a:latin typeface="Arial" panose="020B0604020202020204" pitchFamily="34" charset="0"/>
                <a:cs typeface="Arial" panose="020B0604020202020204" pitchFamily="34" charset="0"/>
              </a:rPr>
              <a:t>INTI PERUBAHAN MENURUT </a:t>
            </a:r>
            <a:br>
              <a:rPr lang="en-GB" altLang="en-US" sz="2800" b="1">
                <a:solidFill>
                  <a:schemeClr val="tx1"/>
                </a:solidFill>
                <a:latin typeface="Arial" panose="020B0604020202020204" pitchFamily="34" charset="0"/>
                <a:cs typeface="Arial" panose="020B0604020202020204" pitchFamily="34" charset="0"/>
              </a:rPr>
            </a:br>
            <a:r>
              <a:rPr lang="en-GB" altLang="en-US" sz="2800" b="1">
                <a:solidFill>
                  <a:schemeClr val="tx1"/>
                </a:solidFill>
                <a:latin typeface="Arial" panose="020B0604020202020204" pitchFamily="34" charset="0"/>
                <a:cs typeface="Arial" panose="020B0604020202020204" pitchFamily="34" charset="0"/>
              </a:rPr>
              <a:t>UU-PPTJKN</a:t>
            </a:r>
            <a:endParaRPr altLang="en-US" sz="2800" b="1">
              <a:solidFill>
                <a:schemeClr val="tx1"/>
              </a:solidFill>
              <a:latin typeface="Arial" panose="020B0604020202020204" pitchFamily="34" charset="0"/>
              <a:cs typeface="Arial" panose="020B0604020202020204" pitchFamily="34" charset="0"/>
            </a:endParaRPr>
          </a:p>
        </p:txBody>
      </p:sp>
      <p:sp>
        <p:nvSpPr>
          <p:cNvPr id="236547" name="Rectangle 3">
            <a:extLst>
              <a:ext uri="{FF2B5EF4-FFF2-40B4-BE49-F238E27FC236}">
                <a16:creationId xmlns:a16="http://schemas.microsoft.com/office/drawing/2014/main" xmlns="" id="{E52510BF-1098-46B8-A156-498260E1C320}"/>
              </a:ext>
            </a:extLst>
          </p:cNvPr>
          <p:cNvSpPr>
            <a:spLocks noGrp="1"/>
          </p:cNvSpPr>
          <p:nvPr>
            <p:ph type="subTitle" idx="4294967295"/>
          </p:nvPr>
        </p:nvSpPr>
        <p:spPr>
          <a:xfrm>
            <a:off x="0" y="1447800"/>
            <a:ext cx="8610600" cy="4876800"/>
          </a:xfrm>
          <a:noFill/>
        </p:spPr>
        <p:txBody>
          <a:bodyPr>
            <a:normAutofit lnSpcReduction="10000"/>
          </a:bodyPr>
          <a:lstStyle/>
          <a:p>
            <a:pPr marL="577850" indent="-342900" algn="just" eaLnBrk="1" hangingPunct="1">
              <a:spcBef>
                <a:spcPct val="0"/>
              </a:spcBef>
              <a:spcAft>
                <a:spcPts val="600"/>
              </a:spcAft>
              <a:buClrTx/>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PENETAPAN RUANG LINGKUP AUDIT BPK </a:t>
            </a:r>
            <a:r>
              <a:rPr lang="en-GB" altLang="en-US" sz="2000" dirty="0">
                <a:latin typeface="Arial" panose="020B0604020202020204" pitchFamily="34" charset="0"/>
                <a:cs typeface="Arial" panose="020B0604020202020204" pitchFamily="34" charset="0"/>
                <a:sym typeface="Wingdings" panose="05000000000000000000" pitchFamily="2" charset="2"/>
              </a:rPr>
              <a:t> </a:t>
            </a:r>
            <a:r>
              <a:rPr lang="en-GB" altLang="en-US" sz="2000" dirty="0" err="1">
                <a:latin typeface="Arial" panose="020B0604020202020204" pitchFamily="34" charset="0"/>
                <a:cs typeface="Arial" panose="020B0604020202020204" pitchFamily="34" charset="0"/>
                <a:sym typeface="Wingdings" panose="05000000000000000000" pitchFamily="2" charset="2"/>
              </a:rPr>
              <a:t>Semua</a:t>
            </a:r>
            <a:r>
              <a:rPr lang="en-GB" altLang="en-US" sz="2000" dirty="0">
                <a:latin typeface="Arial" panose="020B0604020202020204" pitchFamily="34" charset="0"/>
                <a:cs typeface="Arial" panose="020B0604020202020204" pitchFamily="34" charset="0"/>
                <a:sym typeface="Wingdings" panose="05000000000000000000" pitchFamily="2" charset="2"/>
              </a:rPr>
              <a:t> </a:t>
            </a:r>
            <a:r>
              <a:rPr lang="en-GB" altLang="en-US" sz="2000" dirty="0" err="1">
                <a:latin typeface="Arial" panose="020B0604020202020204" pitchFamily="34" charset="0"/>
                <a:cs typeface="Arial" panose="020B0604020202020204" pitchFamily="34" charset="0"/>
                <a:sym typeface="Wingdings" panose="05000000000000000000" pitchFamily="2" charset="2"/>
              </a:rPr>
              <a:t>elemen</a:t>
            </a:r>
            <a:r>
              <a:rPr lang="en-GB" altLang="en-US" sz="2000" dirty="0">
                <a:latin typeface="Arial" panose="020B0604020202020204" pitchFamily="34" charset="0"/>
                <a:cs typeface="Arial" panose="020B0604020202020204" pitchFamily="34" charset="0"/>
                <a:sym typeface="Wingdings" panose="05000000000000000000" pitchFamily="2" charset="2"/>
              </a:rPr>
              <a:t> KN, </a:t>
            </a:r>
            <a:r>
              <a:rPr lang="en-GB" altLang="en-US" sz="2000" dirty="0" err="1">
                <a:latin typeface="Arial" panose="020B0604020202020204" pitchFamily="34" charset="0"/>
                <a:cs typeface="Arial" panose="020B0604020202020204" pitchFamily="34" charset="0"/>
                <a:sym typeface="Wingdings" panose="05000000000000000000" pitchFamily="2" charset="2"/>
              </a:rPr>
              <a:t>kecuali</a:t>
            </a:r>
            <a:r>
              <a:rPr lang="en-GB" altLang="en-US" sz="2000" dirty="0">
                <a:latin typeface="Arial" panose="020B0604020202020204" pitchFamily="34" charset="0"/>
                <a:cs typeface="Arial" panose="020B0604020202020204" pitchFamily="34" charset="0"/>
                <a:sym typeface="Wingdings" panose="05000000000000000000" pitchFamily="2" charset="2"/>
              </a:rPr>
              <a:t> audit oleh </a:t>
            </a:r>
            <a:r>
              <a:rPr lang="en-GB" altLang="en-US" sz="2000" dirty="0" err="1">
                <a:latin typeface="Arial" panose="020B0604020202020204" pitchFamily="34" charset="0"/>
                <a:cs typeface="Arial" panose="020B0604020202020204" pitchFamily="34" charset="0"/>
                <a:sym typeface="Wingdings" panose="05000000000000000000" pitchFamily="2" charset="2"/>
              </a:rPr>
              <a:t>Akuntan</a:t>
            </a:r>
            <a:r>
              <a:rPr lang="en-GB" altLang="en-US" sz="2000" dirty="0">
                <a:latin typeface="Arial" panose="020B0604020202020204" pitchFamily="34" charset="0"/>
                <a:cs typeface="Arial" panose="020B0604020202020204" pitchFamily="34" charset="0"/>
                <a:sym typeface="Wingdings" panose="05000000000000000000" pitchFamily="2" charset="2"/>
              </a:rPr>
              <a:t> </a:t>
            </a:r>
            <a:r>
              <a:rPr lang="en-GB" altLang="en-US" sz="2000" dirty="0" err="1">
                <a:latin typeface="Arial" panose="020B0604020202020204" pitchFamily="34" charset="0"/>
                <a:cs typeface="Arial" panose="020B0604020202020204" pitchFamily="34" charset="0"/>
                <a:sym typeface="Wingdings" panose="05000000000000000000" pitchFamily="2" charset="2"/>
              </a:rPr>
              <a:t>Publik</a:t>
            </a:r>
            <a:r>
              <a:rPr lang="en-GB" altLang="en-US" sz="2000" dirty="0">
                <a:latin typeface="Arial" panose="020B0604020202020204" pitchFamily="34" charset="0"/>
                <a:cs typeface="Arial" panose="020B0604020202020204" pitchFamily="34" charset="0"/>
                <a:sym typeface="Wingdings" panose="05000000000000000000" pitchFamily="2" charset="2"/>
              </a:rPr>
              <a:t> </a:t>
            </a:r>
            <a:r>
              <a:rPr lang="en-GB" altLang="en-US" sz="2000" dirty="0" err="1">
                <a:latin typeface="Arial" panose="020B0604020202020204" pitchFamily="34" charset="0"/>
                <a:cs typeface="Arial" panose="020B0604020202020204" pitchFamily="34" charset="0"/>
                <a:sym typeface="Wingdings" panose="05000000000000000000" pitchFamily="2" charset="2"/>
              </a:rPr>
              <a:t>menurut</a:t>
            </a:r>
            <a:r>
              <a:rPr lang="en-GB" altLang="en-US" sz="2000" dirty="0">
                <a:latin typeface="Arial" panose="020B0604020202020204" pitchFamily="34" charset="0"/>
                <a:cs typeface="Arial" panose="020B0604020202020204" pitchFamily="34" charset="0"/>
                <a:sym typeface="Wingdings" panose="05000000000000000000" pitchFamily="2" charset="2"/>
              </a:rPr>
              <a:t> UU (Pasar Modal, BUMN, Yayasan)</a:t>
            </a:r>
          </a:p>
          <a:p>
            <a:pPr marL="577850" indent="-342900" algn="just" eaLnBrk="1" hangingPunct="1">
              <a:spcBef>
                <a:spcPct val="0"/>
              </a:spcBef>
              <a:spcAft>
                <a:spcPts val="600"/>
              </a:spcAft>
              <a:buClrTx/>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JENIS PEMERIKSAAN (</a:t>
            </a:r>
            <a:r>
              <a:rPr lang="en-GB" altLang="en-US" sz="2000" dirty="0" err="1">
                <a:latin typeface="Arial" panose="020B0604020202020204" pitchFamily="34" charset="0"/>
                <a:cs typeface="Arial" panose="020B0604020202020204" pitchFamily="34" charset="0"/>
              </a:rPr>
              <a:t>Keuangan</a:t>
            </a:r>
            <a:r>
              <a:rPr lang="en-GB" altLang="en-US" sz="2000" dirty="0">
                <a:latin typeface="Arial" panose="020B0604020202020204" pitchFamily="34" charset="0"/>
                <a:cs typeface="Arial" panose="020B0604020202020204" pitchFamily="34" charset="0"/>
              </a:rPr>
              <a:t>, </a:t>
            </a:r>
            <a:r>
              <a:rPr lang="en-GB" altLang="en-US" sz="2000" dirty="0" err="1">
                <a:latin typeface="Arial" panose="020B0604020202020204" pitchFamily="34" charset="0"/>
                <a:cs typeface="Arial" panose="020B0604020202020204" pitchFamily="34" charset="0"/>
              </a:rPr>
              <a:t>Pengelolaan</a:t>
            </a:r>
            <a:r>
              <a:rPr lang="en-GB" altLang="en-US" sz="2000" dirty="0">
                <a:latin typeface="Arial" panose="020B0604020202020204" pitchFamily="34" charset="0"/>
                <a:cs typeface="Arial" panose="020B0604020202020204" pitchFamily="34" charset="0"/>
              </a:rPr>
              <a:t>, </a:t>
            </a:r>
            <a:r>
              <a:rPr lang="en-GB" altLang="en-US" sz="2000" dirty="0" err="1">
                <a:latin typeface="Arial" panose="020B0604020202020204" pitchFamily="34" charset="0"/>
                <a:cs typeface="Arial" panose="020B0604020202020204" pitchFamily="34" charset="0"/>
              </a:rPr>
              <a:t>Tujuan</a:t>
            </a:r>
            <a:r>
              <a:rPr lang="en-GB" altLang="en-US" sz="2000" dirty="0">
                <a:latin typeface="Arial" panose="020B0604020202020204" pitchFamily="34" charset="0"/>
                <a:cs typeface="Arial" panose="020B0604020202020204" pitchFamily="34" charset="0"/>
              </a:rPr>
              <a:t> </a:t>
            </a:r>
            <a:r>
              <a:rPr lang="en-GB" altLang="en-US" sz="2000" dirty="0" err="1">
                <a:latin typeface="Arial" panose="020B0604020202020204" pitchFamily="34" charset="0"/>
                <a:cs typeface="Arial" panose="020B0604020202020204" pitchFamily="34" charset="0"/>
              </a:rPr>
              <a:t>Tertentu</a:t>
            </a:r>
            <a:r>
              <a:rPr lang="en-GB" altLang="en-US" sz="2000" dirty="0">
                <a:latin typeface="Arial" panose="020B0604020202020204" pitchFamily="34" charset="0"/>
                <a:cs typeface="Arial" panose="020B0604020202020204" pitchFamily="34" charset="0"/>
              </a:rPr>
              <a:t>)</a:t>
            </a:r>
          </a:p>
          <a:p>
            <a:pPr marL="577850" indent="-342900" algn="just" eaLnBrk="1" hangingPunct="1">
              <a:spcBef>
                <a:spcPct val="0"/>
              </a:spcBef>
              <a:spcAft>
                <a:spcPts val="600"/>
              </a:spcAft>
              <a:buClrTx/>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STANDAR PEMERIKSAAN (</a:t>
            </a:r>
            <a:r>
              <a:rPr lang="en-GB" altLang="en-US" sz="2000" dirty="0" err="1">
                <a:latin typeface="Arial" panose="020B0604020202020204" pitchFamily="34" charset="0"/>
                <a:cs typeface="Arial" panose="020B0604020202020204" pitchFamily="34" charset="0"/>
              </a:rPr>
              <a:t>Disusun</a:t>
            </a:r>
            <a:r>
              <a:rPr lang="en-GB" altLang="en-US" sz="2000" dirty="0">
                <a:latin typeface="Arial" panose="020B0604020202020204" pitchFamily="34" charset="0"/>
                <a:cs typeface="Arial" panose="020B0604020202020204" pitchFamily="34" charset="0"/>
              </a:rPr>
              <a:t> BPK &amp; </a:t>
            </a:r>
            <a:r>
              <a:rPr lang="en-GB" altLang="en-US" sz="2000" dirty="0" err="1">
                <a:latin typeface="Arial" panose="020B0604020202020204" pitchFamily="34" charset="0"/>
                <a:cs typeface="Arial" panose="020B0604020202020204" pitchFamily="34" charset="0"/>
              </a:rPr>
              <a:t>dikonsultasikan</a:t>
            </a:r>
            <a:r>
              <a:rPr lang="en-GB" altLang="en-US" sz="2000" dirty="0">
                <a:latin typeface="Arial" panose="020B0604020202020204" pitchFamily="34" charset="0"/>
                <a:cs typeface="Arial" panose="020B0604020202020204" pitchFamily="34" charset="0"/>
              </a:rPr>
              <a:t> </a:t>
            </a:r>
            <a:r>
              <a:rPr lang="en-GB" altLang="en-US" sz="2000" dirty="0" err="1">
                <a:latin typeface="Arial" panose="020B0604020202020204" pitchFamily="34" charset="0"/>
                <a:cs typeface="Arial" panose="020B0604020202020204" pitchFamily="34" charset="0"/>
              </a:rPr>
              <a:t>dgn</a:t>
            </a:r>
            <a:r>
              <a:rPr lang="en-GB" altLang="en-US" sz="2000" dirty="0">
                <a:latin typeface="Arial" panose="020B0604020202020204" pitchFamily="34" charset="0"/>
                <a:cs typeface="Arial" panose="020B0604020202020204" pitchFamily="34" charset="0"/>
              </a:rPr>
              <a:t> </a:t>
            </a:r>
            <a:r>
              <a:rPr lang="en-GB" altLang="en-US" sz="2000" dirty="0" err="1">
                <a:latin typeface="Arial" panose="020B0604020202020204" pitchFamily="34" charset="0"/>
                <a:cs typeface="Arial" panose="020B0604020202020204" pitchFamily="34" charset="0"/>
              </a:rPr>
              <a:t>Pemerintah</a:t>
            </a:r>
            <a:r>
              <a:rPr lang="en-GB" altLang="en-US" sz="2000" dirty="0">
                <a:latin typeface="Arial" panose="020B0604020202020204" pitchFamily="34" charset="0"/>
                <a:cs typeface="Arial" panose="020B0604020202020204" pitchFamily="34" charset="0"/>
              </a:rPr>
              <a:t> dan IAI)</a:t>
            </a:r>
          </a:p>
          <a:p>
            <a:pPr marL="577850" indent="-342900" algn="just" eaLnBrk="1" hangingPunct="1">
              <a:spcBef>
                <a:spcPct val="0"/>
              </a:spcBef>
              <a:spcAft>
                <a:spcPts val="600"/>
              </a:spcAft>
              <a:buClrTx/>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INDEPENDENSI PEMERIKSAAN BPK (</a:t>
            </a:r>
            <a:r>
              <a:rPr lang="en-GB" altLang="en-US" sz="2000" dirty="0" err="1">
                <a:latin typeface="Arial" panose="020B0604020202020204" pitchFamily="34" charset="0"/>
                <a:cs typeface="Arial" panose="020B0604020202020204" pitchFamily="34" charset="0"/>
              </a:rPr>
              <a:t>Perencanaan</a:t>
            </a:r>
            <a:r>
              <a:rPr lang="en-GB" altLang="en-US" sz="2000" dirty="0">
                <a:latin typeface="Arial" panose="020B0604020202020204" pitchFamily="34" charset="0"/>
                <a:cs typeface="Arial" panose="020B0604020202020204" pitchFamily="34" charset="0"/>
              </a:rPr>
              <a:t>, </a:t>
            </a:r>
            <a:r>
              <a:rPr lang="en-GB" altLang="en-US" sz="2000" dirty="0" err="1">
                <a:latin typeface="Arial" panose="020B0604020202020204" pitchFamily="34" charset="0"/>
                <a:cs typeface="Arial" panose="020B0604020202020204" pitchFamily="34" charset="0"/>
              </a:rPr>
              <a:t>Pelaksanaan</a:t>
            </a:r>
            <a:r>
              <a:rPr lang="en-GB" altLang="en-US" sz="2000" dirty="0">
                <a:latin typeface="Arial" panose="020B0604020202020204" pitchFamily="34" charset="0"/>
                <a:cs typeface="Arial" panose="020B0604020202020204" pitchFamily="34" charset="0"/>
              </a:rPr>
              <a:t> &amp; </a:t>
            </a:r>
            <a:r>
              <a:rPr lang="en-GB" altLang="en-US" sz="2000" dirty="0" err="1">
                <a:latin typeface="Arial" panose="020B0604020202020204" pitchFamily="34" charset="0"/>
                <a:cs typeface="Arial" panose="020B0604020202020204" pitchFamily="34" charset="0"/>
              </a:rPr>
              <a:t>Pelaporan</a:t>
            </a:r>
            <a:r>
              <a:rPr lang="en-GB" altLang="en-US" sz="2000" dirty="0">
                <a:latin typeface="Arial" panose="020B0604020202020204" pitchFamily="34" charset="0"/>
                <a:cs typeface="Arial" panose="020B0604020202020204" pitchFamily="34" charset="0"/>
              </a:rPr>
              <a:t>)</a:t>
            </a:r>
          </a:p>
          <a:p>
            <a:pPr marL="577850" indent="-342900" algn="just" eaLnBrk="1" hangingPunct="1">
              <a:spcBef>
                <a:spcPct val="0"/>
              </a:spcBef>
              <a:spcAft>
                <a:spcPts val="600"/>
              </a:spcAft>
              <a:buClrTx/>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HASIL PEMERIKSAAN (</a:t>
            </a:r>
            <a:r>
              <a:rPr lang="en-GB" altLang="en-US" sz="2000" dirty="0" err="1">
                <a:latin typeface="Arial" panose="020B0604020202020204" pitchFamily="34" charset="0"/>
                <a:cs typeface="Arial" panose="020B0604020202020204" pitchFamily="34" charset="0"/>
              </a:rPr>
              <a:t>Opini</a:t>
            </a:r>
            <a:r>
              <a:rPr lang="en-GB" altLang="en-US" sz="2000" dirty="0">
                <a:latin typeface="Arial" panose="020B0604020202020204" pitchFamily="34" charset="0"/>
                <a:cs typeface="Arial" panose="020B0604020202020204" pitchFamily="34" charset="0"/>
              </a:rPr>
              <a:t>, </a:t>
            </a:r>
            <a:r>
              <a:rPr lang="en-GB" altLang="en-US" sz="2000" dirty="0" err="1">
                <a:latin typeface="Arial" panose="020B0604020202020204" pitchFamily="34" charset="0"/>
                <a:cs typeface="Arial" panose="020B0604020202020204" pitchFamily="34" charset="0"/>
              </a:rPr>
              <a:t>Rekomendasi</a:t>
            </a:r>
            <a:r>
              <a:rPr lang="en-GB" altLang="en-US" sz="2000" dirty="0">
                <a:latin typeface="Arial" panose="020B0604020202020204" pitchFamily="34" charset="0"/>
                <a:cs typeface="Arial" panose="020B0604020202020204" pitchFamily="34" charset="0"/>
              </a:rPr>
              <a:t>, Kesimpulan; + </a:t>
            </a:r>
            <a:r>
              <a:rPr lang="en-GB" altLang="en-US" sz="2000" dirty="0" err="1">
                <a:latin typeface="Arial" panose="020B0604020202020204" pitchFamily="34" charset="0"/>
                <a:cs typeface="Arial" panose="020B0604020202020204" pitchFamily="34" charset="0"/>
              </a:rPr>
              <a:t>Tanggapan</a:t>
            </a:r>
            <a:r>
              <a:rPr lang="en-GB" altLang="en-US" sz="2000" dirty="0">
                <a:latin typeface="Arial" panose="020B0604020202020204" pitchFamily="34" charset="0"/>
                <a:cs typeface="Arial" panose="020B0604020202020204" pitchFamily="34" charset="0"/>
              </a:rPr>
              <a:t> Yang </a:t>
            </a:r>
            <a:r>
              <a:rPr lang="en-GB" altLang="en-US" sz="2000" dirty="0" err="1">
                <a:latin typeface="Arial" panose="020B0604020202020204" pitchFamily="34" charset="0"/>
                <a:cs typeface="Arial" panose="020B0604020202020204" pitchFamily="34" charset="0"/>
              </a:rPr>
              <a:t>Diperiksa</a:t>
            </a:r>
            <a:r>
              <a:rPr lang="en-GB" altLang="en-US" sz="2000" dirty="0">
                <a:latin typeface="Arial" panose="020B0604020202020204" pitchFamily="34" charset="0"/>
                <a:cs typeface="Arial" panose="020B0604020202020204" pitchFamily="34" charset="0"/>
              </a:rPr>
              <a:t>)</a:t>
            </a:r>
          </a:p>
          <a:p>
            <a:pPr marL="577850" indent="-342900" algn="just" eaLnBrk="1" hangingPunct="1">
              <a:spcBef>
                <a:spcPct val="0"/>
              </a:spcBef>
              <a:spcAft>
                <a:spcPts val="600"/>
              </a:spcAft>
              <a:buClrTx/>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PENYAMPAIAN LHP (DPR/DPD/DPRD, Terbuka </a:t>
            </a:r>
            <a:r>
              <a:rPr lang="en-GB" altLang="en-US" sz="2000" dirty="0" err="1">
                <a:latin typeface="Arial" panose="020B0604020202020204" pitchFamily="34" charset="0"/>
                <a:cs typeface="Arial" panose="020B0604020202020204" pitchFamily="34" charset="0"/>
              </a:rPr>
              <a:t>utk</a:t>
            </a:r>
            <a:r>
              <a:rPr lang="en-GB" altLang="en-US" sz="2000" dirty="0">
                <a:latin typeface="Arial" panose="020B0604020202020204" pitchFamily="34" charset="0"/>
                <a:cs typeface="Arial" panose="020B0604020202020204" pitchFamily="34" charset="0"/>
              </a:rPr>
              <a:t> </a:t>
            </a:r>
            <a:r>
              <a:rPr lang="en-GB" altLang="en-US" sz="2000" dirty="0" err="1">
                <a:latin typeface="Arial" panose="020B0604020202020204" pitchFamily="34" charset="0"/>
                <a:cs typeface="Arial" panose="020B0604020202020204" pitchFamily="34" charset="0"/>
              </a:rPr>
              <a:t>Umum</a:t>
            </a:r>
            <a:r>
              <a:rPr lang="en-GB" altLang="en-US" sz="2000" dirty="0">
                <a:latin typeface="Arial" panose="020B0604020202020204" pitchFamily="34" charset="0"/>
                <a:cs typeface="Arial" panose="020B0604020202020204" pitchFamily="34" charset="0"/>
              </a:rPr>
              <a:t>); KASUS (</a:t>
            </a:r>
            <a:r>
              <a:rPr lang="en-GB" altLang="en-US" sz="2000" dirty="0" err="1">
                <a:latin typeface="Arial" panose="020B0604020202020204" pitchFamily="34" charset="0"/>
                <a:cs typeface="Arial" panose="020B0604020202020204" pitchFamily="34" charset="0"/>
              </a:rPr>
              <a:t>Penyidik</a:t>
            </a:r>
            <a:r>
              <a:rPr lang="en-GB" altLang="en-US" sz="2000" dirty="0">
                <a:latin typeface="Arial" panose="020B0604020202020204" pitchFamily="34" charset="0"/>
                <a:cs typeface="Arial" panose="020B0604020202020204" pitchFamily="34" charset="0"/>
              </a:rPr>
              <a:t>)</a:t>
            </a:r>
          </a:p>
          <a:p>
            <a:pPr marL="577850" indent="-342900" algn="just" eaLnBrk="1" hangingPunct="1">
              <a:spcBef>
                <a:spcPct val="0"/>
              </a:spcBef>
              <a:spcAft>
                <a:spcPts val="600"/>
              </a:spcAft>
              <a:buClrTx/>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KEWAJIBAN TINDAK LANJUT</a:t>
            </a:r>
          </a:p>
          <a:p>
            <a:pPr marL="577850" indent="-342900" algn="just" eaLnBrk="1" hangingPunct="1">
              <a:spcBef>
                <a:spcPct val="0"/>
              </a:spcBef>
              <a:spcAft>
                <a:spcPts val="600"/>
              </a:spcAft>
              <a:buClrTx/>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KETENTUAN PIDANA (</a:t>
            </a:r>
            <a:r>
              <a:rPr lang="en-GB" altLang="en-US" sz="2000" dirty="0" err="1">
                <a:latin typeface="Arial" panose="020B0604020202020204" pitchFamily="34" charset="0"/>
                <a:cs typeface="Arial" panose="020B0604020202020204" pitchFamily="34" charset="0"/>
              </a:rPr>
              <a:t>Auditan</a:t>
            </a:r>
            <a:r>
              <a:rPr lang="en-GB" altLang="en-US" sz="2000" dirty="0">
                <a:latin typeface="Arial" panose="020B0604020202020204" pitchFamily="34" charset="0"/>
                <a:cs typeface="Arial" panose="020B0604020202020204" pitchFamily="34" charset="0"/>
              </a:rPr>
              <a:t> &amp; Auditor)</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36546"/>
                                        </p:tgtEl>
                                        <p:attrNameLst>
                                          <p:attrName>style.visibility</p:attrName>
                                        </p:attrNameLst>
                                      </p:cBhvr>
                                      <p:to>
                                        <p:strVal val="visible"/>
                                      </p:to>
                                    </p:set>
                                    <p:anim calcmode="lin" valueType="num">
                                      <p:cBhvr>
                                        <p:cTn id="7" dur="1000" fill="hold"/>
                                        <p:tgtEl>
                                          <p:spTgt spid="236546"/>
                                        </p:tgtEl>
                                        <p:attrNameLst>
                                          <p:attrName>ppt_x</p:attrName>
                                        </p:attrNameLst>
                                      </p:cBhvr>
                                      <p:tavLst>
                                        <p:tav tm="0">
                                          <p:val>
                                            <p:strVal val="#ppt_x-.2"/>
                                          </p:val>
                                        </p:tav>
                                        <p:tav tm="100000">
                                          <p:val>
                                            <p:strVal val="#ppt_x"/>
                                          </p:val>
                                        </p:tav>
                                      </p:tavLst>
                                    </p:anim>
                                    <p:anim calcmode="lin" valueType="num">
                                      <p:cBhvr>
                                        <p:cTn id="8" dur="1000" fill="hold"/>
                                        <p:tgtEl>
                                          <p:spTgt spid="236546"/>
                                        </p:tgtEl>
                                        <p:attrNameLst>
                                          <p:attrName>ppt_y</p:attrName>
                                        </p:attrNameLst>
                                      </p:cBhvr>
                                      <p:tavLst>
                                        <p:tav tm="0">
                                          <p:val>
                                            <p:strVal val="#ppt_y"/>
                                          </p:val>
                                        </p:tav>
                                        <p:tav tm="100000">
                                          <p:val>
                                            <p:strVal val="#ppt_y"/>
                                          </p:val>
                                        </p:tav>
                                      </p:tavLst>
                                    </p:anim>
                                    <p:animEffect transition="in" filter="wipe(right)" prLst="gradientSize: 0.1">
                                      <p:cBhvr>
                                        <p:cTn id="9" dur="1000"/>
                                        <p:tgtEl>
                                          <p:spTgt spid="23654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36547">
                                            <p:txEl>
                                              <p:pRg st="0" end="0"/>
                                            </p:txEl>
                                          </p:spTgt>
                                        </p:tgtEl>
                                        <p:attrNameLst>
                                          <p:attrName>style.visibility</p:attrName>
                                        </p:attrNameLst>
                                      </p:cBhvr>
                                      <p:to>
                                        <p:strVal val="visible"/>
                                      </p:to>
                                    </p:set>
                                    <p:animEffect transition="in" filter="fade">
                                      <p:cBhvr>
                                        <p:cTn id="14" dur="2000"/>
                                        <p:tgtEl>
                                          <p:spTgt spid="236547">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36547">
                                            <p:txEl>
                                              <p:pRg st="1" end="1"/>
                                            </p:txEl>
                                          </p:spTgt>
                                        </p:tgtEl>
                                        <p:attrNameLst>
                                          <p:attrName>style.visibility</p:attrName>
                                        </p:attrNameLst>
                                      </p:cBhvr>
                                      <p:to>
                                        <p:strVal val="visible"/>
                                      </p:to>
                                    </p:set>
                                    <p:animEffect transition="in" filter="fade">
                                      <p:cBhvr>
                                        <p:cTn id="19" dur="2000"/>
                                        <p:tgtEl>
                                          <p:spTgt spid="236547">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36547">
                                            <p:txEl>
                                              <p:pRg st="2" end="2"/>
                                            </p:txEl>
                                          </p:spTgt>
                                        </p:tgtEl>
                                        <p:attrNameLst>
                                          <p:attrName>style.visibility</p:attrName>
                                        </p:attrNameLst>
                                      </p:cBhvr>
                                      <p:to>
                                        <p:strVal val="visible"/>
                                      </p:to>
                                    </p:set>
                                    <p:animEffect transition="in" filter="fade">
                                      <p:cBhvr>
                                        <p:cTn id="24" dur="2000"/>
                                        <p:tgtEl>
                                          <p:spTgt spid="236547">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36547">
                                            <p:txEl>
                                              <p:pRg st="3" end="3"/>
                                            </p:txEl>
                                          </p:spTgt>
                                        </p:tgtEl>
                                        <p:attrNameLst>
                                          <p:attrName>style.visibility</p:attrName>
                                        </p:attrNameLst>
                                      </p:cBhvr>
                                      <p:to>
                                        <p:strVal val="visible"/>
                                      </p:to>
                                    </p:set>
                                    <p:animEffect transition="in" filter="fade">
                                      <p:cBhvr>
                                        <p:cTn id="29" dur="2000"/>
                                        <p:tgtEl>
                                          <p:spTgt spid="236547">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36547">
                                            <p:txEl>
                                              <p:pRg st="4" end="4"/>
                                            </p:txEl>
                                          </p:spTgt>
                                        </p:tgtEl>
                                        <p:attrNameLst>
                                          <p:attrName>style.visibility</p:attrName>
                                        </p:attrNameLst>
                                      </p:cBhvr>
                                      <p:to>
                                        <p:strVal val="visible"/>
                                      </p:to>
                                    </p:set>
                                    <p:animEffect transition="in" filter="fade">
                                      <p:cBhvr>
                                        <p:cTn id="34" dur="2000"/>
                                        <p:tgtEl>
                                          <p:spTgt spid="236547">
                                            <p:txEl>
                                              <p:pRg st="4" end="4"/>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36547">
                                            <p:txEl>
                                              <p:pRg st="5" end="5"/>
                                            </p:txEl>
                                          </p:spTgt>
                                        </p:tgtEl>
                                        <p:attrNameLst>
                                          <p:attrName>style.visibility</p:attrName>
                                        </p:attrNameLst>
                                      </p:cBhvr>
                                      <p:to>
                                        <p:strVal val="visible"/>
                                      </p:to>
                                    </p:set>
                                    <p:animEffect transition="in" filter="fade">
                                      <p:cBhvr>
                                        <p:cTn id="39" dur="2000"/>
                                        <p:tgtEl>
                                          <p:spTgt spid="236547">
                                            <p:txEl>
                                              <p:pRg st="5" end="5"/>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36547">
                                            <p:txEl>
                                              <p:pRg st="6" end="6"/>
                                            </p:txEl>
                                          </p:spTgt>
                                        </p:tgtEl>
                                        <p:attrNameLst>
                                          <p:attrName>style.visibility</p:attrName>
                                        </p:attrNameLst>
                                      </p:cBhvr>
                                      <p:to>
                                        <p:strVal val="visible"/>
                                      </p:to>
                                    </p:set>
                                    <p:animEffect transition="in" filter="fade">
                                      <p:cBhvr>
                                        <p:cTn id="44" dur="2000"/>
                                        <p:tgtEl>
                                          <p:spTgt spid="236547">
                                            <p:txEl>
                                              <p:pRg st="6" end="6"/>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36547">
                                            <p:txEl>
                                              <p:pRg st="7" end="7"/>
                                            </p:txEl>
                                          </p:spTgt>
                                        </p:tgtEl>
                                        <p:attrNameLst>
                                          <p:attrName>style.visibility</p:attrName>
                                        </p:attrNameLst>
                                      </p:cBhvr>
                                      <p:to>
                                        <p:strVal val="visible"/>
                                      </p:to>
                                    </p:set>
                                    <p:animEffect transition="in" filter="fade">
                                      <p:cBhvr>
                                        <p:cTn id="49" dur="2000"/>
                                        <p:tgtEl>
                                          <p:spTgt spid="2365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46" grpId="0"/>
      <p:bldP spid="236547"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a:extLst>
              <a:ext uri="{FF2B5EF4-FFF2-40B4-BE49-F238E27FC236}">
                <a16:creationId xmlns:a16="http://schemas.microsoft.com/office/drawing/2014/main" xmlns="" id="{5F8AC89C-2684-4064-9BC1-5C3DE31EE025}"/>
              </a:ext>
            </a:extLst>
          </p:cNvPr>
          <p:cNvSpPr>
            <a:spLocks noChangeArrowheads="1"/>
          </p:cNvSpPr>
          <p:nvPr/>
        </p:nvSpPr>
        <p:spPr bwMode="auto">
          <a:xfrm>
            <a:off x="152400" y="228600"/>
            <a:ext cx="8767763"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80000"/>
              </a:lnSpc>
            </a:pPr>
            <a:r>
              <a:rPr lang="en-GB" altLang="en-US" sz="2000" b="1" dirty="0">
                <a:latin typeface="Arial" panose="020B0604020202020204" pitchFamily="34" charset="0"/>
                <a:cs typeface="Arial" panose="020B0604020202020204" pitchFamily="34" charset="0"/>
              </a:rPr>
              <a:t>HAL–HAL POKOK TENTANG PEMERIKSAAN PENGELOLAAN DAN TANGGUNG JAWAB KEUANGAN NEGARA</a:t>
            </a:r>
          </a:p>
        </p:txBody>
      </p:sp>
      <p:sp>
        <p:nvSpPr>
          <p:cNvPr id="2053" name="Rectangle 5">
            <a:extLst>
              <a:ext uri="{FF2B5EF4-FFF2-40B4-BE49-F238E27FC236}">
                <a16:creationId xmlns:a16="http://schemas.microsoft.com/office/drawing/2014/main" xmlns="" id="{F1D86927-955D-41C8-9F7F-814225EA1814}"/>
              </a:ext>
            </a:extLst>
          </p:cNvPr>
          <p:cNvSpPr>
            <a:spLocks noChangeArrowheads="1"/>
          </p:cNvSpPr>
          <p:nvPr/>
        </p:nvSpPr>
        <p:spPr bwMode="auto">
          <a:xfrm>
            <a:off x="801688" y="1443038"/>
            <a:ext cx="746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23888" indent="-5715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buSzPct val="80000"/>
              <a:buFont typeface="Century Gothic" panose="020B0502020202020204" pitchFamily="34" charset="0"/>
              <a:buAutoNum type="arabicPeriod"/>
            </a:pPr>
            <a:r>
              <a:rPr lang="en-US" altLang="en-US" sz="2000" b="1" dirty="0" err="1">
                <a:latin typeface="Arial" panose="020B0604020202020204" pitchFamily="34" charset="0"/>
                <a:cs typeface="Arial" panose="020B0604020202020204" pitchFamily="34" charset="0"/>
              </a:rPr>
              <a:t>Pengertian</a:t>
            </a:r>
            <a:r>
              <a:rPr lang="en-US" altLang="en-US" sz="2000" b="1" dirty="0">
                <a:latin typeface="Arial" panose="020B0604020202020204" pitchFamily="34" charset="0"/>
                <a:cs typeface="Arial" panose="020B0604020202020204" pitchFamily="34" charset="0"/>
              </a:rPr>
              <a:t> </a:t>
            </a:r>
            <a:r>
              <a:rPr lang="en-US" altLang="en-US" sz="2000" b="1" dirty="0" err="1">
                <a:latin typeface="Arial" panose="020B0604020202020204" pitchFamily="34" charset="0"/>
                <a:cs typeface="Arial" panose="020B0604020202020204" pitchFamily="34" charset="0"/>
              </a:rPr>
              <a:t>Pemeriksa</a:t>
            </a:r>
            <a:r>
              <a:rPr lang="en-US" altLang="en-US" sz="2000" b="1" dirty="0">
                <a:latin typeface="Arial" panose="020B0604020202020204" pitchFamily="34" charset="0"/>
                <a:cs typeface="Arial" panose="020B0604020202020204" pitchFamily="34" charset="0"/>
              </a:rPr>
              <a:t> dan </a:t>
            </a:r>
            <a:r>
              <a:rPr lang="en-US" altLang="en-US" sz="2000" b="1" dirty="0" err="1">
                <a:latin typeface="Arial" panose="020B0604020202020204" pitchFamily="34" charset="0"/>
                <a:cs typeface="Arial" panose="020B0604020202020204" pitchFamily="34" charset="0"/>
              </a:rPr>
              <a:t>Pemeriksaan</a:t>
            </a:r>
            <a:r>
              <a:rPr lang="en-US" altLang="en-US" sz="2000" b="1" dirty="0">
                <a:latin typeface="Arial" panose="020B0604020202020204" pitchFamily="34" charset="0"/>
                <a:cs typeface="Arial" panose="020B0604020202020204" pitchFamily="34" charset="0"/>
              </a:rPr>
              <a:t>;</a:t>
            </a:r>
          </a:p>
          <a:p>
            <a:pPr eaLnBrk="1" hangingPunct="1">
              <a:spcBef>
                <a:spcPct val="20000"/>
              </a:spcBef>
              <a:buSzPct val="80000"/>
              <a:buFont typeface="Century Gothic" panose="020B0502020202020204" pitchFamily="34" charset="0"/>
              <a:buAutoNum type="arabicPeriod"/>
            </a:pPr>
            <a:r>
              <a:rPr lang="en-US" altLang="en-US" sz="2000" b="1" dirty="0" err="1">
                <a:latin typeface="Arial" panose="020B0604020202020204" pitchFamily="34" charset="0"/>
                <a:cs typeface="Arial" panose="020B0604020202020204" pitchFamily="34" charset="0"/>
              </a:rPr>
              <a:t>Lingkup</a:t>
            </a:r>
            <a:r>
              <a:rPr lang="en-US" altLang="en-US" sz="2000" b="1" dirty="0">
                <a:latin typeface="Arial" panose="020B0604020202020204" pitchFamily="34" charset="0"/>
                <a:cs typeface="Arial" panose="020B0604020202020204" pitchFamily="34" charset="0"/>
              </a:rPr>
              <a:t> </a:t>
            </a:r>
            <a:r>
              <a:rPr lang="en-US" altLang="en-US" sz="2000" b="1" dirty="0" err="1">
                <a:latin typeface="Arial" panose="020B0604020202020204" pitchFamily="34" charset="0"/>
                <a:cs typeface="Arial" panose="020B0604020202020204" pitchFamily="34" charset="0"/>
              </a:rPr>
              <a:t>Pemeriksaan</a:t>
            </a:r>
            <a:r>
              <a:rPr lang="en-US" altLang="en-US" sz="2000" b="1" dirty="0">
                <a:latin typeface="Arial" panose="020B0604020202020204" pitchFamily="34" charset="0"/>
                <a:cs typeface="Arial" panose="020B0604020202020204" pitchFamily="34" charset="0"/>
              </a:rPr>
              <a:t>;</a:t>
            </a:r>
          </a:p>
          <a:p>
            <a:pPr eaLnBrk="1" hangingPunct="1">
              <a:spcBef>
                <a:spcPct val="20000"/>
              </a:spcBef>
              <a:buSzPct val="80000"/>
              <a:buFont typeface="Century Gothic" panose="020B0502020202020204" pitchFamily="34" charset="0"/>
              <a:buAutoNum type="arabicPeriod"/>
            </a:pPr>
            <a:r>
              <a:rPr lang="en-US" altLang="en-US" sz="2000" b="1" dirty="0" err="1">
                <a:latin typeface="Arial" panose="020B0604020202020204" pitchFamily="34" charset="0"/>
                <a:cs typeface="Arial" panose="020B0604020202020204" pitchFamily="34" charset="0"/>
              </a:rPr>
              <a:t>Standar</a:t>
            </a:r>
            <a:r>
              <a:rPr lang="en-US" altLang="en-US" sz="2000" b="1" dirty="0">
                <a:latin typeface="Arial" panose="020B0604020202020204" pitchFamily="34" charset="0"/>
                <a:cs typeface="Arial" panose="020B0604020202020204" pitchFamily="34" charset="0"/>
              </a:rPr>
              <a:t> </a:t>
            </a:r>
            <a:r>
              <a:rPr lang="en-US" altLang="en-US" sz="2000" b="1" dirty="0" err="1">
                <a:latin typeface="Arial" panose="020B0604020202020204" pitchFamily="34" charset="0"/>
                <a:cs typeface="Arial" panose="020B0604020202020204" pitchFamily="34" charset="0"/>
              </a:rPr>
              <a:t>Pemeriksaan</a:t>
            </a:r>
            <a:r>
              <a:rPr lang="en-US" altLang="en-US" sz="2000" b="1" dirty="0">
                <a:latin typeface="Arial" panose="020B0604020202020204" pitchFamily="34" charset="0"/>
                <a:cs typeface="Arial" panose="020B0604020202020204" pitchFamily="34" charset="0"/>
              </a:rPr>
              <a:t>;</a:t>
            </a:r>
          </a:p>
          <a:p>
            <a:pPr eaLnBrk="1" hangingPunct="1">
              <a:spcBef>
                <a:spcPct val="20000"/>
              </a:spcBef>
              <a:buSzPct val="80000"/>
              <a:buFont typeface="Century Gothic" panose="020B0502020202020204" pitchFamily="34" charset="0"/>
              <a:buAutoNum type="arabicPeriod"/>
            </a:pPr>
            <a:r>
              <a:rPr lang="en-US" altLang="en-US" sz="2000" b="1" dirty="0" err="1">
                <a:latin typeface="Arial" panose="020B0604020202020204" pitchFamily="34" charset="0"/>
                <a:cs typeface="Arial" panose="020B0604020202020204" pitchFamily="34" charset="0"/>
              </a:rPr>
              <a:t>Kebebasan</a:t>
            </a:r>
            <a:r>
              <a:rPr lang="en-US" altLang="en-US" sz="2000" b="1" dirty="0">
                <a:latin typeface="Arial" panose="020B0604020202020204" pitchFamily="34" charset="0"/>
                <a:cs typeface="Arial" panose="020B0604020202020204" pitchFamily="34" charset="0"/>
              </a:rPr>
              <a:t> dan </a:t>
            </a:r>
            <a:r>
              <a:rPr lang="en-US" altLang="en-US" sz="2000" b="1" dirty="0" err="1">
                <a:latin typeface="Arial" panose="020B0604020202020204" pitchFamily="34" charset="0"/>
                <a:cs typeface="Arial" panose="020B0604020202020204" pitchFamily="34" charset="0"/>
              </a:rPr>
              <a:t>Kemandirian</a:t>
            </a:r>
            <a:r>
              <a:rPr lang="en-US" altLang="en-US" sz="2000" b="1" dirty="0">
                <a:latin typeface="Arial" panose="020B0604020202020204" pitchFamily="34" charset="0"/>
                <a:cs typeface="Arial" panose="020B0604020202020204" pitchFamily="34" charset="0"/>
              </a:rPr>
              <a:t> </a:t>
            </a:r>
            <a:r>
              <a:rPr lang="en-US" altLang="en-US" sz="2000" b="1" dirty="0" err="1">
                <a:latin typeface="Arial" panose="020B0604020202020204" pitchFamily="34" charset="0"/>
                <a:cs typeface="Arial" panose="020B0604020202020204" pitchFamily="34" charset="0"/>
              </a:rPr>
              <a:t>dalam</a:t>
            </a:r>
            <a:r>
              <a:rPr lang="en-US" altLang="en-US" sz="2000" b="1" dirty="0">
                <a:latin typeface="Arial" panose="020B0604020202020204" pitchFamily="34" charset="0"/>
                <a:cs typeface="Arial" panose="020B0604020202020204" pitchFamily="34" charset="0"/>
              </a:rPr>
              <a:t> </a:t>
            </a:r>
            <a:r>
              <a:rPr lang="en-US" altLang="en-US" sz="2000" b="1" dirty="0" err="1">
                <a:latin typeface="Arial" panose="020B0604020202020204" pitchFamily="34" charset="0"/>
                <a:cs typeface="Arial" panose="020B0604020202020204" pitchFamily="34" charset="0"/>
              </a:rPr>
              <a:t>Pelaksanaan</a:t>
            </a:r>
            <a:r>
              <a:rPr lang="en-US" altLang="en-US" sz="2000" b="1" dirty="0">
                <a:latin typeface="Arial" panose="020B0604020202020204" pitchFamily="34" charset="0"/>
                <a:cs typeface="Arial" panose="020B0604020202020204" pitchFamily="34" charset="0"/>
              </a:rPr>
              <a:t> </a:t>
            </a:r>
            <a:r>
              <a:rPr lang="en-US" altLang="en-US" sz="2000" b="1" dirty="0" err="1">
                <a:latin typeface="Arial" panose="020B0604020202020204" pitchFamily="34" charset="0"/>
                <a:cs typeface="Arial" panose="020B0604020202020204" pitchFamily="34" charset="0"/>
              </a:rPr>
              <a:t>Pemeriksaan</a:t>
            </a:r>
            <a:r>
              <a:rPr lang="en-US" altLang="en-US" sz="2000" b="1" dirty="0">
                <a:latin typeface="Arial" panose="020B0604020202020204" pitchFamily="34" charset="0"/>
                <a:cs typeface="Arial" panose="020B0604020202020204" pitchFamily="34" charset="0"/>
              </a:rPr>
              <a:t>;</a:t>
            </a:r>
          </a:p>
          <a:p>
            <a:pPr eaLnBrk="1" hangingPunct="1">
              <a:spcBef>
                <a:spcPct val="20000"/>
              </a:spcBef>
              <a:buSzPct val="80000"/>
              <a:buFont typeface="Century Gothic" panose="020B0502020202020204" pitchFamily="34" charset="0"/>
              <a:buAutoNum type="arabicPeriod"/>
            </a:pPr>
            <a:r>
              <a:rPr lang="en-US" altLang="en-US" sz="2000" b="1" dirty="0" err="1">
                <a:latin typeface="Arial" panose="020B0604020202020204" pitchFamily="34" charset="0"/>
                <a:cs typeface="Arial" panose="020B0604020202020204" pitchFamily="34" charset="0"/>
              </a:rPr>
              <a:t>Akses</a:t>
            </a:r>
            <a:r>
              <a:rPr lang="en-US" altLang="en-US" sz="2000" b="1" dirty="0">
                <a:latin typeface="Arial" panose="020B0604020202020204" pitchFamily="34" charset="0"/>
                <a:cs typeface="Arial" panose="020B0604020202020204" pitchFamily="34" charset="0"/>
              </a:rPr>
              <a:t> </a:t>
            </a:r>
            <a:r>
              <a:rPr lang="en-US" altLang="en-US" sz="2000" b="1" dirty="0" err="1">
                <a:latin typeface="Arial" panose="020B0604020202020204" pitchFamily="34" charset="0"/>
                <a:cs typeface="Arial" panose="020B0604020202020204" pitchFamily="34" charset="0"/>
              </a:rPr>
              <a:t>Pemeriksa</a:t>
            </a:r>
            <a:r>
              <a:rPr lang="en-US" altLang="en-US" sz="2000" b="1" dirty="0">
                <a:latin typeface="Arial" panose="020B0604020202020204" pitchFamily="34" charset="0"/>
                <a:cs typeface="Arial" panose="020B0604020202020204" pitchFamily="34" charset="0"/>
              </a:rPr>
              <a:t> </a:t>
            </a:r>
            <a:r>
              <a:rPr lang="en-US" altLang="en-US" sz="2000" b="1" dirty="0" err="1">
                <a:latin typeface="Arial" panose="020B0604020202020204" pitchFamily="34" charset="0"/>
                <a:cs typeface="Arial" panose="020B0604020202020204" pitchFamily="34" charset="0"/>
              </a:rPr>
              <a:t>terhadap</a:t>
            </a:r>
            <a:r>
              <a:rPr lang="en-US" altLang="en-US" sz="2000" b="1" dirty="0">
                <a:latin typeface="Arial" panose="020B0604020202020204" pitchFamily="34" charset="0"/>
                <a:cs typeface="Arial" panose="020B0604020202020204" pitchFamily="34" charset="0"/>
              </a:rPr>
              <a:t> </a:t>
            </a:r>
            <a:r>
              <a:rPr lang="en-US" altLang="en-US" sz="2000" b="1" dirty="0" err="1">
                <a:latin typeface="Arial" panose="020B0604020202020204" pitchFamily="34" charset="0"/>
                <a:cs typeface="Arial" panose="020B0604020202020204" pitchFamily="34" charset="0"/>
              </a:rPr>
              <a:t>Informasi</a:t>
            </a:r>
            <a:r>
              <a:rPr lang="en-US" altLang="en-US" sz="2000" b="1" dirty="0">
                <a:latin typeface="Arial" panose="020B0604020202020204" pitchFamily="34" charset="0"/>
                <a:cs typeface="Arial" panose="020B0604020202020204" pitchFamily="34" charset="0"/>
              </a:rPr>
              <a:t>; </a:t>
            </a:r>
          </a:p>
          <a:p>
            <a:pPr eaLnBrk="1" hangingPunct="1">
              <a:spcBef>
                <a:spcPct val="20000"/>
              </a:spcBef>
              <a:buSzPct val="80000"/>
              <a:buFont typeface="Century Gothic" panose="020B0502020202020204" pitchFamily="34" charset="0"/>
              <a:buAutoNum type="arabicPeriod"/>
            </a:pPr>
            <a:r>
              <a:rPr lang="en-US" altLang="en-US" sz="2000" b="1" dirty="0" err="1">
                <a:latin typeface="Arial" panose="020B0604020202020204" pitchFamily="34" charset="0"/>
                <a:cs typeface="Arial" panose="020B0604020202020204" pitchFamily="34" charset="0"/>
              </a:rPr>
              <a:t>Kewenangan</a:t>
            </a:r>
            <a:r>
              <a:rPr lang="en-US" altLang="en-US" sz="2000" b="1" dirty="0">
                <a:latin typeface="Arial" panose="020B0604020202020204" pitchFamily="34" charset="0"/>
                <a:cs typeface="Arial" panose="020B0604020202020204" pitchFamily="34" charset="0"/>
              </a:rPr>
              <a:t> </a:t>
            </a:r>
            <a:r>
              <a:rPr lang="en-US" altLang="en-US" sz="2000" b="1" dirty="0" err="1">
                <a:latin typeface="Arial" panose="020B0604020202020204" pitchFamily="34" charset="0"/>
                <a:cs typeface="Arial" panose="020B0604020202020204" pitchFamily="34" charset="0"/>
              </a:rPr>
              <a:t>untuk</a:t>
            </a:r>
            <a:r>
              <a:rPr lang="en-US" altLang="en-US" sz="2000" b="1" dirty="0">
                <a:latin typeface="Arial" panose="020B0604020202020204" pitchFamily="34" charset="0"/>
                <a:cs typeface="Arial" panose="020B0604020202020204" pitchFamily="34" charset="0"/>
              </a:rPr>
              <a:t> </a:t>
            </a:r>
            <a:r>
              <a:rPr lang="en-US" altLang="en-US" sz="2000" b="1" dirty="0" err="1">
                <a:latin typeface="Arial" panose="020B0604020202020204" pitchFamily="34" charset="0"/>
                <a:cs typeface="Arial" panose="020B0604020202020204" pitchFamily="34" charset="0"/>
              </a:rPr>
              <a:t>Mengevaluasi</a:t>
            </a:r>
            <a:r>
              <a:rPr lang="en-US" altLang="en-US" sz="2000" b="1" dirty="0">
                <a:latin typeface="Arial" panose="020B0604020202020204" pitchFamily="34" charset="0"/>
                <a:cs typeface="Arial" panose="020B0604020202020204" pitchFamily="34" charset="0"/>
              </a:rPr>
              <a:t> </a:t>
            </a:r>
            <a:r>
              <a:rPr lang="en-US" altLang="en-US" sz="2000" b="1" dirty="0" err="1">
                <a:latin typeface="Arial" panose="020B0604020202020204" pitchFamily="34" charset="0"/>
                <a:cs typeface="Arial" panose="020B0604020202020204" pitchFamily="34" charset="0"/>
              </a:rPr>
              <a:t>Sistem</a:t>
            </a:r>
            <a:r>
              <a:rPr lang="en-US" altLang="en-US" sz="2000" b="1" dirty="0">
                <a:latin typeface="Arial" panose="020B0604020202020204" pitchFamily="34" charset="0"/>
                <a:cs typeface="Arial" panose="020B0604020202020204" pitchFamily="34" charset="0"/>
              </a:rPr>
              <a:t> </a:t>
            </a:r>
            <a:r>
              <a:rPr lang="en-US" altLang="en-US" sz="2000" b="1" dirty="0" err="1">
                <a:latin typeface="Arial" panose="020B0604020202020204" pitchFamily="34" charset="0"/>
                <a:cs typeface="Arial" panose="020B0604020202020204" pitchFamily="34" charset="0"/>
              </a:rPr>
              <a:t>Pengendalian</a:t>
            </a:r>
            <a:r>
              <a:rPr lang="en-US" altLang="en-US" sz="2000" b="1" dirty="0">
                <a:latin typeface="Arial" panose="020B0604020202020204" pitchFamily="34" charset="0"/>
                <a:cs typeface="Arial" panose="020B0604020202020204" pitchFamily="34" charset="0"/>
              </a:rPr>
              <a:t> Intern;</a:t>
            </a:r>
          </a:p>
          <a:p>
            <a:pPr eaLnBrk="1" hangingPunct="1">
              <a:spcBef>
                <a:spcPct val="20000"/>
              </a:spcBef>
              <a:buSzPct val="80000"/>
              <a:buFont typeface="Century Gothic" panose="020B0502020202020204" pitchFamily="34" charset="0"/>
              <a:buAutoNum type="arabicPeriod"/>
            </a:pPr>
            <a:r>
              <a:rPr lang="en-US" altLang="en-US" sz="2000" b="1" dirty="0">
                <a:latin typeface="Arial" panose="020B0604020202020204" pitchFamily="34" charset="0"/>
                <a:cs typeface="Arial" panose="020B0604020202020204" pitchFamily="34" charset="0"/>
              </a:rPr>
              <a:t>Hasil </a:t>
            </a:r>
            <a:r>
              <a:rPr lang="en-US" altLang="en-US" sz="2000" b="1" dirty="0" err="1">
                <a:latin typeface="Arial" panose="020B0604020202020204" pitchFamily="34" charset="0"/>
                <a:cs typeface="Arial" panose="020B0604020202020204" pitchFamily="34" charset="0"/>
              </a:rPr>
              <a:t>Pemeriksaan</a:t>
            </a:r>
            <a:r>
              <a:rPr lang="en-US" altLang="en-US" sz="2000" b="1" dirty="0">
                <a:latin typeface="Arial" panose="020B0604020202020204" pitchFamily="34" charset="0"/>
                <a:cs typeface="Arial" panose="020B0604020202020204" pitchFamily="34" charset="0"/>
              </a:rPr>
              <a:t> dan </a:t>
            </a:r>
            <a:r>
              <a:rPr lang="en-US" altLang="en-US" sz="2000" b="1" dirty="0" err="1">
                <a:latin typeface="Arial" panose="020B0604020202020204" pitchFamily="34" charset="0"/>
                <a:cs typeface="Arial" panose="020B0604020202020204" pitchFamily="34" charset="0"/>
              </a:rPr>
              <a:t>Tindak</a:t>
            </a:r>
            <a:r>
              <a:rPr lang="en-US" altLang="en-US" sz="2000" b="1" dirty="0">
                <a:latin typeface="Arial" panose="020B0604020202020204" pitchFamily="34" charset="0"/>
                <a:cs typeface="Arial" panose="020B0604020202020204" pitchFamily="34" charset="0"/>
              </a:rPr>
              <a:t> </a:t>
            </a:r>
            <a:r>
              <a:rPr lang="en-US" altLang="en-US" sz="2000" b="1" dirty="0" err="1">
                <a:latin typeface="Arial" panose="020B0604020202020204" pitchFamily="34" charset="0"/>
                <a:cs typeface="Arial" panose="020B0604020202020204" pitchFamily="34" charset="0"/>
              </a:rPr>
              <a:t>Lanjut</a:t>
            </a:r>
            <a:r>
              <a:rPr lang="en-US" altLang="en-US" sz="2000" b="1" dirty="0">
                <a:latin typeface="Arial" panose="020B0604020202020204" pitchFamily="34" charset="0"/>
                <a:cs typeface="Arial" panose="020B0604020202020204" pitchFamily="34" charset="0"/>
              </a:rPr>
              <a:t>; </a:t>
            </a:r>
          </a:p>
          <a:p>
            <a:pPr eaLnBrk="1" hangingPunct="1">
              <a:spcBef>
                <a:spcPct val="20000"/>
              </a:spcBef>
              <a:buSzPct val="80000"/>
              <a:buFont typeface="Century Gothic" panose="020B0502020202020204" pitchFamily="34" charset="0"/>
              <a:buAutoNum type="arabicPeriod"/>
            </a:pPr>
            <a:r>
              <a:rPr lang="en-US" altLang="en-US" sz="2000" b="1" dirty="0" err="1">
                <a:latin typeface="Arial" panose="020B0604020202020204" pitchFamily="34" charset="0"/>
                <a:cs typeface="Arial" panose="020B0604020202020204" pitchFamily="34" charset="0"/>
              </a:rPr>
              <a:t>Pengenaan</a:t>
            </a:r>
            <a:r>
              <a:rPr lang="en-US" altLang="en-US" sz="2000" b="1" dirty="0">
                <a:latin typeface="Arial" panose="020B0604020202020204" pitchFamily="34" charset="0"/>
                <a:cs typeface="Arial" panose="020B0604020202020204" pitchFamily="34" charset="0"/>
              </a:rPr>
              <a:t> </a:t>
            </a:r>
            <a:r>
              <a:rPr lang="en-US" altLang="en-US" sz="2000" b="1" dirty="0" err="1">
                <a:latin typeface="Arial" panose="020B0604020202020204" pitchFamily="34" charset="0"/>
                <a:cs typeface="Arial" panose="020B0604020202020204" pitchFamily="34" charset="0"/>
              </a:rPr>
              <a:t>Ganti</a:t>
            </a:r>
            <a:r>
              <a:rPr lang="en-US" altLang="en-US" sz="2000" b="1" dirty="0">
                <a:latin typeface="Arial" panose="020B0604020202020204" pitchFamily="34" charset="0"/>
                <a:cs typeface="Arial" panose="020B0604020202020204" pitchFamily="34" charset="0"/>
              </a:rPr>
              <a:t> </a:t>
            </a:r>
            <a:r>
              <a:rPr lang="en-US" altLang="en-US" sz="2000" b="1" dirty="0" err="1">
                <a:latin typeface="Arial" panose="020B0604020202020204" pitchFamily="34" charset="0"/>
                <a:cs typeface="Arial" panose="020B0604020202020204" pitchFamily="34" charset="0"/>
              </a:rPr>
              <a:t>Kerugian</a:t>
            </a:r>
            <a:r>
              <a:rPr lang="en-US" altLang="en-US" sz="2000" b="1" dirty="0">
                <a:latin typeface="Arial" panose="020B0604020202020204" pitchFamily="34" charset="0"/>
                <a:cs typeface="Arial" panose="020B0604020202020204" pitchFamily="34" charset="0"/>
              </a:rPr>
              <a:t> Negara; dan</a:t>
            </a:r>
          </a:p>
          <a:p>
            <a:pPr eaLnBrk="1" hangingPunct="1">
              <a:spcBef>
                <a:spcPct val="20000"/>
              </a:spcBef>
              <a:buSzPct val="80000"/>
              <a:buFont typeface="Century Gothic" panose="020B0502020202020204" pitchFamily="34" charset="0"/>
              <a:buAutoNum type="arabicPeriod"/>
            </a:pPr>
            <a:r>
              <a:rPr lang="en-US" altLang="en-US" sz="2000" b="1" dirty="0" err="1">
                <a:latin typeface="Arial" panose="020B0604020202020204" pitchFamily="34" charset="0"/>
                <a:cs typeface="Arial" panose="020B0604020202020204" pitchFamily="34" charset="0"/>
              </a:rPr>
              <a:t>Sanksi</a:t>
            </a:r>
            <a:r>
              <a:rPr lang="en-US" altLang="en-US" sz="2000" b="1" dirty="0">
                <a:latin typeface="Arial" panose="020B0604020202020204" pitchFamily="34" charset="0"/>
                <a:cs typeface="Arial" panose="020B0604020202020204" pitchFamily="34" charset="0"/>
              </a:rPr>
              <a:t> </a:t>
            </a:r>
            <a:r>
              <a:rPr lang="en-US" altLang="en-US" sz="2000" b="1" dirty="0" err="1">
                <a:latin typeface="Arial" panose="020B0604020202020204" pitchFamily="34" charset="0"/>
                <a:cs typeface="Arial" panose="020B0604020202020204" pitchFamily="34" charset="0"/>
              </a:rPr>
              <a:t>Pidana</a:t>
            </a:r>
            <a:r>
              <a:rPr lang="en-US" altLang="en-US" sz="2000" b="1" dirty="0">
                <a:latin typeface="Arial" panose="020B0604020202020204" pitchFamily="34" charset="0"/>
                <a:cs typeface="Arial" panose="020B060402020202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box(in)">
                                      <p:cBhvr>
                                        <p:cTn id="7" dur="500"/>
                                        <p:tgtEl>
                                          <p:spTgt spid="20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053"/>
                                        </p:tgtEl>
                                        <p:attrNameLst>
                                          <p:attrName>style.visibility</p:attrName>
                                        </p:attrNameLst>
                                      </p:cBhvr>
                                      <p:to>
                                        <p:strVal val="visible"/>
                                      </p:to>
                                    </p:set>
                                    <p:anim calcmode="lin" valueType="num">
                                      <p:cBhvr additive="base">
                                        <p:cTn id="12" dur="500" fill="hold"/>
                                        <p:tgtEl>
                                          <p:spTgt spid="2053"/>
                                        </p:tgtEl>
                                        <p:attrNameLst>
                                          <p:attrName>ppt_x</p:attrName>
                                        </p:attrNameLst>
                                      </p:cBhvr>
                                      <p:tavLst>
                                        <p:tav tm="0">
                                          <p:val>
                                            <p:strVal val="#ppt_x"/>
                                          </p:val>
                                        </p:tav>
                                        <p:tav tm="100000">
                                          <p:val>
                                            <p:strVal val="#ppt_x"/>
                                          </p:val>
                                        </p:tav>
                                      </p:tavLst>
                                    </p:anim>
                                    <p:anim calcmode="lin" valueType="num">
                                      <p:cBhvr additive="base">
                                        <p:cTn id="13" dur="500" fill="hold"/>
                                        <p:tgtEl>
                                          <p:spTgt spid="20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P spid="2053"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3" name="Rectangle 5">
            <a:extLst>
              <a:ext uri="{FF2B5EF4-FFF2-40B4-BE49-F238E27FC236}">
                <a16:creationId xmlns:a16="http://schemas.microsoft.com/office/drawing/2014/main" xmlns="" id="{F146E1C1-B0CA-4D15-9A1D-F3E6348CEE80}"/>
              </a:ext>
            </a:extLst>
          </p:cNvPr>
          <p:cNvSpPr>
            <a:spLocks noChangeArrowheads="1"/>
          </p:cNvSpPr>
          <p:nvPr/>
        </p:nvSpPr>
        <p:spPr bwMode="auto">
          <a:xfrm>
            <a:off x="533400" y="1371600"/>
            <a:ext cx="7620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20000"/>
              </a:spcBef>
              <a:buSzPct val="80000"/>
              <a:buFont typeface="Arial" panose="020B0604020202020204" pitchFamily="34" charset="0"/>
              <a:buChar char="•"/>
              <a:tabLst>
                <a:tab pos="358775" algn="l"/>
              </a:tabLst>
              <a:defRPr/>
            </a:pPr>
            <a:r>
              <a:rPr lang="en-US" altLang="en-US" b="1" dirty="0">
                <a:latin typeface="Arial" panose="020B0604020202020204" pitchFamily="34" charset="0"/>
                <a:cs typeface="Arial" panose="020B0604020202020204" pitchFamily="34" charset="0"/>
              </a:rPr>
              <a:t>	</a:t>
            </a:r>
            <a:r>
              <a:rPr lang="id-ID" altLang="en-US" b="1" dirty="0">
                <a:latin typeface="Arial" panose="020B0604020202020204" pitchFamily="34" charset="0"/>
                <a:cs typeface="Arial" panose="020B0604020202020204" pitchFamily="34" charset="0"/>
              </a:rPr>
              <a:t>Pemeriksaan </a:t>
            </a:r>
            <a:r>
              <a:rPr lang="id-ID" altLang="en-US" dirty="0">
                <a:latin typeface="Arial" panose="020B0604020202020204" pitchFamily="34" charset="0"/>
                <a:cs typeface="Arial" panose="020B0604020202020204" pitchFamily="34" charset="0"/>
              </a:rPr>
              <a:t>adalah s</a:t>
            </a:r>
            <a:r>
              <a:rPr lang="en-US" altLang="en-US" dirty="0" err="1">
                <a:latin typeface="Arial" panose="020B0604020202020204" pitchFamily="34" charset="0"/>
                <a:cs typeface="Arial" panose="020B0604020202020204" pitchFamily="34" charset="0"/>
              </a:rPr>
              <a:t>uatu</a:t>
            </a:r>
            <a:r>
              <a:rPr lang="en-US" altLang="en-US" dirty="0">
                <a:latin typeface="Arial" panose="020B0604020202020204" pitchFamily="34" charset="0"/>
                <a:cs typeface="Arial" panose="020B0604020202020204" pitchFamily="34" charset="0"/>
              </a:rPr>
              <a:t> proses </a:t>
            </a:r>
            <a:r>
              <a:rPr lang="en-US" altLang="en-US" dirty="0" err="1">
                <a:latin typeface="Arial" panose="020B0604020202020204" pitchFamily="34" charset="0"/>
                <a:cs typeface="Arial" panose="020B0604020202020204" pitchFamily="34" charset="0"/>
              </a:rPr>
              <a:t>indentifikasi</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masalah</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analisis</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dan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evaluasi</a:t>
            </a:r>
            <a:r>
              <a:rPr lang="en-US" altLang="en-US" dirty="0">
                <a:latin typeface="Arial" panose="020B0604020202020204" pitchFamily="34" charset="0"/>
                <a:cs typeface="Arial" panose="020B0604020202020204" pitchFamily="34" charset="0"/>
              </a:rPr>
              <a:t> yang </a:t>
            </a:r>
            <a:r>
              <a:rPr lang="en-US" altLang="en-US" dirty="0" err="1">
                <a:latin typeface="Arial" panose="020B0604020202020204" pitchFamily="34" charset="0"/>
                <a:cs typeface="Arial" panose="020B0604020202020204" pitchFamily="34" charset="0"/>
              </a:rPr>
              <a:t>dilakukan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secara</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independen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obyektif</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dan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profesional</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berdasarkan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standar</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pemeriksaan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untuk</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menelai</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kebenaran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kecermatan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kredibilitas</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dan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keandalan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informasi</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mengenai</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pengelolaan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dan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tanggung</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jawab</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keuangan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negara</a:t>
            </a:r>
            <a:r>
              <a:rPr lang="en-US" altLang="en-US" dirty="0">
                <a:latin typeface="Arial" panose="020B0604020202020204" pitchFamily="34" charset="0"/>
                <a:cs typeface="Arial" panose="020B0604020202020204" pitchFamily="34" charset="0"/>
              </a:rPr>
              <a:t>.</a:t>
            </a:r>
            <a:endParaRPr lang="id-ID" altLang="en-US" dirty="0">
              <a:latin typeface="Arial" panose="020B0604020202020204" pitchFamily="34" charset="0"/>
              <a:cs typeface="Arial" panose="020B0604020202020204" pitchFamily="34" charset="0"/>
            </a:endParaRPr>
          </a:p>
          <a:p>
            <a:pPr marL="0" indent="0" algn="just" eaLnBrk="1" hangingPunct="1">
              <a:spcBef>
                <a:spcPct val="20000"/>
              </a:spcBef>
              <a:buSzPct val="80000"/>
              <a:tabLst>
                <a:tab pos="358775" algn="l"/>
              </a:tabLst>
              <a:defRPr/>
            </a:pPr>
            <a:endParaRPr lang="id-ID" altLang="en-US" dirty="0">
              <a:latin typeface="Arial" panose="020B0604020202020204" pitchFamily="34" charset="0"/>
              <a:cs typeface="Arial" panose="020B0604020202020204" pitchFamily="34" charset="0"/>
            </a:endParaRPr>
          </a:p>
          <a:p>
            <a:pPr algn="just" eaLnBrk="1" hangingPunct="1">
              <a:spcBef>
                <a:spcPct val="20000"/>
              </a:spcBef>
              <a:buSzPct val="80000"/>
              <a:buFont typeface="Arial" panose="020B0604020202020204" pitchFamily="34" charset="0"/>
              <a:buChar char="•"/>
              <a:tabLst>
                <a:tab pos="358775" algn="l"/>
              </a:tabLst>
              <a:defRPr/>
            </a:pPr>
            <a:r>
              <a:rPr lang="id-ID" altLang="en-US" b="1" dirty="0">
                <a:latin typeface="Arial" panose="020B0604020202020204" pitchFamily="34" charset="0"/>
                <a:cs typeface="Arial" panose="020B0604020202020204" pitchFamily="34" charset="0"/>
              </a:rPr>
              <a:t>Pemeriksa</a:t>
            </a:r>
            <a:r>
              <a:rPr lang="id-ID" altLang="en-US" dirty="0">
                <a:latin typeface="Arial" panose="020B0604020202020204" pitchFamily="34" charset="0"/>
                <a:cs typeface="Arial" panose="020B0604020202020204" pitchFamily="34" charset="0"/>
              </a:rPr>
              <a:t> adalah o</a:t>
            </a:r>
            <a:r>
              <a:rPr lang="en-US" altLang="en-US" dirty="0">
                <a:latin typeface="Arial" panose="020B0604020202020204" pitchFamily="34" charset="0"/>
                <a:cs typeface="Arial" panose="020B0604020202020204" pitchFamily="34" charset="0"/>
              </a:rPr>
              <a:t>rang yang </a:t>
            </a:r>
            <a:r>
              <a:rPr lang="en-US" altLang="en-US" dirty="0" err="1">
                <a:latin typeface="Arial" panose="020B0604020202020204" pitchFamily="34" charset="0"/>
                <a:cs typeface="Arial" panose="020B0604020202020204" pitchFamily="34" charset="0"/>
              </a:rPr>
              <a:t>melaksanakan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tugas</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pemeriksaan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pengelolaan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dan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tanggung</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jawab</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keuangan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negara</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untuk</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dan</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atas</a:t>
            </a:r>
            <a:r>
              <a:rPr lang="en-US" altLang="en-US" dirty="0">
                <a:latin typeface="Arial" panose="020B0604020202020204" pitchFamily="34" charset="0"/>
                <a:cs typeface="Arial" panose="020B0604020202020204" pitchFamily="34" charset="0"/>
              </a:rPr>
              <a:t> </a:t>
            </a:r>
            <a:r>
              <a:rPr lang="en-US" altLang="en-US" dirty="0" err="1">
                <a:latin typeface="Arial" panose="020B0604020202020204" pitchFamily="34" charset="0"/>
                <a:cs typeface="Arial" panose="020B0604020202020204" pitchFamily="34" charset="0"/>
              </a:rPr>
              <a:t>nama</a:t>
            </a:r>
            <a:r>
              <a:rPr lang="en-US" altLang="en-US" dirty="0">
                <a:latin typeface="Arial" panose="020B0604020202020204" pitchFamily="34" charset="0"/>
                <a:cs typeface="Arial" panose="020B0604020202020204" pitchFamily="34" charset="0"/>
              </a:rPr>
              <a:t> BPK</a:t>
            </a:r>
          </a:p>
          <a:p>
            <a:pPr algn="just" eaLnBrk="1" hangingPunct="1">
              <a:spcBef>
                <a:spcPct val="20000"/>
              </a:spcBef>
              <a:buClr>
                <a:schemeClr val="accent2"/>
              </a:buClr>
              <a:buSzPct val="80000"/>
              <a:buFont typeface="Wingdings" panose="05000000000000000000" pitchFamily="2" charset="2"/>
              <a:buNone/>
              <a:defRPr/>
            </a:pPr>
            <a:endParaRPr lang="en-US" altLang="en-US"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xmlns="" id="{535A8D68-37CE-4AD5-9E7A-6E7A2E706EA0}"/>
              </a:ext>
            </a:extLst>
          </p:cNvPr>
          <p:cNvSpPr/>
          <p:nvPr/>
        </p:nvSpPr>
        <p:spPr>
          <a:xfrm>
            <a:off x="1066800" y="314980"/>
            <a:ext cx="7391400" cy="523220"/>
          </a:xfrm>
          <a:prstGeom prst="rect">
            <a:avLst/>
          </a:prstGeom>
        </p:spPr>
        <p:txBody>
          <a:bodyPr wrap="square">
            <a:spAutoFit/>
          </a:bodyPr>
          <a:lstStyle/>
          <a:p>
            <a:pPr algn="ctr"/>
            <a:r>
              <a:rPr lang="en-US" altLang="en-US" sz="2800" b="1" dirty="0" err="1">
                <a:cs typeface="Arial" panose="020B0604020202020204" pitchFamily="34" charset="0"/>
              </a:rPr>
              <a:t>Pengertian</a:t>
            </a:r>
            <a:r>
              <a:rPr lang="en-US" altLang="en-US" sz="2800" b="1" dirty="0">
                <a:cs typeface="Arial" panose="020B0604020202020204" pitchFamily="34" charset="0"/>
              </a:rPr>
              <a:t> </a:t>
            </a:r>
            <a:r>
              <a:rPr lang="en-US" altLang="en-US" sz="2800" b="1" dirty="0" err="1">
                <a:cs typeface="Arial" panose="020B0604020202020204" pitchFamily="34" charset="0"/>
              </a:rPr>
              <a:t>Pemeriksa</a:t>
            </a:r>
            <a:r>
              <a:rPr lang="en-US" altLang="en-US" sz="2800" b="1" dirty="0">
                <a:cs typeface="Arial" panose="020B0604020202020204" pitchFamily="34" charset="0"/>
              </a:rPr>
              <a:t> dan </a:t>
            </a:r>
            <a:r>
              <a:rPr lang="en-US" altLang="en-US" sz="2800" b="1" dirty="0" err="1">
                <a:cs typeface="Arial" panose="020B0604020202020204" pitchFamily="34" charset="0"/>
              </a:rPr>
              <a:t>Pemeriksaan</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3253"/>
                                        </p:tgtEl>
                                        <p:attrNameLst>
                                          <p:attrName>style.visibility</p:attrName>
                                        </p:attrNameLst>
                                      </p:cBhvr>
                                      <p:to>
                                        <p:strVal val="visible"/>
                                      </p:to>
                                    </p:set>
                                    <p:animEffect transition="in" filter="checkerboard(across)">
                                      <p:cBhvr>
                                        <p:cTn id="7" dur="500"/>
                                        <p:tgtEl>
                                          <p:spTgt spid="53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3"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a:extLst>
              <a:ext uri="{FF2B5EF4-FFF2-40B4-BE49-F238E27FC236}">
                <a16:creationId xmlns:a16="http://schemas.microsoft.com/office/drawing/2014/main" xmlns="" id="{D66AF6ED-2A55-47E8-A6DF-9A94717D9578}"/>
              </a:ext>
            </a:extLst>
          </p:cNvPr>
          <p:cNvSpPr>
            <a:spLocks noChangeArrowheads="1"/>
          </p:cNvSpPr>
          <p:nvPr/>
        </p:nvSpPr>
        <p:spPr bwMode="auto">
          <a:xfrm>
            <a:off x="533400" y="31550"/>
            <a:ext cx="8610600" cy="1143000"/>
          </a:xfrm>
          <a:prstGeom prst="rect">
            <a:avLst/>
          </a:prstGeom>
          <a:noFill/>
          <a:ln w="9525">
            <a:noFill/>
            <a:miter lim="800000"/>
            <a:headEnd/>
            <a:tailEnd/>
          </a:ln>
          <a:effectLst/>
        </p:spPr>
        <p:txBody>
          <a:bodyPr lIns="92075" tIns="46038" rIns="92075" bIns="46038" anchor="ctr"/>
          <a:lstStyle/>
          <a:p>
            <a:pPr>
              <a:defRPr/>
            </a:pPr>
            <a:r>
              <a:rPr lang="en-US" sz="3600" dirty="0">
                <a:effectLst>
                  <a:outerShdw blurRad="38100" dist="38100" dir="2700000" algn="tl">
                    <a:srgbClr val="000000"/>
                  </a:outerShdw>
                </a:effectLst>
                <a:latin typeface="Arial" panose="020B0604020202020204" pitchFamily="34" charset="0"/>
                <a:cs typeface="Arial" panose="020B0604020202020204" pitchFamily="34" charset="0"/>
              </a:rPr>
              <a:t>PENGELOLAAN KEUANGAN NEGARA</a:t>
            </a:r>
          </a:p>
        </p:txBody>
      </p:sp>
      <p:sp>
        <p:nvSpPr>
          <p:cNvPr id="164867" name="Rectangle 3">
            <a:extLst>
              <a:ext uri="{FF2B5EF4-FFF2-40B4-BE49-F238E27FC236}">
                <a16:creationId xmlns:a16="http://schemas.microsoft.com/office/drawing/2014/main" xmlns="" id="{9037C684-F509-4DCB-A15A-B7451DCBF1DB}"/>
              </a:ext>
            </a:extLst>
          </p:cNvPr>
          <p:cNvSpPr>
            <a:spLocks noChangeArrowheads="1"/>
          </p:cNvSpPr>
          <p:nvPr/>
        </p:nvSpPr>
        <p:spPr bwMode="auto">
          <a:xfrm>
            <a:off x="533400" y="1998663"/>
            <a:ext cx="76200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515938" indent="-176213">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20000"/>
              </a:spcBef>
              <a:buClr>
                <a:schemeClr val="accent2"/>
              </a:buClr>
              <a:buSzPct val="80000"/>
              <a:buFont typeface="Wingdings" panose="05000000000000000000" pitchFamily="2" charset="2"/>
              <a:buNone/>
            </a:pPr>
            <a:r>
              <a:rPr lang="en-US" altLang="en-US" b="1">
                <a:latin typeface="Arial" panose="020B0604020202020204" pitchFamily="34" charset="0"/>
                <a:cs typeface="Arial" panose="020B0604020202020204" pitchFamily="34" charset="0"/>
              </a:rPr>
              <a:t>	Keseluruhaan kegiatan pejabat pengelola keuangan negara sesuai dengan kedudukan dan kewenangannya, yang meliputi:</a:t>
            </a:r>
          </a:p>
          <a:p>
            <a:pPr lvl="2" algn="just" eaLnBrk="1" hangingPunct="1">
              <a:spcBef>
                <a:spcPct val="20000"/>
              </a:spcBef>
              <a:buFont typeface="Arial" panose="020B0604020202020204" pitchFamily="34" charset="0"/>
              <a:buChar char="•"/>
            </a:pPr>
            <a:r>
              <a:rPr lang="en-US" altLang="en-US" b="1">
                <a:latin typeface="Arial" panose="020B0604020202020204" pitchFamily="34" charset="0"/>
                <a:cs typeface="Arial" panose="020B0604020202020204" pitchFamily="34" charset="0"/>
              </a:rPr>
              <a:t>  perencanaan;</a:t>
            </a:r>
          </a:p>
          <a:p>
            <a:pPr lvl="2" algn="just" eaLnBrk="1" hangingPunct="1">
              <a:spcBef>
                <a:spcPct val="20000"/>
              </a:spcBef>
              <a:buFont typeface="Arial" panose="020B0604020202020204" pitchFamily="34" charset="0"/>
              <a:buChar char="•"/>
            </a:pPr>
            <a:r>
              <a:rPr lang="en-US" altLang="en-US" b="1">
                <a:latin typeface="Arial" panose="020B0604020202020204" pitchFamily="34" charset="0"/>
                <a:cs typeface="Arial" panose="020B0604020202020204" pitchFamily="34" charset="0"/>
              </a:rPr>
              <a:t>  pelaksanaan;</a:t>
            </a:r>
          </a:p>
          <a:p>
            <a:pPr lvl="2" algn="just" eaLnBrk="1" hangingPunct="1">
              <a:spcBef>
                <a:spcPct val="20000"/>
              </a:spcBef>
              <a:buFont typeface="Arial" panose="020B0604020202020204" pitchFamily="34" charset="0"/>
              <a:buChar char="•"/>
            </a:pPr>
            <a:r>
              <a:rPr lang="en-US" altLang="en-US" b="1">
                <a:latin typeface="Arial" panose="020B0604020202020204" pitchFamily="34" charset="0"/>
                <a:cs typeface="Arial" panose="020B0604020202020204" pitchFamily="34" charset="0"/>
              </a:rPr>
              <a:t>  pengawasan; dan</a:t>
            </a:r>
          </a:p>
          <a:p>
            <a:pPr lvl="2" algn="just" eaLnBrk="1" hangingPunct="1">
              <a:spcBef>
                <a:spcPct val="20000"/>
              </a:spcBef>
              <a:buFont typeface="Arial" panose="020B0604020202020204" pitchFamily="34" charset="0"/>
              <a:buChar char="•"/>
            </a:pPr>
            <a:r>
              <a:rPr lang="en-US" altLang="en-US" b="1">
                <a:latin typeface="Arial" panose="020B0604020202020204" pitchFamily="34" charset="0"/>
                <a:cs typeface="Arial" panose="020B0604020202020204" pitchFamily="34" charset="0"/>
              </a:rPr>
              <a:t>  pertanggungjawaban.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4866"/>
                                        </p:tgtEl>
                                        <p:attrNameLst>
                                          <p:attrName>style.visibility</p:attrName>
                                        </p:attrNameLst>
                                      </p:cBhvr>
                                      <p:to>
                                        <p:strVal val="visible"/>
                                      </p:to>
                                    </p:set>
                                    <p:animEffect transition="in" filter="blinds(horizontal)">
                                      <p:cBhvr>
                                        <p:cTn id="7" dur="500"/>
                                        <p:tgtEl>
                                          <p:spTgt spid="1648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64867"/>
                                        </p:tgtEl>
                                        <p:attrNameLst>
                                          <p:attrName>style.visibility</p:attrName>
                                        </p:attrNameLst>
                                      </p:cBhvr>
                                      <p:to>
                                        <p:strVal val="visible"/>
                                      </p:to>
                                    </p:set>
                                    <p:animEffect transition="in" filter="box(in)">
                                      <p:cBhvr>
                                        <p:cTn id="12" dur="500"/>
                                        <p:tgtEl>
                                          <p:spTgt spid="1648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6" grpId="0"/>
      <p:bldP spid="164867"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a:extLst>
              <a:ext uri="{FF2B5EF4-FFF2-40B4-BE49-F238E27FC236}">
                <a16:creationId xmlns:a16="http://schemas.microsoft.com/office/drawing/2014/main" xmlns="" id="{C742741F-2ED7-416C-908F-719F01E70CAE}"/>
              </a:ext>
            </a:extLst>
          </p:cNvPr>
          <p:cNvSpPr>
            <a:spLocks noChangeArrowheads="1"/>
          </p:cNvSpPr>
          <p:nvPr/>
        </p:nvSpPr>
        <p:spPr bwMode="auto">
          <a:xfrm>
            <a:off x="381000" y="-26894"/>
            <a:ext cx="8610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800" b="1" dirty="0">
                <a:latin typeface="Arial" panose="020B0604020202020204" pitchFamily="34" charset="0"/>
                <a:cs typeface="Arial" panose="020B0604020202020204" pitchFamily="34" charset="0"/>
              </a:rPr>
              <a:t>TANGGUNG JAWAB KEUANGAN NEGARA</a:t>
            </a:r>
          </a:p>
        </p:txBody>
      </p:sp>
      <p:sp>
        <p:nvSpPr>
          <p:cNvPr id="166915" name="Rectangle 3">
            <a:extLst>
              <a:ext uri="{FF2B5EF4-FFF2-40B4-BE49-F238E27FC236}">
                <a16:creationId xmlns:a16="http://schemas.microsoft.com/office/drawing/2014/main" xmlns="" id="{5C86A197-D30B-477F-A8B1-7BA843F4D0C2}"/>
              </a:ext>
            </a:extLst>
          </p:cNvPr>
          <p:cNvSpPr>
            <a:spLocks noChangeArrowheads="1"/>
          </p:cNvSpPr>
          <p:nvPr/>
        </p:nvSpPr>
        <p:spPr bwMode="auto">
          <a:xfrm>
            <a:off x="533400" y="1905000"/>
            <a:ext cx="76200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20000"/>
              </a:spcBef>
              <a:buClr>
                <a:schemeClr val="accent2"/>
              </a:buClr>
              <a:buSzPct val="80000"/>
              <a:buFont typeface="Wingdings" panose="05000000000000000000" pitchFamily="2" charset="2"/>
              <a:buNone/>
            </a:pPr>
            <a:r>
              <a:rPr lang="en-US" altLang="en-US" b="1">
                <a:latin typeface="Arial" panose="020B0604020202020204" pitchFamily="34" charset="0"/>
                <a:cs typeface="Arial" panose="020B0604020202020204" pitchFamily="34" charset="0"/>
              </a:rPr>
              <a:t>	Kewajiban pemerintah untuk melaksanakan pengelolaan Keuangan Negara secara:</a:t>
            </a:r>
          </a:p>
          <a:p>
            <a:pPr lvl="1" algn="just" eaLnBrk="1" hangingPunct="1">
              <a:spcBef>
                <a:spcPct val="20000"/>
              </a:spcBef>
              <a:buFontTx/>
              <a:buChar char="–"/>
            </a:pPr>
            <a:r>
              <a:rPr lang="en-US" altLang="en-US" b="1">
                <a:latin typeface="Arial" panose="020B0604020202020204" pitchFamily="34" charset="0"/>
                <a:cs typeface="Arial" panose="020B0604020202020204" pitchFamily="34" charset="0"/>
              </a:rPr>
              <a:t> tertib;</a:t>
            </a:r>
          </a:p>
          <a:p>
            <a:pPr lvl="1" algn="just" eaLnBrk="1" hangingPunct="1">
              <a:spcBef>
                <a:spcPct val="20000"/>
              </a:spcBef>
              <a:buFontTx/>
              <a:buChar char="–"/>
            </a:pPr>
            <a:r>
              <a:rPr lang="en-US" altLang="en-US" b="1">
                <a:latin typeface="Arial" panose="020B0604020202020204" pitchFamily="34" charset="0"/>
                <a:cs typeface="Arial" panose="020B0604020202020204" pitchFamily="34" charset="0"/>
              </a:rPr>
              <a:t> taat pada peraturan perundang-undangan;</a:t>
            </a:r>
          </a:p>
          <a:p>
            <a:pPr lvl="1" algn="just" eaLnBrk="1" hangingPunct="1">
              <a:spcBef>
                <a:spcPct val="20000"/>
              </a:spcBef>
              <a:buFontTx/>
              <a:buChar char="–"/>
            </a:pPr>
            <a:r>
              <a:rPr lang="en-US" altLang="en-US" b="1">
                <a:latin typeface="Arial" panose="020B0604020202020204" pitchFamily="34" charset="0"/>
                <a:cs typeface="Arial" panose="020B0604020202020204" pitchFamily="34" charset="0"/>
              </a:rPr>
              <a:t> efesiensi, ekonomis, dan efektif; dan</a:t>
            </a:r>
          </a:p>
          <a:p>
            <a:pPr lvl="1" algn="just" eaLnBrk="1" hangingPunct="1">
              <a:spcBef>
                <a:spcPct val="20000"/>
              </a:spcBef>
              <a:buFontTx/>
              <a:buChar char="–"/>
            </a:pPr>
            <a:r>
              <a:rPr lang="en-US" altLang="en-US" b="1">
                <a:latin typeface="Arial" panose="020B0604020202020204" pitchFamily="34" charset="0"/>
                <a:cs typeface="Arial" panose="020B0604020202020204" pitchFamily="34" charset="0"/>
              </a:rPr>
              <a:t> transparan;</a:t>
            </a:r>
          </a:p>
          <a:p>
            <a:pPr algn="just" eaLnBrk="1" hangingPunct="1">
              <a:spcBef>
                <a:spcPct val="20000"/>
              </a:spcBef>
              <a:buClr>
                <a:schemeClr val="accent2"/>
              </a:buClr>
              <a:buSzPct val="80000"/>
              <a:buFont typeface="Wingdings" panose="05000000000000000000" pitchFamily="2" charset="2"/>
              <a:buNone/>
            </a:pPr>
            <a:r>
              <a:rPr lang="en-US" altLang="en-US" b="1">
                <a:latin typeface="Arial" panose="020B0604020202020204" pitchFamily="34" charset="0"/>
                <a:cs typeface="Arial" panose="020B0604020202020204" pitchFamily="34" charset="0"/>
              </a:rPr>
              <a:t>	dengan memperhatikan rasa keadilan dan kepatutan.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6914"/>
                                        </p:tgtEl>
                                        <p:attrNameLst>
                                          <p:attrName>style.visibility</p:attrName>
                                        </p:attrNameLst>
                                      </p:cBhvr>
                                      <p:to>
                                        <p:strVal val="visible"/>
                                      </p:to>
                                    </p:set>
                                    <p:animEffect transition="in" filter="box(in)">
                                      <p:cBhvr>
                                        <p:cTn id="7" dur="500"/>
                                        <p:tgtEl>
                                          <p:spTgt spid="1669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66915"/>
                                        </p:tgtEl>
                                        <p:attrNameLst>
                                          <p:attrName>style.visibility</p:attrName>
                                        </p:attrNameLst>
                                      </p:cBhvr>
                                      <p:to>
                                        <p:strVal val="visible"/>
                                      </p:to>
                                    </p:set>
                                    <p:anim calcmode="lin" valueType="num">
                                      <p:cBhvr additive="base">
                                        <p:cTn id="12" dur="500" fill="hold"/>
                                        <p:tgtEl>
                                          <p:spTgt spid="166915"/>
                                        </p:tgtEl>
                                        <p:attrNameLst>
                                          <p:attrName>ppt_x</p:attrName>
                                        </p:attrNameLst>
                                      </p:cBhvr>
                                      <p:tavLst>
                                        <p:tav tm="0">
                                          <p:val>
                                            <p:strVal val="#ppt_x"/>
                                          </p:val>
                                        </p:tav>
                                        <p:tav tm="100000">
                                          <p:val>
                                            <p:strVal val="#ppt_x"/>
                                          </p:val>
                                        </p:tav>
                                      </p:tavLst>
                                    </p:anim>
                                    <p:anim calcmode="lin" valueType="num">
                                      <p:cBhvr additive="base">
                                        <p:cTn id="13" dur="500" fill="hold"/>
                                        <p:tgtEl>
                                          <p:spTgt spid="1669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4" grpId="0"/>
      <p:bldP spid="166915"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4">
            <a:extLst>
              <a:ext uri="{FF2B5EF4-FFF2-40B4-BE49-F238E27FC236}">
                <a16:creationId xmlns:a16="http://schemas.microsoft.com/office/drawing/2014/main" xmlns="" id="{B48F6ACB-DA35-45F7-884A-5180D1E6FF81}"/>
              </a:ext>
            </a:extLst>
          </p:cNvPr>
          <p:cNvSpPr>
            <a:spLocks noChangeArrowheads="1"/>
          </p:cNvSpPr>
          <p:nvPr/>
        </p:nvSpPr>
        <p:spPr bwMode="auto">
          <a:xfrm>
            <a:off x="609600" y="152400"/>
            <a:ext cx="7772400" cy="838200"/>
          </a:xfrm>
          <a:prstGeom prst="rect">
            <a:avLst/>
          </a:prstGeom>
          <a:noFill/>
          <a:ln w="9525">
            <a:noFill/>
            <a:miter lim="800000"/>
            <a:headEnd/>
            <a:tailEnd/>
          </a:ln>
          <a:effectLst/>
        </p:spPr>
        <p:txBody>
          <a:bodyPr anchor="b"/>
          <a:lstStyle/>
          <a:p>
            <a:pPr>
              <a:defRPr/>
            </a:pPr>
            <a:r>
              <a:rPr lang="en-US" sz="4000" dirty="0">
                <a:effectLst>
                  <a:outerShdw blurRad="38100" dist="38100" dir="2700000" algn="tl">
                    <a:srgbClr val="000000"/>
                  </a:outerShdw>
                </a:effectLst>
                <a:latin typeface="Arial" panose="020B0604020202020204" pitchFamily="34" charset="0"/>
                <a:cs typeface="Arial" panose="020B0604020202020204" pitchFamily="34" charset="0"/>
              </a:rPr>
              <a:t>LINGKUP PEMERIKSAAN</a:t>
            </a:r>
          </a:p>
        </p:txBody>
      </p:sp>
      <p:sp>
        <p:nvSpPr>
          <p:cNvPr id="26629" name="Rectangle 5">
            <a:extLst>
              <a:ext uri="{FF2B5EF4-FFF2-40B4-BE49-F238E27FC236}">
                <a16:creationId xmlns:a16="http://schemas.microsoft.com/office/drawing/2014/main" xmlns="" id="{DC3DB924-CC91-43F2-8A9B-456E3B75FD26}"/>
              </a:ext>
            </a:extLst>
          </p:cNvPr>
          <p:cNvSpPr>
            <a:spLocks noChangeArrowheads="1"/>
          </p:cNvSpPr>
          <p:nvPr/>
        </p:nvSpPr>
        <p:spPr bwMode="auto">
          <a:xfrm>
            <a:off x="609600" y="1905000"/>
            <a:ext cx="77724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buClr>
                <a:schemeClr val="accent2"/>
              </a:buClr>
              <a:buSzPct val="80000"/>
              <a:buFont typeface="Wingdings" panose="05000000000000000000" pitchFamily="2" charset="2"/>
              <a:buChar char="l"/>
            </a:pPr>
            <a:endParaRPr lang="en-US" altLang="en-US" b="1">
              <a:latin typeface="Arial" panose="020B0604020202020204" pitchFamily="34" charset="0"/>
              <a:cs typeface="Arial" panose="020B0604020202020204" pitchFamily="34" charset="0"/>
            </a:endParaRPr>
          </a:p>
          <a:p>
            <a:pPr eaLnBrk="1" hangingPunct="1">
              <a:lnSpc>
                <a:spcPct val="90000"/>
              </a:lnSpc>
              <a:spcBef>
                <a:spcPct val="20000"/>
              </a:spcBef>
              <a:buSzPct val="80000"/>
              <a:buFont typeface="Arial" panose="020B0604020202020204" pitchFamily="34" charset="0"/>
              <a:buChar char="•"/>
            </a:pPr>
            <a:r>
              <a:rPr lang="en-US" altLang="en-US" b="1">
                <a:latin typeface="Arial" panose="020B0604020202020204" pitchFamily="34" charset="0"/>
                <a:cs typeface="Arial" panose="020B0604020202020204" pitchFamily="34" charset="0"/>
              </a:rPr>
              <a:t>PEMERIKSAAN KEUANGAN </a:t>
            </a:r>
          </a:p>
          <a:p>
            <a:pPr eaLnBrk="1" hangingPunct="1">
              <a:lnSpc>
                <a:spcPct val="90000"/>
              </a:lnSpc>
              <a:spcBef>
                <a:spcPct val="20000"/>
              </a:spcBef>
              <a:buSzPct val="80000"/>
              <a:buFont typeface="Arial" panose="020B0604020202020204" pitchFamily="34" charset="0"/>
              <a:buChar char="•"/>
            </a:pPr>
            <a:endParaRPr lang="en-US" altLang="en-US" b="1">
              <a:latin typeface="Arial" panose="020B0604020202020204" pitchFamily="34" charset="0"/>
              <a:cs typeface="Arial" panose="020B0604020202020204" pitchFamily="34" charset="0"/>
            </a:endParaRPr>
          </a:p>
          <a:p>
            <a:pPr eaLnBrk="1" hangingPunct="1">
              <a:lnSpc>
                <a:spcPct val="90000"/>
              </a:lnSpc>
              <a:spcBef>
                <a:spcPct val="20000"/>
              </a:spcBef>
              <a:buSzPct val="80000"/>
              <a:buFont typeface="Arial" panose="020B0604020202020204" pitchFamily="34" charset="0"/>
              <a:buChar char="•"/>
            </a:pPr>
            <a:r>
              <a:rPr lang="en-US" altLang="en-US" b="1">
                <a:latin typeface="Arial" panose="020B0604020202020204" pitchFamily="34" charset="0"/>
                <a:cs typeface="Arial" panose="020B0604020202020204" pitchFamily="34" charset="0"/>
              </a:rPr>
              <a:t>PEMERIKSAAN KINERJA</a:t>
            </a:r>
          </a:p>
          <a:p>
            <a:pPr eaLnBrk="1" hangingPunct="1">
              <a:lnSpc>
                <a:spcPct val="90000"/>
              </a:lnSpc>
              <a:spcBef>
                <a:spcPct val="20000"/>
              </a:spcBef>
              <a:buSzPct val="80000"/>
              <a:buFont typeface="Arial" panose="020B0604020202020204" pitchFamily="34" charset="0"/>
              <a:buChar char="•"/>
            </a:pPr>
            <a:endParaRPr lang="en-US" altLang="en-US" b="1">
              <a:latin typeface="Arial" panose="020B0604020202020204" pitchFamily="34" charset="0"/>
              <a:cs typeface="Arial" panose="020B0604020202020204" pitchFamily="34" charset="0"/>
            </a:endParaRPr>
          </a:p>
          <a:p>
            <a:pPr eaLnBrk="1" hangingPunct="1">
              <a:lnSpc>
                <a:spcPct val="90000"/>
              </a:lnSpc>
              <a:spcBef>
                <a:spcPct val="20000"/>
              </a:spcBef>
              <a:buSzPct val="80000"/>
              <a:buFont typeface="Arial" panose="020B0604020202020204" pitchFamily="34" charset="0"/>
              <a:buChar char="•"/>
            </a:pPr>
            <a:r>
              <a:rPr lang="en-US" altLang="en-US" b="1">
                <a:latin typeface="Arial" panose="020B0604020202020204" pitchFamily="34" charset="0"/>
                <a:cs typeface="Arial" panose="020B0604020202020204" pitchFamily="34" charset="0"/>
              </a:rPr>
              <a:t>PEMERIKSAAN DENGAN TUJUAN TERTENTU</a:t>
            </a:r>
          </a:p>
          <a:p>
            <a:pPr eaLnBrk="1" hangingPunct="1">
              <a:lnSpc>
                <a:spcPct val="90000"/>
              </a:lnSpc>
              <a:spcBef>
                <a:spcPct val="20000"/>
              </a:spcBef>
              <a:buClr>
                <a:schemeClr val="accent2"/>
              </a:buClr>
              <a:buSzPct val="80000"/>
              <a:buFont typeface="Wingdings" panose="05000000000000000000" pitchFamily="2" charset="2"/>
              <a:buNone/>
            </a:pPr>
            <a:endParaRPr lang="en-US" altLang="en-US" b="1">
              <a:latin typeface="Arial" panose="020B0604020202020204" pitchFamily="34" charset="0"/>
              <a:cs typeface="Arial" panose="020B0604020202020204" pitchFamily="34" charset="0"/>
            </a:endParaRPr>
          </a:p>
          <a:p>
            <a:pPr lvl="1" algn="r" eaLnBrk="1" hangingPunct="1">
              <a:lnSpc>
                <a:spcPct val="90000"/>
              </a:lnSpc>
              <a:spcBef>
                <a:spcPct val="20000"/>
              </a:spcBef>
            </a:pPr>
            <a:endParaRPr lang="en-US" altLang="en-US" b="1">
              <a:latin typeface="Arial" panose="020B0604020202020204" pitchFamily="34" charset="0"/>
              <a:cs typeface="Arial" panose="020B0604020202020204" pitchFamily="34" charset="0"/>
            </a:endParaRPr>
          </a:p>
          <a:p>
            <a:pPr lvl="1" algn="r" eaLnBrk="1" hangingPunct="1">
              <a:lnSpc>
                <a:spcPct val="90000"/>
              </a:lnSpc>
              <a:spcBef>
                <a:spcPct val="20000"/>
              </a:spcBef>
            </a:pPr>
            <a:r>
              <a:rPr lang="en-US" altLang="en-US" sz="1600" b="1">
                <a:latin typeface="Arial" panose="020B0604020202020204" pitchFamily="34" charset="0"/>
                <a:cs typeface="Arial" panose="020B0604020202020204" pitchFamily="34" charset="0"/>
              </a:rPr>
              <a:t>PASAL 4 UU PPTKN</a:t>
            </a:r>
          </a:p>
          <a:p>
            <a:pPr lvl="1" eaLnBrk="1" hangingPunct="1">
              <a:lnSpc>
                <a:spcPct val="90000"/>
              </a:lnSpc>
              <a:spcBef>
                <a:spcPct val="20000"/>
              </a:spcBef>
            </a:pPr>
            <a:endParaRPr lang="en-US" altLang="en-US" b="1">
              <a:latin typeface="Arial" panose="020B0604020202020204" pitchFamily="34" charset="0"/>
              <a:cs typeface="Arial" panose="020B0604020202020204" pitchFamily="34" charset="0"/>
            </a:endParaRPr>
          </a:p>
          <a:p>
            <a:pPr eaLnBrk="1" hangingPunct="1">
              <a:lnSpc>
                <a:spcPct val="90000"/>
              </a:lnSpc>
              <a:spcBef>
                <a:spcPct val="20000"/>
              </a:spcBef>
              <a:buClr>
                <a:schemeClr val="accent2"/>
              </a:buClr>
              <a:buSzPct val="80000"/>
              <a:buFont typeface="Wingdings" panose="05000000000000000000" pitchFamily="2" charset="2"/>
              <a:buChar char="l"/>
            </a:pPr>
            <a:endParaRPr lang="en-US" altLang="en-US" b="1">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blinds(horizontal)">
                                      <p:cBhvr>
                                        <p:cTn id="7" dur="500"/>
                                        <p:tgtEl>
                                          <p:spTgt spid="266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6629"/>
                                        </p:tgtEl>
                                        <p:attrNameLst>
                                          <p:attrName>style.visibility</p:attrName>
                                        </p:attrNameLst>
                                      </p:cBhvr>
                                      <p:to>
                                        <p:strVal val="visible"/>
                                      </p:to>
                                    </p:set>
                                    <p:animEffect transition="in" filter="diamond(in)">
                                      <p:cBhvr>
                                        <p:cTn id="12" dur="2000"/>
                                        <p:tgtEl>
                                          <p:spTgt spid="266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p:bldP spid="26629" grpId="0"/>
    </p:bldLst>
  </p:timing>
</p:sld>
</file>

<file path=ppt/slides/slide9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Slide Number Placeholder 3">
            <a:extLst>
              <a:ext uri="{FF2B5EF4-FFF2-40B4-BE49-F238E27FC236}">
                <a16:creationId xmlns:a16="http://schemas.microsoft.com/office/drawing/2014/main" xmlns="" id="{824D65E8-B4E0-464E-9BC7-87733464FE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8ABA51A-7FC4-4A9F-ADAA-573EB13A3DAA}" type="slidenum">
              <a:rPr lang="en-US" altLang="en-US" sz="1400" smtClean="0">
                <a:cs typeface="Arial" panose="020B0604020202020204" pitchFamily="34" charset="0"/>
              </a:rPr>
              <a:pPr eaLnBrk="1" hangingPunct="1"/>
              <a:t>99</a:t>
            </a:fld>
            <a:endParaRPr lang="en-US" altLang="en-US" sz="1400">
              <a:cs typeface="Arial" panose="020B0604020202020204" pitchFamily="34" charset="0"/>
            </a:endParaRPr>
          </a:p>
        </p:txBody>
      </p:sp>
      <p:sp>
        <p:nvSpPr>
          <p:cNvPr id="45060" name="Rectangle 4">
            <a:extLst>
              <a:ext uri="{FF2B5EF4-FFF2-40B4-BE49-F238E27FC236}">
                <a16:creationId xmlns:a16="http://schemas.microsoft.com/office/drawing/2014/main" xmlns="" id="{4F7B7276-F6E5-4E77-8401-C9856518445A}"/>
              </a:ext>
            </a:extLst>
          </p:cNvPr>
          <p:cNvSpPr>
            <a:spLocks noChangeArrowheads="1"/>
          </p:cNvSpPr>
          <p:nvPr/>
        </p:nvSpPr>
        <p:spPr bwMode="auto">
          <a:xfrm>
            <a:off x="304800" y="1295400"/>
            <a:ext cx="3352800" cy="11430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en-US" altLang="en-US" b="1">
              <a:solidFill>
                <a:schemeClr val="bg2"/>
              </a:solidFill>
              <a:latin typeface="Tahoma" panose="020B0604030504040204" pitchFamily="34" charset="0"/>
              <a:cs typeface="Arial" panose="020B0604020202020204" pitchFamily="34" charset="0"/>
            </a:endParaRPr>
          </a:p>
          <a:p>
            <a:pPr algn="ctr" eaLnBrk="1" hangingPunct="1"/>
            <a:r>
              <a:rPr lang="en-US" altLang="en-US" b="1">
                <a:solidFill>
                  <a:schemeClr val="bg2"/>
                </a:solidFill>
                <a:latin typeface="Tahoma" panose="020B0604030504040204" pitchFamily="34" charset="0"/>
                <a:cs typeface="Arial" panose="020B0604020202020204" pitchFamily="34" charset="0"/>
              </a:rPr>
              <a:t>PEMERIKSAAN </a:t>
            </a:r>
          </a:p>
          <a:p>
            <a:pPr algn="ctr" eaLnBrk="1" hangingPunct="1"/>
            <a:r>
              <a:rPr lang="en-US" altLang="en-US" b="1">
                <a:solidFill>
                  <a:schemeClr val="bg2"/>
                </a:solidFill>
                <a:latin typeface="Tahoma" panose="020B0604030504040204" pitchFamily="34" charset="0"/>
                <a:cs typeface="Arial" panose="020B0604020202020204" pitchFamily="34" charset="0"/>
              </a:rPr>
              <a:t>KEUANGAN</a:t>
            </a:r>
          </a:p>
          <a:p>
            <a:pPr algn="ctr" eaLnBrk="1" hangingPunct="1"/>
            <a:endParaRPr lang="en-US" altLang="en-US" b="1">
              <a:solidFill>
                <a:schemeClr val="bg2"/>
              </a:solidFill>
              <a:latin typeface="Tahoma" panose="020B0604030504040204" pitchFamily="34" charset="0"/>
              <a:cs typeface="Arial" panose="020B0604020202020204" pitchFamily="34" charset="0"/>
            </a:endParaRPr>
          </a:p>
        </p:txBody>
      </p:sp>
      <p:sp>
        <p:nvSpPr>
          <p:cNvPr id="45061" name="Rectangle 5">
            <a:extLst>
              <a:ext uri="{FF2B5EF4-FFF2-40B4-BE49-F238E27FC236}">
                <a16:creationId xmlns:a16="http://schemas.microsoft.com/office/drawing/2014/main" xmlns="" id="{439B0809-7F57-4D60-8114-A7EEB548B716}"/>
              </a:ext>
            </a:extLst>
          </p:cNvPr>
          <p:cNvSpPr>
            <a:spLocks noChangeArrowheads="1"/>
          </p:cNvSpPr>
          <p:nvPr/>
        </p:nvSpPr>
        <p:spPr bwMode="auto">
          <a:xfrm>
            <a:off x="304800" y="2819400"/>
            <a:ext cx="3352800" cy="11430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b="1">
                <a:solidFill>
                  <a:schemeClr val="bg2"/>
                </a:solidFill>
                <a:latin typeface="Tahoma" panose="020B0604030504040204" pitchFamily="34" charset="0"/>
                <a:cs typeface="Arial" panose="020B0604020202020204" pitchFamily="34" charset="0"/>
              </a:rPr>
              <a:t>PEMERIKSAAN </a:t>
            </a:r>
          </a:p>
          <a:p>
            <a:pPr algn="ctr" eaLnBrk="1" hangingPunct="1"/>
            <a:r>
              <a:rPr lang="en-US" altLang="en-US" b="1">
                <a:solidFill>
                  <a:schemeClr val="bg2"/>
                </a:solidFill>
                <a:latin typeface="Tahoma" panose="020B0604030504040204" pitchFamily="34" charset="0"/>
                <a:cs typeface="Arial" panose="020B0604020202020204" pitchFamily="34" charset="0"/>
              </a:rPr>
              <a:t>KINERJA</a:t>
            </a:r>
          </a:p>
        </p:txBody>
      </p:sp>
      <p:sp>
        <p:nvSpPr>
          <p:cNvPr id="45062" name="Rectangle 6">
            <a:extLst>
              <a:ext uri="{FF2B5EF4-FFF2-40B4-BE49-F238E27FC236}">
                <a16:creationId xmlns:a16="http://schemas.microsoft.com/office/drawing/2014/main" xmlns="" id="{E43D0A2F-44CF-4FBF-B3A7-EBD99DE99DBE}"/>
              </a:ext>
            </a:extLst>
          </p:cNvPr>
          <p:cNvSpPr>
            <a:spLocks noChangeArrowheads="1"/>
          </p:cNvSpPr>
          <p:nvPr/>
        </p:nvSpPr>
        <p:spPr bwMode="auto">
          <a:xfrm>
            <a:off x="304800" y="4267200"/>
            <a:ext cx="3352800" cy="12954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b="1">
                <a:solidFill>
                  <a:schemeClr val="bg2"/>
                </a:solidFill>
                <a:latin typeface="Tahoma" panose="020B0604030504040204" pitchFamily="34" charset="0"/>
                <a:cs typeface="Arial" panose="020B0604020202020204" pitchFamily="34" charset="0"/>
              </a:rPr>
              <a:t>PEMERIKSAAN DGN </a:t>
            </a:r>
          </a:p>
          <a:p>
            <a:pPr algn="ctr" eaLnBrk="1" hangingPunct="1"/>
            <a:r>
              <a:rPr lang="en-US" altLang="en-US" b="1">
                <a:solidFill>
                  <a:schemeClr val="bg2"/>
                </a:solidFill>
                <a:latin typeface="Tahoma" panose="020B0604030504040204" pitchFamily="34" charset="0"/>
                <a:cs typeface="Arial" panose="020B0604020202020204" pitchFamily="34" charset="0"/>
              </a:rPr>
              <a:t>TUJUAN TERTENTU</a:t>
            </a:r>
          </a:p>
        </p:txBody>
      </p:sp>
      <p:sp>
        <p:nvSpPr>
          <p:cNvPr id="45063" name="Rectangle 7">
            <a:extLst>
              <a:ext uri="{FF2B5EF4-FFF2-40B4-BE49-F238E27FC236}">
                <a16:creationId xmlns:a16="http://schemas.microsoft.com/office/drawing/2014/main" xmlns="" id="{E6B56FCA-C516-4A36-8CE8-9F14B72E8181}"/>
              </a:ext>
            </a:extLst>
          </p:cNvPr>
          <p:cNvSpPr>
            <a:spLocks noChangeArrowheads="1"/>
          </p:cNvSpPr>
          <p:nvPr/>
        </p:nvSpPr>
        <p:spPr bwMode="auto">
          <a:xfrm>
            <a:off x="5181600" y="4343400"/>
            <a:ext cx="3657600" cy="1447800"/>
          </a:xfrm>
          <a:prstGeom prst="rect">
            <a:avLst/>
          </a:prstGeom>
          <a:solidFill>
            <a:schemeClr val="tx2"/>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en-US" altLang="en-US" sz="1800" b="1">
              <a:solidFill>
                <a:schemeClr val="bg2"/>
              </a:solidFill>
              <a:latin typeface="Tahoma" panose="020B0604030504040204" pitchFamily="34" charset="0"/>
              <a:cs typeface="Arial" panose="020B0604020202020204" pitchFamily="34" charset="0"/>
            </a:endParaRPr>
          </a:p>
        </p:txBody>
      </p:sp>
      <p:sp>
        <p:nvSpPr>
          <p:cNvPr id="45064" name="Rectangle 8">
            <a:extLst>
              <a:ext uri="{FF2B5EF4-FFF2-40B4-BE49-F238E27FC236}">
                <a16:creationId xmlns:a16="http://schemas.microsoft.com/office/drawing/2014/main" xmlns="" id="{A63E222E-B00F-4B1B-8891-4056172B72C5}"/>
              </a:ext>
            </a:extLst>
          </p:cNvPr>
          <p:cNvSpPr>
            <a:spLocks noChangeArrowheads="1"/>
          </p:cNvSpPr>
          <p:nvPr/>
        </p:nvSpPr>
        <p:spPr bwMode="auto">
          <a:xfrm>
            <a:off x="5181600" y="2895600"/>
            <a:ext cx="3657600" cy="1143000"/>
          </a:xfrm>
          <a:prstGeom prst="rect">
            <a:avLst/>
          </a:prstGeom>
          <a:solidFill>
            <a:schemeClr val="tx2"/>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800" b="1" dirty="0" err="1">
                <a:solidFill>
                  <a:schemeClr val="bg1"/>
                </a:solidFill>
                <a:latin typeface="Tahoma" panose="020B0604030504040204" pitchFamily="34" charset="0"/>
                <a:cs typeface="Arial" panose="020B0604020202020204" pitchFamily="34" charset="0"/>
              </a:rPr>
              <a:t>Pemeriksaan</a:t>
            </a:r>
            <a:r>
              <a:rPr lang="en-US" altLang="en-US" sz="1800" b="1" dirty="0">
                <a:solidFill>
                  <a:schemeClr val="bg1"/>
                </a:solidFill>
                <a:latin typeface="Tahoma" panose="020B0604030504040204" pitchFamily="34" charset="0"/>
                <a:cs typeface="Arial" panose="020B0604020202020204" pitchFamily="34" charset="0"/>
              </a:rPr>
              <a:t> </a:t>
            </a:r>
            <a:r>
              <a:rPr lang="en-US" altLang="en-US" sz="1800" b="1" dirty="0" err="1">
                <a:solidFill>
                  <a:schemeClr val="bg1"/>
                </a:solidFill>
                <a:latin typeface="Tahoma" panose="020B0604030504040204" pitchFamily="34" charset="0"/>
                <a:cs typeface="Arial" panose="020B0604020202020204" pitchFamily="34" charset="0"/>
              </a:rPr>
              <a:t>atas</a:t>
            </a:r>
            <a:r>
              <a:rPr lang="en-US" altLang="en-US" sz="1800" b="1" dirty="0">
                <a:solidFill>
                  <a:schemeClr val="bg1"/>
                </a:solidFill>
                <a:latin typeface="Tahoma" panose="020B0604030504040204" pitchFamily="34" charset="0"/>
                <a:cs typeface="Arial" panose="020B0604020202020204" pitchFamily="34" charset="0"/>
              </a:rPr>
              <a:t> </a:t>
            </a:r>
            <a:r>
              <a:rPr lang="en-US" altLang="en-US" sz="1800" b="1" dirty="0" err="1">
                <a:solidFill>
                  <a:schemeClr val="bg1"/>
                </a:solidFill>
                <a:latin typeface="Tahoma" panose="020B0604030504040204" pitchFamily="34" charset="0"/>
                <a:cs typeface="Arial" panose="020B0604020202020204" pitchFamily="34" charset="0"/>
              </a:rPr>
              <a:t>aspek</a:t>
            </a:r>
            <a:endParaRPr lang="en-US" altLang="en-US" sz="1800" b="1" dirty="0">
              <a:solidFill>
                <a:schemeClr val="bg1"/>
              </a:solidFill>
              <a:latin typeface="Tahoma" panose="020B0604030504040204" pitchFamily="34" charset="0"/>
              <a:cs typeface="Arial" panose="020B0604020202020204" pitchFamily="34" charset="0"/>
            </a:endParaRPr>
          </a:p>
          <a:p>
            <a:pPr algn="ctr" eaLnBrk="1" hangingPunct="1"/>
            <a:r>
              <a:rPr lang="en-US" altLang="en-US" sz="1800" b="1" dirty="0">
                <a:solidFill>
                  <a:schemeClr val="bg1"/>
                </a:solidFill>
                <a:latin typeface="Tahoma" panose="020B0604030504040204" pitchFamily="34" charset="0"/>
                <a:cs typeface="Arial" panose="020B0604020202020204" pitchFamily="34" charset="0"/>
              </a:rPr>
              <a:t> </a:t>
            </a:r>
            <a:r>
              <a:rPr lang="en-US" altLang="en-US" sz="1800" b="1" dirty="0" err="1">
                <a:solidFill>
                  <a:schemeClr val="bg1"/>
                </a:solidFill>
                <a:latin typeface="Tahoma" panose="020B0604030504040204" pitchFamily="34" charset="0"/>
                <a:cs typeface="Arial" panose="020B0604020202020204" pitchFamily="34" charset="0"/>
              </a:rPr>
              <a:t>ekonomi</a:t>
            </a:r>
            <a:r>
              <a:rPr lang="en-US" altLang="en-US" sz="1800" b="1" dirty="0">
                <a:solidFill>
                  <a:schemeClr val="bg1"/>
                </a:solidFill>
                <a:latin typeface="Tahoma" panose="020B0604030504040204" pitchFamily="34" charset="0"/>
                <a:cs typeface="Arial" panose="020B0604020202020204" pitchFamily="34" charset="0"/>
              </a:rPr>
              <a:t>, </a:t>
            </a:r>
            <a:r>
              <a:rPr lang="en-US" altLang="en-US" sz="1800" b="1" dirty="0" err="1">
                <a:solidFill>
                  <a:schemeClr val="bg1"/>
                </a:solidFill>
                <a:latin typeface="Tahoma" panose="020B0604030504040204" pitchFamily="34" charset="0"/>
                <a:cs typeface="Arial" panose="020B0604020202020204" pitchFamily="34" charset="0"/>
              </a:rPr>
              <a:t>efisiensi</a:t>
            </a:r>
            <a:r>
              <a:rPr lang="en-US" altLang="en-US" sz="1800" b="1" dirty="0">
                <a:solidFill>
                  <a:schemeClr val="bg1"/>
                </a:solidFill>
                <a:latin typeface="Tahoma" panose="020B0604030504040204" pitchFamily="34" charset="0"/>
                <a:cs typeface="Arial" panose="020B0604020202020204" pitchFamily="34" charset="0"/>
              </a:rPr>
              <a:t>, </a:t>
            </a:r>
            <a:r>
              <a:rPr lang="en-US" altLang="en-US" sz="1800" b="1" dirty="0" err="1">
                <a:solidFill>
                  <a:schemeClr val="bg1"/>
                </a:solidFill>
                <a:latin typeface="Tahoma" panose="020B0604030504040204" pitchFamily="34" charset="0"/>
                <a:cs typeface="Arial" panose="020B0604020202020204" pitchFamily="34" charset="0"/>
              </a:rPr>
              <a:t>dan</a:t>
            </a:r>
            <a:r>
              <a:rPr lang="en-US" altLang="en-US" sz="1800" b="1" dirty="0">
                <a:solidFill>
                  <a:schemeClr val="bg1"/>
                </a:solidFill>
                <a:latin typeface="Tahoma" panose="020B0604030504040204" pitchFamily="34" charset="0"/>
                <a:cs typeface="Arial" panose="020B0604020202020204" pitchFamily="34" charset="0"/>
              </a:rPr>
              <a:t> </a:t>
            </a:r>
          </a:p>
          <a:p>
            <a:pPr algn="ctr" eaLnBrk="1" hangingPunct="1"/>
            <a:r>
              <a:rPr lang="en-US" altLang="en-US" sz="1800" b="1" dirty="0" err="1">
                <a:solidFill>
                  <a:schemeClr val="bg1"/>
                </a:solidFill>
                <a:latin typeface="Tahoma" panose="020B0604030504040204" pitchFamily="34" charset="0"/>
                <a:cs typeface="Arial" panose="020B0604020202020204" pitchFamily="34" charset="0"/>
              </a:rPr>
              <a:t>efektivitas</a:t>
            </a:r>
            <a:endParaRPr lang="en-US" altLang="en-US" sz="1800" b="1" dirty="0">
              <a:solidFill>
                <a:schemeClr val="bg1"/>
              </a:solidFill>
              <a:latin typeface="Tahoma" panose="020B0604030504040204" pitchFamily="34" charset="0"/>
              <a:cs typeface="Arial" panose="020B0604020202020204" pitchFamily="34" charset="0"/>
            </a:endParaRPr>
          </a:p>
        </p:txBody>
      </p:sp>
      <p:sp>
        <p:nvSpPr>
          <p:cNvPr id="45065" name="Rectangle 9">
            <a:extLst>
              <a:ext uri="{FF2B5EF4-FFF2-40B4-BE49-F238E27FC236}">
                <a16:creationId xmlns:a16="http://schemas.microsoft.com/office/drawing/2014/main" xmlns="" id="{ED57382F-273B-4210-A16C-51B3A8FBA396}"/>
              </a:ext>
            </a:extLst>
          </p:cNvPr>
          <p:cNvSpPr>
            <a:spLocks noChangeArrowheads="1"/>
          </p:cNvSpPr>
          <p:nvPr/>
        </p:nvSpPr>
        <p:spPr bwMode="auto">
          <a:xfrm>
            <a:off x="5181600" y="1371600"/>
            <a:ext cx="3657600" cy="1143000"/>
          </a:xfrm>
          <a:prstGeom prst="rect">
            <a:avLst/>
          </a:prstGeom>
          <a:solidFill>
            <a:schemeClr val="tx2"/>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defRPr/>
            </a:pPr>
            <a:endParaRPr lang="en-US" altLang="en-US" sz="1400" b="1" dirty="0">
              <a:solidFill>
                <a:schemeClr val="bg1"/>
              </a:solidFill>
              <a:latin typeface="Tahoma" panose="020B0604030504040204" pitchFamily="34" charset="0"/>
              <a:cs typeface="Arial" panose="020B0604020202020204" pitchFamily="34" charset="0"/>
            </a:endParaRPr>
          </a:p>
          <a:p>
            <a:pPr marL="179388" indent="-179388" algn="just" eaLnBrk="1" hangingPunct="1">
              <a:buFont typeface="Arial" panose="020B0604020202020204" pitchFamily="34" charset="0"/>
              <a:buChar char="•"/>
              <a:defRPr/>
            </a:pPr>
            <a:r>
              <a:rPr lang="id-ID" altLang="en-US" sz="1400" b="1" dirty="0">
                <a:solidFill>
                  <a:schemeClr val="bg1"/>
                </a:solidFill>
                <a:latin typeface="Tahoma" panose="020B0604030504040204" pitchFamily="34" charset="0"/>
                <a:cs typeface="Arial" panose="020B0604020202020204" pitchFamily="34" charset="0"/>
              </a:rPr>
              <a:t>Pemeriksaan atas Pengelolaan</a:t>
            </a:r>
          </a:p>
          <a:p>
            <a:pPr marL="179388" algn="just" eaLnBrk="1" hangingPunct="1">
              <a:defRPr/>
            </a:pPr>
            <a:r>
              <a:rPr lang="id-ID" altLang="en-US" sz="1400" b="1" dirty="0">
                <a:solidFill>
                  <a:schemeClr val="bg1"/>
                </a:solidFill>
                <a:latin typeface="Tahoma" panose="020B0604030504040204" pitchFamily="34" charset="0"/>
                <a:cs typeface="Arial" panose="020B0604020202020204" pitchFamily="34" charset="0"/>
              </a:rPr>
              <a:t>Keuangan Negara</a:t>
            </a:r>
          </a:p>
          <a:p>
            <a:pPr marL="179388" indent="-179388" algn="just" eaLnBrk="1" hangingPunct="1">
              <a:buFont typeface="Arial" panose="020B0604020202020204" pitchFamily="34" charset="0"/>
              <a:buChar char="•"/>
              <a:defRPr/>
            </a:pPr>
            <a:r>
              <a:rPr lang="en-US" altLang="en-US" sz="1400" b="1" dirty="0" err="1">
                <a:solidFill>
                  <a:schemeClr val="bg1"/>
                </a:solidFill>
                <a:latin typeface="Tahoma" panose="020B0604030504040204" pitchFamily="34" charset="0"/>
                <a:cs typeface="Arial" panose="020B0604020202020204" pitchFamily="34" charset="0"/>
              </a:rPr>
              <a:t>Pemeriksaan</a:t>
            </a:r>
            <a:r>
              <a:rPr lang="en-US" altLang="en-US" sz="1400" b="1" dirty="0">
                <a:solidFill>
                  <a:schemeClr val="bg1"/>
                </a:solidFill>
                <a:latin typeface="Tahoma" panose="020B0604030504040204" pitchFamily="34" charset="0"/>
                <a:cs typeface="Arial" panose="020B0604020202020204" pitchFamily="34" charset="0"/>
              </a:rPr>
              <a:t> </a:t>
            </a:r>
            <a:r>
              <a:rPr lang="en-US" altLang="en-US" sz="1400" b="1" dirty="0" err="1">
                <a:solidFill>
                  <a:schemeClr val="bg1"/>
                </a:solidFill>
                <a:latin typeface="Tahoma" panose="020B0604030504040204" pitchFamily="34" charset="0"/>
                <a:cs typeface="Arial" panose="020B0604020202020204" pitchFamily="34" charset="0"/>
              </a:rPr>
              <a:t>atas</a:t>
            </a:r>
            <a:r>
              <a:rPr lang="en-US" altLang="en-US" sz="1400" b="1" dirty="0">
                <a:solidFill>
                  <a:schemeClr val="bg1"/>
                </a:solidFill>
                <a:latin typeface="Tahoma" panose="020B0604030504040204" pitchFamily="34" charset="0"/>
                <a:cs typeface="Arial" panose="020B0604020202020204" pitchFamily="34" charset="0"/>
              </a:rPr>
              <a:t> </a:t>
            </a:r>
            <a:r>
              <a:rPr lang="en-US" altLang="en-US" sz="1400" b="1" dirty="0" err="1">
                <a:solidFill>
                  <a:schemeClr val="bg1"/>
                </a:solidFill>
                <a:latin typeface="Tahoma" panose="020B0604030504040204" pitchFamily="34" charset="0"/>
                <a:cs typeface="Arial" panose="020B0604020202020204" pitchFamily="34" charset="0"/>
              </a:rPr>
              <a:t>laporan</a:t>
            </a:r>
            <a:r>
              <a:rPr lang="id-ID" altLang="en-US" sz="1400" b="1" dirty="0">
                <a:solidFill>
                  <a:schemeClr val="bg1"/>
                </a:solidFill>
                <a:latin typeface="Tahoma" panose="020B0604030504040204" pitchFamily="34" charset="0"/>
                <a:cs typeface="Arial" panose="020B0604020202020204" pitchFamily="34" charset="0"/>
              </a:rPr>
              <a:t> </a:t>
            </a:r>
            <a:r>
              <a:rPr lang="en-US" altLang="en-US" sz="1400" b="1" dirty="0" err="1">
                <a:solidFill>
                  <a:schemeClr val="bg1"/>
                </a:solidFill>
                <a:latin typeface="Tahoma" panose="020B0604030504040204" pitchFamily="34" charset="0"/>
                <a:cs typeface="Arial" panose="020B0604020202020204" pitchFamily="34" charset="0"/>
              </a:rPr>
              <a:t>keuangan</a:t>
            </a:r>
            <a:endParaRPr lang="en-US" altLang="en-US" sz="1400" b="1" dirty="0">
              <a:solidFill>
                <a:schemeClr val="bg1"/>
              </a:solidFill>
              <a:latin typeface="Tahoma" panose="020B0604030504040204" pitchFamily="34" charset="0"/>
              <a:cs typeface="Arial" panose="020B0604020202020204" pitchFamily="34" charset="0"/>
            </a:endParaRPr>
          </a:p>
          <a:p>
            <a:pPr algn="just" eaLnBrk="1" hangingPunct="1">
              <a:defRPr/>
            </a:pPr>
            <a:endParaRPr lang="en-US" altLang="en-US" sz="1400" b="1" dirty="0">
              <a:solidFill>
                <a:schemeClr val="bg1"/>
              </a:solidFill>
              <a:latin typeface="Tahoma" panose="020B0604030504040204" pitchFamily="34" charset="0"/>
              <a:cs typeface="Arial" panose="020B0604020202020204" pitchFamily="34" charset="0"/>
            </a:endParaRPr>
          </a:p>
        </p:txBody>
      </p:sp>
      <p:sp>
        <p:nvSpPr>
          <p:cNvPr id="45066" name="AutoShape 10">
            <a:extLst>
              <a:ext uri="{FF2B5EF4-FFF2-40B4-BE49-F238E27FC236}">
                <a16:creationId xmlns:a16="http://schemas.microsoft.com/office/drawing/2014/main" xmlns="" id="{B4EA32EA-25A1-475C-A0CE-F91717F28398}"/>
              </a:ext>
            </a:extLst>
          </p:cNvPr>
          <p:cNvSpPr>
            <a:spLocks noChangeArrowheads="1"/>
          </p:cNvSpPr>
          <p:nvPr/>
        </p:nvSpPr>
        <p:spPr bwMode="auto">
          <a:xfrm>
            <a:off x="3962400" y="1752600"/>
            <a:ext cx="1066800" cy="381000"/>
          </a:xfrm>
          <a:prstGeom prst="rightArrow">
            <a:avLst>
              <a:gd name="adj1" fmla="val 50000"/>
              <a:gd name="adj2" fmla="val 70000"/>
            </a:avLst>
          </a:prstGeom>
          <a:solidFill>
            <a:srgbClr val="FFFFCC"/>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kumimoji="1" lang="id-ID" altLang="en-US" sz="3200" b="1">
              <a:cs typeface="Arial" panose="020B0604020202020204" pitchFamily="34" charset="0"/>
            </a:endParaRPr>
          </a:p>
        </p:txBody>
      </p:sp>
      <p:sp>
        <p:nvSpPr>
          <p:cNvPr id="45067" name="AutoShape 11">
            <a:extLst>
              <a:ext uri="{FF2B5EF4-FFF2-40B4-BE49-F238E27FC236}">
                <a16:creationId xmlns:a16="http://schemas.microsoft.com/office/drawing/2014/main" xmlns="" id="{7859F5A8-8E8F-435F-A444-0F49D9049453}"/>
              </a:ext>
            </a:extLst>
          </p:cNvPr>
          <p:cNvSpPr>
            <a:spLocks noChangeArrowheads="1"/>
          </p:cNvSpPr>
          <p:nvPr/>
        </p:nvSpPr>
        <p:spPr bwMode="auto">
          <a:xfrm>
            <a:off x="3962400" y="3276600"/>
            <a:ext cx="1066800" cy="381000"/>
          </a:xfrm>
          <a:prstGeom prst="rightArrow">
            <a:avLst>
              <a:gd name="adj1" fmla="val 50000"/>
              <a:gd name="adj2" fmla="val 70000"/>
            </a:avLst>
          </a:prstGeom>
          <a:solidFill>
            <a:srgbClr val="FFFFCC"/>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kumimoji="1" lang="id-ID" altLang="en-US" sz="3200" b="1">
              <a:cs typeface="Arial" panose="020B0604020202020204" pitchFamily="34" charset="0"/>
            </a:endParaRPr>
          </a:p>
        </p:txBody>
      </p:sp>
      <p:sp>
        <p:nvSpPr>
          <p:cNvPr id="45068" name="AutoShape 12">
            <a:extLst>
              <a:ext uri="{FF2B5EF4-FFF2-40B4-BE49-F238E27FC236}">
                <a16:creationId xmlns:a16="http://schemas.microsoft.com/office/drawing/2014/main" xmlns="" id="{BEAE03EE-C308-4968-886F-7CA243435D52}"/>
              </a:ext>
            </a:extLst>
          </p:cNvPr>
          <p:cNvSpPr>
            <a:spLocks noChangeArrowheads="1"/>
          </p:cNvSpPr>
          <p:nvPr/>
        </p:nvSpPr>
        <p:spPr bwMode="auto">
          <a:xfrm>
            <a:off x="3962400" y="4800600"/>
            <a:ext cx="1066800" cy="381000"/>
          </a:xfrm>
          <a:prstGeom prst="rightArrow">
            <a:avLst>
              <a:gd name="adj1" fmla="val 50000"/>
              <a:gd name="adj2" fmla="val 70000"/>
            </a:avLst>
          </a:prstGeom>
          <a:solidFill>
            <a:srgbClr val="FFFFCC"/>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kumimoji="1" lang="id-ID" altLang="en-US" sz="3200" b="1">
              <a:cs typeface="Arial" panose="020B0604020202020204" pitchFamily="34" charset="0"/>
            </a:endParaRPr>
          </a:p>
        </p:txBody>
      </p:sp>
      <p:sp>
        <p:nvSpPr>
          <p:cNvPr id="45069" name="Rectangle 13">
            <a:extLst>
              <a:ext uri="{FF2B5EF4-FFF2-40B4-BE49-F238E27FC236}">
                <a16:creationId xmlns:a16="http://schemas.microsoft.com/office/drawing/2014/main" xmlns="" id="{C603CEF5-F5C6-435B-A70D-F5D72BEEDFD3}"/>
              </a:ext>
            </a:extLst>
          </p:cNvPr>
          <p:cNvSpPr>
            <a:spLocks noChangeArrowheads="1"/>
          </p:cNvSpPr>
          <p:nvPr/>
        </p:nvSpPr>
        <p:spPr bwMode="auto">
          <a:xfrm>
            <a:off x="457200" y="228600"/>
            <a:ext cx="8229600" cy="1143000"/>
          </a:xfrm>
          <a:prstGeom prst="rect">
            <a:avLst/>
          </a:prstGeom>
          <a:noFill/>
          <a:ln w="9525">
            <a:noFill/>
            <a:miter lim="800000"/>
            <a:headEnd/>
            <a:tailEnd/>
          </a:ln>
          <a:effectLst/>
        </p:spPr>
        <p:txBody>
          <a:bodyPr anchor="ctr"/>
          <a:lstStyle/>
          <a:p>
            <a:pPr algn="ctr">
              <a:defRPr/>
            </a:pPr>
            <a:r>
              <a:rPr lang="en-US" sz="4400" dirty="0">
                <a:effectLst>
                  <a:outerShdw blurRad="38100" dist="38100" dir="2700000" algn="tl">
                    <a:srgbClr val="000000"/>
                  </a:outerShdw>
                </a:effectLst>
                <a:latin typeface="Arial" panose="020B0604020202020204" pitchFamily="34" charset="0"/>
                <a:cs typeface="Arial" panose="020B0604020202020204" pitchFamily="34" charset="0"/>
              </a:rPr>
              <a:t>JENIS PEMERIKSAAN</a:t>
            </a:r>
          </a:p>
        </p:txBody>
      </p:sp>
      <p:sp>
        <p:nvSpPr>
          <p:cNvPr id="2" name="Rectangle 1">
            <a:extLst>
              <a:ext uri="{FF2B5EF4-FFF2-40B4-BE49-F238E27FC236}">
                <a16:creationId xmlns:a16="http://schemas.microsoft.com/office/drawing/2014/main" xmlns="" id="{88A67771-AC6B-4D6F-8E67-FD2B321142D8}"/>
              </a:ext>
            </a:extLst>
          </p:cNvPr>
          <p:cNvSpPr/>
          <p:nvPr/>
        </p:nvSpPr>
        <p:spPr>
          <a:xfrm>
            <a:off x="5194300" y="4343400"/>
            <a:ext cx="3657600" cy="1447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179388" indent="-179388" algn="just" eaLnBrk="1" hangingPunct="1">
              <a:buFont typeface="Arial" panose="020B0604020202020204" pitchFamily="34" charset="0"/>
              <a:buChar char="•"/>
              <a:defRPr/>
            </a:pPr>
            <a:r>
              <a:rPr lang="en-US" altLang="en-US" sz="1100" b="1" dirty="0" err="1">
                <a:solidFill>
                  <a:schemeClr val="bg1"/>
                </a:solidFill>
                <a:latin typeface="Tahoma" panose="020B0604030504040204" pitchFamily="34" charset="0"/>
                <a:cs typeface="Arial" panose="020B0604020202020204" pitchFamily="34" charset="0"/>
              </a:rPr>
              <a:t>Pemeriksaan</a:t>
            </a:r>
            <a:r>
              <a:rPr lang="en-US" altLang="en-US" sz="1100" b="1" dirty="0">
                <a:solidFill>
                  <a:schemeClr val="bg1"/>
                </a:solidFill>
                <a:latin typeface="Tahoma" panose="020B0604030504040204" pitchFamily="34" charset="0"/>
                <a:cs typeface="Arial" panose="020B0604020202020204" pitchFamily="34" charset="0"/>
              </a:rPr>
              <a:t> yang </a:t>
            </a:r>
            <a:r>
              <a:rPr lang="en-US" altLang="en-US" sz="1100" b="1" dirty="0" err="1">
                <a:solidFill>
                  <a:schemeClr val="bg1"/>
                </a:solidFill>
                <a:latin typeface="Tahoma" panose="020B0604030504040204" pitchFamily="34" charset="0"/>
                <a:cs typeface="Arial" panose="020B0604020202020204" pitchFamily="34" charset="0"/>
              </a:rPr>
              <a:t>dilakukan</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dengan</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tujuan</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khusus</a:t>
            </a:r>
            <a:r>
              <a:rPr lang="id-ID" altLang="en-US" sz="1100" b="1" dirty="0">
                <a:solidFill>
                  <a:schemeClr val="bg1"/>
                </a:solidFill>
                <a:latin typeface="Tahoma" panose="020B0604030504040204" pitchFamily="34" charset="0"/>
                <a:cs typeface="Arial" panose="020B0604020202020204" pitchFamily="34" charset="0"/>
              </a:rPr>
              <a:t>, d</a:t>
            </a:r>
            <a:r>
              <a:rPr lang="en-US" altLang="en-US" sz="1100" b="1" dirty="0" err="1">
                <a:solidFill>
                  <a:schemeClr val="bg1"/>
                </a:solidFill>
                <a:latin typeface="Tahoma" panose="020B0604030504040204" pitchFamily="34" charset="0"/>
                <a:cs typeface="Arial" panose="020B0604020202020204" pitchFamily="34" charset="0"/>
              </a:rPr>
              <a:t>i</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luar</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pemeriksaan</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keuangan</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dan</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pemeriksaan</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kinerja</a:t>
            </a:r>
            <a:endParaRPr lang="en-US" altLang="en-US" sz="1100" b="1" dirty="0">
              <a:solidFill>
                <a:schemeClr val="bg1"/>
              </a:solidFill>
              <a:latin typeface="Tahoma" panose="020B0604030504040204" pitchFamily="34" charset="0"/>
              <a:cs typeface="Arial" panose="020B0604020202020204" pitchFamily="34" charset="0"/>
            </a:endParaRPr>
          </a:p>
          <a:p>
            <a:pPr marL="179388" indent="-179388" algn="just" eaLnBrk="1" hangingPunct="1">
              <a:buFont typeface="Arial" panose="020B0604020202020204" pitchFamily="34" charset="0"/>
              <a:buChar char="•"/>
              <a:defRPr/>
            </a:pPr>
            <a:r>
              <a:rPr lang="en-US" altLang="en-US" sz="1100" b="1" dirty="0" err="1">
                <a:solidFill>
                  <a:schemeClr val="bg1"/>
                </a:solidFill>
                <a:latin typeface="Tahoma" panose="020B0604030504040204" pitchFamily="34" charset="0"/>
                <a:cs typeface="Arial" panose="020B0604020202020204" pitchFamily="34" charset="0"/>
              </a:rPr>
              <a:t>Termasuk</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pemeriksaan</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atas</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hal-hal</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yg</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berkaitan</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dengan</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keuangan</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pemeriksaan</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investigatif</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dan</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pemeriksaan</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atas</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sistem</a:t>
            </a:r>
            <a:r>
              <a:rPr lang="en-US" altLang="en-US" sz="1100" b="1" dirty="0">
                <a:solidFill>
                  <a:schemeClr val="bg1"/>
                </a:solidFill>
                <a:latin typeface="Tahoma" panose="020B0604030504040204" pitchFamily="34" charset="0"/>
                <a:cs typeface="Arial" panose="020B0604020202020204" pitchFamily="34" charset="0"/>
              </a:rPr>
              <a:t> </a:t>
            </a:r>
            <a:r>
              <a:rPr lang="en-US" altLang="en-US" sz="1100" b="1" dirty="0" err="1">
                <a:solidFill>
                  <a:schemeClr val="bg1"/>
                </a:solidFill>
                <a:latin typeface="Tahoma" panose="020B0604030504040204" pitchFamily="34" charset="0"/>
                <a:cs typeface="Arial" panose="020B0604020202020204" pitchFamily="34" charset="0"/>
              </a:rPr>
              <a:t>pengendalian</a:t>
            </a:r>
            <a:r>
              <a:rPr lang="en-US" altLang="en-US" sz="1100" b="1" dirty="0">
                <a:solidFill>
                  <a:schemeClr val="bg1"/>
                </a:solidFill>
                <a:latin typeface="Tahoma" panose="020B0604030504040204" pitchFamily="34" charset="0"/>
                <a:cs typeface="Arial" panose="020B0604020202020204" pitchFamily="34" charset="0"/>
              </a:rPr>
              <a:t> intern </a:t>
            </a:r>
            <a:r>
              <a:rPr lang="en-US" altLang="en-US" sz="1100" b="1" dirty="0" err="1">
                <a:solidFill>
                  <a:schemeClr val="bg1"/>
                </a:solidFill>
                <a:latin typeface="Tahoma" panose="020B0604030504040204" pitchFamily="34" charset="0"/>
                <a:cs typeface="Arial" panose="020B0604020202020204" pitchFamily="34" charset="0"/>
              </a:rPr>
              <a:t>pemerintah</a:t>
            </a:r>
            <a:endParaRPr lang="en-US" altLang="en-US" sz="1100" b="1" dirty="0">
              <a:solidFill>
                <a:schemeClr val="bg1"/>
              </a:solidFill>
              <a:latin typeface="Tahoma" panose="020B0604030504040204" pitchFamily="34" charset="0"/>
              <a:cs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5069"/>
                                        </p:tgtEl>
                                        <p:attrNameLst>
                                          <p:attrName>style.visibility</p:attrName>
                                        </p:attrNameLst>
                                      </p:cBhvr>
                                      <p:to>
                                        <p:strVal val="visible"/>
                                      </p:to>
                                    </p:set>
                                    <p:animEffect transition="in" filter="blinds(horizontal)">
                                      <p:cBhvr>
                                        <p:cTn id="7" dur="500"/>
                                        <p:tgtEl>
                                          <p:spTgt spid="450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5060"/>
                                        </p:tgtEl>
                                        <p:attrNameLst>
                                          <p:attrName>style.visibility</p:attrName>
                                        </p:attrNameLst>
                                      </p:cBhvr>
                                      <p:to>
                                        <p:strVal val="visible"/>
                                      </p:to>
                                    </p:set>
                                    <p:animEffect transition="in" filter="box(in)">
                                      <p:cBhvr>
                                        <p:cTn id="12" dur="500"/>
                                        <p:tgtEl>
                                          <p:spTgt spid="4506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5066"/>
                                        </p:tgtEl>
                                        <p:attrNameLst>
                                          <p:attrName>style.visibility</p:attrName>
                                        </p:attrNameLst>
                                      </p:cBhvr>
                                      <p:to>
                                        <p:strVal val="visible"/>
                                      </p:to>
                                    </p:set>
                                    <p:animEffect transition="in" filter="checkerboard(across)">
                                      <p:cBhvr>
                                        <p:cTn id="17" dur="500"/>
                                        <p:tgtEl>
                                          <p:spTgt spid="4506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5065"/>
                                        </p:tgtEl>
                                        <p:attrNameLst>
                                          <p:attrName>style.visibility</p:attrName>
                                        </p:attrNameLst>
                                      </p:cBhvr>
                                      <p:to>
                                        <p:strVal val="visible"/>
                                      </p:to>
                                    </p:set>
                                    <p:animEffect transition="in" filter="box(in)">
                                      <p:cBhvr>
                                        <p:cTn id="22" dur="500"/>
                                        <p:tgtEl>
                                          <p:spTgt spid="4506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5061"/>
                                        </p:tgtEl>
                                        <p:attrNameLst>
                                          <p:attrName>style.visibility</p:attrName>
                                        </p:attrNameLst>
                                      </p:cBhvr>
                                      <p:to>
                                        <p:strVal val="visible"/>
                                      </p:to>
                                    </p:set>
                                    <p:animEffect transition="in" filter="box(in)">
                                      <p:cBhvr>
                                        <p:cTn id="27" dur="500"/>
                                        <p:tgtEl>
                                          <p:spTgt spid="4506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5067"/>
                                        </p:tgtEl>
                                        <p:attrNameLst>
                                          <p:attrName>style.visibility</p:attrName>
                                        </p:attrNameLst>
                                      </p:cBhvr>
                                      <p:to>
                                        <p:strVal val="visible"/>
                                      </p:to>
                                    </p:set>
                                    <p:animEffect transition="in" filter="box(in)">
                                      <p:cBhvr>
                                        <p:cTn id="32" dur="500"/>
                                        <p:tgtEl>
                                          <p:spTgt spid="4506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45064"/>
                                        </p:tgtEl>
                                        <p:attrNameLst>
                                          <p:attrName>style.visibility</p:attrName>
                                        </p:attrNameLst>
                                      </p:cBhvr>
                                      <p:to>
                                        <p:strVal val="visible"/>
                                      </p:to>
                                    </p:set>
                                    <p:animEffect transition="in" filter="box(in)">
                                      <p:cBhvr>
                                        <p:cTn id="37" dur="500"/>
                                        <p:tgtEl>
                                          <p:spTgt spid="4506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45062"/>
                                        </p:tgtEl>
                                        <p:attrNameLst>
                                          <p:attrName>style.visibility</p:attrName>
                                        </p:attrNameLst>
                                      </p:cBhvr>
                                      <p:to>
                                        <p:strVal val="visible"/>
                                      </p:to>
                                    </p:set>
                                    <p:animEffect transition="in" filter="box(in)">
                                      <p:cBhvr>
                                        <p:cTn id="42" dur="500"/>
                                        <p:tgtEl>
                                          <p:spTgt spid="4506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45068"/>
                                        </p:tgtEl>
                                        <p:attrNameLst>
                                          <p:attrName>style.visibility</p:attrName>
                                        </p:attrNameLst>
                                      </p:cBhvr>
                                      <p:to>
                                        <p:strVal val="visible"/>
                                      </p:to>
                                    </p:set>
                                    <p:animEffect transition="in" filter="diamond(in)">
                                      <p:cBhvr>
                                        <p:cTn id="47" dur="2000"/>
                                        <p:tgtEl>
                                          <p:spTgt spid="45068"/>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45063"/>
                                        </p:tgtEl>
                                        <p:attrNameLst>
                                          <p:attrName>style.visibility</p:attrName>
                                        </p:attrNameLst>
                                      </p:cBhvr>
                                      <p:to>
                                        <p:strVal val="visible"/>
                                      </p:to>
                                    </p:set>
                                    <p:anim calcmode="lin" valueType="num">
                                      <p:cBhvr additive="base">
                                        <p:cTn id="52" dur="500" fill="hold"/>
                                        <p:tgtEl>
                                          <p:spTgt spid="45063"/>
                                        </p:tgtEl>
                                        <p:attrNameLst>
                                          <p:attrName>ppt_x</p:attrName>
                                        </p:attrNameLst>
                                      </p:cBhvr>
                                      <p:tavLst>
                                        <p:tav tm="0">
                                          <p:val>
                                            <p:strVal val="#ppt_x"/>
                                          </p:val>
                                        </p:tav>
                                        <p:tav tm="100000">
                                          <p:val>
                                            <p:strVal val="#ppt_x"/>
                                          </p:val>
                                        </p:tav>
                                      </p:tavLst>
                                    </p:anim>
                                    <p:anim calcmode="lin" valueType="num">
                                      <p:cBhvr additive="base">
                                        <p:cTn id="53" dur="500" fill="hold"/>
                                        <p:tgtEl>
                                          <p:spTgt spid="450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animBg="1"/>
      <p:bldP spid="45061" grpId="0" animBg="1"/>
      <p:bldP spid="45062" grpId="0" animBg="1"/>
      <p:bldP spid="45063" grpId="0" animBg="1"/>
      <p:bldP spid="45064" grpId="0" animBg="1"/>
      <p:bldP spid="45065" grpId="0" animBg="1"/>
      <p:bldP spid="45066" grpId="0" animBg="1"/>
      <p:bldP spid="45067" grpId="0" animBg="1"/>
      <p:bldP spid="45068" grpId="0" animBg="1"/>
      <p:bldP spid="45069"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4226</TotalTime>
  <Words>4548</Words>
  <Application>Microsoft Office PowerPoint</Application>
  <PresentationFormat>On-screen Show (4:3)</PresentationFormat>
  <Paragraphs>983</Paragraphs>
  <Slides>120</Slides>
  <Notes>24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120</vt:i4>
      </vt:variant>
    </vt:vector>
  </HeadingPairs>
  <TitlesOfParts>
    <vt:vector size="122" baseType="lpstr">
      <vt:lpstr>Apex</vt:lpstr>
      <vt:lpstr>Slide</vt:lpstr>
      <vt:lpstr>PowerPoint Presentation</vt:lpstr>
      <vt:lpstr>PERANGKAT HUKUM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Pengertian  Perbendaharaan Negara (Psl 1 ay.1)</vt:lpstr>
      <vt:lpstr>PowerPoint Presentation</vt:lpstr>
      <vt:lpstr>PRINSIP-PRINSIP (BARU) PENGELOLAAN KEUANGAN NEGARA</vt:lpstr>
      <vt:lpstr>UNDANG-UNDANG PERBENDAHARAAN NEGARA</vt:lpstr>
      <vt:lpstr>Paradigma Baru dalam pengelolaan Keuangan Negara</vt:lpstr>
      <vt:lpstr>Asas Umum Perbendaharaan Negara</vt:lpstr>
      <vt:lpstr>Ruang Lingkup Perbendaharaan Negara  (Pasal 2 ayat 1)</vt:lpstr>
      <vt:lpstr>PowerPoint Presentation</vt:lpstr>
      <vt:lpstr>Asas Umum (Pasal 3)</vt:lpstr>
      <vt:lpstr>Pejabat Perbendaharaan Negara  (Pasal 4 s.d 10)</vt:lpstr>
      <vt:lpstr>Pelaksanaan Pendapatan dan  Belanja Negara/Daerah (Pasal 11s.d 12)</vt:lpstr>
      <vt:lpstr>Pelaksanaan penerimaan dan pengeluaran</vt:lpstr>
      <vt:lpstr>Pembagian kewenangan</vt:lpstr>
      <vt:lpstr>PERAN DAN TANGGUNG JAWAB MENTERI KEUANGAN DAN MENTERI TEKNIS</vt:lpstr>
      <vt:lpstr>PowerPoint Presentation</vt:lpstr>
      <vt:lpstr>PowerPoint Presentation</vt:lpstr>
      <vt:lpstr>PowerPoint Presentation</vt:lpstr>
      <vt:lpstr>PowerPoint Presentation</vt:lpstr>
      <vt:lpstr>Pemisahan Kewenangan</vt:lpstr>
      <vt:lpstr>PowerPoint Presentation</vt:lpstr>
      <vt:lpstr>PowerPoint Presentation</vt:lpstr>
      <vt:lpstr>PowerPoint Presentation</vt:lpstr>
      <vt:lpstr>Sistem Pembayaran</vt:lpstr>
      <vt:lpstr>PowerPoint Presentation</vt:lpstr>
      <vt:lpstr>PowerPoint Presentation</vt:lpstr>
      <vt:lpstr>PowerPoint Presentation</vt:lpstr>
      <vt:lpstr>PowerPoint Presentation</vt:lpstr>
      <vt:lpstr>Pengelolaan Kas</vt:lpstr>
      <vt:lpstr>Dasar Hukum </vt:lpstr>
      <vt:lpstr>Tujuan </vt:lpstr>
      <vt:lpstr>Latar Belakang</vt:lpstr>
      <vt:lpstr>Sasaran Pengelolaan Kas </vt:lpstr>
      <vt:lpstr>Penempatan/Investasi</vt:lpstr>
      <vt:lpstr>Penempatan/Investasi</vt:lpstr>
      <vt:lpstr>PowerPoint Presentation</vt:lpstr>
      <vt:lpstr>Treasury Single Account (TSA)</vt:lpstr>
      <vt:lpstr>Prinsip-Prinsip TSA</vt:lpstr>
      <vt:lpstr>Langkah-langkah Penerapan TSA</vt:lpstr>
      <vt:lpstr>Pelaksanaan TSA : Pencairan SP2D/SPT</vt:lpstr>
      <vt:lpstr>Mekanisme Pelaksanaan TSA Di KPPN  (Rekening Penerimaan)</vt:lpstr>
      <vt:lpstr>Perencanaan Kas</vt:lpstr>
      <vt:lpstr>Latar Belakang</vt:lpstr>
      <vt:lpstr>Latar Belakang…</vt:lpstr>
      <vt:lpstr>Tujuan</vt:lpstr>
      <vt:lpstr>Tantangan dalam Pengelolaan Kas</vt:lpstr>
      <vt:lpstr>Audit </vt:lpstr>
      <vt:lpstr>Pelaporan </vt:lpstr>
      <vt:lpstr> Pertanggungjawaban Pelaksanaan APBN  </vt:lpstr>
      <vt:lpstr>KELEMBAGAAN PENGELOLA KEUANGAN PEMERINTAH</vt:lpstr>
      <vt:lpstr>Pemisahan Kewenangan</vt:lpstr>
      <vt:lpstr>Pemisahan Kewenangan</vt:lpstr>
      <vt:lpstr>UU 15 Tahun 2004  TENTANG  PEMERIKSAAN PENGELOLAAN DAN TANGGUNGJAWAB KEUANGAN NEGARA </vt:lpstr>
      <vt:lpstr>Reformasi Hukum</vt:lpstr>
      <vt:lpstr>INTI PERUBAHAN MENURUT  UU-PPTJKN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KEWENANGAN BPK</vt:lpstr>
      <vt:lpstr>PowerPoint Presentation</vt:lpstr>
      <vt:lpstr>PENYUSUNAN LAPORAN HASIL PEMERIKSAAN (LHP)</vt:lpstr>
      <vt:lpstr>HASIL PEMERIKSAAN</vt:lpstr>
      <vt:lpstr>PowerPoint Presentation</vt:lpstr>
      <vt:lpstr>Temuan</vt:lpstr>
      <vt:lpstr>REKOMENDASI</vt:lpstr>
      <vt:lpstr>Tindak Lanjut</vt:lpstr>
      <vt:lpstr>TANGGAPAN ATAS HASIL PEMERIKSAAN</vt:lpstr>
      <vt:lpstr>PENYAMPAIAN LHP LAPORAN KEUANGAN Oleh BPK</vt:lpstr>
      <vt:lpstr>PENYAMPAIAN  LHP LAPORAN KINERJA &amp; TUJUAN TERTENTU  Oleh BPK</vt:lpstr>
      <vt:lpstr>PENYAMPAIAN IKHTISAR HASIL PEMERIKSAAN</vt:lpstr>
      <vt:lpstr>PASAL 19 </vt:lpstr>
      <vt:lpstr>TINDAK LANJUT</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Windows User</cp:lastModifiedBy>
  <cp:revision>204</cp:revision>
  <cp:lastPrinted>2017-10-11T02:17:52Z</cp:lastPrinted>
  <dcterms:created xsi:type="dcterms:W3CDTF">2017-06-07T14:41:36Z</dcterms:created>
  <dcterms:modified xsi:type="dcterms:W3CDTF">2021-08-01T16:43:08Z</dcterms:modified>
</cp:coreProperties>
</file>