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  <p:sldMasterId id="2147483724" r:id="rId3"/>
    <p:sldMasterId id="2147483737" r:id="rId4"/>
    <p:sldMasterId id="2147483750" r:id="rId5"/>
    <p:sldMasterId id="2147483769" r:id="rId6"/>
    <p:sldMasterId id="2147483807" r:id="rId7"/>
  </p:sldMasterIdLst>
  <p:notesMasterIdLst>
    <p:notesMasterId r:id="rId21"/>
  </p:notesMasterIdLst>
  <p:sldIdLst>
    <p:sldId id="257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4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109" d="100"/>
          <a:sy n="109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18A4A-EF96-4BE5-A7BB-E69BC92339B9}" type="datetimeFigureOut">
              <a:rPr lang="id-ID" smtClean="0"/>
              <a:t>01/09/2023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2329D-FFEB-4F1D-9EE5-D34E365845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126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6CF147-4948-4372-A4CC-10DDEEC2DDBF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7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34D8-9473-4FAA-9FDB-C1558E21D9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0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329D-FFEB-4F1D-9EE5-D34E365845D7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778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030E3-99FB-4344-BB0A-5C04F8E03379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02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73B1C-698A-4135-808A-65F0A4CEED1B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286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E84B-22E6-45BF-B8D3-74394FD0FDC9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518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762000"/>
            <a:ext cx="3733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762000"/>
            <a:ext cx="3733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768C-2D89-4652-ADC2-0AA2AD694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133364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E84B-22E6-45BF-B8D3-74394FD0FDC9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992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762000"/>
            <a:ext cx="3733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762000"/>
            <a:ext cx="3733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768C-2D89-4652-ADC2-0AA2AD694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242110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0413" y="2246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4313" y="3789363"/>
            <a:ext cx="6400800" cy="550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1946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1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2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243349-7B0B-4CCC-BDB0-C608B430EB2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32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861612-0D23-4DE9-AB9C-C7D6754A886C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7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854120-1679-4020-8924-75D432B45A72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5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E1E231-6574-4F1D-AF1E-5395C4E8259B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74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C8A18-B760-4DDE-87F1-66B21FA3DF77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62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5E31FD-CD39-4182-8728-CEE10394E6D8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41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8E323-670D-4638-8F1A-06BC02C39758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3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7B851-8888-4240-A5D3-A164D3924450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E676B8-60A6-4B51-A537-F3ED21D10087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52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C2165F-0FA0-4CD8-95E8-C96D1A480123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58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715D-A970-4726-8462-CB7E4BF06000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49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7C45DA-1D45-4291-9FD2-B8AD0092CE0B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38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030E3-99FB-4344-BB0A-5C04F8E03379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376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7B851-8888-4240-A5D3-A164D3924450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856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047E9-5A44-4B3E-8F64-754653C4A9C1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837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C0714-A269-4B8F-A5A9-98BAE9C5BD1A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815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80FF3-B571-445B-AFDD-BFCFB80E7F60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034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4812B-7B22-4513-B9C1-823B83776501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301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047E9-5A44-4B3E-8F64-754653C4A9C1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2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6EC75-789E-4778-A0C6-E28E5D3F5E55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346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C2DF0-964A-4CF2-B0BB-376629820656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31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26116-92C9-4DEE-B6AB-44E77E54310E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284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73B1C-698A-4135-808A-65F0A4CEED1B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100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E84B-22E6-45BF-B8D3-74394FD0FDC9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226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762000"/>
            <a:ext cx="3733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762000"/>
            <a:ext cx="3733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768C-2D89-4652-ADC2-0AA2AD694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445832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030E3-99FB-4344-BB0A-5C04F8E03379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285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7B851-8888-4240-A5D3-A164D3924450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337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047E9-5A44-4B3E-8F64-754653C4A9C1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40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C0714-A269-4B8F-A5A9-98BAE9C5BD1A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085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C0714-A269-4B8F-A5A9-98BAE9C5BD1A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798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80FF3-B571-445B-AFDD-BFCFB80E7F60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70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4812B-7B22-4513-B9C1-823B83776501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01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6EC75-789E-4778-A0C6-E28E5D3F5E55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377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C2DF0-964A-4CF2-B0BB-376629820656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722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26116-92C9-4DEE-B6AB-44E77E54310E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14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73B1C-698A-4135-808A-65F0A4CEED1B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610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E84B-22E6-45BF-B8D3-74394FD0FDC9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739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762000"/>
            <a:ext cx="3733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762000"/>
            <a:ext cx="3733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768C-2D89-4652-ADC2-0AA2AD694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203550"/>
      </p:ext>
    </p:extLst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pPr>
              <a:defRPr/>
            </a:pPr>
            <a:fld id="{9D2030E3-99FB-4344-BB0A-5C04F8E03379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100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7B851-8888-4240-A5D3-A164D3924450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207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80FF3-B571-445B-AFDD-BFCFB80E7F60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734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pPr>
              <a:defRPr/>
            </a:pPr>
            <a:fld id="{69E047E9-5A44-4B3E-8F64-754653C4A9C1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496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C0714-A269-4B8F-A5A9-98BAE9C5BD1A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837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80FF3-B571-445B-AFDD-BFCFB80E7F60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095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4812B-7B22-4513-B9C1-823B83776501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720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6EC75-789E-4778-A0C6-E28E5D3F5E55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065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C2DF0-964A-4CF2-B0BB-376629820656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459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26116-92C9-4DEE-B6AB-44E77E54310E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352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202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500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418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4812B-7B22-4513-B9C1-823B83776501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228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818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334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095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73B1C-698A-4135-808A-65F0A4CEED1B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886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4A26E84B-22E6-45BF-B8D3-74394FD0FDC9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015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762000"/>
            <a:ext cx="3733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762000"/>
            <a:ext cx="3733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768C-2D89-4652-ADC2-0AA2AD694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586846"/>
      </p:ext>
    </p:extLst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030E3-99FB-4344-BB0A-5C04F8E03379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029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7B851-8888-4240-A5D3-A164D3924450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390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047E9-5A44-4B3E-8F64-754653C4A9C1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537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C0714-A269-4B8F-A5A9-98BAE9C5BD1A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12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6EC75-789E-4778-A0C6-E28E5D3F5E55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555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80FF3-B571-445B-AFDD-BFCFB80E7F60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068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4812B-7B22-4513-B9C1-823B83776501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047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6EC75-789E-4778-A0C6-E28E5D3F5E55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000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C2DF0-964A-4CF2-B0BB-376629820656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223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26116-92C9-4DEE-B6AB-44E77E54310E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275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1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2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2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606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C2DF0-964A-4CF2-B0BB-376629820656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809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867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73B1C-698A-4135-808A-65F0A4CEED1B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919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E84B-22E6-45BF-B8D3-74394FD0FDC9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006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762000"/>
            <a:ext cx="3733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762000"/>
            <a:ext cx="3733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768C-2D89-4652-ADC2-0AA2AD694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859719"/>
      </p:ext>
    </p:extLst>
  </p:cSld>
  <p:clrMapOvr>
    <a:masterClrMapping/>
  </p:clrMapOvr>
  <p:transition spd="med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030E3-99FB-4344-BB0A-5C04F8E03379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647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7B851-8888-4240-A5D3-A164D3924450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138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047E9-5A44-4B3E-8F64-754653C4A9C1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990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C0714-A269-4B8F-A5A9-98BAE9C5BD1A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678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80FF3-B571-445B-AFDD-BFCFB80E7F60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08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4812B-7B22-4513-B9C1-823B83776501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13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26116-92C9-4DEE-B6AB-44E77E54310E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990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6EC75-789E-4778-A0C6-E28E5D3F5E55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040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C2DF0-964A-4CF2-B0BB-376629820656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061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26116-92C9-4DEE-B6AB-44E77E54310E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319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0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6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580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4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417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624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73B1C-698A-4135-808A-65F0A4CEED1B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73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0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6985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404905-EDBB-4D16-BA35-7078E7CF7F8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7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1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98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53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08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30210-F3EA-4FC7-85CD-D0FA01C248F5}" type="slidenum">
              <a:rPr lang="en-US" alt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8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107358" y="6242750"/>
            <a:ext cx="4071490" cy="5524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 err="1" smtClean="0">
                <a:solidFill>
                  <a:schemeClr val="tx1"/>
                </a:solidFill>
                <a:latin typeface="Bodoni MT" pitchFamily="18" charset="0"/>
              </a:rPr>
              <a:t>Oleh-Rifky.A</a:t>
            </a:r>
            <a:r>
              <a:rPr lang="id-ID" altLang="en-US" sz="2400" b="1" dirty="0" smtClean="0">
                <a:solidFill>
                  <a:schemeClr val="tx1"/>
                </a:solidFill>
                <a:latin typeface="Bodoni MT" pitchFamily="18" charset="0"/>
              </a:rPr>
              <a:t>ldila</a:t>
            </a:r>
            <a:r>
              <a:rPr lang="en-US" altLang="en-US" sz="2400" b="1" dirty="0" smtClean="0">
                <a:solidFill>
                  <a:schemeClr val="tx1"/>
                </a:solidFill>
                <a:latin typeface="Bodoni MT" pitchFamily="18" charset="0"/>
              </a:rPr>
              <a:t>.P, ST., MT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7" y="4535353"/>
            <a:ext cx="3024335" cy="363028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i="1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Tata Cara Tender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37143" r="36935" b="45000"/>
          <a:stretch/>
        </p:blipFill>
        <p:spPr bwMode="auto">
          <a:xfrm>
            <a:off x="6141478" y="6248400"/>
            <a:ext cx="2982928" cy="61292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811">
            <a:off x="196856" y="251442"/>
            <a:ext cx="2628900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5" b="18297"/>
          <a:stretch/>
        </p:blipFill>
        <p:spPr>
          <a:xfrm>
            <a:off x="177434" y="2129328"/>
            <a:ext cx="2952750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3" b="12681"/>
          <a:stretch/>
        </p:blipFill>
        <p:spPr>
          <a:xfrm>
            <a:off x="5626702" y="3322026"/>
            <a:ext cx="2940554" cy="332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07" y="457748"/>
            <a:ext cx="5405707" cy="2539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244152" y="3955634"/>
            <a:ext cx="8820472" cy="813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 b="1" dirty="0" smtClean="0">
                <a:solidFill>
                  <a:schemeClr val="tx1"/>
                </a:solidFill>
                <a:latin typeface="Alfphabet" panose="020B0707010101030C03" pitchFamily="34" charset="0"/>
              </a:rPr>
              <a:t>PENGADAAN BARANG DAN JASA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9712" y="5008028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latin typeface="Montserrat" panose="02000505000000020004" pitchFamily="2" charset="0"/>
              </a:rPr>
              <a:t>Peraturan</a:t>
            </a:r>
            <a:r>
              <a:rPr lang="es-ES" b="1" dirty="0" smtClean="0">
                <a:latin typeface="Montserrat" panose="02000505000000020004" pitchFamily="2" charset="0"/>
              </a:rPr>
              <a:t> </a:t>
            </a:r>
            <a:r>
              <a:rPr lang="es-ES" b="1" dirty="0">
                <a:latin typeface="Montserrat" panose="02000505000000020004" pitchFamily="2" charset="0"/>
              </a:rPr>
              <a:t>Presiden No. 16 </a:t>
            </a:r>
            <a:r>
              <a:rPr lang="es-ES" b="1" dirty="0" err="1">
                <a:latin typeface="Montserrat" panose="02000505000000020004" pitchFamily="2" charset="0"/>
              </a:rPr>
              <a:t>Tahun</a:t>
            </a:r>
            <a:r>
              <a:rPr lang="es-ES" b="1" dirty="0">
                <a:latin typeface="Montserrat" panose="02000505000000020004" pitchFamily="2" charset="0"/>
              </a:rPr>
              <a:t> 2018</a:t>
            </a:r>
            <a:endParaRPr lang="en-US" b="1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129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747" y="2788254"/>
            <a:ext cx="2160000" cy="742582"/>
            <a:chOff x="53872" y="1560548"/>
            <a:chExt cx="2160000" cy="742582"/>
          </a:xfrm>
        </p:grpSpPr>
        <p:sp>
          <p:nvSpPr>
            <p:cNvPr id="6" name="Rectangle 5"/>
            <p:cNvSpPr/>
            <p:nvPr/>
          </p:nvSpPr>
          <p:spPr>
            <a:xfrm>
              <a:off x="53872" y="1560548"/>
              <a:ext cx="2160000" cy="74258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3872" y="1560548"/>
              <a:ext cx="2160000" cy="742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520" tIns="96520" rIns="96520" bIns="9652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 smtClean="0"/>
                <a:t>TAHAP </a:t>
              </a:r>
              <a:r>
                <a:rPr lang="en-US" sz="3800" dirty="0"/>
                <a:t>6</a:t>
              </a:r>
              <a:endParaRPr lang="en-US" sz="38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266" y="4291323"/>
            <a:ext cx="2160000" cy="742582"/>
            <a:chOff x="75995" y="1848580"/>
            <a:chExt cx="2160000" cy="742582"/>
          </a:xfrm>
        </p:grpSpPr>
        <p:sp>
          <p:nvSpPr>
            <p:cNvPr id="9" name="Rectangle 8"/>
            <p:cNvSpPr/>
            <p:nvPr/>
          </p:nvSpPr>
          <p:spPr>
            <a:xfrm>
              <a:off x="75995" y="1848580"/>
              <a:ext cx="2160000" cy="74258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75995" y="1848580"/>
              <a:ext cx="2160000" cy="742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520" tIns="96520" rIns="96520" bIns="9652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 smtClean="0"/>
                <a:t>TAHAP </a:t>
              </a:r>
              <a:r>
                <a:rPr lang="en-US" sz="3800" dirty="0"/>
                <a:t>7</a:t>
              </a:r>
              <a:endParaRPr lang="en-US" sz="3800" kern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311532" y="2554123"/>
            <a:ext cx="6669207" cy="1077218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Poppins"/>
              </a:rPr>
              <a:t>Pengumuman</a:t>
            </a:r>
            <a:r>
              <a:rPr lang="en-US" sz="1600" b="1" dirty="0" smtClean="0">
                <a:latin typeface="Poppins"/>
              </a:rPr>
              <a:t> </a:t>
            </a:r>
            <a:r>
              <a:rPr lang="en-US" sz="1600" b="1" dirty="0" err="1">
                <a:latin typeface="Poppins"/>
              </a:rPr>
              <a:t>hasil</a:t>
            </a:r>
            <a:r>
              <a:rPr lang="en-US" sz="1600" b="1" dirty="0">
                <a:latin typeface="Poppins"/>
              </a:rPr>
              <a:t> </a:t>
            </a:r>
            <a:r>
              <a:rPr lang="en-US" sz="1600" b="1" dirty="0" err="1">
                <a:latin typeface="Poppins"/>
              </a:rPr>
              <a:t>presentasi</a:t>
            </a:r>
            <a:r>
              <a:rPr lang="en-US" sz="1600" dirty="0">
                <a:latin typeface="Poppins"/>
              </a:rPr>
              <a:t>. </a:t>
            </a:r>
            <a:r>
              <a:rPr lang="en-US" sz="1600" dirty="0" err="1">
                <a:latin typeface="Poppins"/>
              </a:rPr>
              <a:t>Pada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tahap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ini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diumumkan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hasil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presentasi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masing-masing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perusahaan</a:t>
            </a:r>
            <a:r>
              <a:rPr lang="en-US" sz="1600" dirty="0">
                <a:latin typeface="Poppins"/>
              </a:rPr>
              <a:t>. Yang </a:t>
            </a:r>
            <a:r>
              <a:rPr lang="en-US" sz="1600" dirty="0" err="1">
                <a:latin typeface="Poppins"/>
              </a:rPr>
              <a:t>lolos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tahap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ini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akan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diundang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dalam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tahap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berikutnya</a:t>
            </a:r>
            <a:r>
              <a:rPr lang="en-US" sz="1600" dirty="0">
                <a:latin typeface="Poppins"/>
              </a:rPr>
              <a:t>, </a:t>
            </a:r>
            <a:r>
              <a:rPr lang="en-US" sz="1600" dirty="0" err="1">
                <a:latin typeface="Poppins"/>
              </a:rPr>
              <a:t>yakni</a:t>
            </a:r>
            <a:r>
              <a:rPr lang="en-US" sz="1600" dirty="0">
                <a:latin typeface="Poppins"/>
              </a:rPr>
              <a:t> auction </a:t>
            </a:r>
            <a:r>
              <a:rPr lang="en-US" sz="1600" dirty="0" err="1">
                <a:latin typeface="Poppins"/>
              </a:rPr>
              <a:t>dengan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memasukkan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harga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306298" y="3910354"/>
            <a:ext cx="6669207" cy="15696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atin typeface="Poppins"/>
              </a:rPr>
              <a:t>A</a:t>
            </a:r>
            <a:r>
              <a:rPr lang="en-US" sz="1600" b="1" dirty="0" smtClean="0">
                <a:latin typeface="Poppins"/>
              </a:rPr>
              <a:t>uction</a:t>
            </a:r>
            <a:r>
              <a:rPr lang="en-US" sz="1600" b="1" dirty="0">
                <a:latin typeface="Poppins"/>
              </a:rPr>
              <a:t>. </a:t>
            </a:r>
            <a:r>
              <a:rPr lang="en-US" sz="1600" dirty="0" err="1">
                <a:latin typeface="Poppins"/>
              </a:rPr>
              <a:t>Inilah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kesempatan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perusahaan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pemberi</a:t>
            </a:r>
            <a:r>
              <a:rPr lang="en-US" sz="1600" dirty="0">
                <a:latin typeface="Poppins"/>
              </a:rPr>
              <a:t> tender </a:t>
            </a:r>
            <a:r>
              <a:rPr lang="en-US" sz="1600" dirty="0" err="1">
                <a:latin typeface="Poppins"/>
              </a:rPr>
              <a:t>untuk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mencari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pemenang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dengan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solusi</a:t>
            </a:r>
            <a:r>
              <a:rPr lang="en-US" sz="1600" dirty="0">
                <a:latin typeface="Poppins"/>
              </a:rPr>
              <a:t> paling </a:t>
            </a:r>
            <a:r>
              <a:rPr lang="en-US" sz="1600" dirty="0" err="1">
                <a:latin typeface="Poppins"/>
              </a:rPr>
              <a:t>bagus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dengan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harga</a:t>
            </a:r>
            <a:r>
              <a:rPr lang="en-US" sz="1600" dirty="0">
                <a:latin typeface="Poppins"/>
              </a:rPr>
              <a:t> paling </a:t>
            </a:r>
            <a:r>
              <a:rPr lang="en-US" sz="1600" dirty="0" err="1">
                <a:latin typeface="Poppins"/>
              </a:rPr>
              <a:t>bagus</a:t>
            </a:r>
            <a:r>
              <a:rPr lang="en-US" sz="1600" dirty="0">
                <a:latin typeface="Poppins"/>
              </a:rPr>
              <a:t>. </a:t>
            </a:r>
            <a:r>
              <a:rPr lang="en-US" sz="1600" dirty="0" err="1">
                <a:latin typeface="Poppins"/>
              </a:rPr>
              <a:t>Pemenang</a:t>
            </a:r>
            <a:r>
              <a:rPr lang="en-US" sz="1600" dirty="0">
                <a:latin typeface="Poppins"/>
              </a:rPr>
              <a:t> auction </a:t>
            </a:r>
            <a:r>
              <a:rPr lang="en-US" sz="1600" dirty="0" err="1">
                <a:latin typeface="Poppins"/>
              </a:rPr>
              <a:t>inilah</a:t>
            </a:r>
            <a:r>
              <a:rPr lang="en-US" sz="1600" dirty="0">
                <a:latin typeface="Poppins"/>
              </a:rPr>
              <a:t> yang </a:t>
            </a:r>
            <a:r>
              <a:rPr lang="en-US" sz="1600" dirty="0" err="1">
                <a:latin typeface="Poppins"/>
              </a:rPr>
              <a:t>secara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resmi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ditunjuk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sebagai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pemenang</a:t>
            </a:r>
            <a:r>
              <a:rPr lang="en-US" sz="1600" dirty="0">
                <a:latin typeface="Poppins"/>
              </a:rPr>
              <a:t> tender. </a:t>
            </a:r>
            <a:r>
              <a:rPr lang="en-US" sz="1600" dirty="0" err="1">
                <a:latin typeface="Poppins"/>
              </a:rPr>
              <a:t>Pada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tahap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ini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baru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muncul</a:t>
            </a:r>
            <a:r>
              <a:rPr lang="en-US" sz="1600" dirty="0">
                <a:latin typeface="Poppins"/>
              </a:rPr>
              <a:t> agreement </a:t>
            </a:r>
            <a:r>
              <a:rPr lang="en-US" sz="1600" dirty="0" err="1">
                <a:latin typeface="Poppins"/>
              </a:rPr>
              <a:t>untuk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pelaksanaan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proyek</a:t>
            </a:r>
            <a:r>
              <a:rPr lang="en-US" sz="1600" dirty="0">
                <a:latin typeface="Poppins"/>
              </a:rPr>
              <a:t>, yang </a:t>
            </a:r>
            <a:r>
              <a:rPr lang="en-US" sz="1600" dirty="0" err="1">
                <a:latin typeface="Poppins"/>
              </a:rPr>
              <a:t>terdiri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dari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beberapa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hal</a:t>
            </a:r>
            <a:r>
              <a:rPr lang="en-US" sz="1600" dirty="0">
                <a:latin typeface="Poppins"/>
              </a:rPr>
              <a:t>. </a:t>
            </a:r>
            <a:r>
              <a:rPr lang="en-US" sz="1600" dirty="0" err="1">
                <a:latin typeface="Poppins"/>
              </a:rPr>
              <a:t>Biasanya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soal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garansi</a:t>
            </a:r>
            <a:r>
              <a:rPr lang="en-US" sz="1600" dirty="0">
                <a:latin typeface="Poppins"/>
              </a:rPr>
              <a:t>, </a:t>
            </a:r>
            <a:r>
              <a:rPr lang="en-US" sz="1600" dirty="0" err="1">
                <a:latin typeface="Poppins"/>
              </a:rPr>
              <a:t>pernyataan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bahwa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harganya</a:t>
            </a:r>
            <a:r>
              <a:rPr lang="en-US" sz="1600" dirty="0">
                <a:latin typeface="Poppins"/>
              </a:rPr>
              <a:t> normal, </a:t>
            </a:r>
            <a:r>
              <a:rPr lang="en-US" sz="1600" dirty="0" err="1">
                <a:latin typeface="Poppins"/>
              </a:rPr>
              <a:t>dan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persyaratan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sejenisnya</a:t>
            </a:r>
            <a:r>
              <a:rPr lang="en-US" sz="1600" dirty="0">
                <a:latin typeface="Poppins"/>
              </a:rPr>
              <a:t>.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1637" y="750476"/>
            <a:ext cx="2160000" cy="761795"/>
            <a:chOff x="86526" y="1970263"/>
            <a:chExt cx="2160000" cy="761795"/>
          </a:xfrm>
        </p:grpSpPr>
        <p:sp>
          <p:nvSpPr>
            <p:cNvPr id="15" name="Rectangle 14"/>
            <p:cNvSpPr/>
            <p:nvPr/>
          </p:nvSpPr>
          <p:spPr>
            <a:xfrm>
              <a:off x="86526" y="1989476"/>
              <a:ext cx="2160000" cy="74258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86526" y="1970263"/>
              <a:ext cx="2160000" cy="742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520" tIns="96520" rIns="96520" bIns="9652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 smtClean="0"/>
                <a:t>TAHAP </a:t>
              </a:r>
              <a:r>
                <a:rPr lang="en-US" sz="3800" dirty="0"/>
                <a:t>5</a:t>
              </a:r>
              <a:endParaRPr lang="en-US" sz="3800" kern="12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306298" y="213007"/>
            <a:ext cx="6669207" cy="2062103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Poppins"/>
              </a:rPr>
              <a:t>P</a:t>
            </a:r>
            <a:r>
              <a:rPr lang="en-US" sz="1600" b="1" dirty="0" err="1" smtClean="0">
                <a:latin typeface="Poppins"/>
              </a:rPr>
              <a:t>resentasi</a:t>
            </a:r>
            <a:r>
              <a:rPr lang="en-US" sz="1600" b="1" dirty="0" smtClean="0">
                <a:latin typeface="Poppins"/>
              </a:rPr>
              <a:t> </a:t>
            </a:r>
            <a:r>
              <a:rPr lang="en-US" sz="1600" b="1" dirty="0">
                <a:latin typeface="Poppins"/>
              </a:rPr>
              <a:t>proposal. </a:t>
            </a:r>
            <a:r>
              <a:rPr lang="en-US" sz="1600" dirty="0" err="1">
                <a:latin typeface="Poppins"/>
              </a:rPr>
              <a:t>Masing-masing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perusahaan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atau</a:t>
            </a:r>
            <a:r>
              <a:rPr lang="en-US" sz="1600" dirty="0">
                <a:latin typeface="Poppins"/>
              </a:rPr>
              <a:t> vendor </a:t>
            </a:r>
            <a:r>
              <a:rPr lang="en-US" sz="1600" dirty="0" err="1">
                <a:latin typeface="Poppins"/>
              </a:rPr>
              <a:t>diberi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kesempatan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untuk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melakukan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presentasi</a:t>
            </a:r>
            <a:r>
              <a:rPr lang="en-US" sz="1600" dirty="0">
                <a:latin typeface="Poppins"/>
              </a:rPr>
              <a:t> di </a:t>
            </a:r>
            <a:r>
              <a:rPr lang="en-US" sz="1600" dirty="0" err="1">
                <a:latin typeface="Poppins"/>
              </a:rPr>
              <a:t>hadapan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tim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penilai</a:t>
            </a:r>
            <a:r>
              <a:rPr lang="en-US" sz="1600" dirty="0">
                <a:latin typeface="Poppins"/>
              </a:rPr>
              <a:t>. </a:t>
            </a:r>
            <a:r>
              <a:rPr lang="en-US" sz="1600" dirty="0" err="1">
                <a:latin typeface="Poppins"/>
              </a:rPr>
              <a:t>Pada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tahap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ini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biasanya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peserta</a:t>
            </a:r>
            <a:r>
              <a:rPr lang="en-US" sz="1600" dirty="0">
                <a:latin typeface="Poppins"/>
              </a:rPr>
              <a:t> tender </a:t>
            </a:r>
            <a:r>
              <a:rPr lang="en-US" sz="1600" dirty="0" err="1">
                <a:latin typeface="Poppins"/>
              </a:rPr>
              <a:t>sudah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diwajibkan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memberikan</a:t>
            </a:r>
            <a:r>
              <a:rPr lang="en-US" sz="1600" dirty="0">
                <a:latin typeface="Poppins"/>
              </a:rPr>
              <a:t> bank </a:t>
            </a:r>
            <a:r>
              <a:rPr lang="en-US" sz="1600" dirty="0" err="1">
                <a:latin typeface="Poppins"/>
              </a:rPr>
              <a:t>garansi</a:t>
            </a:r>
            <a:r>
              <a:rPr lang="en-US" sz="1600" dirty="0">
                <a:latin typeface="Poppins"/>
              </a:rPr>
              <a:t> (yang </a:t>
            </a:r>
            <a:r>
              <a:rPr lang="en-US" sz="1600" dirty="0" err="1">
                <a:latin typeface="Poppins"/>
              </a:rPr>
              <a:t>bisa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diterbitkan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oleh</a:t>
            </a:r>
            <a:r>
              <a:rPr lang="en-US" sz="1600" dirty="0">
                <a:latin typeface="Poppins"/>
              </a:rPr>
              <a:t> bank </a:t>
            </a:r>
            <a:r>
              <a:rPr lang="en-US" sz="1600" dirty="0" err="1">
                <a:latin typeface="Poppins"/>
              </a:rPr>
              <a:t>atau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asuransi</a:t>
            </a:r>
            <a:r>
              <a:rPr lang="en-US" sz="1600" dirty="0">
                <a:latin typeface="Poppins"/>
              </a:rPr>
              <a:t>). Bank </a:t>
            </a:r>
            <a:r>
              <a:rPr lang="en-US" sz="1600" dirty="0" err="1">
                <a:latin typeface="Poppins"/>
              </a:rPr>
              <a:t>garansi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ini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boleh</a:t>
            </a:r>
            <a:r>
              <a:rPr lang="en-US" sz="1600" dirty="0">
                <a:latin typeface="Poppins"/>
              </a:rPr>
              <a:t> juga </a:t>
            </a:r>
            <a:r>
              <a:rPr lang="en-US" sz="1600" dirty="0" err="1">
                <a:latin typeface="Poppins"/>
              </a:rPr>
              <a:t>disebut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sebagai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perjanjian</a:t>
            </a:r>
            <a:r>
              <a:rPr lang="en-US" sz="1600" dirty="0">
                <a:latin typeface="Poppins"/>
              </a:rPr>
              <a:t>. </a:t>
            </a:r>
            <a:r>
              <a:rPr lang="en-US" sz="1600" dirty="0" err="1">
                <a:latin typeface="Poppins"/>
              </a:rPr>
              <a:t>Isinya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adalah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garansi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kalau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proyek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tidak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bisa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diselesaikan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maka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uang</a:t>
            </a:r>
            <a:r>
              <a:rPr lang="en-US" sz="1600" dirty="0">
                <a:latin typeface="Poppins"/>
              </a:rPr>
              <a:t> yang </a:t>
            </a:r>
            <a:r>
              <a:rPr lang="en-US" sz="1600" dirty="0" err="1">
                <a:latin typeface="Poppins"/>
              </a:rPr>
              <a:t>ditaruh</a:t>
            </a:r>
            <a:r>
              <a:rPr lang="en-US" sz="1600" dirty="0">
                <a:latin typeface="Poppins"/>
              </a:rPr>
              <a:t> di bank </a:t>
            </a:r>
            <a:r>
              <a:rPr lang="en-US" sz="1600" dirty="0" err="1">
                <a:latin typeface="Poppins"/>
              </a:rPr>
              <a:t>garansi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akan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menjadi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hak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milik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pemberi</a:t>
            </a:r>
            <a:r>
              <a:rPr lang="en-US" sz="1600" dirty="0">
                <a:latin typeface="Poppins"/>
              </a:rPr>
              <a:t> tender </a:t>
            </a:r>
            <a:r>
              <a:rPr lang="en-US" sz="1600" dirty="0" err="1">
                <a:latin typeface="Poppins"/>
              </a:rPr>
              <a:t>dan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tidak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bisa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dicairkan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oleh</a:t>
            </a:r>
            <a:r>
              <a:rPr lang="en-US" sz="1600" dirty="0">
                <a:latin typeface="Poppins"/>
              </a:rPr>
              <a:t> vendor.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30144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5536" y="692696"/>
            <a:ext cx="8568952" cy="23042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mendapatkan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terbaik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tender </a:t>
            </a:r>
            <a:r>
              <a:rPr lang="en-US" dirty="0" err="1">
                <a:solidFill>
                  <a:schemeClr val="bg1"/>
                </a:solidFill>
              </a:rPr>
              <a:t>tentu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semudah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membalikkan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telapak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tangan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Asumsinya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bersaing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perusahaan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peserta</a:t>
            </a:r>
            <a:r>
              <a:rPr lang="en-US" dirty="0">
                <a:solidFill>
                  <a:schemeClr val="bg1"/>
                </a:solidFill>
              </a:rPr>
              <a:t> tender </a:t>
            </a:r>
            <a:r>
              <a:rPr lang="en-US" dirty="0" err="1">
                <a:solidFill>
                  <a:schemeClr val="bg1"/>
                </a:solidFill>
              </a:rPr>
              <a:t>lainnya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termurah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berkualitas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Menentukan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termurah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berkualitas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tetapi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tetap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mempunyai</a:t>
            </a:r>
            <a:r>
              <a:rPr lang="en-US" dirty="0">
                <a:solidFill>
                  <a:schemeClr val="bg1"/>
                </a:solidFill>
              </a:rPr>
              <a:t> margin </a:t>
            </a:r>
            <a:r>
              <a:rPr lang="en-US" dirty="0" err="1">
                <a:solidFill>
                  <a:schemeClr val="bg1"/>
                </a:solidFill>
              </a:rPr>
              <a:t>keuntungan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sesuatu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sulit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Caranya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pelajari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pasar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kemudian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carilah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beberapa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penyedia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barang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jasa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sekiranya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memberikan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harga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bawah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kualitas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terbaik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lalu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perkuat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komitmen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relasi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tersebut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 rot="5400000">
            <a:off x="4081967" y="3356992"/>
            <a:ext cx="720080" cy="43204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/>
          <p:cNvSpPr/>
          <p:nvPr/>
        </p:nvSpPr>
        <p:spPr>
          <a:xfrm>
            <a:off x="395536" y="4149080"/>
            <a:ext cx="8568952" cy="12961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Pasal</a:t>
            </a:r>
            <a:r>
              <a:rPr lang="en-US" dirty="0">
                <a:solidFill>
                  <a:schemeClr val="bg1"/>
                </a:solidFill>
              </a:rPr>
              <a:t> 73 </a:t>
            </a:r>
            <a:r>
              <a:rPr lang="en-US" dirty="0" err="1">
                <a:solidFill>
                  <a:schemeClr val="bg1"/>
                </a:solidFill>
              </a:rPr>
              <a:t>Peraturan</a:t>
            </a:r>
            <a:r>
              <a:rPr lang="en-US" dirty="0">
                <a:solidFill>
                  <a:schemeClr val="bg1"/>
                </a:solidFill>
              </a:rPr>
              <a:t> President </a:t>
            </a:r>
            <a:r>
              <a:rPr lang="en-US" dirty="0" err="1">
                <a:solidFill>
                  <a:schemeClr val="bg1"/>
                </a:solidFill>
              </a:rPr>
              <a:t>Nomor</a:t>
            </a:r>
            <a:r>
              <a:rPr lang="en-US" dirty="0">
                <a:solidFill>
                  <a:schemeClr val="bg1"/>
                </a:solidFill>
              </a:rPr>
              <a:t> 16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2018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pengadaan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barang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jasa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pemerintah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ketentuan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operasionalnya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oleh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Peraturan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Lembaga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Kebijakan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Pengadaan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Barang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Jasa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Pemerintah</a:t>
            </a:r>
            <a:r>
              <a:rPr lang="en-US" dirty="0">
                <a:solidFill>
                  <a:schemeClr val="bg1"/>
                </a:solidFill>
              </a:rPr>
              <a:t> (LKPP) </a:t>
            </a:r>
            <a:r>
              <a:rPr lang="en-US" dirty="0" err="1">
                <a:solidFill>
                  <a:schemeClr val="bg1"/>
                </a:solidFill>
              </a:rPr>
              <a:t>Nomor</a:t>
            </a:r>
            <a:r>
              <a:rPr lang="en-US" dirty="0">
                <a:solidFill>
                  <a:schemeClr val="bg1"/>
                </a:solidFill>
              </a:rPr>
              <a:t> 14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2018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LPSE.</a:t>
            </a:r>
          </a:p>
        </p:txBody>
      </p:sp>
    </p:spTree>
    <p:extLst>
      <p:ext uri="{BB962C8B-B14F-4D97-AF65-F5344CB8AC3E}">
        <p14:creationId xmlns:p14="http://schemas.microsoft.com/office/powerpoint/2010/main" val="38132864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23528" y="764704"/>
            <a:ext cx="8568952" cy="12961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LPSE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menyelenggarakan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Pengadaan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Barang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Jasa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elektronik</a:t>
            </a:r>
            <a:r>
              <a:rPr lang="en-US" dirty="0">
                <a:solidFill>
                  <a:schemeClr val="bg1"/>
                </a:solidFill>
              </a:rPr>
              <a:t> juga </a:t>
            </a:r>
            <a:r>
              <a:rPr lang="en-US" dirty="0" err="1">
                <a:solidFill>
                  <a:schemeClr val="bg1"/>
                </a:solidFill>
              </a:rPr>
              <a:t>wajib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memenuhi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persyaratan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sebagaimana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ditentukan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Undang-undang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Nomor</a:t>
            </a:r>
            <a:r>
              <a:rPr lang="en-US" dirty="0">
                <a:solidFill>
                  <a:schemeClr val="bg1"/>
                </a:solidFill>
              </a:rPr>
              <a:t> 11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2008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Transaksi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Elektronik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Left-Right Arrow 5"/>
          <p:cNvSpPr/>
          <p:nvPr/>
        </p:nvSpPr>
        <p:spPr>
          <a:xfrm rot="5400000">
            <a:off x="3874004" y="200496"/>
            <a:ext cx="599776" cy="43204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5400000">
            <a:off x="3984080" y="2193008"/>
            <a:ext cx="599776" cy="43204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215516" y="2780928"/>
            <a:ext cx="8568952" cy="1296144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layanan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yang </a:t>
            </a:r>
            <a:r>
              <a:rPr lang="en-US" dirty="0" err="1">
                <a:solidFill>
                  <a:schemeClr val="bg1"/>
                </a:solidFill>
              </a:rPr>
              <a:t>tersedia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Pengadaan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Elektronik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tender yang </a:t>
            </a:r>
            <a:r>
              <a:rPr lang="en-US" dirty="0" err="1">
                <a:solidFill>
                  <a:schemeClr val="bg1"/>
                </a:solidFill>
              </a:rPr>
              <a:t>ketentuan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operasionalnya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Peraturan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Lembaga</a:t>
            </a:r>
            <a:r>
              <a:rPr lang="en-US" dirty="0">
                <a:solidFill>
                  <a:schemeClr val="bg1"/>
                </a:solidFill>
              </a:rPr>
              <a:t> LKPP </a:t>
            </a:r>
            <a:r>
              <a:rPr lang="en-US" dirty="0" err="1">
                <a:solidFill>
                  <a:schemeClr val="bg1"/>
                </a:solidFill>
              </a:rPr>
              <a:t>Nomor</a:t>
            </a:r>
            <a:r>
              <a:rPr lang="en-US" dirty="0">
                <a:solidFill>
                  <a:schemeClr val="bg1"/>
                </a:solidFill>
              </a:rPr>
              <a:t> 9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2018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Tata Cara E-Tendering.</a:t>
            </a:r>
          </a:p>
        </p:txBody>
      </p:sp>
      <p:sp>
        <p:nvSpPr>
          <p:cNvPr id="10" name="Left-Right Arrow 9"/>
          <p:cNvSpPr/>
          <p:nvPr/>
        </p:nvSpPr>
        <p:spPr>
          <a:xfrm rot="5400000">
            <a:off x="4015103" y="4232944"/>
            <a:ext cx="599776" cy="43204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542" y="4831992"/>
            <a:ext cx="79388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Poppins"/>
              </a:rPr>
              <a:t>Selain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itu</a:t>
            </a:r>
            <a:r>
              <a:rPr lang="en-US" dirty="0">
                <a:latin typeface="Poppins"/>
              </a:rPr>
              <a:t>, LKPP juga </a:t>
            </a:r>
            <a:r>
              <a:rPr lang="en-US" dirty="0" err="1">
                <a:latin typeface="Poppins"/>
              </a:rPr>
              <a:t>menyediakan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fasilitas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Katalog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Elektronik</a:t>
            </a:r>
            <a:r>
              <a:rPr lang="en-US" dirty="0">
                <a:latin typeface="Poppins"/>
              </a:rPr>
              <a:t> (e-Catalogue) yang </a:t>
            </a:r>
            <a:r>
              <a:rPr lang="en-US" dirty="0" err="1">
                <a:latin typeface="Poppins"/>
              </a:rPr>
              <a:t>merupakan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sistem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informasi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elektronik</a:t>
            </a:r>
            <a:r>
              <a:rPr lang="en-US" dirty="0">
                <a:latin typeface="Poppins"/>
              </a:rPr>
              <a:t> yang </a:t>
            </a:r>
            <a:r>
              <a:rPr lang="en-US" dirty="0" err="1">
                <a:latin typeface="Poppins"/>
              </a:rPr>
              <a:t>memuat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wp-signup.php</a:t>
            </a:r>
            <a:r>
              <a:rPr lang="en-US" dirty="0">
                <a:latin typeface="Poppins"/>
              </a:rPr>
              <a:t>, </a:t>
            </a:r>
            <a:r>
              <a:rPr lang="en-US" dirty="0" err="1">
                <a:latin typeface="Poppins"/>
              </a:rPr>
              <a:t>jenis</a:t>
            </a:r>
            <a:r>
              <a:rPr lang="en-US" dirty="0">
                <a:latin typeface="Poppins"/>
              </a:rPr>
              <a:t>, </a:t>
            </a:r>
            <a:r>
              <a:rPr lang="en-US" dirty="0" err="1">
                <a:latin typeface="Poppins"/>
              </a:rPr>
              <a:t>spesifikasi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teknis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dan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harga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barang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tertentu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dari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berbagai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penyedia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barang</a:t>
            </a:r>
            <a:r>
              <a:rPr lang="en-US" dirty="0">
                <a:latin typeface="Poppins"/>
              </a:rPr>
              <a:t>/</a:t>
            </a:r>
            <a:r>
              <a:rPr lang="en-US" dirty="0" err="1">
                <a:latin typeface="Poppins"/>
              </a:rPr>
              <a:t>jasa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pemerintah</a:t>
            </a:r>
            <a:r>
              <a:rPr lang="en-US" dirty="0">
                <a:latin typeface="Poppins"/>
              </a:rPr>
              <a:t>, proses audit </a:t>
            </a:r>
            <a:r>
              <a:rPr lang="en-US" dirty="0" err="1">
                <a:latin typeface="Poppins"/>
              </a:rPr>
              <a:t>secara</a:t>
            </a:r>
            <a:r>
              <a:rPr lang="en-US" dirty="0">
                <a:latin typeface="Poppins"/>
              </a:rPr>
              <a:t> online (e-Audit), </a:t>
            </a:r>
            <a:r>
              <a:rPr lang="en-US" dirty="0" err="1">
                <a:latin typeface="Poppins"/>
              </a:rPr>
              <a:t>dan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tata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cara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pembelian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barang</a:t>
            </a:r>
            <a:r>
              <a:rPr lang="en-US" dirty="0">
                <a:latin typeface="Poppins"/>
              </a:rPr>
              <a:t>/</a:t>
            </a:r>
            <a:r>
              <a:rPr lang="en-US" dirty="0" err="1">
                <a:latin typeface="Poppins"/>
              </a:rPr>
              <a:t>jasa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melalui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katalog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elektronik</a:t>
            </a:r>
            <a:r>
              <a:rPr lang="en-US" dirty="0">
                <a:latin typeface="Poppins"/>
              </a:rPr>
              <a:t> (e-Purchasing).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461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530475"/>
            <a:ext cx="8534400" cy="1736725"/>
          </a:xfrm>
        </p:spPr>
        <p:txBody>
          <a:bodyPr/>
          <a:lstStyle/>
          <a:p>
            <a:r>
              <a:rPr lang="id-ID" sz="4400" dirty="0" smtClean="0"/>
              <a:t>TERIMA KASIH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077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4738"/>
            <a:ext cx="7992888" cy="447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4211960" y="116632"/>
            <a:ext cx="4805536" cy="1650935"/>
          </a:xfrm>
          <a:prstGeom prst="wedgeEllipse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Bagaimana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cara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mengikuti</a:t>
            </a:r>
            <a:r>
              <a:rPr lang="en-US" sz="2800" b="1" dirty="0" smtClean="0">
                <a:solidFill>
                  <a:schemeClr val="tx1"/>
                </a:solidFill>
              </a:rPr>
              <a:t> tender??</a:t>
            </a:r>
            <a:endParaRPr lang="id-ID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20"/>
          <a:stretch/>
        </p:blipFill>
        <p:spPr>
          <a:xfrm>
            <a:off x="-13447" y="3562747"/>
            <a:ext cx="6381750" cy="329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08" y="1953319"/>
            <a:ext cx="2557040" cy="1830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559824" y="6597351"/>
            <a:ext cx="1584176" cy="256403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5000"/>
                  <a:lumOff val="95000"/>
                </a:srgbClr>
              </a:gs>
              <a:gs pos="74000">
                <a:srgbClr val="FFC000">
                  <a:lumMod val="45000"/>
                  <a:lumOff val="55000"/>
                </a:srgbClr>
              </a:gs>
              <a:gs pos="83000">
                <a:srgbClr val="FFC000">
                  <a:lumMod val="45000"/>
                  <a:lumOff val="55000"/>
                </a:srgbClr>
              </a:gs>
              <a:gs pos="100000">
                <a:srgbClr val="FFC000">
                  <a:lumMod val="30000"/>
                  <a:lumOff val="7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Tata Cara Tender</a:t>
            </a:r>
          </a:p>
        </p:txBody>
      </p:sp>
      <p:sp>
        <p:nvSpPr>
          <p:cNvPr id="2" name="Rectangle 1"/>
          <p:cNvSpPr/>
          <p:nvPr/>
        </p:nvSpPr>
        <p:spPr>
          <a:xfrm>
            <a:off x="-37499" y="871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Poppins"/>
              </a:rPr>
              <a:t>Pengadaan</a:t>
            </a:r>
            <a:r>
              <a:rPr lang="en-US" b="1" dirty="0">
                <a:solidFill>
                  <a:srgbClr val="FF0000"/>
                </a:solidFill>
                <a:latin typeface="Poppins"/>
              </a:rPr>
              <a:t> tender </a:t>
            </a:r>
            <a:r>
              <a:rPr lang="en-US" b="1" dirty="0" err="1">
                <a:solidFill>
                  <a:srgbClr val="FF0000"/>
                </a:solidFill>
                <a:latin typeface="Poppins"/>
              </a:rPr>
              <a:t>umum</a:t>
            </a:r>
            <a:r>
              <a:rPr lang="en-US" b="1" dirty="0">
                <a:solidFill>
                  <a:srgbClr val="FF0000"/>
                </a:solidFill>
                <a:latin typeface="Poppi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Poppins"/>
              </a:rPr>
              <a:t>perusahaan</a:t>
            </a:r>
            <a:endParaRPr lang="en-US" b="1" dirty="0">
              <a:solidFill>
                <a:srgbClr val="FF0000"/>
              </a:solidFill>
              <a:latin typeface="Poppins"/>
            </a:endParaRPr>
          </a:p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643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C2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738" t="17785" r="25587" b="5179"/>
          <a:stretch/>
        </p:blipFill>
        <p:spPr>
          <a:xfrm>
            <a:off x="0" y="-17841"/>
            <a:ext cx="4556141" cy="43204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5576" y="292655"/>
            <a:ext cx="3203819" cy="18135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196604" y="839382"/>
            <a:ext cx="905994" cy="7200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099" t="22410" r="11452" b="6156"/>
          <a:stretch/>
        </p:blipFill>
        <p:spPr>
          <a:xfrm>
            <a:off x="123648" y="2708921"/>
            <a:ext cx="7476957" cy="4144834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16200000">
            <a:off x="5991211" y="3998545"/>
            <a:ext cx="905994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99857" y="2577839"/>
            <a:ext cx="5112568" cy="692696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Bahnschrift" panose="020B0502040204020203" pitchFamily="34" charset="0"/>
              </a:rPr>
              <a:t>PEMERINTAH</a:t>
            </a:r>
            <a:endParaRPr lang="en-US" sz="3600" b="1" dirty="0">
              <a:latin typeface="Bahnschrift" panose="020B0502040204020203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559824" y="6597351"/>
            <a:ext cx="1584176" cy="256403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5000"/>
                  <a:lumOff val="95000"/>
                </a:srgbClr>
              </a:gs>
              <a:gs pos="74000">
                <a:srgbClr val="FFC000">
                  <a:lumMod val="45000"/>
                  <a:lumOff val="55000"/>
                </a:srgbClr>
              </a:gs>
              <a:gs pos="83000">
                <a:srgbClr val="FFC000">
                  <a:lumMod val="45000"/>
                  <a:lumOff val="55000"/>
                </a:srgbClr>
              </a:gs>
              <a:gs pos="100000">
                <a:srgbClr val="FFC000">
                  <a:lumMod val="30000"/>
                  <a:lumOff val="7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Tata Cara Tender</a:t>
            </a:r>
          </a:p>
        </p:txBody>
      </p:sp>
    </p:spTree>
    <p:extLst>
      <p:ext uri="{BB962C8B-B14F-4D97-AF65-F5344CB8AC3E}">
        <p14:creationId xmlns:p14="http://schemas.microsoft.com/office/powerpoint/2010/main" val="7053603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7048"/>
            <a:ext cx="2557040" cy="1830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Left Arrow 5"/>
          <p:cNvSpPr/>
          <p:nvPr/>
        </p:nvSpPr>
        <p:spPr>
          <a:xfrm>
            <a:off x="5220072" y="929136"/>
            <a:ext cx="905994" cy="7200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509442" y="692428"/>
            <a:ext cx="4464496" cy="12754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SALAH SATU TUJUAN TENDER/LELANG ADALAH 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upaya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meningkatkan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nilai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usaha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memperluas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jaringan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kerja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Left Arrow 7"/>
          <p:cNvSpPr/>
          <p:nvPr/>
        </p:nvSpPr>
        <p:spPr>
          <a:xfrm rot="16200000">
            <a:off x="2283737" y="2186813"/>
            <a:ext cx="905994" cy="72008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2 9"/>
          <p:cNvSpPr/>
          <p:nvPr/>
        </p:nvSpPr>
        <p:spPr>
          <a:xfrm>
            <a:off x="321301" y="2999850"/>
            <a:ext cx="5436097" cy="1542278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SIAPA YG MENJADI PESERTA TENDER??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6032330" y="3445504"/>
            <a:ext cx="894206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93" y="5536378"/>
            <a:ext cx="1727311" cy="1151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93" y="5229200"/>
            <a:ext cx="2070608" cy="155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6831763" y="5364480"/>
            <a:ext cx="21149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54595F"/>
                </a:solidFill>
                <a:latin typeface="Poppins"/>
              </a:rPr>
              <a:t>Seluruh</a:t>
            </a:r>
            <a:r>
              <a:rPr lang="en-US" sz="1600" dirty="0" smtClean="0">
                <a:solidFill>
                  <a:srgbClr val="54595F"/>
                </a:solidFill>
                <a:latin typeface="Poppins"/>
              </a:rPr>
              <a:t> </a:t>
            </a:r>
            <a:r>
              <a:rPr lang="en-US" sz="1600" dirty="0" err="1">
                <a:solidFill>
                  <a:srgbClr val="54595F"/>
                </a:solidFill>
                <a:latin typeface="Poppins"/>
              </a:rPr>
              <a:t>badan</a:t>
            </a:r>
            <a:r>
              <a:rPr lang="en-US" sz="1600" dirty="0">
                <a:solidFill>
                  <a:srgbClr val="54595F"/>
                </a:solidFill>
                <a:latin typeface="Poppins"/>
              </a:rPr>
              <a:t> </a:t>
            </a:r>
            <a:r>
              <a:rPr lang="en-US" sz="1600" dirty="0" err="1">
                <a:solidFill>
                  <a:srgbClr val="54595F"/>
                </a:solidFill>
                <a:latin typeface="Poppins"/>
              </a:rPr>
              <a:t>usaha</a:t>
            </a:r>
            <a:r>
              <a:rPr lang="en-US" sz="1600" dirty="0">
                <a:solidFill>
                  <a:srgbClr val="54595F"/>
                </a:solidFill>
                <a:latin typeface="Poppins"/>
              </a:rPr>
              <a:t> </a:t>
            </a:r>
            <a:r>
              <a:rPr lang="en-US" sz="1600" dirty="0" err="1">
                <a:solidFill>
                  <a:srgbClr val="54595F"/>
                </a:solidFill>
                <a:latin typeface="Poppins"/>
              </a:rPr>
              <a:t>berskala</a:t>
            </a:r>
            <a:r>
              <a:rPr lang="en-US" sz="1600" dirty="0">
                <a:solidFill>
                  <a:srgbClr val="54595F"/>
                </a:solidFill>
                <a:latin typeface="Poppins"/>
              </a:rPr>
              <a:t> </a:t>
            </a:r>
            <a:r>
              <a:rPr lang="en-US" sz="1600" dirty="0" err="1">
                <a:solidFill>
                  <a:srgbClr val="54595F"/>
                </a:solidFill>
                <a:latin typeface="Poppins"/>
              </a:rPr>
              <a:t>mikro</a:t>
            </a:r>
            <a:r>
              <a:rPr lang="en-US" sz="1600" dirty="0">
                <a:solidFill>
                  <a:srgbClr val="54595F"/>
                </a:solidFill>
                <a:latin typeface="Poppins"/>
              </a:rPr>
              <a:t>, </a:t>
            </a:r>
            <a:r>
              <a:rPr lang="en-US" sz="1600" dirty="0" err="1">
                <a:solidFill>
                  <a:srgbClr val="54595F"/>
                </a:solidFill>
                <a:latin typeface="Poppins"/>
              </a:rPr>
              <a:t>kecil</a:t>
            </a:r>
            <a:r>
              <a:rPr lang="en-US" sz="1600" dirty="0">
                <a:solidFill>
                  <a:srgbClr val="54595F"/>
                </a:solidFill>
                <a:latin typeface="Poppins"/>
              </a:rPr>
              <a:t>, </a:t>
            </a:r>
            <a:r>
              <a:rPr lang="en-US" sz="1600" dirty="0" err="1" smtClean="0">
                <a:solidFill>
                  <a:srgbClr val="54595F"/>
                </a:solidFill>
                <a:latin typeface="Poppins"/>
              </a:rPr>
              <a:t>menengah</a:t>
            </a:r>
            <a:r>
              <a:rPr lang="en-US" sz="1600" dirty="0" smtClean="0">
                <a:solidFill>
                  <a:srgbClr val="54595F"/>
                </a:solidFill>
                <a:latin typeface="Poppins"/>
              </a:rPr>
              <a:t> </a:t>
            </a:r>
            <a:r>
              <a:rPr lang="en-US" sz="1600" dirty="0" err="1">
                <a:solidFill>
                  <a:srgbClr val="54595F"/>
                </a:solidFill>
                <a:latin typeface="Poppins"/>
              </a:rPr>
              <a:t>atau</a:t>
            </a:r>
            <a:r>
              <a:rPr lang="en-US" sz="1600" dirty="0">
                <a:solidFill>
                  <a:srgbClr val="54595F"/>
                </a:solidFill>
                <a:latin typeface="Poppins"/>
              </a:rPr>
              <a:t> </a:t>
            </a:r>
            <a:r>
              <a:rPr lang="en-US" sz="1600" dirty="0" err="1">
                <a:solidFill>
                  <a:srgbClr val="54595F"/>
                </a:solidFill>
                <a:latin typeface="Poppins"/>
              </a:rPr>
              <a:t>besar</a:t>
            </a:r>
            <a:r>
              <a:rPr lang="en-US" sz="1600" dirty="0">
                <a:solidFill>
                  <a:srgbClr val="54595F"/>
                </a:solidFill>
                <a:latin typeface="Poppins"/>
              </a:rPr>
              <a:t> yang legal </a:t>
            </a:r>
            <a:r>
              <a:rPr lang="en-US" sz="1600" dirty="0" err="1">
                <a:solidFill>
                  <a:srgbClr val="54595F"/>
                </a:solidFill>
                <a:latin typeface="Poppins"/>
              </a:rPr>
              <a:t>secara</a:t>
            </a:r>
            <a:r>
              <a:rPr lang="en-US" sz="1600" dirty="0">
                <a:solidFill>
                  <a:srgbClr val="54595F"/>
                </a:solidFill>
                <a:latin typeface="Poppins"/>
              </a:rPr>
              <a:t> </a:t>
            </a:r>
            <a:r>
              <a:rPr lang="en-US" sz="1600" dirty="0" err="1">
                <a:solidFill>
                  <a:srgbClr val="54595F"/>
                </a:solidFill>
                <a:latin typeface="Poppins"/>
              </a:rPr>
              <a:t>administrasi</a:t>
            </a:r>
            <a:r>
              <a:rPr lang="en-US" sz="1600" dirty="0">
                <a:solidFill>
                  <a:srgbClr val="54595F"/>
                </a:solidFill>
                <a:latin typeface="Poppins"/>
              </a:rPr>
              <a:t>. 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3203848" y="5013176"/>
            <a:ext cx="5828507" cy="176898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-29879" y="6601597"/>
            <a:ext cx="1584176" cy="256403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5000"/>
                  <a:lumOff val="95000"/>
                </a:srgbClr>
              </a:gs>
              <a:gs pos="74000">
                <a:srgbClr val="FFC000">
                  <a:lumMod val="45000"/>
                  <a:lumOff val="55000"/>
                </a:srgbClr>
              </a:gs>
              <a:gs pos="83000">
                <a:srgbClr val="FFC000">
                  <a:lumMod val="45000"/>
                  <a:lumOff val="55000"/>
                </a:srgbClr>
              </a:gs>
              <a:gs pos="100000">
                <a:srgbClr val="FFC000">
                  <a:lumMod val="30000"/>
                  <a:lumOff val="7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Tata Cara Tender</a:t>
            </a:r>
          </a:p>
        </p:txBody>
      </p:sp>
    </p:spTree>
    <p:extLst>
      <p:ext uri="{BB962C8B-B14F-4D97-AF65-F5344CB8AC3E}">
        <p14:creationId xmlns:p14="http://schemas.microsoft.com/office/powerpoint/2010/main" val="20144664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6632"/>
            <a:ext cx="5731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Monotype Corsiva" panose="03010101010201010101" pitchFamily="66" charset="0"/>
              </a:rPr>
              <a:t>Persyaratan</a:t>
            </a:r>
            <a:r>
              <a:rPr lang="en-US" sz="4000" b="1" dirty="0">
                <a:latin typeface="Monotype Corsiva" panose="03010101010201010101" pitchFamily="66" charset="0"/>
              </a:rPr>
              <a:t> </a:t>
            </a:r>
            <a:r>
              <a:rPr lang="en-US" sz="4000" b="1" dirty="0" err="1">
                <a:latin typeface="Monotype Corsiva" panose="03010101010201010101" pitchFamily="66" charset="0"/>
              </a:rPr>
              <a:t>Mengikuti</a:t>
            </a:r>
            <a:r>
              <a:rPr lang="en-US" sz="4000" b="1" dirty="0">
                <a:latin typeface="Monotype Corsiva" panose="03010101010201010101" pitchFamily="66" charset="0"/>
              </a:rPr>
              <a:t> Tender</a:t>
            </a:r>
            <a:endParaRPr lang="en-US" sz="4000" dirty="0">
              <a:latin typeface="Monotype Corsiva" panose="030101010102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06084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400" dirty="0" err="1">
                <a:solidFill>
                  <a:srgbClr val="FFFF00"/>
                </a:solidFill>
                <a:latin typeface="Poppins"/>
              </a:rPr>
              <a:t>Perhatikan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kualifikasi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persyaratan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yang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dibutuhkan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dan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peraturan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perusahaan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yang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menawarkan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tender.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err="1">
                <a:solidFill>
                  <a:srgbClr val="FFFF00"/>
                </a:solidFill>
                <a:latin typeface="Poppins"/>
              </a:rPr>
              <a:t>Riset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hal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apa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yang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dapat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membantu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bisnis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Anda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bila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tender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tersebut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berhasil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dimenangkan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err="1">
                <a:solidFill>
                  <a:srgbClr val="FFFF00"/>
                </a:solidFill>
                <a:latin typeface="Poppins"/>
              </a:rPr>
              <a:t>Pastikan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modal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cukup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untuk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menjalankan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pekerjaan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yang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diminta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oleh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pemberi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tender.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err="1">
                <a:solidFill>
                  <a:srgbClr val="FFFF00"/>
                </a:solidFill>
                <a:latin typeface="Poppins"/>
              </a:rPr>
              <a:t>Periksa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kesiapan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seluruh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sumber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daya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baik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itu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peralatan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sumber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daya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manusia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dan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sumber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daya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lainnya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>
                <a:solidFill>
                  <a:srgbClr val="FFFF00"/>
                </a:solidFill>
                <a:latin typeface="Poppins"/>
              </a:rPr>
              <a:t>Yakin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bahwa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tender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tersebut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dapat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meningkatkan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profit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pada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usaha</a:t>
            </a:r>
            <a:r>
              <a:rPr lang="en-US" sz="2400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Poppins"/>
              </a:rPr>
              <a:t>Anda</a:t>
            </a:r>
            <a:endParaRPr lang="en-US" sz="2400" i="0" dirty="0">
              <a:solidFill>
                <a:srgbClr val="FFFF00"/>
              </a:solidFill>
              <a:effectLst/>
              <a:latin typeface="Poppins"/>
            </a:endParaRPr>
          </a:p>
        </p:txBody>
      </p:sp>
      <p:sp>
        <p:nvSpPr>
          <p:cNvPr id="7" name="Striped Right Arrow 6"/>
          <p:cNvSpPr/>
          <p:nvPr/>
        </p:nvSpPr>
        <p:spPr>
          <a:xfrm rot="5400000">
            <a:off x="3671900" y="1004538"/>
            <a:ext cx="1152128" cy="79208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559824" y="6597351"/>
            <a:ext cx="1584176" cy="25640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400" b="1" i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Tata Cara Tender</a:t>
            </a:r>
          </a:p>
        </p:txBody>
      </p:sp>
    </p:spTree>
    <p:extLst>
      <p:ext uri="{BB962C8B-B14F-4D97-AF65-F5344CB8AC3E}">
        <p14:creationId xmlns:p14="http://schemas.microsoft.com/office/powerpoint/2010/main" val="6029287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697" y="0"/>
            <a:ext cx="6248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Hal-</a:t>
            </a:r>
            <a:r>
              <a:rPr lang="en-US" sz="3200" b="1" dirty="0" err="1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hal</a:t>
            </a:r>
            <a:r>
              <a:rPr lang="en-US" sz="3200" b="1" dirty="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sz="32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yang </a:t>
            </a:r>
            <a:r>
              <a:rPr lang="en-US" sz="3200" b="1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dapat</a:t>
            </a:r>
            <a:r>
              <a:rPr lang="en-US" sz="32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sz="3200" b="1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memenangi</a:t>
            </a:r>
            <a:r>
              <a:rPr lang="en-US" sz="32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sz="3200" b="1" dirty="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tender:</a:t>
            </a:r>
            <a:endParaRPr lang="en-US" sz="3200" b="1" dirty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4" r="22464"/>
          <a:stretch/>
        </p:blipFill>
        <p:spPr>
          <a:xfrm>
            <a:off x="107505" y="584775"/>
            <a:ext cx="1900618" cy="1908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008122" y="836712"/>
            <a:ext cx="69563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US" dirty="0" err="1">
                <a:solidFill>
                  <a:srgbClr val="FFFF00"/>
                </a:solidFill>
                <a:latin typeface="Poppins"/>
              </a:rPr>
              <a:t>Kelegalan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perusahaan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dibuktikan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dengan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Akta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Perusahaan,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Tanda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wp-signup.php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Perusahaan (TDP), Surat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Izin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Usaha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Perdagangan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(SIUP),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Nomor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Pokok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Wajib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Pajak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(NPWP</a:t>
            </a:r>
            <a:r>
              <a:rPr lang="en-US" dirty="0" smtClean="0">
                <a:solidFill>
                  <a:srgbClr val="FFFF00"/>
                </a:solidFill>
                <a:latin typeface="Poppins"/>
              </a:rPr>
              <a:t>)</a:t>
            </a:r>
            <a:endParaRPr lang="en-US" dirty="0">
              <a:solidFill>
                <a:srgbClr val="FFFF00"/>
              </a:solidFill>
              <a:latin typeface="Poppins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dirty="0" err="1">
                <a:latin typeface="Poppins"/>
              </a:rPr>
              <a:t>Mencari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Informasi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pengadaan</a:t>
            </a:r>
            <a:r>
              <a:rPr lang="en-US" dirty="0">
                <a:latin typeface="Poppins"/>
              </a:rPr>
              <a:t> yang </a:t>
            </a:r>
            <a:r>
              <a:rPr lang="en-US" dirty="0" err="1">
                <a:latin typeface="Poppins"/>
              </a:rPr>
              <a:t>tersedia</a:t>
            </a:r>
            <a:r>
              <a:rPr lang="en-US" dirty="0">
                <a:latin typeface="Poppins"/>
              </a:rPr>
              <a:t> di media </a:t>
            </a:r>
            <a:r>
              <a:rPr lang="en-US" dirty="0" err="1">
                <a:latin typeface="Poppins"/>
              </a:rPr>
              <a:t>massa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atau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pada</a:t>
            </a:r>
            <a:r>
              <a:rPr lang="en-US" dirty="0">
                <a:latin typeface="Poppins"/>
              </a:rPr>
              <a:t> portal e-procurement </a:t>
            </a:r>
            <a:r>
              <a:rPr lang="en-US" dirty="0" err="1">
                <a:latin typeface="Poppins"/>
              </a:rPr>
              <a:t>milik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pemerintah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daerah</a:t>
            </a:r>
            <a:r>
              <a:rPr lang="en-US" dirty="0">
                <a:latin typeface="Poppins"/>
              </a:rPr>
              <a:t>, </a:t>
            </a:r>
            <a:r>
              <a:rPr lang="en-US" dirty="0" err="1">
                <a:latin typeface="Poppins"/>
              </a:rPr>
              <a:t>atau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datang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ke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lembaga</a:t>
            </a:r>
            <a:r>
              <a:rPr lang="en-US" dirty="0">
                <a:latin typeface="Poppins"/>
              </a:rPr>
              <a:t>/</a:t>
            </a:r>
            <a:r>
              <a:rPr lang="en-US" dirty="0" err="1">
                <a:latin typeface="Poppins"/>
              </a:rPr>
              <a:t>instansi</a:t>
            </a:r>
            <a:r>
              <a:rPr lang="en-US" dirty="0">
                <a:latin typeface="Poppins"/>
              </a:rPr>
              <a:t> yang </a:t>
            </a:r>
            <a:r>
              <a:rPr lang="en-US" dirty="0" err="1">
                <a:latin typeface="Poppins"/>
              </a:rPr>
              <a:t>bersangkutan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seperti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Eproc</a:t>
            </a:r>
            <a:r>
              <a:rPr lang="en-US" dirty="0">
                <a:latin typeface="Poppins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dirty="0" err="1">
                <a:solidFill>
                  <a:srgbClr val="FFFF00"/>
                </a:solidFill>
                <a:latin typeface="Poppins"/>
              </a:rPr>
              <a:t>Apakah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proposal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penawaran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dengan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harga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yang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sesuai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dengan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memperhatikan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garansi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layanan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purna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jual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dan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item-item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pekerjaan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yang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diminta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?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Periksa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dokumen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lelang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/tender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untuk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mengetahui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metode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penilaian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dokumen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yang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akan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dilakukan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oleh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Panitia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Pelelangan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dirty="0" err="1">
                <a:latin typeface="Poppins"/>
              </a:rPr>
              <a:t>Telitilah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dalam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pengisian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dokumen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penawaran</a:t>
            </a:r>
            <a:r>
              <a:rPr lang="en-US" dirty="0">
                <a:latin typeface="Poppins"/>
              </a:rPr>
              <a:t>. </a:t>
            </a:r>
            <a:r>
              <a:rPr lang="en-US" dirty="0" err="1">
                <a:latin typeface="Poppins"/>
              </a:rPr>
              <a:t>Perhatikan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instruksi</a:t>
            </a:r>
            <a:r>
              <a:rPr lang="en-US" dirty="0">
                <a:latin typeface="Poppins"/>
              </a:rPr>
              <a:t> yang </a:t>
            </a:r>
            <a:r>
              <a:rPr lang="en-US" dirty="0" err="1">
                <a:latin typeface="Poppins"/>
              </a:rPr>
              <a:t>diberikan</a:t>
            </a:r>
            <a:r>
              <a:rPr lang="en-US" dirty="0">
                <a:latin typeface="Poppins"/>
              </a:rPr>
              <a:t>. </a:t>
            </a:r>
            <a:r>
              <a:rPr lang="en-US" dirty="0" err="1">
                <a:latin typeface="Poppins"/>
              </a:rPr>
              <a:t>Jangan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merubah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setiap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deskripsi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dalam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dokumen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tersebut</a:t>
            </a:r>
            <a:r>
              <a:rPr lang="en-US" dirty="0">
                <a:latin typeface="Poppins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dirty="0" err="1">
                <a:solidFill>
                  <a:srgbClr val="FFFF00"/>
                </a:solidFill>
                <a:latin typeface="Poppins"/>
              </a:rPr>
              <a:t>Hindarilah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upaya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mengintimidasi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peserta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tender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lainnya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.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Saling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menghormati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dan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berlaku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sopan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akan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lebih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banyak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menimbulkan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Poppins"/>
              </a:rPr>
              <a:t>simpati</a:t>
            </a:r>
            <a:r>
              <a:rPr lang="en-US" dirty="0">
                <a:solidFill>
                  <a:srgbClr val="FFFF00"/>
                </a:solidFill>
                <a:latin typeface="Poppins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dirty="0" err="1">
                <a:latin typeface="Poppins"/>
              </a:rPr>
              <a:t>Jika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Anda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telah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memenangi</a:t>
            </a:r>
            <a:r>
              <a:rPr lang="en-US" dirty="0">
                <a:latin typeface="Poppins"/>
              </a:rPr>
              <a:t> tender </a:t>
            </a:r>
            <a:r>
              <a:rPr lang="en-US" dirty="0" err="1">
                <a:latin typeface="Poppins"/>
              </a:rPr>
              <a:t>tersebut</a:t>
            </a:r>
            <a:r>
              <a:rPr lang="en-US" dirty="0">
                <a:latin typeface="Poppins"/>
              </a:rPr>
              <a:t>, </a:t>
            </a:r>
            <a:r>
              <a:rPr lang="en-US" dirty="0" err="1">
                <a:latin typeface="Poppins"/>
              </a:rPr>
              <a:t>berikan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barang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dan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jasa</a:t>
            </a:r>
            <a:r>
              <a:rPr lang="en-US" dirty="0">
                <a:latin typeface="Poppins"/>
              </a:rPr>
              <a:t> yang </a:t>
            </a:r>
            <a:r>
              <a:rPr lang="en-US" dirty="0" err="1">
                <a:latin typeface="Poppins"/>
              </a:rPr>
              <a:t>sesuai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dengan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kualitas</a:t>
            </a:r>
            <a:r>
              <a:rPr lang="en-US" dirty="0">
                <a:latin typeface="Poppins"/>
              </a:rPr>
              <a:t>, type, </a:t>
            </a:r>
            <a:r>
              <a:rPr lang="en-US" dirty="0" err="1">
                <a:latin typeface="Poppins"/>
              </a:rPr>
              <a:t>jenis</a:t>
            </a:r>
            <a:r>
              <a:rPr lang="en-US" dirty="0">
                <a:latin typeface="Poppins"/>
              </a:rPr>
              <a:t>, </a:t>
            </a:r>
            <a:r>
              <a:rPr lang="en-US" dirty="0" err="1">
                <a:latin typeface="Poppins"/>
              </a:rPr>
              <a:t>jumlah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sesuai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dengan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dokumen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penawaran</a:t>
            </a:r>
            <a:r>
              <a:rPr lang="en-US" dirty="0">
                <a:latin typeface="Poppins"/>
              </a:rPr>
              <a:t> yang </a:t>
            </a:r>
            <a:r>
              <a:rPr lang="en-US" dirty="0" err="1">
                <a:latin typeface="Poppins"/>
              </a:rPr>
              <a:t>telah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Anda</a:t>
            </a:r>
            <a:r>
              <a:rPr lang="en-US" dirty="0">
                <a:latin typeface="Poppins"/>
              </a:rPr>
              <a:t> </a:t>
            </a:r>
            <a:r>
              <a:rPr lang="en-US" dirty="0" err="1">
                <a:latin typeface="Poppins"/>
              </a:rPr>
              <a:t>buat</a:t>
            </a:r>
            <a:endParaRPr lang="en-US" b="0" i="0" dirty="0">
              <a:effectLst/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820745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6632"/>
            <a:ext cx="436529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Tahapan</a:t>
            </a:r>
            <a:r>
              <a:rPr lang="en-US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Proses Tender</a:t>
            </a:r>
            <a:endParaRPr lang="en-US" sz="40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088" y="98072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 smtClean="0">
                <a:latin typeface="Impact" panose="020B0806030902050204" pitchFamily="34" charset="0"/>
              </a:rPr>
              <a:t>Panitia</a:t>
            </a:r>
            <a:r>
              <a:rPr lang="en-US" sz="2000" dirty="0" smtClean="0">
                <a:latin typeface="Impact" panose="020B0806030902050204" pitchFamily="34" charset="0"/>
              </a:rPr>
              <a:t> </a:t>
            </a:r>
            <a:r>
              <a:rPr lang="en-US" sz="2000" dirty="0" err="1">
                <a:latin typeface="Impact" panose="020B0806030902050204" pitchFamily="34" charset="0"/>
              </a:rPr>
              <a:t>pengadaan</a:t>
            </a:r>
            <a:r>
              <a:rPr lang="en-US" sz="2000" dirty="0">
                <a:latin typeface="Impact" panose="020B0806030902050204" pitchFamily="34" charset="0"/>
              </a:rPr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 err="1"/>
              <a:t>panitia</a:t>
            </a:r>
            <a:r>
              <a:rPr lang="en-US" i="1" dirty="0"/>
              <a:t> </a:t>
            </a:r>
            <a:r>
              <a:rPr lang="en-US" i="1" dirty="0" err="1"/>
              <a:t>lelang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/>
              <a:t>panitia</a:t>
            </a:r>
            <a:r>
              <a:rPr lang="en-US" i="1" dirty="0"/>
              <a:t> </a:t>
            </a:r>
            <a:r>
              <a:rPr lang="en-US" i="1" dirty="0" err="1"/>
              <a:t>pemilihan</a:t>
            </a:r>
            <a:r>
              <a:rPr lang="en-US" i="1" dirty="0"/>
              <a:t> </a:t>
            </a:r>
            <a:r>
              <a:rPr lang="en-US" i="1" dirty="0" err="1"/>
              <a:t>langsung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/>
              <a:t>panitia</a:t>
            </a:r>
            <a:r>
              <a:rPr lang="en-US" i="1" dirty="0"/>
              <a:t> </a:t>
            </a:r>
            <a:r>
              <a:rPr lang="en-US" i="1" dirty="0" err="1"/>
              <a:t>penunjukan</a:t>
            </a:r>
            <a:r>
              <a:rPr lang="en-US" i="1" dirty="0"/>
              <a:t> </a:t>
            </a:r>
            <a:r>
              <a:rPr lang="en-US" i="1" dirty="0" err="1"/>
              <a:t>langsung</a:t>
            </a:r>
            <a:r>
              <a:rPr lang="en-US" i="1" dirty="0"/>
              <a:t> yang </a:t>
            </a:r>
            <a:r>
              <a:rPr lang="en-US" i="1" dirty="0" err="1"/>
              <a:t>ditugasi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melaksanakan</a:t>
            </a:r>
            <a:r>
              <a:rPr lang="en-US" i="1" dirty="0"/>
              <a:t> </a:t>
            </a:r>
            <a:r>
              <a:rPr lang="en-US" i="1" dirty="0" err="1"/>
              <a:t>pengadaan</a:t>
            </a:r>
            <a:r>
              <a:rPr lang="en-US" i="1" dirty="0"/>
              <a:t> </a:t>
            </a:r>
            <a:r>
              <a:rPr lang="en-US" i="1" dirty="0" err="1"/>
              <a:t>barang</a:t>
            </a:r>
            <a:r>
              <a:rPr lang="en-US" i="1" dirty="0"/>
              <a:t>/</a:t>
            </a:r>
            <a:r>
              <a:rPr lang="en-US" i="1" dirty="0" err="1"/>
              <a:t>jasa</a:t>
            </a:r>
            <a:r>
              <a:rPr lang="en-US" i="1" dirty="0"/>
              <a:t> </a:t>
            </a:r>
            <a:r>
              <a:rPr lang="en-US" i="1" dirty="0" err="1"/>
              <a:t>oleh</a:t>
            </a:r>
            <a:r>
              <a:rPr lang="en-US" i="1" dirty="0"/>
              <a:t> </a:t>
            </a:r>
            <a:r>
              <a:rPr lang="en-US" i="1" dirty="0" err="1"/>
              <a:t>kepala</a:t>
            </a:r>
            <a:r>
              <a:rPr lang="en-US" i="1" dirty="0"/>
              <a:t> </a:t>
            </a:r>
            <a:r>
              <a:rPr lang="en-US" i="1" dirty="0" err="1"/>
              <a:t>kantor</a:t>
            </a:r>
            <a:r>
              <a:rPr lang="en-US" i="1" dirty="0"/>
              <a:t>/ </a:t>
            </a:r>
            <a:r>
              <a:rPr lang="en-US" i="1" dirty="0" err="1"/>
              <a:t>satuan</a:t>
            </a:r>
            <a:r>
              <a:rPr lang="en-US" i="1" dirty="0"/>
              <a:t> </a:t>
            </a:r>
            <a:r>
              <a:rPr lang="en-US" i="1" dirty="0" err="1"/>
              <a:t>kerja</a:t>
            </a:r>
            <a:r>
              <a:rPr lang="en-US" i="1" dirty="0"/>
              <a:t>/ </a:t>
            </a:r>
            <a:r>
              <a:rPr lang="en-US" i="1" dirty="0" err="1"/>
              <a:t>pemimpin</a:t>
            </a:r>
            <a:r>
              <a:rPr lang="en-US" i="1" dirty="0"/>
              <a:t> </a:t>
            </a:r>
            <a:r>
              <a:rPr lang="en-US" i="1" dirty="0" err="1"/>
              <a:t>proyek</a:t>
            </a:r>
            <a:r>
              <a:rPr lang="en-US" i="1" dirty="0"/>
              <a:t>/ </a:t>
            </a:r>
            <a:r>
              <a:rPr lang="en-US" i="1" dirty="0" err="1"/>
              <a:t>bagian</a:t>
            </a:r>
            <a:r>
              <a:rPr lang="en-US" i="1" dirty="0"/>
              <a:t> </a:t>
            </a:r>
            <a:r>
              <a:rPr lang="en-US" i="1" dirty="0" err="1"/>
              <a:t>proyek</a:t>
            </a:r>
            <a:r>
              <a:rPr lang="en-US" i="1" dirty="0"/>
              <a:t> yang </a:t>
            </a:r>
            <a:r>
              <a:rPr lang="en-US" i="1" dirty="0" err="1"/>
              <a:t>disamakan</a:t>
            </a:r>
            <a:r>
              <a:rPr lang="en-US" i="1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24375"/>
            <a:ext cx="4953000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18716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50555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44624"/>
            <a:ext cx="8460432" cy="523220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Bahnschrift" panose="020B0502040204020203" pitchFamily="34" charset="0"/>
              </a:rPr>
              <a:t>Tahapan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>
                <a:latin typeface="Bahnschrift" panose="020B0502040204020203" pitchFamily="34" charset="0"/>
              </a:rPr>
              <a:t>umum</a:t>
            </a:r>
            <a:r>
              <a:rPr lang="en-US" sz="2800" b="1" dirty="0">
                <a:latin typeface="Bahnschrift" panose="020B0502040204020203" pitchFamily="34" charset="0"/>
              </a:rPr>
              <a:t> </a:t>
            </a:r>
            <a:r>
              <a:rPr lang="en-US" sz="2800" b="1" dirty="0" err="1">
                <a:latin typeface="Bahnschrift" panose="020B0502040204020203" pitchFamily="34" charset="0"/>
              </a:rPr>
              <a:t>dalam</a:t>
            </a:r>
            <a:r>
              <a:rPr lang="en-US" sz="2800" b="1" dirty="0">
                <a:latin typeface="Bahnschrift" panose="020B0502040204020203" pitchFamily="34" charset="0"/>
              </a:rPr>
              <a:t> tender yang </a:t>
            </a:r>
            <a:r>
              <a:rPr lang="en-US" sz="2800" b="1" dirty="0" err="1" smtClean="0">
                <a:latin typeface="Bahnschrift" panose="020B0502040204020203" pitchFamily="34" charset="0"/>
              </a:rPr>
              <a:t>harus</a:t>
            </a:r>
            <a:r>
              <a:rPr lang="en-US" sz="2800" b="1" dirty="0" smtClean="0">
                <a:latin typeface="Bahnschrift" panose="020B0502040204020203" pitchFamily="34" charset="0"/>
              </a:rPr>
              <a:t>  </a:t>
            </a:r>
            <a:r>
              <a:rPr lang="en-US" sz="2800" b="1" dirty="0" err="1" smtClean="0">
                <a:latin typeface="Bahnschrift" panose="020B0502040204020203" pitchFamily="34" charset="0"/>
              </a:rPr>
              <a:t>diketahui</a:t>
            </a:r>
            <a:r>
              <a:rPr lang="en-US" sz="2800" b="1" dirty="0">
                <a:latin typeface="Bahnschrift" panose="020B0502040204020203" pitchFamily="34" charset="0"/>
              </a:rPr>
              <a:t>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503" y="4247864"/>
            <a:ext cx="2160000" cy="742582"/>
            <a:chOff x="53872" y="1560548"/>
            <a:chExt cx="2160000" cy="742582"/>
          </a:xfrm>
        </p:grpSpPr>
        <p:sp>
          <p:nvSpPr>
            <p:cNvPr id="8" name="Rectangle 7"/>
            <p:cNvSpPr/>
            <p:nvPr/>
          </p:nvSpPr>
          <p:spPr>
            <a:xfrm>
              <a:off x="53872" y="1560548"/>
              <a:ext cx="2160000" cy="74258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53872" y="1560548"/>
              <a:ext cx="2160000" cy="742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520" tIns="96520" rIns="96520" bIns="9652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 smtClean="0"/>
                <a:t>TAHAP 3</a:t>
              </a:r>
              <a:endParaRPr lang="en-US" sz="3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257318" y="970350"/>
            <a:ext cx="6797435" cy="1323439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Poppins"/>
              </a:rPr>
              <a:t>Undangan</a:t>
            </a:r>
            <a:r>
              <a:rPr lang="en-US" sz="1600" b="1" dirty="0" smtClean="0">
                <a:latin typeface="Poppins"/>
              </a:rPr>
              <a:t> </a:t>
            </a:r>
            <a:r>
              <a:rPr lang="en-US" sz="1600" b="1" dirty="0" err="1">
                <a:latin typeface="Poppins"/>
              </a:rPr>
              <a:t>untuk</a:t>
            </a:r>
            <a:r>
              <a:rPr lang="en-US" sz="1600" b="1" dirty="0">
                <a:latin typeface="Poppins"/>
              </a:rPr>
              <a:t> </a:t>
            </a:r>
            <a:r>
              <a:rPr lang="en-US" sz="1600" b="1" dirty="0" err="1">
                <a:latin typeface="Poppins"/>
              </a:rPr>
              <a:t>mengikuti</a:t>
            </a:r>
            <a:r>
              <a:rPr lang="en-US" sz="1600" b="1" dirty="0">
                <a:latin typeface="Poppins"/>
              </a:rPr>
              <a:t> tender</a:t>
            </a:r>
            <a:r>
              <a:rPr lang="en-US" sz="1600" dirty="0">
                <a:latin typeface="Poppins"/>
              </a:rPr>
              <a:t>. </a:t>
            </a:r>
            <a:r>
              <a:rPr lang="en-US" sz="1600" dirty="0" err="1">
                <a:latin typeface="Poppins"/>
              </a:rPr>
              <a:t>Umumnya</a:t>
            </a:r>
            <a:r>
              <a:rPr lang="en-US" sz="1600" dirty="0">
                <a:latin typeface="Poppins"/>
              </a:rPr>
              <a:t>, </a:t>
            </a:r>
            <a:r>
              <a:rPr lang="en-US" sz="1600" dirty="0" err="1">
                <a:latin typeface="Poppins"/>
              </a:rPr>
              <a:t>perusahaan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atau</a:t>
            </a:r>
            <a:r>
              <a:rPr lang="en-US" sz="1600" dirty="0">
                <a:latin typeface="Poppins"/>
              </a:rPr>
              <a:t> vendor yang </a:t>
            </a:r>
            <a:r>
              <a:rPr lang="en-US" sz="1600" dirty="0" err="1">
                <a:latin typeface="Poppins"/>
              </a:rPr>
              <a:t>mendapat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undangan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tersebut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adalah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mereka</a:t>
            </a:r>
            <a:r>
              <a:rPr lang="en-US" sz="1600" dirty="0">
                <a:latin typeface="Poppins"/>
              </a:rPr>
              <a:t> yang </a:t>
            </a:r>
            <a:r>
              <a:rPr lang="en-US" sz="1600" dirty="0" err="1">
                <a:latin typeface="Poppins"/>
              </a:rPr>
              <a:t>sudah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biasa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mengikuti</a:t>
            </a:r>
            <a:r>
              <a:rPr lang="en-US" sz="1600" dirty="0">
                <a:latin typeface="Poppins"/>
              </a:rPr>
              <a:t> tender. </a:t>
            </a:r>
            <a:r>
              <a:rPr lang="en-US" sz="1600" dirty="0" err="1">
                <a:latin typeface="Poppins"/>
              </a:rPr>
              <a:t>Dalam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beberapa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kasus</a:t>
            </a:r>
            <a:r>
              <a:rPr lang="en-US" sz="1600" dirty="0">
                <a:latin typeface="Poppins"/>
              </a:rPr>
              <a:t>, </a:t>
            </a:r>
            <a:r>
              <a:rPr lang="en-US" sz="1600" dirty="0" err="1">
                <a:latin typeface="Poppins"/>
              </a:rPr>
              <a:t>bisa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saja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perusahaan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mengundang</a:t>
            </a:r>
            <a:r>
              <a:rPr lang="en-US" sz="1600" dirty="0">
                <a:latin typeface="Poppins"/>
              </a:rPr>
              <a:t> pula </a:t>
            </a:r>
            <a:r>
              <a:rPr lang="en-US" sz="1600" dirty="0" err="1">
                <a:latin typeface="Poppins"/>
              </a:rPr>
              <a:t>perusahaan</a:t>
            </a:r>
            <a:r>
              <a:rPr lang="en-US" sz="1600" dirty="0">
                <a:latin typeface="Poppins"/>
              </a:rPr>
              <a:t> lain yang </a:t>
            </a:r>
            <a:r>
              <a:rPr lang="en-US" sz="1600" dirty="0" err="1">
                <a:latin typeface="Poppins"/>
              </a:rPr>
              <a:t>belum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pernah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mengikuti</a:t>
            </a:r>
            <a:r>
              <a:rPr lang="en-US" sz="1600" dirty="0">
                <a:latin typeface="Poppins"/>
              </a:rPr>
              <a:t> tender </a:t>
            </a:r>
            <a:r>
              <a:rPr lang="en-US" sz="1600" dirty="0" err="1">
                <a:latin typeface="Poppins"/>
              </a:rPr>
              <a:t>sebelumnya</a:t>
            </a:r>
            <a:endParaRPr lang="en-US" sz="1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4926" y="1144781"/>
            <a:ext cx="2160000" cy="742582"/>
            <a:chOff x="53872" y="1560548"/>
            <a:chExt cx="2160000" cy="742582"/>
          </a:xfrm>
        </p:grpSpPr>
        <p:sp>
          <p:nvSpPr>
            <p:cNvPr id="21" name="Rectangle 20"/>
            <p:cNvSpPr/>
            <p:nvPr/>
          </p:nvSpPr>
          <p:spPr>
            <a:xfrm>
              <a:off x="53872" y="1560548"/>
              <a:ext cx="2160000" cy="74258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53872" y="1560548"/>
              <a:ext cx="2160000" cy="742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520" tIns="96520" rIns="96520" bIns="9652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 smtClean="0"/>
                <a:t>TAHAP </a:t>
              </a:r>
              <a:r>
                <a:rPr lang="en-US" sz="3800" dirty="0"/>
                <a:t>1</a:t>
              </a:r>
              <a:endParaRPr lang="en-US" sz="38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732" y="2708920"/>
            <a:ext cx="2160000" cy="864096"/>
            <a:chOff x="53872" y="1776572"/>
            <a:chExt cx="2160000" cy="864096"/>
          </a:xfrm>
        </p:grpSpPr>
        <p:sp>
          <p:nvSpPr>
            <p:cNvPr id="24" name="Rectangle 23"/>
            <p:cNvSpPr/>
            <p:nvPr/>
          </p:nvSpPr>
          <p:spPr>
            <a:xfrm>
              <a:off x="53872" y="1898086"/>
              <a:ext cx="2160000" cy="74258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53872" y="1776572"/>
              <a:ext cx="2160000" cy="864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520" tIns="96520" rIns="96520" bIns="9652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 smtClean="0"/>
                <a:t>TAHAP </a:t>
              </a:r>
              <a:r>
                <a:rPr lang="en-US" sz="3800" dirty="0" smtClean="0"/>
                <a:t>2</a:t>
              </a:r>
              <a:endParaRPr lang="en-US" sz="3800" kern="1200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257318" y="2421954"/>
            <a:ext cx="6797435" cy="15696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Poppins"/>
              </a:rPr>
              <a:t>Penjelasan</a:t>
            </a:r>
            <a:r>
              <a:rPr lang="en-US" sz="1600" b="1" dirty="0" smtClean="0">
                <a:latin typeface="Poppins"/>
              </a:rPr>
              <a:t> </a:t>
            </a:r>
            <a:r>
              <a:rPr lang="en-US" sz="1600" b="1" dirty="0">
                <a:latin typeface="Poppins"/>
              </a:rPr>
              <a:t>tender</a:t>
            </a:r>
            <a:r>
              <a:rPr lang="en-US" sz="1600" dirty="0">
                <a:latin typeface="Poppins"/>
              </a:rPr>
              <a:t>. </a:t>
            </a:r>
            <a:r>
              <a:rPr lang="en-US" sz="1600" dirty="0" err="1">
                <a:latin typeface="Poppins"/>
              </a:rPr>
              <a:t>Pada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tahap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ini</a:t>
            </a:r>
            <a:r>
              <a:rPr lang="en-US" sz="1600" dirty="0">
                <a:latin typeface="Poppins"/>
              </a:rPr>
              <a:t>, </a:t>
            </a:r>
            <a:r>
              <a:rPr lang="en-US" sz="1600" dirty="0" err="1">
                <a:latin typeface="Poppins"/>
              </a:rPr>
              <a:t>seluruh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peserta</a:t>
            </a:r>
            <a:r>
              <a:rPr lang="en-US" sz="1600" dirty="0">
                <a:latin typeface="Poppins"/>
              </a:rPr>
              <a:t> yang </a:t>
            </a:r>
            <a:r>
              <a:rPr lang="en-US" sz="1600" dirty="0" err="1">
                <a:latin typeface="Poppins"/>
              </a:rPr>
              <a:t>diundang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diberi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penjelasan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secara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terbuka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tentang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proyek</a:t>
            </a:r>
            <a:r>
              <a:rPr lang="en-US" sz="1600" dirty="0">
                <a:latin typeface="Poppins"/>
              </a:rPr>
              <a:t> yang </a:t>
            </a:r>
            <a:r>
              <a:rPr lang="en-US" sz="1600" dirty="0" err="1">
                <a:latin typeface="Poppins"/>
              </a:rPr>
              <a:t>ditenderkan</a:t>
            </a:r>
            <a:r>
              <a:rPr lang="en-US" sz="1600" dirty="0">
                <a:latin typeface="Poppins"/>
              </a:rPr>
              <a:t>, </a:t>
            </a:r>
            <a:r>
              <a:rPr lang="en-US" sz="1600" dirty="0" err="1">
                <a:latin typeface="Poppins"/>
              </a:rPr>
              <a:t>cara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penilaian</a:t>
            </a:r>
            <a:r>
              <a:rPr lang="en-US" sz="1600" dirty="0">
                <a:latin typeface="Poppins"/>
              </a:rPr>
              <a:t>, </a:t>
            </a:r>
            <a:r>
              <a:rPr lang="en-US" sz="1600" dirty="0" err="1">
                <a:latin typeface="Poppins"/>
              </a:rPr>
              <a:t>serta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persyaratan</a:t>
            </a:r>
            <a:r>
              <a:rPr lang="en-US" sz="1600" dirty="0">
                <a:latin typeface="Poppins"/>
              </a:rPr>
              <a:t> legal </a:t>
            </a:r>
            <a:r>
              <a:rPr lang="en-US" sz="1600" dirty="0" err="1">
                <a:latin typeface="Poppins"/>
              </a:rPr>
              <a:t>dan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teknisnya</a:t>
            </a:r>
            <a:r>
              <a:rPr lang="en-US" sz="1600" dirty="0">
                <a:latin typeface="Poppins"/>
              </a:rPr>
              <a:t>. </a:t>
            </a:r>
            <a:r>
              <a:rPr lang="en-US" sz="1600" dirty="0" err="1">
                <a:latin typeface="Poppins"/>
              </a:rPr>
              <a:t>Untuk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bisa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masuk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ke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tahap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berikutnya</a:t>
            </a:r>
            <a:r>
              <a:rPr lang="en-US" sz="1600" dirty="0">
                <a:latin typeface="Poppins"/>
              </a:rPr>
              <a:t>, </a:t>
            </a:r>
            <a:r>
              <a:rPr lang="en-US" sz="1600" dirty="0" err="1">
                <a:latin typeface="Poppins"/>
              </a:rPr>
              <a:t>perusahaan</a:t>
            </a:r>
            <a:r>
              <a:rPr lang="en-US" sz="1600" dirty="0">
                <a:latin typeface="Poppins"/>
              </a:rPr>
              <a:t> yang </a:t>
            </a:r>
            <a:r>
              <a:rPr lang="en-US" sz="1600" dirty="0" err="1">
                <a:latin typeface="Poppins"/>
              </a:rPr>
              <a:t>baru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diundang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harus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bisa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memenuhi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syarat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legalnya</a:t>
            </a:r>
            <a:r>
              <a:rPr lang="en-US" sz="1600" dirty="0">
                <a:latin typeface="Poppins"/>
              </a:rPr>
              <a:t>, </a:t>
            </a:r>
            <a:r>
              <a:rPr lang="en-US" sz="1600" dirty="0" err="1">
                <a:latin typeface="Poppins"/>
              </a:rPr>
              <a:t>antara</a:t>
            </a:r>
            <a:r>
              <a:rPr lang="en-US" sz="1600" dirty="0">
                <a:latin typeface="Poppins"/>
              </a:rPr>
              <a:t> lain kopi </a:t>
            </a:r>
            <a:r>
              <a:rPr lang="en-US" sz="1600" dirty="0" err="1">
                <a:latin typeface="Poppins"/>
              </a:rPr>
              <a:t>akte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notaris</a:t>
            </a:r>
            <a:r>
              <a:rPr lang="en-US" sz="1600" dirty="0">
                <a:latin typeface="Poppins"/>
              </a:rPr>
              <a:t>, NPWP, </a:t>
            </a:r>
            <a:r>
              <a:rPr lang="en-US" sz="1600" dirty="0" err="1">
                <a:latin typeface="Poppins"/>
              </a:rPr>
              <a:t>laporan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pajak</a:t>
            </a:r>
            <a:r>
              <a:rPr lang="en-US" sz="1600" dirty="0">
                <a:latin typeface="Poppins"/>
              </a:rPr>
              <a:t>, </a:t>
            </a:r>
            <a:r>
              <a:rPr lang="en-US" sz="1600" dirty="0" err="1">
                <a:latin typeface="Poppins"/>
              </a:rPr>
              <a:t>laporan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keuangan</a:t>
            </a:r>
            <a:r>
              <a:rPr lang="en-US" sz="1600" dirty="0">
                <a:latin typeface="Poppins"/>
              </a:rPr>
              <a:t> 3 </a:t>
            </a:r>
            <a:r>
              <a:rPr lang="en-US" sz="1600" dirty="0" err="1">
                <a:latin typeface="Poppins"/>
              </a:rPr>
              <a:t>tahun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terakhir</a:t>
            </a:r>
            <a:r>
              <a:rPr lang="en-US" sz="1600" dirty="0">
                <a:latin typeface="Poppins"/>
              </a:rPr>
              <a:t>, </a:t>
            </a:r>
            <a:r>
              <a:rPr lang="en-US" sz="1600" dirty="0" err="1">
                <a:latin typeface="Poppins"/>
              </a:rPr>
              <a:t>dan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sebagainya</a:t>
            </a:r>
            <a:r>
              <a:rPr lang="en-US" sz="1600" dirty="0">
                <a:latin typeface="Poppins"/>
              </a:rPr>
              <a:t>.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2274010" y="4129130"/>
            <a:ext cx="6669207" cy="1077218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Poppins"/>
              </a:rPr>
              <a:t>Pengajuan</a:t>
            </a:r>
            <a:r>
              <a:rPr lang="en-US" sz="1600" b="1" dirty="0" smtClean="0">
                <a:latin typeface="Poppins"/>
              </a:rPr>
              <a:t> </a:t>
            </a:r>
            <a:r>
              <a:rPr lang="en-US" sz="1600" b="1" dirty="0">
                <a:latin typeface="Poppins"/>
              </a:rPr>
              <a:t>proposal </a:t>
            </a:r>
            <a:r>
              <a:rPr lang="en-US" sz="1600" b="1" dirty="0" err="1">
                <a:latin typeface="Poppins"/>
              </a:rPr>
              <a:t>teknis</a:t>
            </a:r>
            <a:r>
              <a:rPr lang="en-US" sz="1600" dirty="0">
                <a:latin typeface="Poppins"/>
              </a:rPr>
              <a:t>. </a:t>
            </a:r>
            <a:r>
              <a:rPr lang="en-US" sz="1600" dirty="0" err="1">
                <a:latin typeface="Poppins"/>
              </a:rPr>
              <a:t>Untuk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proyek</a:t>
            </a:r>
            <a:r>
              <a:rPr lang="en-US" sz="1600" dirty="0">
                <a:latin typeface="Poppins"/>
              </a:rPr>
              <a:t> yang </a:t>
            </a:r>
            <a:r>
              <a:rPr lang="en-US" sz="1600" dirty="0" err="1">
                <a:latin typeface="Poppins"/>
              </a:rPr>
              <a:t>dianggap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kecil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nilainya</a:t>
            </a:r>
            <a:r>
              <a:rPr lang="en-US" sz="1600" dirty="0">
                <a:latin typeface="Poppins"/>
              </a:rPr>
              <a:t>, </a:t>
            </a:r>
            <a:r>
              <a:rPr lang="en-US" sz="1600" dirty="0" err="1">
                <a:latin typeface="Poppins"/>
              </a:rPr>
              <a:t>perusahaan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biasanya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tidak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mengisyaratkan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biaya</a:t>
            </a:r>
            <a:r>
              <a:rPr lang="en-US" sz="1600" dirty="0">
                <a:latin typeface="Poppins"/>
              </a:rPr>
              <a:t> tender. </a:t>
            </a:r>
            <a:r>
              <a:rPr lang="en-US" sz="1600" dirty="0" err="1">
                <a:latin typeface="Poppins"/>
              </a:rPr>
              <a:t>Tetapi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untuk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proyek</a:t>
            </a:r>
            <a:r>
              <a:rPr lang="en-US" sz="1600" dirty="0">
                <a:latin typeface="Poppins"/>
              </a:rPr>
              <a:t> yang </a:t>
            </a:r>
            <a:r>
              <a:rPr lang="en-US" sz="1600" dirty="0" err="1">
                <a:latin typeface="Poppins"/>
              </a:rPr>
              <a:t>dianggap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besar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biasanya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ada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biaya</a:t>
            </a:r>
            <a:r>
              <a:rPr lang="en-US" sz="1600" dirty="0">
                <a:latin typeface="Poppins"/>
              </a:rPr>
              <a:t> tender yang </a:t>
            </a:r>
            <a:r>
              <a:rPr lang="en-US" sz="1600" dirty="0" err="1">
                <a:latin typeface="Poppins"/>
              </a:rPr>
              <a:t>bisa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dicairkan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jika</a:t>
            </a:r>
            <a:r>
              <a:rPr lang="en-US" sz="1600" dirty="0">
                <a:latin typeface="Poppins"/>
              </a:rPr>
              <a:t> proses tender </a:t>
            </a:r>
            <a:r>
              <a:rPr lang="en-US" sz="1600" dirty="0" err="1">
                <a:latin typeface="Poppins"/>
              </a:rPr>
              <a:t>selesai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5811" y="5513642"/>
            <a:ext cx="2160000" cy="742582"/>
            <a:chOff x="53872" y="1560548"/>
            <a:chExt cx="2160000" cy="742582"/>
          </a:xfrm>
        </p:grpSpPr>
        <p:sp>
          <p:nvSpPr>
            <p:cNvPr id="30" name="Rectangle 29"/>
            <p:cNvSpPr/>
            <p:nvPr/>
          </p:nvSpPr>
          <p:spPr>
            <a:xfrm>
              <a:off x="53872" y="1560548"/>
              <a:ext cx="2160000" cy="74258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53872" y="1560548"/>
              <a:ext cx="2160000" cy="742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520" tIns="96520" rIns="96520" bIns="9652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 smtClean="0"/>
                <a:t>TAHAP </a:t>
              </a:r>
              <a:r>
                <a:rPr lang="en-US" sz="3800" dirty="0"/>
                <a:t>4</a:t>
              </a:r>
              <a:endParaRPr lang="en-US" sz="3800" kern="1200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257318" y="5394908"/>
            <a:ext cx="6669207" cy="830997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Poppins"/>
              </a:rPr>
              <a:t>Undangan</a:t>
            </a:r>
            <a:r>
              <a:rPr lang="en-US" sz="1600" b="1" dirty="0" smtClean="0">
                <a:latin typeface="Poppins"/>
              </a:rPr>
              <a:t> </a:t>
            </a:r>
            <a:r>
              <a:rPr lang="en-US" sz="1600" b="1" dirty="0" err="1">
                <a:latin typeface="Poppins"/>
              </a:rPr>
              <a:t>presentasi</a:t>
            </a:r>
            <a:r>
              <a:rPr lang="en-US" sz="1600" b="1" dirty="0">
                <a:latin typeface="Poppins"/>
              </a:rPr>
              <a:t> proposal. </a:t>
            </a:r>
            <a:r>
              <a:rPr lang="en-US" sz="1600" dirty="0">
                <a:latin typeface="Poppins"/>
              </a:rPr>
              <a:t>Perusahaan </a:t>
            </a:r>
            <a:r>
              <a:rPr lang="en-US" sz="1600" dirty="0" err="1">
                <a:latin typeface="Poppins"/>
              </a:rPr>
              <a:t>akan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memilih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dari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sekian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banyak</a:t>
            </a:r>
            <a:r>
              <a:rPr lang="en-US" sz="1600" dirty="0">
                <a:latin typeface="Poppins"/>
              </a:rPr>
              <a:t> yang </a:t>
            </a:r>
            <a:r>
              <a:rPr lang="en-US" sz="1600" dirty="0" err="1">
                <a:latin typeface="Poppins"/>
              </a:rPr>
              <a:t>memasukkan</a:t>
            </a:r>
            <a:r>
              <a:rPr lang="en-US" sz="1600" dirty="0">
                <a:latin typeface="Poppins"/>
              </a:rPr>
              <a:t>, mana yang </a:t>
            </a:r>
            <a:r>
              <a:rPr lang="en-US" sz="1600" dirty="0" err="1">
                <a:latin typeface="Poppins"/>
              </a:rPr>
              <a:t>akan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dipanggil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untuk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presentasi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berdasarkan</a:t>
            </a:r>
            <a:r>
              <a:rPr lang="en-US" sz="1600" dirty="0">
                <a:latin typeface="Poppins"/>
              </a:rPr>
              <a:t> </a:t>
            </a:r>
            <a:r>
              <a:rPr lang="en-US" sz="1600" dirty="0" err="1">
                <a:latin typeface="Poppins"/>
              </a:rPr>
              <a:t>penilaian</a:t>
            </a:r>
            <a:r>
              <a:rPr lang="en-US" sz="1600" dirty="0">
                <a:latin typeface="Poppins"/>
              </a:rPr>
              <a:t> proposal </a:t>
            </a:r>
            <a:r>
              <a:rPr lang="en-US" sz="1600" dirty="0" err="1">
                <a:latin typeface="Poppins"/>
              </a:rPr>
              <a:t>teknis</a:t>
            </a:r>
            <a:r>
              <a:rPr lang="en-US" sz="1600" dirty="0">
                <a:latin typeface="Poppins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27320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1">
  <a:themeElements>
    <a:clrScheme name="1_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esentation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6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918</Words>
  <Application>Microsoft Office PowerPoint</Application>
  <PresentationFormat>On-screen Show (4:3)</PresentationFormat>
  <Paragraphs>54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Waveform</vt:lpstr>
      <vt:lpstr>1_Presentation1</vt:lpstr>
      <vt:lpstr>Office Theme</vt:lpstr>
      <vt:lpstr>1_Office Theme</vt:lpstr>
      <vt:lpstr>Berlin</vt:lpstr>
      <vt:lpstr>Slice</vt:lpstr>
      <vt:lpstr>Damask</vt:lpstr>
      <vt:lpstr>Oleh-Rifky.Aldila.P, ST., MT</vt:lpstr>
      <vt:lpstr>PowerPoint Presentation</vt:lpstr>
      <vt:lpstr>PEMERINTAH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Oleh-Rifky.A.P, ST., MT</dc:title>
  <dc:creator>COMPAQ</dc:creator>
  <cp:lastModifiedBy>LENOVO</cp:lastModifiedBy>
  <cp:revision>106</cp:revision>
  <dcterms:created xsi:type="dcterms:W3CDTF">2016-02-29T18:06:37Z</dcterms:created>
  <dcterms:modified xsi:type="dcterms:W3CDTF">2023-09-01T08:50:25Z</dcterms:modified>
</cp:coreProperties>
</file>