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17" r:id="rId5"/>
    <p:sldId id="307" r:id="rId6"/>
    <p:sldId id="309" r:id="rId7"/>
    <p:sldId id="322" r:id="rId8"/>
    <p:sldId id="318" r:id="rId9"/>
    <p:sldId id="321" r:id="rId10"/>
    <p:sldId id="319" r:id="rId11"/>
    <p:sldId id="320" r:id="rId12"/>
    <p:sldId id="30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A77BE0E-50F4-46F7-9A73-154AD510B46C}">
          <p14:sldIdLst>
            <p14:sldId id="317"/>
            <p14:sldId id="307"/>
            <p14:sldId id="309"/>
            <p14:sldId id="322"/>
            <p14:sldId id="318"/>
            <p14:sldId id="321"/>
            <p14:sldId id="319"/>
            <p14:sldId id="320"/>
            <p14:sldId id="304"/>
          </p14:sldIdLst>
        </p14:section>
        <p14:section name="Untitled Section" id="{9389BEAF-73D2-4BCF-BF10-A925B00FB30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9" autoAdjust="0"/>
    <p:restoredTop sz="95405" autoAdjust="0"/>
  </p:normalViewPr>
  <p:slideViewPr>
    <p:cSldViewPr snapToGrid="0">
      <p:cViewPr varScale="1">
        <p:scale>
          <a:sx n="56" d="100"/>
          <a:sy n="56" d="100"/>
        </p:scale>
        <p:origin x="78" y="1104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8/7/2024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8/7/2024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89112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03396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76056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05941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7778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r>
              <a:rPr lang="en-US" dirty="0"/>
              <a:t>BAB 7 FUNGSI REGRESI</a:t>
            </a:r>
            <a:br>
              <a:rPr lang="en-US" dirty="0"/>
            </a:br>
            <a:r>
              <a:rPr lang="en-US" sz="2000" dirty="0"/>
              <a:t>Oleh: ILHAM SAIFUDIN, </a:t>
            </a:r>
            <a:r>
              <a:rPr lang="en-US" sz="2000" dirty="0" err="1"/>
              <a:t>S.Pd</a:t>
            </a:r>
            <a:r>
              <a:rPr lang="en-US" sz="2000" dirty="0"/>
              <a:t>., </a:t>
            </a:r>
            <a:r>
              <a:rPr lang="en-US" sz="2000" dirty="0" err="1"/>
              <a:t>M.Si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222" y="914399"/>
            <a:ext cx="5641848" cy="5029200"/>
          </a:xfrm>
        </p:spPr>
        <p:txBody>
          <a:bodyPr/>
          <a:lstStyle/>
          <a:p>
            <a:r>
              <a:rPr lang="en-US" dirty="0"/>
              <a:t>CONTENTS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246553"/>
              </p:ext>
            </p:extLst>
          </p:nvPr>
        </p:nvGraphicFramePr>
        <p:xfrm>
          <a:off x="6999534" y="2048603"/>
          <a:ext cx="4190999" cy="2760793"/>
        </p:xfrm>
        <a:graphic>
          <a:graphicData uri="http://schemas.openxmlformats.org/drawingml/2006/table">
            <a:tbl>
              <a:tblPr firstRow="1" bandRow="1"/>
              <a:tblGrid>
                <a:gridCol w="4190999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7827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DEVIASI STANDARD</a:t>
                      </a:r>
                      <a:endParaRPr lang="en-US" sz="2400" b="0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979008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REGRESI LINEAR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998987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REGRESI POLINOMIAL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2309"/>
            <a:ext cx="7534656" cy="914400"/>
          </a:xfrm>
        </p:spPr>
        <p:txBody>
          <a:bodyPr/>
          <a:lstStyle/>
          <a:p>
            <a:r>
              <a:rPr lang="en-US" sz="3200" dirty="0"/>
              <a:t>7.1 </a:t>
            </a:r>
            <a:r>
              <a:rPr lang="en-US" sz="3200" dirty="0" err="1"/>
              <a:t>Deviasi</a:t>
            </a:r>
            <a:r>
              <a:rPr lang="en-US" sz="3200" dirty="0"/>
              <a:t> Standard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399" y="1452514"/>
                <a:ext cx="9834113" cy="4689493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Untuk </a:t>
                </a:r>
                <a:r>
                  <a:rPr lang="en-US" sz="2800" dirty="0" err="1"/>
                  <a:t>menentukan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deviasi</a:t>
                </a:r>
                <a:r>
                  <a:rPr lang="en-US" sz="2800" dirty="0"/>
                  <a:t> standard </a:t>
                </a:r>
                <a:r>
                  <a:rPr lang="en-US" sz="2800" dirty="0" err="1"/>
                  <a:t>dari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sejumlah</a:t>
                </a:r>
                <a:r>
                  <a:rPr lang="en-US" sz="2800" dirty="0"/>
                  <a:t> data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=1, 2, 3, ⋯, </m:t>
                    </m:r>
                    <m:r>
                      <a:rPr lang="en-ID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fungsi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setiap</a:t>
                </a:r>
                <a:r>
                  <a:rPr lang="en-US" sz="2800" dirty="0"/>
                  <a:t> data </a:t>
                </a:r>
                <a:r>
                  <a:rPr lang="en-US" sz="2800" dirty="0" err="1"/>
                  <a:t>adalah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sz="2800" dirty="0"/>
                  <a:t>Nilai rata-rata </a:t>
                </a:r>
                <a:r>
                  <a:rPr lang="en-US" sz="2800" dirty="0" err="1"/>
                  <a:t>secara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matematik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bisa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ditulis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sebagai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berikut</a:t>
                </a:r>
                <a:r>
                  <a:rPr lang="en-US" sz="2800" dirty="0"/>
                  <a:t>:</a:t>
                </a:r>
              </a:p>
              <a:p>
                <a:endParaRPr lang="en-US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800" dirty="0" err="1"/>
                  <a:t>Perbedaan</a:t>
                </a:r>
                <a:r>
                  <a:rPr lang="en-US" sz="2800" dirty="0"/>
                  <a:t> batas data </a:t>
                </a:r>
                <a:r>
                  <a:rPr lang="en-US" sz="2800" dirty="0" err="1"/>
                  <a:t>tertinggi</a:t>
                </a:r>
                <a:r>
                  <a:rPr lang="en-US" sz="2800" dirty="0"/>
                  <a:t> dan data </a:t>
                </a:r>
                <a:r>
                  <a:rPr lang="en-US" sz="2800" dirty="0" err="1"/>
                  <a:t>terendah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dapat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ditulis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𝑚𝑎𝑘𝑠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399" y="1452514"/>
                <a:ext cx="9834113" cy="4689493"/>
              </a:xfrm>
              <a:blipFill>
                <a:blip r:embed="rId3"/>
                <a:stretch>
                  <a:fillRect l="-1116" t="-220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2309"/>
            <a:ext cx="7534656" cy="914400"/>
          </a:xfrm>
        </p:spPr>
        <p:txBody>
          <a:bodyPr/>
          <a:lstStyle/>
          <a:p>
            <a:r>
              <a:rPr lang="en-US" sz="3200" dirty="0"/>
              <a:t>7.1 </a:t>
            </a:r>
            <a:r>
              <a:rPr lang="en-US" sz="3200" dirty="0" err="1"/>
              <a:t>Deviasi</a:t>
            </a:r>
            <a:r>
              <a:rPr lang="en-US" sz="3200" dirty="0"/>
              <a:t> Standard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399" y="1452514"/>
                <a:ext cx="9834113" cy="4689493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Perbedaan </a:t>
                </a:r>
                <a:r>
                  <a:rPr lang="en-US" sz="2800" dirty="0" err="1"/>
                  <a:t>antara</a:t>
                </a:r>
                <a:r>
                  <a:rPr lang="en-US" sz="2800" dirty="0"/>
                  <a:t> data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rata-rata </a:t>
                </a:r>
                <a:r>
                  <a:rPr lang="en-US" sz="2800" dirty="0" err="1"/>
                  <a:t>disebut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residu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 </a:t>
                </a:r>
                <a:r>
                  <a:rPr lang="en-US" sz="2800" dirty="0" err="1"/>
                  <a:t>varians</a:t>
                </a:r>
                <a:endParaRPr lang="en-US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ID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ID" sz="28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800" dirty="0" err="1"/>
                  <a:t>Deviasi</a:t>
                </a:r>
                <a:r>
                  <a:rPr lang="en-US" sz="2800" dirty="0"/>
                  <a:t> standard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ID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ID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ID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rad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ID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ID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ID" sz="28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ID" sz="2800" i="1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ID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ID" sz="2800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ID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ID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399" y="1452514"/>
                <a:ext cx="9834113" cy="4689493"/>
              </a:xfrm>
              <a:blipFill>
                <a:blip r:embed="rId3"/>
                <a:stretch>
                  <a:fillRect l="-1116" t="-220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39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2309"/>
            <a:ext cx="7534656" cy="914400"/>
          </a:xfrm>
        </p:spPr>
        <p:txBody>
          <a:bodyPr/>
          <a:lstStyle/>
          <a:p>
            <a:r>
              <a:rPr lang="en-US" sz="3200" dirty="0"/>
              <a:t>7.2 </a:t>
            </a:r>
            <a:r>
              <a:rPr lang="en-US" sz="3200" dirty="0" err="1"/>
              <a:t>Regresi</a:t>
            </a:r>
            <a:r>
              <a:rPr lang="en-US" sz="3200" dirty="0"/>
              <a:t> Linear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399" y="1452515"/>
                <a:ext cx="9834113" cy="3356576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Misal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merupakan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fungsi</a:t>
                </a:r>
                <a:r>
                  <a:rPr lang="en-US" sz="2800" dirty="0"/>
                  <a:t> linear </a:t>
                </a:r>
                <a:r>
                  <a:rPr lang="en-US" sz="2800" dirty="0" err="1"/>
                  <a:t>terhadap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, </a:t>
                </a:r>
                <a:r>
                  <a:rPr lang="en-US" sz="2800" dirty="0" err="1"/>
                  <a:t>maka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dapat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ditulis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D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ID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ID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Nilai </a:t>
                </a:r>
                <a:r>
                  <a:rPr lang="en-US" sz="2800" dirty="0" err="1"/>
                  <a:t>terbaik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dari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koefisien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diperoleh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mencari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kuadrat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dari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kesalahan</a:t>
                </a:r>
                <a:r>
                  <a:rPr lang="en-US" sz="2800" dirty="0"/>
                  <a:t> yang </a:t>
                </a:r>
                <a:r>
                  <a:rPr lang="en-US" sz="2800" dirty="0" err="1"/>
                  <a:t>dihitung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persamaan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berikut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D" sz="28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ID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ID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ID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ID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ID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ID" sz="2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1,</m:t>
                                          </m:r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ID" sz="2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2,</m:t>
                                          </m:r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ID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399" y="1452515"/>
                <a:ext cx="9834113" cy="3356576"/>
              </a:xfrm>
              <a:blipFill>
                <a:blip r:embed="rId3"/>
                <a:stretch>
                  <a:fillRect l="-1116" t="-308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14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2309"/>
            <a:ext cx="7534656" cy="914400"/>
          </a:xfrm>
        </p:spPr>
        <p:txBody>
          <a:bodyPr/>
          <a:lstStyle/>
          <a:p>
            <a:r>
              <a:rPr lang="en-US" sz="3200" dirty="0"/>
              <a:t>7.2 </a:t>
            </a:r>
            <a:r>
              <a:rPr lang="en-US" sz="3200" dirty="0" err="1"/>
              <a:t>Regresi</a:t>
            </a:r>
            <a:r>
              <a:rPr lang="en-US" sz="3200" dirty="0"/>
              <a:t> Linear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399" y="1452515"/>
                <a:ext cx="9834113" cy="335657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Secara </a:t>
                </a:r>
                <a:r>
                  <a:rPr lang="en-US" sz="2800" dirty="0" err="1"/>
                  <a:t>umum</a:t>
                </a:r>
                <a:r>
                  <a:rPr lang="en-US" sz="2800" dirty="0"/>
                  <a:t> </a:t>
                </a:r>
                <a:r>
                  <a:rPr lang="en-US" sz="2800" dirty="0" err="1"/>
                  <a:t>persamaan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regresi</a:t>
                </a:r>
                <a:r>
                  <a:rPr lang="en-US" sz="2800" dirty="0"/>
                  <a:t> linear </a:t>
                </a:r>
                <a:r>
                  <a:rPr lang="en-US" sz="2800" dirty="0" err="1"/>
                  <a:t>dengan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/>
                  <a:t> variable </a:t>
                </a:r>
                <a:r>
                  <a:rPr lang="en-US" sz="2800" dirty="0" err="1"/>
                  <a:t>mempunyai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bentuk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sebagai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berikut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⋯+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399" y="1452515"/>
                <a:ext cx="9834113" cy="3356576"/>
              </a:xfrm>
              <a:blipFill>
                <a:blip r:embed="rId3"/>
                <a:stretch>
                  <a:fillRect l="-1240" t="-3085" r="-74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895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2309"/>
            <a:ext cx="7534656" cy="914400"/>
          </a:xfrm>
        </p:spPr>
        <p:txBody>
          <a:bodyPr/>
          <a:lstStyle/>
          <a:p>
            <a:r>
              <a:rPr lang="en-US" sz="3200" dirty="0"/>
              <a:t>7.3 </a:t>
            </a:r>
            <a:r>
              <a:rPr lang="en-US" sz="3200" dirty="0" err="1"/>
              <a:t>Regresi</a:t>
            </a:r>
            <a:r>
              <a:rPr lang="en-US" sz="3200" dirty="0"/>
              <a:t> </a:t>
            </a:r>
            <a:r>
              <a:rPr lang="en-US" sz="3200" dirty="0" err="1"/>
              <a:t>Polinomial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914399" y="1452515"/>
                <a:ext cx="9834113" cy="3356576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/>
                  <a:t>Persamaan polynomial order </a:t>
                </a: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mempunyai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bentuk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D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⋯+</m:t>
                      </m:r>
                      <m:sSub>
                        <m:sSubPr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ID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r>
                  <a:rPr lang="en-US" sz="2800" dirty="0" err="1"/>
                  <a:t>Jumlah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kuadrat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dari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kesalahan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adalah</a:t>
                </a:r>
                <a:r>
                  <a:rPr lang="en-US" sz="28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D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ID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ID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ID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ID" sz="28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ID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ID" sz="2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ID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ID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⋯+</m:t>
                                      </m:r>
                                      <m:sSub>
                                        <m:sSub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en-ID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ID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ID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BCFDA37B-399A-B9F0-7A7D-2A891EB7FF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914399" y="1452515"/>
                <a:ext cx="9834113" cy="3356576"/>
              </a:xfrm>
              <a:blipFill>
                <a:blip r:embed="rId3"/>
                <a:stretch>
                  <a:fillRect l="-1116" t="-308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31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2309"/>
            <a:ext cx="7534656" cy="914400"/>
          </a:xfrm>
        </p:spPr>
        <p:txBody>
          <a:bodyPr/>
          <a:lstStyle/>
          <a:p>
            <a:r>
              <a:rPr lang="en-US" sz="3200" dirty="0" err="1"/>
              <a:t>Tugas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399" y="1452515"/>
            <a:ext cx="9834113" cy="335657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Carilah</a:t>
            </a:r>
            <a:r>
              <a:rPr lang="en-US" sz="2800" dirty="0"/>
              <a:t> </a:t>
            </a:r>
            <a:r>
              <a:rPr lang="en-US" sz="2800" dirty="0" err="1"/>
              <a:t>persamaan</a:t>
            </a:r>
            <a:r>
              <a:rPr lang="en-US" sz="2800" dirty="0"/>
              <a:t> </a:t>
            </a:r>
            <a:r>
              <a:rPr lang="en-US" sz="2800" dirty="0" err="1"/>
              <a:t>kurva</a:t>
            </a:r>
            <a:r>
              <a:rPr lang="en-US" sz="2800" dirty="0"/>
              <a:t> polynomial order dua yang </a:t>
            </a:r>
            <a:r>
              <a:rPr lang="en-US" sz="2800" dirty="0" err="1"/>
              <a:t>mewakili</a:t>
            </a:r>
            <a:r>
              <a:rPr lang="en-US" sz="2800" dirty="0"/>
              <a:t> data </a:t>
            </a:r>
            <a:r>
              <a:rPr lang="en-US" sz="2800" dirty="0" err="1"/>
              <a:t>berikut</a:t>
            </a:r>
            <a:r>
              <a:rPr lang="en-US" sz="2800" dirty="0"/>
              <a:t>: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6987DC73-40DF-9A57-FB37-F5C4524BD2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53647880"/>
                  </p:ext>
                </p:extLst>
              </p:nvPr>
            </p:nvGraphicFramePr>
            <p:xfrm>
              <a:off x="1307381" y="2548466"/>
              <a:ext cx="8128001" cy="741680"/>
            </p:xfrm>
            <a:graphic>
              <a:graphicData uri="http://schemas.openxmlformats.org/drawingml/2006/table">
                <a:tbl>
                  <a:tblPr firstRow="1" bandRow="1">
                    <a:tableStyleId>{5DA37D80-6434-44D0-A028-1B22A696006F}</a:tableStyleId>
                  </a:tblPr>
                  <a:tblGrid>
                    <a:gridCol w="1161143">
                      <a:extLst>
                        <a:ext uri="{9D8B030D-6E8A-4147-A177-3AD203B41FA5}">
                          <a16:colId xmlns:a16="http://schemas.microsoft.com/office/drawing/2014/main" val="2310161657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1039361254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580211727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4189885670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505565069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251186144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2312701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D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ID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147950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D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ID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2,1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7,7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13,6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27,2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40,9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61,1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419291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6987DC73-40DF-9A57-FB37-F5C4524BD2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53647880"/>
                  </p:ext>
                </p:extLst>
              </p:nvPr>
            </p:nvGraphicFramePr>
            <p:xfrm>
              <a:off x="1307381" y="2548466"/>
              <a:ext cx="8128001" cy="741680"/>
            </p:xfrm>
            <a:graphic>
              <a:graphicData uri="http://schemas.openxmlformats.org/drawingml/2006/table">
                <a:tbl>
                  <a:tblPr firstRow="1" bandRow="1">
                    <a:tableStyleId>{5DA37D80-6434-44D0-A028-1B22A696006F}</a:tableStyleId>
                  </a:tblPr>
                  <a:tblGrid>
                    <a:gridCol w="1161143">
                      <a:extLst>
                        <a:ext uri="{9D8B030D-6E8A-4147-A177-3AD203B41FA5}">
                          <a16:colId xmlns:a16="http://schemas.microsoft.com/office/drawing/2014/main" val="2310161657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1039361254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580211727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4189885670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505565069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251186144"/>
                        </a:ext>
                      </a:extLst>
                    </a:gridCol>
                    <a:gridCol w="1161143">
                      <a:extLst>
                        <a:ext uri="{9D8B030D-6E8A-4147-A177-3AD203B41FA5}">
                          <a16:colId xmlns:a16="http://schemas.microsoft.com/office/drawing/2014/main" val="2312701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24" t="-8197" r="-600000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147950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24" t="-108197" r="-600000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2,1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7,7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13,6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27,2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40,9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dirty="0"/>
                            <a:t>61,1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419291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60115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{B91DAE97-F980-402F-8223-33CDE5EE425F}tf11964407_win32</Template>
  <TotalTime>45</TotalTime>
  <Words>267</Words>
  <Application>Microsoft Office PowerPoint</Application>
  <PresentationFormat>Widescreen</PresentationFormat>
  <Paragraphs>65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 Math</vt:lpstr>
      <vt:lpstr>Courier New</vt:lpstr>
      <vt:lpstr>Gill Sans Nova Light</vt:lpstr>
      <vt:lpstr>Sagona Book</vt:lpstr>
      <vt:lpstr>Custom</vt:lpstr>
      <vt:lpstr>BAB 7 FUNGSI REGRESI Oleh: ILHAM SAIFUDIN, S.Pd., M.Si.</vt:lpstr>
      <vt:lpstr>CONTENTS</vt:lpstr>
      <vt:lpstr>7.1 Deviasi Standard</vt:lpstr>
      <vt:lpstr>7.1 Deviasi Standard</vt:lpstr>
      <vt:lpstr>7.2 Regresi Linear</vt:lpstr>
      <vt:lpstr>7.2 Regresi Linear</vt:lpstr>
      <vt:lpstr>7.3 Regresi Polinomial</vt:lpstr>
      <vt:lpstr>Tugas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Ilham Saifudin</dc:creator>
  <cp:lastModifiedBy>Ilham Saifudin</cp:lastModifiedBy>
  <cp:revision>10</cp:revision>
  <dcterms:created xsi:type="dcterms:W3CDTF">2024-08-06T08:24:11Z</dcterms:created>
  <dcterms:modified xsi:type="dcterms:W3CDTF">2024-08-07T04:31:47Z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