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337" r:id="rId4"/>
    <p:sldId id="336" r:id="rId5"/>
    <p:sldId id="275" r:id="rId6"/>
    <p:sldId id="338" r:id="rId7"/>
    <p:sldId id="316" r:id="rId8"/>
    <p:sldId id="317" r:id="rId9"/>
    <p:sldId id="318" r:id="rId10"/>
    <p:sldId id="320" r:id="rId11"/>
    <p:sldId id="321" r:id="rId12"/>
    <p:sldId id="322" r:id="rId13"/>
    <p:sldId id="323" r:id="rId14"/>
    <p:sldId id="324" r:id="rId15"/>
    <p:sldId id="325" r:id="rId16"/>
    <p:sldId id="335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90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3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MATERI </a:t>
            </a:r>
            <a:b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Pecahan</a:t>
            </a:r>
            <a:endParaRPr lang="en-US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EB960-5B2C-4C74-ABCC-6FAC1CEF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713" y="4497355"/>
            <a:ext cx="3354752" cy="945063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PGSD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33F99A7-E0B3-4761-86BA-E9E2AE868255}"/>
              </a:ext>
            </a:extLst>
          </p:cNvPr>
          <p:cNvGrpSpPr/>
          <p:nvPr/>
        </p:nvGrpSpPr>
        <p:grpSpPr>
          <a:xfrm>
            <a:off x="462273" y="1273363"/>
            <a:ext cx="6212855" cy="2359025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71EE76A-6BEA-44DF-9B14-1D47563BC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73472A-F9BD-4013-9B9B-B779B25BF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20D7A7-BB1E-469A-A2FA-E12137E36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0586968-F9F9-49AA-9643-A95CE31D5EE4}"/>
              </a:ext>
            </a:extLst>
          </p:cNvPr>
          <p:cNvSpPr txBox="1">
            <a:spLocks/>
          </p:cNvSpPr>
          <p:nvPr/>
        </p:nvSpPr>
        <p:spPr>
          <a:xfrm>
            <a:off x="1130620" y="3468289"/>
            <a:ext cx="4699187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578FEF-972F-42CA-BA10-6D025D15427E}"/>
              </a:ext>
            </a:extLst>
          </p:cNvPr>
          <p:cNvSpPr txBox="1">
            <a:spLocks/>
          </p:cNvSpPr>
          <p:nvPr/>
        </p:nvSpPr>
        <p:spPr>
          <a:xfrm>
            <a:off x="1305754" y="3444638"/>
            <a:ext cx="4115702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MK PENDIDIKAN MATEMATIKA KELAS TINGGI</a:t>
            </a: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7044E313-E580-45EE-9755-7B245FBCEEF7}"/>
              </a:ext>
            </a:extLst>
          </p:cNvPr>
          <p:cNvGrpSpPr/>
          <p:nvPr/>
        </p:nvGrpSpPr>
        <p:grpSpPr>
          <a:xfrm>
            <a:off x="10020680" y="239575"/>
            <a:ext cx="1566153" cy="1284446"/>
            <a:chOff x="0" y="0"/>
            <a:chExt cx="812800" cy="812800"/>
          </a:xfrm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24B0DC3-13E7-4844-A7B9-11CEB56D5E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6182A8"/>
            </a:solidFill>
          </p:spPr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7DD1D6E3-A913-4D94-83B1-D92D56909AD4}"/>
                </a:ext>
              </a:extLst>
            </p:cNvPr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100"/>
                </a:lnSpc>
              </a:pPr>
              <a:endParaRPr/>
            </a:p>
          </p:txBody>
        </p:sp>
      </p:grpSp>
      <p:sp>
        <p:nvSpPr>
          <p:cNvPr id="17" name="Freeform 15">
            <a:extLst>
              <a:ext uri="{FF2B5EF4-FFF2-40B4-BE49-F238E27FC236}">
                <a16:creationId xmlns:a16="http://schemas.microsoft.com/office/drawing/2014/main" id="{010FB6A9-38B2-4D9C-92A1-EE53A7E0641F}"/>
              </a:ext>
            </a:extLst>
          </p:cNvPr>
          <p:cNvSpPr/>
          <p:nvPr/>
        </p:nvSpPr>
        <p:spPr>
          <a:xfrm>
            <a:off x="10764496" y="1827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3" y="0"/>
                </a:lnTo>
                <a:lnTo>
                  <a:pt x="1427503" y="1397311"/>
                </a:lnTo>
                <a:lnTo>
                  <a:pt x="0" y="13973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59151DB5-6097-4404-A775-B63A3500F09A}"/>
              </a:ext>
            </a:extLst>
          </p:cNvPr>
          <p:cNvSpPr/>
          <p:nvPr/>
        </p:nvSpPr>
        <p:spPr>
          <a:xfrm>
            <a:off x="9340531" y="38043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2" y="0"/>
                </a:lnTo>
                <a:lnTo>
                  <a:pt x="1427502" y="1397310"/>
                </a:lnTo>
                <a:lnTo>
                  <a:pt x="0" y="13973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2CC12027-6A6B-4230-AF57-74814C86B466}"/>
              </a:ext>
            </a:extLst>
          </p:cNvPr>
          <p:cNvSpPr/>
          <p:nvPr/>
        </p:nvSpPr>
        <p:spPr>
          <a:xfrm flipH="1">
            <a:off x="-278286" y="4024851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74A4A060-F32D-43B7-A520-C467EE19CB1D}"/>
              </a:ext>
            </a:extLst>
          </p:cNvPr>
          <p:cNvSpPr/>
          <p:nvPr/>
        </p:nvSpPr>
        <p:spPr>
          <a:xfrm flipH="1">
            <a:off x="-357974" y="5163145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78A972A7-602E-43AE-A1E3-623DFE1B4C10}"/>
              </a:ext>
            </a:extLst>
          </p:cNvPr>
          <p:cNvSpPr/>
          <p:nvPr/>
        </p:nvSpPr>
        <p:spPr>
          <a:xfrm rot="20985463" flipH="1">
            <a:off x="668309" y="5115462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AA947592-47F1-4DCB-AD8E-BE34EFD740CA}"/>
              </a:ext>
            </a:extLst>
          </p:cNvPr>
          <p:cNvSpPr/>
          <p:nvPr/>
        </p:nvSpPr>
        <p:spPr>
          <a:xfrm rot="20297341" flipH="1">
            <a:off x="1820550" y="5344139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705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41277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/>
              <a:t>Cara </a:t>
            </a:r>
            <a:r>
              <a:rPr lang="en-ID" sz="2667" b="1" dirty="0" err="1"/>
              <a:t>Untuk</a:t>
            </a:r>
            <a:r>
              <a:rPr lang="en-ID" sz="2667" b="1" dirty="0"/>
              <a:t> </a:t>
            </a:r>
            <a:r>
              <a:rPr lang="en-ID" sz="2667" b="1" dirty="0" err="1"/>
              <a:t>Mengecek</a:t>
            </a:r>
            <a:r>
              <a:rPr lang="en-ID" sz="2667" b="1" dirty="0"/>
              <a:t> </a:t>
            </a:r>
            <a:r>
              <a:rPr lang="en-ID" sz="2667" b="1" dirty="0" err="1"/>
              <a:t>Dua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yang </a:t>
            </a:r>
            <a:r>
              <a:rPr lang="en-ID" sz="2667" b="1" dirty="0" err="1"/>
              <a:t>Senilai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468894"/>
                <a:ext cx="5164832" cy="3840468"/>
              </a:xfrm>
            </p:spPr>
            <p:txBody>
              <a:bodyPr>
                <a:normAutofit/>
              </a:bodyPr>
              <a:lstStyle/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:r>
                  <a:rPr lang="en-ID" sz="2133" dirty="0" err="1"/>
                  <a:t>jika</a:t>
                </a:r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r>
                      <a:rPr lang="en-US" sz="2133" i="1">
                        <a:latin typeface="Cambria Math"/>
                      </a:rPr>
                      <m:t>𝑎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𝑑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𝑐</m:t>
                    </m:r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r>
                      <a:rPr lang="en-US" sz="2133" i="1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𝑑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Contoh</a:t>
                </a:r>
                <a:r>
                  <a:rPr lang="en-ID" sz="2133" dirty="0"/>
                  <a:t>:</a:t>
                </a:r>
              </a:p>
              <a:p>
                <a:pPr marL="518147" indent="-457189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Senilai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karena</a:t>
                </a:r>
                <a:r>
                  <a:rPr lang="en-ID" sz="2133" dirty="0"/>
                  <a:t> 7x3 = 21x1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468894"/>
                <a:ext cx="5164832" cy="3840468"/>
              </a:xfrm>
              <a:blipFill>
                <a:blip r:embed="rId2"/>
                <a:stretch>
                  <a:fillRect l="-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>
          <a:xfrm>
            <a:off x="6960096" y="2564904"/>
            <a:ext cx="4128459" cy="2400267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121920" tIns="60960" rIns="121920" bIns="6096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58" indent="0">
              <a:buNone/>
            </a:pPr>
            <a:r>
              <a:rPr lang="en-US" sz="2133" dirty="0" err="1"/>
              <a:t>Dengan</a:t>
            </a:r>
            <a:r>
              <a:rPr lang="en-US" sz="2133" dirty="0"/>
              <a:t> </a:t>
            </a:r>
            <a:r>
              <a:rPr lang="en-US" sz="2133" dirty="0" err="1"/>
              <a:t>Perkalian</a:t>
            </a:r>
            <a:r>
              <a:rPr lang="en-US" sz="2133" dirty="0"/>
              <a:t> </a:t>
            </a:r>
            <a:r>
              <a:rPr lang="en-US" sz="2133" dirty="0" err="1"/>
              <a:t>Silang</a:t>
            </a:r>
            <a:r>
              <a:rPr lang="en-US" sz="2133" dirty="0"/>
              <a:t> </a:t>
            </a:r>
            <a:r>
              <a:rPr lang="en-US" sz="2133" dirty="0" err="1"/>
              <a:t>kedua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tersebut</a:t>
            </a:r>
            <a:r>
              <a:rPr lang="en-US" sz="2133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133" dirty="0"/>
              <a:t> </a:t>
            </a:r>
            <a:r>
              <a:rPr lang="en-US" sz="2133" dirty="0" err="1"/>
              <a:t>Jika</a:t>
            </a:r>
            <a:r>
              <a:rPr lang="en-US" sz="2133" dirty="0"/>
              <a:t> </a:t>
            </a:r>
            <a:r>
              <a:rPr lang="en-US" sz="2133" dirty="0" err="1"/>
              <a:t>hasil</a:t>
            </a:r>
            <a:r>
              <a:rPr lang="en-US" sz="2133" dirty="0"/>
              <a:t> </a:t>
            </a:r>
            <a:r>
              <a:rPr lang="en-US" sz="2133" dirty="0" err="1"/>
              <a:t>perkalian</a:t>
            </a:r>
            <a:r>
              <a:rPr lang="en-US" sz="2133" dirty="0"/>
              <a:t> </a:t>
            </a:r>
            <a:r>
              <a:rPr lang="en-US" sz="2133" dirty="0" err="1"/>
              <a:t>silang</a:t>
            </a:r>
            <a:r>
              <a:rPr lang="en-US" sz="2133" dirty="0"/>
              <a:t> </a:t>
            </a:r>
            <a:r>
              <a:rPr lang="en-US" sz="2133" dirty="0" err="1"/>
              <a:t>tersebut</a:t>
            </a:r>
            <a:r>
              <a:rPr lang="en-US" sz="2133" dirty="0"/>
              <a:t>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maka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tersebut</a:t>
            </a:r>
            <a:r>
              <a:rPr lang="en-US" sz="2133" dirty="0"/>
              <a:t> </a:t>
            </a:r>
            <a:r>
              <a:rPr lang="en-US" sz="2133" dirty="0" err="1"/>
              <a:t>senilai</a:t>
            </a:r>
            <a:endParaRPr lang="en-ID" sz="2133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E190F6C-BED0-4A96-BF9C-8CAE208DAE32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491E6D9-7D75-45CE-AEA3-9F93060A4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58B6009-B031-4333-B7B6-2EE8BEC2F5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DB200F-2D55-4762-A0C5-10A2529A9C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2374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06086"/>
            <a:ext cx="9581323" cy="4903277"/>
          </a:xfrm>
        </p:spPr>
        <p:txBody>
          <a:bodyPr>
            <a:normAutofit/>
          </a:bodyPr>
          <a:lstStyle/>
          <a:p>
            <a:pPr marL="60958" indent="0">
              <a:buNone/>
            </a:pPr>
            <a:r>
              <a:rPr lang="en-ID" sz="2133" dirty="0" err="1"/>
              <a:t>Pendekatan</a:t>
            </a:r>
            <a:r>
              <a:rPr lang="en-ID" sz="2133" dirty="0"/>
              <a:t> </a:t>
            </a:r>
            <a:r>
              <a:rPr lang="en-ID" sz="2133" dirty="0" err="1"/>
              <a:t>Mengajar</a:t>
            </a:r>
            <a:r>
              <a:rPr lang="en-ID" sz="2133" dirty="0"/>
              <a:t> </a:t>
            </a:r>
            <a:r>
              <a:rPr lang="en-ID" sz="2133" dirty="0" err="1"/>
              <a:t>Tentang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Senilai</a:t>
            </a:r>
            <a:endParaRPr lang="en-ID" sz="2133" dirty="0"/>
          </a:p>
          <a:p>
            <a:pPr>
              <a:buFont typeface="Wingdings" pitchFamily="2" charset="2"/>
              <a:buChar char="q"/>
            </a:pPr>
            <a:r>
              <a:rPr lang="en-ID" sz="2133" dirty="0"/>
              <a:t> GARIS BILANGAN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830" y="2065305"/>
            <a:ext cx="4512501" cy="4490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104BE04-0CDF-44F8-B300-6AFCADFE80C4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046A1C7-4C78-4FD1-A17D-27D8D15242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617B8CC-9674-415F-AAF1-2E585A2D9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5E1CD34-F25F-4598-9D28-3DC91E403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680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06086"/>
            <a:ext cx="9581323" cy="490327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D" sz="2133" dirty="0"/>
              <a:t>MODEL PEMBAGIAN SUATU BIDANG DATAR (PERSEGI PANJANG, LINGKARAN, DAN SEBAGAINYA)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723" y="2660915"/>
            <a:ext cx="4759131" cy="207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BAF3AA2-4B26-4818-BD3C-83FA84F199B0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A04CF30-C465-4B6D-9CC4-2116C57C44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B4BC03B-2CD8-4B8F-9C06-BC855C94B6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5A4BD5D-F973-48C7-883E-BBDB4F2B4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216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406086"/>
                <a:ext cx="9581323" cy="4903277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:r>
                  <a:rPr lang="en-ID" sz="2133" dirty="0"/>
                  <a:t>MENGALIKAN ATAU MEMBAGI PEMBILANG DAN PENYEBUT DENGAN BILANGAN YANG SAMA</a:t>
                </a:r>
              </a:p>
              <a:p>
                <a:pPr>
                  <a:buFont typeface="Wingdings" pitchFamily="2" charset="2"/>
                  <a:buChar char="q"/>
                </a:pP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Contoh</a:t>
                </a:r>
                <a:r>
                  <a:rPr lang="en-ID" sz="2133" dirty="0"/>
                  <a:t>:</a:t>
                </a:r>
              </a:p>
              <a:p>
                <a:pPr marL="518147" indent="-457189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×5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×5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ID" sz="2133" dirty="0"/>
                  <a:t> maka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518147" indent="-457189">
                  <a:buFont typeface="+mj-lt"/>
                  <a:buAutoNum type="arabicPeriod"/>
                </a:pP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Jadi</a:t>
                </a:r>
                <a:r>
                  <a:rPr lang="en-ID" sz="2133" dirty="0"/>
                  <a:t>,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𝑑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=(</m:t>
                    </m:r>
                    <m:r>
                      <a:rPr lang="en-US" sz="2133" i="1">
                        <a:latin typeface="Cambria Math"/>
                      </a:rPr>
                      <m:t>𝑏</m:t>
                    </m:r>
                    <m:r>
                      <a:rPr lang="en-US" sz="2133" i="1">
                        <a:latin typeface="Cambria Math"/>
                      </a:rPr>
                      <m:t>, </m:t>
                    </m:r>
                    <m:r>
                      <a:rPr lang="en-US" sz="2133" i="1">
                        <a:latin typeface="Cambria Math"/>
                      </a:rPr>
                      <m:t>𝑑</m:t>
                    </m:r>
                    <m:r>
                      <a:rPr lang="en-US" sz="2133" i="1">
                        <a:latin typeface="Cambria Math"/>
                        <a:ea typeface="Cambria Math"/>
                      </a:rPr>
                      <m:t>≠0)</m:t>
                    </m:r>
                  </m:oMath>
                </a14:m>
                <a:r>
                  <a:rPr lang="en-ID" sz="2133" dirty="0"/>
                  <a:t> </a:t>
                </a:r>
                <a:r>
                  <a:rPr lang="en-ID" sz="2133" dirty="0" err="1"/>
                  <a:t>disebut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senilai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jika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hanya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jika</a:t>
                </a:r>
                <a:r>
                  <a:rPr lang="en-ID" sz="2133" dirty="0"/>
                  <a:t> ad=</a:t>
                </a:r>
                <a:r>
                  <a:rPr lang="en-ID" sz="2133" dirty="0" err="1"/>
                  <a:t>bc</a:t>
                </a:r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406086"/>
                <a:ext cx="9581323" cy="4903277"/>
              </a:xfrm>
              <a:blipFill>
                <a:blip r:embed="rId2"/>
                <a:stretch>
                  <a:fillRect l="-636" t="-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AF87B591-ADF0-41D9-9950-FFCD7FFDCB10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A7E8EB5-4654-4DBC-AD02-7CB63FDFCD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8D0E156-2918-4CE4-B251-8B12FC15B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AA9FDFB-BD90-4BCA-8F68-A1AF10311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37117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16767"/>
            <a:ext cx="9753600" cy="960107"/>
          </a:xfrm>
        </p:spPr>
        <p:txBody>
          <a:bodyPr>
            <a:noAutofit/>
          </a:bodyPr>
          <a:lstStyle/>
          <a:p>
            <a:r>
              <a:rPr lang="en-ID" sz="3200" b="1" dirty="0"/>
              <a:t>MENGURUTKAN PECAHAN DAN MENGGUNAKAN GARIS BILANGAN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2554909"/>
            <a:ext cx="9753600" cy="37544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digambarkan</a:t>
            </a:r>
            <a:r>
              <a:rPr lang="en-US" sz="2000" dirty="0"/>
              <a:t> pada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mengurutkan</a:t>
            </a:r>
            <a:r>
              <a:rPr lang="en-US" sz="2000" dirty="0"/>
              <a:t> dan </a:t>
            </a:r>
            <a:r>
              <a:rPr lang="en-US" sz="2000" dirty="0" err="1"/>
              <a:t>meletakkan</a:t>
            </a:r>
            <a:r>
              <a:rPr lang="en-US" sz="2000" dirty="0"/>
              <a:t> di </a:t>
            </a:r>
            <a:r>
              <a:rPr lang="en-US" sz="2000" dirty="0" err="1"/>
              <a:t>titik</a:t>
            </a:r>
            <a:r>
              <a:rPr lang="en-US" sz="2000" dirty="0"/>
              <a:t> yang </a:t>
            </a:r>
            <a:r>
              <a:rPr lang="en-US" sz="2000" dirty="0" err="1"/>
              <a:t>sesuai</a:t>
            </a:r>
            <a:r>
              <a:rPr lang="en-US" sz="2000" dirty="0"/>
              <a:t> pada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800" dirty="0"/>
          </a:p>
          <a:p>
            <a:pPr>
              <a:buFont typeface="Wingdings" pitchFamily="2" charset="2"/>
              <a:buChar char="v"/>
            </a:pPr>
            <a:r>
              <a:rPr lang="en-US" sz="2000" dirty="0" err="1"/>
              <a:t>Mengurutkan</a:t>
            </a:r>
            <a:r>
              <a:rPr lang="en-US" sz="2000" dirty="0"/>
              <a:t> </a:t>
            </a:r>
            <a:r>
              <a:rPr lang="en-US" sz="2000" dirty="0" err="1"/>
              <a:t>pecahan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penyebut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,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besarnya</a:t>
            </a:r>
            <a:r>
              <a:rPr lang="en-US" sz="2000" dirty="0"/>
              <a:t> </a:t>
            </a:r>
            <a:r>
              <a:rPr lang="en-US" sz="2000" dirty="0" err="1"/>
              <a:t>pembilang</a:t>
            </a:r>
            <a:r>
              <a:rPr lang="en-US" sz="2000" dirty="0"/>
              <a:t>.</a:t>
            </a:r>
          </a:p>
          <a:p>
            <a:pPr marL="60958" indent="0">
              <a:buNone/>
            </a:pPr>
            <a:endParaRPr lang="en-US" sz="2000" dirty="0"/>
          </a:p>
          <a:p>
            <a:pPr marL="60958" indent="0">
              <a:buNone/>
            </a:pPr>
            <a:endParaRPr lang="en-US" sz="800" dirty="0"/>
          </a:p>
          <a:p>
            <a:pPr>
              <a:buFont typeface="Wingdings" pitchFamily="2" charset="2"/>
              <a:buChar char="v"/>
            </a:pPr>
            <a:r>
              <a:rPr lang="en-US" sz="2000" dirty="0" err="1"/>
              <a:t>Mengurutkan</a:t>
            </a:r>
            <a:r>
              <a:rPr lang="en-US" sz="2000" dirty="0"/>
              <a:t> </a:t>
            </a:r>
            <a:r>
              <a:rPr lang="en-US" sz="2000" dirty="0" err="1"/>
              <a:t>pecahan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penyebut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583499" y="4212835"/>
            <a:ext cx="6997428" cy="66697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dengan</a:t>
            </a:r>
            <a:r>
              <a:rPr lang="en-US" sz="1867" dirty="0"/>
              <a:t> </a:t>
            </a:r>
            <a:r>
              <a:rPr lang="en-US" sz="1867" dirty="0" err="1"/>
              <a:t>pembilang</a:t>
            </a:r>
            <a:r>
              <a:rPr lang="en-US" sz="1867" dirty="0"/>
              <a:t> </a:t>
            </a:r>
            <a:r>
              <a:rPr lang="en-US" sz="1867" dirty="0" err="1"/>
              <a:t>besar</a:t>
            </a:r>
            <a:r>
              <a:rPr lang="en-US" sz="1867" dirty="0"/>
              <a:t>, </a:t>
            </a:r>
            <a:r>
              <a:rPr lang="en-US" sz="1867" dirty="0" err="1"/>
              <a:t>maka</a:t>
            </a:r>
            <a:r>
              <a:rPr lang="en-US" sz="1867" dirty="0"/>
              <a:t> </a:t>
            </a:r>
            <a:r>
              <a:rPr lang="en-US" sz="1867" dirty="0" err="1"/>
              <a:t>letaknya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</a:t>
            </a:r>
            <a:r>
              <a:rPr lang="en-US" sz="1867" dirty="0"/>
              <a:t> </a:t>
            </a:r>
            <a:r>
              <a:rPr lang="en-US" sz="1867" dirty="0" err="1"/>
              <a:t>kanan</a:t>
            </a:r>
            <a:endParaRPr lang="en-US" sz="1867" dirty="0"/>
          </a:p>
          <a:p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dengan</a:t>
            </a:r>
            <a:r>
              <a:rPr lang="en-US" sz="1867" dirty="0"/>
              <a:t> </a:t>
            </a:r>
            <a:r>
              <a:rPr lang="en-US" sz="1867" dirty="0" err="1"/>
              <a:t>pembilang</a:t>
            </a:r>
            <a:r>
              <a:rPr lang="en-US" sz="1867" dirty="0"/>
              <a:t> </a:t>
            </a:r>
            <a:r>
              <a:rPr lang="en-US" sz="1867" dirty="0" err="1"/>
              <a:t>kecil</a:t>
            </a:r>
            <a:r>
              <a:rPr lang="en-US" sz="1867" dirty="0"/>
              <a:t>, </a:t>
            </a:r>
            <a:r>
              <a:rPr lang="en-US" sz="1867" dirty="0" err="1"/>
              <a:t>maka</a:t>
            </a:r>
            <a:r>
              <a:rPr lang="en-US" sz="1867" dirty="0"/>
              <a:t> </a:t>
            </a:r>
            <a:r>
              <a:rPr lang="en-US" sz="1867" dirty="0" err="1"/>
              <a:t>letaknya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</a:t>
            </a:r>
            <a:r>
              <a:rPr lang="en-US" sz="1867" dirty="0"/>
              <a:t> </a:t>
            </a:r>
            <a:r>
              <a:rPr lang="en-US" sz="1867" dirty="0" err="1"/>
              <a:t>kiri</a:t>
            </a:r>
            <a:endParaRPr lang="en-US" sz="1867" dirty="0"/>
          </a:p>
        </p:txBody>
      </p:sp>
      <p:sp>
        <p:nvSpPr>
          <p:cNvPr id="7" name="TextBox 6"/>
          <p:cNvSpPr txBox="1"/>
          <p:nvPr/>
        </p:nvSpPr>
        <p:spPr>
          <a:xfrm>
            <a:off x="1583499" y="5439993"/>
            <a:ext cx="5384807" cy="666977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pPr marL="457189" indent="-457189">
              <a:buAutoNum type="arabicPeriod"/>
            </a:pPr>
            <a:r>
              <a:rPr lang="en-US" sz="1867" dirty="0" err="1"/>
              <a:t>Menyamakan</a:t>
            </a:r>
            <a:r>
              <a:rPr lang="en-US" sz="1867" dirty="0"/>
              <a:t> </a:t>
            </a:r>
            <a:r>
              <a:rPr lang="en-US" sz="1867" dirty="0" err="1"/>
              <a:t>penyebut</a:t>
            </a:r>
            <a:endParaRPr lang="en-US" sz="1867" dirty="0"/>
          </a:p>
          <a:p>
            <a:pPr marL="457189" indent="-457189">
              <a:buAutoNum type="arabicPeriod"/>
            </a:pPr>
            <a:r>
              <a:rPr lang="en-US" sz="1867" dirty="0" err="1"/>
              <a:t>Urutkan</a:t>
            </a:r>
            <a:r>
              <a:rPr lang="en-US" sz="1867" dirty="0"/>
              <a:t> </a:t>
            </a:r>
            <a:r>
              <a:rPr lang="en-US" sz="1867" dirty="0" err="1"/>
              <a:t>dengan</a:t>
            </a:r>
            <a:r>
              <a:rPr lang="en-US" sz="1867" dirty="0"/>
              <a:t> </a:t>
            </a:r>
            <a:r>
              <a:rPr lang="en-US" sz="1867" dirty="0" err="1"/>
              <a:t>melihat</a:t>
            </a:r>
            <a:r>
              <a:rPr lang="en-US" sz="1867" dirty="0"/>
              <a:t> </a:t>
            </a:r>
            <a:r>
              <a:rPr lang="en-US" sz="1867" dirty="0" err="1"/>
              <a:t>besarnya</a:t>
            </a:r>
            <a:r>
              <a:rPr lang="en-US" sz="1867" dirty="0"/>
              <a:t> </a:t>
            </a:r>
            <a:r>
              <a:rPr lang="en-US" sz="1867" dirty="0" err="1"/>
              <a:t>pembilang</a:t>
            </a:r>
            <a:endParaRPr lang="en-US" sz="1867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F8E0B52-9178-45C4-B1B0-C89F45DE12D6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7B8543-A0DF-44B1-B277-8DF3F13A4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52B8733-8EE3-4E0C-9BD6-0E2E2C479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7BD8EDC-0BCD-4CED-A109-79014C1129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2669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24744"/>
            <a:ext cx="9753600" cy="960107"/>
          </a:xfrm>
        </p:spPr>
        <p:txBody>
          <a:bodyPr>
            <a:noAutofit/>
          </a:bodyPr>
          <a:lstStyle/>
          <a:p>
            <a:r>
              <a:rPr lang="en-ID" sz="3200" b="1" dirty="0"/>
              <a:t>MEMBANDINGKAN PECAHAN</a:t>
            </a:r>
            <a:br>
              <a:rPr lang="en-ID" sz="3200" b="1" dirty="0"/>
            </a:br>
            <a:r>
              <a:rPr lang="en-ID" sz="3200" b="1" dirty="0"/>
              <a:t>(DENGAN TANDA &lt;, =, ATAU &gt;)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2329054"/>
            <a:ext cx="9753600" cy="3980308"/>
          </a:xfrm>
        </p:spPr>
        <p:txBody>
          <a:bodyPr>
            <a:normAutofit/>
          </a:bodyPr>
          <a:lstStyle/>
          <a:p>
            <a:pPr marL="518147" indent="-457189">
              <a:buFont typeface="+mj-lt"/>
              <a:buAutoNum type="arabicPeriod"/>
            </a:pPr>
            <a:r>
              <a:rPr lang="en-US" sz="2000" dirty="0" err="1"/>
              <a:t>Pecahan-pecahan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pembilang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penyebut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  <a:p>
            <a:pPr marL="715415" indent="-243411">
              <a:buFont typeface="Wingdings" pitchFamily="2" charset="2"/>
              <a:buChar char="v"/>
            </a:pPr>
            <a:r>
              <a:rPr lang="en-US" sz="2000" dirty="0" err="1"/>
              <a:t>Pecahan-pecahan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pembilang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  <a:p>
            <a:pPr marL="715415" indent="-243411">
              <a:buFont typeface="Wingdings" pitchFamily="2" charset="2"/>
              <a:buChar char="v"/>
            </a:pPr>
            <a:endParaRPr lang="en-US" sz="2000" dirty="0"/>
          </a:p>
          <a:p>
            <a:pPr marL="472004" indent="0">
              <a:buNone/>
            </a:pPr>
            <a:endParaRPr lang="en-US" sz="1400" dirty="0"/>
          </a:p>
          <a:p>
            <a:pPr marL="472004" indent="0">
              <a:buNone/>
            </a:pPr>
            <a:endParaRPr lang="en-US" sz="2000" dirty="0"/>
          </a:p>
          <a:p>
            <a:pPr marL="715415" indent="-243411">
              <a:buFont typeface="Wingdings" pitchFamily="2" charset="2"/>
              <a:buChar char="v"/>
            </a:pPr>
            <a:r>
              <a:rPr lang="en-US" sz="2000" dirty="0" err="1"/>
              <a:t>Pecahan-pecahan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penyebut</a:t>
            </a:r>
            <a:r>
              <a:rPr lang="en-US" sz="2000" dirty="0"/>
              <a:t> yang </a:t>
            </a:r>
            <a:r>
              <a:rPr lang="en-US" sz="2000" dirty="0" err="1"/>
              <a:t>sama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871531" y="3318839"/>
            <a:ext cx="9025003" cy="124162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penyebutnya</a:t>
            </a:r>
            <a:r>
              <a:rPr lang="en-US" sz="1867" dirty="0"/>
              <a:t> </a:t>
            </a:r>
            <a:r>
              <a:rPr lang="en-US" sz="1867" dirty="0" err="1"/>
              <a:t>terkecil</a:t>
            </a:r>
            <a:r>
              <a:rPr lang="en-US" sz="1867" dirty="0"/>
              <a:t> </a:t>
            </a:r>
            <a:r>
              <a:rPr lang="en-US" sz="1867" dirty="0" err="1"/>
              <a:t>adalah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terbesar</a:t>
            </a:r>
            <a:r>
              <a:rPr lang="en-US" sz="1867" dirty="0"/>
              <a:t> </a:t>
            </a:r>
            <a:r>
              <a:rPr lang="en-US" sz="1867" dirty="0" err="1"/>
              <a:t>dan</a:t>
            </a:r>
            <a:r>
              <a:rPr lang="en-US" sz="1867" dirty="0"/>
              <a:t> </a:t>
            </a:r>
            <a:r>
              <a:rPr lang="en-US" sz="1867" dirty="0" err="1"/>
              <a:t>sebaliknya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penyebutnya</a:t>
            </a:r>
            <a:r>
              <a:rPr lang="en-US" sz="1867" dirty="0"/>
              <a:t> </a:t>
            </a:r>
            <a:r>
              <a:rPr lang="en-US" sz="1867" dirty="0" err="1"/>
              <a:t>terbesar</a:t>
            </a:r>
            <a:r>
              <a:rPr lang="en-US" sz="1867" dirty="0"/>
              <a:t> </a:t>
            </a:r>
            <a:r>
              <a:rPr lang="en-US" sz="1867" dirty="0" err="1"/>
              <a:t>adalah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terkecil</a:t>
            </a:r>
            <a:endParaRPr lang="en-US" sz="1867" dirty="0"/>
          </a:p>
          <a:p>
            <a:pPr algn="ctr">
              <a:buNone/>
            </a:pPr>
            <a:r>
              <a:rPr lang="en-US" sz="1867" b="1" dirty="0"/>
              <a:t>ATAU</a:t>
            </a:r>
          </a:p>
          <a:p>
            <a:pPr>
              <a:buNone/>
            </a:pPr>
            <a:r>
              <a:rPr lang="en-US" sz="1867" dirty="0" err="1"/>
              <a:t>Letak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</a:t>
            </a:r>
            <a:r>
              <a:rPr lang="en-US" sz="1867" dirty="0"/>
              <a:t> </a:t>
            </a:r>
            <a:r>
              <a:rPr lang="en-US" sz="1867" dirty="0" err="1"/>
              <a:t>kiri</a:t>
            </a:r>
            <a:r>
              <a:rPr lang="en-US" sz="1867" dirty="0"/>
              <a:t> </a:t>
            </a:r>
            <a:r>
              <a:rPr lang="en-US" sz="1867" dirty="0" err="1"/>
              <a:t>pada</a:t>
            </a:r>
            <a:r>
              <a:rPr lang="en-US" sz="1867" dirty="0"/>
              <a:t> </a:t>
            </a:r>
            <a:r>
              <a:rPr lang="en-US" sz="1867" dirty="0" err="1"/>
              <a:t>garis</a:t>
            </a:r>
            <a:r>
              <a:rPr lang="en-US" sz="1867" dirty="0"/>
              <a:t> </a:t>
            </a:r>
            <a:r>
              <a:rPr lang="en-US" sz="1867" dirty="0" err="1"/>
              <a:t>bilangan</a:t>
            </a:r>
            <a:r>
              <a:rPr lang="en-US" sz="1867" dirty="0"/>
              <a:t> </a:t>
            </a:r>
            <a:r>
              <a:rPr lang="en-US" sz="1867" dirty="0" err="1"/>
              <a:t>maka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itu</a:t>
            </a:r>
            <a:r>
              <a:rPr lang="en-US" sz="1867" dirty="0"/>
              <a:t> yang </a:t>
            </a:r>
            <a:r>
              <a:rPr lang="en-US" sz="1867" dirty="0" err="1"/>
              <a:t>terkecil</a:t>
            </a:r>
            <a:endParaRPr lang="en-US" sz="1867" dirty="0"/>
          </a:p>
        </p:txBody>
      </p:sp>
      <p:sp>
        <p:nvSpPr>
          <p:cNvPr id="7" name="TextBox 6"/>
          <p:cNvSpPr txBox="1"/>
          <p:nvPr/>
        </p:nvSpPr>
        <p:spPr>
          <a:xfrm>
            <a:off x="1871531" y="5229972"/>
            <a:ext cx="9025003" cy="124162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pembilangnya</a:t>
            </a:r>
            <a:r>
              <a:rPr lang="en-US" sz="1867" dirty="0"/>
              <a:t> </a:t>
            </a:r>
            <a:r>
              <a:rPr lang="en-US" sz="1867" dirty="0" err="1"/>
              <a:t>terkecil</a:t>
            </a:r>
            <a:r>
              <a:rPr lang="en-US" sz="1867" dirty="0"/>
              <a:t> </a:t>
            </a:r>
            <a:r>
              <a:rPr lang="en-US" sz="1867" dirty="0" err="1"/>
              <a:t>adalah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terkecil</a:t>
            </a:r>
            <a:r>
              <a:rPr lang="en-US" sz="1867" dirty="0"/>
              <a:t> </a:t>
            </a:r>
            <a:r>
              <a:rPr lang="en-US" sz="1867" dirty="0" err="1"/>
              <a:t>dan</a:t>
            </a:r>
            <a:r>
              <a:rPr lang="en-US" sz="1867" dirty="0"/>
              <a:t> </a:t>
            </a:r>
            <a:r>
              <a:rPr lang="en-US" sz="1867" dirty="0" err="1"/>
              <a:t>sebaliknya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pembilangnya</a:t>
            </a:r>
            <a:r>
              <a:rPr lang="en-US" sz="1867" dirty="0"/>
              <a:t> </a:t>
            </a:r>
            <a:r>
              <a:rPr lang="en-US" sz="1867" dirty="0" err="1"/>
              <a:t>terbesar</a:t>
            </a:r>
            <a:r>
              <a:rPr lang="en-US" sz="1867" dirty="0"/>
              <a:t> </a:t>
            </a:r>
            <a:r>
              <a:rPr lang="en-US" sz="1867" dirty="0" err="1"/>
              <a:t>adalah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terbesar</a:t>
            </a:r>
            <a:endParaRPr lang="en-US" sz="1867" dirty="0"/>
          </a:p>
          <a:p>
            <a:pPr algn="ctr">
              <a:buNone/>
            </a:pPr>
            <a:r>
              <a:rPr lang="en-US" sz="1867" b="1" dirty="0"/>
              <a:t>ATAU</a:t>
            </a:r>
          </a:p>
          <a:p>
            <a:pPr>
              <a:buNone/>
            </a:pPr>
            <a:r>
              <a:rPr lang="en-US" sz="1867" dirty="0" err="1"/>
              <a:t>Letak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kiri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kecil</a:t>
            </a:r>
            <a:r>
              <a:rPr lang="en-US" sz="1867" dirty="0"/>
              <a:t> </a:t>
            </a:r>
            <a:r>
              <a:rPr lang="en-US" sz="1867" dirty="0" err="1"/>
              <a:t>dari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sebelah</a:t>
            </a:r>
            <a:r>
              <a:rPr lang="en-US" sz="1867" dirty="0"/>
              <a:t> </a:t>
            </a:r>
            <a:r>
              <a:rPr lang="en-US" sz="1867" dirty="0" err="1"/>
              <a:t>kanannya</a:t>
            </a:r>
            <a:r>
              <a:rPr lang="en-US" sz="1867" dirty="0"/>
              <a:t> </a:t>
            </a:r>
            <a:r>
              <a:rPr lang="en-US" sz="1867" dirty="0" err="1"/>
              <a:t>pada</a:t>
            </a:r>
            <a:r>
              <a:rPr lang="en-US" sz="1867" dirty="0"/>
              <a:t> </a:t>
            </a:r>
            <a:r>
              <a:rPr lang="en-US" sz="1867" dirty="0" err="1"/>
              <a:t>garis</a:t>
            </a:r>
            <a:r>
              <a:rPr lang="en-US" sz="1867" dirty="0"/>
              <a:t> </a:t>
            </a:r>
            <a:r>
              <a:rPr lang="en-US" sz="1867" dirty="0" err="1"/>
              <a:t>bilangan</a:t>
            </a:r>
            <a:endParaRPr lang="en-US" sz="1867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A247E99-C8BA-467F-8F55-34EEF33D9A60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357A956-6526-4705-9AD6-906F01F0B1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85AEC05-9F49-4DC9-882E-2946EA5ED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0339ED6-370B-408C-922E-EA9051F6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6243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16767"/>
            <a:ext cx="9753600" cy="960107"/>
          </a:xfrm>
        </p:spPr>
        <p:txBody>
          <a:bodyPr>
            <a:noAutofit/>
          </a:bodyPr>
          <a:lstStyle/>
          <a:p>
            <a:r>
              <a:rPr lang="en-ID" sz="3200" b="1" dirty="0"/>
              <a:t>MEMBANDINGKAN PECAHAN</a:t>
            </a:r>
            <a:br>
              <a:rPr lang="en-ID" sz="3200" b="1" dirty="0"/>
            </a:br>
            <a:r>
              <a:rPr lang="en-ID" sz="3200" b="1" dirty="0"/>
              <a:t>(DENGAN TANDA &lt;, =, ATAU &gt;)</a:t>
            </a:r>
            <a:endParaRPr lang="en-US" sz="3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2566984"/>
            <a:ext cx="9753600" cy="3742377"/>
          </a:xfrm>
        </p:spPr>
        <p:txBody>
          <a:bodyPr>
            <a:normAutofit/>
          </a:bodyPr>
          <a:lstStyle/>
          <a:p>
            <a:pPr marL="518147" indent="-457189">
              <a:buFont typeface="+mj-lt"/>
              <a:buAutoNum type="arabicPeriod" startAt="2"/>
            </a:pP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</a:t>
            </a:r>
            <a:r>
              <a:rPr lang="en-US" sz="2133" dirty="0" err="1"/>
              <a:t>pembilang</a:t>
            </a:r>
            <a:r>
              <a:rPr lang="en-US" sz="2133" dirty="0"/>
              <a:t> </a:t>
            </a:r>
            <a:r>
              <a:rPr lang="en-US" sz="2133" dirty="0" err="1"/>
              <a:t>dan</a:t>
            </a:r>
            <a:r>
              <a:rPr lang="en-US" sz="2133" dirty="0"/>
              <a:t> </a:t>
            </a:r>
            <a:r>
              <a:rPr lang="en-US" sz="2133" dirty="0" err="1"/>
              <a:t>penyebut</a:t>
            </a:r>
            <a:r>
              <a:rPr lang="en-US" sz="2133" dirty="0"/>
              <a:t> </a:t>
            </a:r>
            <a:r>
              <a:rPr lang="en-US" sz="2133" dirty="0" err="1"/>
              <a:t>berbeda</a:t>
            </a:r>
            <a:endParaRPr lang="en-US" sz="2133" dirty="0"/>
          </a:p>
          <a:p>
            <a:pPr marL="60958" indent="0">
              <a:buNone/>
            </a:pPr>
            <a:r>
              <a:rPr lang="en-US" sz="2133" dirty="0" err="1"/>
              <a:t>Caranya</a:t>
            </a:r>
            <a:r>
              <a:rPr lang="en-US" sz="2133" dirty="0"/>
              <a:t>:</a:t>
            </a:r>
          </a:p>
          <a:p>
            <a:pPr marL="956709" indent="-457189">
              <a:buFont typeface="+mj-lt"/>
              <a:buAutoNum type="alphaLcPeriod"/>
            </a:pPr>
            <a:r>
              <a:rPr lang="en-US" sz="2133" dirty="0" err="1"/>
              <a:t>Menyamakan</a:t>
            </a:r>
            <a:r>
              <a:rPr lang="en-US" sz="2133" dirty="0"/>
              <a:t> </a:t>
            </a:r>
            <a:r>
              <a:rPr lang="en-US" sz="2133" dirty="0" err="1"/>
              <a:t>penyebut</a:t>
            </a:r>
            <a:r>
              <a:rPr lang="en-US" sz="2133" dirty="0"/>
              <a:t> </a:t>
            </a:r>
            <a:r>
              <a:rPr lang="en-US" sz="2133" dirty="0" err="1"/>
              <a:t>kedua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</a:p>
          <a:p>
            <a:pPr marL="956709" indent="-457189">
              <a:buFont typeface="+mj-lt"/>
              <a:buAutoNum type="alphaLcPeriod"/>
            </a:pPr>
            <a:r>
              <a:rPr lang="en-US" sz="2133" dirty="0" err="1"/>
              <a:t>Diurutkan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</a:t>
            </a:r>
            <a:r>
              <a:rPr lang="en-US" sz="2133" dirty="0" err="1"/>
              <a:t>memperhatikan</a:t>
            </a:r>
            <a:r>
              <a:rPr lang="en-US" sz="2133" dirty="0"/>
              <a:t> </a:t>
            </a:r>
            <a:r>
              <a:rPr lang="en-US" sz="2133" dirty="0" err="1"/>
              <a:t>besar</a:t>
            </a:r>
            <a:r>
              <a:rPr lang="en-US" sz="2133" dirty="0"/>
              <a:t> </a:t>
            </a:r>
            <a:r>
              <a:rPr lang="en-US" sz="2133" dirty="0" err="1"/>
              <a:t>pembilangnya</a:t>
            </a:r>
            <a:endParaRPr lang="en-US" sz="2133" dirty="0"/>
          </a:p>
          <a:p>
            <a:pPr marL="60958" indent="0">
              <a:buNone/>
            </a:pPr>
            <a:endParaRPr lang="en-US" sz="2133" dirty="0"/>
          </a:p>
        </p:txBody>
      </p:sp>
      <p:sp>
        <p:nvSpPr>
          <p:cNvPr id="3" name="TextBox 2"/>
          <p:cNvSpPr txBox="1"/>
          <p:nvPr/>
        </p:nvSpPr>
        <p:spPr>
          <a:xfrm>
            <a:off x="1603819" y="4760456"/>
            <a:ext cx="8640960" cy="904671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pembilangnya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besar</a:t>
            </a:r>
            <a:r>
              <a:rPr lang="en-US" sz="1867" dirty="0"/>
              <a:t>, </a:t>
            </a:r>
            <a:r>
              <a:rPr lang="en-US" sz="1867" dirty="0" err="1"/>
              <a:t>maka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tersebut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besar</a:t>
            </a:r>
            <a:endParaRPr lang="en-US" sz="1867" dirty="0"/>
          </a:p>
          <a:p>
            <a:pPr>
              <a:lnSpc>
                <a:spcPct val="150000"/>
              </a:lnSpc>
            </a:pPr>
            <a:r>
              <a:rPr lang="en-US" sz="1867" dirty="0" err="1"/>
              <a:t>Pecahan</a:t>
            </a:r>
            <a:r>
              <a:rPr lang="en-US" sz="1867" dirty="0"/>
              <a:t> yang </a:t>
            </a:r>
            <a:r>
              <a:rPr lang="en-US" sz="1867" dirty="0" err="1"/>
              <a:t>pembilangnya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kecil</a:t>
            </a:r>
            <a:r>
              <a:rPr lang="en-US" sz="1867" dirty="0"/>
              <a:t>, </a:t>
            </a:r>
            <a:r>
              <a:rPr lang="en-US" sz="1867" dirty="0" err="1"/>
              <a:t>maka</a:t>
            </a:r>
            <a:r>
              <a:rPr lang="en-US" sz="1867" dirty="0"/>
              <a:t> </a:t>
            </a:r>
            <a:r>
              <a:rPr lang="en-US" sz="1867" dirty="0" err="1"/>
              <a:t>pecahan</a:t>
            </a:r>
            <a:r>
              <a:rPr lang="en-US" sz="1867" dirty="0"/>
              <a:t> </a:t>
            </a:r>
            <a:r>
              <a:rPr lang="en-US" sz="1867" dirty="0" err="1"/>
              <a:t>tersebut</a:t>
            </a:r>
            <a:r>
              <a:rPr lang="en-US" sz="1867" dirty="0"/>
              <a:t> </a:t>
            </a:r>
            <a:r>
              <a:rPr lang="en-US" sz="1867" dirty="0" err="1"/>
              <a:t>lebih</a:t>
            </a:r>
            <a:r>
              <a:rPr lang="en-US" sz="1867" dirty="0"/>
              <a:t> </a:t>
            </a:r>
            <a:r>
              <a:rPr lang="en-US" sz="1867" dirty="0" err="1"/>
              <a:t>kecil</a:t>
            </a:r>
            <a:endParaRPr lang="en-US" sz="1867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02C32C0-767E-40D0-AFE7-2946952F209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9E0EDEF-C8F9-4704-B6F1-DE871AA1B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6069EB7-2CE8-446F-AA51-210491EE4C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B923AB3-8719-4073-B02D-F3D90DF68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492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Terima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kasih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40C07-50B6-42B6-9F40-22FC5F9B3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E98D45-20A0-4F81-AE96-5CEF406EA968}"/>
              </a:ext>
            </a:extLst>
          </p:cNvPr>
          <p:cNvGrpSpPr/>
          <p:nvPr/>
        </p:nvGrpSpPr>
        <p:grpSpPr>
          <a:xfrm>
            <a:off x="445466" y="2138330"/>
            <a:ext cx="6212855" cy="2359025"/>
            <a:chOff x="445466" y="2138330"/>
            <a:chExt cx="6212855" cy="23590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3F3EFD-A404-4B8B-BD0F-0DDE0107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2FBCEE9-3578-4AFD-872A-E1873E31F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98CC0C-49B4-417B-AD6B-638064238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68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pecahan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, </a:t>
            </a:r>
            <a:r>
              <a:rPr lang="en-US" sz="2400" dirty="0" err="1"/>
              <a:t>campuran</a:t>
            </a:r>
            <a:r>
              <a:rPr lang="en-US" sz="2400" dirty="0"/>
              <a:t>, decimal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mengoperasikan</a:t>
            </a:r>
            <a:r>
              <a:rPr lang="en-US" sz="2400" dirty="0"/>
              <a:t> </a:t>
            </a:r>
            <a:r>
              <a:rPr lang="en-US" sz="2400" dirty="0" err="1"/>
              <a:t>pecahan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, </a:t>
            </a:r>
            <a:r>
              <a:rPr lang="en-US" sz="2400" dirty="0" err="1"/>
              <a:t>campuran</a:t>
            </a:r>
            <a:r>
              <a:rPr lang="en-US" sz="2400" dirty="0"/>
              <a:t>, decimal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34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42447"/>
            <a:ext cx="9753600" cy="960107"/>
          </a:xfrm>
        </p:spPr>
        <p:txBody>
          <a:bodyPr>
            <a:noAutofit/>
          </a:bodyPr>
          <a:lstStyle/>
          <a:p>
            <a:r>
              <a:rPr lang="en-ID" sz="3733" b="1" dirty="0"/>
              <a:t>BILANGAN PECAHAN</a:t>
            </a:r>
            <a:endParaRPr lang="en-US" sz="3733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081179"/>
                <a:ext cx="9753600" cy="422818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000" dirty="0"/>
                  <a:t> </a:t>
                </a:r>
                <a:r>
                  <a:rPr lang="en-US" sz="2000" dirty="0" err="1"/>
                  <a:t>Bilangan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pecahan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adalah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bilangan</a:t>
                </a:r>
                <a:r>
                  <a:rPr lang="en-US" sz="2000" dirty="0"/>
                  <a:t> yang </a:t>
                </a:r>
                <a:r>
                  <a:rPr lang="en-US" sz="2000" dirty="0" err="1"/>
                  <a:t>lambangnya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000" dirty="0"/>
                  <a:t>, </a:t>
                </a:r>
              </a:p>
              <a:p>
                <a:pPr marL="353475" indent="0">
                  <a:buNone/>
                </a:pPr>
                <a:r>
                  <a:rPr lang="en-US" sz="2000" dirty="0"/>
                  <a:t>b </a:t>
                </a:r>
                <a:r>
                  <a:rPr lang="en-US" sz="2000" dirty="0">
                    <a:latin typeface="Arial"/>
                    <a:cs typeface="Arial"/>
                  </a:rPr>
                  <a:t>≠ 0</a:t>
                </a:r>
              </a:p>
              <a:p>
                <a:pPr marL="353475" indent="0">
                  <a:buNone/>
                </a:pPr>
                <a:r>
                  <a:rPr lang="en-US" sz="2000" dirty="0">
                    <a:latin typeface="Arial"/>
                    <a:cs typeface="Arial"/>
                  </a:rPr>
                  <a:t>a </a:t>
                </a:r>
                <a:r>
                  <a:rPr lang="en-US" sz="2000" dirty="0" err="1">
                    <a:latin typeface="Arial"/>
                    <a:cs typeface="Arial"/>
                  </a:rPr>
                  <a:t>dan</a:t>
                </a:r>
                <a:r>
                  <a:rPr lang="en-US" sz="2000" dirty="0">
                    <a:latin typeface="Arial"/>
                    <a:cs typeface="Arial"/>
                  </a:rPr>
                  <a:t> b </a:t>
                </a:r>
                <a:r>
                  <a:rPr lang="en-US" sz="2000" dirty="0" err="1">
                    <a:latin typeface="Arial"/>
                    <a:cs typeface="Arial"/>
                  </a:rPr>
                  <a:t>adalah</a:t>
                </a:r>
                <a:r>
                  <a:rPr lang="en-US" sz="2000" dirty="0">
                    <a:latin typeface="Arial"/>
                    <a:cs typeface="Arial"/>
                  </a:rPr>
                  <a:t> </a:t>
                </a:r>
                <a:r>
                  <a:rPr lang="en-US" sz="2000" dirty="0" err="1">
                    <a:latin typeface="Arial"/>
                    <a:cs typeface="Arial"/>
                  </a:rPr>
                  <a:t>bilangan</a:t>
                </a:r>
                <a:r>
                  <a:rPr lang="en-US" sz="2000" dirty="0">
                    <a:latin typeface="Arial"/>
                    <a:cs typeface="Arial"/>
                  </a:rPr>
                  <a:t> </a:t>
                </a:r>
                <a:r>
                  <a:rPr lang="en-US" sz="2000" dirty="0" err="1">
                    <a:latin typeface="Arial"/>
                    <a:cs typeface="Arial"/>
                  </a:rPr>
                  <a:t>bulat</a:t>
                </a:r>
                <a:endParaRPr lang="en-US" sz="2000" dirty="0">
                  <a:latin typeface="Arial"/>
                  <a:cs typeface="Arial"/>
                </a:endParaRPr>
              </a:p>
              <a:p>
                <a:pPr marL="353475" indent="0">
                  <a:buNone/>
                </a:pPr>
                <a:r>
                  <a:rPr lang="en-US" sz="2000" dirty="0">
                    <a:latin typeface="Arial"/>
                    <a:cs typeface="Arial"/>
                  </a:rPr>
                  <a:t>a </a:t>
                </a:r>
                <a:r>
                  <a:rPr lang="en-US" sz="2000" dirty="0" err="1">
                    <a:latin typeface="Arial"/>
                    <a:cs typeface="Arial"/>
                  </a:rPr>
                  <a:t>disebut</a:t>
                </a:r>
                <a:r>
                  <a:rPr lang="en-US" sz="2000" dirty="0">
                    <a:latin typeface="Arial"/>
                    <a:cs typeface="Arial"/>
                  </a:rPr>
                  <a:t> </a:t>
                </a:r>
                <a:r>
                  <a:rPr lang="en-US" sz="2000" dirty="0" err="1">
                    <a:latin typeface="Arial"/>
                    <a:cs typeface="Arial"/>
                  </a:rPr>
                  <a:t>pembilang</a:t>
                </a:r>
                <a:r>
                  <a:rPr lang="en-US" sz="2000" dirty="0">
                    <a:latin typeface="Arial"/>
                    <a:cs typeface="Arial"/>
                  </a:rPr>
                  <a:t> </a:t>
                </a:r>
              </a:p>
              <a:p>
                <a:pPr marL="353475" indent="0">
                  <a:buNone/>
                </a:pPr>
                <a:r>
                  <a:rPr lang="en-US" sz="2000" dirty="0">
                    <a:latin typeface="Arial"/>
                    <a:cs typeface="Arial"/>
                  </a:rPr>
                  <a:t>B </a:t>
                </a:r>
                <a:r>
                  <a:rPr lang="en-US" sz="2000" dirty="0" err="1">
                    <a:latin typeface="Arial"/>
                    <a:cs typeface="Arial"/>
                  </a:rPr>
                  <a:t>disebut</a:t>
                </a:r>
                <a:r>
                  <a:rPr lang="en-US" sz="2000" dirty="0">
                    <a:latin typeface="Arial"/>
                    <a:cs typeface="Arial"/>
                  </a:rPr>
                  <a:t> </a:t>
                </a:r>
                <a:r>
                  <a:rPr lang="en-US" sz="2000" dirty="0" err="1">
                    <a:latin typeface="Arial"/>
                    <a:cs typeface="Arial"/>
                  </a:rPr>
                  <a:t>penyebut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081179"/>
                <a:ext cx="9753600" cy="4228182"/>
              </a:xfrm>
              <a:blipFill>
                <a:blip r:embed="rId2"/>
                <a:stretch>
                  <a:fillRect l="-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5486F95C-18FA-4B1A-BA0D-AA0BA43930C2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57352D2-1625-489E-8A80-98FA798FC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9AAAF6-BACB-43BE-A88A-9AE4DC7CA8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730CE07-7872-4BF3-9C63-53924452C9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545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1149434"/>
            <a:ext cx="9753600" cy="5159929"/>
          </a:xfrm>
        </p:spPr>
        <p:txBody>
          <a:bodyPr>
            <a:noAutofit/>
          </a:bodyPr>
          <a:lstStyle/>
          <a:p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dapat</a:t>
            </a:r>
            <a:r>
              <a:rPr lang="en-US" sz="2133" dirty="0"/>
              <a:t> </a:t>
            </a:r>
            <a:r>
              <a:rPr lang="en-US" sz="2133" dirty="0" err="1"/>
              <a:t>diperagakan</a:t>
            </a:r>
            <a:r>
              <a:rPr lang="en-US" sz="2133" dirty="0"/>
              <a:t> </a:t>
            </a:r>
            <a:r>
              <a:rPr lang="en-US" sz="2133" dirty="0" err="1"/>
              <a:t>atau</a:t>
            </a:r>
            <a:r>
              <a:rPr lang="en-US" sz="2133" dirty="0"/>
              <a:t> </a:t>
            </a:r>
            <a:r>
              <a:rPr lang="en-US" sz="2133" dirty="0" err="1"/>
              <a:t>ditunjukkan</a:t>
            </a:r>
            <a:r>
              <a:rPr lang="en-US" sz="2133" dirty="0"/>
              <a:t> </a:t>
            </a:r>
            <a:r>
              <a:rPr lang="en-US" sz="2133" dirty="0" err="1"/>
              <a:t>sebagai</a:t>
            </a:r>
            <a:r>
              <a:rPr lang="en-US" sz="2133" dirty="0"/>
              <a:t> </a:t>
            </a:r>
            <a:r>
              <a:rPr lang="en-US" sz="2133" dirty="0" err="1"/>
              <a:t>perbandingan</a:t>
            </a:r>
            <a:r>
              <a:rPr lang="en-US" sz="2133" dirty="0"/>
              <a:t> </a:t>
            </a:r>
            <a:r>
              <a:rPr lang="en-US" sz="2133" dirty="0" err="1"/>
              <a:t>bagian</a:t>
            </a:r>
            <a:r>
              <a:rPr lang="en-US" sz="2133" dirty="0"/>
              <a:t> yang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terhadap</a:t>
            </a:r>
            <a:r>
              <a:rPr lang="en-US" sz="2133" dirty="0"/>
              <a:t> </a:t>
            </a:r>
            <a:r>
              <a:rPr lang="en-US" sz="2133" dirty="0" err="1"/>
              <a:t>keseluruhan</a:t>
            </a:r>
            <a:r>
              <a:rPr lang="en-US" sz="2133" dirty="0"/>
              <a:t> </a:t>
            </a:r>
            <a:r>
              <a:rPr lang="en-US" sz="2133" dirty="0" err="1"/>
              <a:t>dari</a:t>
            </a:r>
            <a:r>
              <a:rPr lang="en-US" sz="2133" dirty="0"/>
              <a:t> </a:t>
            </a:r>
            <a:r>
              <a:rPr lang="en-US" sz="2133" dirty="0" err="1"/>
              <a:t>suatu</a:t>
            </a:r>
            <a:r>
              <a:rPr lang="en-US" sz="2133" dirty="0"/>
              <a:t> </a:t>
            </a:r>
            <a:r>
              <a:rPr lang="en-US" sz="2133" dirty="0" err="1"/>
              <a:t>benda</a:t>
            </a:r>
            <a:r>
              <a:rPr lang="en-US" sz="2133" dirty="0"/>
              <a:t> </a:t>
            </a:r>
            <a:r>
              <a:rPr lang="en-US" sz="2133" dirty="0" err="1"/>
              <a:t>atau</a:t>
            </a:r>
            <a:r>
              <a:rPr lang="en-US" sz="2133" dirty="0"/>
              <a:t> </a:t>
            </a:r>
            <a:r>
              <a:rPr lang="en-US" sz="2133" dirty="0" err="1"/>
              <a:t>himpunan</a:t>
            </a:r>
            <a:r>
              <a:rPr lang="en-US" sz="2133" dirty="0"/>
              <a:t> </a:t>
            </a:r>
            <a:r>
              <a:rPr lang="en-US" sz="2133" dirty="0" err="1"/>
              <a:t>bagian</a:t>
            </a:r>
            <a:r>
              <a:rPr lang="en-US" sz="2133" dirty="0"/>
              <a:t> yang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terhadap</a:t>
            </a:r>
            <a:r>
              <a:rPr lang="en-US" sz="2133" dirty="0"/>
              <a:t> </a:t>
            </a:r>
            <a:r>
              <a:rPr lang="en-US" sz="2133" dirty="0" err="1"/>
              <a:t>sekeluruhan</a:t>
            </a:r>
            <a:r>
              <a:rPr lang="en-US" sz="2133" dirty="0"/>
              <a:t> </a:t>
            </a:r>
            <a:r>
              <a:rPr lang="en-US" sz="2133" dirty="0" err="1"/>
              <a:t>dari</a:t>
            </a:r>
            <a:r>
              <a:rPr lang="en-US" sz="2133" dirty="0"/>
              <a:t> </a:t>
            </a:r>
            <a:r>
              <a:rPr lang="en-US" sz="2133" dirty="0" err="1"/>
              <a:t>suatu</a:t>
            </a:r>
            <a:r>
              <a:rPr lang="en-US" sz="2133" dirty="0"/>
              <a:t> </a:t>
            </a:r>
            <a:r>
              <a:rPr lang="en-US" sz="2133" dirty="0" err="1"/>
              <a:t>himpunan</a:t>
            </a:r>
            <a:endParaRPr lang="en-US" sz="2133" dirty="0"/>
          </a:p>
          <a:p>
            <a:pPr marL="60958" indent="0">
              <a:buNone/>
            </a:pPr>
            <a:r>
              <a:rPr lang="en-US" sz="2133" dirty="0" err="1"/>
              <a:t>Uraian</a:t>
            </a:r>
            <a:r>
              <a:rPr lang="en-US" sz="2133" dirty="0"/>
              <a:t>:</a:t>
            </a:r>
          </a:p>
          <a:p>
            <a:pPr marL="670543" indent="-609585">
              <a:buFont typeface="+mj-lt"/>
              <a:buAutoNum type="arabicPeriod"/>
            </a:pP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melambangkan</a:t>
            </a:r>
            <a:r>
              <a:rPr lang="en-US" sz="2133" dirty="0"/>
              <a:t> </a:t>
            </a:r>
            <a:r>
              <a:rPr lang="en-US" sz="2133" dirty="0" err="1"/>
              <a:t>perbandingan</a:t>
            </a:r>
            <a:r>
              <a:rPr lang="en-US" sz="2133" dirty="0"/>
              <a:t> </a:t>
            </a:r>
            <a:r>
              <a:rPr lang="en-US" sz="2133" dirty="0" err="1"/>
              <a:t>bagian</a:t>
            </a:r>
            <a:r>
              <a:rPr lang="en-US" sz="2133" dirty="0"/>
              <a:t> yang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dari</a:t>
            </a:r>
            <a:r>
              <a:rPr lang="en-US" sz="2133" dirty="0"/>
              <a:t> </a:t>
            </a:r>
            <a:r>
              <a:rPr lang="en-US" sz="2133" dirty="0" err="1"/>
              <a:t>suatu</a:t>
            </a:r>
            <a:r>
              <a:rPr lang="en-US" sz="2133" dirty="0"/>
              <a:t> </a:t>
            </a:r>
            <a:r>
              <a:rPr lang="en-US" sz="2133" dirty="0" err="1"/>
              <a:t>benda</a:t>
            </a:r>
            <a:r>
              <a:rPr lang="en-US" sz="2133" dirty="0"/>
              <a:t> </a:t>
            </a:r>
            <a:r>
              <a:rPr lang="en-US" sz="2133" dirty="0" err="1"/>
              <a:t>terhadap</a:t>
            </a:r>
            <a:r>
              <a:rPr lang="en-US" sz="2133" dirty="0"/>
              <a:t> </a:t>
            </a:r>
            <a:r>
              <a:rPr lang="en-US" sz="2133" dirty="0" err="1"/>
              <a:t>keseluruhan</a:t>
            </a:r>
            <a:r>
              <a:rPr lang="en-US" sz="2133" dirty="0"/>
              <a:t> </a:t>
            </a:r>
            <a:r>
              <a:rPr lang="en-US" sz="2133" dirty="0" err="1"/>
              <a:t>benda</a:t>
            </a:r>
            <a:endParaRPr lang="en-US" sz="2133" dirty="0"/>
          </a:p>
          <a:p>
            <a:pPr marL="670543" indent="-609585">
              <a:buFont typeface="+mj-lt"/>
              <a:buAutoNum type="arabicPeriod"/>
            </a:pPr>
            <a:endParaRPr lang="en-US" sz="2133" dirty="0"/>
          </a:p>
          <a:p>
            <a:pPr marL="60958" indent="0">
              <a:buNone/>
            </a:pPr>
            <a:endParaRPr lang="en-US" sz="1600" dirty="0"/>
          </a:p>
          <a:p>
            <a:pPr marL="670543" indent="-609585">
              <a:buFont typeface="+mj-lt"/>
              <a:buAutoNum type="arabicPeriod" startAt="2"/>
            </a:pP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melambangkan</a:t>
            </a:r>
            <a:r>
              <a:rPr lang="en-US" sz="2133" dirty="0"/>
              <a:t> </a:t>
            </a:r>
            <a:r>
              <a:rPr lang="en-US" sz="2133" dirty="0" err="1"/>
              <a:t>perbandingan</a:t>
            </a:r>
            <a:r>
              <a:rPr lang="en-US" sz="2133" dirty="0"/>
              <a:t> </a:t>
            </a:r>
            <a:r>
              <a:rPr lang="en-US" sz="2133" dirty="0" err="1"/>
              <a:t>himpunan</a:t>
            </a:r>
            <a:r>
              <a:rPr lang="en-US" sz="2133" dirty="0"/>
              <a:t> </a:t>
            </a:r>
            <a:r>
              <a:rPr lang="en-US" sz="2133" dirty="0" err="1"/>
              <a:t>bagian</a:t>
            </a:r>
            <a:r>
              <a:rPr lang="en-US" sz="2133" dirty="0"/>
              <a:t> yang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dari</a:t>
            </a:r>
            <a:r>
              <a:rPr lang="en-US" sz="2133" dirty="0"/>
              <a:t> </a:t>
            </a:r>
            <a:r>
              <a:rPr lang="en-US" sz="2133" dirty="0" err="1"/>
              <a:t>suatu</a:t>
            </a:r>
            <a:r>
              <a:rPr lang="en-US" sz="2133" dirty="0"/>
              <a:t> </a:t>
            </a:r>
            <a:r>
              <a:rPr lang="en-US" sz="2133" dirty="0" err="1"/>
              <a:t>himpunan</a:t>
            </a:r>
            <a:r>
              <a:rPr lang="en-US" sz="2133" dirty="0"/>
              <a:t> </a:t>
            </a:r>
            <a:r>
              <a:rPr lang="en-US" sz="2133" dirty="0" err="1"/>
              <a:t>terhadap</a:t>
            </a:r>
            <a:r>
              <a:rPr lang="en-US" sz="2133" dirty="0"/>
              <a:t> </a:t>
            </a:r>
            <a:r>
              <a:rPr lang="en-US" sz="2133" dirty="0" err="1"/>
              <a:t>keseluruhan</a:t>
            </a:r>
            <a:r>
              <a:rPr lang="en-US" sz="2133" dirty="0"/>
              <a:t> </a:t>
            </a:r>
            <a:r>
              <a:rPr lang="en-US" sz="2133" dirty="0" err="1"/>
              <a:t>himpunan</a:t>
            </a:r>
            <a:r>
              <a:rPr lang="en-US" sz="2133" dirty="0"/>
              <a:t> </a:t>
            </a:r>
            <a:r>
              <a:rPr lang="en-US" sz="2133" dirty="0" err="1"/>
              <a:t>semula</a:t>
            </a:r>
            <a:endParaRPr lang="en-US" sz="2133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63552" y="4101075"/>
            <a:ext cx="240026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288021" y="4086737"/>
            <a:ext cx="240026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88022" y="4090915"/>
            <a:ext cx="1200133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74318" y="4223048"/>
            <a:ext cx="31771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912188" y="4197086"/>
                <a:ext cx="383438" cy="629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67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67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67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67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188" y="4197086"/>
                <a:ext cx="383438" cy="6297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65591" y="4152900"/>
                <a:ext cx="383438" cy="629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67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67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867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867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591" y="4152900"/>
                <a:ext cx="383438" cy="6297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04327A82-B696-4278-AD97-F5234F7F9062}"/>
              </a:ext>
            </a:extLst>
          </p:cNvPr>
          <p:cNvGrpSpPr/>
          <p:nvPr/>
        </p:nvGrpSpPr>
        <p:grpSpPr>
          <a:xfrm>
            <a:off x="1938163" y="5752394"/>
            <a:ext cx="7806242" cy="789587"/>
            <a:chOff x="1938163" y="5711754"/>
            <a:chExt cx="7806242" cy="789587"/>
          </a:xfrm>
        </p:grpSpPr>
        <p:sp>
          <p:nvSpPr>
            <p:cNvPr id="5" name="Rounded Rectangle 4"/>
            <p:cNvSpPr/>
            <p:nvPr/>
          </p:nvSpPr>
          <p:spPr>
            <a:xfrm>
              <a:off x="1938163" y="5711754"/>
              <a:ext cx="3360373" cy="76808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" name="Oval 11"/>
            <p:cNvSpPr/>
            <p:nvPr/>
          </p:nvSpPr>
          <p:spPr>
            <a:xfrm>
              <a:off x="2351584" y="5925277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3" name="Oval 12"/>
            <p:cNvSpPr/>
            <p:nvPr/>
          </p:nvSpPr>
          <p:spPr>
            <a:xfrm>
              <a:off x="2927648" y="5925277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4" name="Oval 13"/>
            <p:cNvSpPr/>
            <p:nvPr/>
          </p:nvSpPr>
          <p:spPr>
            <a:xfrm>
              <a:off x="3503712" y="5925277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5" name="Oval 14"/>
            <p:cNvSpPr/>
            <p:nvPr/>
          </p:nvSpPr>
          <p:spPr>
            <a:xfrm>
              <a:off x="4079776" y="5925073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6" name="Oval 15"/>
            <p:cNvSpPr/>
            <p:nvPr/>
          </p:nvSpPr>
          <p:spPr>
            <a:xfrm>
              <a:off x="4655840" y="5925277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84032" y="5733256"/>
              <a:ext cx="3360373" cy="768085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8" name="Oval 17"/>
            <p:cNvSpPr/>
            <p:nvPr/>
          </p:nvSpPr>
          <p:spPr>
            <a:xfrm>
              <a:off x="6797453" y="5946780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9" name="Oval 18"/>
            <p:cNvSpPr/>
            <p:nvPr/>
          </p:nvSpPr>
          <p:spPr>
            <a:xfrm>
              <a:off x="7373517" y="5946780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Oval 19"/>
            <p:cNvSpPr/>
            <p:nvPr/>
          </p:nvSpPr>
          <p:spPr>
            <a:xfrm>
              <a:off x="7949581" y="5946780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Oval 20"/>
            <p:cNvSpPr/>
            <p:nvPr/>
          </p:nvSpPr>
          <p:spPr>
            <a:xfrm>
              <a:off x="8525645" y="5946576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" name="Oval 21"/>
            <p:cNvSpPr/>
            <p:nvPr/>
          </p:nvSpPr>
          <p:spPr>
            <a:xfrm>
              <a:off x="9101709" y="5946780"/>
              <a:ext cx="288032" cy="288032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EA4CC9-8F8F-4D38-BC91-8496620F305B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E80AE55-E17B-4B6A-8217-2E71801B7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682FC7B-01DE-48CD-BEB2-C02DECFD4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972DCD8F-8963-418C-9E83-B2F7FD522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826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3548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Pembelajaran</a:t>
            </a:r>
            <a:r>
              <a:rPr lang="en-ID" sz="2667" b="1" dirty="0"/>
              <a:t> </a:t>
            </a:r>
            <a:r>
              <a:rPr lang="en-ID" sz="2667" b="1" dirty="0" err="1"/>
              <a:t>Konsep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pada</a:t>
            </a:r>
            <a:r>
              <a:rPr lang="en-ID" sz="2667" b="1" dirty="0"/>
              <a:t> </a:t>
            </a:r>
            <a:r>
              <a:rPr lang="en-ID" sz="2667" b="1" dirty="0" err="1"/>
              <a:t>Siswa</a:t>
            </a:r>
            <a:r>
              <a:rPr lang="en-ID" sz="2667" b="1" dirty="0"/>
              <a:t> SD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84851"/>
            <a:ext cx="9753600" cy="4224511"/>
          </a:xfrm>
        </p:spPr>
        <p:txBody>
          <a:bodyPr>
            <a:normAutofit fontScale="92500" lnSpcReduction="20000"/>
          </a:bodyPr>
          <a:lstStyle/>
          <a:p>
            <a:pPr marL="60958" indent="0">
              <a:buNone/>
            </a:pPr>
            <a:r>
              <a:rPr lang="en-ID" sz="2133" dirty="0" err="1"/>
              <a:t>Menerangkan</a:t>
            </a:r>
            <a:r>
              <a:rPr lang="en-ID" sz="2133" dirty="0"/>
              <a:t> </a:t>
            </a:r>
            <a:r>
              <a:rPr lang="en-ID" sz="2133" dirty="0" err="1"/>
              <a:t>konsep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pada</a:t>
            </a:r>
            <a:r>
              <a:rPr lang="en-ID" sz="2133" dirty="0"/>
              <a:t> </a:t>
            </a:r>
            <a:r>
              <a:rPr lang="en-ID" sz="2133" dirty="0" err="1"/>
              <a:t>siswa</a:t>
            </a:r>
            <a:r>
              <a:rPr lang="en-ID" sz="2133" dirty="0"/>
              <a:t> SD </a:t>
            </a:r>
            <a:r>
              <a:rPr lang="en-ID" sz="2133" dirty="0" err="1"/>
              <a:t>hendaknya</a:t>
            </a:r>
            <a:r>
              <a:rPr lang="en-ID" sz="2133" dirty="0"/>
              <a:t> </a:t>
            </a:r>
            <a:r>
              <a:rPr lang="en-ID" sz="2133" dirty="0" err="1"/>
              <a:t>diawali</a:t>
            </a:r>
            <a:r>
              <a:rPr lang="en-ID" sz="2133" dirty="0"/>
              <a:t> </a:t>
            </a:r>
            <a:r>
              <a:rPr lang="en-ID" sz="2133" dirty="0" err="1"/>
              <a:t>dengan</a:t>
            </a:r>
            <a:r>
              <a:rPr lang="en-ID" sz="2133" dirty="0"/>
              <a:t> </a:t>
            </a:r>
            <a:r>
              <a:rPr lang="en-ID" sz="2133" dirty="0" err="1"/>
              <a:t>menggunakan</a:t>
            </a:r>
            <a:r>
              <a:rPr lang="en-ID" sz="2133" dirty="0"/>
              <a:t> </a:t>
            </a:r>
            <a:r>
              <a:rPr lang="en-ID" sz="2133" dirty="0" err="1"/>
              <a:t>benda</a:t>
            </a:r>
            <a:r>
              <a:rPr lang="en-ID" sz="2133" dirty="0"/>
              <a:t> </a:t>
            </a:r>
            <a:r>
              <a:rPr lang="en-ID" sz="2133" dirty="0" err="1"/>
              <a:t>konkret</a:t>
            </a:r>
            <a:r>
              <a:rPr lang="en-ID" sz="2133" dirty="0"/>
              <a:t>, semi </a:t>
            </a:r>
            <a:r>
              <a:rPr lang="en-ID" sz="2133" dirty="0" err="1"/>
              <a:t>konkret</a:t>
            </a:r>
            <a:r>
              <a:rPr lang="en-ID" sz="2133" dirty="0"/>
              <a:t>, </a:t>
            </a:r>
            <a:r>
              <a:rPr lang="en-ID" sz="2133" dirty="0" err="1"/>
              <a:t>kemudian</a:t>
            </a:r>
            <a:r>
              <a:rPr lang="en-ID" sz="2133" dirty="0"/>
              <a:t> </a:t>
            </a:r>
            <a:r>
              <a:rPr lang="en-ID" sz="2133" dirty="0" err="1"/>
              <a:t>abstrak</a:t>
            </a:r>
            <a:endParaRPr lang="en-ID" sz="2133" dirty="0"/>
          </a:p>
          <a:p>
            <a:pPr marL="60958" indent="0">
              <a:buNone/>
            </a:pPr>
            <a:r>
              <a:rPr lang="en-ID" sz="2133" dirty="0" err="1"/>
              <a:t>Berikut</a:t>
            </a:r>
            <a:r>
              <a:rPr lang="en-ID" sz="2133" dirty="0"/>
              <a:t> </a:t>
            </a:r>
            <a:r>
              <a:rPr lang="en-ID" sz="2133" dirty="0" err="1"/>
              <a:t>alternatif</a:t>
            </a:r>
            <a:r>
              <a:rPr lang="en-ID" sz="2133" dirty="0"/>
              <a:t> </a:t>
            </a:r>
            <a:r>
              <a:rPr lang="en-ID" sz="2133" dirty="0" err="1"/>
              <a:t>pemilihan</a:t>
            </a:r>
            <a:r>
              <a:rPr lang="en-ID" sz="2133" dirty="0"/>
              <a:t> </a:t>
            </a:r>
            <a:r>
              <a:rPr lang="en-ID" sz="2133" dirty="0" err="1"/>
              <a:t>benda-benda</a:t>
            </a:r>
            <a:r>
              <a:rPr lang="en-ID" sz="2133" dirty="0"/>
              <a:t> </a:t>
            </a:r>
            <a:r>
              <a:rPr lang="en-ID" sz="2133" dirty="0" err="1"/>
              <a:t>konkret</a:t>
            </a:r>
            <a:r>
              <a:rPr lang="en-ID" sz="2133" dirty="0"/>
              <a:t>:</a:t>
            </a:r>
          </a:p>
          <a:p>
            <a:pPr marL="518147" indent="-457189">
              <a:buFont typeface="+mj-lt"/>
              <a:buAutoNum type="arabicPeriod"/>
            </a:pPr>
            <a:r>
              <a:rPr lang="en-ID" sz="2133" dirty="0"/>
              <a:t>Benda </a:t>
            </a:r>
            <a:r>
              <a:rPr lang="en-ID" sz="2133" dirty="0" err="1"/>
              <a:t>konkret</a:t>
            </a:r>
            <a:r>
              <a:rPr lang="en-ID" sz="2133" dirty="0"/>
              <a:t> </a:t>
            </a:r>
            <a:r>
              <a:rPr lang="en-ID" sz="2133" dirty="0" err="1"/>
              <a:t>sebagai</a:t>
            </a:r>
            <a:r>
              <a:rPr lang="en-ID" sz="2133" dirty="0"/>
              <a:t> </a:t>
            </a:r>
            <a:r>
              <a:rPr lang="en-ID" sz="2133" dirty="0" err="1"/>
              <a:t>alat</a:t>
            </a:r>
            <a:r>
              <a:rPr lang="en-ID" sz="2133" dirty="0"/>
              <a:t> </a:t>
            </a:r>
            <a:r>
              <a:rPr lang="en-ID" sz="2133" dirty="0" err="1"/>
              <a:t>peraga</a:t>
            </a:r>
            <a:r>
              <a:rPr lang="en-ID" sz="2133" dirty="0"/>
              <a:t> </a:t>
            </a:r>
            <a:r>
              <a:rPr lang="en-ID" sz="2133" dirty="0" err="1"/>
              <a:t>penanaman</a:t>
            </a:r>
            <a:r>
              <a:rPr lang="en-ID" sz="2133" dirty="0"/>
              <a:t> </a:t>
            </a:r>
            <a:r>
              <a:rPr lang="en-ID" sz="2133" dirty="0" err="1"/>
              <a:t>konsep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endParaRPr lang="en-ID" sz="2133" dirty="0"/>
          </a:p>
          <a:p>
            <a:pPr>
              <a:buFont typeface="Wingdings" pitchFamily="2" charset="2"/>
              <a:buChar char="q"/>
            </a:pPr>
            <a:r>
              <a:rPr lang="en-ID" sz="2133" dirty="0" err="1"/>
              <a:t>Pemilihan</a:t>
            </a:r>
            <a:r>
              <a:rPr lang="en-ID" sz="2133" dirty="0"/>
              <a:t> </a:t>
            </a:r>
            <a:r>
              <a:rPr lang="en-ID" sz="2133" dirty="0" err="1"/>
              <a:t>benda</a:t>
            </a:r>
            <a:r>
              <a:rPr lang="en-ID" sz="2133" dirty="0"/>
              <a:t> yang </a:t>
            </a:r>
            <a:r>
              <a:rPr lang="en-ID" sz="2133" dirty="0" err="1"/>
              <a:t>ada</a:t>
            </a:r>
            <a:r>
              <a:rPr lang="en-ID" sz="2133" dirty="0"/>
              <a:t> </a:t>
            </a:r>
            <a:r>
              <a:rPr lang="en-ID" sz="2133" dirty="0" err="1"/>
              <a:t>pada</a:t>
            </a:r>
            <a:r>
              <a:rPr lang="en-ID" sz="2133" dirty="0"/>
              <a:t> </a:t>
            </a:r>
            <a:r>
              <a:rPr lang="en-ID" sz="2133" dirty="0" err="1"/>
              <a:t>lingkungan</a:t>
            </a:r>
            <a:r>
              <a:rPr lang="en-ID" sz="2133" dirty="0"/>
              <a:t> </a:t>
            </a:r>
            <a:r>
              <a:rPr lang="en-ID" sz="2133" dirty="0" err="1"/>
              <a:t>siswa</a:t>
            </a:r>
            <a:endParaRPr lang="en-ID" sz="2133" dirty="0"/>
          </a:p>
          <a:p>
            <a:pPr>
              <a:buFont typeface="Wingdings" pitchFamily="2" charset="2"/>
              <a:buChar char="q"/>
            </a:pPr>
            <a:r>
              <a:rPr lang="en-ID" sz="2133" dirty="0" err="1"/>
              <a:t>Pilih</a:t>
            </a:r>
            <a:r>
              <a:rPr lang="en-ID" sz="2133" dirty="0"/>
              <a:t> </a:t>
            </a:r>
            <a:r>
              <a:rPr lang="en-ID" sz="2133" dirty="0" err="1"/>
              <a:t>benda</a:t>
            </a:r>
            <a:r>
              <a:rPr lang="en-ID" sz="2133" dirty="0"/>
              <a:t> yang </a:t>
            </a:r>
            <a:r>
              <a:rPr lang="en-ID" sz="2133" dirty="0" err="1"/>
              <a:t>mempunyai</a:t>
            </a:r>
            <a:r>
              <a:rPr lang="en-ID" sz="2133" dirty="0"/>
              <a:t> </a:t>
            </a:r>
            <a:r>
              <a:rPr lang="en-ID" sz="2133" dirty="0" err="1"/>
              <a:t>bentuk</a:t>
            </a:r>
            <a:r>
              <a:rPr lang="en-ID" sz="2133" dirty="0"/>
              <a:t> </a:t>
            </a:r>
            <a:r>
              <a:rPr lang="en-ID" sz="2133" dirty="0" err="1"/>
              <a:t>teratur</a:t>
            </a:r>
            <a:endParaRPr lang="en-ID" sz="2133" dirty="0"/>
          </a:p>
          <a:p>
            <a:pPr marL="594345" indent="-533387">
              <a:buFont typeface="+mj-lt"/>
              <a:buAutoNum type="arabicPeriod" startAt="2"/>
            </a:pPr>
            <a:r>
              <a:rPr lang="en-ID" sz="2133" dirty="0" err="1"/>
              <a:t>Penggunaan</a:t>
            </a:r>
            <a:r>
              <a:rPr lang="en-ID" sz="2133" dirty="0"/>
              <a:t> </a:t>
            </a:r>
            <a:r>
              <a:rPr lang="en-ID" sz="2133" dirty="0" err="1"/>
              <a:t>benda</a:t>
            </a:r>
            <a:r>
              <a:rPr lang="en-ID" sz="2133" dirty="0"/>
              <a:t> semi </a:t>
            </a:r>
            <a:r>
              <a:rPr lang="en-ID" sz="2133" dirty="0" err="1"/>
              <a:t>konkret</a:t>
            </a:r>
            <a:r>
              <a:rPr lang="en-ID" sz="2133" dirty="0"/>
              <a:t> </a:t>
            </a:r>
            <a:r>
              <a:rPr lang="en-ID" sz="2133" dirty="0" err="1"/>
              <a:t>dalam</a:t>
            </a:r>
            <a:r>
              <a:rPr lang="en-ID" sz="2133" dirty="0"/>
              <a:t> </a:t>
            </a:r>
            <a:r>
              <a:rPr lang="en-ID" sz="2133" dirty="0" err="1"/>
              <a:t>menerangkan</a:t>
            </a:r>
            <a:r>
              <a:rPr lang="en-ID" sz="2133" dirty="0"/>
              <a:t> </a:t>
            </a:r>
            <a:r>
              <a:rPr lang="en-ID" sz="2133" dirty="0" err="1"/>
              <a:t>konsep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endParaRPr lang="en-ID" sz="2133" dirty="0"/>
          </a:p>
          <a:p>
            <a:pPr>
              <a:buFont typeface="Wingdings" pitchFamily="2" charset="2"/>
              <a:buChar char="q"/>
            </a:pPr>
            <a:r>
              <a:rPr lang="en-ID" sz="2133" dirty="0"/>
              <a:t>Benda semi </a:t>
            </a:r>
            <a:r>
              <a:rPr lang="en-ID" sz="2133" dirty="0" err="1"/>
              <a:t>konkret</a:t>
            </a:r>
            <a:r>
              <a:rPr lang="en-ID" sz="2133" dirty="0"/>
              <a:t> </a:t>
            </a:r>
            <a:r>
              <a:rPr lang="en-ID" sz="2133" dirty="0" err="1"/>
              <a:t>adalah</a:t>
            </a:r>
            <a:r>
              <a:rPr lang="en-ID" sz="2133" dirty="0"/>
              <a:t> </a:t>
            </a:r>
            <a:r>
              <a:rPr lang="en-ID" sz="2133" dirty="0" err="1"/>
              <a:t>gambar</a:t>
            </a:r>
            <a:r>
              <a:rPr lang="en-ID" sz="2133" dirty="0"/>
              <a:t> </a:t>
            </a:r>
            <a:r>
              <a:rPr lang="en-ID" sz="2133" dirty="0" err="1"/>
              <a:t>dari</a:t>
            </a:r>
            <a:r>
              <a:rPr lang="en-ID" sz="2133" dirty="0"/>
              <a:t> </a:t>
            </a:r>
            <a:r>
              <a:rPr lang="en-ID" sz="2133" dirty="0" err="1"/>
              <a:t>bentuk</a:t>
            </a:r>
            <a:r>
              <a:rPr lang="en-ID" sz="2133" dirty="0"/>
              <a:t> </a:t>
            </a:r>
            <a:r>
              <a:rPr lang="en-ID" sz="2133" dirty="0" err="1"/>
              <a:t>benda</a:t>
            </a:r>
            <a:r>
              <a:rPr lang="en-ID" sz="2133" dirty="0"/>
              <a:t> </a:t>
            </a:r>
            <a:r>
              <a:rPr lang="en-ID" sz="2133" dirty="0" err="1"/>
              <a:t>konkret</a:t>
            </a:r>
            <a:endParaRPr lang="en-ID" sz="2133" dirty="0"/>
          </a:p>
          <a:p>
            <a:pPr>
              <a:buFont typeface="Wingdings" pitchFamily="2" charset="2"/>
              <a:buChar char="q"/>
            </a:pPr>
            <a:r>
              <a:rPr lang="en-ID" sz="2133" dirty="0" err="1"/>
              <a:t>Untuk</a:t>
            </a:r>
            <a:r>
              <a:rPr lang="en-ID" sz="2133" dirty="0"/>
              <a:t> </a:t>
            </a:r>
            <a:r>
              <a:rPr lang="en-ID" sz="2133" dirty="0" err="1"/>
              <a:t>mengantarkan</a:t>
            </a:r>
            <a:r>
              <a:rPr lang="en-ID" sz="2133" dirty="0"/>
              <a:t> </a:t>
            </a:r>
            <a:r>
              <a:rPr lang="en-ID" sz="2133" dirty="0" err="1"/>
              <a:t>anak</a:t>
            </a:r>
            <a:r>
              <a:rPr lang="en-ID" sz="2133" dirty="0"/>
              <a:t> </a:t>
            </a:r>
            <a:r>
              <a:rPr lang="en-ID" sz="2133" dirty="0" err="1"/>
              <a:t>ke</a:t>
            </a:r>
            <a:r>
              <a:rPr lang="en-ID" sz="2133" dirty="0"/>
              <a:t> </a:t>
            </a:r>
            <a:r>
              <a:rPr lang="en-ID" sz="2133" dirty="0" err="1"/>
              <a:t>jenjang</a:t>
            </a:r>
            <a:r>
              <a:rPr lang="en-ID" sz="2133" dirty="0"/>
              <a:t> </a:t>
            </a:r>
            <a:r>
              <a:rPr lang="en-ID" sz="2133" dirty="0" err="1"/>
              <a:t>pemikiran</a:t>
            </a:r>
            <a:r>
              <a:rPr lang="en-ID" sz="2133" dirty="0"/>
              <a:t> yang </a:t>
            </a:r>
            <a:r>
              <a:rPr lang="en-ID" sz="2133" dirty="0" err="1"/>
              <a:t>lebih</a:t>
            </a:r>
            <a:r>
              <a:rPr lang="en-ID" sz="2133" dirty="0"/>
              <a:t> </a:t>
            </a:r>
            <a:r>
              <a:rPr lang="en-ID" sz="2133" dirty="0" err="1"/>
              <a:t>tinggi</a:t>
            </a:r>
            <a:r>
              <a:rPr lang="en-ID" sz="2133" dirty="0"/>
              <a:t> </a:t>
            </a:r>
            <a:r>
              <a:rPr lang="en-ID" sz="2133" dirty="0" err="1"/>
              <a:t>juga</a:t>
            </a:r>
            <a:r>
              <a:rPr lang="en-ID" sz="2133" dirty="0"/>
              <a:t> </a:t>
            </a:r>
            <a:r>
              <a:rPr lang="en-ID" sz="2133" dirty="0" err="1"/>
              <a:t>memudahkan</a:t>
            </a:r>
            <a:r>
              <a:rPr lang="en-ID" sz="2133" dirty="0"/>
              <a:t> </a:t>
            </a:r>
            <a:r>
              <a:rPr lang="en-ID" sz="2133" dirty="0" err="1"/>
              <a:t>dan</a:t>
            </a:r>
            <a:r>
              <a:rPr lang="en-ID" sz="2133" dirty="0"/>
              <a:t> </a:t>
            </a:r>
            <a:r>
              <a:rPr lang="en-ID" sz="2133" dirty="0" err="1"/>
              <a:t>mengefektifkan</a:t>
            </a:r>
            <a:r>
              <a:rPr lang="en-ID" sz="2133" dirty="0"/>
              <a:t> proses </a:t>
            </a:r>
            <a:r>
              <a:rPr lang="en-ID" sz="2133" dirty="0" err="1"/>
              <a:t>belajar</a:t>
            </a:r>
            <a:r>
              <a:rPr lang="en-ID" sz="2133" dirty="0"/>
              <a:t> </a:t>
            </a:r>
            <a:r>
              <a:rPr lang="en-ID" sz="2133" dirty="0" err="1"/>
              <a:t>mengajar</a:t>
            </a:r>
            <a:endParaRPr lang="en-ID" sz="2133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CEF7EED-1B79-4DF9-8BD6-FBCE53623BF7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493C4C4-982E-4710-A098-7CC7EE6D6F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FBD9929-AF4F-408E-9DE5-3A22209B6D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DE67427-CD6B-475D-BBA1-46F2C9A90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274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06086"/>
            <a:ext cx="9753600" cy="490327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D" sz="1867" dirty="0" err="1"/>
              <a:t>Contoh</a:t>
            </a:r>
            <a:r>
              <a:rPr lang="en-ID" sz="1867" dirty="0"/>
              <a:t> </a:t>
            </a:r>
            <a:r>
              <a:rPr lang="en-ID" sz="1867" dirty="0" err="1"/>
              <a:t>cara</a:t>
            </a:r>
            <a:r>
              <a:rPr lang="en-ID" sz="1867" dirty="0"/>
              <a:t> </a:t>
            </a:r>
            <a:r>
              <a:rPr lang="en-ID" sz="1867" dirty="0" err="1"/>
              <a:t>menerangkan</a:t>
            </a:r>
            <a:r>
              <a:rPr lang="en-ID" sz="1867" dirty="0"/>
              <a:t> </a:t>
            </a:r>
            <a:r>
              <a:rPr lang="en-ID" sz="1867" dirty="0" err="1"/>
              <a:t>konsep</a:t>
            </a:r>
            <a:r>
              <a:rPr lang="en-ID" sz="1867" dirty="0"/>
              <a:t> </a:t>
            </a:r>
            <a:r>
              <a:rPr lang="en-ID" sz="1867" dirty="0" err="1"/>
              <a:t>pecahan</a:t>
            </a:r>
            <a:r>
              <a:rPr lang="en-ID" sz="1867" dirty="0"/>
              <a:t> </a:t>
            </a:r>
            <a:r>
              <a:rPr lang="en-ID" sz="1867" dirty="0" err="1"/>
              <a:t>kepada</a:t>
            </a:r>
            <a:r>
              <a:rPr lang="en-ID" sz="1867" dirty="0"/>
              <a:t> </a:t>
            </a:r>
            <a:r>
              <a:rPr lang="en-ID" sz="1867" dirty="0" err="1"/>
              <a:t>anak</a:t>
            </a:r>
            <a:r>
              <a:rPr lang="en-ID" sz="1867" dirty="0"/>
              <a:t> SD:</a:t>
            </a:r>
          </a:p>
          <a:p>
            <a:pPr marL="518147" indent="-457189">
              <a:buFont typeface="+mj-lt"/>
              <a:buAutoNum type="arabicPeriod"/>
            </a:pPr>
            <a:r>
              <a:rPr lang="en-ID" sz="2000" dirty="0" err="1"/>
              <a:t>Buat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kertas</a:t>
            </a:r>
            <a:r>
              <a:rPr lang="en-ID" sz="2000" dirty="0"/>
              <a:t> manila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kertas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 </a:t>
            </a:r>
            <a:r>
              <a:rPr lang="en-ID" sz="2000" dirty="0" err="1"/>
              <a:t>bangun</a:t>
            </a:r>
            <a:r>
              <a:rPr lang="en-ID" sz="2000" dirty="0"/>
              <a:t> </a:t>
            </a:r>
            <a:r>
              <a:rPr lang="en-ID" sz="2000" dirty="0" err="1"/>
              <a:t>geometri</a:t>
            </a:r>
            <a:r>
              <a:rPr lang="en-ID" sz="2000" dirty="0"/>
              <a:t>, </a:t>
            </a:r>
            <a:r>
              <a:rPr lang="en-ID" sz="2000" dirty="0" err="1"/>
              <a:t>misalnya</a:t>
            </a:r>
            <a:r>
              <a:rPr lang="en-ID" sz="2000" dirty="0"/>
              <a:t> </a:t>
            </a:r>
            <a:r>
              <a:rPr lang="en-ID" sz="2000" dirty="0" err="1"/>
              <a:t>lingkaran</a:t>
            </a:r>
            <a:r>
              <a:rPr lang="en-ID" sz="2000" dirty="0"/>
              <a:t>,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persegi</a:t>
            </a:r>
            <a:endParaRPr lang="en-ID" sz="2000" dirty="0"/>
          </a:p>
          <a:p>
            <a:pPr marL="518147" indent="-457189">
              <a:buFont typeface="+mj-lt"/>
              <a:buAutoNum type="arabicPeriod"/>
            </a:pPr>
            <a:r>
              <a:rPr lang="en-ID" sz="2000" dirty="0" err="1"/>
              <a:t>Setengah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salah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  <a:r>
              <a:rPr lang="en-ID" sz="2000" dirty="0" err="1"/>
              <a:t>mukanya</a:t>
            </a:r>
            <a:r>
              <a:rPr lang="en-ID" sz="2000" dirty="0"/>
              <a:t> </a:t>
            </a:r>
            <a:r>
              <a:rPr lang="en-ID" sz="2000" dirty="0" err="1"/>
              <a:t>diarsir</a:t>
            </a:r>
            <a:r>
              <a:rPr lang="en-ID" sz="2000" dirty="0"/>
              <a:t>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pecahan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per </a:t>
            </a:r>
            <a:r>
              <a:rPr lang="en-ID" sz="2000" dirty="0" err="1"/>
              <a:t>dua</a:t>
            </a:r>
            <a:r>
              <a:rPr lang="en-ID" sz="2000" dirty="0"/>
              <a:t>,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namakan</a:t>
            </a:r>
            <a:r>
              <a:rPr lang="en-ID" sz="2000" dirty="0"/>
              <a:t> </a:t>
            </a:r>
            <a:r>
              <a:rPr lang="en-ID" sz="2000" dirty="0" err="1"/>
              <a:t>bagian</a:t>
            </a:r>
            <a:r>
              <a:rPr lang="en-ID" sz="2000" dirty="0"/>
              <a:t> </a:t>
            </a:r>
            <a:r>
              <a:rPr lang="en-ID" sz="2000" dirty="0" err="1"/>
              <a:t>belakang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muka</a:t>
            </a:r>
            <a:r>
              <a:rPr lang="en-ID" sz="2000" dirty="0"/>
              <a:t> </a:t>
            </a:r>
            <a:r>
              <a:rPr lang="en-ID" sz="2000" dirty="0" err="1"/>
              <a:t>lainnya</a:t>
            </a:r>
            <a:r>
              <a:rPr lang="en-ID" sz="2000" dirty="0"/>
              <a:t> yang </a:t>
            </a:r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diarsir</a:t>
            </a:r>
            <a:r>
              <a:rPr lang="en-ID" sz="2000" dirty="0"/>
              <a:t>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namakan</a:t>
            </a:r>
            <a:r>
              <a:rPr lang="en-ID" sz="2000" dirty="0"/>
              <a:t> </a:t>
            </a:r>
            <a:r>
              <a:rPr lang="en-ID" sz="2000" dirty="0" err="1"/>
              <a:t>bagian</a:t>
            </a:r>
            <a:r>
              <a:rPr lang="en-ID" sz="2000" dirty="0"/>
              <a:t> </a:t>
            </a:r>
            <a:r>
              <a:rPr lang="en-ID" sz="2000" dirty="0" err="1"/>
              <a:t>muka</a:t>
            </a:r>
            <a:r>
              <a:rPr lang="en-ID" sz="2000" dirty="0"/>
              <a:t>. </a:t>
            </a:r>
          </a:p>
          <a:p>
            <a:pPr marL="518147" indent="-457189">
              <a:buFont typeface="+mj-lt"/>
              <a:buAutoNum type="arabicPeriod"/>
            </a:pPr>
            <a:r>
              <a:rPr lang="en-ID" sz="2000" dirty="0" err="1"/>
              <a:t>Tunjukkan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siswa</a:t>
            </a:r>
            <a:r>
              <a:rPr lang="en-ID" sz="2000" dirty="0"/>
              <a:t> </a:t>
            </a:r>
            <a:r>
              <a:rPr lang="en-ID" sz="2000" dirty="0" err="1"/>
              <a:t>gambar</a:t>
            </a:r>
            <a:r>
              <a:rPr lang="en-ID" sz="2000" dirty="0"/>
              <a:t> </a:t>
            </a:r>
            <a:r>
              <a:rPr lang="en-ID" sz="2000" dirty="0" err="1"/>
              <a:t>muka</a:t>
            </a:r>
            <a:r>
              <a:rPr lang="en-ID" sz="2000" dirty="0"/>
              <a:t> </a:t>
            </a:r>
            <a:r>
              <a:rPr lang="en-ID" sz="2000" dirty="0" err="1"/>
              <a:t>menghadap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anak-anak</a:t>
            </a:r>
            <a:r>
              <a:rPr lang="en-ID" sz="2000" dirty="0"/>
              <a:t> </a:t>
            </a:r>
            <a:r>
              <a:rPr lang="en-ID" sz="2000" dirty="0" err="1"/>
              <a:t>Terangkan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benda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mewakili</a:t>
            </a:r>
            <a:r>
              <a:rPr lang="en-ID" sz="2000" dirty="0"/>
              <a:t> </a:t>
            </a:r>
            <a:r>
              <a:rPr lang="en-ID" sz="2000" dirty="0" err="1"/>
              <a:t>bilangan</a:t>
            </a:r>
            <a:r>
              <a:rPr lang="en-ID" sz="2000" dirty="0"/>
              <a:t> </a:t>
            </a:r>
            <a:r>
              <a:rPr lang="en-ID" sz="2000" dirty="0" err="1"/>
              <a:t>satu</a:t>
            </a:r>
            <a:r>
              <a:rPr lang="en-ID" sz="2000" dirty="0"/>
              <a:t> </a:t>
            </a:r>
          </a:p>
          <a:p>
            <a:pPr marL="518147" indent="-457189">
              <a:buFont typeface="+mj-lt"/>
              <a:buAutoNum type="arabicPeriod"/>
            </a:pPr>
            <a:r>
              <a:rPr lang="en-ID" sz="2000" dirty="0" err="1"/>
              <a:t>Lipat</a:t>
            </a:r>
            <a:r>
              <a:rPr lang="en-ID" sz="2000" dirty="0"/>
              <a:t> </a:t>
            </a:r>
            <a:r>
              <a:rPr lang="en-ID" sz="2000" dirty="0" err="1"/>
              <a:t>bagian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sehingga</a:t>
            </a:r>
            <a:r>
              <a:rPr lang="en-ID" sz="2000" dirty="0"/>
              <a:t> </a:t>
            </a:r>
            <a:r>
              <a:rPr lang="en-ID" sz="2000" dirty="0" err="1"/>
              <a:t>kita</a:t>
            </a:r>
            <a:r>
              <a:rPr lang="en-ID" sz="2000" dirty="0"/>
              <a:t>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siswa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yang </a:t>
            </a:r>
            <a:r>
              <a:rPr lang="en-ID" sz="2000" dirty="0" err="1"/>
              <a:t>utuh</a:t>
            </a:r>
            <a:r>
              <a:rPr lang="en-ID" sz="2000" dirty="0"/>
              <a:t> </a:t>
            </a:r>
            <a:r>
              <a:rPr lang="en-ID" sz="2000" dirty="0" err="1"/>
              <a:t>jadi</a:t>
            </a:r>
            <a:r>
              <a:rPr lang="en-ID" sz="2000" dirty="0"/>
              <a:t> </a:t>
            </a:r>
            <a:r>
              <a:rPr lang="en-ID" sz="2000" dirty="0" err="1"/>
              <a:t>dua</a:t>
            </a:r>
            <a:r>
              <a:rPr lang="en-ID" sz="2000" dirty="0"/>
              <a:t> </a:t>
            </a:r>
            <a:r>
              <a:rPr lang="en-ID" sz="2000" dirty="0" err="1"/>
              <a:t>bagian</a:t>
            </a:r>
            <a:r>
              <a:rPr lang="en-ID" sz="2000" dirty="0"/>
              <a:t> yang </a:t>
            </a:r>
            <a:r>
              <a:rPr lang="en-ID" sz="2000" dirty="0" err="1"/>
              <a:t>sama</a:t>
            </a:r>
            <a:endParaRPr lang="en-ID" sz="2000" dirty="0"/>
          </a:p>
          <a:p>
            <a:pPr marL="518147" indent="-457189">
              <a:buFont typeface="+mj-lt"/>
              <a:buAutoNum type="arabicPeriod"/>
            </a:pPr>
            <a:r>
              <a:rPr lang="en-ID" sz="2000" dirty="0" err="1"/>
              <a:t>Tunjukkan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siswa</a:t>
            </a:r>
            <a:r>
              <a:rPr lang="en-ID" sz="2000" dirty="0"/>
              <a:t> </a:t>
            </a:r>
            <a:r>
              <a:rPr lang="en-ID" sz="2000" dirty="0" err="1"/>
              <a:t>gambar</a:t>
            </a:r>
            <a:r>
              <a:rPr lang="en-ID" sz="2000" dirty="0"/>
              <a:t> </a:t>
            </a:r>
            <a:r>
              <a:rPr lang="en-ID" sz="2000" dirty="0" err="1"/>
              <a:t>belakang</a:t>
            </a:r>
            <a:r>
              <a:rPr lang="en-ID" sz="2000" dirty="0"/>
              <a:t> </a:t>
            </a:r>
            <a:r>
              <a:rPr lang="en-ID" sz="2000" dirty="0" err="1"/>
              <a:t>menghadap</a:t>
            </a:r>
            <a:r>
              <a:rPr lang="en-ID" sz="2000" dirty="0"/>
              <a:t> </a:t>
            </a:r>
            <a:r>
              <a:rPr lang="en-ID" sz="2000" dirty="0" err="1"/>
              <a:t>kepada</a:t>
            </a:r>
            <a:r>
              <a:rPr lang="en-ID" sz="2000" dirty="0"/>
              <a:t> </a:t>
            </a:r>
            <a:r>
              <a:rPr lang="en-ID" sz="2000" dirty="0" err="1"/>
              <a:t>siswa</a:t>
            </a:r>
            <a:r>
              <a:rPr lang="en-ID" sz="2000" dirty="0"/>
              <a:t> </a:t>
            </a:r>
            <a:r>
              <a:rPr lang="en-ID" sz="2000" dirty="0" err="1"/>
              <a:t>Terangkan</a:t>
            </a:r>
            <a:r>
              <a:rPr lang="en-ID" sz="2000" dirty="0"/>
              <a:t> </a:t>
            </a:r>
            <a:r>
              <a:rPr lang="en-ID" sz="2000" dirty="0" err="1"/>
              <a:t>bahwa</a:t>
            </a:r>
            <a:r>
              <a:rPr lang="en-ID" sz="2000" dirty="0"/>
              <a:t> </a:t>
            </a:r>
            <a:r>
              <a:rPr lang="en-ID" sz="2000" dirty="0" err="1"/>
              <a:t>bagian</a:t>
            </a:r>
            <a:r>
              <a:rPr lang="en-ID" sz="2000" dirty="0"/>
              <a:t> yang </a:t>
            </a:r>
            <a:r>
              <a:rPr lang="en-ID" sz="2000" dirty="0" err="1"/>
              <a:t>diarsir</a:t>
            </a:r>
            <a:r>
              <a:rPr lang="en-ID" sz="2000" dirty="0"/>
              <a:t> </a:t>
            </a:r>
            <a:r>
              <a:rPr lang="en-ID" sz="2000" dirty="0" err="1"/>
              <a:t>setengah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benda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endParaRPr lang="en-ID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205C9F4-E6D3-4F02-9A6B-C4E6EC280E98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4E76170-E4DC-45C9-90CE-0FB0DD135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8A3898A-66CF-4C86-A0C0-28BD413FC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9E4C3DF-5930-40DE-9A2D-188AA6E69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773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5021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Macam-macam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084851"/>
                <a:ext cx="9753600" cy="4224511"/>
              </a:xfrm>
            </p:spPr>
            <p:txBody>
              <a:bodyPr>
                <a:normAutofit fontScale="92500"/>
              </a:bodyPr>
              <a:lstStyle/>
              <a:p>
                <a:pPr marL="518147" indent="-457189">
                  <a:buFont typeface="+mj-lt"/>
                  <a:buAutoNum type="alphaLcPeriod"/>
                </a:pPr>
                <a:r>
                  <a:rPr lang="en-ID" sz="2133" b="1" dirty="0"/>
                  <a:t>Pecahan </a:t>
                </a:r>
                <a:r>
                  <a:rPr lang="en-ID" sz="2133" b="1" dirty="0" err="1"/>
                  <a:t>Murni</a:t>
                </a:r>
                <a:r>
                  <a:rPr lang="en-ID" sz="2133" b="1" dirty="0"/>
                  <a:t> </a:t>
                </a:r>
                <a:r>
                  <a:rPr lang="en-ID" sz="2133" b="1" dirty="0" err="1"/>
                  <a:t>atau</a:t>
                </a:r>
                <a:r>
                  <a:rPr lang="en-ID" sz="2133" b="1" dirty="0"/>
                  <a:t> </a:t>
                </a:r>
                <a:r>
                  <a:rPr lang="en-ID" sz="2133" b="1" dirty="0" err="1"/>
                  <a:t>Sejati</a:t>
                </a:r>
                <a:endParaRPr lang="en-ID" sz="2133" b="1" dirty="0"/>
              </a:p>
              <a:p>
                <a:pPr marL="60958" indent="0">
                  <a:buNone/>
                </a:pP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Murni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atau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Sejati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adalah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yang </a:t>
                </a:r>
                <a:r>
                  <a:rPr lang="en-ID" sz="2133" dirty="0" err="1"/>
                  <a:t>pembilangnya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lebih</a:t>
                </a:r>
                <a:r>
                  <a:rPr lang="en-ID" sz="2133" dirty="0"/>
                  <a:t> </a:t>
                </a:r>
                <a:r>
                  <a:rPr lang="en-ID" sz="2133" dirty="0" err="1"/>
                  <a:t>kecil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dari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penyebutnya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itu</a:t>
                </a:r>
                <a:r>
                  <a:rPr lang="en-ID" sz="2133" dirty="0"/>
                  <a:t> </a:t>
                </a:r>
                <a:r>
                  <a:rPr lang="en-ID" sz="2133" dirty="0" err="1"/>
                  <a:t>tidak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dapat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disederhanakan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lagi</a:t>
                </a: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Contoh</a:t>
                </a:r>
                <a:r>
                  <a:rPr lang="en-ID" sz="2133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seterusnya</a:t>
                </a:r>
                <a:endParaRPr lang="en-ID" sz="2133" dirty="0"/>
              </a:p>
              <a:p>
                <a:pPr marL="60958" indent="0">
                  <a:buNone/>
                </a:pPr>
                <a:endParaRPr lang="en-ID" sz="1100" dirty="0"/>
              </a:p>
              <a:p>
                <a:pPr marL="518147" indent="-457189">
                  <a:buFont typeface="+mj-lt"/>
                  <a:buAutoNum type="alphaLcPeriod" startAt="2"/>
                </a:pPr>
                <a:r>
                  <a:rPr lang="en-ID" sz="2133" b="1" dirty="0" err="1"/>
                  <a:t>Pecahan</a:t>
                </a:r>
                <a:r>
                  <a:rPr lang="en-ID" sz="2133" b="1" dirty="0"/>
                  <a:t> </a:t>
                </a:r>
                <a:r>
                  <a:rPr lang="en-ID" sz="2133" b="1" dirty="0" err="1"/>
                  <a:t>Campuran</a:t>
                </a:r>
                <a:endParaRPr lang="en-ID" sz="2133" b="1" dirty="0"/>
              </a:p>
              <a:p>
                <a:pPr marL="60958" indent="0">
                  <a:buNone/>
                </a:pP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campuran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adalah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yang </a:t>
                </a:r>
                <a:r>
                  <a:rPr lang="en-ID" sz="2133" dirty="0" err="1"/>
                  <a:t>terdiri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dari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campuran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bilangan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bulat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dengan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bilangan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murni</a:t>
                </a:r>
                <a:r>
                  <a:rPr lang="en-ID" sz="2133" dirty="0"/>
                  <a:t>/</a:t>
                </a:r>
                <a:r>
                  <a:rPr lang="en-ID" sz="2133" dirty="0" err="1"/>
                  <a:t>sejati</a:t>
                </a:r>
                <a:r>
                  <a:rPr lang="en-ID" sz="2133" dirty="0"/>
                  <a:t>, </a:t>
                </a:r>
                <a:r>
                  <a:rPr lang="en-ID" sz="2133" dirty="0" err="1"/>
                  <a:t>misal</a:t>
                </a:r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r>
                      <a:rPr lang="en-US" sz="2133" i="1">
                        <a:latin typeface="Cambria Math"/>
                      </a:rPr>
                      <m:t>1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r>
                      <a:rPr lang="en-US" sz="2133" i="1" dirty="0"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 </m:t>
                    </m:r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r>
                      <a:rPr lang="en-US" sz="2133" i="1" dirty="0">
                        <a:latin typeface="Cambria Math"/>
                      </a:rPr>
                      <m:t>5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17</m:t>
                        </m:r>
                      </m:den>
                    </m:f>
                    <m:r>
                      <a:rPr lang="en-US" sz="2133" i="1">
                        <a:latin typeface="Cambria Math"/>
                      </a:rPr>
                      <m:t> </m:t>
                    </m:r>
                  </m:oMath>
                </a14:m>
                <a:r>
                  <a:rPr lang="en-ID" sz="2133" dirty="0"/>
                  <a:t>atau </a:t>
                </a:r>
                <a:r>
                  <a:rPr lang="en-ID" sz="2133" dirty="0" err="1"/>
                  <a:t>dapat</a:t>
                </a:r>
                <a:r>
                  <a:rPr lang="en-ID" sz="2133" dirty="0"/>
                  <a:t> </a:t>
                </a:r>
                <a:r>
                  <a:rPr lang="en-ID" sz="2133" dirty="0" err="1"/>
                  <a:t>juga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ditulis</a:t>
                </a:r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23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ID" sz="2133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85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17</m:t>
                        </m:r>
                      </m:den>
                    </m:f>
                  </m:oMath>
                </a14:m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084851"/>
                <a:ext cx="9753600" cy="4224511"/>
              </a:xfrm>
              <a:blipFill>
                <a:blip r:embed="rId2"/>
                <a:stretch>
                  <a:fillRect l="-125" t="-433" r="-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5FEC606A-28AD-4736-B4CC-A50E628E0F47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B18D3C8-03E7-4925-9ED5-0BBE13CA3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19B0E4D-171F-4CB4-80E9-A31EEACB4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4DA9805-18D3-4B56-A9FA-0771ACFE04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756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94847"/>
            <a:ext cx="9753600" cy="960107"/>
          </a:xfrm>
        </p:spPr>
        <p:txBody>
          <a:bodyPr>
            <a:noAutofit/>
          </a:bodyPr>
          <a:lstStyle/>
          <a:p>
            <a:r>
              <a:rPr lang="en-ID" sz="3733" b="1" dirty="0"/>
              <a:t>PECAHAN SENILAI</a:t>
            </a:r>
            <a:endParaRPr lang="en-US" sz="3733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233580"/>
                <a:ext cx="9753600" cy="4075782"/>
              </a:xfrm>
            </p:spPr>
            <p:txBody>
              <a:bodyPr>
                <a:normAutofit/>
              </a:bodyPr>
              <a:lstStyle/>
              <a:p>
                <a:pPr marL="60958" indent="0">
                  <a:buNone/>
                </a:pPr>
                <a:r>
                  <a:rPr lang="en-US" sz="2133" dirty="0"/>
                  <a:t>Pecahan </a:t>
                </a:r>
                <a:r>
                  <a:rPr lang="en-US" sz="2133" dirty="0" err="1"/>
                  <a:t>senilai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adalah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pecahan-pecahan</a:t>
                </a:r>
                <a:r>
                  <a:rPr lang="en-US" sz="2133" dirty="0"/>
                  <a:t> yang </a:t>
                </a:r>
                <a:r>
                  <a:rPr lang="en-US" sz="2133" dirty="0" err="1"/>
                  <a:t>cara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penulisannya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berbeda</a:t>
                </a:r>
                <a:r>
                  <a:rPr lang="en-US" sz="2133" dirty="0"/>
                  <a:t>, </a:t>
                </a:r>
                <a:r>
                  <a:rPr lang="en-US" sz="2133" dirty="0" err="1"/>
                  <a:t>tetapi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mempunyai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hasil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bagi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sama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dan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mewakili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bagian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atau</a:t>
                </a:r>
                <a:r>
                  <a:rPr lang="en-US" sz="2133" dirty="0"/>
                  <a:t> </a:t>
                </a:r>
                <a:r>
                  <a:rPr lang="en-US" sz="2133" dirty="0" err="1"/>
                  <a:t>daerah</a:t>
                </a:r>
                <a:r>
                  <a:rPr lang="en-US" sz="2133" dirty="0"/>
                  <a:t> yang </a:t>
                </a:r>
                <a:r>
                  <a:rPr lang="en-US" sz="2133" dirty="0" err="1"/>
                  <a:t>sama</a:t>
                </a:r>
                <a:r>
                  <a:rPr lang="en-US" sz="2133" dirty="0"/>
                  <a:t>.</a:t>
                </a:r>
              </a:p>
              <a:p>
                <a:pPr marL="60958" indent="0">
                  <a:buNone/>
                </a:pPr>
                <a:r>
                  <a:rPr lang="en-US" sz="2133" dirty="0" err="1"/>
                  <a:t>Contoh</a:t>
                </a:r>
                <a:r>
                  <a:rPr lang="en-US" sz="2133" dirty="0"/>
                  <a:t>:</a:t>
                </a:r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133" dirty="0"/>
                  <a:t> </a:t>
                </a:r>
                <a:r>
                  <a:rPr lang="en-US" sz="2133" dirty="0" err="1"/>
                  <a:t>dan</a:t>
                </a:r>
                <a:r>
                  <a:rPr lang="en-US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133" dirty="0"/>
                  <a:t> </a:t>
                </a:r>
                <a:r>
                  <a:rPr lang="en-US" sz="2133" dirty="0" err="1"/>
                  <a:t>adalah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pecahan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senilai</a:t>
                </a:r>
                <a:endParaRPr lang="en-US" sz="2133" dirty="0"/>
              </a:p>
              <a:p>
                <a:pPr marL="60958" indent="0">
                  <a:buNone/>
                </a:pPr>
                <a:endParaRPr lang="en-US" sz="2133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233580"/>
                <a:ext cx="9753600" cy="4075782"/>
              </a:xfrm>
              <a:blipFill>
                <a:blip r:embed="rId2"/>
                <a:stretch>
                  <a:fillRect l="-125" r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5" t="11982" r="21483" b="49640"/>
          <a:stretch/>
        </p:blipFill>
        <p:spPr bwMode="auto">
          <a:xfrm>
            <a:off x="5519936" y="3837058"/>
            <a:ext cx="5317475" cy="1512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64415" r="26726" b="11966"/>
          <a:stretch/>
        </p:blipFill>
        <p:spPr bwMode="auto">
          <a:xfrm>
            <a:off x="5865131" y="5282679"/>
            <a:ext cx="4627084" cy="930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A3E6E34-E8D6-4ED4-BC4B-7D6F4451AE97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5E4AFC7-B057-45F6-88C1-337947438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6026A8E-AC29-4D4B-B97E-76F256C644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3F966B8-6851-482D-98C1-58842EC6D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669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41277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Menentukan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Senilai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257389"/>
                <a:ext cx="3916693" cy="4051973"/>
              </a:xfrm>
            </p:spPr>
            <p:txBody>
              <a:bodyPr>
                <a:normAutofit/>
              </a:bodyPr>
              <a:lstStyle/>
              <a:p>
                <a:pPr marL="60958" indent="0">
                  <a:buNone/>
                </a:pPr>
                <a:r>
                  <a:rPr lang="en-ID" sz="2133" dirty="0"/>
                  <a:t>Contoh: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133" i="1">
                        <a:latin typeface="Cambria Math"/>
                        <a:ea typeface="Cambria Math"/>
                      </a:rPr>
                      <m:t>×1</m:t>
                    </m:r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133" i="1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ID" sz="2133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ID" sz="2133" dirty="0"/>
                  <a:t> </a:t>
                </a:r>
                <a:r>
                  <a:rPr lang="en-ID" sz="2133" dirty="0" err="1"/>
                  <a:t>adalah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senilai</a:t>
                </a:r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257389"/>
                <a:ext cx="3916693" cy="4051973"/>
              </a:xfrm>
              <a:blipFill>
                <a:blip r:embed="rId2"/>
                <a:stretch>
                  <a:fillRect l="-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>
          <a:xfrm>
            <a:off x="5339094" y="2981464"/>
            <a:ext cx="5749461" cy="2400267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txBody>
          <a:bodyPr vert="horz" lIns="121920" tIns="60960" rIns="121920" bIns="6096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58" indent="0">
              <a:buNone/>
            </a:pPr>
            <a:r>
              <a:rPr lang="en-US" sz="2133" dirty="0" err="1"/>
              <a:t>Untuk</a:t>
            </a:r>
            <a:r>
              <a:rPr lang="en-US" sz="2133" dirty="0"/>
              <a:t> </a:t>
            </a:r>
            <a:r>
              <a:rPr lang="en-US" sz="2133" dirty="0" err="1"/>
              <a:t>menentukan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senilai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</a:t>
            </a:r>
            <a:r>
              <a:rPr lang="en-US" sz="2133" dirty="0" err="1"/>
              <a:t>mengalikan</a:t>
            </a:r>
            <a:r>
              <a:rPr lang="en-US" sz="2133" dirty="0"/>
              <a:t> </a:t>
            </a:r>
            <a:r>
              <a:rPr lang="en-US" sz="2133" dirty="0" err="1"/>
              <a:t>pembilang</a:t>
            </a:r>
            <a:r>
              <a:rPr lang="en-US" sz="2133" dirty="0"/>
              <a:t> </a:t>
            </a:r>
            <a:r>
              <a:rPr lang="en-US" sz="2133" dirty="0" err="1"/>
              <a:t>dan</a:t>
            </a:r>
            <a:r>
              <a:rPr lang="en-US" sz="2133" dirty="0"/>
              <a:t> </a:t>
            </a:r>
            <a:r>
              <a:rPr lang="en-US" sz="2133" dirty="0" err="1"/>
              <a:t>penyebut</a:t>
            </a:r>
            <a:r>
              <a:rPr lang="en-US" sz="2133" dirty="0"/>
              <a:t> yang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</a:p>
          <a:p>
            <a:pPr marL="60958" indent="0">
              <a:buNone/>
            </a:pPr>
            <a:r>
              <a:rPr lang="en-US" sz="2133" b="1" dirty="0"/>
              <a:t>ATAU</a:t>
            </a:r>
          </a:p>
          <a:p>
            <a:pPr marL="60958" indent="0">
              <a:buNone/>
            </a:pPr>
            <a:r>
              <a:rPr lang="en-US" sz="2133" dirty="0" err="1"/>
              <a:t>Mengalikan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tersebut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yang </a:t>
            </a:r>
            <a:r>
              <a:rPr lang="en-US" sz="2133" dirty="0" err="1"/>
              <a:t>nilainya</a:t>
            </a:r>
            <a:r>
              <a:rPr lang="en-US" sz="2133" dirty="0"/>
              <a:t>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1</a:t>
            </a:r>
            <a:endParaRPr lang="en-ID" sz="2133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ACD14D4-8AAA-4929-9A6B-622CA9C9C2D8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23BAF0C-9E36-45A6-B6F4-78E86CA725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02399BB-F16A-4C50-8E92-47FD8007F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61F5760-E20A-470D-9495-6B9356813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70240687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1568</TotalTime>
  <Words>771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Goudy Old Style</vt:lpstr>
      <vt:lpstr>Univers Light</vt:lpstr>
      <vt:lpstr>Wingdings</vt:lpstr>
      <vt:lpstr>PoiseVTI</vt:lpstr>
      <vt:lpstr>MATERI  Pecahan</vt:lpstr>
      <vt:lpstr>CAPAIAN PEMBELAJARAN</vt:lpstr>
      <vt:lpstr>BILANGAN PECAHAN</vt:lpstr>
      <vt:lpstr>PowerPoint Presentation</vt:lpstr>
      <vt:lpstr>Pembelajaran Konsep Pecahan pada Siswa SD</vt:lpstr>
      <vt:lpstr>PowerPoint Presentation</vt:lpstr>
      <vt:lpstr>Macam-macam Pecahan</vt:lpstr>
      <vt:lpstr>PECAHAN SENILAI</vt:lpstr>
      <vt:lpstr>Menentukan Pecahan Senilai</vt:lpstr>
      <vt:lpstr>Cara Untuk Mengecek Dua Pecahan yang Senilai</vt:lpstr>
      <vt:lpstr>PowerPoint Presentation</vt:lpstr>
      <vt:lpstr>PowerPoint Presentation</vt:lpstr>
      <vt:lpstr>PowerPoint Presentation</vt:lpstr>
      <vt:lpstr>MENGURUTKAN PECAHAN DAN MENGGUNAKAN GARIS BILANGAN</vt:lpstr>
      <vt:lpstr>MEMBANDINGKAN PECAHAN (DENGAN TANDA &lt;, =, ATAU &gt;)</vt:lpstr>
      <vt:lpstr>MEMBANDINGKAN PECAHAN (DENGAN TANDA &lt;, =, ATAU &gt;)</vt:lpstr>
      <vt:lpstr>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PENDIDIKAN MATEMATIKA KELAS TINGGI  MATERI 3 KELILING DAN LUAS</dc:title>
  <dc:creator>ASUS</dc:creator>
  <cp:lastModifiedBy>ASUS</cp:lastModifiedBy>
  <cp:revision>27</cp:revision>
  <dcterms:created xsi:type="dcterms:W3CDTF">2023-10-24T03:51:52Z</dcterms:created>
  <dcterms:modified xsi:type="dcterms:W3CDTF">2024-09-02T02:29:47Z</dcterms:modified>
</cp:coreProperties>
</file>