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56" r:id="rId4"/>
    <p:sldId id="314" r:id="rId5"/>
    <p:sldId id="286" r:id="rId6"/>
    <p:sldId id="316" r:id="rId7"/>
    <p:sldId id="315" r:id="rId8"/>
    <p:sldId id="321" r:id="rId9"/>
    <p:sldId id="322" r:id="rId10"/>
    <p:sldId id="323" r:id="rId11"/>
    <p:sldId id="262" r:id="rId12"/>
    <p:sldId id="326" r:id="rId13"/>
    <p:sldId id="260" r:id="rId14"/>
    <p:sldId id="258" r:id="rId15"/>
    <p:sldId id="265" r:id="rId16"/>
    <p:sldId id="285" r:id="rId17"/>
    <p:sldId id="319" r:id="rId18"/>
    <p:sldId id="257" r:id="rId19"/>
    <p:sldId id="268" r:id="rId20"/>
    <p:sldId id="266" r:id="rId21"/>
    <p:sldId id="269" r:id="rId22"/>
    <p:sldId id="267" r:id="rId23"/>
    <p:sldId id="271" r:id="rId24"/>
    <p:sldId id="273" r:id="rId25"/>
    <p:sldId id="272" r:id="rId26"/>
    <p:sldId id="274" r:id="rId27"/>
    <p:sldId id="313" r:id="rId28"/>
    <p:sldId id="284" r:id="rId29"/>
    <p:sldId id="317" r:id="rId30"/>
    <p:sldId id="310" r:id="rId31"/>
    <p:sldId id="325" r:id="rId32"/>
    <p:sldId id="311" r:id="rId33"/>
    <p:sldId id="30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73"/>
  </p:normalViewPr>
  <p:slideViewPr>
    <p:cSldViewPr>
      <p:cViewPr varScale="1">
        <p:scale>
          <a:sx n="113" d="100"/>
          <a:sy n="113" d="100"/>
        </p:scale>
        <p:origin x="176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F6ABE-842D-4CFB-897E-BA5C7878703A}" type="datetimeFigureOut">
              <a:rPr lang="id-ID" smtClean="0"/>
              <a:t>11/03/19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B42D0-4043-4F4C-97A8-4C98390623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903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D0-4043-4F4C-97A8-4C9839062303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649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Oreo di </a:t>
            </a:r>
            <a:r>
              <a:rPr lang="en-GB" dirty="0" err="1" smtClean="0"/>
              <a:t>Cina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D0-4043-4F4C-97A8-4C9839062303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225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Tidak ada cheetos</a:t>
            </a:r>
            <a:r>
              <a:rPr lang="id-ID" baseline="0" dirty="0" smtClean="0"/>
              <a:t> rasa keju di cina</a:t>
            </a:r>
            <a:r>
              <a:rPr lang="en-US" baseline="0" dirty="0" smtClean="0"/>
              <a:t>. Barely = </a:t>
            </a:r>
            <a:r>
              <a:rPr lang="en-US" baseline="0" dirty="0" err="1" smtClean="0"/>
              <a:t>hampir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D0-4043-4F4C-97A8-4C9839062303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682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Socket = </a:t>
            </a:r>
            <a:r>
              <a:rPr lang="en-US" dirty="0" err="1" smtClean="0"/>
              <a:t>stok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D0-4043-4F4C-97A8-4C9839062303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16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(Market Fragmentation) –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terbagi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subsegmen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beredar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semakin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D0-4043-4F4C-97A8-4C9839062303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731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Push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dorong</a:t>
            </a:r>
            <a:r>
              <a:rPr lang="en-US" dirty="0" smtClean="0"/>
              <a:t> =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berusaha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mendorong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 smtClean="0"/>
              <a:t>Pull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=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berusaha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menarik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pelanggan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kata-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penjualan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diiklankan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B42D0-4043-4F4C-97A8-4C9839062303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503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1692275" y="4411663"/>
            <a:ext cx="18669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2282825" y="2293938"/>
            <a:ext cx="6897688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2133600"/>
            <a:ext cx="8423275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2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1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0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1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7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1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87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13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4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06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37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59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7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50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07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79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3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53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61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51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0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5262563" y="4076700"/>
            <a:ext cx="1397000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130425" y="4749800"/>
            <a:ext cx="7013575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D7F5475-55B0-43C8-9098-F9C82A4137F2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CB64BD7-0F84-452C-996B-4E00DF8091D0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1A43-D2E0-48B5-BDF2-F1AD6CF7A4E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11/03/19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F6D6-7314-49B6-BB39-CD81A92ABE91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3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10FC-8CFD-4F5E-8D40-63F1CBB6E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5D33-FC60-4795-A435-BF8E40A58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slide" Target="slide12.xml"/><Relationship Id="rId5" Type="http://schemas.openxmlformats.org/officeDocument/2006/relationships/slide" Target="slide13.xml"/><Relationship Id="rId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9036496" cy="3360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755576" y="2132856"/>
            <a:ext cx="2952328" cy="288032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ID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Behaviour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1859" y="2857277"/>
            <a:ext cx="1588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smtClean="0">
                <a:solidFill>
                  <a:schemeClr val="accent4">
                    <a:lumMod val="10000"/>
                  </a:schemeClr>
                </a:solidFill>
              </a:rPr>
              <a:t>Product</a:t>
            </a:r>
          </a:p>
          <a:p>
            <a:r>
              <a:rPr lang="en-ID" sz="2400" dirty="0" smtClean="0">
                <a:solidFill>
                  <a:schemeClr val="accent4">
                    <a:lumMod val="10000"/>
                  </a:schemeClr>
                </a:solidFill>
              </a:rPr>
              <a:t>Place</a:t>
            </a:r>
          </a:p>
          <a:p>
            <a:r>
              <a:rPr lang="en-ID" sz="2400" dirty="0" smtClean="0">
                <a:solidFill>
                  <a:schemeClr val="accent4">
                    <a:lumMod val="10000"/>
                  </a:schemeClr>
                </a:solidFill>
              </a:rPr>
              <a:t>Promotion</a:t>
            </a:r>
          </a:p>
          <a:p>
            <a:r>
              <a:rPr lang="en-ID" sz="2400" dirty="0" smtClean="0">
                <a:solidFill>
                  <a:schemeClr val="accent4">
                    <a:lumMod val="10000"/>
                  </a:schemeClr>
                </a:solidFill>
              </a:rPr>
              <a:t>Price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3259" y="2395612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smtClean="0">
                <a:solidFill>
                  <a:schemeClr val="accent4">
                    <a:lumMod val="10000"/>
                  </a:schemeClr>
                </a:solidFill>
              </a:rPr>
              <a:t>Marketing MIX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923928" y="2972851"/>
            <a:ext cx="936104" cy="88819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5400000">
            <a:off x="5053716" y="3025394"/>
            <a:ext cx="836127" cy="864096"/>
          </a:xfrm>
          <a:prstGeom prst="downArrow">
            <a:avLst/>
          </a:prstGeom>
          <a:solidFill>
            <a:schemeClr val="accent3">
              <a:lumMod val="2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7318" y="1389939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dirty="0" smtClean="0">
                <a:solidFill>
                  <a:schemeClr val="accent4">
                    <a:lumMod val="10000"/>
                  </a:schemeClr>
                </a:solidFill>
              </a:rPr>
              <a:t>Segmentation</a:t>
            </a: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83527" y="2299665"/>
            <a:ext cx="2837439" cy="2546702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004048" y="2132856"/>
            <a:ext cx="0" cy="1152128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2989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reo in th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4784"/>
            <a:ext cx="4114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reo in chin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25400" r="23517" b="16005"/>
          <a:stretch>
            <a:fillRect/>
          </a:stretch>
        </p:blipFill>
        <p:spPr bwMode="auto">
          <a:xfrm>
            <a:off x="4415155" y="3717290"/>
            <a:ext cx="4758055" cy="28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reo in chi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18952" r="45078" b="13630"/>
          <a:stretch>
            <a:fillRect/>
          </a:stretch>
        </p:blipFill>
        <p:spPr bwMode="auto">
          <a:xfrm>
            <a:off x="4339590" y="414020"/>
            <a:ext cx="4871085" cy="32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2" t="28442" r="30639" b="22826"/>
          <a:stretch>
            <a:fillRect/>
          </a:stretch>
        </p:blipFill>
        <p:spPr bwMode="auto">
          <a:xfrm>
            <a:off x="78164" y="2413586"/>
            <a:ext cx="4493836" cy="315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22645" r="39092" b="43297"/>
          <a:stretch>
            <a:fillRect/>
          </a:stretch>
        </p:blipFill>
        <p:spPr bwMode="auto">
          <a:xfrm>
            <a:off x="4622165" y="1966595"/>
            <a:ext cx="448627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034931" cy="39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35869" r="48307" b="30337"/>
          <a:stretch>
            <a:fillRect/>
          </a:stretch>
        </p:blipFill>
        <p:spPr bwMode="auto">
          <a:xfrm>
            <a:off x="4098623" y="1988840"/>
            <a:ext cx="5045377" cy="336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539750" y="1700530"/>
            <a:ext cx="7242810" cy="29006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charset="0"/>
                <a:cs typeface="Century Schoolbook" panose="02040604050505020304" charset="0"/>
              </a:rPr>
              <a:t>STRATEGI PEMASARAN INTERNASIONAL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91112" y="817095"/>
            <a:ext cx="5087106" cy="5328592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196"/>
          <a:stretch/>
        </p:blipFill>
        <p:spPr>
          <a:xfrm>
            <a:off x="1865389" y="1305982"/>
            <a:ext cx="1308196" cy="131559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076" t="48168" r="67812" b="28399"/>
          <a:stretch/>
        </p:blipFill>
        <p:spPr>
          <a:xfrm>
            <a:off x="3923928" y="355430"/>
            <a:ext cx="1368151" cy="129614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41241" t="47864" r="40653" b="28399"/>
          <a:stretch/>
        </p:blipFill>
        <p:spPr>
          <a:xfrm>
            <a:off x="6018806" y="1032421"/>
            <a:ext cx="1296144" cy="131295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66511" t="48168" r="12136" b="28399"/>
          <a:stretch/>
        </p:blipFill>
        <p:spPr>
          <a:xfrm>
            <a:off x="6431862" y="3072005"/>
            <a:ext cx="1528544" cy="1296144"/>
          </a:xfrm>
          <a:prstGeom prst="rect">
            <a:avLst/>
          </a:prstGeom>
        </p:spPr>
      </p:pic>
      <p:pic>
        <p:nvPicPr>
          <p:cNvPr id="1026" name="Picture 2" descr="Image result for wor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18168"/>
          <a:stretch/>
        </p:blipFill>
        <p:spPr bwMode="auto">
          <a:xfrm>
            <a:off x="1415391" y="3286803"/>
            <a:ext cx="1422686" cy="13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r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678" y="5218791"/>
            <a:ext cx="1352871" cy="135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rl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08" y="4967392"/>
            <a:ext cx="1066329" cy="10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851920" y="2767273"/>
            <a:ext cx="1569880" cy="13681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b="1" dirty="0" smtClean="0">
                <a:solidFill>
                  <a:prstClr val="white"/>
                </a:solidFill>
              </a:rPr>
              <a:t>Global Entry</a:t>
            </a:r>
            <a:endParaRPr lang="en-US" sz="2000" b="1" dirty="0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4608004" y="1651574"/>
            <a:ext cx="28856" cy="111569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7"/>
          </p:cNvCxnSpPr>
          <p:nvPr/>
        </p:nvCxnSpPr>
        <p:spPr>
          <a:xfrm flipV="1">
            <a:off x="5191896" y="2062048"/>
            <a:ext cx="1047787" cy="90558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</p:cNvCxnSpPr>
          <p:nvPr/>
        </p:nvCxnSpPr>
        <p:spPr>
          <a:xfrm>
            <a:off x="5421800" y="3451349"/>
            <a:ext cx="1245078" cy="19931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5"/>
          </p:cNvCxnSpPr>
          <p:nvPr/>
        </p:nvCxnSpPr>
        <p:spPr>
          <a:xfrm>
            <a:off x="5191896" y="3935064"/>
            <a:ext cx="826910" cy="11501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07904" y="4081668"/>
            <a:ext cx="498268" cy="113712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</p:cNvCxnSpPr>
          <p:nvPr/>
        </p:nvCxnSpPr>
        <p:spPr>
          <a:xfrm flipH="1">
            <a:off x="2735306" y="3451349"/>
            <a:ext cx="1116614" cy="34668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</p:cNvCxnSpPr>
          <p:nvPr/>
        </p:nvCxnSpPr>
        <p:spPr>
          <a:xfrm flipH="1" flipV="1">
            <a:off x="3034037" y="2345373"/>
            <a:ext cx="1047787" cy="62226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25594" y="1558601"/>
            <a:ext cx="1205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Exporting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8628" y="10392"/>
            <a:ext cx="1156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Licensing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14050" y="1502112"/>
            <a:ext cx="1384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Franchising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76377" y="3771379"/>
            <a:ext cx="10984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Turnkey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>Projects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06717" y="5876214"/>
            <a:ext cx="1760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Joint Ventures</a:t>
            </a:r>
            <a:r>
              <a:rPr lang="id-ID" sz="2000" b="1" dirty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76737" y="5676159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Acquisition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764585" y="3480014"/>
            <a:ext cx="1630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Piggyback</a:t>
            </a:r>
          </a:p>
        </p:txBody>
      </p:sp>
    </p:spTree>
    <p:extLst>
      <p:ext uri="{BB962C8B-B14F-4D97-AF65-F5344CB8AC3E}">
        <p14:creationId xmlns:p14="http://schemas.microsoft.com/office/powerpoint/2010/main" val="20479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229200"/>
            <a:ext cx="5832648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STRATEGI DISTRIBUSI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8194" name="Picture 2" descr="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75" y="764704"/>
            <a:ext cx="6125845" cy="41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7417" y="1955721"/>
            <a:ext cx="19812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Manufaktur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Domestik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43200" y="1916832"/>
            <a:ext cx="20574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Manufaktur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Asing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43600" y="2564904"/>
            <a:ext cx="18288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Agen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Impor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71800" y="3212232"/>
            <a:ext cx="18288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Distributor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rosir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71800" y="4279032"/>
            <a:ext cx="18288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Distributor 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Ritel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71800" y="5422032"/>
            <a:ext cx="18288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Pelanggan</a:t>
            </a:r>
            <a:r>
              <a:rPr lang="en-US" sz="2000" dirty="0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Akhir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162000" y="2907432"/>
            <a:ext cx="0" cy="2895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62000" y="5803032"/>
            <a:ext cx="198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695400" y="2907432"/>
            <a:ext cx="0" cy="1676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695400" y="4583832"/>
            <a:ext cx="1371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152600" y="2907432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52600" y="3593232"/>
            <a:ext cx="914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283968" y="2780928"/>
            <a:ext cx="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210000" y="3898032"/>
            <a:ext cx="0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210000" y="4964832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200600" y="1993032"/>
            <a:ext cx="198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7181800" y="1993032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648400" y="3136032"/>
            <a:ext cx="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5353000" y="3364632"/>
            <a:ext cx="1295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7181800" y="3136032"/>
            <a:ext cx="0" cy="1676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5429200" y="4812432"/>
            <a:ext cx="1752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791400" y="3136032"/>
            <a:ext cx="0" cy="2743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5467300" y="5879232"/>
            <a:ext cx="2362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00600" y="2297832"/>
            <a:ext cx="914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6115000" y="2297832"/>
            <a:ext cx="0" cy="2133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5429200" y="4431432"/>
            <a:ext cx="685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5940152" y="2602632"/>
            <a:ext cx="0" cy="2971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5314900" y="2602632"/>
            <a:ext cx="609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5559152" y="5574432"/>
            <a:ext cx="381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59832" y="3009528"/>
            <a:ext cx="2362200" cy="221967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23800" y="1760622"/>
            <a:ext cx="8207153" cy="137541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" y="920750"/>
            <a:ext cx="8543925" cy="1143000"/>
          </a:xfrm>
        </p:spPr>
        <p:txBody>
          <a:bodyPr>
            <a:noAutofit/>
          </a:bodyPr>
          <a:lstStyle/>
          <a:p>
            <a:pPr algn="l"/>
            <a:r>
              <a:rPr lang="en-GB" sz="3200" b="1" dirty="0" err="1" smtClean="0">
                <a:solidFill>
                  <a:schemeClr val="accent6">
                    <a:lumMod val="10000"/>
                  </a:schemeClr>
                </a:solidFill>
              </a:rPr>
              <a:t>Perbedaan</a:t>
            </a:r>
            <a:r>
              <a:rPr lang="en-GB" sz="32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10000"/>
                  </a:schemeClr>
                </a:solidFill>
              </a:rPr>
              <a:t>Sistem</a:t>
            </a:r>
            <a:r>
              <a:rPr lang="en-GB" sz="32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10000"/>
                  </a:schemeClr>
                </a:solidFill>
              </a:rPr>
              <a:t>Distribusi</a:t>
            </a:r>
            <a:r>
              <a:rPr lang="en-GB" sz="32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10000"/>
                  </a:schemeClr>
                </a:solidFill>
              </a:rPr>
              <a:t>Antar</a:t>
            </a:r>
            <a:r>
              <a:rPr lang="en-GB" sz="3200" b="1" dirty="0" smtClean="0">
                <a:solidFill>
                  <a:schemeClr val="accent6">
                    <a:lumMod val="10000"/>
                  </a:schemeClr>
                </a:solidFill>
              </a:rPr>
              <a:t> Negara</a:t>
            </a:r>
            <a:endParaRPr lang="id-ID" sz="32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1" y="2348880"/>
            <a:ext cx="5390108" cy="3668395"/>
          </a:xfrm>
        </p:spPr>
        <p:txBody>
          <a:bodyPr/>
          <a:lstStyle/>
          <a:p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Konsentrasi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Ritel</a:t>
            </a:r>
            <a:endParaRPr lang="en-GB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lvl="1"/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Terkonsentrasi</a:t>
            </a:r>
            <a:endParaRPr lang="en-GB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lvl="1"/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Terfragmentasi</a:t>
            </a:r>
            <a:endParaRPr lang="en-GB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Panjang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Saluran</a:t>
            </a:r>
            <a:endParaRPr lang="en-GB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Eksklusivitas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Saluran</a:t>
            </a:r>
            <a:endParaRPr lang="en-GB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Kualitas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Saluran</a:t>
            </a:r>
            <a:endParaRPr lang="id-ID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ommunication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17591"/>
            <a:ext cx="9204177" cy="46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2" y="825975"/>
            <a:ext cx="7467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STRATEGI KOMUNIKASI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71600" y="2348880"/>
            <a:ext cx="7128842" cy="17281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3600" dirty="0" err="1" smtClean="0">
                <a:solidFill>
                  <a:schemeClr val="accent3">
                    <a:lumMod val="10000"/>
                  </a:schemeClr>
                </a:solidFill>
              </a:rPr>
              <a:t>Bisakah</a:t>
            </a:r>
            <a:r>
              <a:rPr lang="en-GB" sz="36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3">
                    <a:lumMod val="10000"/>
                  </a:schemeClr>
                </a:solidFill>
              </a:rPr>
              <a:t>kita</a:t>
            </a:r>
            <a:r>
              <a:rPr lang="en-GB" sz="36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3">
                    <a:lumMod val="10000"/>
                  </a:schemeClr>
                </a:solidFill>
              </a:rPr>
              <a:t>menjual</a:t>
            </a:r>
            <a:r>
              <a:rPr lang="en-GB" sz="36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sz="3600" i="1" dirty="0" err="1" smtClean="0">
                <a:solidFill>
                  <a:srgbClr val="C00000"/>
                </a:solidFill>
              </a:rPr>
              <a:t>produk</a:t>
            </a:r>
            <a:r>
              <a:rPr lang="en-GB" sz="3600" i="1" dirty="0" smtClean="0">
                <a:solidFill>
                  <a:srgbClr val="C00000"/>
                </a:solidFill>
              </a:rPr>
              <a:t> yang </a:t>
            </a:r>
            <a:r>
              <a:rPr lang="en-GB" sz="3600" i="1" dirty="0" err="1" smtClean="0">
                <a:solidFill>
                  <a:srgbClr val="C00000"/>
                </a:solidFill>
              </a:rPr>
              <a:t>sama</a:t>
            </a:r>
            <a:r>
              <a:rPr lang="en-GB" sz="3600" i="1" dirty="0" smtClean="0">
                <a:solidFill>
                  <a:srgbClr val="C00000"/>
                </a:solidFill>
              </a:rPr>
              <a:t> </a:t>
            </a:r>
            <a:r>
              <a:rPr lang="en-GB" sz="3600" i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GB" sz="36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i="1" dirty="0" err="1" smtClean="0">
                <a:solidFill>
                  <a:schemeClr val="tx2">
                    <a:lumMod val="50000"/>
                  </a:schemeClr>
                </a:solidFill>
              </a:rPr>
              <a:t>cara</a:t>
            </a:r>
            <a:r>
              <a:rPr lang="en-GB" sz="3600" i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GB" sz="3600" i="1" dirty="0" err="1" smtClean="0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GB" sz="36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3">
                    <a:lumMod val="10000"/>
                  </a:schemeClr>
                </a:solidFill>
              </a:rPr>
              <a:t>ke</a:t>
            </a:r>
            <a:r>
              <a:rPr lang="en-GB" sz="36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3">
                    <a:lumMod val="10000"/>
                  </a:schemeClr>
                </a:solidFill>
              </a:rPr>
              <a:t>berbagai</a:t>
            </a:r>
            <a:r>
              <a:rPr lang="en-GB" sz="36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3">
                    <a:lumMod val="10000"/>
                  </a:schemeClr>
                </a:solidFill>
              </a:rPr>
              <a:t>negara</a:t>
            </a:r>
            <a:r>
              <a:rPr lang="en-GB" sz="3600" dirty="0" smtClean="0">
                <a:solidFill>
                  <a:schemeClr val="accent3">
                    <a:lumMod val="10000"/>
                  </a:schemeClr>
                </a:solidFill>
              </a:rPr>
              <a:t>?</a:t>
            </a:r>
            <a:endParaRPr lang="id-ID" sz="36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664"/>
            <a:ext cx="7467600" cy="1143000"/>
          </a:xfrm>
        </p:spPr>
        <p:txBody>
          <a:bodyPr/>
          <a:lstStyle/>
          <a:p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Strategi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Dorong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(Push)-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Tarik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(Pull)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/>
              <a:t>  </a:t>
            </a:r>
          </a:p>
          <a:p>
            <a:endParaRPr lang="en-US" altLang="id-ID"/>
          </a:p>
        </p:txBody>
      </p:sp>
      <p:pic>
        <p:nvPicPr>
          <p:cNvPr id="12290" name="Picture 2" descr="Push and pull marketing strate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641"/>
            <a:ext cx="9006205" cy="43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67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chemeClr val="accent6">
                    <a:lumMod val="10000"/>
                  </a:schemeClr>
                </a:solidFill>
              </a:rPr>
              <a:t>Strategi</a:t>
            </a:r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10000"/>
                  </a:schemeClr>
                </a:solidFill>
              </a:rPr>
              <a:t>Dorong</a:t>
            </a:r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 (Push)-</a:t>
            </a:r>
            <a:r>
              <a:rPr lang="en-GB" b="1" dirty="0" err="1">
                <a:solidFill>
                  <a:schemeClr val="accent6">
                    <a:lumMod val="10000"/>
                  </a:schemeClr>
                </a:solidFill>
              </a:rPr>
              <a:t>Tarik</a:t>
            </a:r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 (Pull)</a:t>
            </a:r>
            <a:endParaRPr lang="id-ID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7275"/>
            <a:ext cx="7707630" cy="4222750"/>
          </a:xfrm>
        </p:spPr>
        <p:txBody>
          <a:bodyPr>
            <a:normAutofit/>
          </a:bodyPr>
          <a:lstStyle/>
          <a:p>
            <a:r>
              <a:rPr lang="en-GB" sz="2800" b="1" dirty="0" err="1" smtClean="0">
                <a:solidFill>
                  <a:schemeClr val="accent6">
                    <a:lumMod val="10000"/>
                  </a:schemeClr>
                </a:solidFill>
              </a:rPr>
              <a:t>Strategi</a:t>
            </a:r>
            <a:r>
              <a:rPr lang="en-GB" sz="28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6">
                    <a:lumMod val="10000"/>
                  </a:schemeClr>
                </a:solidFill>
              </a:rPr>
              <a:t>Dorong</a:t>
            </a:r>
            <a:r>
              <a:rPr lang="en-GB" sz="28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: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menekankan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6">
                    <a:lumMod val="10000"/>
                  </a:schemeClr>
                </a:solidFill>
              </a:rPr>
              <a:t>penjualan</a:t>
            </a:r>
            <a:r>
              <a:rPr lang="en-GB" sz="2800" b="1" dirty="0" smtClean="0">
                <a:solidFill>
                  <a:schemeClr val="accent6">
                    <a:lumMod val="10000"/>
                  </a:schemeClr>
                </a:solidFill>
              </a:rPr>
              <a:t> personal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daripada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iklan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media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massa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dalam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melakukan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promosi</a:t>
            </a:r>
          </a:p>
          <a:p>
            <a:endParaRPr lang="en-GB" sz="2800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GB" sz="2800" b="1" dirty="0" err="1" smtClean="0">
                <a:solidFill>
                  <a:schemeClr val="accent6">
                    <a:lumMod val="10000"/>
                  </a:schemeClr>
                </a:solidFill>
              </a:rPr>
              <a:t>Strategi</a:t>
            </a:r>
            <a:r>
              <a:rPr lang="en-GB" sz="28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6">
                    <a:lumMod val="10000"/>
                  </a:schemeClr>
                </a:solidFill>
              </a:rPr>
              <a:t>Tarik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: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Bergantung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pada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6">
                    <a:lumMod val="10000"/>
                  </a:schemeClr>
                </a:solidFill>
              </a:rPr>
              <a:t>iklan</a:t>
            </a:r>
            <a:r>
              <a:rPr lang="en-GB" sz="2800" b="1" dirty="0" smtClean="0">
                <a:solidFill>
                  <a:schemeClr val="accent6">
                    <a:lumMod val="10000"/>
                  </a:schemeClr>
                </a:solidFill>
              </a:rPr>
              <a:t> media </a:t>
            </a:r>
            <a:r>
              <a:rPr lang="en-GB" sz="2800" b="1" dirty="0" err="1" smtClean="0">
                <a:solidFill>
                  <a:schemeClr val="accent6">
                    <a:lumMod val="10000"/>
                  </a:schemeClr>
                </a:solidFill>
              </a:rPr>
              <a:t>massa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untuk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mengkomunikasikan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pesan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pemasaran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pada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konsumen</a:t>
            </a:r>
            <a:r>
              <a:rPr lang="en-GB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6">
                    <a:lumMod val="10000"/>
                  </a:schemeClr>
                </a:solidFill>
              </a:rPr>
              <a:t>potensial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456228"/>
              </p:ext>
            </p:extLst>
          </p:nvPr>
        </p:nvGraphicFramePr>
        <p:xfrm>
          <a:off x="163195" y="2396490"/>
          <a:ext cx="8335645" cy="37839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98010"/>
                <a:gridCol w="3937635"/>
              </a:tblGrid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Strategi</a:t>
                      </a:r>
                      <a:r>
                        <a:rPr lang="en-GB" sz="2800" baseline="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GB" sz="2800" baseline="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Dorong</a:t>
                      </a:r>
                      <a:endParaRPr lang="id-ID" sz="2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Strategi</a:t>
                      </a:r>
                      <a:r>
                        <a:rPr lang="en-GB" sz="2800" dirty="0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GB" sz="2800" dirty="0" err="1" smtClean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Tarik</a:t>
                      </a:r>
                      <a:endParaRPr lang="id-ID" sz="2800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15035"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 smtClean="0"/>
                        <a:t>Produk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industri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atau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produk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baru</a:t>
                      </a:r>
                      <a:r>
                        <a:rPr lang="en-GB" sz="2400" dirty="0" smtClean="0"/>
                        <a:t> yang </a:t>
                      </a:r>
                      <a:r>
                        <a:rPr lang="en-GB" sz="2400" dirty="0" err="1" smtClean="0"/>
                        <a:t>kompleks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 smtClean="0"/>
                        <a:t>Untuk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barang-barang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konsumen</a:t>
                      </a:r>
                      <a:endParaRPr lang="id-ID" sz="2400" dirty="0"/>
                    </a:p>
                  </a:txBody>
                  <a:tcPr/>
                </a:tc>
              </a:tr>
              <a:tr h="898525"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 smtClean="0"/>
                        <a:t>Saluran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distribusi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pendek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 smtClean="0"/>
                        <a:t>Saluran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distribusi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panjang</a:t>
                      </a:r>
                      <a:endParaRPr lang="id-ID" sz="2400" dirty="0"/>
                    </a:p>
                  </a:txBody>
                  <a:tcPr/>
                </a:tc>
              </a:tr>
              <a:tr h="1297305"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 smtClean="0"/>
                        <a:t>Tersedia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sedikit</a:t>
                      </a:r>
                      <a:r>
                        <a:rPr lang="en-GB" sz="2400" dirty="0" smtClean="0"/>
                        <a:t> media </a:t>
                      </a:r>
                      <a:r>
                        <a:rPr lang="en-GB" sz="2400" dirty="0" err="1" smtClean="0"/>
                        <a:t>cetak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dan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err="1" smtClean="0"/>
                        <a:t>elektronik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 smtClean="0"/>
                        <a:t>Tersedia</a:t>
                      </a:r>
                      <a:r>
                        <a:rPr lang="en-GB" sz="2400" dirty="0" smtClean="0"/>
                        <a:t> media </a:t>
                      </a:r>
                      <a:r>
                        <a:rPr lang="en-GB" sz="2400" dirty="0" err="1" smtClean="0"/>
                        <a:t>cetak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dan</a:t>
                      </a:r>
                      <a:r>
                        <a:rPr lang="en-GB" sz="2400" dirty="0" smtClean="0"/>
                        <a:t> </a:t>
                      </a:r>
                      <a:r>
                        <a:rPr lang="en-GB" sz="2400" dirty="0" err="1" smtClean="0"/>
                        <a:t>elektronik</a:t>
                      </a:r>
                      <a:r>
                        <a:rPr lang="en-GB" sz="2400" dirty="0" smtClean="0"/>
                        <a:t> yang </a:t>
                      </a:r>
                      <a:r>
                        <a:rPr lang="en-GB" sz="2400" dirty="0" err="1" smtClean="0"/>
                        <a:t>cukup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836712"/>
            <a:ext cx="3637915" cy="1143000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chemeClr val="accent6">
                    <a:lumMod val="10000"/>
                  </a:schemeClr>
                </a:solidFill>
              </a:rPr>
              <a:t>Strategi</a:t>
            </a:r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10000"/>
                  </a:schemeClr>
                </a:solidFill>
              </a:rPr>
              <a:t>Tarik</a:t>
            </a:r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 (Pull)</a:t>
            </a:r>
            <a:endParaRPr lang="id-ID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539552" y="836712"/>
            <a:ext cx="4057015" cy="1143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 fontScale="975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GB" b="1" dirty="0" err="1">
                <a:solidFill>
                  <a:schemeClr val="accent6">
                    <a:lumMod val="10000"/>
                  </a:schemeClr>
                </a:solidFill>
              </a:rPr>
              <a:t>Strategi</a:t>
            </a:r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10000"/>
                  </a:schemeClr>
                </a:solidFill>
              </a:rPr>
              <a:t>Dorong</a:t>
            </a:r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 (Push)</a:t>
            </a:r>
            <a:endParaRPr lang="id-ID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3195" y="3933056"/>
            <a:ext cx="8081213" cy="79208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8929" y="40268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dirty="0" smtClean="0">
                <a:solidFill>
                  <a:srgbClr val="C00000"/>
                </a:solidFill>
              </a:rPr>
              <a:t>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920"/>
            <a:ext cx="7467600" cy="1143000"/>
          </a:xfrm>
        </p:spPr>
        <p:txBody>
          <a:bodyPr>
            <a:noAutofit/>
          </a:bodyPr>
          <a:lstStyle/>
          <a:p>
            <a:r>
              <a:rPr lang="en-GB" sz="3200" b="1" dirty="0" err="1" smtClean="0">
                <a:solidFill>
                  <a:schemeClr val="accent6">
                    <a:lumMod val="10000"/>
                  </a:schemeClr>
                </a:solidFill>
              </a:rPr>
              <a:t>Faktor-Faktor</a:t>
            </a:r>
            <a:r>
              <a:rPr lang="en-GB" sz="32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10000"/>
                  </a:schemeClr>
                </a:solidFill>
              </a:rPr>
              <a:t>Penentu</a:t>
            </a:r>
            <a:r>
              <a:rPr lang="en-GB" sz="32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10000"/>
                  </a:schemeClr>
                </a:solidFill>
              </a:rPr>
              <a:t>Strategi</a:t>
            </a:r>
            <a:r>
              <a:rPr lang="en-GB" sz="3200" b="1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sz="3200" b="1" dirty="0" err="1" smtClean="0">
                <a:solidFill>
                  <a:schemeClr val="accent6">
                    <a:lumMod val="10000"/>
                  </a:schemeClr>
                </a:solidFill>
              </a:rPr>
              <a:t>Komunikasi</a:t>
            </a:r>
            <a:endParaRPr lang="id-ID" sz="32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90" y="3065145"/>
            <a:ext cx="8229600" cy="3061335"/>
          </a:xfrm>
        </p:spPr>
        <p:txBody>
          <a:bodyPr/>
          <a:lstStyle/>
          <a:p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Jenis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produk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dan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kecanggihan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konsumen</a:t>
            </a:r>
            <a:endParaRPr lang="en-GB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Panjang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saluran</a:t>
            </a:r>
            <a:endParaRPr lang="en-GB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Ketersediaan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media</a:t>
            </a:r>
            <a:endParaRPr lang="id-ID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928"/>
            <a:ext cx="7467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10000"/>
                  </a:schemeClr>
                </a:solidFill>
              </a:rPr>
              <a:t>HAMBATAN KOMUNIKASI</a:t>
            </a:r>
            <a:endParaRPr lang="id-ID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0370"/>
            <a:ext cx="7467600" cy="3383280"/>
          </a:xfrm>
        </p:spPr>
        <p:txBody>
          <a:bodyPr/>
          <a:lstStyle/>
          <a:p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Hambatan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budaya</a:t>
            </a:r>
            <a:endParaRPr lang="en-GB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Pengaruh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sumber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dan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negara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asal</a:t>
            </a:r>
            <a:endParaRPr lang="en-GB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Tingkat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kebisingan</a:t>
            </a:r>
            <a:r>
              <a:rPr lang="en-GB" dirty="0" smtClean="0">
                <a:solidFill>
                  <a:schemeClr val="accent6">
                    <a:lumMod val="10000"/>
                  </a:schemeClr>
                </a:solidFill>
              </a:rPr>
              <a:t> (bias, </a:t>
            </a:r>
            <a:r>
              <a:rPr lang="en-GB" dirty="0" err="1" smtClean="0">
                <a:solidFill>
                  <a:schemeClr val="accent6">
                    <a:lumMod val="10000"/>
                  </a:schemeClr>
                </a:solidFill>
              </a:rPr>
              <a:t>distorsi</a:t>
            </a:r>
            <a:r>
              <a:rPr lang="en-GB" smtClean="0">
                <a:solidFill>
                  <a:schemeClr val="accent6">
                    <a:lumMod val="10000"/>
                  </a:schemeClr>
                </a:solidFill>
              </a:rPr>
              <a:t>)</a:t>
            </a:r>
            <a:endParaRPr lang="id-ID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5545"/>
            <a:ext cx="8229600" cy="3670935"/>
          </a:xfrm>
        </p:spPr>
        <p:txBody>
          <a:bodyPr/>
          <a:lstStyle/>
          <a:p>
            <a:pPr marL="0" indent="0">
              <a:buNone/>
            </a:pPr>
            <a:r>
              <a:rPr lang="en-US" sz="8000">
                <a:solidFill>
                  <a:schemeClr val="accent6">
                    <a:lumMod val="10000"/>
                  </a:schemeClr>
                </a:solidFill>
              </a:rPr>
              <a:t>TUGAS WEEK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2114163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10000"/>
                  </a:schemeClr>
                </a:solidFill>
              </a:rPr>
              <a:t>Jabarkan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Segmentasi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produk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Anda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pasar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a. LOCAL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b. International /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negara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tujuan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dipilih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  <a:p>
            <a:pPr lvl="8"/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8"/>
            <a:ext cx="457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60032" y="292494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Strategi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Produk</a:t>
            </a:r>
            <a:endParaRPr lang="en-US" sz="24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Strategi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masuk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pasar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 /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pemasaran</a:t>
            </a:r>
            <a:endParaRPr lang="en-US" sz="24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Strategy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distribusi</a:t>
            </a:r>
            <a:endParaRPr lang="en-US" sz="24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Strategi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10000"/>
                  </a:schemeClr>
                </a:solidFill>
              </a:rPr>
              <a:t>komunikasi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</a:rPr>
              <a:t> - Push / Pull	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6021288"/>
            <a:ext cx="220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800" dirty="0" smtClean="0"/>
              <a:t>SRATEGIES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91349" y="2217058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000" dirty="0" smtClean="0">
                <a:solidFill>
                  <a:schemeClr val="accent6">
                    <a:lumMod val="10000"/>
                  </a:schemeClr>
                </a:solidFill>
              </a:rPr>
              <a:t>Define</a:t>
            </a:r>
            <a:endParaRPr lang="en-US" sz="4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374957"/>
            <a:ext cx="315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 smtClean="0">
                <a:solidFill>
                  <a:schemeClr val="bg2"/>
                </a:solidFill>
              </a:rPr>
              <a:t>Of </a:t>
            </a:r>
            <a:r>
              <a:rPr lang="en-ID" sz="3600" i="1" dirty="0" smtClean="0">
                <a:solidFill>
                  <a:schemeClr val="accent4">
                    <a:lumMod val="10000"/>
                  </a:schemeClr>
                </a:solidFill>
              </a:rPr>
              <a:t>your product</a:t>
            </a:r>
            <a:endParaRPr lang="en-US" sz="2400" i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9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30213" y="180975"/>
            <a:ext cx="7042150" cy="6107113"/>
            <a:chOff x="271" y="114"/>
            <a:chExt cx="4436" cy="384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1" y="114"/>
              <a:ext cx="4436" cy="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79" y="132"/>
              <a:ext cx="79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Assesmen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061" y="132"/>
              <a:ext cx="12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97" y="132"/>
              <a:ext cx="22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223" y="132"/>
              <a:ext cx="12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259" y="132"/>
              <a:ext cx="12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296" y="132"/>
              <a:ext cx="12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332" y="132"/>
              <a:ext cx="100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SEGMENTASI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3" y="391"/>
              <a:ext cx="47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65" y="391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89" y="391"/>
              <a:ext cx="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043" y="1271"/>
              <a:ext cx="36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LOKAL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80" y="1271"/>
              <a:ext cx="44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GLOBAL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73" y="1416"/>
              <a:ext cx="59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Demografi: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73" y="2429"/>
              <a:ext cx="51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Geografis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73" y="3153"/>
              <a:ext cx="57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Psikografis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73" y="723"/>
              <a:ext cx="43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URAIAN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29" y="723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53" y="723"/>
              <a:ext cx="4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133" y="723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157" y="723"/>
              <a:ext cx="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73" y="1048"/>
              <a:ext cx="42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Uraikan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17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41" y="1048"/>
              <a:ext cx="41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temuan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079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103" y="1048"/>
              <a:ext cx="23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265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290" y="1048"/>
              <a:ext cx="27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hasil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488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513" y="1048"/>
              <a:ext cx="38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diskusi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802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826" y="1048"/>
              <a:ext cx="5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mengenai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254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278" y="1048"/>
              <a:ext cx="58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segmentasi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772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796" y="1048"/>
              <a:ext cx="60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perusahaan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309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333" y="1048"/>
              <a:ext cx="10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375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399" y="1048"/>
              <a:ext cx="39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706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731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755" y="1048"/>
              <a:ext cx="30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Anda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73" y="1561"/>
              <a:ext cx="25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Usia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73" y="1705"/>
              <a:ext cx="28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Jenis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84" y="1705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609" y="1705"/>
              <a:ext cx="42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Kelamin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73" y="1850"/>
              <a:ext cx="22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524" y="1850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548" y="1850"/>
              <a:ext cx="9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584" y="1850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609" y="1850"/>
              <a:ext cx="32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Sosial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862" y="1850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886" y="1850"/>
              <a:ext cx="4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Ekonomi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73" y="1995"/>
              <a:ext cx="41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Spesifik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73" y="2140"/>
              <a:ext cx="20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73" y="2574"/>
              <a:ext cx="33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Cuaca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45" y="2574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669" y="2574"/>
              <a:ext cx="10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711" y="2574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35" y="2574"/>
              <a:ext cx="2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suhu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73" y="2718"/>
              <a:ext cx="3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Lokasi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373" y="2863"/>
              <a:ext cx="20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373" y="3297"/>
              <a:ext cx="21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Ciri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18" y="3297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42" y="3297"/>
              <a:ext cx="61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Kepribadian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73" y="3442"/>
              <a:ext cx="39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Culture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73" y="3587"/>
              <a:ext cx="20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355" y="325"/>
              <a:ext cx="4219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355" y="988"/>
              <a:ext cx="420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55" y="1217"/>
              <a:ext cx="4219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1434" y="1694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13" y="1694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1434" y="1839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3013" y="1839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1434" y="1983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3013" y="1983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1434" y="2128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3013" y="2128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1434" y="2273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13" y="2273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1434" y="2707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13" y="2707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1434" y="2852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3013" y="2852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1434" y="2996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013" y="2996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1434" y="3430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013" y="3430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1434" y="3575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3013" y="3575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1434" y="3720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3013" y="3720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1428" y="1260"/>
              <a:ext cx="151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3001" y="1260"/>
              <a:ext cx="151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1428" y="3865"/>
              <a:ext cx="151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001" y="3865"/>
              <a:ext cx="151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355" y="3919"/>
              <a:ext cx="420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343" y="325"/>
              <a:ext cx="12" cy="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43" y="1217"/>
              <a:ext cx="12" cy="27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1428" y="1260"/>
              <a:ext cx="6" cy="26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935" y="1260"/>
              <a:ext cx="6" cy="26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3001" y="1260"/>
              <a:ext cx="6" cy="26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508" y="1260"/>
              <a:ext cx="6" cy="26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4562" y="331"/>
              <a:ext cx="12" cy="6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4562" y="1223"/>
              <a:ext cx="12" cy="27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30213" y="180975"/>
            <a:ext cx="7042151" cy="6107113"/>
            <a:chOff x="271" y="114"/>
            <a:chExt cx="4436" cy="384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1" y="114"/>
              <a:ext cx="4436" cy="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79" y="132"/>
              <a:ext cx="79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Assesmen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061" y="132"/>
              <a:ext cx="12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97" y="132"/>
              <a:ext cx="22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223" y="132"/>
              <a:ext cx="12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259" y="132"/>
              <a:ext cx="12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296" y="132"/>
              <a:ext cx="12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332" y="132"/>
              <a:ext cx="100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SEGMENTASI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3" y="391"/>
              <a:ext cx="47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65" y="391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89" y="391"/>
              <a:ext cx="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043" y="1271"/>
              <a:ext cx="36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LOKAL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80" y="1271"/>
              <a:ext cx="44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GLOBAL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73" y="1416"/>
              <a:ext cx="59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Demografi: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73" y="2429"/>
              <a:ext cx="51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Geografis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73" y="3153"/>
              <a:ext cx="57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Psikografis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73" y="723"/>
              <a:ext cx="43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URAIAN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729" y="723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53" y="723"/>
              <a:ext cx="4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133" y="723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157" y="723"/>
              <a:ext cx="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: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73" y="1048"/>
              <a:ext cx="42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Uraikan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717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41" y="1048"/>
              <a:ext cx="41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temuan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079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103" y="1048"/>
              <a:ext cx="23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265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290" y="1048"/>
              <a:ext cx="27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hasil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488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513" y="1048"/>
              <a:ext cx="38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diskusi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802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826" y="1048"/>
              <a:ext cx="51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mengenai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254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278" y="1048"/>
              <a:ext cx="58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segmentasi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772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796" y="1048"/>
              <a:ext cx="60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perusahaan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309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333" y="1048"/>
              <a:ext cx="10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375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399" y="1048"/>
              <a:ext cx="39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produk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706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731" y="1048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755" y="1048"/>
              <a:ext cx="30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Anda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73" y="1561"/>
              <a:ext cx="25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Usia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73" y="1705"/>
              <a:ext cx="28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Jenis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84" y="1705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609" y="1705"/>
              <a:ext cx="42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Kelamin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73" y="1850"/>
              <a:ext cx="22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524" y="1850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548" y="1850"/>
              <a:ext cx="9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584" y="1850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609" y="1850"/>
              <a:ext cx="32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Sosial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862" y="1850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886" y="1850"/>
              <a:ext cx="46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Ekonomi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73" y="1995"/>
              <a:ext cx="41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Spesifik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73" y="2140"/>
              <a:ext cx="20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73" y="2574"/>
              <a:ext cx="33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Cuaca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45" y="2574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669" y="2574"/>
              <a:ext cx="10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/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711" y="2574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35" y="2574"/>
              <a:ext cx="2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suhu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73" y="2718"/>
              <a:ext cx="35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Lokasi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373" y="2863"/>
              <a:ext cx="20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373" y="3297"/>
              <a:ext cx="21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Ciri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18" y="3297"/>
              <a:ext cx="8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42" y="3297"/>
              <a:ext cx="61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Kepribadian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373" y="3442"/>
              <a:ext cx="39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Culture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73" y="3587"/>
              <a:ext cx="20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355" y="325"/>
              <a:ext cx="4219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355" y="988"/>
              <a:ext cx="420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55" y="1217"/>
              <a:ext cx="4219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1434" y="1694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13" y="1694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1434" y="1839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3013" y="1839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 noEditPoints="1"/>
            </p:cNvSpPr>
            <p:nvPr/>
          </p:nvSpPr>
          <p:spPr bwMode="auto">
            <a:xfrm>
              <a:off x="1434" y="1983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3013" y="1983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1434" y="2128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3013" y="2128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1434" y="2273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13" y="2273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1434" y="2707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13" y="2707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1434" y="2852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3013" y="2852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1434" y="2996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013" y="2996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1434" y="3430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3013" y="3430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1434" y="3575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3013" y="3575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1434" y="3720"/>
              <a:ext cx="1501" cy="6"/>
            </a:xfrm>
            <a:custGeom>
              <a:avLst/>
              <a:gdLst>
                <a:gd name="T0" fmla="*/ 12 w 1501"/>
                <a:gd name="T1" fmla="*/ 0 h 6"/>
                <a:gd name="T2" fmla="*/ 36 w 1501"/>
                <a:gd name="T3" fmla="*/ 0 h 6"/>
                <a:gd name="T4" fmla="*/ 61 w 1501"/>
                <a:gd name="T5" fmla="*/ 0 h 6"/>
                <a:gd name="T6" fmla="*/ 85 w 1501"/>
                <a:gd name="T7" fmla="*/ 0 h 6"/>
                <a:gd name="T8" fmla="*/ 109 w 1501"/>
                <a:gd name="T9" fmla="*/ 0 h 6"/>
                <a:gd name="T10" fmla="*/ 133 w 1501"/>
                <a:gd name="T11" fmla="*/ 0 h 6"/>
                <a:gd name="T12" fmla="*/ 157 w 1501"/>
                <a:gd name="T13" fmla="*/ 0 h 6"/>
                <a:gd name="T14" fmla="*/ 181 w 1501"/>
                <a:gd name="T15" fmla="*/ 0 h 6"/>
                <a:gd name="T16" fmla="*/ 205 w 1501"/>
                <a:gd name="T17" fmla="*/ 0 h 6"/>
                <a:gd name="T18" fmla="*/ 229 w 1501"/>
                <a:gd name="T19" fmla="*/ 0 h 6"/>
                <a:gd name="T20" fmla="*/ 253 w 1501"/>
                <a:gd name="T21" fmla="*/ 0 h 6"/>
                <a:gd name="T22" fmla="*/ 277 w 1501"/>
                <a:gd name="T23" fmla="*/ 0 h 6"/>
                <a:gd name="T24" fmla="*/ 302 w 1501"/>
                <a:gd name="T25" fmla="*/ 0 h 6"/>
                <a:gd name="T26" fmla="*/ 326 w 1501"/>
                <a:gd name="T27" fmla="*/ 0 h 6"/>
                <a:gd name="T28" fmla="*/ 350 w 1501"/>
                <a:gd name="T29" fmla="*/ 0 h 6"/>
                <a:gd name="T30" fmla="*/ 374 w 1501"/>
                <a:gd name="T31" fmla="*/ 0 h 6"/>
                <a:gd name="T32" fmla="*/ 398 w 1501"/>
                <a:gd name="T33" fmla="*/ 0 h 6"/>
                <a:gd name="T34" fmla="*/ 422 w 1501"/>
                <a:gd name="T35" fmla="*/ 0 h 6"/>
                <a:gd name="T36" fmla="*/ 446 w 1501"/>
                <a:gd name="T37" fmla="*/ 0 h 6"/>
                <a:gd name="T38" fmla="*/ 470 w 1501"/>
                <a:gd name="T39" fmla="*/ 0 h 6"/>
                <a:gd name="T40" fmla="*/ 494 w 1501"/>
                <a:gd name="T41" fmla="*/ 0 h 6"/>
                <a:gd name="T42" fmla="*/ 519 w 1501"/>
                <a:gd name="T43" fmla="*/ 0 h 6"/>
                <a:gd name="T44" fmla="*/ 543 w 1501"/>
                <a:gd name="T45" fmla="*/ 0 h 6"/>
                <a:gd name="T46" fmla="*/ 567 w 1501"/>
                <a:gd name="T47" fmla="*/ 0 h 6"/>
                <a:gd name="T48" fmla="*/ 591 w 1501"/>
                <a:gd name="T49" fmla="*/ 0 h 6"/>
                <a:gd name="T50" fmla="*/ 615 w 1501"/>
                <a:gd name="T51" fmla="*/ 0 h 6"/>
                <a:gd name="T52" fmla="*/ 639 w 1501"/>
                <a:gd name="T53" fmla="*/ 0 h 6"/>
                <a:gd name="T54" fmla="*/ 663 w 1501"/>
                <a:gd name="T55" fmla="*/ 0 h 6"/>
                <a:gd name="T56" fmla="*/ 687 w 1501"/>
                <a:gd name="T57" fmla="*/ 0 h 6"/>
                <a:gd name="T58" fmla="*/ 711 w 1501"/>
                <a:gd name="T59" fmla="*/ 0 h 6"/>
                <a:gd name="T60" fmla="*/ 736 w 1501"/>
                <a:gd name="T61" fmla="*/ 0 h 6"/>
                <a:gd name="T62" fmla="*/ 760 w 1501"/>
                <a:gd name="T63" fmla="*/ 0 h 6"/>
                <a:gd name="T64" fmla="*/ 784 w 1501"/>
                <a:gd name="T65" fmla="*/ 0 h 6"/>
                <a:gd name="T66" fmla="*/ 808 w 1501"/>
                <a:gd name="T67" fmla="*/ 0 h 6"/>
                <a:gd name="T68" fmla="*/ 832 w 1501"/>
                <a:gd name="T69" fmla="*/ 0 h 6"/>
                <a:gd name="T70" fmla="*/ 856 w 1501"/>
                <a:gd name="T71" fmla="*/ 0 h 6"/>
                <a:gd name="T72" fmla="*/ 880 w 1501"/>
                <a:gd name="T73" fmla="*/ 0 h 6"/>
                <a:gd name="T74" fmla="*/ 904 w 1501"/>
                <a:gd name="T75" fmla="*/ 0 h 6"/>
                <a:gd name="T76" fmla="*/ 928 w 1501"/>
                <a:gd name="T77" fmla="*/ 0 h 6"/>
                <a:gd name="T78" fmla="*/ 953 w 1501"/>
                <a:gd name="T79" fmla="*/ 0 h 6"/>
                <a:gd name="T80" fmla="*/ 977 w 1501"/>
                <a:gd name="T81" fmla="*/ 0 h 6"/>
                <a:gd name="T82" fmla="*/ 1001 w 1501"/>
                <a:gd name="T83" fmla="*/ 0 h 6"/>
                <a:gd name="T84" fmla="*/ 1025 w 1501"/>
                <a:gd name="T85" fmla="*/ 0 h 6"/>
                <a:gd name="T86" fmla="*/ 1049 w 1501"/>
                <a:gd name="T87" fmla="*/ 0 h 6"/>
                <a:gd name="T88" fmla="*/ 1073 w 1501"/>
                <a:gd name="T89" fmla="*/ 0 h 6"/>
                <a:gd name="T90" fmla="*/ 1097 w 1501"/>
                <a:gd name="T91" fmla="*/ 0 h 6"/>
                <a:gd name="T92" fmla="*/ 1121 w 1501"/>
                <a:gd name="T93" fmla="*/ 0 h 6"/>
                <a:gd name="T94" fmla="*/ 1145 w 1501"/>
                <a:gd name="T95" fmla="*/ 0 h 6"/>
                <a:gd name="T96" fmla="*/ 1170 w 1501"/>
                <a:gd name="T97" fmla="*/ 0 h 6"/>
                <a:gd name="T98" fmla="*/ 1194 w 1501"/>
                <a:gd name="T99" fmla="*/ 0 h 6"/>
                <a:gd name="T100" fmla="*/ 1218 w 1501"/>
                <a:gd name="T101" fmla="*/ 0 h 6"/>
                <a:gd name="T102" fmla="*/ 1242 w 1501"/>
                <a:gd name="T103" fmla="*/ 0 h 6"/>
                <a:gd name="T104" fmla="*/ 1266 w 1501"/>
                <a:gd name="T105" fmla="*/ 0 h 6"/>
                <a:gd name="T106" fmla="*/ 1290 w 1501"/>
                <a:gd name="T107" fmla="*/ 0 h 6"/>
                <a:gd name="T108" fmla="*/ 1314 w 1501"/>
                <a:gd name="T109" fmla="*/ 0 h 6"/>
                <a:gd name="T110" fmla="*/ 1338 w 1501"/>
                <a:gd name="T111" fmla="*/ 0 h 6"/>
                <a:gd name="T112" fmla="*/ 1362 w 1501"/>
                <a:gd name="T113" fmla="*/ 0 h 6"/>
                <a:gd name="T114" fmla="*/ 1386 w 1501"/>
                <a:gd name="T115" fmla="*/ 0 h 6"/>
                <a:gd name="T116" fmla="*/ 1411 w 1501"/>
                <a:gd name="T117" fmla="*/ 0 h 6"/>
                <a:gd name="T118" fmla="*/ 1435 w 1501"/>
                <a:gd name="T119" fmla="*/ 0 h 6"/>
                <a:gd name="T120" fmla="*/ 1459 w 1501"/>
                <a:gd name="T121" fmla="*/ 0 h 6"/>
                <a:gd name="T122" fmla="*/ 1483 w 1501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1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6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close/>
                  <a:moveTo>
                    <a:pt x="48" y="0"/>
                  </a:move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3" y="0"/>
                  </a:moveTo>
                  <a:lnTo>
                    <a:pt x="259" y="0"/>
                  </a:lnTo>
                  <a:lnTo>
                    <a:pt x="259" y="6"/>
                  </a:lnTo>
                  <a:lnTo>
                    <a:pt x="253" y="6"/>
                  </a:lnTo>
                  <a:lnTo>
                    <a:pt x="253" y="0"/>
                  </a:lnTo>
                  <a:close/>
                  <a:moveTo>
                    <a:pt x="265" y="0"/>
                  </a:moveTo>
                  <a:lnTo>
                    <a:pt x="271" y="0"/>
                  </a:lnTo>
                  <a:lnTo>
                    <a:pt x="271" y="6"/>
                  </a:lnTo>
                  <a:lnTo>
                    <a:pt x="265" y="6"/>
                  </a:lnTo>
                  <a:lnTo>
                    <a:pt x="265" y="0"/>
                  </a:lnTo>
                  <a:close/>
                  <a:moveTo>
                    <a:pt x="277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7" y="6"/>
                  </a:lnTo>
                  <a:lnTo>
                    <a:pt x="277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6" y="0"/>
                  </a:lnTo>
                  <a:lnTo>
                    <a:pt x="476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2" y="0"/>
                  </a:moveTo>
                  <a:lnTo>
                    <a:pt x="488" y="0"/>
                  </a:lnTo>
                  <a:lnTo>
                    <a:pt x="488" y="6"/>
                  </a:lnTo>
                  <a:lnTo>
                    <a:pt x="482" y="6"/>
                  </a:lnTo>
                  <a:lnTo>
                    <a:pt x="482" y="0"/>
                  </a:lnTo>
                  <a:close/>
                  <a:moveTo>
                    <a:pt x="494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4" y="6"/>
                  </a:lnTo>
                  <a:lnTo>
                    <a:pt x="494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699" y="0"/>
                  </a:moveTo>
                  <a:lnTo>
                    <a:pt x="705" y="0"/>
                  </a:lnTo>
                  <a:lnTo>
                    <a:pt x="705" y="6"/>
                  </a:lnTo>
                  <a:lnTo>
                    <a:pt x="699" y="6"/>
                  </a:lnTo>
                  <a:lnTo>
                    <a:pt x="699" y="0"/>
                  </a:lnTo>
                  <a:close/>
                  <a:moveTo>
                    <a:pt x="711" y="0"/>
                  </a:moveTo>
                  <a:lnTo>
                    <a:pt x="717" y="0"/>
                  </a:lnTo>
                  <a:lnTo>
                    <a:pt x="717" y="6"/>
                  </a:lnTo>
                  <a:lnTo>
                    <a:pt x="711" y="6"/>
                  </a:lnTo>
                  <a:lnTo>
                    <a:pt x="711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2" y="0"/>
                  </a:lnTo>
                  <a:lnTo>
                    <a:pt x="922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8" y="0"/>
                  </a:moveTo>
                  <a:lnTo>
                    <a:pt x="934" y="0"/>
                  </a:lnTo>
                  <a:lnTo>
                    <a:pt x="934" y="6"/>
                  </a:lnTo>
                  <a:lnTo>
                    <a:pt x="928" y="6"/>
                  </a:lnTo>
                  <a:lnTo>
                    <a:pt x="928" y="0"/>
                  </a:lnTo>
                  <a:close/>
                  <a:moveTo>
                    <a:pt x="940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0" y="6"/>
                  </a:lnTo>
                  <a:lnTo>
                    <a:pt x="940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39" y="0"/>
                  </a:lnTo>
                  <a:lnTo>
                    <a:pt x="1139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5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45" y="6"/>
                  </a:lnTo>
                  <a:lnTo>
                    <a:pt x="1145" y="0"/>
                  </a:lnTo>
                  <a:close/>
                  <a:moveTo>
                    <a:pt x="1157" y="0"/>
                  </a:moveTo>
                  <a:lnTo>
                    <a:pt x="1163" y="0"/>
                  </a:lnTo>
                  <a:lnTo>
                    <a:pt x="1163" y="6"/>
                  </a:lnTo>
                  <a:lnTo>
                    <a:pt x="1157" y="6"/>
                  </a:lnTo>
                  <a:lnTo>
                    <a:pt x="1157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2" y="0"/>
                  </a:moveTo>
                  <a:lnTo>
                    <a:pt x="1368" y="0"/>
                  </a:lnTo>
                  <a:lnTo>
                    <a:pt x="1368" y="6"/>
                  </a:lnTo>
                  <a:lnTo>
                    <a:pt x="1362" y="6"/>
                  </a:lnTo>
                  <a:lnTo>
                    <a:pt x="1362" y="0"/>
                  </a:lnTo>
                  <a:close/>
                  <a:moveTo>
                    <a:pt x="1374" y="0"/>
                  </a:moveTo>
                  <a:lnTo>
                    <a:pt x="1380" y="0"/>
                  </a:lnTo>
                  <a:lnTo>
                    <a:pt x="1380" y="6"/>
                  </a:lnTo>
                  <a:lnTo>
                    <a:pt x="1374" y="6"/>
                  </a:lnTo>
                  <a:lnTo>
                    <a:pt x="1374" y="0"/>
                  </a:lnTo>
                  <a:close/>
                  <a:moveTo>
                    <a:pt x="1386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6" y="6"/>
                  </a:lnTo>
                  <a:lnTo>
                    <a:pt x="1386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  <a:moveTo>
                    <a:pt x="1495" y="0"/>
                  </a:moveTo>
                  <a:lnTo>
                    <a:pt x="1501" y="0"/>
                  </a:lnTo>
                  <a:lnTo>
                    <a:pt x="1501" y="6"/>
                  </a:lnTo>
                  <a:lnTo>
                    <a:pt x="1495" y="6"/>
                  </a:lnTo>
                  <a:lnTo>
                    <a:pt x="14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3013" y="3720"/>
              <a:ext cx="1489" cy="6"/>
            </a:xfrm>
            <a:custGeom>
              <a:avLst/>
              <a:gdLst>
                <a:gd name="T0" fmla="*/ 12 w 1489"/>
                <a:gd name="T1" fmla="*/ 0 h 6"/>
                <a:gd name="T2" fmla="*/ 37 w 1489"/>
                <a:gd name="T3" fmla="*/ 0 h 6"/>
                <a:gd name="T4" fmla="*/ 61 w 1489"/>
                <a:gd name="T5" fmla="*/ 0 h 6"/>
                <a:gd name="T6" fmla="*/ 85 w 1489"/>
                <a:gd name="T7" fmla="*/ 0 h 6"/>
                <a:gd name="T8" fmla="*/ 109 w 1489"/>
                <a:gd name="T9" fmla="*/ 0 h 6"/>
                <a:gd name="T10" fmla="*/ 133 w 1489"/>
                <a:gd name="T11" fmla="*/ 0 h 6"/>
                <a:gd name="T12" fmla="*/ 157 w 1489"/>
                <a:gd name="T13" fmla="*/ 0 h 6"/>
                <a:gd name="T14" fmla="*/ 181 w 1489"/>
                <a:gd name="T15" fmla="*/ 0 h 6"/>
                <a:gd name="T16" fmla="*/ 205 w 1489"/>
                <a:gd name="T17" fmla="*/ 0 h 6"/>
                <a:gd name="T18" fmla="*/ 229 w 1489"/>
                <a:gd name="T19" fmla="*/ 0 h 6"/>
                <a:gd name="T20" fmla="*/ 254 w 1489"/>
                <a:gd name="T21" fmla="*/ 0 h 6"/>
                <a:gd name="T22" fmla="*/ 278 w 1489"/>
                <a:gd name="T23" fmla="*/ 0 h 6"/>
                <a:gd name="T24" fmla="*/ 302 w 1489"/>
                <a:gd name="T25" fmla="*/ 0 h 6"/>
                <a:gd name="T26" fmla="*/ 326 w 1489"/>
                <a:gd name="T27" fmla="*/ 0 h 6"/>
                <a:gd name="T28" fmla="*/ 350 w 1489"/>
                <a:gd name="T29" fmla="*/ 0 h 6"/>
                <a:gd name="T30" fmla="*/ 374 w 1489"/>
                <a:gd name="T31" fmla="*/ 0 h 6"/>
                <a:gd name="T32" fmla="*/ 398 w 1489"/>
                <a:gd name="T33" fmla="*/ 0 h 6"/>
                <a:gd name="T34" fmla="*/ 422 w 1489"/>
                <a:gd name="T35" fmla="*/ 0 h 6"/>
                <a:gd name="T36" fmla="*/ 446 w 1489"/>
                <a:gd name="T37" fmla="*/ 0 h 6"/>
                <a:gd name="T38" fmla="*/ 470 w 1489"/>
                <a:gd name="T39" fmla="*/ 0 h 6"/>
                <a:gd name="T40" fmla="*/ 495 w 1489"/>
                <a:gd name="T41" fmla="*/ 0 h 6"/>
                <a:gd name="T42" fmla="*/ 519 w 1489"/>
                <a:gd name="T43" fmla="*/ 0 h 6"/>
                <a:gd name="T44" fmla="*/ 543 w 1489"/>
                <a:gd name="T45" fmla="*/ 0 h 6"/>
                <a:gd name="T46" fmla="*/ 567 w 1489"/>
                <a:gd name="T47" fmla="*/ 0 h 6"/>
                <a:gd name="T48" fmla="*/ 591 w 1489"/>
                <a:gd name="T49" fmla="*/ 0 h 6"/>
                <a:gd name="T50" fmla="*/ 615 w 1489"/>
                <a:gd name="T51" fmla="*/ 0 h 6"/>
                <a:gd name="T52" fmla="*/ 639 w 1489"/>
                <a:gd name="T53" fmla="*/ 0 h 6"/>
                <a:gd name="T54" fmla="*/ 663 w 1489"/>
                <a:gd name="T55" fmla="*/ 0 h 6"/>
                <a:gd name="T56" fmla="*/ 687 w 1489"/>
                <a:gd name="T57" fmla="*/ 0 h 6"/>
                <a:gd name="T58" fmla="*/ 712 w 1489"/>
                <a:gd name="T59" fmla="*/ 0 h 6"/>
                <a:gd name="T60" fmla="*/ 736 w 1489"/>
                <a:gd name="T61" fmla="*/ 0 h 6"/>
                <a:gd name="T62" fmla="*/ 760 w 1489"/>
                <a:gd name="T63" fmla="*/ 0 h 6"/>
                <a:gd name="T64" fmla="*/ 784 w 1489"/>
                <a:gd name="T65" fmla="*/ 0 h 6"/>
                <a:gd name="T66" fmla="*/ 808 w 1489"/>
                <a:gd name="T67" fmla="*/ 0 h 6"/>
                <a:gd name="T68" fmla="*/ 832 w 1489"/>
                <a:gd name="T69" fmla="*/ 0 h 6"/>
                <a:gd name="T70" fmla="*/ 856 w 1489"/>
                <a:gd name="T71" fmla="*/ 0 h 6"/>
                <a:gd name="T72" fmla="*/ 880 w 1489"/>
                <a:gd name="T73" fmla="*/ 0 h 6"/>
                <a:gd name="T74" fmla="*/ 904 w 1489"/>
                <a:gd name="T75" fmla="*/ 0 h 6"/>
                <a:gd name="T76" fmla="*/ 929 w 1489"/>
                <a:gd name="T77" fmla="*/ 0 h 6"/>
                <a:gd name="T78" fmla="*/ 953 w 1489"/>
                <a:gd name="T79" fmla="*/ 0 h 6"/>
                <a:gd name="T80" fmla="*/ 977 w 1489"/>
                <a:gd name="T81" fmla="*/ 0 h 6"/>
                <a:gd name="T82" fmla="*/ 1001 w 1489"/>
                <a:gd name="T83" fmla="*/ 0 h 6"/>
                <a:gd name="T84" fmla="*/ 1025 w 1489"/>
                <a:gd name="T85" fmla="*/ 0 h 6"/>
                <a:gd name="T86" fmla="*/ 1049 w 1489"/>
                <a:gd name="T87" fmla="*/ 0 h 6"/>
                <a:gd name="T88" fmla="*/ 1073 w 1489"/>
                <a:gd name="T89" fmla="*/ 0 h 6"/>
                <a:gd name="T90" fmla="*/ 1097 w 1489"/>
                <a:gd name="T91" fmla="*/ 0 h 6"/>
                <a:gd name="T92" fmla="*/ 1121 w 1489"/>
                <a:gd name="T93" fmla="*/ 0 h 6"/>
                <a:gd name="T94" fmla="*/ 1146 w 1489"/>
                <a:gd name="T95" fmla="*/ 0 h 6"/>
                <a:gd name="T96" fmla="*/ 1170 w 1489"/>
                <a:gd name="T97" fmla="*/ 0 h 6"/>
                <a:gd name="T98" fmla="*/ 1194 w 1489"/>
                <a:gd name="T99" fmla="*/ 0 h 6"/>
                <a:gd name="T100" fmla="*/ 1218 w 1489"/>
                <a:gd name="T101" fmla="*/ 0 h 6"/>
                <a:gd name="T102" fmla="*/ 1242 w 1489"/>
                <a:gd name="T103" fmla="*/ 0 h 6"/>
                <a:gd name="T104" fmla="*/ 1266 w 1489"/>
                <a:gd name="T105" fmla="*/ 0 h 6"/>
                <a:gd name="T106" fmla="*/ 1290 w 1489"/>
                <a:gd name="T107" fmla="*/ 0 h 6"/>
                <a:gd name="T108" fmla="*/ 1314 w 1489"/>
                <a:gd name="T109" fmla="*/ 0 h 6"/>
                <a:gd name="T110" fmla="*/ 1338 w 1489"/>
                <a:gd name="T111" fmla="*/ 0 h 6"/>
                <a:gd name="T112" fmla="*/ 1363 w 1489"/>
                <a:gd name="T113" fmla="*/ 0 h 6"/>
                <a:gd name="T114" fmla="*/ 1387 w 1489"/>
                <a:gd name="T115" fmla="*/ 0 h 6"/>
                <a:gd name="T116" fmla="*/ 1411 w 1489"/>
                <a:gd name="T117" fmla="*/ 0 h 6"/>
                <a:gd name="T118" fmla="*/ 1435 w 1489"/>
                <a:gd name="T119" fmla="*/ 0 h 6"/>
                <a:gd name="T120" fmla="*/ 1459 w 1489"/>
                <a:gd name="T121" fmla="*/ 0 h 6"/>
                <a:gd name="T122" fmla="*/ 1483 w 1489"/>
                <a:gd name="T1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89" h="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  <a:moveTo>
                    <a:pt x="24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24" y="0"/>
                  </a:lnTo>
                  <a:close/>
                  <a:moveTo>
                    <a:pt x="37" y="0"/>
                  </a:moveTo>
                  <a:lnTo>
                    <a:pt x="43" y="0"/>
                  </a:lnTo>
                  <a:lnTo>
                    <a:pt x="43" y="6"/>
                  </a:lnTo>
                  <a:lnTo>
                    <a:pt x="37" y="6"/>
                  </a:lnTo>
                  <a:lnTo>
                    <a:pt x="37" y="0"/>
                  </a:lnTo>
                  <a:close/>
                  <a:moveTo>
                    <a:pt x="49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9" y="6"/>
                  </a:lnTo>
                  <a:lnTo>
                    <a:pt x="49" y="0"/>
                  </a:lnTo>
                  <a:close/>
                  <a:moveTo>
                    <a:pt x="61" y="0"/>
                  </a:moveTo>
                  <a:lnTo>
                    <a:pt x="67" y="0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61" y="0"/>
                  </a:lnTo>
                  <a:close/>
                  <a:moveTo>
                    <a:pt x="73" y="0"/>
                  </a:moveTo>
                  <a:lnTo>
                    <a:pt x="79" y="0"/>
                  </a:lnTo>
                  <a:lnTo>
                    <a:pt x="79" y="6"/>
                  </a:lnTo>
                  <a:lnTo>
                    <a:pt x="73" y="6"/>
                  </a:lnTo>
                  <a:lnTo>
                    <a:pt x="73" y="0"/>
                  </a:lnTo>
                  <a:close/>
                  <a:moveTo>
                    <a:pt x="85" y="0"/>
                  </a:moveTo>
                  <a:lnTo>
                    <a:pt x="91" y="0"/>
                  </a:lnTo>
                  <a:lnTo>
                    <a:pt x="9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97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7" y="0"/>
                  </a:lnTo>
                  <a:close/>
                  <a:moveTo>
                    <a:pt x="109" y="0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9" y="0"/>
                  </a:lnTo>
                  <a:close/>
                  <a:moveTo>
                    <a:pt x="121" y="0"/>
                  </a:moveTo>
                  <a:lnTo>
                    <a:pt x="127" y="0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21" y="0"/>
                  </a:lnTo>
                  <a:close/>
                  <a:moveTo>
                    <a:pt x="133" y="0"/>
                  </a:moveTo>
                  <a:lnTo>
                    <a:pt x="139" y="0"/>
                  </a:lnTo>
                  <a:lnTo>
                    <a:pt x="139" y="6"/>
                  </a:lnTo>
                  <a:lnTo>
                    <a:pt x="133" y="6"/>
                  </a:lnTo>
                  <a:lnTo>
                    <a:pt x="133" y="0"/>
                  </a:lnTo>
                  <a:close/>
                  <a:moveTo>
                    <a:pt x="145" y="0"/>
                  </a:moveTo>
                  <a:lnTo>
                    <a:pt x="151" y="0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45" y="0"/>
                  </a:lnTo>
                  <a:close/>
                  <a:moveTo>
                    <a:pt x="157" y="0"/>
                  </a:moveTo>
                  <a:lnTo>
                    <a:pt x="163" y="0"/>
                  </a:lnTo>
                  <a:lnTo>
                    <a:pt x="163" y="6"/>
                  </a:lnTo>
                  <a:lnTo>
                    <a:pt x="157" y="6"/>
                  </a:lnTo>
                  <a:lnTo>
                    <a:pt x="157" y="0"/>
                  </a:lnTo>
                  <a:close/>
                  <a:moveTo>
                    <a:pt x="169" y="0"/>
                  </a:moveTo>
                  <a:lnTo>
                    <a:pt x="175" y="0"/>
                  </a:lnTo>
                  <a:lnTo>
                    <a:pt x="175" y="6"/>
                  </a:lnTo>
                  <a:lnTo>
                    <a:pt x="169" y="6"/>
                  </a:lnTo>
                  <a:lnTo>
                    <a:pt x="169" y="0"/>
                  </a:lnTo>
                  <a:close/>
                  <a:moveTo>
                    <a:pt x="181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1" y="6"/>
                  </a:lnTo>
                  <a:lnTo>
                    <a:pt x="181" y="0"/>
                  </a:lnTo>
                  <a:close/>
                  <a:moveTo>
                    <a:pt x="193" y="0"/>
                  </a:moveTo>
                  <a:lnTo>
                    <a:pt x="199" y="0"/>
                  </a:lnTo>
                  <a:lnTo>
                    <a:pt x="199" y="6"/>
                  </a:lnTo>
                  <a:lnTo>
                    <a:pt x="193" y="6"/>
                  </a:lnTo>
                  <a:lnTo>
                    <a:pt x="193" y="0"/>
                  </a:lnTo>
                  <a:close/>
                  <a:moveTo>
                    <a:pt x="205" y="0"/>
                  </a:moveTo>
                  <a:lnTo>
                    <a:pt x="211" y="0"/>
                  </a:lnTo>
                  <a:lnTo>
                    <a:pt x="211" y="6"/>
                  </a:lnTo>
                  <a:lnTo>
                    <a:pt x="205" y="6"/>
                  </a:lnTo>
                  <a:lnTo>
                    <a:pt x="205" y="0"/>
                  </a:lnTo>
                  <a:close/>
                  <a:moveTo>
                    <a:pt x="217" y="0"/>
                  </a:moveTo>
                  <a:lnTo>
                    <a:pt x="223" y="0"/>
                  </a:lnTo>
                  <a:lnTo>
                    <a:pt x="223" y="6"/>
                  </a:lnTo>
                  <a:lnTo>
                    <a:pt x="217" y="6"/>
                  </a:lnTo>
                  <a:lnTo>
                    <a:pt x="217" y="0"/>
                  </a:lnTo>
                  <a:close/>
                  <a:moveTo>
                    <a:pt x="229" y="0"/>
                  </a:moveTo>
                  <a:lnTo>
                    <a:pt x="235" y="0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9" y="0"/>
                  </a:lnTo>
                  <a:close/>
                  <a:moveTo>
                    <a:pt x="241" y="0"/>
                  </a:moveTo>
                  <a:lnTo>
                    <a:pt x="247" y="0"/>
                  </a:lnTo>
                  <a:lnTo>
                    <a:pt x="247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54" y="0"/>
                  </a:moveTo>
                  <a:lnTo>
                    <a:pt x="260" y="0"/>
                  </a:lnTo>
                  <a:lnTo>
                    <a:pt x="260" y="6"/>
                  </a:lnTo>
                  <a:lnTo>
                    <a:pt x="254" y="6"/>
                  </a:lnTo>
                  <a:lnTo>
                    <a:pt x="254" y="0"/>
                  </a:lnTo>
                  <a:close/>
                  <a:moveTo>
                    <a:pt x="266" y="0"/>
                  </a:moveTo>
                  <a:lnTo>
                    <a:pt x="272" y="0"/>
                  </a:lnTo>
                  <a:lnTo>
                    <a:pt x="272" y="6"/>
                  </a:lnTo>
                  <a:lnTo>
                    <a:pt x="266" y="6"/>
                  </a:lnTo>
                  <a:lnTo>
                    <a:pt x="266" y="0"/>
                  </a:lnTo>
                  <a:close/>
                  <a:moveTo>
                    <a:pt x="278" y="0"/>
                  </a:moveTo>
                  <a:lnTo>
                    <a:pt x="284" y="0"/>
                  </a:lnTo>
                  <a:lnTo>
                    <a:pt x="284" y="6"/>
                  </a:lnTo>
                  <a:lnTo>
                    <a:pt x="278" y="6"/>
                  </a:lnTo>
                  <a:lnTo>
                    <a:pt x="278" y="0"/>
                  </a:lnTo>
                  <a:close/>
                  <a:moveTo>
                    <a:pt x="290" y="0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290" y="6"/>
                  </a:lnTo>
                  <a:lnTo>
                    <a:pt x="290" y="0"/>
                  </a:lnTo>
                  <a:close/>
                  <a:moveTo>
                    <a:pt x="302" y="0"/>
                  </a:moveTo>
                  <a:lnTo>
                    <a:pt x="308" y="0"/>
                  </a:lnTo>
                  <a:lnTo>
                    <a:pt x="308" y="6"/>
                  </a:lnTo>
                  <a:lnTo>
                    <a:pt x="302" y="6"/>
                  </a:lnTo>
                  <a:lnTo>
                    <a:pt x="302" y="0"/>
                  </a:lnTo>
                  <a:close/>
                  <a:moveTo>
                    <a:pt x="314" y="0"/>
                  </a:moveTo>
                  <a:lnTo>
                    <a:pt x="320" y="0"/>
                  </a:lnTo>
                  <a:lnTo>
                    <a:pt x="320" y="6"/>
                  </a:lnTo>
                  <a:lnTo>
                    <a:pt x="314" y="6"/>
                  </a:lnTo>
                  <a:lnTo>
                    <a:pt x="314" y="0"/>
                  </a:lnTo>
                  <a:close/>
                  <a:moveTo>
                    <a:pt x="326" y="0"/>
                  </a:moveTo>
                  <a:lnTo>
                    <a:pt x="332" y="0"/>
                  </a:lnTo>
                  <a:lnTo>
                    <a:pt x="332" y="6"/>
                  </a:lnTo>
                  <a:lnTo>
                    <a:pt x="326" y="6"/>
                  </a:lnTo>
                  <a:lnTo>
                    <a:pt x="326" y="0"/>
                  </a:lnTo>
                  <a:close/>
                  <a:moveTo>
                    <a:pt x="338" y="0"/>
                  </a:moveTo>
                  <a:lnTo>
                    <a:pt x="344" y="0"/>
                  </a:lnTo>
                  <a:lnTo>
                    <a:pt x="344" y="6"/>
                  </a:lnTo>
                  <a:lnTo>
                    <a:pt x="338" y="6"/>
                  </a:lnTo>
                  <a:lnTo>
                    <a:pt x="338" y="0"/>
                  </a:lnTo>
                  <a:close/>
                  <a:moveTo>
                    <a:pt x="350" y="0"/>
                  </a:moveTo>
                  <a:lnTo>
                    <a:pt x="356" y="0"/>
                  </a:lnTo>
                  <a:lnTo>
                    <a:pt x="356" y="6"/>
                  </a:lnTo>
                  <a:lnTo>
                    <a:pt x="350" y="6"/>
                  </a:lnTo>
                  <a:lnTo>
                    <a:pt x="350" y="0"/>
                  </a:lnTo>
                  <a:close/>
                  <a:moveTo>
                    <a:pt x="362" y="0"/>
                  </a:moveTo>
                  <a:lnTo>
                    <a:pt x="368" y="0"/>
                  </a:lnTo>
                  <a:lnTo>
                    <a:pt x="368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374" y="0"/>
                  </a:moveTo>
                  <a:lnTo>
                    <a:pt x="380" y="0"/>
                  </a:lnTo>
                  <a:lnTo>
                    <a:pt x="380" y="6"/>
                  </a:lnTo>
                  <a:lnTo>
                    <a:pt x="374" y="6"/>
                  </a:lnTo>
                  <a:lnTo>
                    <a:pt x="374" y="0"/>
                  </a:lnTo>
                  <a:close/>
                  <a:moveTo>
                    <a:pt x="386" y="0"/>
                  </a:moveTo>
                  <a:lnTo>
                    <a:pt x="392" y="0"/>
                  </a:lnTo>
                  <a:lnTo>
                    <a:pt x="392" y="6"/>
                  </a:lnTo>
                  <a:lnTo>
                    <a:pt x="386" y="6"/>
                  </a:lnTo>
                  <a:lnTo>
                    <a:pt x="386" y="0"/>
                  </a:lnTo>
                  <a:close/>
                  <a:moveTo>
                    <a:pt x="398" y="0"/>
                  </a:moveTo>
                  <a:lnTo>
                    <a:pt x="404" y="0"/>
                  </a:lnTo>
                  <a:lnTo>
                    <a:pt x="404" y="6"/>
                  </a:lnTo>
                  <a:lnTo>
                    <a:pt x="398" y="6"/>
                  </a:lnTo>
                  <a:lnTo>
                    <a:pt x="398" y="0"/>
                  </a:lnTo>
                  <a:close/>
                  <a:moveTo>
                    <a:pt x="410" y="0"/>
                  </a:moveTo>
                  <a:lnTo>
                    <a:pt x="416" y="0"/>
                  </a:lnTo>
                  <a:lnTo>
                    <a:pt x="416" y="6"/>
                  </a:lnTo>
                  <a:lnTo>
                    <a:pt x="410" y="6"/>
                  </a:lnTo>
                  <a:lnTo>
                    <a:pt x="410" y="0"/>
                  </a:lnTo>
                  <a:close/>
                  <a:moveTo>
                    <a:pt x="422" y="0"/>
                  </a:moveTo>
                  <a:lnTo>
                    <a:pt x="428" y="0"/>
                  </a:lnTo>
                  <a:lnTo>
                    <a:pt x="428" y="6"/>
                  </a:lnTo>
                  <a:lnTo>
                    <a:pt x="422" y="6"/>
                  </a:lnTo>
                  <a:lnTo>
                    <a:pt x="422" y="0"/>
                  </a:lnTo>
                  <a:close/>
                  <a:moveTo>
                    <a:pt x="434" y="0"/>
                  </a:moveTo>
                  <a:lnTo>
                    <a:pt x="440" y="0"/>
                  </a:lnTo>
                  <a:lnTo>
                    <a:pt x="440" y="6"/>
                  </a:lnTo>
                  <a:lnTo>
                    <a:pt x="434" y="6"/>
                  </a:lnTo>
                  <a:lnTo>
                    <a:pt x="434" y="0"/>
                  </a:lnTo>
                  <a:close/>
                  <a:moveTo>
                    <a:pt x="446" y="0"/>
                  </a:moveTo>
                  <a:lnTo>
                    <a:pt x="452" y="0"/>
                  </a:lnTo>
                  <a:lnTo>
                    <a:pt x="452" y="6"/>
                  </a:lnTo>
                  <a:lnTo>
                    <a:pt x="446" y="6"/>
                  </a:lnTo>
                  <a:lnTo>
                    <a:pt x="446" y="0"/>
                  </a:lnTo>
                  <a:close/>
                  <a:moveTo>
                    <a:pt x="458" y="0"/>
                  </a:moveTo>
                  <a:lnTo>
                    <a:pt x="464" y="0"/>
                  </a:lnTo>
                  <a:lnTo>
                    <a:pt x="464" y="6"/>
                  </a:lnTo>
                  <a:lnTo>
                    <a:pt x="458" y="6"/>
                  </a:lnTo>
                  <a:lnTo>
                    <a:pt x="458" y="0"/>
                  </a:lnTo>
                  <a:close/>
                  <a:moveTo>
                    <a:pt x="470" y="0"/>
                  </a:moveTo>
                  <a:lnTo>
                    <a:pt x="477" y="0"/>
                  </a:lnTo>
                  <a:lnTo>
                    <a:pt x="477" y="6"/>
                  </a:lnTo>
                  <a:lnTo>
                    <a:pt x="470" y="6"/>
                  </a:lnTo>
                  <a:lnTo>
                    <a:pt x="470" y="0"/>
                  </a:lnTo>
                  <a:close/>
                  <a:moveTo>
                    <a:pt x="483" y="0"/>
                  </a:moveTo>
                  <a:lnTo>
                    <a:pt x="489" y="0"/>
                  </a:lnTo>
                  <a:lnTo>
                    <a:pt x="489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495" y="0"/>
                  </a:moveTo>
                  <a:lnTo>
                    <a:pt x="501" y="0"/>
                  </a:lnTo>
                  <a:lnTo>
                    <a:pt x="501" y="6"/>
                  </a:lnTo>
                  <a:lnTo>
                    <a:pt x="495" y="6"/>
                  </a:lnTo>
                  <a:lnTo>
                    <a:pt x="495" y="0"/>
                  </a:lnTo>
                  <a:close/>
                  <a:moveTo>
                    <a:pt x="507" y="0"/>
                  </a:moveTo>
                  <a:lnTo>
                    <a:pt x="513" y="0"/>
                  </a:lnTo>
                  <a:lnTo>
                    <a:pt x="513" y="6"/>
                  </a:lnTo>
                  <a:lnTo>
                    <a:pt x="507" y="6"/>
                  </a:lnTo>
                  <a:lnTo>
                    <a:pt x="507" y="0"/>
                  </a:lnTo>
                  <a:close/>
                  <a:moveTo>
                    <a:pt x="519" y="0"/>
                  </a:moveTo>
                  <a:lnTo>
                    <a:pt x="525" y="0"/>
                  </a:lnTo>
                  <a:lnTo>
                    <a:pt x="525" y="6"/>
                  </a:lnTo>
                  <a:lnTo>
                    <a:pt x="519" y="6"/>
                  </a:lnTo>
                  <a:lnTo>
                    <a:pt x="519" y="0"/>
                  </a:lnTo>
                  <a:close/>
                  <a:moveTo>
                    <a:pt x="531" y="0"/>
                  </a:moveTo>
                  <a:lnTo>
                    <a:pt x="537" y="0"/>
                  </a:lnTo>
                  <a:lnTo>
                    <a:pt x="537" y="6"/>
                  </a:lnTo>
                  <a:lnTo>
                    <a:pt x="531" y="6"/>
                  </a:lnTo>
                  <a:lnTo>
                    <a:pt x="531" y="0"/>
                  </a:lnTo>
                  <a:close/>
                  <a:moveTo>
                    <a:pt x="543" y="0"/>
                  </a:moveTo>
                  <a:lnTo>
                    <a:pt x="549" y="0"/>
                  </a:lnTo>
                  <a:lnTo>
                    <a:pt x="549" y="6"/>
                  </a:lnTo>
                  <a:lnTo>
                    <a:pt x="543" y="6"/>
                  </a:lnTo>
                  <a:lnTo>
                    <a:pt x="543" y="0"/>
                  </a:lnTo>
                  <a:close/>
                  <a:moveTo>
                    <a:pt x="555" y="0"/>
                  </a:moveTo>
                  <a:lnTo>
                    <a:pt x="561" y="0"/>
                  </a:lnTo>
                  <a:lnTo>
                    <a:pt x="561" y="6"/>
                  </a:lnTo>
                  <a:lnTo>
                    <a:pt x="555" y="6"/>
                  </a:lnTo>
                  <a:lnTo>
                    <a:pt x="555" y="0"/>
                  </a:lnTo>
                  <a:close/>
                  <a:moveTo>
                    <a:pt x="567" y="0"/>
                  </a:moveTo>
                  <a:lnTo>
                    <a:pt x="573" y="0"/>
                  </a:lnTo>
                  <a:lnTo>
                    <a:pt x="573" y="6"/>
                  </a:lnTo>
                  <a:lnTo>
                    <a:pt x="567" y="6"/>
                  </a:lnTo>
                  <a:lnTo>
                    <a:pt x="567" y="0"/>
                  </a:lnTo>
                  <a:close/>
                  <a:moveTo>
                    <a:pt x="579" y="0"/>
                  </a:moveTo>
                  <a:lnTo>
                    <a:pt x="585" y="0"/>
                  </a:lnTo>
                  <a:lnTo>
                    <a:pt x="585" y="6"/>
                  </a:lnTo>
                  <a:lnTo>
                    <a:pt x="579" y="6"/>
                  </a:lnTo>
                  <a:lnTo>
                    <a:pt x="579" y="0"/>
                  </a:lnTo>
                  <a:close/>
                  <a:moveTo>
                    <a:pt x="591" y="0"/>
                  </a:moveTo>
                  <a:lnTo>
                    <a:pt x="597" y="0"/>
                  </a:lnTo>
                  <a:lnTo>
                    <a:pt x="597" y="6"/>
                  </a:lnTo>
                  <a:lnTo>
                    <a:pt x="591" y="6"/>
                  </a:lnTo>
                  <a:lnTo>
                    <a:pt x="591" y="0"/>
                  </a:lnTo>
                  <a:close/>
                  <a:moveTo>
                    <a:pt x="603" y="0"/>
                  </a:moveTo>
                  <a:lnTo>
                    <a:pt x="609" y="0"/>
                  </a:lnTo>
                  <a:lnTo>
                    <a:pt x="609" y="6"/>
                  </a:lnTo>
                  <a:lnTo>
                    <a:pt x="603" y="6"/>
                  </a:lnTo>
                  <a:lnTo>
                    <a:pt x="603" y="0"/>
                  </a:lnTo>
                  <a:close/>
                  <a:moveTo>
                    <a:pt x="615" y="0"/>
                  </a:moveTo>
                  <a:lnTo>
                    <a:pt x="621" y="0"/>
                  </a:lnTo>
                  <a:lnTo>
                    <a:pt x="621" y="6"/>
                  </a:lnTo>
                  <a:lnTo>
                    <a:pt x="615" y="6"/>
                  </a:lnTo>
                  <a:lnTo>
                    <a:pt x="615" y="0"/>
                  </a:lnTo>
                  <a:close/>
                  <a:moveTo>
                    <a:pt x="627" y="0"/>
                  </a:moveTo>
                  <a:lnTo>
                    <a:pt x="633" y="0"/>
                  </a:lnTo>
                  <a:lnTo>
                    <a:pt x="633" y="6"/>
                  </a:lnTo>
                  <a:lnTo>
                    <a:pt x="627" y="6"/>
                  </a:lnTo>
                  <a:lnTo>
                    <a:pt x="627" y="0"/>
                  </a:lnTo>
                  <a:close/>
                  <a:moveTo>
                    <a:pt x="639" y="0"/>
                  </a:moveTo>
                  <a:lnTo>
                    <a:pt x="645" y="0"/>
                  </a:lnTo>
                  <a:lnTo>
                    <a:pt x="645" y="6"/>
                  </a:lnTo>
                  <a:lnTo>
                    <a:pt x="639" y="6"/>
                  </a:lnTo>
                  <a:lnTo>
                    <a:pt x="639" y="0"/>
                  </a:lnTo>
                  <a:close/>
                  <a:moveTo>
                    <a:pt x="651" y="0"/>
                  </a:moveTo>
                  <a:lnTo>
                    <a:pt x="657" y="0"/>
                  </a:lnTo>
                  <a:lnTo>
                    <a:pt x="657" y="6"/>
                  </a:lnTo>
                  <a:lnTo>
                    <a:pt x="651" y="6"/>
                  </a:lnTo>
                  <a:lnTo>
                    <a:pt x="651" y="0"/>
                  </a:lnTo>
                  <a:close/>
                  <a:moveTo>
                    <a:pt x="663" y="0"/>
                  </a:moveTo>
                  <a:lnTo>
                    <a:pt x="669" y="0"/>
                  </a:lnTo>
                  <a:lnTo>
                    <a:pt x="669" y="6"/>
                  </a:lnTo>
                  <a:lnTo>
                    <a:pt x="663" y="6"/>
                  </a:lnTo>
                  <a:lnTo>
                    <a:pt x="663" y="0"/>
                  </a:lnTo>
                  <a:close/>
                  <a:moveTo>
                    <a:pt x="675" y="0"/>
                  </a:moveTo>
                  <a:lnTo>
                    <a:pt x="681" y="0"/>
                  </a:lnTo>
                  <a:lnTo>
                    <a:pt x="681" y="6"/>
                  </a:lnTo>
                  <a:lnTo>
                    <a:pt x="675" y="6"/>
                  </a:lnTo>
                  <a:lnTo>
                    <a:pt x="675" y="0"/>
                  </a:lnTo>
                  <a:close/>
                  <a:moveTo>
                    <a:pt x="687" y="0"/>
                  </a:moveTo>
                  <a:lnTo>
                    <a:pt x="693" y="0"/>
                  </a:lnTo>
                  <a:lnTo>
                    <a:pt x="693" y="6"/>
                  </a:lnTo>
                  <a:lnTo>
                    <a:pt x="687" y="6"/>
                  </a:lnTo>
                  <a:lnTo>
                    <a:pt x="687" y="0"/>
                  </a:lnTo>
                  <a:close/>
                  <a:moveTo>
                    <a:pt x="700" y="0"/>
                  </a:moveTo>
                  <a:lnTo>
                    <a:pt x="706" y="0"/>
                  </a:lnTo>
                  <a:lnTo>
                    <a:pt x="706" y="6"/>
                  </a:lnTo>
                  <a:lnTo>
                    <a:pt x="700" y="6"/>
                  </a:lnTo>
                  <a:lnTo>
                    <a:pt x="700" y="0"/>
                  </a:lnTo>
                  <a:close/>
                  <a:moveTo>
                    <a:pt x="712" y="0"/>
                  </a:moveTo>
                  <a:lnTo>
                    <a:pt x="718" y="0"/>
                  </a:lnTo>
                  <a:lnTo>
                    <a:pt x="718" y="6"/>
                  </a:lnTo>
                  <a:lnTo>
                    <a:pt x="712" y="6"/>
                  </a:lnTo>
                  <a:lnTo>
                    <a:pt x="712" y="0"/>
                  </a:lnTo>
                  <a:close/>
                  <a:moveTo>
                    <a:pt x="724" y="0"/>
                  </a:moveTo>
                  <a:lnTo>
                    <a:pt x="730" y="0"/>
                  </a:lnTo>
                  <a:lnTo>
                    <a:pt x="730" y="6"/>
                  </a:lnTo>
                  <a:lnTo>
                    <a:pt x="724" y="6"/>
                  </a:lnTo>
                  <a:lnTo>
                    <a:pt x="724" y="0"/>
                  </a:lnTo>
                  <a:close/>
                  <a:moveTo>
                    <a:pt x="736" y="0"/>
                  </a:moveTo>
                  <a:lnTo>
                    <a:pt x="742" y="0"/>
                  </a:lnTo>
                  <a:lnTo>
                    <a:pt x="742" y="6"/>
                  </a:lnTo>
                  <a:lnTo>
                    <a:pt x="736" y="6"/>
                  </a:lnTo>
                  <a:lnTo>
                    <a:pt x="736" y="0"/>
                  </a:lnTo>
                  <a:close/>
                  <a:moveTo>
                    <a:pt x="748" y="0"/>
                  </a:moveTo>
                  <a:lnTo>
                    <a:pt x="754" y="0"/>
                  </a:lnTo>
                  <a:lnTo>
                    <a:pt x="754" y="6"/>
                  </a:lnTo>
                  <a:lnTo>
                    <a:pt x="748" y="6"/>
                  </a:lnTo>
                  <a:lnTo>
                    <a:pt x="748" y="0"/>
                  </a:lnTo>
                  <a:close/>
                  <a:moveTo>
                    <a:pt x="760" y="0"/>
                  </a:moveTo>
                  <a:lnTo>
                    <a:pt x="766" y="0"/>
                  </a:lnTo>
                  <a:lnTo>
                    <a:pt x="766" y="6"/>
                  </a:lnTo>
                  <a:lnTo>
                    <a:pt x="760" y="6"/>
                  </a:lnTo>
                  <a:lnTo>
                    <a:pt x="760" y="0"/>
                  </a:lnTo>
                  <a:close/>
                  <a:moveTo>
                    <a:pt x="772" y="0"/>
                  </a:moveTo>
                  <a:lnTo>
                    <a:pt x="778" y="0"/>
                  </a:lnTo>
                  <a:lnTo>
                    <a:pt x="778" y="6"/>
                  </a:lnTo>
                  <a:lnTo>
                    <a:pt x="772" y="6"/>
                  </a:lnTo>
                  <a:lnTo>
                    <a:pt x="772" y="0"/>
                  </a:lnTo>
                  <a:close/>
                  <a:moveTo>
                    <a:pt x="784" y="0"/>
                  </a:moveTo>
                  <a:lnTo>
                    <a:pt x="790" y="0"/>
                  </a:lnTo>
                  <a:lnTo>
                    <a:pt x="790" y="6"/>
                  </a:lnTo>
                  <a:lnTo>
                    <a:pt x="784" y="6"/>
                  </a:lnTo>
                  <a:lnTo>
                    <a:pt x="784" y="0"/>
                  </a:lnTo>
                  <a:close/>
                  <a:moveTo>
                    <a:pt x="796" y="0"/>
                  </a:moveTo>
                  <a:lnTo>
                    <a:pt x="802" y="0"/>
                  </a:lnTo>
                  <a:lnTo>
                    <a:pt x="802" y="6"/>
                  </a:lnTo>
                  <a:lnTo>
                    <a:pt x="796" y="6"/>
                  </a:lnTo>
                  <a:lnTo>
                    <a:pt x="796" y="0"/>
                  </a:lnTo>
                  <a:close/>
                  <a:moveTo>
                    <a:pt x="808" y="0"/>
                  </a:moveTo>
                  <a:lnTo>
                    <a:pt x="814" y="0"/>
                  </a:lnTo>
                  <a:lnTo>
                    <a:pt x="814" y="6"/>
                  </a:lnTo>
                  <a:lnTo>
                    <a:pt x="808" y="6"/>
                  </a:lnTo>
                  <a:lnTo>
                    <a:pt x="808" y="0"/>
                  </a:lnTo>
                  <a:close/>
                  <a:moveTo>
                    <a:pt x="820" y="0"/>
                  </a:moveTo>
                  <a:lnTo>
                    <a:pt x="826" y="0"/>
                  </a:lnTo>
                  <a:lnTo>
                    <a:pt x="826" y="6"/>
                  </a:lnTo>
                  <a:lnTo>
                    <a:pt x="820" y="6"/>
                  </a:lnTo>
                  <a:lnTo>
                    <a:pt x="820" y="0"/>
                  </a:lnTo>
                  <a:close/>
                  <a:moveTo>
                    <a:pt x="832" y="0"/>
                  </a:moveTo>
                  <a:lnTo>
                    <a:pt x="838" y="0"/>
                  </a:lnTo>
                  <a:lnTo>
                    <a:pt x="838" y="6"/>
                  </a:lnTo>
                  <a:lnTo>
                    <a:pt x="832" y="6"/>
                  </a:lnTo>
                  <a:lnTo>
                    <a:pt x="832" y="0"/>
                  </a:lnTo>
                  <a:close/>
                  <a:moveTo>
                    <a:pt x="844" y="0"/>
                  </a:moveTo>
                  <a:lnTo>
                    <a:pt x="850" y="0"/>
                  </a:lnTo>
                  <a:lnTo>
                    <a:pt x="850" y="6"/>
                  </a:lnTo>
                  <a:lnTo>
                    <a:pt x="844" y="6"/>
                  </a:lnTo>
                  <a:lnTo>
                    <a:pt x="844" y="0"/>
                  </a:lnTo>
                  <a:close/>
                  <a:moveTo>
                    <a:pt x="856" y="0"/>
                  </a:moveTo>
                  <a:lnTo>
                    <a:pt x="862" y="0"/>
                  </a:lnTo>
                  <a:lnTo>
                    <a:pt x="862" y="6"/>
                  </a:lnTo>
                  <a:lnTo>
                    <a:pt x="856" y="6"/>
                  </a:lnTo>
                  <a:lnTo>
                    <a:pt x="856" y="0"/>
                  </a:lnTo>
                  <a:close/>
                  <a:moveTo>
                    <a:pt x="868" y="0"/>
                  </a:moveTo>
                  <a:lnTo>
                    <a:pt x="874" y="0"/>
                  </a:lnTo>
                  <a:lnTo>
                    <a:pt x="874" y="6"/>
                  </a:lnTo>
                  <a:lnTo>
                    <a:pt x="868" y="6"/>
                  </a:lnTo>
                  <a:lnTo>
                    <a:pt x="868" y="0"/>
                  </a:lnTo>
                  <a:close/>
                  <a:moveTo>
                    <a:pt x="880" y="0"/>
                  </a:moveTo>
                  <a:lnTo>
                    <a:pt x="886" y="0"/>
                  </a:lnTo>
                  <a:lnTo>
                    <a:pt x="886" y="6"/>
                  </a:lnTo>
                  <a:lnTo>
                    <a:pt x="880" y="6"/>
                  </a:lnTo>
                  <a:lnTo>
                    <a:pt x="880" y="0"/>
                  </a:lnTo>
                  <a:close/>
                  <a:moveTo>
                    <a:pt x="892" y="0"/>
                  </a:moveTo>
                  <a:lnTo>
                    <a:pt x="898" y="0"/>
                  </a:lnTo>
                  <a:lnTo>
                    <a:pt x="898" y="6"/>
                  </a:lnTo>
                  <a:lnTo>
                    <a:pt x="892" y="6"/>
                  </a:lnTo>
                  <a:lnTo>
                    <a:pt x="892" y="0"/>
                  </a:lnTo>
                  <a:close/>
                  <a:moveTo>
                    <a:pt x="904" y="0"/>
                  </a:moveTo>
                  <a:lnTo>
                    <a:pt x="910" y="0"/>
                  </a:lnTo>
                  <a:lnTo>
                    <a:pt x="910" y="6"/>
                  </a:lnTo>
                  <a:lnTo>
                    <a:pt x="904" y="6"/>
                  </a:lnTo>
                  <a:lnTo>
                    <a:pt x="904" y="0"/>
                  </a:lnTo>
                  <a:close/>
                  <a:moveTo>
                    <a:pt x="916" y="0"/>
                  </a:moveTo>
                  <a:lnTo>
                    <a:pt x="923" y="0"/>
                  </a:lnTo>
                  <a:lnTo>
                    <a:pt x="923" y="6"/>
                  </a:lnTo>
                  <a:lnTo>
                    <a:pt x="916" y="6"/>
                  </a:lnTo>
                  <a:lnTo>
                    <a:pt x="916" y="0"/>
                  </a:lnTo>
                  <a:close/>
                  <a:moveTo>
                    <a:pt x="929" y="0"/>
                  </a:moveTo>
                  <a:lnTo>
                    <a:pt x="935" y="0"/>
                  </a:lnTo>
                  <a:lnTo>
                    <a:pt x="935" y="6"/>
                  </a:lnTo>
                  <a:lnTo>
                    <a:pt x="929" y="6"/>
                  </a:lnTo>
                  <a:lnTo>
                    <a:pt x="929" y="0"/>
                  </a:lnTo>
                  <a:close/>
                  <a:moveTo>
                    <a:pt x="941" y="0"/>
                  </a:moveTo>
                  <a:lnTo>
                    <a:pt x="947" y="0"/>
                  </a:lnTo>
                  <a:lnTo>
                    <a:pt x="947" y="6"/>
                  </a:lnTo>
                  <a:lnTo>
                    <a:pt x="941" y="6"/>
                  </a:lnTo>
                  <a:lnTo>
                    <a:pt x="941" y="0"/>
                  </a:lnTo>
                  <a:close/>
                  <a:moveTo>
                    <a:pt x="953" y="0"/>
                  </a:moveTo>
                  <a:lnTo>
                    <a:pt x="959" y="0"/>
                  </a:lnTo>
                  <a:lnTo>
                    <a:pt x="959" y="6"/>
                  </a:lnTo>
                  <a:lnTo>
                    <a:pt x="953" y="6"/>
                  </a:lnTo>
                  <a:lnTo>
                    <a:pt x="953" y="0"/>
                  </a:lnTo>
                  <a:close/>
                  <a:moveTo>
                    <a:pt x="965" y="0"/>
                  </a:moveTo>
                  <a:lnTo>
                    <a:pt x="971" y="0"/>
                  </a:lnTo>
                  <a:lnTo>
                    <a:pt x="971" y="6"/>
                  </a:lnTo>
                  <a:lnTo>
                    <a:pt x="965" y="6"/>
                  </a:lnTo>
                  <a:lnTo>
                    <a:pt x="965" y="0"/>
                  </a:lnTo>
                  <a:close/>
                  <a:moveTo>
                    <a:pt x="977" y="0"/>
                  </a:moveTo>
                  <a:lnTo>
                    <a:pt x="983" y="0"/>
                  </a:lnTo>
                  <a:lnTo>
                    <a:pt x="983" y="6"/>
                  </a:lnTo>
                  <a:lnTo>
                    <a:pt x="977" y="6"/>
                  </a:lnTo>
                  <a:lnTo>
                    <a:pt x="977" y="0"/>
                  </a:lnTo>
                  <a:close/>
                  <a:moveTo>
                    <a:pt x="989" y="0"/>
                  </a:moveTo>
                  <a:lnTo>
                    <a:pt x="995" y="0"/>
                  </a:lnTo>
                  <a:lnTo>
                    <a:pt x="995" y="6"/>
                  </a:lnTo>
                  <a:lnTo>
                    <a:pt x="989" y="6"/>
                  </a:lnTo>
                  <a:lnTo>
                    <a:pt x="989" y="0"/>
                  </a:lnTo>
                  <a:close/>
                  <a:moveTo>
                    <a:pt x="1001" y="0"/>
                  </a:moveTo>
                  <a:lnTo>
                    <a:pt x="1007" y="0"/>
                  </a:lnTo>
                  <a:lnTo>
                    <a:pt x="1007" y="6"/>
                  </a:lnTo>
                  <a:lnTo>
                    <a:pt x="1001" y="6"/>
                  </a:lnTo>
                  <a:lnTo>
                    <a:pt x="1001" y="0"/>
                  </a:lnTo>
                  <a:close/>
                  <a:moveTo>
                    <a:pt x="1013" y="0"/>
                  </a:moveTo>
                  <a:lnTo>
                    <a:pt x="1019" y="0"/>
                  </a:lnTo>
                  <a:lnTo>
                    <a:pt x="1019" y="6"/>
                  </a:lnTo>
                  <a:lnTo>
                    <a:pt x="1013" y="6"/>
                  </a:lnTo>
                  <a:lnTo>
                    <a:pt x="1013" y="0"/>
                  </a:lnTo>
                  <a:close/>
                  <a:moveTo>
                    <a:pt x="1025" y="0"/>
                  </a:moveTo>
                  <a:lnTo>
                    <a:pt x="1031" y="0"/>
                  </a:lnTo>
                  <a:lnTo>
                    <a:pt x="1031" y="6"/>
                  </a:lnTo>
                  <a:lnTo>
                    <a:pt x="1025" y="6"/>
                  </a:lnTo>
                  <a:lnTo>
                    <a:pt x="1025" y="0"/>
                  </a:lnTo>
                  <a:close/>
                  <a:moveTo>
                    <a:pt x="1037" y="0"/>
                  </a:moveTo>
                  <a:lnTo>
                    <a:pt x="1043" y="0"/>
                  </a:lnTo>
                  <a:lnTo>
                    <a:pt x="1043" y="6"/>
                  </a:lnTo>
                  <a:lnTo>
                    <a:pt x="1037" y="6"/>
                  </a:lnTo>
                  <a:lnTo>
                    <a:pt x="1037" y="0"/>
                  </a:lnTo>
                  <a:close/>
                  <a:moveTo>
                    <a:pt x="1049" y="0"/>
                  </a:moveTo>
                  <a:lnTo>
                    <a:pt x="1055" y="0"/>
                  </a:lnTo>
                  <a:lnTo>
                    <a:pt x="1055" y="6"/>
                  </a:lnTo>
                  <a:lnTo>
                    <a:pt x="1049" y="6"/>
                  </a:lnTo>
                  <a:lnTo>
                    <a:pt x="1049" y="0"/>
                  </a:lnTo>
                  <a:close/>
                  <a:moveTo>
                    <a:pt x="1061" y="0"/>
                  </a:moveTo>
                  <a:lnTo>
                    <a:pt x="1067" y="0"/>
                  </a:lnTo>
                  <a:lnTo>
                    <a:pt x="1067" y="6"/>
                  </a:lnTo>
                  <a:lnTo>
                    <a:pt x="1061" y="6"/>
                  </a:lnTo>
                  <a:lnTo>
                    <a:pt x="1061" y="0"/>
                  </a:lnTo>
                  <a:close/>
                  <a:moveTo>
                    <a:pt x="1073" y="0"/>
                  </a:moveTo>
                  <a:lnTo>
                    <a:pt x="1079" y="0"/>
                  </a:lnTo>
                  <a:lnTo>
                    <a:pt x="1079" y="6"/>
                  </a:lnTo>
                  <a:lnTo>
                    <a:pt x="1073" y="6"/>
                  </a:lnTo>
                  <a:lnTo>
                    <a:pt x="1073" y="0"/>
                  </a:lnTo>
                  <a:close/>
                  <a:moveTo>
                    <a:pt x="1085" y="0"/>
                  </a:moveTo>
                  <a:lnTo>
                    <a:pt x="1091" y="0"/>
                  </a:lnTo>
                  <a:lnTo>
                    <a:pt x="1091" y="6"/>
                  </a:lnTo>
                  <a:lnTo>
                    <a:pt x="1085" y="6"/>
                  </a:lnTo>
                  <a:lnTo>
                    <a:pt x="1085" y="0"/>
                  </a:lnTo>
                  <a:close/>
                  <a:moveTo>
                    <a:pt x="1097" y="0"/>
                  </a:moveTo>
                  <a:lnTo>
                    <a:pt x="1103" y="0"/>
                  </a:lnTo>
                  <a:lnTo>
                    <a:pt x="1103" y="6"/>
                  </a:lnTo>
                  <a:lnTo>
                    <a:pt x="1097" y="6"/>
                  </a:lnTo>
                  <a:lnTo>
                    <a:pt x="1097" y="0"/>
                  </a:lnTo>
                  <a:close/>
                  <a:moveTo>
                    <a:pt x="1109" y="0"/>
                  </a:moveTo>
                  <a:lnTo>
                    <a:pt x="1115" y="0"/>
                  </a:lnTo>
                  <a:lnTo>
                    <a:pt x="1115" y="6"/>
                  </a:lnTo>
                  <a:lnTo>
                    <a:pt x="1109" y="6"/>
                  </a:lnTo>
                  <a:lnTo>
                    <a:pt x="1109" y="0"/>
                  </a:lnTo>
                  <a:close/>
                  <a:moveTo>
                    <a:pt x="1121" y="0"/>
                  </a:moveTo>
                  <a:lnTo>
                    <a:pt x="1127" y="0"/>
                  </a:lnTo>
                  <a:lnTo>
                    <a:pt x="1127" y="6"/>
                  </a:lnTo>
                  <a:lnTo>
                    <a:pt x="1121" y="6"/>
                  </a:lnTo>
                  <a:lnTo>
                    <a:pt x="1121" y="0"/>
                  </a:lnTo>
                  <a:close/>
                  <a:moveTo>
                    <a:pt x="1133" y="0"/>
                  </a:moveTo>
                  <a:lnTo>
                    <a:pt x="1140" y="0"/>
                  </a:lnTo>
                  <a:lnTo>
                    <a:pt x="1140" y="6"/>
                  </a:lnTo>
                  <a:lnTo>
                    <a:pt x="1133" y="6"/>
                  </a:lnTo>
                  <a:lnTo>
                    <a:pt x="1133" y="0"/>
                  </a:lnTo>
                  <a:close/>
                  <a:moveTo>
                    <a:pt x="1146" y="0"/>
                  </a:moveTo>
                  <a:lnTo>
                    <a:pt x="1152" y="0"/>
                  </a:lnTo>
                  <a:lnTo>
                    <a:pt x="1152" y="6"/>
                  </a:lnTo>
                  <a:lnTo>
                    <a:pt x="1146" y="6"/>
                  </a:lnTo>
                  <a:lnTo>
                    <a:pt x="1146" y="0"/>
                  </a:lnTo>
                  <a:close/>
                  <a:moveTo>
                    <a:pt x="1158" y="0"/>
                  </a:moveTo>
                  <a:lnTo>
                    <a:pt x="1164" y="0"/>
                  </a:lnTo>
                  <a:lnTo>
                    <a:pt x="1164" y="6"/>
                  </a:lnTo>
                  <a:lnTo>
                    <a:pt x="1158" y="6"/>
                  </a:lnTo>
                  <a:lnTo>
                    <a:pt x="1158" y="0"/>
                  </a:lnTo>
                  <a:close/>
                  <a:moveTo>
                    <a:pt x="1170" y="0"/>
                  </a:moveTo>
                  <a:lnTo>
                    <a:pt x="1176" y="0"/>
                  </a:lnTo>
                  <a:lnTo>
                    <a:pt x="1176" y="6"/>
                  </a:lnTo>
                  <a:lnTo>
                    <a:pt x="1170" y="6"/>
                  </a:lnTo>
                  <a:lnTo>
                    <a:pt x="1170" y="0"/>
                  </a:lnTo>
                  <a:close/>
                  <a:moveTo>
                    <a:pt x="1182" y="0"/>
                  </a:moveTo>
                  <a:lnTo>
                    <a:pt x="1188" y="0"/>
                  </a:lnTo>
                  <a:lnTo>
                    <a:pt x="1188" y="6"/>
                  </a:lnTo>
                  <a:lnTo>
                    <a:pt x="1182" y="6"/>
                  </a:lnTo>
                  <a:lnTo>
                    <a:pt x="1182" y="0"/>
                  </a:lnTo>
                  <a:close/>
                  <a:moveTo>
                    <a:pt x="1194" y="0"/>
                  </a:moveTo>
                  <a:lnTo>
                    <a:pt x="1200" y="0"/>
                  </a:lnTo>
                  <a:lnTo>
                    <a:pt x="1200" y="6"/>
                  </a:lnTo>
                  <a:lnTo>
                    <a:pt x="1194" y="6"/>
                  </a:lnTo>
                  <a:lnTo>
                    <a:pt x="1194" y="0"/>
                  </a:lnTo>
                  <a:close/>
                  <a:moveTo>
                    <a:pt x="1206" y="0"/>
                  </a:moveTo>
                  <a:lnTo>
                    <a:pt x="1212" y="0"/>
                  </a:lnTo>
                  <a:lnTo>
                    <a:pt x="1212" y="6"/>
                  </a:lnTo>
                  <a:lnTo>
                    <a:pt x="1206" y="6"/>
                  </a:lnTo>
                  <a:lnTo>
                    <a:pt x="1206" y="0"/>
                  </a:lnTo>
                  <a:close/>
                  <a:moveTo>
                    <a:pt x="1218" y="0"/>
                  </a:moveTo>
                  <a:lnTo>
                    <a:pt x="1224" y="0"/>
                  </a:lnTo>
                  <a:lnTo>
                    <a:pt x="1224" y="6"/>
                  </a:lnTo>
                  <a:lnTo>
                    <a:pt x="1218" y="6"/>
                  </a:lnTo>
                  <a:lnTo>
                    <a:pt x="1218" y="0"/>
                  </a:lnTo>
                  <a:close/>
                  <a:moveTo>
                    <a:pt x="1230" y="0"/>
                  </a:moveTo>
                  <a:lnTo>
                    <a:pt x="1236" y="0"/>
                  </a:lnTo>
                  <a:lnTo>
                    <a:pt x="1236" y="6"/>
                  </a:lnTo>
                  <a:lnTo>
                    <a:pt x="1230" y="6"/>
                  </a:lnTo>
                  <a:lnTo>
                    <a:pt x="1230" y="0"/>
                  </a:lnTo>
                  <a:close/>
                  <a:moveTo>
                    <a:pt x="1242" y="0"/>
                  </a:moveTo>
                  <a:lnTo>
                    <a:pt x="1248" y="0"/>
                  </a:lnTo>
                  <a:lnTo>
                    <a:pt x="1248" y="6"/>
                  </a:lnTo>
                  <a:lnTo>
                    <a:pt x="1242" y="6"/>
                  </a:lnTo>
                  <a:lnTo>
                    <a:pt x="1242" y="0"/>
                  </a:lnTo>
                  <a:close/>
                  <a:moveTo>
                    <a:pt x="1254" y="0"/>
                  </a:moveTo>
                  <a:lnTo>
                    <a:pt x="1260" y="0"/>
                  </a:lnTo>
                  <a:lnTo>
                    <a:pt x="1260" y="6"/>
                  </a:lnTo>
                  <a:lnTo>
                    <a:pt x="1254" y="6"/>
                  </a:lnTo>
                  <a:lnTo>
                    <a:pt x="1254" y="0"/>
                  </a:lnTo>
                  <a:close/>
                  <a:moveTo>
                    <a:pt x="1266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66" y="6"/>
                  </a:lnTo>
                  <a:lnTo>
                    <a:pt x="1266" y="0"/>
                  </a:lnTo>
                  <a:close/>
                  <a:moveTo>
                    <a:pt x="1278" y="0"/>
                  </a:moveTo>
                  <a:lnTo>
                    <a:pt x="1284" y="0"/>
                  </a:lnTo>
                  <a:lnTo>
                    <a:pt x="1284" y="6"/>
                  </a:lnTo>
                  <a:lnTo>
                    <a:pt x="1278" y="6"/>
                  </a:lnTo>
                  <a:lnTo>
                    <a:pt x="1278" y="0"/>
                  </a:lnTo>
                  <a:close/>
                  <a:moveTo>
                    <a:pt x="1290" y="0"/>
                  </a:moveTo>
                  <a:lnTo>
                    <a:pt x="1296" y="0"/>
                  </a:lnTo>
                  <a:lnTo>
                    <a:pt x="1296" y="6"/>
                  </a:lnTo>
                  <a:lnTo>
                    <a:pt x="1290" y="6"/>
                  </a:lnTo>
                  <a:lnTo>
                    <a:pt x="1290" y="0"/>
                  </a:lnTo>
                  <a:close/>
                  <a:moveTo>
                    <a:pt x="1302" y="0"/>
                  </a:moveTo>
                  <a:lnTo>
                    <a:pt x="1308" y="0"/>
                  </a:lnTo>
                  <a:lnTo>
                    <a:pt x="1308" y="6"/>
                  </a:lnTo>
                  <a:lnTo>
                    <a:pt x="1302" y="6"/>
                  </a:lnTo>
                  <a:lnTo>
                    <a:pt x="1302" y="0"/>
                  </a:lnTo>
                  <a:close/>
                  <a:moveTo>
                    <a:pt x="1314" y="0"/>
                  </a:moveTo>
                  <a:lnTo>
                    <a:pt x="1320" y="0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14" y="0"/>
                  </a:lnTo>
                  <a:close/>
                  <a:moveTo>
                    <a:pt x="1326" y="0"/>
                  </a:moveTo>
                  <a:lnTo>
                    <a:pt x="1332" y="0"/>
                  </a:lnTo>
                  <a:lnTo>
                    <a:pt x="1332" y="6"/>
                  </a:lnTo>
                  <a:lnTo>
                    <a:pt x="1326" y="6"/>
                  </a:lnTo>
                  <a:lnTo>
                    <a:pt x="1326" y="0"/>
                  </a:lnTo>
                  <a:close/>
                  <a:moveTo>
                    <a:pt x="1338" y="0"/>
                  </a:moveTo>
                  <a:lnTo>
                    <a:pt x="1344" y="0"/>
                  </a:lnTo>
                  <a:lnTo>
                    <a:pt x="1344" y="6"/>
                  </a:lnTo>
                  <a:lnTo>
                    <a:pt x="1338" y="6"/>
                  </a:lnTo>
                  <a:lnTo>
                    <a:pt x="1338" y="0"/>
                  </a:lnTo>
                  <a:close/>
                  <a:moveTo>
                    <a:pt x="1350" y="0"/>
                  </a:moveTo>
                  <a:lnTo>
                    <a:pt x="1356" y="0"/>
                  </a:lnTo>
                  <a:lnTo>
                    <a:pt x="1356" y="6"/>
                  </a:lnTo>
                  <a:lnTo>
                    <a:pt x="1350" y="6"/>
                  </a:lnTo>
                  <a:lnTo>
                    <a:pt x="1350" y="0"/>
                  </a:lnTo>
                  <a:close/>
                  <a:moveTo>
                    <a:pt x="1363" y="0"/>
                  </a:moveTo>
                  <a:lnTo>
                    <a:pt x="1369" y="0"/>
                  </a:lnTo>
                  <a:lnTo>
                    <a:pt x="1369" y="6"/>
                  </a:lnTo>
                  <a:lnTo>
                    <a:pt x="1363" y="6"/>
                  </a:lnTo>
                  <a:lnTo>
                    <a:pt x="1363" y="0"/>
                  </a:lnTo>
                  <a:close/>
                  <a:moveTo>
                    <a:pt x="1375" y="0"/>
                  </a:moveTo>
                  <a:lnTo>
                    <a:pt x="1381" y="0"/>
                  </a:lnTo>
                  <a:lnTo>
                    <a:pt x="1381" y="6"/>
                  </a:lnTo>
                  <a:lnTo>
                    <a:pt x="1375" y="6"/>
                  </a:lnTo>
                  <a:lnTo>
                    <a:pt x="1375" y="0"/>
                  </a:lnTo>
                  <a:close/>
                  <a:moveTo>
                    <a:pt x="1387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87" y="6"/>
                  </a:lnTo>
                  <a:lnTo>
                    <a:pt x="1387" y="0"/>
                  </a:lnTo>
                  <a:close/>
                  <a:moveTo>
                    <a:pt x="1399" y="0"/>
                  </a:moveTo>
                  <a:lnTo>
                    <a:pt x="1405" y="0"/>
                  </a:lnTo>
                  <a:lnTo>
                    <a:pt x="1405" y="6"/>
                  </a:lnTo>
                  <a:lnTo>
                    <a:pt x="1399" y="6"/>
                  </a:lnTo>
                  <a:lnTo>
                    <a:pt x="1399" y="0"/>
                  </a:lnTo>
                  <a:close/>
                  <a:moveTo>
                    <a:pt x="1411" y="0"/>
                  </a:moveTo>
                  <a:lnTo>
                    <a:pt x="1417" y="0"/>
                  </a:lnTo>
                  <a:lnTo>
                    <a:pt x="1417" y="6"/>
                  </a:lnTo>
                  <a:lnTo>
                    <a:pt x="1411" y="6"/>
                  </a:lnTo>
                  <a:lnTo>
                    <a:pt x="1411" y="0"/>
                  </a:lnTo>
                  <a:close/>
                  <a:moveTo>
                    <a:pt x="1423" y="0"/>
                  </a:moveTo>
                  <a:lnTo>
                    <a:pt x="1429" y="0"/>
                  </a:lnTo>
                  <a:lnTo>
                    <a:pt x="1429" y="6"/>
                  </a:lnTo>
                  <a:lnTo>
                    <a:pt x="1423" y="6"/>
                  </a:lnTo>
                  <a:lnTo>
                    <a:pt x="1423" y="0"/>
                  </a:lnTo>
                  <a:close/>
                  <a:moveTo>
                    <a:pt x="1435" y="0"/>
                  </a:moveTo>
                  <a:lnTo>
                    <a:pt x="1441" y="0"/>
                  </a:lnTo>
                  <a:lnTo>
                    <a:pt x="1441" y="6"/>
                  </a:lnTo>
                  <a:lnTo>
                    <a:pt x="1435" y="6"/>
                  </a:lnTo>
                  <a:lnTo>
                    <a:pt x="1435" y="0"/>
                  </a:lnTo>
                  <a:close/>
                  <a:moveTo>
                    <a:pt x="1447" y="0"/>
                  </a:moveTo>
                  <a:lnTo>
                    <a:pt x="1453" y="0"/>
                  </a:lnTo>
                  <a:lnTo>
                    <a:pt x="1453" y="6"/>
                  </a:lnTo>
                  <a:lnTo>
                    <a:pt x="1447" y="6"/>
                  </a:lnTo>
                  <a:lnTo>
                    <a:pt x="1447" y="0"/>
                  </a:lnTo>
                  <a:close/>
                  <a:moveTo>
                    <a:pt x="1459" y="0"/>
                  </a:moveTo>
                  <a:lnTo>
                    <a:pt x="1465" y="0"/>
                  </a:lnTo>
                  <a:lnTo>
                    <a:pt x="1465" y="6"/>
                  </a:lnTo>
                  <a:lnTo>
                    <a:pt x="1459" y="6"/>
                  </a:lnTo>
                  <a:lnTo>
                    <a:pt x="1459" y="0"/>
                  </a:lnTo>
                  <a:close/>
                  <a:moveTo>
                    <a:pt x="1471" y="0"/>
                  </a:moveTo>
                  <a:lnTo>
                    <a:pt x="1477" y="0"/>
                  </a:lnTo>
                  <a:lnTo>
                    <a:pt x="1477" y="6"/>
                  </a:lnTo>
                  <a:lnTo>
                    <a:pt x="1471" y="6"/>
                  </a:lnTo>
                  <a:lnTo>
                    <a:pt x="1471" y="0"/>
                  </a:lnTo>
                  <a:close/>
                  <a:moveTo>
                    <a:pt x="1483" y="0"/>
                  </a:moveTo>
                  <a:lnTo>
                    <a:pt x="1489" y="0"/>
                  </a:lnTo>
                  <a:lnTo>
                    <a:pt x="1489" y="6"/>
                  </a:lnTo>
                  <a:lnTo>
                    <a:pt x="1483" y="6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1428" y="1260"/>
              <a:ext cx="151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3001" y="1260"/>
              <a:ext cx="151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1428" y="3865"/>
              <a:ext cx="151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3001" y="3865"/>
              <a:ext cx="151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355" y="3919"/>
              <a:ext cx="420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343" y="325"/>
              <a:ext cx="12" cy="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43" y="1217"/>
              <a:ext cx="12" cy="27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1428" y="1260"/>
              <a:ext cx="6" cy="26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2935" y="1260"/>
              <a:ext cx="6" cy="26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3001" y="1260"/>
              <a:ext cx="6" cy="26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508" y="1260"/>
              <a:ext cx="6" cy="26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4562" y="331"/>
              <a:ext cx="12" cy="6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4562" y="1223"/>
              <a:ext cx="12" cy="27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89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5945088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OUTCOME</a:t>
            </a:r>
            <a:endParaRPr lang="en-US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852936"/>
            <a:ext cx="7391400" cy="1368152"/>
          </a:xfrm>
        </p:spPr>
        <p:txBody>
          <a:bodyPr/>
          <a:lstStyle/>
          <a:p>
            <a:pPr marL="0" indent="0">
              <a:buNone/>
            </a:pPr>
            <a:r>
              <a:rPr lang="en-US" altLang="id-ID" dirty="0" err="1" smtClean="0">
                <a:solidFill>
                  <a:schemeClr val="accent3">
                    <a:lumMod val="10000"/>
                  </a:schemeClr>
                </a:solidFill>
              </a:rPr>
              <a:t>Menentukan</a:t>
            </a:r>
            <a:r>
              <a:rPr lang="en-US" altLang="id-ID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id-ID" b="1" i="1" dirty="0" err="1" smtClean="0">
                <a:solidFill>
                  <a:schemeClr val="accent3">
                    <a:lumMod val="10000"/>
                  </a:schemeClr>
                </a:solidFill>
              </a:rPr>
              <a:t>Segmentasi</a:t>
            </a:r>
            <a:r>
              <a:rPr lang="en-US" altLang="id-ID" b="1" i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id-ID" b="1" i="1" dirty="0" err="1">
                <a:solidFill>
                  <a:schemeClr val="accent3">
                    <a:lumMod val="10000"/>
                  </a:schemeClr>
                </a:solidFill>
              </a:rPr>
              <a:t>Pasar</a:t>
            </a:r>
            <a:r>
              <a:rPr lang="en-US" altLang="id-ID" b="1" i="1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id-ID" dirty="0" err="1" smtClean="0">
                <a:solidFill>
                  <a:schemeClr val="accent3">
                    <a:lumMod val="10000"/>
                  </a:schemeClr>
                </a:solidFill>
              </a:rPr>
              <a:t>dan</a:t>
            </a:r>
            <a:r>
              <a:rPr lang="en-US" altLang="id-ID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id-ID" b="1" i="1" dirty="0" smtClean="0">
                <a:solidFill>
                  <a:schemeClr val="accent3">
                    <a:lumMod val="10000"/>
                  </a:schemeClr>
                </a:solidFill>
              </a:rPr>
              <a:t>Model </a:t>
            </a:r>
            <a:r>
              <a:rPr lang="en-US" altLang="id-ID" dirty="0" err="1">
                <a:solidFill>
                  <a:schemeClr val="accent3">
                    <a:lumMod val="10000"/>
                  </a:schemeClr>
                </a:solidFill>
              </a:rPr>
              <a:t>Pemasaran</a:t>
            </a:r>
            <a:r>
              <a:rPr lang="en-US" altLang="id-ID" dirty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id-ID" dirty="0" err="1">
                <a:solidFill>
                  <a:schemeClr val="accent3">
                    <a:lumMod val="10000"/>
                  </a:schemeClr>
                </a:solidFill>
              </a:rPr>
              <a:t>Internasional</a:t>
            </a:r>
            <a:r>
              <a:rPr lang="en-US" altLang="id-ID" dirty="0">
                <a:solidFill>
                  <a:schemeClr val="accent3">
                    <a:lumMod val="1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" y="274955"/>
            <a:ext cx="7914005" cy="6463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>
            <a:hlinkClick r:id="rId2" action="ppaction://hlinksldjump"/>
          </p:cNvPr>
          <p:cNvSpPr/>
          <p:nvPr/>
        </p:nvSpPr>
        <p:spPr>
          <a:xfrm>
            <a:off x="173938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</a:rPr>
              <a:t>Pengantar</a:t>
            </a:r>
            <a:endParaRPr lang="en-US" sz="2000" b="0" cap="none" spc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</a:endParaRPr>
          </a:p>
        </p:txBody>
      </p:sp>
      <p:sp>
        <p:nvSpPr>
          <p:cNvPr id="5" name="Snip Same Side Corner Rectangle 4">
            <a:hlinkClick r:id="rId2" action="ppaction://hlinksldjump"/>
          </p:cNvPr>
          <p:cNvSpPr/>
          <p:nvPr/>
        </p:nvSpPr>
        <p:spPr>
          <a:xfrm>
            <a:off x="1618202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</a:rPr>
              <a:t>Fakta</a:t>
            </a:r>
            <a:endParaRPr lang="en-US" sz="2000" b="0" cap="none" spc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</a:endParaRPr>
          </a:p>
        </p:txBody>
      </p:sp>
      <p:sp>
        <p:nvSpPr>
          <p:cNvPr id="6" name="Snip Same Side Corner Rectangle 5">
            <a:hlinkClick r:id="rId3" action="ppaction://hlinksldjump"/>
          </p:cNvPr>
          <p:cNvSpPr/>
          <p:nvPr/>
        </p:nvSpPr>
        <p:spPr>
          <a:xfrm>
            <a:off x="3062466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</a:rPr>
              <a:t>Konsep</a:t>
            </a:r>
            <a:endParaRPr lang="en-US" sz="2000" b="0" cap="none" spc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</a:endParaRPr>
          </a:p>
        </p:txBody>
      </p:sp>
      <p:sp>
        <p:nvSpPr>
          <p:cNvPr id="7" name="Snip Same Side Corner Rectangle 6">
            <a:hlinkClick r:id="rId4" action="ppaction://hlinksldjump"/>
          </p:cNvPr>
          <p:cNvSpPr/>
          <p:nvPr/>
        </p:nvSpPr>
        <p:spPr>
          <a:xfrm>
            <a:off x="4506730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</a:rPr>
              <a:t>Ringkasan</a:t>
            </a:r>
            <a:endParaRPr lang="en-US" sz="2000" b="0" cap="none" spc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5950994" y="174405"/>
            <a:ext cx="1554480" cy="551542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 smtClean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</a:rPr>
              <a:t>Latihan</a:t>
            </a:r>
            <a:endParaRPr lang="en-US" sz="2000" b="0" cap="none" spc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</a:endParaRPr>
          </a:p>
        </p:txBody>
      </p:sp>
      <p:sp>
        <p:nvSpPr>
          <p:cNvPr id="9" name="Snip Same Side Corner Rectangle 8">
            <a:hlinkClick r:id="rId6" action="ppaction://hlinksldjump"/>
          </p:cNvPr>
          <p:cNvSpPr/>
          <p:nvPr/>
        </p:nvSpPr>
        <p:spPr>
          <a:xfrm>
            <a:off x="7395258" y="308583"/>
            <a:ext cx="1554480" cy="551542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cap="none" spc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Assessmen</a:t>
            </a:r>
            <a:endParaRPr lang="en-US" sz="2000" b="0" cap="none" spc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Nama Mata Kuliah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391930" y="2492896"/>
            <a:ext cx="8229600" cy="29324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8800" dirty="0">
                <a:solidFill>
                  <a:schemeClr val="accent6">
                    <a:lumMod val="10000"/>
                  </a:schemeClr>
                </a:solidFill>
                <a:latin typeface="Bradley Hand ITC" panose="03070402050302030203" charset="0"/>
                <a:cs typeface="Bradley Hand ITC" panose="03070402050302030203" charset="0"/>
              </a:rPr>
              <a:t>let's go </a:t>
            </a:r>
          </a:p>
          <a:p>
            <a:pPr algn="ctr"/>
            <a:r>
              <a:rPr lang="en-US" sz="13800" b="1" dirty="0">
                <a:solidFill>
                  <a:schemeClr val="accent6">
                    <a:lumMod val="10000"/>
                  </a:schemeClr>
                </a:solidFill>
                <a:latin typeface="Bradley Hand ITC" panose="03070402050302030203" charset="0"/>
                <a:cs typeface="Bradley Hand ITC" panose="03070402050302030203" charset="0"/>
              </a:rPr>
              <a:t>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" t="7884" r="6801" b="48617"/>
          <a:stretch/>
        </p:blipFill>
        <p:spPr>
          <a:xfrm>
            <a:off x="467544" y="1196752"/>
            <a:ext cx="8064896" cy="244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4437112"/>
            <a:ext cx="7488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accent6">
                    <a:lumMod val="10000"/>
                  </a:schemeClr>
                </a:solidFill>
              </a:rPr>
              <a:t>Identifikasi kelompok konsumen berbeda yang memiliki </a:t>
            </a:r>
            <a:r>
              <a:rPr lang="sv-SE" sz="2800" dirty="0">
                <a:solidFill>
                  <a:srgbClr val="C00000"/>
                </a:solidFill>
              </a:rPr>
              <a:t>perilaku</a:t>
            </a:r>
            <a:r>
              <a:rPr lang="sv-SE" sz="2400" dirty="0">
                <a:solidFill>
                  <a:schemeClr val="accent6">
                    <a:lumMod val="10000"/>
                  </a:schemeClr>
                </a:solidFill>
              </a:rPr>
              <a:t> pembelian berbeda dari orang lain </a:t>
            </a:r>
          </a:p>
        </p:txBody>
      </p:sp>
    </p:spTree>
    <p:extLst>
      <p:ext uri="{BB962C8B-B14F-4D97-AF65-F5344CB8AC3E}">
        <p14:creationId xmlns:p14="http://schemas.microsoft.com/office/powerpoint/2010/main" val="14797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b="13183"/>
          <a:stretch/>
        </p:blipFill>
        <p:spPr>
          <a:xfrm>
            <a:off x="395536" y="913466"/>
            <a:ext cx="8161266" cy="49118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9691" y="5525263"/>
            <a:ext cx="402232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https://www.oberlo.com/blog/market-segmentation</a:t>
            </a:r>
          </a:p>
        </p:txBody>
      </p:sp>
    </p:spTree>
    <p:extLst>
      <p:ext uri="{BB962C8B-B14F-4D97-AF65-F5344CB8AC3E}">
        <p14:creationId xmlns:p14="http://schemas.microsoft.com/office/powerpoint/2010/main" val="2298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61" r="1957" b="10125"/>
          <a:stretch/>
        </p:blipFill>
        <p:spPr>
          <a:xfrm>
            <a:off x="180654" y="1365689"/>
            <a:ext cx="8963346" cy="40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679" y="1188229"/>
            <a:ext cx="2573105" cy="3866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3600" y="5054917"/>
            <a:ext cx="36654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https://www.youtube.com/watch?v=FJdSzbXEzBk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66" y="1738517"/>
            <a:ext cx="3127116" cy="31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5945088" cy="11430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chemeClr val="accent3">
                    <a:lumMod val="10000"/>
                  </a:schemeClr>
                </a:solidFill>
              </a:rPr>
              <a:t>Apa</a:t>
            </a:r>
            <a:r>
              <a:rPr lang="en-GB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3">
                    <a:lumMod val="10000"/>
                  </a:schemeClr>
                </a:solidFill>
              </a:rPr>
              <a:t>Kegunaan</a:t>
            </a:r>
            <a:r>
              <a:rPr lang="en-GB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br>
              <a:rPr lang="en-GB" b="1" dirty="0" smtClean="0">
                <a:solidFill>
                  <a:schemeClr val="accent3">
                    <a:lumMod val="10000"/>
                  </a:schemeClr>
                </a:solidFill>
              </a:rPr>
            </a:br>
            <a:r>
              <a:rPr lang="en-GB" b="1" dirty="0" err="1" smtClean="0">
                <a:solidFill>
                  <a:schemeClr val="accent3">
                    <a:lumMod val="10000"/>
                  </a:schemeClr>
                </a:solidFill>
              </a:rPr>
              <a:t>Segmentasi</a:t>
            </a:r>
            <a:r>
              <a:rPr lang="en-GB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3">
                    <a:lumMod val="10000"/>
                  </a:schemeClr>
                </a:solidFill>
              </a:rPr>
              <a:t>Pasar</a:t>
            </a:r>
            <a:r>
              <a:rPr lang="en-GB" b="1" dirty="0" smtClean="0">
                <a:solidFill>
                  <a:schemeClr val="accent3">
                    <a:lumMod val="10000"/>
                  </a:schemeClr>
                </a:solidFill>
              </a:rPr>
              <a:t>?</a:t>
            </a:r>
            <a:endParaRPr lang="id-ID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391400" cy="2841179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Untuk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mengoptimalkan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kecocokan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antara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</a:rPr>
              <a:t>perilaku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pembelian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konsumen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dalam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segment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tertentu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dengan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</a:rPr>
              <a:t>bauran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</a:rPr>
              <a:t>pemasaran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sehingga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sz="3600" b="1" dirty="0" smtClean="0">
                <a:solidFill>
                  <a:schemeClr val="accent3">
                    <a:lumMod val="10000"/>
                  </a:schemeClr>
                </a:solidFill>
              </a:rPr>
              <a:t>MEMAKSIMALKAN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penjualan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untuk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segmen</a:t>
            </a:r>
            <a:r>
              <a:rPr lang="en-GB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10000"/>
                  </a:schemeClr>
                </a:solidFill>
              </a:rPr>
              <a:t>tersebut</a:t>
            </a:r>
            <a:endParaRPr lang="id-ID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Sticky-Banner-PowerPoint-Template-27256</Template>
  <TotalTime>299</TotalTime>
  <Words>475</Words>
  <Application>Microsoft Macintosh PowerPoint</Application>
  <PresentationFormat>On-screen Show (4:3)</PresentationFormat>
  <Paragraphs>232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Bradley Hand ITC</vt:lpstr>
      <vt:lpstr>Calibri</vt:lpstr>
      <vt:lpstr>Calibri Light</vt:lpstr>
      <vt:lpstr>Century Schoolbook</vt:lpstr>
      <vt:lpstr>Comic Sans MS</vt:lpstr>
      <vt:lpstr>SimSun</vt:lpstr>
      <vt:lpstr>Wingdings</vt:lpstr>
      <vt:lpstr>Art_mountaineering</vt:lpstr>
      <vt:lpstr>Office Theme</vt:lpstr>
      <vt:lpstr>1_Office Theme</vt:lpstr>
      <vt:lpstr>PowerPoint Presentation</vt:lpstr>
      <vt:lpstr>PowerPoint Presentation</vt:lpstr>
      <vt:lpstr>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Kegunaan  Segmentasi Pasar?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 DISTRIBUSI</vt:lpstr>
      <vt:lpstr>PowerPoint Presentation</vt:lpstr>
      <vt:lpstr>Perbedaan Sistem Distribusi Antar Negara</vt:lpstr>
      <vt:lpstr>STRATEGI KOMUNIKASI</vt:lpstr>
      <vt:lpstr>Strategi Dorong (Push)-Tarik (Pull)</vt:lpstr>
      <vt:lpstr>Strategi Dorong (Push)-Tarik (Pull)</vt:lpstr>
      <vt:lpstr>Strategi Tarik (Pull)</vt:lpstr>
      <vt:lpstr>Faktor-Faktor Penentu Strategi Komunikasi</vt:lpstr>
      <vt:lpstr>HAMBATAN 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 Office User</cp:lastModifiedBy>
  <cp:revision>45</cp:revision>
  <dcterms:created xsi:type="dcterms:W3CDTF">2018-04-25T16:17:00Z</dcterms:created>
  <dcterms:modified xsi:type="dcterms:W3CDTF">2019-03-11T09:15:14Z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