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4"/>
  </p:notesMasterIdLst>
  <p:sldIdLst>
    <p:sldId id="261" r:id="rId2"/>
    <p:sldId id="363" r:id="rId3"/>
    <p:sldId id="364" r:id="rId4"/>
    <p:sldId id="365" r:id="rId5"/>
    <p:sldId id="366" r:id="rId6"/>
    <p:sldId id="295" r:id="rId7"/>
    <p:sldId id="263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264" r:id="rId24"/>
    <p:sldId id="265" r:id="rId25"/>
    <p:sldId id="376" r:id="rId26"/>
    <p:sldId id="369" r:id="rId27"/>
    <p:sldId id="370" r:id="rId28"/>
    <p:sldId id="371" r:id="rId29"/>
    <p:sldId id="372" r:id="rId30"/>
    <p:sldId id="373" r:id="rId31"/>
    <p:sldId id="267" r:id="rId32"/>
    <p:sldId id="269" r:id="rId33"/>
    <p:sldId id="270" r:id="rId34"/>
    <p:sldId id="271" r:id="rId35"/>
    <p:sldId id="404" r:id="rId36"/>
    <p:sldId id="272" r:id="rId37"/>
    <p:sldId id="274" r:id="rId38"/>
    <p:sldId id="427" r:id="rId39"/>
    <p:sldId id="429" r:id="rId40"/>
    <p:sldId id="428" r:id="rId41"/>
    <p:sldId id="430" r:id="rId42"/>
    <p:sldId id="431" r:id="rId43"/>
    <p:sldId id="432" r:id="rId44"/>
    <p:sldId id="433" r:id="rId45"/>
    <p:sldId id="434" r:id="rId46"/>
    <p:sldId id="435" r:id="rId47"/>
    <p:sldId id="436" r:id="rId48"/>
    <p:sldId id="437" r:id="rId49"/>
    <p:sldId id="441" r:id="rId50"/>
    <p:sldId id="438" r:id="rId51"/>
    <p:sldId id="439" r:id="rId52"/>
    <p:sldId id="440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50E"/>
    <a:srgbClr val="0033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A9620-2920-436F-85AE-190DB33D2DFC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EB08F-F3F1-426C-9F44-47498366BF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5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AC9104-8F1B-405F-8850-A206E63B277F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2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D21BD-CB49-45C7-B3A5-1D08D1426DB0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3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DBF3F0-D460-4C3C-B738-C88F057619E7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26C8E-000F-419E-8B84-EF1AC227C5D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17DA4-9C5F-4F14-92B3-81106BE10A9A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287C-E4B1-4629-893F-866151A80381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7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444297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610F13-A6CB-45FD-9D0B-A789F9B83FF6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457F7-A22B-41A1-A3B1-66F626174D56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AD137B5C-64E7-4E2C-957A-211F6688CCD7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DA0E40-14AE-45C3-815F-0412E1C1BB2E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8" y="6407947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50" y="5001996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3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50" y="5001996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3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21A0C0-4F32-480D-9758-8F6946B3EFF4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8" y="6407947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28613" y="1969580"/>
            <a:ext cx="7772400" cy="18297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PENILAIAN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 TINGKAT </a:t>
            </a:r>
            <a:r>
              <a:rPr kumimoji="0" lang="en-US" sz="5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KESEHATAN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BANK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ea typeface="Cambria Math" pitchFamily="18" charset="0"/>
              <a:cs typeface="+mj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EEA6-7C24-4476-BE28-998A0AB6D2C5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3028" y="2226068"/>
            <a:ext cx="612058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</a:rPr>
              <a:t>RISIKO </a:t>
            </a:r>
            <a:r>
              <a:rPr lang="en-US" sz="6000" b="1" dirty="0" smtClean="0">
                <a:solidFill>
                  <a:srgbClr val="002060"/>
                </a:solidFill>
              </a:rPr>
              <a:t>INHEREN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4F15-B555-4ED3-A50D-1F6C6E8F0681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652353"/>
            <a:ext cx="1059050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“</a:t>
            </a:r>
            <a:r>
              <a:rPr lang="en-US" sz="2000" dirty="0" err="1" smtClean="0"/>
              <a:t>melekat</a:t>
            </a:r>
            <a:r>
              <a:rPr lang="en-US" sz="2000" dirty="0" smtClean="0"/>
              <a:t>” ( </a:t>
            </a:r>
            <a:r>
              <a:rPr lang="en-US" sz="2000" dirty="0" err="1" smtClean="0"/>
              <a:t>bawaan</a:t>
            </a:r>
            <a:r>
              <a:rPr lang="en-US" sz="2000" dirty="0" smtClean="0"/>
              <a:t> ) 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Bank, </a:t>
            </a:r>
            <a:r>
              <a:rPr lang="en-US" sz="2000" dirty="0" err="1" smtClean="0"/>
              <a:t>baik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dikuantifikasi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ataupun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dikuantifikasi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dirty="0" err="1" smtClean="0"/>
              <a:t>berpengaruh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posisi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Bank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inheren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berupa</a:t>
            </a:r>
            <a:r>
              <a:rPr lang="en-US" sz="2000" dirty="0" smtClean="0"/>
              <a:t> parameter yang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bersifat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ex-post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smtClean="0"/>
              <a:t>(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ex-ante</a:t>
            </a:r>
            <a:r>
              <a:rPr lang="en-US" sz="2000" dirty="0" smtClean="0"/>
              <a:t> (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), yang </a:t>
            </a:r>
            <a:r>
              <a:rPr lang="en-US" sz="2000" dirty="0" err="1" smtClean="0"/>
              <a:t>dipengaruhi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eksternal</a:t>
            </a:r>
            <a:r>
              <a:rPr lang="en-US" sz="2000" dirty="0" smtClean="0"/>
              <a:t>, (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makro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, industry) ,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internal (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, </a:t>
            </a:r>
            <a:r>
              <a:rPr lang="en-US" sz="2000" dirty="0" err="1" smtClean="0"/>
              <a:t>kompleksitas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, </a:t>
            </a:r>
            <a:r>
              <a:rPr lang="en-US" sz="2000" dirty="0" err="1" smtClean="0"/>
              <a:t>aktifitas</a:t>
            </a:r>
            <a:r>
              <a:rPr lang="en-US" sz="2000" dirty="0" smtClean="0"/>
              <a:t> Bank)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inherent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probabilitas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terjadinya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event </a:t>
            </a:r>
            <a:r>
              <a:rPr lang="en-US" sz="2000" dirty="0" err="1" smtClean="0">
                <a:solidFill>
                  <a:srgbClr val="C00000"/>
                </a:solidFill>
              </a:rPr>
              <a:t>dan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estimasi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dampak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kerugian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ditimbulkan</a:t>
            </a: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Ringkasnya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inherent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bawaan</a:t>
            </a:r>
            <a:r>
              <a:rPr lang="en-US" sz="2000" dirty="0" smtClean="0"/>
              <a:t> ,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endParaRPr lang="en-US" sz="2000" dirty="0" smtClean="0"/>
          </a:p>
          <a:p>
            <a:pPr marL="457200" indent="-457200"/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885C-FE76-4373-9CF5-415807848E78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2416" y="1450651"/>
            <a:ext cx="108082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melekat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seluruh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, yang </a:t>
            </a:r>
            <a:r>
              <a:rPr lang="en-US" sz="2000" dirty="0" err="1"/>
              <a:t>berpotensi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Karakteristik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dipengaruhi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eksternal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internal,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makro</a:t>
            </a:r>
            <a:r>
              <a:rPr lang="en-US" sz="2000" dirty="0"/>
              <a:t>,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industri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aktivitas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, </a:t>
            </a: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kompleksitas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/</a:t>
            </a:r>
            <a:r>
              <a:rPr lang="en-US" sz="2000" dirty="0" err="1"/>
              <a:t>aktivitas</a:t>
            </a:r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memperhatikan</a:t>
            </a:r>
            <a:r>
              <a:rPr lang="en-US" sz="2000" dirty="0"/>
              <a:t> parameter/</a:t>
            </a:r>
            <a:r>
              <a:rPr lang="en-US" sz="2000" dirty="0" err="1"/>
              <a:t>indikator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1DBA-F4A5-4852-A28D-03A0BF0E792C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4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5"/>
            <a:ext cx="108082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PEMAHAMAN MENGENAI RISIKO INHEREN</a:t>
            </a:r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 smtClean="0"/>
              <a:t>ditentukan</a:t>
            </a:r>
            <a:r>
              <a:rPr lang="en-US" sz="2000" dirty="0" smtClean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eksternal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internal,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i="1" dirty="0" err="1">
                <a:solidFill>
                  <a:srgbClr val="C00000"/>
                </a:solidFill>
              </a:rPr>
              <a:t>strategi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bisnis</a:t>
            </a:r>
            <a:r>
              <a:rPr lang="en-US" sz="2000" i="1" dirty="0">
                <a:solidFill>
                  <a:srgbClr val="C00000"/>
                </a:solidFill>
              </a:rPr>
              <a:t>, </a:t>
            </a:r>
            <a:r>
              <a:rPr lang="en-US" sz="2000" i="1" dirty="0" err="1">
                <a:solidFill>
                  <a:srgbClr val="C00000"/>
                </a:solidFill>
              </a:rPr>
              <a:t>karakteristik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bisnis</a:t>
            </a:r>
            <a:r>
              <a:rPr lang="en-US" sz="2000" i="1" dirty="0">
                <a:solidFill>
                  <a:srgbClr val="C00000"/>
                </a:solidFill>
              </a:rPr>
              <a:t>, </a:t>
            </a:r>
            <a:r>
              <a:rPr lang="en-US" sz="2000" i="1" dirty="0" err="1">
                <a:solidFill>
                  <a:srgbClr val="C00000"/>
                </a:solidFill>
              </a:rPr>
              <a:t>kompleksitas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produk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dan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aktivitas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</a:rPr>
              <a:t>usaha</a:t>
            </a:r>
            <a:r>
              <a:rPr lang="en-US" sz="2000" i="1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makro</a:t>
            </a:r>
            <a:r>
              <a:rPr lang="en-US" sz="2000" dirty="0"/>
              <a:t>. </a:t>
            </a:r>
            <a:endParaRPr lang="en-US" sz="2000" dirty="0" smtClean="0"/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yang </a:t>
            </a:r>
            <a:r>
              <a:rPr lang="en-US" sz="2000" dirty="0" err="1"/>
              <a:t>signifikan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profil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Pemahaman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eksternal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industri</a:t>
            </a:r>
            <a:r>
              <a:rPr lang="en-US" sz="2000" dirty="0"/>
              <a:t>, </a:t>
            </a:r>
            <a:r>
              <a:rPr lang="en-US" sz="2000" dirty="0" err="1"/>
              <a:t>situasi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mikro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makro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persaingan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 smtClean="0"/>
              <a:t>usaha</a:t>
            </a:r>
            <a:endParaRPr lang="en-US" sz="2000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FF89-3409-48D3-A99F-F70EAC73D19D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7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5"/>
            <a:ext cx="108082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PEMAHAMAN MENGENAI RISIKO INHEREN</a:t>
            </a:r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parameter yang </a:t>
            </a:r>
            <a:r>
              <a:rPr lang="en-US" sz="2000" dirty="0" err="1"/>
              <a:t>ditetapkan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rasio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 smtClean="0"/>
              <a:t>kualitatif</a:t>
            </a:r>
            <a:endParaRPr lang="en-US" sz="2000" dirty="0" smtClean="0"/>
          </a:p>
          <a:p>
            <a:pPr marL="1257300" lvl="1" indent="-457200">
              <a:buFont typeface="Wingdings" panose="05000000000000000000" pitchFamily="2" charset="2"/>
              <a:buChar char="§"/>
            </a:pPr>
            <a:r>
              <a:rPr lang="en-US" sz="2000" b="1" dirty="0" err="1"/>
              <a:t>Indikator</a:t>
            </a:r>
            <a:r>
              <a:rPr lang="en-US" sz="2000" b="1" dirty="0"/>
              <a:t> </a:t>
            </a:r>
            <a:r>
              <a:rPr lang="en-US" sz="2000" b="1" dirty="0" err="1"/>
              <a:t>Kuantitatif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eksposur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volume, </a:t>
            </a:r>
            <a:r>
              <a:rPr lang="en-US" sz="2000" dirty="0" err="1"/>
              <a:t>komposisi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tren</a:t>
            </a:r>
            <a:r>
              <a:rPr lang="en-US" sz="2000" dirty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/>
              <a:t>dikuantifikasi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kredit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pasar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likuiditas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operasional</a:t>
            </a:r>
            <a:r>
              <a:rPr lang="en-US" sz="2000" i="1" dirty="0"/>
              <a:t>, </a:t>
            </a:r>
            <a:endParaRPr lang="en-US" sz="2000" i="1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.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A22E-27C7-4D31-982B-BE9750BA0F6F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5"/>
            <a:ext cx="1080821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indikator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</a:rPr>
              <a:t>kuantitatif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ex-post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mengganggu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, </a:t>
            </a:r>
            <a:r>
              <a:rPr lang="en-US" sz="2000" dirty="0" err="1"/>
              <a:t>maupun</a:t>
            </a:r>
            <a:r>
              <a:rPr lang="en-US" sz="2000" dirty="0"/>
              <a:t> ex-ante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dimitigasi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smtClean="0"/>
              <a:t>actual</a:t>
            </a:r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rasio</a:t>
            </a:r>
            <a:r>
              <a:rPr lang="en-US" sz="2000" dirty="0"/>
              <a:t>,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memperhatikan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kecenderungan</a:t>
            </a:r>
            <a:r>
              <a:rPr lang="en-US" sz="2000" dirty="0"/>
              <a:t> </a:t>
            </a:r>
            <a:r>
              <a:rPr lang="en-US" sz="2000" dirty="0" err="1"/>
              <a:t>rasio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masa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.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A12AE-845F-4C56-A94B-08E8E82998F5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6"/>
            <a:ext cx="108082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1" indent="-457200">
              <a:buFont typeface="Wingdings" panose="05000000000000000000" pitchFamily="2" charset="2"/>
              <a:buChar char="§"/>
            </a:pPr>
            <a:r>
              <a:rPr lang="en-US" sz="2000" b="1" dirty="0" err="1" smtClean="0"/>
              <a:t>Indikator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Kualitatif</a:t>
            </a:r>
            <a:r>
              <a:rPr lang="en-US" sz="2000" b="1" dirty="0" smtClean="0"/>
              <a:t> </a:t>
            </a:r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indikator</a:t>
            </a:r>
            <a:r>
              <a:rPr lang="en-US" sz="2000" dirty="0" smtClean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aspek-aspek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berdampak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i="1" dirty="0" err="1"/>
              <a:t>strategi</a:t>
            </a:r>
            <a:r>
              <a:rPr lang="en-US" sz="2000" i="1" dirty="0"/>
              <a:t> </a:t>
            </a:r>
            <a:r>
              <a:rPr lang="en-US" sz="2000" i="1" dirty="0" err="1"/>
              <a:t>bisnis</a:t>
            </a:r>
            <a:r>
              <a:rPr lang="en-US" sz="2000" i="1" dirty="0"/>
              <a:t>, </a:t>
            </a:r>
            <a:r>
              <a:rPr lang="en-US" sz="2000" i="1" dirty="0" err="1"/>
              <a:t>karakteristik</a:t>
            </a:r>
            <a:r>
              <a:rPr lang="en-US" sz="2000" i="1" dirty="0"/>
              <a:t> </a:t>
            </a:r>
            <a:r>
              <a:rPr lang="en-US" sz="2000" i="1" dirty="0" err="1"/>
              <a:t>bisnis</a:t>
            </a:r>
            <a:r>
              <a:rPr lang="en-US" sz="2000" i="1" dirty="0"/>
              <a:t>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produk</a:t>
            </a:r>
            <a:r>
              <a:rPr lang="en-US" sz="2000" i="1" dirty="0"/>
              <a:t>, </a:t>
            </a:r>
            <a:r>
              <a:rPr lang="en-US" sz="2000" i="1" dirty="0" err="1"/>
              <a:t>kondisi</a:t>
            </a:r>
            <a:r>
              <a:rPr lang="en-US" sz="2000" i="1" dirty="0"/>
              <a:t>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perkembangan</a:t>
            </a:r>
            <a:r>
              <a:rPr lang="en-US" sz="2000" i="1" dirty="0"/>
              <a:t> </a:t>
            </a:r>
            <a:r>
              <a:rPr lang="en-US" sz="2000" i="1" dirty="0" err="1"/>
              <a:t>ekonomi</a:t>
            </a:r>
            <a:r>
              <a:rPr lang="en-US" sz="2000" i="1" dirty="0"/>
              <a:t> </a:t>
            </a:r>
            <a:r>
              <a:rPr lang="en-US" sz="2000" i="1" dirty="0" err="1"/>
              <a:t>makro</a:t>
            </a:r>
            <a:r>
              <a:rPr lang="en-US" sz="2000" i="1" dirty="0"/>
              <a:t>, </a:t>
            </a:r>
            <a:r>
              <a:rPr lang="en-US" sz="2000" i="1" dirty="0" err="1"/>
              <a:t>sektor</a:t>
            </a:r>
            <a:r>
              <a:rPr lang="en-US" sz="2000" i="1" dirty="0"/>
              <a:t> </a:t>
            </a:r>
            <a:r>
              <a:rPr lang="en-US" sz="2000" i="1" dirty="0" err="1"/>
              <a:t>industri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i="1" dirty="0" err="1"/>
              <a:t>indikator</a:t>
            </a:r>
            <a:r>
              <a:rPr lang="en-US" sz="2000" i="1" dirty="0"/>
              <a:t> </a:t>
            </a:r>
            <a:r>
              <a:rPr lang="en-US" sz="2000" i="1" dirty="0" err="1"/>
              <a:t>lainnya</a:t>
            </a:r>
            <a:r>
              <a:rPr lang="en-US" sz="2000" i="1" dirty="0"/>
              <a:t> yang </a:t>
            </a:r>
            <a:r>
              <a:rPr lang="en-US" sz="2000" i="1" dirty="0" err="1"/>
              <a:t>relevan</a:t>
            </a:r>
            <a:r>
              <a:rPr lang="en-US" sz="2000" i="1" dirty="0"/>
              <a:t> </a:t>
            </a:r>
            <a:endParaRPr lang="en-US" sz="2000" i="1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. </a:t>
            </a:r>
            <a:endParaRPr lang="en-US" sz="2000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/>
              <a:t>dominan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dikuantifikasi</a:t>
            </a:r>
            <a:r>
              <a:rPr lang="en-US" sz="2000" dirty="0"/>
              <a:t>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stratejik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hukum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kepatuhan</a:t>
            </a:r>
            <a:r>
              <a:rPr lang="en-US" sz="2000" i="1" dirty="0"/>
              <a:t>,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reputasi</a:t>
            </a:r>
            <a:endParaRPr lang="en-US" sz="2000" i="1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92CB-C57D-4D4B-AA6B-EDA2F2EABAB6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652354"/>
            <a:ext cx="105905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probabilitas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inheren</a:t>
            </a:r>
            <a:r>
              <a:rPr lang="en-US" sz="2000" dirty="0" smtClean="0"/>
              <a:t> ,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disampaikan</a:t>
            </a:r>
            <a:r>
              <a:rPr lang="en-US" sz="2000" dirty="0" smtClean="0"/>
              <a:t> :</a:t>
            </a:r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Rendah</a:t>
            </a:r>
            <a:r>
              <a:rPr lang="en-US" sz="2000" dirty="0" smtClean="0"/>
              <a:t> : </a:t>
            </a:r>
            <a:r>
              <a:rPr lang="en-US" sz="2000" dirty="0" err="1" smtClean="0"/>
              <a:t>dampaknya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Cukup</a:t>
            </a:r>
            <a:r>
              <a:rPr lang="en-US" sz="2000" b="1" dirty="0"/>
              <a:t> </a:t>
            </a:r>
            <a:r>
              <a:rPr lang="en-US" sz="2000" b="1" dirty="0" err="1"/>
              <a:t>rendah</a:t>
            </a:r>
            <a:r>
              <a:rPr lang="en-US" sz="2000" b="1" dirty="0"/>
              <a:t> </a:t>
            </a:r>
            <a:r>
              <a:rPr lang="en-US" sz="2000" dirty="0" smtClean="0"/>
              <a:t>: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sehari</a:t>
            </a:r>
            <a:r>
              <a:rPr lang="en-US" sz="2000" dirty="0" smtClean="0"/>
              <a:t> </a:t>
            </a:r>
            <a:r>
              <a:rPr lang="en-US" sz="2000" dirty="0" err="1" smtClean="0"/>
              <a:t>hari</a:t>
            </a:r>
            <a:r>
              <a:rPr lang="en-US" sz="2000" dirty="0" smtClean="0"/>
              <a:t> </a:t>
            </a:r>
            <a:r>
              <a:rPr lang="en-US" sz="2000" dirty="0" err="1" smtClean="0"/>
              <a:t>relatif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smtClean="0"/>
              <a:t>Moderate </a:t>
            </a:r>
            <a:r>
              <a:rPr lang="en-US" sz="2000" dirty="0" smtClean="0"/>
              <a:t>: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gangguan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melanjutkan</a:t>
            </a:r>
            <a:r>
              <a:rPr lang="en-US" sz="2000" dirty="0" smtClean="0"/>
              <a:t> </a:t>
            </a:r>
            <a:r>
              <a:rPr lang="en-US" sz="2000" dirty="0" err="1" smtClean="0"/>
              <a:t>operasional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,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reputasi</a:t>
            </a:r>
            <a:r>
              <a:rPr lang="en-US" sz="2000" dirty="0" smtClean="0"/>
              <a:t> </a:t>
            </a:r>
            <a:r>
              <a:rPr lang="en-US" sz="2000" dirty="0" err="1" smtClean="0"/>
              <a:t>sedikit</a:t>
            </a:r>
            <a:r>
              <a:rPr lang="en-US" sz="2000" dirty="0" smtClean="0"/>
              <a:t> </a:t>
            </a:r>
            <a:r>
              <a:rPr lang="en-US" sz="2000" dirty="0" err="1" smtClean="0"/>
              <a:t>terpengaruh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Cukup</a:t>
            </a:r>
            <a:r>
              <a:rPr lang="en-US" sz="2000" b="1" dirty="0"/>
              <a:t> </a:t>
            </a:r>
            <a:r>
              <a:rPr lang="en-US" sz="2000" b="1" dirty="0" err="1"/>
              <a:t>tinggi</a:t>
            </a:r>
            <a:r>
              <a:rPr lang="en-US" sz="2000" b="1" dirty="0"/>
              <a:t> </a:t>
            </a:r>
            <a:r>
              <a:rPr lang="en-US" sz="2000" dirty="0" smtClean="0"/>
              <a:t>;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operasional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,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keuangan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, </a:t>
            </a:r>
            <a:r>
              <a:rPr lang="en-US" sz="2000" dirty="0" err="1"/>
              <a:t>reputasi</a:t>
            </a:r>
            <a:r>
              <a:rPr lang="en-US" sz="2000" dirty="0"/>
              <a:t> </a:t>
            </a:r>
            <a:r>
              <a:rPr lang="en-US" sz="2000" dirty="0" err="1" smtClean="0"/>
              <a:t>terganggu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Tinggi</a:t>
            </a:r>
            <a:r>
              <a:rPr lang="en-US" sz="2000" b="1" dirty="0"/>
              <a:t> </a:t>
            </a:r>
            <a:r>
              <a:rPr lang="en-US" sz="2000" dirty="0" smtClean="0"/>
              <a:t>; </a:t>
            </a:r>
            <a:r>
              <a:rPr lang="en-US" sz="2000" dirty="0" err="1" smtClean="0"/>
              <a:t>gangguan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signifikan</a:t>
            </a:r>
            <a:r>
              <a:rPr lang="en-US" sz="2000" dirty="0" smtClean="0"/>
              <a:t>,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, </a:t>
            </a:r>
            <a:r>
              <a:rPr lang="en-US" sz="2000" dirty="0" err="1" smtClean="0"/>
              <a:t>reputasi</a:t>
            </a:r>
            <a:r>
              <a:rPr lang="en-US" sz="2000" dirty="0" smtClean="0"/>
              <a:t> </a:t>
            </a:r>
            <a:r>
              <a:rPr lang="en-US" sz="2000" dirty="0" err="1" smtClean="0"/>
              <a:t>sBank</a:t>
            </a:r>
            <a:r>
              <a:rPr lang="en-US" sz="2000" dirty="0" smtClean="0"/>
              <a:t> </a:t>
            </a:r>
            <a:r>
              <a:rPr lang="en-US" sz="2000" dirty="0" err="1" smtClean="0"/>
              <a:t>terganggu</a:t>
            </a:r>
            <a:r>
              <a:rPr lang="en-US" sz="2000" dirty="0" smtClean="0"/>
              <a:t> </a:t>
            </a:r>
            <a:r>
              <a:rPr lang="en-US" sz="2000" dirty="0" err="1" smtClean="0"/>
              <a:t>disegala</a:t>
            </a:r>
            <a:r>
              <a:rPr lang="en-US" sz="2000" dirty="0" smtClean="0"/>
              <a:t> </a:t>
            </a:r>
            <a:r>
              <a:rPr lang="en-US" sz="2000" dirty="0" err="1" smtClean="0"/>
              <a:t>bidang</a:t>
            </a: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2E4-ACD6-4B84-AAF4-43D1E69F4BAE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8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40009"/>
              </p:ext>
            </p:extLst>
          </p:nvPr>
        </p:nvGraphicFramePr>
        <p:xfrm>
          <a:off x="950536" y="1326966"/>
          <a:ext cx="9976545" cy="52317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303"/>
                <a:gridCol w="513889"/>
                <a:gridCol w="2488391"/>
                <a:gridCol w="1238371"/>
                <a:gridCol w="1264881"/>
                <a:gridCol w="1353487"/>
                <a:gridCol w="1284592"/>
                <a:gridCol w="1396631"/>
              </a:tblGrid>
              <a:tr h="4958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CONSEQUENCE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9082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14300" indent="-114300" algn="ctr">
                        <a:buAutoNum type="arabicPeriod"/>
                      </a:pPr>
                      <a:r>
                        <a:rPr lang="en-US" sz="1400" b="1" dirty="0" smtClean="0"/>
                        <a:t>Insignificant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diselesaikan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sederhana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denda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poada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Bank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2.Minor</a:t>
                      </a: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Memerlukan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serius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pejabat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lini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walaupun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kecil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 Moderate</a:t>
                      </a:r>
                    </a:p>
                    <a:p>
                      <a:pPr algn="ctr"/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dampak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rekatif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memerlukan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pejabat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eksekutif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terdapat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114300" algn="ctr" defTabSz="914400" rtl="0" eaLnBrk="1" latinLnBrk="0" hangingPunct="1">
                        <a:buNone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Mayor</a:t>
                      </a:r>
                    </a:p>
                    <a:p>
                      <a:pPr algn="ctr"/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dampak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memerlukan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Direksi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114300" algn="ctr" defTabSz="914400" rtl="0" eaLnBrk="1" latinLnBrk="0" hangingPunct="1">
                        <a:buNone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Catastropic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114300" indent="-114300" algn="ctr" defTabSz="914400" rtl="0" eaLnBrk="1" latinLnBrk="0" hangingPunct="1">
                        <a:buNone/>
                      </a:pP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Dampak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sangat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biasa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diluar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Bank</a:t>
                      </a:r>
                    </a:p>
                  </a:txBody>
                  <a:tcPr/>
                </a:tc>
              </a:tr>
              <a:tr h="530069">
                <a:tc rowSpan="5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LIKELIHOOD</a:t>
                      </a:r>
                      <a:endParaRPr lang="en-US" sz="20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Hampir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pasti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terjadi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segala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kondisi</a:t>
                      </a:r>
                      <a:r>
                        <a:rPr lang="en-US" sz="1200" dirty="0" smtClean="0"/>
                        <a:t> / </a:t>
                      </a:r>
                      <a:r>
                        <a:rPr lang="en-US" sz="1200" dirty="0" err="1" smtClean="0"/>
                        <a:t>keadaaan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Mtoderae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Tinggi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47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sering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30069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relatif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sedang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walaupun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jarang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</a:tr>
              <a:tr h="5300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kecil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namun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Rendah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</a:tr>
              <a:tr h="530069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kecil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langka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kondisi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Rendah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Rendah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50537" y="452014"/>
            <a:ext cx="7388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1.PENILAIAN </a:t>
            </a:r>
            <a:r>
              <a:rPr lang="en-US" sz="4000" b="1" dirty="0" smtClean="0"/>
              <a:t>RISIKO INHEREN</a:t>
            </a:r>
            <a:endParaRPr lang="en-US" sz="40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4938F-2A7B-4A7C-A798-598F95E73EC6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4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652354"/>
            <a:ext cx="105905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inherent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parameter/indicator 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kualitatif</a:t>
            </a: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smtClean="0"/>
              <a:t>PENETAPAN PERINGKAT RISIKO inherent </a:t>
            </a:r>
            <a:r>
              <a:rPr lang="en-US" sz="2000" dirty="0" err="1" smtClean="0"/>
              <a:t>masing</a:t>
            </a:r>
            <a:r>
              <a:rPr lang="en-US" sz="2000" dirty="0" smtClean="0"/>
              <a:t> </a:t>
            </a:r>
            <a:r>
              <a:rPr lang="en-US" sz="2000" dirty="0" err="1" smtClean="0"/>
              <a:t>amsing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: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1 ( </a:t>
            </a:r>
            <a:r>
              <a:rPr lang="en-US" sz="2000" i="1" dirty="0" smtClean="0"/>
              <a:t>low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2 ( </a:t>
            </a:r>
            <a:r>
              <a:rPr lang="en-US" sz="2000" i="1" dirty="0"/>
              <a:t>low to moderate 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3 ( </a:t>
            </a:r>
            <a:r>
              <a:rPr lang="en-US" sz="2000" i="1" dirty="0"/>
              <a:t>moderate 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4 ( </a:t>
            </a:r>
            <a:r>
              <a:rPr lang="en-US" sz="2000" i="1" dirty="0"/>
              <a:t>moderate to high 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5 ( </a:t>
            </a:r>
            <a:r>
              <a:rPr lang="en-US" sz="2000" i="1" dirty="0"/>
              <a:t>high </a:t>
            </a:r>
            <a:r>
              <a:rPr lang="en-US" sz="20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F7B3-3964-42C7-90DB-EA0C1F3A994F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3676" y="1063194"/>
            <a:ext cx="105905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RBBR ,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kuantitatif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berpengaruh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smtClean="0"/>
              <a:t>Bank, </a:t>
            </a:r>
            <a:r>
              <a:rPr lang="en-US" sz="2400" dirty="0" smtClean="0"/>
              <a:t>internal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eksternal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PBI 13/01/PBI/2011 </a:t>
            </a:r>
            <a:r>
              <a:rPr lang="en-US" sz="2400" dirty="0" err="1" smtClean="0"/>
              <a:t>dan</a:t>
            </a:r>
            <a:r>
              <a:rPr lang="en-US" sz="2400" dirty="0" smtClean="0"/>
              <a:t> POJK 8/POJK.03/2014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Tingkat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Bank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Syariah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Pokok2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:</a:t>
            </a:r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pengelolaan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endParaRPr lang="en-US" sz="2400" dirty="0" smtClean="0"/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memelihara</a:t>
            </a:r>
            <a:r>
              <a:rPr lang="en-US" sz="2400" dirty="0" smtClean="0"/>
              <a:t> RBBR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endParaRPr lang="en-US" sz="2400" dirty="0" smtClean="0"/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Pengawas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mengevaluasi</a:t>
            </a:r>
            <a:r>
              <a:rPr lang="en-US" sz="2400" dirty="0" smtClean="0"/>
              <a:t> RBBR</a:t>
            </a:r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komprehensif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self assessment</a:t>
            </a:r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konsolidasi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individual masing2</a:t>
            </a:r>
          </a:p>
        </p:txBody>
      </p:sp>
      <p:sp>
        <p:nvSpPr>
          <p:cNvPr id="5" name="Rectangle 4"/>
          <p:cNvSpPr/>
          <p:nvPr/>
        </p:nvSpPr>
        <p:spPr>
          <a:xfrm>
            <a:off x="613676" y="232197"/>
            <a:ext cx="7705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1.1.RISK BASED BANK RATING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3C33-947A-40EC-9F0A-BAA6FC58AD4B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4382" y="2787445"/>
            <a:ext cx="1941799" cy="12831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PENETAPAN PENILAIAN </a:t>
            </a:r>
            <a:r>
              <a:rPr lang="en-US" sz="1400" b="1" dirty="0" smtClean="0">
                <a:solidFill>
                  <a:schemeClr val="bg1"/>
                </a:solidFill>
              </a:rPr>
              <a:t>RISIKO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INHEREN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0" y="700717"/>
            <a:ext cx="1660779" cy="10780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400" dirty="0" smtClean="0"/>
              <a:t>INDIKATOR</a:t>
            </a:r>
          </a:p>
          <a:p>
            <a:pPr marL="0" lvl="1" algn="ctr"/>
            <a:r>
              <a:rPr lang="en-US" sz="1400" dirty="0" smtClean="0"/>
              <a:t>KUANTITATIF 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6090558" y="2762513"/>
            <a:ext cx="1666221" cy="10780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400" dirty="0" smtClean="0"/>
              <a:t>INDIKATOR</a:t>
            </a:r>
          </a:p>
          <a:p>
            <a:pPr marL="0" lvl="1" algn="ctr"/>
            <a:r>
              <a:rPr lang="en-US" sz="1400" dirty="0" smtClean="0"/>
              <a:t>KUALITATIF 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7897587" y="1303991"/>
            <a:ext cx="3663043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kredit</a:t>
            </a:r>
            <a:r>
              <a:rPr lang="en-US" sz="1400" dirty="0"/>
              <a:t>, </a:t>
            </a:r>
            <a:r>
              <a:rPr lang="en-US" sz="1400" dirty="0" err="1" smtClean="0"/>
              <a:t>Risiko</a:t>
            </a:r>
            <a:r>
              <a:rPr lang="en-US" sz="1400" dirty="0" smtClean="0"/>
              <a:t> </a:t>
            </a:r>
            <a:r>
              <a:rPr lang="en-US" sz="1400" dirty="0" err="1"/>
              <a:t>pasar</a:t>
            </a:r>
            <a:r>
              <a:rPr lang="en-US" sz="1400" dirty="0" smtClean="0"/>
              <a:t>, </a:t>
            </a:r>
            <a:r>
              <a:rPr lang="en-US" sz="1400" dirty="0" err="1" smtClean="0"/>
              <a:t>Risiko</a:t>
            </a:r>
            <a:r>
              <a:rPr lang="en-US" sz="1400" dirty="0" smtClean="0"/>
              <a:t> </a:t>
            </a:r>
            <a:r>
              <a:rPr lang="en-US" sz="1400" dirty="0" err="1"/>
              <a:t>likuiditas</a:t>
            </a:r>
            <a:r>
              <a:rPr lang="en-US" sz="1400" dirty="0"/>
              <a:t>, </a:t>
            </a:r>
            <a:r>
              <a:rPr lang="en-US" sz="1400" dirty="0" err="1" smtClean="0"/>
              <a:t>Risiko</a:t>
            </a:r>
            <a:r>
              <a:rPr lang="en-US" sz="1400" dirty="0" smtClean="0"/>
              <a:t> </a:t>
            </a:r>
            <a:r>
              <a:rPr lang="en-US" sz="1400" dirty="0" err="1"/>
              <a:t>operasional</a:t>
            </a:r>
            <a:r>
              <a:rPr lang="en-US" sz="1400" dirty="0"/>
              <a:t>,</a:t>
            </a:r>
            <a:r>
              <a:rPr lang="en-US" sz="1400" i="1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7584" y="1939330"/>
            <a:ext cx="3663045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 err="1" smtClean="0"/>
              <a:t>harus</a:t>
            </a:r>
            <a:r>
              <a:rPr lang="en-US" sz="1400" dirty="0" smtClean="0"/>
              <a:t> </a:t>
            </a:r>
            <a:r>
              <a:rPr lang="en-US" sz="1400" dirty="0" err="1"/>
              <a:t>dilengkapi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analisis</a:t>
            </a:r>
            <a:r>
              <a:rPr lang="en-US" sz="1400" dirty="0"/>
              <a:t> </a:t>
            </a:r>
            <a:r>
              <a:rPr lang="en-US" sz="1400" dirty="0" err="1"/>
              <a:t>indikator</a:t>
            </a:r>
            <a:r>
              <a:rPr lang="en-US" sz="1400" dirty="0"/>
              <a:t> </a:t>
            </a:r>
            <a:r>
              <a:rPr lang="en-US" sz="1400" dirty="0" err="1"/>
              <a:t>kualitatif</a:t>
            </a:r>
            <a:r>
              <a:rPr lang="en-US" sz="1400" dirty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325746" y="1800832"/>
            <a:ext cx="1777195" cy="8538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 anchor="ctr">
            <a:noAutofit/>
          </a:bodyPr>
          <a:lstStyle/>
          <a:p>
            <a:pPr algn="ctr"/>
            <a:r>
              <a:rPr lang="en-US" sz="1400" dirty="0" smtClean="0"/>
              <a:t>PEMAHAMAN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7898995" y="2771085"/>
            <a:ext cx="3661635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strategi</a:t>
            </a:r>
            <a:r>
              <a:rPr lang="en-US" sz="1400" dirty="0" smtClean="0"/>
              <a:t> </a:t>
            </a:r>
            <a:r>
              <a:rPr lang="en-US" sz="1400" dirty="0" err="1"/>
              <a:t>bisnis</a:t>
            </a:r>
            <a:r>
              <a:rPr lang="en-US" sz="1400" dirty="0"/>
              <a:t>, </a:t>
            </a:r>
            <a:r>
              <a:rPr lang="en-US" sz="1400" dirty="0" err="1"/>
              <a:t>karakteristik</a:t>
            </a:r>
            <a:r>
              <a:rPr lang="en-US" sz="1400" dirty="0"/>
              <a:t> </a:t>
            </a:r>
            <a:r>
              <a:rPr lang="en-US" sz="1400" dirty="0" err="1"/>
              <a:t>bisnis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produk</a:t>
            </a:r>
            <a:r>
              <a:rPr lang="en-US" sz="1400" dirty="0"/>
              <a:t>, </a:t>
            </a:r>
            <a:r>
              <a:rPr lang="en-US" sz="1400" dirty="0" err="1"/>
              <a:t>kondisi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perkembangan</a:t>
            </a:r>
            <a:r>
              <a:rPr lang="en-US" sz="1400" dirty="0"/>
              <a:t> </a:t>
            </a:r>
            <a:r>
              <a:rPr lang="en-US" sz="1400" dirty="0" err="1"/>
              <a:t>ekonomi</a:t>
            </a:r>
            <a:r>
              <a:rPr lang="en-US" sz="1400" dirty="0"/>
              <a:t> </a:t>
            </a:r>
            <a:r>
              <a:rPr lang="en-US" sz="1400" dirty="0" err="1"/>
              <a:t>makro</a:t>
            </a:r>
            <a:r>
              <a:rPr lang="en-US" sz="1400" dirty="0"/>
              <a:t>, </a:t>
            </a:r>
            <a:r>
              <a:rPr lang="en-US" sz="1400" dirty="0" err="1"/>
              <a:t>sektor</a:t>
            </a:r>
            <a:r>
              <a:rPr lang="en-US" sz="1400" dirty="0"/>
              <a:t> </a:t>
            </a:r>
            <a:r>
              <a:rPr lang="en-US" sz="1400" dirty="0" err="1"/>
              <a:t>industri</a:t>
            </a:r>
            <a:r>
              <a:rPr lang="en-US" sz="1400" dirty="0"/>
              <a:t>,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indikator</a:t>
            </a:r>
            <a:r>
              <a:rPr lang="en-US" sz="1400" dirty="0"/>
              <a:t> </a:t>
            </a:r>
            <a:r>
              <a:rPr lang="en-US" sz="1400" dirty="0" err="1"/>
              <a:t>lainnya</a:t>
            </a:r>
            <a:r>
              <a:rPr lang="en-US" sz="1400" dirty="0"/>
              <a:t> yang </a:t>
            </a:r>
            <a:r>
              <a:rPr lang="en-US" sz="1400" dirty="0" err="1"/>
              <a:t>relevan</a:t>
            </a:r>
            <a:r>
              <a:rPr lang="en-US" sz="1400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7897587" y="700717"/>
            <a:ext cx="3663043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400" dirty="0"/>
              <a:t>menentukan eksposur atau volume, komposisi, dan tren Risiko tertentu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7897583" y="3848867"/>
            <a:ext cx="36630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400" dirty="0"/>
              <a:t>Risiko stratejik, Risiko hukum, Risiko kepatuhan, dan Risiko reputasi</a:t>
            </a:r>
            <a:endParaRPr lang="en-US" sz="1400" dirty="0"/>
          </a:p>
        </p:txBody>
      </p:sp>
      <p:cxnSp>
        <p:nvCxnSpPr>
          <p:cNvPr id="12" name="Elbow Connector 11"/>
          <p:cNvCxnSpPr>
            <a:stCxn id="2" idx="3"/>
            <a:endCxn id="7" idx="1"/>
          </p:cNvCxnSpPr>
          <p:nvPr/>
        </p:nvCxnSpPr>
        <p:spPr>
          <a:xfrm flipV="1">
            <a:off x="2516181" y="2227771"/>
            <a:ext cx="809565" cy="120122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" idx="3"/>
            <a:endCxn id="3" idx="1"/>
          </p:cNvCxnSpPr>
          <p:nvPr/>
        </p:nvCxnSpPr>
        <p:spPr>
          <a:xfrm flipV="1">
            <a:off x="5102941" y="1239736"/>
            <a:ext cx="993059" cy="98803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3"/>
            <a:endCxn id="4" idx="1"/>
          </p:cNvCxnSpPr>
          <p:nvPr/>
        </p:nvCxnSpPr>
        <p:spPr>
          <a:xfrm>
            <a:off x="5102941" y="2227771"/>
            <a:ext cx="987617" cy="107376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325748" y="4542504"/>
            <a:ext cx="1895181" cy="7374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1400" dirty="0" smtClean="0"/>
              <a:t>PARAMETER</a:t>
            </a:r>
            <a:endParaRPr lang="en-US" sz="1400" dirty="0"/>
          </a:p>
        </p:txBody>
      </p:sp>
      <p:cxnSp>
        <p:nvCxnSpPr>
          <p:cNvPr id="22" name="Elbow Connector 21"/>
          <p:cNvCxnSpPr>
            <a:stCxn id="2" idx="3"/>
            <a:endCxn id="21" idx="1"/>
          </p:cNvCxnSpPr>
          <p:nvPr/>
        </p:nvCxnSpPr>
        <p:spPr>
          <a:xfrm>
            <a:off x="2516181" y="3429000"/>
            <a:ext cx="809567" cy="148221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90557" y="4578225"/>
            <a:ext cx="5470072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kredit</a:t>
            </a:r>
            <a:r>
              <a:rPr lang="en-US" sz="1400" dirty="0"/>
              <a:t>, </a:t>
            </a:r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pasar</a:t>
            </a:r>
            <a:r>
              <a:rPr lang="en-US" sz="1400" dirty="0"/>
              <a:t>, </a:t>
            </a:r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likuiditas</a:t>
            </a:r>
            <a:r>
              <a:rPr lang="en-US" sz="1400" dirty="0"/>
              <a:t>, </a:t>
            </a:r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operasional</a:t>
            </a:r>
            <a:r>
              <a:rPr lang="en-US" sz="1400" dirty="0"/>
              <a:t>,</a:t>
            </a:r>
            <a:r>
              <a:rPr lang="en-US" sz="1400" i="1" dirty="0"/>
              <a:t> </a:t>
            </a:r>
            <a:r>
              <a:rPr lang="fi-FI" sz="1400" dirty="0"/>
              <a:t>Risiko stratejik, Risiko hukum, Risiko kepatuhan, dan Risiko </a:t>
            </a:r>
            <a:r>
              <a:rPr lang="fi-FI" sz="1400" dirty="0" smtClean="0"/>
              <a:t>reputasi</a:t>
            </a:r>
            <a:endParaRPr lang="en-US" sz="1400" i="1" dirty="0"/>
          </a:p>
        </p:txBody>
      </p:sp>
      <p:cxnSp>
        <p:nvCxnSpPr>
          <p:cNvPr id="26" name="Elbow Connector 25"/>
          <p:cNvCxnSpPr>
            <a:stCxn id="21" idx="3"/>
            <a:endCxn id="25" idx="1"/>
          </p:cNvCxnSpPr>
          <p:nvPr/>
        </p:nvCxnSpPr>
        <p:spPr>
          <a:xfrm>
            <a:off x="5220929" y="4911214"/>
            <a:ext cx="869628" cy="3634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325748" y="5545394"/>
            <a:ext cx="1896673" cy="7964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1400" dirty="0" smtClean="0"/>
              <a:t>PENETAPAN 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6090557" y="5553803"/>
            <a:ext cx="5470072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Peringkat</a:t>
            </a:r>
            <a:r>
              <a:rPr lang="en-US" sz="1400" dirty="0" smtClean="0"/>
              <a:t> </a:t>
            </a:r>
            <a:r>
              <a:rPr lang="en-US" sz="1400" dirty="0"/>
              <a:t>1 (Low), </a:t>
            </a:r>
            <a:r>
              <a:rPr lang="en-US" sz="1400" dirty="0" err="1"/>
              <a:t>Peringkat</a:t>
            </a:r>
            <a:r>
              <a:rPr lang="en-US" sz="1400" dirty="0"/>
              <a:t> 2 (Low to Moderate), </a:t>
            </a:r>
            <a:r>
              <a:rPr lang="en-US" sz="1400" dirty="0" err="1"/>
              <a:t>Peringkat</a:t>
            </a:r>
            <a:r>
              <a:rPr lang="en-US" sz="1400" dirty="0"/>
              <a:t> 3 (Moderate), </a:t>
            </a:r>
            <a:r>
              <a:rPr lang="en-US" sz="1400" dirty="0" err="1"/>
              <a:t>Peringkat</a:t>
            </a:r>
            <a:r>
              <a:rPr lang="en-US" sz="1400" dirty="0"/>
              <a:t> 4 (Moderate to High),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Peringkat</a:t>
            </a:r>
            <a:r>
              <a:rPr lang="en-US" sz="1400" dirty="0"/>
              <a:t> 5 (High).</a:t>
            </a:r>
          </a:p>
        </p:txBody>
      </p:sp>
      <p:cxnSp>
        <p:nvCxnSpPr>
          <p:cNvPr id="32" name="Elbow Connector 31"/>
          <p:cNvCxnSpPr>
            <a:stCxn id="29" idx="3"/>
            <a:endCxn id="30" idx="1"/>
          </p:cNvCxnSpPr>
          <p:nvPr/>
        </p:nvCxnSpPr>
        <p:spPr>
          <a:xfrm flipV="1">
            <a:off x="5222421" y="5923135"/>
            <a:ext cx="868136" cy="2046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2" idx="3"/>
            <a:endCxn id="29" idx="1"/>
          </p:cNvCxnSpPr>
          <p:nvPr/>
        </p:nvCxnSpPr>
        <p:spPr>
          <a:xfrm>
            <a:off x="2516181" y="3429000"/>
            <a:ext cx="809567" cy="25146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74E4-D22A-4C79-B848-1A683A35C3FB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97895" y="2984527"/>
            <a:ext cx="1941799" cy="11853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dirty="0" smtClean="0"/>
              <a:t>INDIKATOR</a:t>
            </a:r>
          </a:p>
          <a:p>
            <a:pPr marL="0" lvl="1"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KUALITATIF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3817" y="426420"/>
            <a:ext cx="194179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PARAMETER</a:t>
            </a:r>
          </a:p>
          <a:p>
            <a:pPr algn="ctr"/>
            <a:r>
              <a:rPr lang="en-US" sz="1200" b="1" dirty="0" smtClean="0"/>
              <a:t>RISIKO </a:t>
            </a:r>
          </a:p>
          <a:p>
            <a:pPr algn="ctr"/>
            <a:r>
              <a:rPr lang="en-US" sz="1200" b="1" dirty="0" smtClean="0"/>
              <a:t>INHEREN</a:t>
            </a:r>
            <a:endParaRPr lang="en-US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523815" y="2391841"/>
            <a:ext cx="1941799" cy="11853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b="1" dirty="0" smtClean="0"/>
              <a:t>INDIKATOR</a:t>
            </a:r>
          </a:p>
          <a:p>
            <a:pPr marL="0" lvl="1" algn="ctr"/>
            <a:r>
              <a:rPr lang="en-US" sz="1200" b="1" dirty="0" smtClean="0"/>
              <a:t>KUANTITATIF 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3785068" y="2298973"/>
            <a:ext cx="7805059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/>
              <a:t>variabel</a:t>
            </a:r>
            <a:r>
              <a:rPr lang="en-US" sz="1200" dirty="0" smtClean="0"/>
              <a:t> </a:t>
            </a:r>
            <a:r>
              <a:rPr lang="en-US" sz="1200" dirty="0" err="1" smtClean="0"/>
              <a:t>pasar</a:t>
            </a:r>
            <a:r>
              <a:rPr lang="en-US" sz="1200" dirty="0" smtClean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suku</a:t>
            </a:r>
            <a:r>
              <a:rPr lang="en-US" sz="1200" dirty="0"/>
              <a:t> </a:t>
            </a:r>
            <a:r>
              <a:rPr lang="en-US" sz="1200" dirty="0" err="1"/>
              <a:t>bunga</a:t>
            </a:r>
            <a:r>
              <a:rPr lang="en-US" sz="1200" dirty="0"/>
              <a:t>, </a:t>
            </a:r>
            <a:r>
              <a:rPr lang="en-US" sz="1200" dirty="0" err="1"/>
              <a:t>nilai</a:t>
            </a:r>
            <a:r>
              <a:rPr lang="en-US" sz="1200" dirty="0"/>
              <a:t> </a:t>
            </a:r>
            <a:r>
              <a:rPr lang="en-US" sz="1200" dirty="0" err="1"/>
              <a:t>tukar</a:t>
            </a:r>
            <a:r>
              <a:rPr lang="en-US" sz="1200" dirty="0"/>
              <a:t>, </a:t>
            </a:r>
            <a:r>
              <a:rPr lang="en-US" sz="1200" dirty="0" err="1"/>
              <a:t>nilai</a:t>
            </a:r>
            <a:r>
              <a:rPr lang="en-US" sz="1200" dirty="0"/>
              <a:t> </a:t>
            </a:r>
            <a:r>
              <a:rPr lang="en-US" sz="1200" dirty="0" err="1"/>
              <a:t>komoditas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ekuitas</a:t>
            </a:r>
            <a:r>
              <a:rPr lang="en-US" sz="12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/>
              <a:t>Jika</a:t>
            </a:r>
            <a:r>
              <a:rPr lang="en-US" sz="1200" dirty="0" smtClean="0"/>
              <a:t> </a:t>
            </a:r>
            <a:r>
              <a:rPr lang="en-US" sz="1200" dirty="0" err="1" smtClean="0"/>
              <a:t>prinsip</a:t>
            </a:r>
            <a:r>
              <a:rPr lang="en-US" sz="1200" dirty="0" smtClean="0"/>
              <a:t> </a:t>
            </a:r>
            <a:r>
              <a:rPr lang="en-US" sz="1200" dirty="0" err="1"/>
              <a:t>syariah</a:t>
            </a:r>
            <a:r>
              <a:rPr lang="en-US" sz="1200" dirty="0"/>
              <a:t>, </a:t>
            </a:r>
            <a:r>
              <a:rPr lang="en-US" sz="1200" dirty="0" err="1"/>
              <a:t>Risiko</a:t>
            </a:r>
            <a:r>
              <a:rPr lang="en-US" sz="1200" dirty="0"/>
              <a:t> </a:t>
            </a:r>
            <a:r>
              <a:rPr lang="en-US" sz="1200" dirty="0" err="1"/>
              <a:t>pasar</a:t>
            </a:r>
            <a:r>
              <a:rPr lang="en-US" sz="1200" dirty="0"/>
              <a:t> </a:t>
            </a:r>
            <a:r>
              <a:rPr lang="en-US" sz="1200" dirty="0" err="1"/>
              <a:t>mencakup</a:t>
            </a:r>
            <a:r>
              <a:rPr lang="en-US" sz="1200" dirty="0"/>
              <a:t> pula </a:t>
            </a:r>
            <a:r>
              <a:rPr lang="en-US" sz="1200" dirty="0" err="1"/>
              <a:t>Risiko</a:t>
            </a:r>
            <a:r>
              <a:rPr lang="en-US" sz="1200" dirty="0"/>
              <a:t> </a:t>
            </a:r>
            <a:r>
              <a:rPr lang="en-US" sz="1200" dirty="0" err="1"/>
              <a:t>imbal</a:t>
            </a:r>
            <a:r>
              <a:rPr lang="en-US" sz="1200" dirty="0"/>
              <a:t> </a:t>
            </a:r>
            <a:r>
              <a:rPr lang="en-US" sz="1200" dirty="0" err="1" smtClean="0"/>
              <a:t>hasil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a) Volume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Komposisi</a:t>
            </a:r>
            <a:r>
              <a:rPr lang="en-US" sz="1200" dirty="0"/>
              <a:t> </a:t>
            </a:r>
            <a:r>
              <a:rPr lang="en-US" sz="1200" dirty="0" err="1"/>
              <a:t>Aset</a:t>
            </a:r>
            <a:r>
              <a:rPr lang="en-US" sz="1200" dirty="0"/>
              <a:t> Trading, </a:t>
            </a:r>
            <a:r>
              <a:rPr lang="en-US" sz="1200" dirty="0" err="1"/>
              <a:t>Derivatif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Fair Value Option (FVO); </a:t>
            </a:r>
            <a:r>
              <a:rPr lang="en-US" sz="1200" dirty="0" err="1"/>
              <a:t>dan</a:t>
            </a:r>
            <a:r>
              <a:rPr lang="en-US" sz="1200" dirty="0"/>
              <a:t> b) </a:t>
            </a:r>
            <a:r>
              <a:rPr lang="en-US" sz="1200" dirty="0" err="1"/>
              <a:t>Strategi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Kebijakan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, yang </a:t>
            </a:r>
            <a:r>
              <a:rPr lang="en-US" sz="1200" dirty="0" err="1"/>
              <a:t>meliputi</a:t>
            </a:r>
            <a:r>
              <a:rPr lang="en-US" sz="1200" dirty="0"/>
              <a:t> </a:t>
            </a:r>
            <a:r>
              <a:rPr lang="en-US" sz="1200" dirty="0" err="1"/>
              <a:t>Karakteristik</a:t>
            </a:r>
            <a:r>
              <a:rPr lang="en-US" sz="1200" dirty="0"/>
              <a:t> Trading, </a:t>
            </a:r>
            <a:r>
              <a:rPr lang="en-US" sz="1200" dirty="0" err="1"/>
              <a:t>Kompleksitas</a:t>
            </a:r>
            <a:r>
              <a:rPr lang="en-US" sz="1200" dirty="0"/>
              <a:t> </a:t>
            </a:r>
            <a:r>
              <a:rPr lang="en-US" sz="1200" dirty="0" err="1"/>
              <a:t>Instrumen</a:t>
            </a:r>
            <a:r>
              <a:rPr lang="en-US" sz="1200" dirty="0"/>
              <a:t>/</a:t>
            </a:r>
            <a:r>
              <a:rPr lang="en-US" sz="1200" dirty="0" err="1"/>
              <a:t>Produk</a:t>
            </a:r>
            <a:r>
              <a:rPr lang="en-US" sz="1200" dirty="0"/>
              <a:t>, Volume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Karakteristik</a:t>
            </a:r>
            <a:r>
              <a:rPr lang="en-US" sz="1200" dirty="0"/>
              <a:t> </a:t>
            </a:r>
            <a:r>
              <a:rPr lang="en-US" sz="1200" dirty="0" err="1"/>
              <a:t>Risiko</a:t>
            </a:r>
            <a:r>
              <a:rPr lang="en-US" sz="1200" dirty="0"/>
              <a:t> </a:t>
            </a:r>
            <a:r>
              <a:rPr lang="en-US" sz="1200" dirty="0" err="1"/>
              <a:t>Suku</a:t>
            </a:r>
            <a:r>
              <a:rPr lang="en-US" sz="1200" dirty="0"/>
              <a:t> </a:t>
            </a:r>
            <a:r>
              <a:rPr lang="en-US" sz="1200" dirty="0" err="1"/>
              <a:t>Bunga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Non-Trading Book.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755571" y="426420"/>
            <a:ext cx="7805059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/>
              <a:t>KREDIT</a:t>
            </a:r>
            <a:r>
              <a:rPr lang="nb-NO" sz="1200" dirty="0"/>
              <a:t>, kegagalan debitur dan/atau pihak lain dalam memenuhi kewajiban 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55571" y="3824794"/>
            <a:ext cx="7805059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200" b="1" dirty="0" smtClean="0"/>
              <a:t>LIKUIDITAS</a:t>
            </a:r>
            <a:r>
              <a:rPr lang="fi-FI" sz="1200" dirty="0"/>
              <a:t>, ketidakmampuan Konglomerasi Keuangan untuk memenuhi kewajiban yang jatuh tempo </a:t>
            </a:r>
            <a:r>
              <a:rPr lang="fi-FI" sz="1200" dirty="0" smtClean="0"/>
              <a:t> 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3762593" y="759343"/>
            <a:ext cx="7826828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dirty="0"/>
              <a:t>a) Komposisi Portofolio Aset dan Tingkat Konsentrasi; b) Kualitas Penyediaan Dana dan Kecukupan Pencadangan; c) Strategi Penyediaan Dana dan Sumber Timbulnya Penyediaan Dana; dan d) Faktor Eksternal. 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3755571" y="1982465"/>
            <a:ext cx="7826828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/>
              <a:t>PASAR</a:t>
            </a:r>
            <a:r>
              <a:rPr lang="nb-NO" sz="1200" dirty="0"/>
              <a:t>, pergerakan variabel pasar (adverse movement) dari portofolio yang dimiliki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3766456" y="4141820"/>
            <a:ext cx="780505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dirty="0"/>
              <a:t>) </a:t>
            </a:r>
            <a:r>
              <a:rPr lang="en-US" sz="1200" dirty="0" err="1"/>
              <a:t>Komposisi</a:t>
            </a:r>
            <a:r>
              <a:rPr lang="en-US" sz="1200" dirty="0"/>
              <a:t> </a:t>
            </a:r>
            <a:r>
              <a:rPr lang="en-US" sz="1200" dirty="0" err="1"/>
              <a:t>Aset</a:t>
            </a:r>
            <a:r>
              <a:rPr lang="en-US" sz="1200" dirty="0"/>
              <a:t>, </a:t>
            </a:r>
            <a:r>
              <a:rPr lang="en-US" sz="1200" dirty="0" err="1"/>
              <a:t>Kewajiban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Transaksi</a:t>
            </a:r>
            <a:r>
              <a:rPr lang="en-US" sz="1200" dirty="0"/>
              <a:t> </a:t>
            </a:r>
            <a:r>
              <a:rPr lang="en-US" sz="1200" dirty="0" err="1"/>
              <a:t>Rekening</a:t>
            </a:r>
            <a:r>
              <a:rPr lang="en-US" sz="1200" dirty="0"/>
              <a:t> </a:t>
            </a:r>
            <a:r>
              <a:rPr lang="en-US" sz="1200" dirty="0" err="1"/>
              <a:t>Administratif</a:t>
            </a:r>
            <a:r>
              <a:rPr lang="en-US" sz="1200" dirty="0"/>
              <a:t> (TRA); b) </a:t>
            </a:r>
            <a:r>
              <a:rPr lang="en-US" sz="1200" dirty="0" err="1"/>
              <a:t>Konsentrasi</a:t>
            </a:r>
            <a:r>
              <a:rPr lang="en-US" sz="1200" dirty="0"/>
              <a:t> </a:t>
            </a:r>
            <a:r>
              <a:rPr lang="en-US" sz="1200" dirty="0" err="1"/>
              <a:t>Aset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Kewajiban</a:t>
            </a:r>
            <a:r>
              <a:rPr lang="en-US" sz="1200" dirty="0"/>
              <a:t>; c) </a:t>
            </a:r>
            <a:r>
              <a:rPr lang="en-US" sz="1200" dirty="0" err="1"/>
              <a:t>Kerentanan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Kebutuhan</a:t>
            </a:r>
            <a:r>
              <a:rPr lang="en-US" sz="1200" dirty="0"/>
              <a:t> </a:t>
            </a:r>
            <a:r>
              <a:rPr lang="en-US" sz="1200" dirty="0" err="1"/>
              <a:t>Pendanaan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d) </a:t>
            </a:r>
            <a:r>
              <a:rPr lang="en-US" sz="1200" dirty="0" err="1"/>
              <a:t>Akses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Sumber-sumber</a:t>
            </a:r>
            <a:r>
              <a:rPr lang="en-US" sz="1200" dirty="0"/>
              <a:t> </a:t>
            </a:r>
            <a:r>
              <a:rPr lang="en-US" sz="1200" dirty="0" err="1"/>
              <a:t>Pendanaan</a:t>
            </a:r>
            <a:r>
              <a:rPr lang="en-US" sz="1200" dirty="0"/>
              <a:t>.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751708" y="4789462"/>
            <a:ext cx="780505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200" b="1" dirty="0" smtClean="0"/>
              <a:t>OPERASIONAL</a:t>
            </a:r>
            <a:r>
              <a:rPr lang="fi-FI" sz="1200" dirty="0" smtClean="0"/>
              <a:t> </a:t>
            </a:r>
            <a:r>
              <a:rPr lang="fi-FI" sz="1200" dirty="0"/>
              <a:t>adalah Risiko akibat ketidakcukupan dan/atau tidak berfungsinya proses internal, kesalahan manusia, kegagalan sistem, dan/atau adanya kejadian-kejadian eksternal </a:t>
            </a:r>
            <a:endParaRPr lang="en-US" sz="1200" dirty="0"/>
          </a:p>
        </p:txBody>
      </p:sp>
      <p:sp>
        <p:nvSpPr>
          <p:cNvPr id="60" name="Rectangle 59"/>
          <p:cNvSpPr/>
          <p:nvPr/>
        </p:nvSpPr>
        <p:spPr>
          <a:xfrm>
            <a:off x="3762592" y="5283776"/>
            <a:ext cx="780505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/>
              <a:t>a) </a:t>
            </a:r>
            <a:r>
              <a:rPr lang="en-US" sz="1200" dirty="0" err="1"/>
              <a:t>Karakteristik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Kompleksitas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; b) </a:t>
            </a:r>
            <a:r>
              <a:rPr lang="en-US" sz="1200" dirty="0" err="1"/>
              <a:t>Sumber</a:t>
            </a:r>
            <a:r>
              <a:rPr lang="en-US" sz="1200" dirty="0"/>
              <a:t> </a:t>
            </a:r>
            <a:r>
              <a:rPr lang="en-US" sz="1200" dirty="0" err="1"/>
              <a:t>Daya</a:t>
            </a:r>
            <a:r>
              <a:rPr lang="en-US" sz="1200" dirty="0"/>
              <a:t> </a:t>
            </a:r>
            <a:r>
              <a:rPr lang="en-US" sz="1200" dirty="0" err="1"/>
              <a:t>Manusia</a:t>
            </a:r>
            <a:r>
              <a:rPr lang="en-US" sz="1200" dirty="0"/>
              <a:t> (SDM); c) </a:t>
            </a:r>
            <a:r>
              <a:rPr lang="en-US" sz="1200" dirty="0" err="1"/>
              <a:t>Teknologi</a:t>
            </a:r>
            <a:r>
              <a:rPr lang="en-US" sz="1200" dirty="0"/>
              <a:t> </a:t>
            </a:r>
            <a:r>
              <a:rPr lang="en-US" sz="1200" dirty="0" err="1"/>
              <a:t>Informasi</a:t>
            </a:r>
            <a:r>
              <a:rPr lang="en-US" sz="1200" dirty="0"/>
              <a:t> (TI)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Infrastruktur</a:t>
            </a:r>
            <a:r>
              <a:rPr lang="en-US" sz="1200" dirty="0"/>
              <a:t> </a:t>
            </a:r>
            <a:r>
              <a:rPr lang="en-US" sz="1200" dirty="0" err="1"/>
              <a:t>Pendukung</a:t>
            </a:r>
            <a:r>
              <a:rPr lang="en-US" sz="1200" dirty="0"/>
              <a:t>; d) Fraud; </a:t>
            </a:r>
            <a:r>
              <a:rPr lang="en-US" sz="1200" dirty="0" err="1"/>
              <a:t>dan</a:t>
            </a:r>
            <a:r>
              <a:rPr lang="en-US" sz="1200" dirty="0"/>
              <a:t> e) </a:t>
            </a:r>
            <a:r>
              <a:rPr lang="en-US" sz="1200" dirty="0" err="1"/>
              <a:t>Kejadian</a:t>
            </a:r>
            <a:r>
              <a:rPr lang="en-US" sz="1200" dirty="0"/>
              <a:t> </a:t>
            </a:r>
            <a:r>
              <a:rPr lang="en-US" sz="1200" dirty="0" err="1"/>
              <a:t>Eksternal</a:t>
            </a:r>
            <a:endParaRPr lang="en-US" sz="1200" dirty="0"/>
          </a:p>
        </p:txBody>
      </p:sp>
      <p:cxnSp>
        <p:nvCxnSpPr>
          <p:cNvPr id="67" name="Elbow Connector 66"/>
          <p:cNvCxnSpPr>
            <a:stCxn id="3" idx="3"/>
            <a:endCxn id="9" idx="1"/>
          </p:cNvCxnSpPr>
          <p:nvPr/>
        </p:nvCxnSpPr>
        <p:spPr>
          <a:xfrm flipV="1">
            <a:off x="2465614" y="564918"/>
            <a:ext cx="1289959" cy="241960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" idx="3"/>
            <a:endCxn id="50" idx="1"/>
          </p:cNvCxnSpPr>
          <p:nvPr/>
        </p:nvCxnSpPr>
        <p:spPr>
          <a:xfrm flipV="1">
            <a:off x="2465614" y="2120965"/>
            <a:ext cx="1289957" cy="86356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3" idx="3"/>
            <a:endCxn id="59" idx="1"/>
          </p:cNvCxnSpPr>
          <p:nvPr/>
        </p:nvCxnSpPr>
        <p:spPr>
          <a:xfrm>
            <a:off x="2465614" y="2984528"/>
            <a:ext cx="1286094" cy="20357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3" idx="3"/>
            <a:endCxn id="10" idx="1"/>
          </p:cNvCxnSpPr>
          <p:nvPr/>
        </p:nvCxnSpPr>
        <p:spPr>
          <a:xfrm>
            <a:off x="2465614" y="2984528"/>
            <a:ext cx="1289957" cy="9787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" idx="2"/>
            <a:endCxn id="3" idx="0"/>
          </p:cNvCxnSpPr>
          <p:nvPr/>
        </p:nvCxnSpPr>
        <p:spPr>
          <a:xfrm rot="5400000">
            <a:off x="835170" y="1732296"/>
            <a:ext cx="131909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3DC1-6593-4563-B088-1E79D1B0CDE8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97895" y="2984527"/>
            <a:ext cx="1941799" cy="11853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dirty="0" smtClean="0"/>
              <a:t>INDIKATOR</a:t>
            </a:r>
          </a:p>
          <a:p>
            <a:pPr marL="0" lvl="1"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KUANTITATIF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3817" y="426420"/>
            <a:ext cx="194179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PARAMETER</a:t>
            </a:r>
          </a:p>
          <a:p>
            <a:pPr algn="ctr"/>
            <a:r>
              <a:rPr lang="en-US" sz="1200" b="1" dirty="0" smtClean="0"/>
              <a:t>RISIKO </a:t>
            </a:r>
          </a:p>
          <a:p>
            <a:pPr algn="ctr"/>
            <a:r>
              <a:rPr lang="en-US" sz="1200" b="1" dirty="0" smtClean="0"/>
              <a:t>INHEREN</a:t>
            </a:r>
            <a:endParaRPr lang="en-US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523815" y="2391841"/>
            <a:ext cx="1941799" cy="11853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b="1" dirty="0" smtClean="0"/>
              <a:t>INDIKATOR</a:t>
            </a:r>
          </a:p>
          <a:p>
            <a:pPr marL="0" lvl="1" algn="ctr"/>
            <a:r>
              <a:rPr lang="en-US" sz="1200" b="1" dirty="0" smtClean="0"/>
              <a:t>KUALITATIF 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3762433" y="2496328"/>
            <a:ext cx="7805059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/>
              <a:t>a) </a:t>
            </a:r>
            <a:r>
              <a:rPr lang="en-US" sz="1200" dirty="0" err="1"/>
              <a:t>Kesesuaian</a:t>
            </a:r>
            <a:r>
              <a:rPr lang="en-US" sz="1200" dirty="0"/>
              <a:t> </a:t>
            </a:r>
            <a:r>
              <a:rPr lang="en-US" sz="1200" dirty="0" err="1"/>
              <a:t>Strategi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Kondisi</a:t>
            </a:r>
            <a:r>
              <a:rPr lang="en-US" sz="1200" dirty="0"/>
              <a:t> </a:t>
            </a:r>
            <a:r>
              <a:rPr lang="en-US" sz="1200" dirty="0" err="1"/>
              <a:t>Lingkungan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; b) </a:t>
            </a:r>
            <a:r>
              <a:rPr lang="en-US" sz="1200" dirty="0" err="1"/>
              <a:t>Strategi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c) </a:t>
            </a:r>
            <a:r>
              <a:rPr lang="en-US" sz="1200" dirty="0" err="1"/>
              <a:t>Posisi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d) </a:t>
            </a:r>
            <a:r>
              <a:rPr lang="en-US" sz="1200" dirty="0" err="1"/>
              <a:t>Pencapaian</a:t>
            </a:r>
            <a:r>
              <a:rPr lang="en-US" sz="1200" dirty="0"/>
              <a:t> </a:t>
            </a:r>
            <a:r>
              <a:rPr lang="en-US" sz="1200" dirty="0" err="1"/>
              <a:t>Rencana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. 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755571" y="426420"/>
            <a:ext cx="7805059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 smtClean="0"/>
              <a:t>HUKUM , </a:t>
            </a:r>
            <a:r>
              <a:rPr lang="nb-NO" sz="1200" dirty="0" smtClean="0"/>
              <a:t>akibat </a:t>
            </a:r>
            <a:r>
              <a:rPr lang="nb-NO" sz="1200" dirty="0"/>
              <a:t>tuntutan hukum dan/atau kelemahan aspek yuridis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62433" y="2009295"/>
            <a:ext cx="780505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200" b="1" dirty="0" smtClean="0"/>
              <a:t>STRATEJIK , </a:t>
            </a:r>
            <a:r>
              <a:rPr lang="fi-FI" sz="1200" dirty="0" smtClean="0"/>
              <a:t>ketidaktepatan </a:t>
            </a:r>
            <a:r>
              <a:rPr lang="fi-FI" sz="1200" dirty="0"/>
              <a:t>dalam pengambilan dan/atau pelaksanaan </a:t>
            </a:r>
            <a:r>
              <a:rPr lang="fi-FI" sz="1200" dirty="0" smtClean="0"/>
              <a:t>suatu keputusan</a:t>
            </a:r>
            <a:endParaRPr lang="fi-FI" sz="1200" dirty="0"/>
          </a:p>
          <a:p>
            <a:r>
              <a:rPr lang="fi-FI" sz="1200" dirty="0" smtClean="0"/>
              <a:t>stratejik </a:t>
            </a:r>
            <a:r>
              <a:rPr lang="fi-FI" sz="1200" dirty="0"/>
              <a:t>serta kegagalan dalam mengantisipasi perubahan lingkungan bisnis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3762433" y="750170"/>
            <a:ext cx="7805059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 smtClean="0"/>
              <a:t>rendahnya </a:t>
            </a:r>
            <a:r>
              <a:rPr lang="nb-NO" sz="1200" dirty="0"/>
              <a:t>pengetahuan/pemahaman atas hukum dan/atau peraturan perundang-undangan,  ketiadaan peraturan perundang-undangan </a:t>
            </a:r>
            <a:r>
              <a:rPr lang="nb-NO" sz="1200" dirty="0" smtClean="0"/>
              <a:t>atau </a:t>
            </a:r>
            <a:r>
              <a:rPr lang="nb-NO" sz="1200" dirty="0"/>
              <a:t>kelemahan perikatan seperti tidak dipenuhinya syarat sahnya perjanjian dan pengikatan agunan yang tidak </a:t>
            </a:r>
            <a:r>
              <a:rPr lang="nb-NO" sz="1200" dirty="0" smtClean="0"/>
              <a:t>sempurna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a) Faktor Litigasi; b) Faktor Kelemahan Perikatan; dan c) Faktor Ketiadaan Peraturan Perundang-undangan. 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3751549" y="3480546"/>
            <a:ext cx="782682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 smtClean="0"/>
              <a:t>REPUTASI </a:t>
            </a:r>
            <a:r>
              <a:rPr lang="nb-NO" sz="1200" dirty="0" smtClean="0"/>
              <a:t>akibat </a:t>
            </a:r>
            <a:r>
              <a:rPr lang="nb-NO" sz="1200" dirty="0"/>
              <a:t>menurunnya tingkat kepercayaan pemangku kepentingan (stakeholder) yang bersumber dari persepsi negatif </a:t>
            </a:r>
            <a:endParaRPr lang="en-US" sz="1200" dirty="0"/>
          </a:p>
        </p:txBody>
      </p:sp>
      <p:sp>
        <p:nvSpPr>
          <p:cNvPr id="60" name="Rectangle 59"/>
          <p:cNvSpPr/>
          <p:nvPr/>
        </p:nvSpPr>
        <p:spPr>
          <a:xfrm>
            <a:off x="3766297" y="3963167"/>
            <a:ext cx="7805059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/>
              <a:t>a) </a:t>
            </a:r>
            <a:r>
              <a:rPr lang="en-US" sz="1200" dirty="0" err="1"/>
              <a:t>Pengaruh</a:t>
            </a:r>
            <a:r>
              <a:rPr lang="en-US" sz="1200" dirty="0"/>
              <a:t> </a:t>
            </a:r>
            <a:r>
              <a:rPr lang="en-US" sz="1200" dirty="0" err="1"/>
              <a:t>Reputasi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Pemilik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 </a:t>
            </a:r>
            <a:r>
              <a:rPr lang="en-US" sz="1200" dirty="0" err="1"/>
              <a:t>berikut</a:t>
            </a:r>
            <a:r>
              <a:rPr lang="en-US" sz="1200" dirty="0"/>
              <a:t> Perusahaan-Perusahaan </a:t>
            </a:r>
            <a:r>
              <a:rPr lang="en-US" sz="1200" dirty="0" err="1"/>
              <a:t>lainnya</a:t>
            </a:r>
            <a:r>
              <a:rPr lang="en-US" sz="1200" dirty="0"/>
              <a:t> yang </a:t>
            </a:r>
            <a:r>
              <a:rPr lang="en-US" sz="1200" dirty="0" err="1"/>
              <a:t>Memiliki</a:t>
            </a:r>
            <a:r>
              <a:rPr lang="en-US" sz="1200" dirty="0"/>
              <a:t> </a:t>
            </a:r>
            <a:r>
              <a:rPr lang="en-US" sz="1200" dirty="0" err="1"/>
              <a:t>Hubungan</a:t>
            </a:r>
            <a:r>
              <a:rPr lang="en-US" sz="1200" dirty="0"/>
              <a:t> </a:t>
            </a:r>
            <a:r>
              <a:rPr lang="en-US" sz="1200" dirty="0" err="1"/>
              <a:t>Kepemilikan</a:t>
            </a:r>
            <a:r>
              <a:rPr lang="en-US" sz="1200" dirty="0"/>
              <a:t>, </a:t>
            </a:r>
            <a:r>
              <a:rPr lang="en-US" sz="1200" dirty="0" err="1"/>
              <a:t>Pengendalian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/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Kepengurusan</a:t>
            </a:r>
            <a:r>
              <a:rPr lang="en-US" sz="1200" dirty="0"/>
              <a:t>; b) </a:t>
            </a:r>
            <a:r>
              <a:rPr lang="en-US" sz="1200" dirty="0" err="1"/>
              <a:t>Pelanggaran</a:t>
            </a:r>
            <a:r>
              <a:rPr lang="en-US" sz="1200" dirty="0"/>
              <a:t> </a:t>
            </a:r>
            <a:r>
              <a:rPr lang="en-US" sz="1200" dirty="0" err="1"/>
              <a:t>Etika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; c) </a:t>
            </a:r>
            <a:r>
              <a:rPr lang="en-US" sz="1200" dirty="0" err="1"/>
              <a:t>Kompleksitas</a:t>
            </a:r>
            <a:r>
              <a:rPr lang="en-US" sz="1200" dirty="0"/>
              <a:t> </a:t>
            </a:r>
            <a:r>
              <a:rPr lang="en-US" sz="1200" dirty="0" err="1"/>
              <a:t>Produk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Kerjasama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d) </a:t>
            </a:r>
            <a:r>
              <a:rPr lang="en-US" sz="1200" dirty="0" err="1"/>
              <a:t>Frekuensi</a:t>
            </a:r>
            <a:r>
              <a:rPr lang="en-US" sz="1200" dirty="0"/>
              <a:t>, </a:t>
            </a:r>
            <a:r>
              <a:rPr lang="en-US" sz="1200" dirty="0" err="1"/>
              <a:t>Materialitas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Eksposur</a:t>
            </a:r>
            <a:r>
              <a:rPr lang="en-US" sz="1200" dirty="0"/>
              <a:t> </a:t>
            </a:r>
            <a:r>
              <a:rPr lang="en-US" sz="1200" dirty="0" err="1"/>
              <a:t>Pemberitaan</a:t>
            </a:r>
            <a:r>
              <a:rPr lang="en-US" sz="1200" dirty="0"/>
              <a:t> </a:t>
            </a:r>
            <a:r>
              <a:rPr lang="en-US" sz="1200" dirty="0" err="1"/>
              <a:t>Negatif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e) </a:t>
            </a:r>
            <a:r>
              <a:rPr lang="en-US" sz="1200" dirty="0" err="1"/>
              <a:t>Frekuensi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Materialitas</a:t>
            </a:r>
            <a:r>
              <a:rPr lang="en-US" sz="1200" dirty="0"/>
              <a:t> </a:t>
            </a:r>
            <a:r>
              <a:rPr lang="en-US" sz="1200" dirty="0" err="1"/>
              <a:t>Keluhan</a:t>
            </a:r>
            <a:r>
              <a:rPr lang="en-US" sz="1200" dirty="0"/>
              <a:t> </a:t>
            </a:r>
            <a:r>
              <a:rPr lang="en-US" sz="1200" dirty="0" err="1"/>
              <a:t>Nasabah</a:t>
            </a:r>
            <a:r>
              <a:rPr lang="en-US" sz="1200" dirty="0"/>
              <a:t>. </a:t>
            </a:r>
          </a:p>
        </p:txBody>
      </p:sp>
      <p:cxnSp>
        <p:nvCxnSpPr>
          <p:cNvPr id="67" name="Elbow Connector 66"/>
          <p:cNvCxnSpPr>
            <a:stCxn id="3" idx="3"/>
            <a:endCxn id="9" idx="1"/>
          </p:cNvCxnSpPr>
          <p:nvPr/>
        </p:nvCxnSpPr>
        <p:spPr>
          <a:xfrm flipV="1">
            <a:off x="2465614" y="564918"/>
            <a:ext cx="1289959" cy="241960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" idx="3"/>
            <a:endCxn id="50" idx="1"/>
          </p:cNvCxnSpPr>
          <p:nvPr/>
        </p:nvCxnSpPr>
        <p:spPr>
          <a:xfrm>
            <a:off x="2465614" y="2984528"/>
            <a:ext cx="1285935" cy="72685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3" idx="3"/>
            <a:endCxn id="10" idx="1"/>
          </p:cNvCxnSpPr>
          <p:nvPr/>
        </p:nvCxnSpPr>
        <p:spPr>
          <a:xfrm flipV="1">
            <a:off x="2465614" y="2240128"/>
            <a:ext cx="1296819" cy="7444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" idx="2"/>
            <a:endCxn id="3" idx="0"/>
          </p:cNvCxnSpPr>
          <p:nvPr/>
        </p:nvCxnSpPr>
        <p:spPr>
          <a:xfrm rot="5400000">
            <a:off x="835170" y="1732296"/>
            <a:ext cx="131909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726073" y="5174037"/>
            <a:ext cx="780505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sz="1200" b="1" dirty="0" smtClean="0"/>
              <a:t>KEPATUHAN ,</a:t>
            </a:r>
            <a:r>
              <a:rPr lang="sv-SE" sz="1200" dirty="0" smtClean="0"/>
              <a:t>akibat </a:t>
            </a:r>
            <a:r>
              <a:rPr lang="sv-SE" sz="1200" dirty="0"/>
              <a:t>tidak mematuhi dan/atau tidak melaksanakan ketentuan dan peraturan perundang-undangan. 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3726073" y="5642198"/>
            <a:ext cx="780505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dirty="0"/>
              <a:t>) </a:t>
            </a:r>
            <a:r>
              <a:rPr lang="en-US" sz="1200" dirty="0" err="1"/>
              <a:t>Jenis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Signifikansi</a:t>
            </a:r>
            <a:r>
              <a:rPr lang="en-US" sz="1200" dirty="0"/>
              <a:t> </a:t>
            </a:r>
            <a:r>
              <a:rPr lang="en-US" sz="1200" dirty="0" err="1"/>
              <a:t>Pelanggaran</a:t>
            </a:r>
            <a:r>
              <a:rPr lang="en-US" sz="1200" dirty="0"/>
              <a:t> yang </a:t>
            </a:r>
            <a:r>
              <a:rPr lang="en-US" sz="1200" dirty="0" err="1"/>
              <a:t>Dilakukan</a:t>
            </a:r>
            <a:r>
              <a:rPr lang="en-US" sz="1200" dirty="0"/>
              <a:t>; b) </a:t>
            </a:r>
            <a:r>
              <a:rPr lang="en-US" sz="1200" dirty="0" err="1"/>
              <a:t>Frekuensi</a:t>
            </a:r>
            <a:r>
              <a:rPr lang="en-US" sz="1200" dirty="0"/>
              <a:t> </a:t>
            </a:r>
            <a:r>
              <a:rPr lang="en-US" sz="1200" dirty="0" err="1"/>
              <a:t>Pelanggaran</a:t>
            </a:r>
            <a:r>
              <a:rPr lang="en-US" sz="1200" dirty="0"/>
              <a:t> yang </a:t>
            </a:r>
            <a:r>
              <a:rPr lang="en-US" sz="1200" dirty="0" err="1"/>
              <a:t>Dilakukan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Track Record </a:t>
            </a:r>
            <a:r>
              <a:rPr lang="en-US" sz="1200" dirty="0" err="1"/>
              <a:t>Kepatuhan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c) </a:t>
            </a:r>
            <a:r>
              <a:rPr lang="en-US" sz="1200" dirty="0" err="1"/>
              <a:t>Pelanggaran</a:t>
            </a:r>
            <a:r>
              <a:rPr lang="en-US" sz="1200" dirty="0"/>
              <a:t> </a:t>
            </a:r>
            <a:r>
              <a:rPr lang="en-US" sz="1200" dirty="0" err="1"/>
              <a:t>terhadap</a:t>
            </a:r>
            <a:r>
              <a:rPr lang="en-US" sz="1200" dirty="0"/>
              <a:t> </a:t>
            </a:r>
            <a:r>
              <a:rPr lang="en-US" sz="1200" dirty="0" err="1"/>
              <a:t>Ketentuan</a:t>
            </a:r>
            <a:r>
              <a:rPr lang="en-US" sz="1200" dirty="0"/>
              <a:t> </a:t>
            </a:r>
            <a:r>
              <a:rPr lang="en-US" sz="1200" dirty="0" err="1"/>
              <a:t>atas</a:t>
            </a:r>
            <a:r>
              <a:rPr lang="en-US" sz="1200" dirty="0"/>
              <a:t> </a:t>
            </a:r>
            <a:r>
              <a:rPr lang="en-US" sz="1200" dirty="0" err="1"/>
              <a:t>Transaksi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 yang </a:t>
            </a:r>
            <a:r>
              <a:rPr lang="en-US" sz="1200" dirty="0" err="1"/>
              <a:t>Sama</a:t>
            </a:r>
            <a:r>
              <a:rPr lang="en-US" sz="1200" dirty="0"/>
              <a:t>.</a:t>
            </a:r>
          </a:p>
        </p:txBody>
      </p:sp>
      <p:cxnSp>
        <p:nvCxnSpPr>
          <p:cNvPr id="26" name="Elbow Connector 25"/>
          <p:cNvCxnSpPr>
            <a:stCxn id="3" idx="3"/>
            <a:endCxn id="13" idx="1"/>
          </p:cNvCxnSpPr>
          <p:nvPr/>
        </p:nvCxnSpPr>
        <p:spPr>
          <a:xfrm>
            <a:off x="2465614" y="2984526"/>
            <a:ext cx="1260461" cy="242034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F597-5554-4CEA-8215-3A95CAA9FC3D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057402"/>
            <a:ext cx="1752600" cy="1015663"/>
          </a:xfrm>
          <a:prstGeom prst="rect">
            <a:avLst/>
          </a:prstGeom>
          <a:solidFill>
            <a:srgbClr val="F2850E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a typeface="Cambria Math" pitchFamily="18" charset="0"/>
              </a:rPr>
              <a:t>INHERENT RISK PER JENIS</a:t>
            </a:r>
            <a:endParaRPr lang="en-US" sz="2000" dirty="0">
              <a:ea typeface="Cambria Math" pitchFamily="18" charset="0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25744" y="4186868"/>
            <a:ext cx="3034429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STRATEGIK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26399" y="2120497"/>
            <a:ext cx="3223647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LIKUIDITAS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199" y="1416768"/>
            <a:ext cx="3240445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PASAR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199" y="734825"/>
            <a:ext cx="3223647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KREDIT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07540" y="2840740"/>
            <a:ext cx="3224301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OPERASIONAL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48921" y="4833200"/>
            <a:ext cx="2999047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 smtClean="0">
                <a:ea typeface="Cambria Math" pitchFamily="18" charset="0"/>
              </a:rPr>
              <a:t>RISIKO KEPATUHAN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07539" y="3499501"/>
            <a:ext cx="3035459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HUKUM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8919" y="5728490"/>
            <a:ext cx="3429003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 smtClean="0">
                <a:ea typeface="Cambria Math" pitchFamily="18" charset="0"/>
              </a:rPr>
              <a:t>RISIKO REPUTASI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46516" y="516555"/>
            <a:ext cx="5201473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Komposisi</a:t>
            </a:r>
            <a:r>
              <a:rPr lang="en-US" sz="1200" dirty="0" smtClean="0">
                <a:ea typeface="Cambria Math" pitchFamily="18" charset="0"/>
              </a:rPr>
              <a:t> portfolio, NPL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Cadangan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  </a:t>
            </a:r>
            <a:r>
              <a:rPr lang="en-US" sz="1200" dirty="0" err="1" smtClean="0">
                <a:ea typeface="Cambria Math" pitchFamily="18" charset="0"/>
              </a:rPr>
              <a:t>Perkreditan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Faktor2 Internal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cxnSp>
        <p:nvCxnSpPr>
          <p:cNvPr id="14" name="Elbow Connector 13"/>
          <p:cNvCxnSpPr>
            <a:stCxn id="4" idx="3"/>
            <a:endCxn id="10" idx="1"/>
          </p:cNvCxnSpPr>
          <p:nvPr/>
        </p:nvCxnSpPr>
        <p:spPr>
          <a:xfrm>
            <a:off x="2057400" y="2565234"/>
            <a:ext cx="591521" cy="24734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3"/>
            <a:endCxn id="6" idx="1"/>
          </p:cNvCxnSpPr>
          <p:nvPr/>
        </p:nvCxnSpPr>
        <p:spPr>
          <a:xfrm flipV="1">
            <a:off x="2057400" y="2325938"/>
            <a:ext cx="668999" cy="2392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" idx="3"/>
            <a:endCxn id="7" idx="1"/>
          </p:cNvCxnSpPr>
          <p:nvPr/>
        </p:nvCxnSpPr>
        <p:spPr>
          <a:xfrm flipV="1">
            <a:off x="2057400" y="1622209"/>
            <a:ext cx="685799" cy="9430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4" idx="3"/>
            <a:endCxn id="8" idx="1"/>
          </p:cNvCxnSpPr>
          <p:nvPr/>
        </p:nvCxnSpPr>
        <p:spPr>
          <a:xfrm flipV="1">
            <a:off x="2057400" y="940266"/>
            <a:ext cx="685799" cy="16249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4" idx="3"/>
            <a:endCxn id="11" idx="1"/>
          </p:cNvCxnSpPr>
          <p:nvPr/>
        </p:nvCxnSpPr>
        <p:spPr>
          <a:xfrm>
            <a:off x="2057400" y="2565234"/>
            <a:ext cx="650139" cy="113970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3"/>
            <a:endCxn id="5" idx="1"/>
          </p:cNvCxnSpPr>
          <p:nvPr/>
        </p:nvCxnSpPr>
        <p:spPr>
          <a:xfrm>
            <a:off x="2057400" y="2565234"/>
            <a:ext cx="668344" cy="18270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3"/>
            <a:endCxn id="12" idx="1"/>
          </p:cNvCxnSpPr>
          <p:nvPr/>
        </p:nvCxnSpPr>
        <p:spPr>
          <a:xfrm>
            <a:off x="2057400" y="2565234"/>
            <a:ext cx="591519" cy="33686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4" idx="3"/>
            <a:endCxn id="9" idx="1"/>
          </p:cNvCxnSpPr>
          <p:nvPr/>
        </p:nvCxnSpPr>
        <p:spPr>
          <a:xfrm>
            <a:off x="2057400" y="2565234"/>
            <a:ext cx="650140" cy="48094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332321" y="1969356"/>
            <a:ext cx="5245163" cy="72943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Komposisi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konsentrasi</a:t>
            </a:r>
            <a:r>
              <a:rPr lang="en-US" sz="1200" dirty="0" smtClean="0">
                <a:ea typeface="Cambria Math" pitchFamily="18" charset="0"/>
              </a:rPr>
              <a:t> A/L, </a:t>
            </a:r>
            <a:r>
              <a:rPr lang="en-US" sz="1200" dirty="0" err="1" smtClean="0">
                <a:ea typeface="Cambria Math" pitchFamily="18" charset="0"/>
              </a:rPr>
              <a:t>Kerentanan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sumber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dana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keterbatasan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akses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sumber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dana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penggunaan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dana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terkonsentrasi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dll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32321" y="1270660"/>
            <a:ext cx="5245163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a typeface="Cambria Math" pitchFamily="18" charset="0"/>
              </a:rPr>
              <a:t>Trading book : volume </a:t>
            </a:r>
            <a:r>
              <a:rPr lang="en-US" sz="1200" dirty="0" err="1" smtClean="0">
                <a:ea typeface="Cambria Math" pitchFamily="18" charset="0"/>
              </a:rPr>
              <a:t>eksposur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 , Banking book ; </a:t>
            </a:r>
            <a:r>
              <a:rPr lang="en-US" sz="1200" dirty="0" err="1" smtClean="0">
                <a:ea typeface="Cambria Math" pitchFamily="18" charset="0"/>
              </a:rPr>
              <a:t>eksposure</a:t>
            </a:r>
            <a:r>
              <a:rPr lang="en-US" sz="1200" dirty="0" smtClean="0">
                <a:ea typeface="Cambria Math" pitchFamily="18" charset="0"/>
              </a:rPr>
              <a:t> IRBB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07534" y="2768361"/>
            <a:ext cx="5371461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Kharakteristik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kompleksitas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Bisnis</a:t>
            </a:r>
            <a:r>
              <a:rPr lang="en-US" sz="1200" dirty="0" smtClean="0">
                <a:ea typeface="Cambria Math" pitchFamily="18" charset="0"/>
              </a:rPr>
              <a:t>, SDM &amp; </a:t>
            </a:r>
            <a:r>
              <a:rPr lang="en-US" sz="1200" dirty="0" err="1" smtClean="0">
                <a:ea typeface="Cambria Math" pitchFamily="18" charset="0"/>
              </a:rPr>
              <a:t>proses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infrastruktur</a:t>
            </a:r>
            <a:r>
              <a:rPr lang="en-US" sz="1200" dirty="0" smtClean="0">
                <a:ea typeface="Cambria Math" pitchFamily="18" charset="0"/>
              </a:rPr>
              <a:t> IT &amp;, Fraud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eksternal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77008" y="3433322"/>
            <a:ext cx="5372491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Faktor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Litigasi,kelemahan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Perikatan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Faktor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ketiadaan</a:t>
            </a:r>
            <a:r>
              <a:rPr lang="en-US" sz="1200" dirty="0" smtClean="0">
                <a:ea typeface="Cambria Math" pitchFamily="18" charset="0"/>
              </a:rPr>
              <a:t>  </a:t>
            </a:r>
            <a:r>
              <a:rPr lang="en-US" sz="1200" dirty="0" err="1" smtClean="0">
                <a:ea typeface="Cambria Math" pitchFamily="18" charset="0"/>
              </a:rPr>
              <a:t>peraturan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perundang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undangan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17017" y="4650324"/>
            <a:ext cx="5317731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Jenis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signifikansi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pelanggaran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frekwensi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pelanggaran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ketidak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perdulian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terhadap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prosedur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pedoman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kerja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82814" y="4034379"/>
            <a:ext cx="5314169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Kesesuaian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 &amp; </a:t>
            </a:r>
            <a:r>
              <a:rPr lang="en-US" sz="1200" dirty="0" err="1" smtClean="0">
                <a:ea typeface="Cambria Math" pitchFamily="18" charset="0"/>
              </a:rPr>
              <a:t>lingkungan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penerapan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posisi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bisnis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pencapaian</a:t>
            </a:r>
            <a:r>
              <a:rPr lang="en-US" sz="1200" dirty="0" smtClean="0">
                <a:ea typeface="Cambria Math" pitchFamily="18" charset="0"/>
              </a:rPr>
              <a:t> target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87119" y="5297852"/>
            <a:ext cx="5607028" cy="9417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Reputasi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negatif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pelanggaran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etika</a:t>
            </a:r>
            <a:r>
              <a:rPr lang="en-US" sz="1200" dirty="0" smtClean="0">
                <a:ea typeface="Cambria Math" pitchFamily="18" charset="0"/>
              </a:rPr>
              <a:t> b </a:t>
            </a:r>
            <a:r>
              <a:rPr lang="en-US" sz="1200" dirty="0" err="1" smtClean="0">
                <a:ea typeface="Cambria Math" pitchFamily="18" charset="0"/>
              </a:rPr>
              <a:t>snis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kompleksitas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produk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kerjasama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keluhan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nasabah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asymetric</a:t>
            </a:r>
            <a:r>
              <a:rPr lang="en-US" sz="1200" dirty="0" smtClean="0">
                <a:ea typeface="Cambria Math" pitchFamily="18" charset="0"/>
              </a:rPr>
              <a:t> information </a:t>
            </a:r>
            <a:r>
              <a:rPr lang="en-US" sz="1200" dirty="0" err="1" smtClean="0">
                <a:ea typeface="Cambria Math" pitchFamily="18" charset="0"/>
              </a:rPr>
              <a:t>antara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nasabah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dengan</a:t>
            </a:r>
            <a:r>
              <a:rPr lang="en-US" sz="1200" dirty="0" smtClean="0">
                <a:ea typeface="Cambria Math" pitchFamily="18" charset="0"/>
              </a:rPr>
              <a:t> Bank, moral hazard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adverse selection , </a:t>
            </a:r>
            <a:r>
              <a:rPr lang="en-US" sz="1200" dirty="0" err="1" smtClean="0">
                <a:ea typeface="Cambria Math" pitchFamily="18" charset="0"/>
              </a:rPr>
              <a:t>opini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negatif</a:t>
            </a:r>
            <a:r>
              <a:rPr lang="en-US" sz="1200" dirty="0" smtClean="0">
                <a:ea typeface="Cambria Math" pitchFamily="18" charset="0"/>
              </a:rPr>
              <a:t>, miscommunication </a:t>
            </a:r>
            <a:r>
              <a:rPr lang="en-US" sz="1200" dirty="0" err="1" smtClean="0">
                <a:ea typeface="Cambria Math" pitchFamily="18" charset="0"/>
              </a:rPr>
              <a:t>dll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cxnSp>
        <p:nvCxnSpPr>
          <p:cNvPr id="29" name="Curved Connector 28"/>
          <p:cNvCxnSpPr>
            <a:stCxn id="8" idx="3"/>
            <a:endCxn id="13" idx="1"/>
          </p:cNvCxnSpPr>
          <p:nvPr/>
        </p:nvCxnSpPr>
        <p:spPr>
          <a:xfrm flipV="1">
            <a:off x="5966846" y="775086"/>
            <a:ext cx="379669" cy="165180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6" idx="3"/>
            <a:endCxn id="22" idx="1"/>
          </p:cNvCxnSpPr>
          <p:nvPr/>
        </p:nvCxnSpPr>
        <p:spPr>
          <a:xfrm>
            <a:off x="5950046" y="2325940"/>
            <a:ext cx="382276" cy="8133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9" idx="3"/>
            <a:endCxn id="24" idx="1"/>
          </p:cNvCxnSpPr>
          <p:nvPr/>
        </p:nvCxnSpPr>
        <p:spPr>
          <a:xfrm flipV="1">
            <a:off x="5931841" y="3026894"/>
            <a:ext cx="375693" cy="19287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11" idx="3"/>
            <a:endCxn id="25" idx="1"/>
          </p:cNvCxnSpPr>
          <p:nvPr/>
        </p:nvCxnSpPr>
        <p:spPr>
          <a:xfrm flipV="1">
            <a:off x="5742997" y="3691857"/>
            <a:ext cx="534011" cy="13087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5" idx="3"/>
            <a:endCxn id="27" idx="1"/>
          </p:cNvCxnSpPr>
          <p:nvPr/>
        </p:nvCxnSpPr>
        <p:spPr>
          <a:xfrm flipV="1">
            <a:off x="5760173" y="4292912"/>
            <a:ext cx="522640" cy="99399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0" idx="3"/>
            <a:endCxn id="26" idx="1"/>
          </p:cNvCxnSpPr>
          <p:nvPr/>
        </p:nvCxnSpPr>
        <p:spPr>
          <a:xfrm flipV="1">
            <a:off x="5647968" y="4908857"/>
            <a:ext cx="669049" cy="129784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12" idx="3"/>
            <a:endCxn id="28" idx="1"/>
          </p:cNvCxnSpPr>
          <p:nvPr/>
        </p:nvCxnSpPr>
        <p:spPr>
          <a:xfrm flipV="1">
            <a:off x="6077922" y="5768750"/>
            <a:ext cx="209197" cy="165181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7" idx="3"/>
            <a:endCxn id="23" idx="1"/>
          </p:cNvCxnSpPr>
          <p:nvPr/>
        </p:nvCxnSpPr>
        <p:spPr>
          <a:xfrm flipV="1">
            <a:off x="5983643" y="1529191"/>
            <a:ext cx="348679" cy="9301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412956" y="188261"/>
            <a:ext cx="2420855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mbria Math" pitchFamily="18" charset="0"/>
              </a:rPr>
              <a:t>RISK INHERENT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672F-F8EE-4E7B-BB9C-C8FC7D34832E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4903" y="575189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3671" y="1282401"/>
            <a:ext cx="107403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>
                <a:ea typeface="Cambria Math" pitchFamily="18" charset="0"/>
              </a:rPr>
              <a:t>Risk Control </a:t>
            </a:r>
            <a:r>
              <a:rPr lang="en-US" sz="2000" dirty="0" err="1" smtClean="0">
                <a:ea typeface="Cambria Math" pitchFamily="18" charset="0"/>
              </a:rPr>
              <a:t>atau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Kualitas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Penerapan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Manajemen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bergantung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pada</a:t>
            </a:r>
            <a:r>
              <a:rPr lang="en-US" sz="2000" dirty="0" smtClean="0">
                <a:ea typeface="Cambria Math" pitchFamily="18" charset="0"/>
              </a:rPr>
              <a:t> Inherent Risk </a:t>
            </a:r>
            <a:r>
              <a:rPr lang="en-US" sz="2000" dirty="0" err="1" smtClean="0">
                <a:ea typeface="Cambria Math" pitchFamily="18" charset="0"/>
              </a:rPr>
              <a:t>produk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aktivitas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akan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dijalani</a:t>
            </a:r>
            <a:r>
              <a:rPr lang="en-US" sz="2000" dirty="0" smtClean="0">
                <a:ea typeface="Cambria Math" pitchFamily="18" charset="0"/>
              </a:rPr>
              <a:t> Bank (</a:t>
            </a:r>
            <a:r>
              <a:rPr lang="en-US" sz="2000" i="1" dirty="0" smtClean="0">
                <a:ea typeface="Cambria Math" pitchFamily="18" charset="0"/>
              </a:rPr>
              <a:t>yang </a:t>
            </a:r>
            <a:r>
              <a:rPr lang="en-US" sz="2000" i="1" dirty="0" err="1" smtClean="0">
                <a:ea typeface="Cambria Math" pitchFamily="18" charset="0"/>
              </a:rPr>
              <a:t>sesuai</a:t>
            </a:r>
            <a:r>
              <a:rPr lang="en-US" sz="2000" i="1" dirty="0" smtClean="0">
                <a:ea typeface="Cambria Math" pitchFamily="18" charset="0"/>
              </a:rPr>
              <a:t> dg risk appetite </a:t>
            </a:r>
            <a:r>
              <a:rPr lang="en-US" sz="2000" i="1" dirty="0" err="1" smtClean="0">
                <a:ea typeface="Cambria Math" pitchFamily="18" charset="0"/>
              </a:rPr>
              <a:t>dan</a:t>
            </a:r>
            <a:r>
              <a:rPr lang="en-US" sz="2000" i="1" dirty="0" smtClean="0">
                <a:ea typeface="Cambria Math" pitchFamily="18" charset="0"/>
              </a:rPr>
              <a:t> risk tolerance </a:t>
            </a:r>
            <a:r>
              <a:rPr lang="en-US" sz="2000" i="1" dirty="0" err="1" smtClean="0">
                <a:ea typeface="Cambria Math" pitchFamily="18" charset="0"/>
              </a:rPr>
              <a:t>yg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ditetapkan</a:t>
            </a:r>
            <a:r>
              <a:rPr lang="en-US" sz="2000" i="1" dirty="0" smtClean="0">
                <a:ea typeface="Cambria Math" pitchFamily="18" charset="0"/>
              </a:rPr>
              <a:t> Bank </a:t>
            </a:r>
            <a:r>
              <a:rPr lang="en-US" sz="2000" i="1" dirty="0" err="1" smtClean="0">
                <a:ea typeface="Cambria Math" pitchFamily="18" charset="0"/>
              </a:rPr>
              <a:t>sebelumnya</a:t>
            </a:r>
            <a:r>
              <a:rPr lang="en-US" sz="2000" dirty="0" smtClean="0">
                <a:ea typeface="Cambria Math" pitchFamily="18" charset="0"/>
              </a:rPr>
              <a:t>)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Mencerminkan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penilaian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terhadap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kecukupan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sistem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pengendalian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mencakup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seluruh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pilar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bank </a:t>
            </a:r>
            <a:r>
              <a:rPr lang="en-US" sz="2000" dirty="0" err="1" smtClean="0">
                <a:ea typeface="Cambria Math" pitchFamily="18" charset="0"/>
              </a:rPr>
              <a:t>sangat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bervariasi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menurut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skala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kompleksitas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tingkat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dapat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ditoleransi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oleh</a:t>
            </a:r>
            <a:r>
              <a:rPr lang="en-US" sz="2000" dirty="0" smtClean="0">
                <a:ea typeface="Cambria Math" pitchFamily="18" charset="0"/>
              </a:rPr>
              <a:t> bank.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demikian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kualitas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memperhatikan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karakteristik</a:t>
            </a:r>
            <a:r>
              <a:rPr lang="en-US" sz="2000" dirty="0" smtClean="0">
                <a:ea typeface="Cambria Math" pitchFamily="18" charset="0"/>
              </a:rPr>
              <a:t>  </a:t>
            </a:r>
            <a:r>
              <a:rPr lang="en-US" sz="2000" dirty="0" err="1" smtClean="0">
                <a:ea typeface="Cambria Math" pitchFamily="18" charset="0"/>
              </a:rPr>
              <a:t>produk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aktivitas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serta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kompleksitas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usaha</a:t>
            </a:r>
            <a:r>
              <a:rPr lang="en-US" sz="2000" dirty="0" smtClean="0">
                <a:ea typeface="Cambria Math" pitchFamily="18" charset="0"/>
              </a:rPr>
              <a:t> bank.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kualitas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 (= risk control) </a:t>
            </a:r>
            <a:r>
              <a:rPr lang="en-US" sz="2000" dirty="0" err="1" smtClean="0">
                <a:ea typeface="Cambria Math" pitchFamily="18" charset="0"/>
              </a:rPr>
              <a:t>merupakan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penilaian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terhadap</a:t>
            </a:r>
            <a:r>
              <a:rPr lang="en-US" sz="2000" dirty="0" smtClean="0">
                <a:ea typeface="Cambria Math" pitchFamily="18" charset="0"/>
              </a:rPr>
              <a:t> 4 (</a:t>
            </a:r>
            <a:r>
              <a:rPr lang="en-US" sz="2000" dirty="0" err="1" smtClean="0">
                <a:ea typeface="Cambria Math" pitchFamily="18" charset="0"/>
              </a:rPr>
              <a:t>empat</a:t>
            </a:r>
            <a:r>
              <a:rPr lang="en-US" sz="2000" dirty="0" smtClean="0">
                <a:ea typeface="Cambria Math" pitchFamily="18" charset="0"/>
              </a:rPr>
              <a:t>) </a:t>
            </a:r>
            <a:r>
              <a:rPr lang="en-US" sz="2000" dirty="0" err="1" smtClean="0">
                <a:ea typeface="Cambria Math" pitchFamily="18" charset="0"/>
              </a:rPr>
              <a:t>aspek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saling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terkait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yaitu</a:t>
            </a:r>
            <a:r>
              <a:rPr lang="en-US" sz="2000" dirty="0" smtClean="0">
                <a:ea typeface="Cambria Math" pitchFamily="18" charset="0"/>
              </a:rPr>
              <a:t>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tata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kelola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kerangka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proses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(</a:t>
            </a:r>
            <a:r>
              <a:rPr lang="en-US" sz="2000" dirty="0" err="1" smtClean="0">
                <a:ea typeface="Cambria Math" pitchFamily="18" charset="0"/>
              </a:rPr>
              <a:t>kecukupan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prosedur</a:t>
            </a:r>
            <a:r>
              <a:rPr lang="en-US" sz="2000" dirty="0" smtClean="0">
                <a:ea typeface="Cambria Math" pitchFamily="18" charset="0"/>
              </a:rPr>
              <a:t> , </a:t>
            </a:r>
            <a:r>
              <a:rPr lang="en-US" sz="2000" dirty="0" err="1" smtClean="0">
                <a:ea typeface="Cambria Math" pitchFamily="18" charset="0"/>
              </a:rPr>
              <a:t>sumber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daya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manusia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 </a:t>
            </a:r>
            <a:r>
              <a:rPr lang="en-US" sz="2000" dirty="0" err="1" smtClean="0">
                <a:ea typeface="Cambria Math" pitchFamily="18" charset="0"/>
              </a:rPr>
              <a:t>sistem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informasi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)</a:t>
            </a:r>
            <a:endParaRPr lang="en-US" sz="2000" dirty="0">
              <a:ea typeface="Cambria Math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kecukupan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sistem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pengendalian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endParaRPr lang="en-US" sz="2000" dirty="0">
              <a:ea typeface="Cambria Math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BAC3-A052-4F55-A305-DD4545BB756A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6737" y="184364"/>
            <a:ext cx="57821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PENERAPAN</a:t>
            </a: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en-US" sz="3200" b="1" dirty="0">
                <a:solidFill>
                  <a:schemeClr val="tx2">
                    <a:satMod val="13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 </a:t>
            </a:r>
          </a:p>
          <a:p>
            <a:pPr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3200" b="1" dirty="0">
              <a:solidFill>
                <a:schemeClr val="tx2">
                  <a:satMod val="13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522" y="2514600"/>
            <a:ext cx="2258878" cy="1219200"/>
          </a:xfrm>
          <a:prstGeom prst="rect">
            <a:avLst/>
          </a:prstGeom>
          <a:solidFill>
            <a:srgbClr val="C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PENERAPAN MANAJEMEN RISIKO</a:t>
            </a:r>
            <a:endParaRPr lang="en-US" sz="20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6234" y="3124200"/>
            <a:ext cx="2667000" cy="8385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Proses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14980" y="4841449"/>
            <a:ext cx="2667000" cy="1219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Pengendalian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Internal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Dlm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Penerapan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6587" y="1731529"/>
            <a:ext cx="2667000" cy="8055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Kerangka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Kerja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Sistim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6234" y="259457"/>
            <a:ext cx="2667000" cy="7749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Tata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Kelola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1284" y="1754024"/>
            <a:ext cx="5212472" cy="11298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Tujuan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strategis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&amp; value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usaha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Strategi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Wewenang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tanggung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jawab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yg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jelas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Organisasi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kebijakan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limit</a:t>
            </a:r>
            <a:endParaRPr lang="en-US" sz="1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50432" y="266849"/>
            <a:ext cx="5177600" cy="14046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Risk </a:t>
            </a:r>
            <a:r>
              <a:rPr lang="en-US" sz="1100" dirty="0" smtClean="0">
                <a:solidFill>
                  <a:schemeClr val="tx1"/>
                </a:solidFill>
                <a:ea typeface="Cambria Math" panose="02040503050406030204" pitchFamily="18" charset="0"/>
              </a:rPr>
              <a:t>Appetite</a:t>
            </a:r>
            <a:r>
              <a:rPr lang="en-US" sz="1100" dirty="0" smtClean="0">
                <a:solidFill>
                  <a:schemeClr val="tx1"/>
                </a:solidFill>
              </a:rPr>
              <a:t> &amp; risk tolerance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Pengawasan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Dekom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Direksi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Pengawasan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oleh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independen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Pengawasan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langsung</a:t>
            </a:r>
            <a:r>
              <a:rPr lang="en-US" sz="1100" dirty="0" smtClean="0">
                <a:solidFill>
                  <a:schemeClr val="tx1"/>
                </a:solidFill>
              </a:rPr>
              <a:t> ( build in control)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Fungsi</a:t>
            </a:r>
            <a:r>
              <a:rPr lang="en-US" sz="1100" dirty="0" smtClean="0">
                <a:solidFill>
                  <a:schemeClr val="tx1"/>
                </a:solidFill>
              </a:rPr>
              <a:t> SKMR </a:t>
            </a:r>
            <a:r>
              <a:rPr lang="en-US" sz="1100" dirty="0" err="1" smtClean="0">
                <a:solidFill>
                  <a:schemeClr val="tx1"/>
                </a:solidFill>
              </a:rPr>
              <a:t>dan</a:t>
            </a:r>
            <a:r>
              <a:rPr lang="en-US" sz="1100" dirty="0" smtClean="0">
                <a:solidFill>
                  <a:schemeClr val="tx1"/>
                </a:solidFill>
              </a:rPr>
              <a:t> Audit </a:t>
            </a:r>
            <a:r>
              <a:rPr lang="en-US" sz="1100" dirty="0" err="1" smtClean="0">
                <a:solidFill>
                  <a:schemeClr val="tx1"/>
                </a:solidFill>
              </a:rPr>
              <a:t>yg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independen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Fit &amp; proper personal </a:t>
            </a:r>
            <a:r>
              <a:rPr lang="en-US" sz="1100" dirty="0" err="1" smtClean="0">
                <a:solidFill>
                  <a:schemeClr val="tx1"/>
                </a:solidFill>
              </a:rPr>
              <a:t>kunci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Laporan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berkala</a:t>
            </a:r>
            <a:r>
              <a:rPr lang="en-US" sz="1100" dirty="0" smtClean="0">
                <a:solidFill>
                  <a:schemeClr val="tx1"/>
                </a:solidFill>
              </a:rPr>
              <a:t> GCG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3936" y="3124200"/>
            <a:ext cx="5259820" cy="1571786"/>
          </a:xfrm>
          <a:prstGeom prst="rect">
            <a:avLst/>
          </a:prstGeom>
          <a:solidFill>
            <a:srgbClr val="FFFF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Sistim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Informasi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Sumberdaya</a:t>
            </a:r>
            <a:endParaRPr lang="en-US" sz="1400" b="1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proses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mengelola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; proses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identifikasi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pengukuran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pemantauan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pengendalian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Sumber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Daya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Manusia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kuantitas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kualitas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sumber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daya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manusia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dalam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mendukung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efektivitas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proses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Sistem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Informasi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sistem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informasi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komunikasi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serta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pelaporan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; </a:t>
            </a:r>
          </a:p>
        </p:txBody>
      </p:sp>
      <p:cxnSp>
        <p:nvCxnSpPr>
          <p:cNvPr id="13" name="Shape 9"/>
          <p:cNvCxnSpPr>
            <a:stCxn id="4" idx="3"/>
            <a:endCxn id="8" idx="1"/>
          </p:cNvCxnSpPr>
          <p:nvPr/>
        </p:nvCxnSpPr>
        <p:spPr>
          <a:xfrm flipV="1">
            <a:off x="2819400" y="646936"/>
            <a:ext cx="756834" cy="247726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9"/>
          <p:cNvCxnSpPr>
            <a:stCxn id="4" idx="3"/>
            <a:endCxn id="5" idx="1"/>
          </p:cNvCxnSpPr>
          <p:nvPr/>
        </p:nvCxnSpPr>
        <p:spPr>
          <a:xfrm>
            <a:off x="2819400" y="3124200"/>
            <a:ext cx="756834" cy="41929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9"/>
          <p:cNvCxnSpPr>
            <a:stCxn id="4" idx="3"/>
            <a:endCxn id="7" idx="1"/>
          </p:cNvCxnSpPr>
          <p:nvPr/>
        </p:nvCxnSpPr>
        <p:spPr>
          <a:xfrm flipV="1">
            <a:off x="2819400" y="2134312"/>
            <a:ext cx="787187" cy="9898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9"/>
          <p:cNvCxnSpPr>
            <a:stCxn id="4" idx="3"/>
            <a:endCxn id="6" idx="1"/>
          </p:cNvCxnSpPr>
          <p:nvPr/>
        </p:nvCxnSpPr>
        <p:spPr>
          <a:xfrm>
            <a:off x="2819400" y="3124200"/>
            <a:ext cx="795580" cy="232684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15559" y="4841449"/>
            <a:ext cx="5248197" cy="16337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Pentingnya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proses SKAI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Ukuran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kinerja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SKAI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Temuan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SKAI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bahan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perbaikan</a:t>
            </a:r>
            <a:endParaRPr lang="en-US" sz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Independensi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kepala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SKAI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Keterlibatan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auditor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eksternal</a:t>
            </a:r>
            <a:endParaRPr lang="en-US" sz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Sistim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internal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Wewenang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tanggung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jawab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pemantauan</a:t>
            </a:r>
            <a:endParaRPr lang="en-US" sz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Jalur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pelaporan</a:t>
            </a:r>
            <a:endParaRPr lang="en-US" sz="12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3D382BC-7B62-4561-968C-8501E779A1A7}" type="datetime1">
              <a:rPr lang="en-US" smtClean="0"/>
              <a:pPr/>
              <a:t>11/22/2018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458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PENILAIAN TATA KELOLA MANAJEMEN RISIKO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Dewan</a:t>
            </a:r>
            <a:r>
              <a:rPr lang="en-US" sz="2400" dirty="0" smtClean="0"/>
              <a:t> </a:t>
            </a:r>
            <a:r>
              <a:rPr lang="en-US" sz="2400" dirty="0" err="1" smtClean="0"/>
              <a:t>Komisaris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Direksi</a:t>
            </a:r>
            <a:endParaRPr lang="en-US" sz="2400" dirty="0" smtClean="0"/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/>
              <a:t>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: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perumusan</a:t>
            </a:r>
            <a:r>
              <a:rPr lang="en-US" sz="2400" dirty="0" smtClean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diambil</a:t>
            </a:r>
            <a:r>
              <a:rPr lang="en-US" sz="2400" dirty="0"/>
              <a:t> (</a:t>
            </a:r>
            <a:r>
              <a:rPr lang="en-US" sz="2400" b="1" dirty="0"/>
              <a:t>risk appetite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toleransi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(</a:t>
            </a:r>
            <a:r>
              <a:rPr lang="en-US" sz="2400" b="1" dirty="0"/>
              <a:t>risk tolerance</a:t>
            </a:r>
            <a:r>
              <a:rPr lang="en-US" sz="2400" dirty="0"/>
              <a:t>);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pengawasan</a:t>
            </a:r>
            <a:r>
              <a:rPr lang="en-US" sz="2400" dirty="0"/>
              <a:t> </a:t>
            </a:r>
            <a:r>
              <a:rPr lang="en-US" sz="2400" dirty="0" err="1"/>
              <a:t>aktif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Dewan</a:t>
            </a:r>
            <a:r>
              <a:rPr lang="en-US" sz="2400" dirty="0"/>
              <a:t> </a:t>
            </a:r>
            <a:r>
              <a:rPr lang="en-US" sz="2400" dirty="0" err="1"/>
              <a:t>Komisaris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Direksi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kewenangan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</a:t>
            </a:r>
            <a:r>
              <a:rPr lang="en-US" sz="2400" dirty="0" err="1"/>
              <a:t>Dewan</a:t>
            </a:r>
            <a:r>
              <a:rPr lang="en-US" sz="2400" dirty="0"/>
              <a:t> </a:t>
            </a:r>
            <a:r>
              <a:rPr lang="en-US" sz="2400" dirty="0" err="1"/>
              <a:t>Komisaris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Direksi</a:t>
            </a:r>
            <a:r>
              <a:rPr lang="en-US" sz="2400" dirty="0" smtClean="0"/>
              <a:t>.</a:t>
            </a:r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Perumusan</a:t>
            </a:r>
            <a:r>
              <a:rPr lang="en-US" sz="2400" dirty="0" smtClean="0"/>
              <a:t> Risk appetite </a:t>
            </a:r>
            <a:r>
              <a:rPr lang="en-US" sz="2400" dirty="0" err="1" smtClean="0"/>
              <a:t>dan</a:t>
            </a:r>
            <a:r>
              <a:rPr lang="en-US" sz="2400" dirty="0" smtClean="0"/>
              <a:t> risk tolerance , agar </a:t>
            </a:r>
            <a:r>
              <a:rPr lang="en-US" sz="2400" dirty="0" err="1" smtClean="0"/>
              <a:t>benar</a:t>
            </a:r>
            <a:r>
              <a:rPr lang="en-US" sz="2400" dirty="0" smtClean="0"/>
              <a:t> </a:t>
            </a:r>
            <a:r>
              <a:rPr lang="en-US" sz="2400" dirty="0" err="1" smtClean="0"/>
              <a:t>benra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mempertimbangkan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kecukupan</a:t>
            </a:r>
            <a:r>
              <a:rPr lang="en-US" sz="2400" dirty="0" smtClean="0"/>
              <a:t> modal yang </a:t>
            </a:r>
            <a:r>
              <a:rPr lang="en-US" sz="2400" dirty="0" err="1" smtClean="0"/>
              <a:t>diuperlukan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Bank</a:t>
            </a:r>
          </a:p>
          <a:p>
            <a:pPr marL="1146175" indent="-293688"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870155" y="383460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9CA7-BE6A-4959-95D5-D7DEAB81DC39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6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dirty="0" smtClean="0"/>
              <a:t>KERANGKA KERJA MANAJEMEN RISIKO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: </a:t>
            </a:r>
            <a:endParaRPr lang="en-US" sz="2400" dirty="0" smtClean="0"/>
          </a:p>
          <a:p>
            <a:pPr marL="1146175" indent="-339725">
              <a:buFont typeface="Wingdings" panose="05000000000000000000" pitchFamily="2" charset="2"/>
              <a:buChar char="§"/>
            </a:pP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yang </a:t>
            </a:r>
            <a:r>
              <a:rPr lang="en-US" sz="2400" dirty="0" err="1"/>
              <a:t>searah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smtClean="0"/>
              <a:t>( risk appetite) </a:t>
            </a:r>
            <a:r>
              <a:rPr lang="en-US" sz="2400" dirty="0" err="1" smtClean="0"/>
              <a:t>dan</a:t>
            </a:r>
            <a:r>
              <a:rPr lang="en-US" sz="2400" dirty="0" smtClean="0"/>
              <a:t> risk tolerance (</a:t>
            </a:r>
            <a:r>
              <a:rPr lang="en-US" sz="2400" dirty="0" err="1" smtClean="0"/>
              <a:t>toleransi</a:t>
            </a:r>
            <a:r>
              <a:rPr lang="en-US" sz="2400" dirty="0" smtClean="0"/>
              <a:t> </a:t>
            </a:r>
            <a:r>
              <a:rPr lang="en-US" sz="2400" dirty="0" err="1" smtClean="0"/>
              <a:t>Risiko</a:t>
            </a:r>
            <a:r>
              <a:rPr lang="en-US" sz="2400" dirty="0" smtClean="0"/>
              <a:t>)</a:t>
            </a:r>
          </a:p>
          <a:p>
            <a:pPr marL="1146175" indent="-339725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terlaksananya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kejelasan</a:t>
            </a:r>
            <a:r>
              <a:rPr lang="en-US" sz="2400" dirty="0"/>
              <a:t> </a:t>
            </a:r>
            <a:r>
              <a:rPr lang="en-US" sz="2400" dirty="0" err="1"/>
              <a:t>wewenang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 smtClean="0"/>
              <a:t>pejabat</a:t>
            </a:r>
            <a:r>
              <a:rPr lang="en-US" sz="2400" dirty="0" smtClean="0"/>
              <a:t> / authorized officer </a:t>
            </a:r>
          </a:p>
          <a:p>
            <a:pPr marL="1146175" indent="-339725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, </a:t>
            </a:r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penetapan</a:t>
            </a:r>
            <a:r>
              <a:rPr lang="en-US" sz="2400" dirty="0"/>
              <a:t> limit</a:t>
            </a:r>
            <a:r>
              <a:rPr lang="en-US" sz="24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796413" y="324466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8309-79C7-4FD7-8624-CCC6C8C08F89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0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dirty="0" smtClean="0"/>
              <a:t>PROSES MANAJEMEN RISIKO 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/>
              <a:t>Proses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, </a:t>
            </a:r>
            <a:r>
              <a:rPr lang="en-US" sz="2400" dirty="0" err="1"/>
              <a:t>Kecukupan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Kecukupan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. </a:t>
            </a:r>
            <a:endParaRPr lang="en-US" sz="2400" dirty="0" smtClean="0"/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Cakupan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risiko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: </a:t>
            </a:r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proses </a:t>
            </a:r>
            <a:r>
              <a:rPr lang="en-US" sz="2400" dirty="0" err="1"/>
              <a:t>identifikasi</a:t>
            </a:r>
            <a:r>
              <a:rPr lang="en-US" sz="2400" dirty="0"/>
              <a:t>, </a:t>
            </a:r>
            <a:r>
              <a:rPr lang="en-US" sz="2400" dirty="0" err="1"/>
              <a:t>pengukuran</a:t>
            </a:r>
            <a:r>
              <a:rPr lang="en-US" sz="2400" dirty="0"/>
              <a:t>, </a:t>
            </a:r>
            <a:r>
              <a:rPr lang="en-US" sz="2400" dirty="0" err="1"/>
              <a:t>pemantauan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;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;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kuantitas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proses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. </a:t>
            </a:r>
            <a:endParaRPr lang="en-US" sz="2400" dirty="0" smtClean="0"/>
          </a:p>
          <a:p>
            <a:pPr marL="852487"/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884903" y="427705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681E-312F-4301-92BC-B060DF05F7B5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400" dirty="0"/>
              <a:t> </a:t>
            </a:r>
            <a:r>
              <a:rPr lang="en-US" sz="2400" dirty="0" smtClean="0"/>
              <a:t>KECUKUPAN SISTEM PENGENDALIAN RISIKO 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/>
              <a:t>Kecukupan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: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 Intern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kaji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independen</a:t>
            </a:r>
            <a:r>
              <a:rPr lang="en-US" sz="2400" dirty="0"/>
              <a:t> (independent review) </a:t>
            </a:r>
            <a:r>
              <a:rPr lang="en-US" sz="2400" dirty="0" err="1"/>
              <a:t>dalam</a:t>
            </a:r>
            <a:r>
              <a:rPr lang="en-US" sz="2400" dirty="0"/>
              <a:t> Bank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(SKMR)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Audit Intern (SKAI).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Kaji</a:t>
            </a:r>
            <a:r>
              <a:rPr lang="en-US" sz="2400" dirty="0" smtClean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SKMR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, </a:t>
            </a:r>
            <a:r>
              <a:rPr lang="en-US" sz="2400" dirty="0" err="1"/>
              <a:t>asumsi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menetapkan</a:t>
            </a:r>
            <a:r>
              <a:rPr lang="en-US" sz="2400" dirty="0"/>
              <a:t> limit </a:t>
            </a:r>
            <a:r>
              <a:rPr lang="en-US" sz="2400" dirty="0" err="1"/>
              <a:t>Risiko</a:t>
            </a:r>
            <a:r>
              <a:rPr lang="en-US" sz="2400" dirty="0"/>
              <a:t>,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Kaji</a:t>
            </a:r>
            <a:r>
              <a:rPr lang="en-US" sz="2400" dirty="0" smtClean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SKAI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keandalan</a:t>
            </a:r>
            <a:r>
              <a:rPr lang="en-US" sz="2400" dirty="0"/>
              <a:t> </a:t>
            </a: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unit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 unit </a:t>
            </a:r>
            <a:r>
              <a:rPr lang="en-US" sz="2400" dirty="0" err="1"/>
              <a:t>pendukung</a:t>
            </a:r>
            <a:r>
              <a:rPr lang="en-US" sz="2400" dirty="0"/>
              <a:t>.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884903" y="324467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216-21AE-4648-A48E-B72A53EAAAB2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3676" y="1063194"/>
            <a:ext cx="105905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 smtClean="0"/>
              <a:t>ORIENTASI RISIKO &amp; FORWARD LOOKING</a:t>
            </a:r>
          </a:p>
          <a:p>
            <a:pPr marL="511175"/>
            <a:r>
              <a:rPr lang="en-US" sz="2000" dirty="0" smtClean="0"/>
              <a:t>Bank 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mendeteksi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dini</a:t>
            </a:r>
            <a:r>
              <a:rPr lang="en-US" sz="2000" dirty="0" smtClean="0"/>
              <a:t> </a:t>
            </a:r>
            <a:r>
              <a:rPr lang="en-US" sz="2000" dirty="0" err="1" smtClean="0"/>
              <a:t>akar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Bank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langkah</a:t>
            </a:r>
            <a:r>
              <a:rPr lang="en-US" sz="2000" dirty="0" smtClean="0"/>
              <a:t> </a:t>
            </a:r>
            <a:r>
              <a:rPr lang="en-US" sz="2000" dirty="0" err="1" smtClean="0"/>
              <a:t>pencegahan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perbaikan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effisien</a:t>
            </a:r>
            <a:endParaRPr lang="en-US" sz="2000" dirty="0" smtClean="0"/>
          </a:p>
          <a:p>
            <a:pPr marL="514350" indent="-514350">
              <a:buAutoNum type="arabicPeriod" startAt="2"/>
            </a:pPr>
            <a:r>
              <a:rPr lang="en-US" sz="2000" b="1" dirty="0" smtClean="0"/>
              <a:t>PROPORSIONAL</a:t>
            </a:r>
          </a:p>
          <a:p>
            <a:pPr marL="511175"/>
            <a:r>
              <a:rPr lang="en-US" sz="2000" dirty="0"/>
              <a:t>Parameter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indicator masing2 factor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kompleksitas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endParaRPr lang="en-US" sz="20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000" b="1" dirty="0" smtClean="0"/>
              <a:t>MATERIALITAS &amp; SIGNIFIKANSI</a:t>
            </a:r>
          </a:p>
          <a:p>
            <a:pPr marL="511175"/>
            <a:r>
              <a:rPr lang="en-US" sz="2000" dirty="0" smtClean="0"/>
              <a:t>Bank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pembobotan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masing2 factor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, </a:t>
            </a:r>
            <a:r>
              <a:rPr lang="en-US" sz="2000" dirty="0" err="1" smtClean="0"/>
              <a:t>didukung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signifikansinya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memadai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kinerja</a:t>
            </a:r>
            <a:r>
              <a:rPr lang="en-US" sz="2000" dirty="0" smtClean="0"/>
              <a:t> </a:t>
            </a:r>
            <a:endParaRPr lang="en-US" sz="2000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000" b="1" dirty="0" smtClean="0"/>
              <a:t>KOMPREHENSIF &amp; TERSTRUKTUR</a:t>
            </a:r>
          </a:p>
          <a:p>
            <a:pPr marL="511175"/>
            <a:r>
              <a:rPr lang="en-US" sz="2000" dirty="0" err="1" smtClean="0"/>
              <a:t>Menyeluruh</a:t>
            </a:r>
            <a:r>
              <a:rPr lang="en-US" sz="2000" dirty="0" smtClean="0"/>
              <a:t> 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sistimatis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focus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Bank,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terintegrasi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mempertimbangkan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factor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didukung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fakta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relevan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nya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3676" y="232197"/>
            <a:ext cx="91262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1.2.PRINSIP UMUM PENILAIAN RBBR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D03-577D-4534-9AA8-2A4E21597770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8 (</a:t>
            </a:r>
            <a:r>
              <a:rPr lang="en-US" sz="2400" dirty="0" err="1"/>
              <a:t>delapan</a:t>
            </a:r>
            <a:r>
              <a:rPr lang="en-US" sz="2400" dirty="0"/>
              <a:t>)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Kredit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Pasar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Likuiditas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Operasional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Hukum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Stratejik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Kepatuhan</a:t>
            </a:r>
            <a:r>
              <a:rPr lang="en-US" sz="2400" i="1" dirty="0"/>
              <a:t>,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Reputasi</a:t>
            </a:r>
            <a:r>
              <a:rPr lang="en-US" sz="2400" dirty="0"/>
              <a:t>. </a:t>
            </a:r>
            <a:endParaRPr lang="en-US" sz="2400" dirty="0" smtClean="0"/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risiko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Imbal</a:t>
            </a:r>
            <a:r>
              <a:rPr lang="en-US" sz="2400" i="1" dirty="0" smtClean="0"/>
              <a:t> 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risiko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Investasi</a:t>
            </a:r>
            <a:r>
              <a:rPr lang="en-US" sz="2400" i="1" dirty="0" smtClean="0"/>
              <a:t> 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Bank </a:t>
            </a:r>
            <a:r>
              <a:rPr lang="en-US" sz="2400" dirty="0" err="1" smtClean="0"/>
              <a:t>Syariah</a:t>
            </a:r>
            <a:r>
              <a:rPr lang="en-US" sz="2400" dirty="0" smtClean="0"/>
              <a:t>/UUS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Risiko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Transaksi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antar</a:t>
            </a:r>
            <a:r>
              <a:rPr lang="en-US" sz="2400" i="1" dirty="0" smtClean="0"/>
              <a:t> group </a:t>
            </a:r>
            <a:r>
              <a:rPr lang="en-US" sz="2400" i="1" dirty="0" err="1" smtClean="0"/>
              <a:t>usaha</a:t>
            </a:r>
            <a:r>
              <a:rPr lang="en-US" sz="2400" i="1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 smtClean="0"/>
              <a:t>Asuransi</a:t>
            </a:r>
            <a:r>
              <a:rPr lang="en-US" sz="2400" i="1" dirty="0" smtClean="0"/>
              <a:t> 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konglomerasi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/>
              <a:t>Tingkat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dikategorikan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5 (lima) </a:t>
            </a:r>
            <a:r>
              <a:rPr lang="en-US" sz="2400" dirty="0" err="1"/>
              <a:t>peringkat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Peringkat</a:t>
            </a:r>
            <a:r>
              <a:rPr lang="en-US" sz="2400" dirty="0" smtClean="0"/>
              <a:t> </a:t>
            </a:r>
            <a:r>
              <a:rPr lang="en-US" sz="2400" dirty="0"/>
              <a:t>1 </a:t>
            </a:r>
            <a:r>
              <a:rPr lang="en-US" sz="2400" dirty="0" smtClean="0"/>
              <a:t>(</a:t>
            </a:r>
            <a:r>
              <a:rPr lang="en-US" sz="2400" i="1" dirty="0" smtClean="0"/>
              <a:t>Strong</a:t>
            </a:r>
            <a:r>
              <a:rPr lang="en-US" sz="2400" dirty="0" smtClean="0"/>
              <a:t>), </a:t>
            </a:r>
            <a:r>
              <a:rPr lang="en-US" sz="2400" dirty="0" err="1"/>
              <a:t>Peringkat</a:t>
            </a:r>
            <a:r>
              <a:rPr lang="en-US" sz="2400" dirty="0"/>
              <a:t> 2 </a:t>
            </a:r>
            <a:r>
              <a:rPr lang="en-US" sz="2400" dirty="0" smtClean="0"/>
              <a:t>(</a:t>
            </a:r>
            <a:r>
              <a:rPr lang="en-US" sz="2400" i="1" dirty="0" smtClean="0"/>
              <a:t>Satisfactory</a:t>
            </a:r>
            <a:r>
              <a:rPr lang="en-US" sz="2400" dirty="0" smtClean="0"/>
              <a:t>), </a:t>
            </a:r>
            <a:r>
              <a:rPr lang="en-US" sz="2400" dirty="0" err="1"/>
              <a:t>Peringkat</a:t>
            </a:r>
            <a:r>
              <a:rPr lang="en-US" sz="2400" dirty="0"/>
              <a:t> 3 </a:t>
            </a:r>
            <a:r>
              <a:rPr lang="en-US" sz="2400" dirty="0" smtClean="0"/>
              <a:t>(</a:t>
            </a:r>
            <a:r>
              <a:rPr lang="en-US" sz="2400" i="1" dirty="0" smtClean="0"/>
              <a:t>Fair</a:t>
            </a:r>
            <a:r>
              <a:rPr lang="en-US" sz="2400" dirty="0" smtClean="0"/>
              <a:t>), </a:t>
            </a:r>
            <a:r>
              <a:rPr lang="en-US" sz="2400" dirty="0" err="1"/>
              <a:t>Peringkat</a:t>
            </a:r>
            <a:r>
              <a:rPr lang="en-US" sz="2400" dirty="0"/>
              <a:t> 4 </a:t>
            </a:r>
            <a:r>
              <a:rPr lang="en-US" sz="2400" dirty="0" smtClean="0"/>
              <a:t>(</a:t>
            </a:r>
            <a:r>
              <a:rPr lang="en-US" sz="2400" i="1" dirty="0" smtClean="0"/>
              <a:t>Marginal</a:t>
            </a:r>
            <a:r>
              <a:rPr lang="en-US" sz="2400" dirty="0" smtClean="0"/>
              <a:t>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Peringkat</a:t>
            </a:r>
            <a:r>
              <a:rPr lang="en-US" sz="2400" dirty="0"/>
              <a:t> 5 </a:t>
            </a:r>
            <a:r>
              <a:rPr lang="en-US" sz="2400" dirty="0" smtClean="0"/>
              <a:t>(</a:t>
            </a:r>
            <a:r>
              <a:rPr lang="en-US" sz="2400" i="1" dirty="0" smtClean="0"/>
              <a:t>Unsatisfactory</a:t>
            </a:r>
            <a:r>
              <a:rPr lang="en-US" sz="2400" dirty="0" smtClean="0"/>
              <a:t>).</a:t>
            </a:r>
          </a:p>
        </p:txBody>
      </p:sp>
      <p:sp>
        <p:nvSpPr>
          <p:cNvPr id="6" name="Rectangle 5"/>
          <p:cNvSpPr/>
          <p:nvPr/>
        </p:nvSpPr>
        <p:spPr>
          <a:xfrm>
            <a:off x="884903" y="324467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52165-BB13-4877-BE43-C7881041E403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8709266" y="5894155"/>
            <a:ext cx="4999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2DD228-A32B-478A-A96A-7D28D1027AA7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93" y="691122"/>
            <a:ext cx="10936637" cy="555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476D-C217-453B-B6D3-B2A538064167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2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1" y="1524000"/>
            <a:ext cx="1036836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14401" y="457200"/>
            <a:ext cx="781960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5400" b="1" dirty="0" err="1" smtClean="0">
                <a:ea typeface="Cambria Math" pitchFamily="18" charset="0"/>
              </a:rPr>
              <a:t>Peringkat</a:t>
            </a:r>
            <a:r>
              <a:rPr lang="en-US" sz="5400" b="1" dirty="0" smtClean="0">
                <a:ea typeface="Cambria Math" pitchFamily="18" charset="0"/>
              </a:rPr>
              <a:t> </a:t>
            </a:r>
            <a:r>
              <a:rPr lang="en-US" sz="5400" dirty="0" err="1" smtClean="0">
                <a:ea typeface="Cambria Math" pitchFamily="18" charset="0"/>
              </a:rPr>
              <a:t>Komposit</a:t>
            </a:r>
            <a:endParaRPr lang="en-US" sz="5400" dirty="0">
              <a:ea typeface="Cambria Math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19475"/>
            <a:ext cx="45719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19475"/>
            <a:ext cx="45719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791202"/>
            <a:ext cx="741136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7522F-CEB3-4D9B-9633-436D722DCDAF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9652" y="2045111"/>
            <a:ext cx="105543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54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Cambria Math" pitchFamily="18" charset="0"/>
                <a:cs typeface="+mj-cs"/>
              </a:rPr>
              <a:t>CORPORATE GOVERNANCE</a:t>
            </a:r>
            <a:endParaRPr lang="en-US" sz="54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ea typeface="Cambria Math" pitchFamily="18" charset="0"/>
              <a:cs typeface="+mj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C5AB-32F4-4D3A-9991-ACBDC76971DE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32667" y="-301228"/>
            <a:ext cx="417163" cy="7308056"/>
          </a:xfrm>
          <a:prstGeom prst="rect">
            <a:avLst/>
          </a:prstGeom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" name="Flowchart: Or 2"/>
          <p:cNvSpPr/>
          <p:nvPr/>
        </p:nvSpPr>
        <p:spPr>
          <a:xfrm>
            <a:off x="3330845" y="964406"/>
            <a:ext cx="4914253" cy="4624387"/>
          </a:xfrm>
          <a:prstGeom prst="flowChartOr">
            <a:avLst/>
          </a:prstGeom>
          <a:solidFill>
            <a:srgbClr val="C00000"/>
          </a:solidFill>
          <a:effectLst>
            <a:outerShdw blurRad="63500" dist="38100" dir="5400000" rotWithShape="0">
              <a:srgbClr val="000000">
                <a:alpha val="45000"/>
              </a:srgbClr>
            </a:outerShdw>
            <a:softEdge rad="317500"/>
          </a:effectLst>
          <a:scene3d>
            <a:camera prst="perspectiveBelow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6">
                <a:satMod val="300000"/>
              </a:schemeClr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TRANSPARAN</a:t>
            </a:r>
          </a:p>
          <a:p>
            <a:pPr algn="ctr"/>
            <a:r>
              <a:rPr lang="en-US" sz="2800" dirty="0" smtClean="0"/>
              <a:t>AKUNTABEL</a:t>
            </a:r>
          </a:p>
          <a:p>
            <a:pPr algn="ctr"/>
            <a:r>
              <a:rPr lang="en-US" sz="2800" dirty="0" smtClean="0"/>
              <a:t>RESPONSIBILITY</a:t>
            </a:r>
          </a:p>
          <a:p>
            <a:pPr algn="ctr"/>
            <a:r>
              <a:rPr lang="en-US" sz="2800" dirty="0" smtClean="0"/>
              <a:t>INDEPENDEN</a:t>
            </a:r>
          </a:p>
          <a:p>
            <a:pPr algn="ctr"/>
            <a:r>
              <a:rPr lang="en-US" sz="2800" dirty="0" smtClean="0"/>
              <a:t> FAIRNESS</a:t>
            </a:r>
          </a:p>
          <a:p>
            <a:pPr algn="ctr"/>
            <a:endParaRPr lang="en-US" sz="2800" dirty="0"/>
          </a:p>
        </p:txBody>
      </p:sp>
      <p:sp>
        <p:nvSpPr>
          <p:cNvPr id="5" name="Pentagon 4"/>
          <p:cNvSpPr/>
          <p:nvPr/>
        </p:nvSpPr>
        <p:spPr>
          <a:xfrm>
            <a:off x="914400" y="685800"/>
            <a:ext cx="3581400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75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KOMITMENT 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GCG</a:t>
            </a:r>
            <a:endParaRPr lang="en-US" sz="4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1022888" y="4724400"/>
            <a:ext cx="3472912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OUTCOME</a:t>
            </a:r>
            <a:r>
              <a:rPr lang="en-US" sz="16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GCG</a:t>
            </a:r>
            <a:endParaRPr lang="en-US" sz="4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914400" y="3429000"/>
            <a:ext cx="4343400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40000"/>
              <a:lumOff val="60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PROSES/ MEKANISME  </a:t>
            </a:r>
            <a:r>
              <a:rPr lang="en-US" sz="32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GCG</a:t>
            </a:r>
            <a:endParaRPr lang="en-US" sz="32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914400" y="2057400"/>
            <a:ext cx="3581400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60000"/>
              <a:lumOff val="40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STRUKTUR </a:t>
            </a:r>
            <a:r>
              <a:rPr lang="en-US" sz="4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GCG</a:t>
            </a:r>
            <a:endParaRPr lang="en-US" sz="40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A3EE-AB97-4E53-A781-49D1CB3D5388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59522" y="206645"/>
            <a:ext cx="778145" cy="63719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KOMITMEN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6812" y="3423832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6.Audit Internal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6812" y="2353747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4.Benturan </a:t>
            </a:r>
            <a:r>
              <a:rPr lang="en-US" sz="1400" dirty="0" err="1" smtClean="0">
                <a:solidFill>
                  <a:schemeClr val="tx1"/>
                </a:solidFill>
              </a:rPr>
              <a:t>Kepentingan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6812" y="1795815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3.Komite2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6812" y="729024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1.Tugas </a:t>
            </a:r>
            <a:r>
              <a:rPr lang="en-US" sz="1400" dirty="0" err="1" smtClean="0">
                <a:solidFill>
                  <a:schemeClr val="tx1"/>
                </a:solidFill>
              </a:rPr>
              <a:t>Dekom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96812" y="1277918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2.Tugas </a:t>
            </a:r>
            <a:r>
              <a:rPr lang="en-US" sz="1400" dirty="0" err="1" smtClean="0">
                <a:solidFill>
                  <a:schemeClr val="tx1"/>
                </a:solidFill>
              </a:rPr>
              <a:t>Direksi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96812" y="206645"/>
            <a:ext cx="1937288" cy="4907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STRUKTUR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193583" y="2916265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5.Fungsi </a:t>
            </a:r>
            <a:r>
              <a:rPr lang="en-US" sz="1200" dirty="0" err="1" smtClean="0">
                <a:solidFill>
                  <a:schemeClr val="tx1"/>
                </a:solidFill>
              </a:rPr>
              <a:t>Kepatuhan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96812" y="6054219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11.Rencana </a:t>
            </a:r>
            <a:r>
              <a:rPr lang="en-US" sz="1200" dirty="0" err="1" smtClean="0">
                <a:solidFill>
                  <a:schemeClr val="tx1"/>
                </a:solidFill>
              </a:rPr>
              <a:t>Strategis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96812" y="5529177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10.Transparansi </a:t>
            </a:r>
            <a:r>
              <a:rPr lang="en-US" sz="1200" dirty="0" err="1" smtClean="0">
                <a:solidFill>
                  <a:schemeClr val="tx1"/>
                </a:solidFill>
              </a:rPr>
              <a:t>Produk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Laporan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96812" y="4479090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8.Manajemen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</a:rPr>
              <a:t>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96812" y="5024797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9.Kebijakan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Terkait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Besar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96812" y="3920464"/>
            <a:ext cx="1937288" cy="4907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7.Audit </a:t>
            </a:r>
            <a:r>
              <a:rPr lang="en-US" sz="1400" dirty="0" err="1" smtClean="0">
                <a:solidFill>
                  <a:schemeClr val="tx1"/>
                </a:solidFill>
              </a:rPr>
              <a:t>eksternal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56981" y="3423832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6.Audit Internal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56981" y="2353747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4.Benturan </a:t>
            </a:r>
            <a:r>
              <a:rPr lang="en-US" sz="1400" dirty="0" err="1" smtClean="0">
                <a:solidFill>
                  <a:schemeClr val="tx1"/>
                </a:solidFill>
              </a:rPr>
              <a:t>Kepentingan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456981" y="1795815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3.Komite2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456981" y="729024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1.Tugas </a:t>
            </a:r>
            <a:r>
              <a:rPr lang="en-US" sz="1400" dirty="0" err="1" smtClean="0">
                <a:solidFill>
                  <a:schemeClr val="tx1"/>
                </a:solidFill>
              </a:rPr>
              <a:t>Dekom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56981" y="1277918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2.Tugas </a:t>
            </a:r>
            <a:r>
              <a:rPr lang="en-US" sz="1400" dirty="0" err="1" smtClean="0">
                <a:solidFill>
                  <a:schemeClr val="tx1"/>
                </a:solidFill>
              </a:rPr>
              <a:t>Direksi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56981" y="206645"/>
            <a:ext cx="1937288" cy="4907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PROSES/MEKANISME</a:t>
            </a:r>
            <a:endParaRPr lang="en-US" sz="1400" b="1" dirty="0"/>
          </a:p>
        </p:txBody>
      </p:sp>
      <p:sp>
        <p:nvSpPr>
          <p:cNvPr id="32" name="Rectangle 31"/>
          <p:cNvSpPr/>
          <p:nvPr/>
        </p:nvSpPr>
        <p:spPr>
          <a:xfrm>
            <a:off x="6453752" y="2916265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5.Fungsi </a:t>
            </a:r>
            <a:r>
              <a:rPr lang="en-US" sz="1200" dirty="0" err="1" smtClean="0">
                <a:solidFill>
                  <a:schemeClr val="tx1"/>
                </a:solidFill>
              </a:rPr>
              <a:t>Kepatuhan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56981" y="6054219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11.Rencana </a:t>
            </a:r>
            <a:r>
              <a:rPr lang="en-US" sz="1200" dirty="0" err="1" smtClean="0">
                <a:solidFill>
                  <a:schemeClr val="tx1"/>
                </a:solidFill>
              </a:rPr>
              <a:t>Strategis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56981" y="5529177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10.Transparansi </a:t>
            </a:r>
            <a:r>
              <a:rPr lang="en-US" sz="1200" dirty="0" err="1" smtClean="0">
                <a:solidFill>
                  <a:schemeClr val="tx1"/>
                </a:solidFill>
              </a:rPr>
              <a:t>Produk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Laporan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56981" y="4479090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8.Manajemen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</a:rPr>
              <a:t>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456981" y="5024797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9.Kebijakan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Terkait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Besar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56981" y="3920464"/>
            <a:ext cx="1937288" cy="4907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7.Audit </a:t>
            </a:r>
            <a:r>
              <a:rPr lang="en-US" sz="1400" dirty="0" err="1" smtClean="0">
                <a:solidFill>
                  <a:schemeClr val="tx1"/>
                </a:solidFill>
              </a:rPr>
              <a:t>eksternal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741293" y="3391015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6.Audit Internal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741293" y="2320930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4.Benturan </a:t>
            </a:r>
            <a:r>
              <a:rPr lang="en-US" sz="1400" dirty="0" err="1" smtClean="0">
                <a:solidFill>
                  <a:schemeClr val="tx1"/>
                </a:solidFill>
              </a:rPr>
              <a:t>Kepentingan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738064" y="1827414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3.Komite2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738064" y="760623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1.Tugas </a:t>
            </a:r>
            <a:r>
              <a:rPr lang="en-US" sz="1400" dirty="0" err="1" smtClean="0">
                <a:solidFill>
                  <a:schemeClr val="tx1"/>
                </a:solidFill>
              </a:rPr>
              <a:t>Dekom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738064" y="1309517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2.Tugas </a:t>
            </a:r>
            <a:r>
              <a:rPr lang="en-US" sz="1400" dirty="0" err="1" smtClean="0">
                <a:solidFill>
                  <a:schemeClr val="tx1"/>
                </a:solidFill>
              </a:rPr>
              <a:t>Direksi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738064" y="238244"/>
            <a:ext cx="1937288" cy="4907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OUTCOME</a:t>
            </a:r>
            <a:endParaRPr lang="en-US" sz="1400" b="1" dirty="0"/>
          </a:p>
        </p:txBody>
      </p:sp>
      <p:sp>
        <p:nvSpPr>
          <p:cNvPr id="44" name="Rectangle 43"/>
          <p:cNvSpPr/>
          <p:nvPr/>
        </p:nvSpPr>
        <p:spPr>
          <a:xfrm>
            <a:off x="8738064" y="2883448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5.Fungsi </a:t>
            </a:r>
            <a:r>
              <a:rPr lang="en-US" sz="1200" dirty="0" err="1" smtClean="0">
                <a:solidFill>
                  <a:schemeClr val="tx1"/>
                </a:solidFill>
              </a:rPr>
              <a:t>Kepatuhan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741293" y="6021402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11.Rencana </a:t>
            </a:r>
            <a:r>
              <a:rPr lang="en-US" sz="1200" dirty="0" err="1" smtClean="0">
                <a:solidFill>
                  <a:schemeClr val="tx1"/>
                </a:solidFill>
              </a:rPr>
              <a:t>Strategis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741293" y="5496360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10.Transparansi </a:t>
            </a:r>
            <a:r>
              <a:rPr lang="en-US" sz="1200" dirty="0" err="1" smtClean="0">
                <a:solidFill>
                  <a:schemeClr val="tx1"/>
                </a:solidFill>
              </a:rPr>
              <a:t>Produk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Laporan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741293" y="4446273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8.Manajemen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</a:rPr>
              <a:t>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741293" y="4991980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9.Kebijakan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Terkait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Besar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41293" y="3887647"/>
            <a:ext cx="1937288" cy="4907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7.Audit </a:t>
            </a:r>
            <a:r>
              <a:rPr lang="en-US" sz="1400" dirty="0" err="1" smtClean="0">
                <a:solidFill>
                  <a:schemeClr val="tx1"/>
                </a:solidFill>
              </a:rPr>
              <a:t>eksternal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3" idx="3"/>
            <a:endCxn id="8" idx="1"/>
          </p:cNvCxnSpPr>
          <p:nvPr/>
        </p:nvCxnSpPr>
        <p:spPr>
          <a:xfrm>
            <a:off x="3037667" y="3392614"/>
            <a:ext cx="1159145" cy="2456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3" idx="3"/>
            <a:endCxn id="11" idx="1"/>
          </p:cNvCxnSpPr>
          <p:nvPr/>
        </p:nvCxnSpPr>
        <p:spPr>
          <a:xfrm flipV="1">
            <a:off x="3037667" y="984746"/>
            <a:ext cx="1159145" cy="24078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" idx="3"/>
            <a:endCxn id="12" idx="1"/>
          </p:cNvCxnSpPr>
          <p:nvPr/>
        </p:nvCxnSpPr>
        <p:spPr>
          <a:xfrm flipV="1">
            <a:off x="3037667" y="1512976"/>
            <a:ext cx="1159145" cy="18796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3" idx="3"/>
            <a:endCxn id="10" idx="1"/>
          </p:cNvCxnSpPr>
          <p:nvPr/>
        </p:nvCxnSpPr>
        <p:spPr>
          <a:xfrm flipV="1">
            <a:off x="3037667" y="2041204"/>
            <a:ext cx="1159145" cy="13514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3" idx="3"/>
            <a:endCxn id="14" idx="1"/>
          </p:cNvCxnSpPr>
          <p:nvPr/>
        </p:nvCxnSpPr>
        <p:spPr>
          <a:xfrm flipV="1">
            <a:off x="3037667" y="3130658"/>
            <a:ext cx="1155916" cy="2619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" idx="3"/>
            <a:endCxn id="9" idx="1"/>
          </p:cNvCxnSpPr>
          <p:nvPr/>
        </p:nvCxnSpPr>
        <p:spPr>
          <a:xfrm flipV="1">
            <a:off x="3037667" y="2615929"/>
            <a:ext cx="1159145" cy="7766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3" idx="3"/>
            <a:endCxn id="16" idx="1"/>
          </p:cNvCxnSpPr>
          <p:nvPr/>
        </p:nvCxnSpPr>
        <p:spPr>
          <a:xfrm>
            <a:off x="3037667" y="3392614"/>
            <a:ext cx="1159145" cy="23819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3" idx="3"/>
            <a:endCxn id="15" idx="1"/>
          </p:cNvCxnSpPr>
          <p:nvPr/>
        </p:nvCxnSpPr>
        <p:spPr>
          <a:xfrm>
            <a:off x="3037667" y="3392614"/>
            <a:ext cx="1159145" cy="29237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3" idx="3"/>
            <a:endCxn id="17" idx="1"/>
          </p:cNvCxnSpPr>
          <p:nvPr/>
        </p:nvCxnSpPr>
        <p:spPr>
          <a:xfrm>
            <a:off x="3037667" y="3392614"/>
            <a:ext cx="1159145" cy="13421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3" idx="3"/>
            <a:endCxn id="19" idx="1"/>
          </p:cNvCxnSpPr>
          <p:nvPr/>
        </p:nvCxnSpPr>
        <p:spPr>
          <a:xfrm>
            <a:off x="3037667" y="3392614"/>
            <a:ext cx="1159145" cy="77324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3" idx="3"/>
            <a:endCxn id="18" idx="1"/>
          </p:cNvCxnSpPr>
          <p:nvPr/>
        </p:nvCxnSpPr>
        <p:spPr>
          <a:xfrm>
            <a:off x="3037667" y="3392614"/>
            <a:ext cx="1159145" cy="18672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1" idx="3"/>
            <a:endCxn id="29" idx="1"/>
          </p:cNvCxnSpPr>
          <p:nvPr/>
        </p:nvCxnSpPr>
        <p:spPr>
          <a:xfrm>
            <a:off x="6134100" y="98474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116019" y="1544575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6137328" y="3639591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6134100" y="2052150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743700" y="159434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116019" y="3077780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6137328" y="2639779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7200900" y="205154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181240" y="4165854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6163159" y="4725683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181240" y="5233258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163159" y="6258888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184468" y="5820887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391040" y="990515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8372959" y="1550344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8394268" y="3645360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8391040" y="2057919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8372959" y="3083549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8394268" y="2645548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8438180" y="4171623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8420099" y="4731452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8438180" y="5239027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8420099" y="6264657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8441408" y="582665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19932" y="3011306"/>
            <a:ext cx="935711" cy="75941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GCG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45" name="Straight Arrow Connector 144"/>
          <p:cNvCxnSpPr>
            <a:stCxn id="122" idx="3"/>
            <a:endCxn id="3" idx="1"/>
          </p:cNvCxnSpPr>
          <p:nvPr/>
        </p:nvCxnSpPr>
        <p:spPr>
          <a:xfrm>
            <a:off x="1555643" y="3391015"/>
            <a:ext cx="703879" cy="1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6B26-A7E9-4AE6-B320-1FABAF5066C5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6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1418" y="228601"/>
            <a:ext cx="55025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a typeface="Cambria Math" pitchFamily="18" charset="0"/>
              </a:rPr>
              <a:t>PBI , No 8/14/PBI/2006 &amp;No 8/4/PBI/2006 </a:t>
            </a:r>
            <a:r>
              <a:rPr lang="id-ID" dirty="0"/>
              <a:t>SURAT EDARAN BANK INDONESIA</a:t>
            </a:r>
            <a:endParaRPr lang="en-US" dirty="0"/>
          </a:p>
          <a:p>
            <a:r>
              <a:rPr lang="id-ID" dirty="0"/>
              <a:t>NOMOR 15/</a:t>
            </a:r>
            <a:r>
              <a:rPr lang="en-US" dirty="0"/>
              <a:t>15</a:t>
            </a:r>
            <a:r>
              <a:rPr lang="id-ID" dirty="0"/>
              <a:t>/DPNP TANGGAL</a:t>
            </a:r>
            <a:r>
              <a:rPr lang="en-US" dirty="0"/>
              <a:t> 29 April </a:t>
            </a:r>
            <a:r>
              <a:rPr lang="id-ID" dirty="0" smtClean="0"/>
              <a:t>2013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447801"/>
            <a:ext cx="10616339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peningkatan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kualitas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pelaksanaan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 </a:t>
            </a:r>
            <a:r>
              <a:rPr lang="en-US" sz="2000" i="1" dirty="0" err="1" smtClean="0">
                <a:ea typeface="Cambria Math" pitchFamily="18" charset="0"/>
              </a:rPr>
              <a:t>merupakan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salah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satu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upaya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untuk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memperkuat</a:t>
            </a:r>
            <a:r>
              <a:rPr lang="en-US" sz="2000" i="1" dirty="0" smtClean="0">
                <a:ea typeface="Cambria Math" pitchFamily="18" charset="0"/>
              </a:rPr>
              <a:t>  </a:t>
            </a:r>
            <a:r>
              <a:rPr lang="en-US" sz="2000" dirty="0" smtClean="0">
                <a:ea typeface="Cambria Math" pitchFamily="18" charset="0"/>
              </a:rPr>
              <a:t>Bank;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dewan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Komisaris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Direksi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memegang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peranan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sangat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penting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menciptakan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Governance;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check and balance  </a:t>
            </a:r>
            <a:r>
              <a:rPr lang="en-US" sz="2000" dirty="0" err="1" smtClean="0">
                <a:ea typeface="Cambria Math" pitchFamily="18" charset="0"/>
              </a:rPr>
              <a:t>dari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pihak-pihak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independen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pihak</a:t>
            </a:r>
            <a:r>
              <a:rPr lang="en-US" sz="2000" i="1" dirty="0" smtClean="0">
                <a:ea typeface="Cambria Math" pitchFamily="18" charset="0"/>
              </a:rPr>
              <a:t> yang </a:t>
            </a:r>
            <a:r>
              <a:rPr lang="en-US" sz="2000" i="1" dirty="0" err="1" smtClean="0">
                <a:ea typeface="Cambria Math" pitchFamily="18" charset="0"/>
              </a:rPr>
              <a:t>terkait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pemegang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saham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fi-FI" sz="2000" i="1" dirty="0" smtClean="0">
                <a:ea typeface="Cambria Math" pitchFamily="18" charset="0"/>
              </a:rPr>
              <a:t>pengendali </a:t>
            </a:r>
            <a:r>
              <a:rPr lang="fi-FI" sz="2000" dirty="0" smtClean="0">
                <a:ea typeface="Cambria Math" pitchFamily="18" charset="0"/>
              </a:rPr>
              <a:t>akan meningkatkan kualitas </a:t>
            </a:r>
            <a:r>
              <a:rPr lang="fi-FI" sz="2000" i="1" dirty="0" smtClean="0">
                <a:ea typeface="Cambria Math" pitchFamily="18" charset="0"/>
              </a:rPr>
              <a:t>Good </a:t>
            </a:r>
            <a:r>
              <a:rPr lang="en-US" sz="2000" i="1" dirty="0" smtClean="0">
                <a:ea typeface="Cambria Math" pitchFamily="18" charset="0"/>
              </a:rPr>
              <a:t>Corporate Governance Bank;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pelaksanaan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  </a:t>
            </a:r>
            <a:r>
              <a:rPr lang="en-US" sz="2000" dirty="0" smtClean="0">
                <a:ea typeface="Cambria Math" pitchFamily="18" charset="0"/>
              </a:rPr>
              <a:t>Bank,  </a:t>
            </a:r>
            <a:r>
              <a:rPr lang="en-US" sz="2000" dirty="0" err="1" smtClean="0">
                <a:ea typeface="Cambria Math" pitchFamily="18" charset="0"/>
              </a:rPr>
              <a:t>terdapat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dinamika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perlu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direspon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secara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proporsional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mengoptimalkan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 Bank</a:t>
            </a:r>
            <a:endParaRPr lang="en-US" sz="2000" dirty="0"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1" y="304802"/>
            <a:ext cx="3284985" cy="58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L="339725" indent="-339725"/>
            <a:r>
              <a:rPr lang="en-US" sz="2800" b="1" dirty="0" smtClean="0">
                <a:ea typeface="Cambria Math" pitchFamily="18" charset="0"/>
              </a:rPr>
              <a:t>1. </a:t>
            </a:r>
            <a:r>
              <a:rPr lang="en-US" sz="3200" b="1" dirty="0" smtClean="0">
                <a:ea typeface="Cambria Math" pitchFamily="18" charset="0"/>
              </a:rPr>
              <a:t>KOMITMEN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3ECA-9BC1-455B-8E19-468AD0756B47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1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295400"/>
            <a:ext cx="26670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anchor="ctr">
            <a:noAutofit/>
          </a:bodyPr>
          <a:lstStyle/>
          <a:p>
            <a:pPr marL="339725" indent="-339725" algn="ctr"/>
            <a:r>
              <a:rPr lang="en-US" sz="2400" b="1" dirty="0" err="1" smtClean="0">
                <a:latin typeface="+mj-lt"/>
                <a:ea typeface="Cambria Math" pitchFamily="18" charset="0"/>
              </a:rPr>
              <a:t>Struktur</a:t>
            </a:r>
            <a:endParaRPr lang="en-US" sz="2400" b="1" dirty="0" smtClean="0">
              <a:latin typeface="+mj-lt"/>
              <a:ea typeface="Cambria Math" pitchFamily="18" charset="0"/>
            </a:endParaRPr>
          </a:p>
          <a:p>
            <a:pPr marL="339725" indent="-339725" algn="ctr"/>
            <a:r>
              <a:rPr lang="en-US" sz="2400" b="1" dirty="0" smtClean="0">
                <a:latin typeface="+mj-lt"/>
                <a:ea typeface="Cambria Math" pitchFamily="18" charset="0"/>
              </a:rPr>
              <a:t>GCG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0" y="3962400"/>
            <a:ext cx="2743200" cy="990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anchor="ctr">
            <a:noAutofit/>
          </a:bodyPr>
          <a:lstStyle/>
          <a:p>
            <a:pPr marL="339725" indent="-339725" algn="ctr"/>
            <a:r>
              <a:rPr lang="en-US" sz="2400" b="1" dirty="0" err="1" smtClean="0">
                <a:latin typeface="+mj-lt"/>
                <a:ea typeface="Cambria Math" pitchFamily="18" charset="0"/>
              </a:rPr>
              <a:t>Infrastruktur</a:t>
            </a:r>
            <a:r>
              <a:rPr lang="en-US" sz="2400" b="1" dirty="0" smtClean="0">
                <a:latin typeface="+mj-lt"/>
                <a:ea typeface="Cambria Math" pitchFamily="18" charset="0"/>
              </a:rPr>
              <a:t> </a:t>
            </a:r>
          </a:p>
          <a:p>
            <a:pPr marL="339725" indent="-339725" algn="ctr"/>
            <a:r>
              <a:rPr lang="en-US" sz="2400" b="1" dirty="0" smtClean="0">
                <a:latin typeface="+mj-lt"/>
                <a:ea typeface="Cambria Math" pitchFamily="18" charset="0"/>
              </a:rPr>
              <a:t>GCG</a:t>
            </a:r>
          </a:p>
        </p:txBody>
      </p:sp>
      <p:cxnSp>
        <p:nvCxnSpPr>
          <p:cNvPr id="6" name="Elbow Connector 5"/>
          <p:cNvCxnSpPr>
            <a:stCxn id="4" idx="1"/>
            <a:endCxn id="5" idx="1"/>
          </p:cNvCxnSpPr>
          <p:nvPr/>
        </p:nvCxnSpPr>
        <p:spPr>
          <a:xfrm rot="10800000" flipV="1">
            <a:off x="1828801" y="1752600"/>
            <a:ext cx="1588" cy="2705100"/>
          </a:xfrm>
          <a:prstGeom prst="bentConnector3">
            <a:avLst>
              <a:gd name="adj1" fmla="val 58046240"/>
            </a:avLst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86400" y="685800"/>
            <a:ext cx="2533066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DEWAN KOMISARIS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2" y="1371600"/>
            <a:ext cx="1295547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DIREKSI, 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1" y="1981200"/>
            <a:ext cx="1148071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KOMITE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6402" y="2590800"/>
            <a:ext cx="4122548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SATUAN KERJA PADA BANK. 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cxnSp>
        <p:nvCxnSpPr>
          <p:cNvPr id="11" name="Elbow Connector 10"/>
          <p:cNvCxnSpPr>
            <a:stCxn id="4" idx="3"/>
            <a:endCxn id="7" idx="1"/>
          </p:cNvCxnSpPr>
          <p:nvPr/>
        </p:nvCxnSpPr>
        <p:spPr>
          <a:xfrm flipV="1">
            <a:off x="4495800" y="885855"/>
            <a:ext cx="990600" cy="86674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4" idx="3"/>
            <a:endCxn id="8" idx="1"/>
          </p:cNvCxnSpPr>
          <p:nvPr/>
        </p:nvCxnSpPr>
        <p:spPr>
          <a:xfrm flipV="1">
            <a:off x="4495800" y="1571655"/>
            <a:ext cx="990602" cy="18094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4" idx="3"/>
            <a:endCxn id="9" idx="1"/>
          </p:cNvCxnSpPr>
          <p:nvPr/>
        </p:nvCxnSpPr>
        <p:spPr>
          <a:xfrm>
            <a:off x="4495800" y="1752600"/>
            <a:ext cx="990601" cy="42865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3"/>
            <a:endCxn id="16" idx="1"/>
          </p:cNvCxnSpPr>
          <p:nvPr/>
        </p:nvCxnSpPr>
        <p:spPr>
          <a:xfrm flipV="1">
            <a:off x="4572000" y="3551741"/>
            <a:ext cx="905933" cy="905961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3"/>
            <a:endCxn id="10" idx="1"/>
          </p:cNvCxnSpPr>
          <p:nvPr/>
        </p:nvCxnSpPr>
        <p:spPr>
          <a:xfrm>
            <a:off x="4495800" y="1752600"/>
            <a:ext cx="990602" cy="103825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477933" y="3351684"/>
            <a:ext cx="5350933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  <a:ea typeface="Cambria Math" pitchFamily="18" charset="0"/>
              </a:rPr>
              <a:t>KEBIJAKAN DAN PROSEDUR BANK</a:t>
            </a:r>
            <a:endParaRPr lang="en-US" sz="2000" b="1" dirty="0">
              <a:latin typeface="+mj-lt"/>
              <a:ea typeface="Cambria Math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86400" y="4021751"/>
            <a:ext cx="5342467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  <a:ea typeface="Cambria Math" pitchFamily="18" charset="0"/>
              </a:rPr>
              <a:t>SISTEM INFORMASI MANAJEMEN </a:t>
            </a:r>
            <a:endParaRPr lang="en-US" sz="2000" b="1" dirty="0">
              <a:latin typeface="+mj-lt"/>
              <a:ea typeface="Cambria Math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86400" y="4709198"/>
            <a:ext cx="5350933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  <a:ea typeface="Cambria Math" pitchFamily="18" charset="0"/>
              </a:rPr>
              <a:t>TUGAS POKOK DAN FUNGSI (TUPOKSI) MASING-MASING STRUKTUR ORGANISASI. </a:t>
            </a:r>
          </a:p>
        </p:txBody>
      </p:sp>
      <p:cxnSp>
        <p:nvCxnSpPr>
          <p:cNvPr id="20" name="Elbow Connector 19"/>
          <p:cNvCxnSpPr>
            <a:stCxn id="5" idx="3"/>
            <a:endCxn id="19" idx="1"/>
          </p:cNvCxnSpPr>
          <p:nvPr/>
        </p:nvCxnSpPr>
        <p:spPr>
          <a:xfrm>
            <a:off x="4572000" y="4457700"/>
            <a:ext cx="914400" cy="605441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17" idx="1"/>
          </p:cNvCxnSpPr>
          <p:nvPr/>
        </p:nvCxnSpPr>
        <p:spPr>
          <a:xfrm flipV="1">
            <a:off x="4572000" y="4221806"/>
            <a:ext cx="914400" cy="235894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914401" y="304802"/>
            <a:ext cx="2713703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39725" indent="-339725"/>
            <a:r>
              <a:rPr lang="en-US" sz="32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2.</a:t>
            </a:r>
            <a:r>
              <a:rPr lang="en-US" sz="2400" b="1" dirty="0">
                <a:solidFill>
                  <a:schemeClr val="bg1"/>
                </a:solidFill>
                <a:ea typeface="Cambria Math" pitchFamily="18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STRUKTUR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6B22-5A87-4848-A909-716B7746EFCD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074286"/>
              </p:ext>
            </p:extLst>
          </p:nvPr>
        </p:nvGraphicFramePr>
        <p:xfrm>
          <a:off x="590658" y="683830"/>
          <a:ext cx="11426718" cy="6042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8893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ea typeface="Cambria Math" pitchFamily="18" charset="0"/>
                        </a:rPr>
                        <a:t>Memiliki </a:t>
                      </a:r>
                      <a:r>
                        <a:rPr lang="sv-SE" sz="1400" b="1" dirty="0" smtClean="0">
                          <a:ea typeface="Cambria Math" pitchFamily="18" charset="0"/>
                        </a:rPr>
                        <a:t>integritas, kompetensi dan reputasi keuangan </a:t>
                      </a:r>
                      <a:r>
                        <a:rPr lang="sv-SE" sz="1400" dirty="0" smtClean="0">
                          <a:ea typeface="Cambria Math" pitchFamily="18" charset="0"/>
                        </a:rPr>
                        <a:t>yang memadai dan lulus fit &amp; proper test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terselenggaranya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prinsip-prinsip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dituangkan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risalah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didokumentasikan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dissenting opinions </a:t>
                      </a:r>
                      <a:endParaRPr lang="en-US" sz="1400" dirty="0"/>
                    </a:p>
                  </a:txBody>
                  <a:tcPr/>
                </a:tc>
              </a:tr>
              <a:tr h="571887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2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ea typeface="Cambria Math" pitchFamily="18" charset="0"/>
                        </a:rPr>
                        <a:t>Minimal 3 orang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tdr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: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, minimum 1 orang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berdomisili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Indonesia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sewaktu-waktu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memberikan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nasihat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merupakan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arahan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diimplementasikan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RUPS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1638429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Mantan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pihak-pihak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mempunyai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menjadi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sebelum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fi-FI" sz="1400" dirty="0" smtClean="0">
                          <a:ea typeface="Cambria Math" pitchFamily="18" charset="0"/>
                        </a:rPr>
                        <a:t>masa tunggu (cooling off) selama 1 tahun. , kecuali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sblmnya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pengawasan</a:t>
                      </a:r>
                      <a:endParaRPr lang="en-US" sz="1400" i="1" dirty="0" smtClean="0">
                        <a:ea typeface="Cambria Math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Tidak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terlibat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pengambilan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keputusan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kegiatan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operasional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bank,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kredit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hal-hal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lain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anggaran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dasar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peraturan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perundangan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pengawasan</a:t>
                      </a:r>
                      <a:endParaRPr kumimoji="0" lang="en-US" sz="13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300" i="1" dirty="0" smtClean="0">
                          <a:ea typeface="Cambria Math" pitchFamily="18" charset="0"/>
                        </a:rPr>
                        <a:t>Mengungkapkan:1)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kepemilikan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sahamnya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mencapai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5%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lebih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perusahaan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lain, 2)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lainnya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pengendali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bank; 3)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fasilitas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lain;4) Share</a:t>
                      </a:r>
                      <a:r>
                        <a:rPr lang="en-US" sz="1300" baseline="0" dirty="0" smtClean="0">
                          <a:ea typeface="Cambria Math" pitchFamily="18" charset="0"/>
                        </a:rPr>
                        <a:t> Option.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endParaRPr lang="en-US" sz="1300" dirty="0"/>
                    </a:p>
                  </a:txBody>
                  <a:tcPr/>
                </a:tc>
              </a:tr>
              <a:tr h="84362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300" b="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saling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sampai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derajat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kedua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sesama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. 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ea typeface="Cambria Math" pitchFamily="18" charset="0"/>
                        </a:rPr>
                        <a:t>Menindaklanjuti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temuan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SKAI bank, auditor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eksternal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pengawas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300" dirty="0" smtClean="0">
                          <a:ea typeface="Cambria Math" pitchFamily="18" charset="0"/>
                        </a:rPr>
                        <a:t>Mengungkapkan kewajiban nya  melakukan peningkatan pengetahuan, keahlian, dan kemampuan</a:t>
                      </a:r>
                      <a:endParaRPr lang="en-US" sz="1300" dirty="0"/>
                    </a:p>
                  </a:txBody>
                  <a:tcPr/>
                </a:tc>
              </a:tr>
              <a:tr h="96089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merangkap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jabatan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sebagai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Ketua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paling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banyak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2 (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dua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sama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Memberitahukan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pengawas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paling lama 7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hari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sejak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ditemukan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pelanggaran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peraturan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perundang-undangan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ea typeface="Cambria Math" pitchFamily="18" charset="0"/>
                        </a:rPr>
                        <a:t>Mengungkapkan tindakan untuk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peningkatan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kinerja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ekspektasi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pemangku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(stakeholders).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390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1.DEWAN</a:t>
            </a:r>
            <a:r>
              <a:rPr lang="en-US" sz="2400" dirty="0" smtClean="0">
                <a:ea typeface="Cambria Math" pitchFamily="18" charset="0"/>
              </a:rPr>
              <a:t> </a:t>
            </a:r>
            <a:r>
              <a:rPr lang="en-US" sz="2400" dirty="0">
                <a:ea typeface="Cambria Math" pitchFamily="18" charset="0"/>
              </a:rPr>
              <a:t>KOMISARIS </a:t>
            </a:r>
          </a:p>
        </p:txBody>
      </p:sp>
    </p:spTree>
    <p:extLst>
      <p:ext uri="{BB962C8B-B14F-4D97-AF65-F5344CB8AC3E}">
        <p14:creationId xmlns:p14="http://schemas.microsoft.com/office/powerpoint/2010/main" val="25578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53766"/>
              </p:ext>
            </p:extLst>
          </p:nvPr>
        </p:nvGraphicFramePr>
        <p:xfrm>
          <a:off x="590658" y="683830"/>
          <a:ext cx="11426718" cy="4425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23"/>
                <a:gridCol w="2200760"/>
                <a:gridCol w="5563891"/>
                <a:gridCol w="3167844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8893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6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membahas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permasalahan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agenda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diselenggarakan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paling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kurang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4 kali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setahun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48458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7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Membentuk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audit,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pemantau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-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/>
                    </a:p>
                  </a:txBody>
                  <a:tcPr/>
                </a:tc>
              </a:tr>
              <a:tr h="77491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8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Pengambilan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Dekom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berdasarkan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musyawarah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mufakat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terbanyak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musyawarah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mufakat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667977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9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memanfaatkan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dantidak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menerima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RUPS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300" b="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ada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intervensi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siapapun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Penggantian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pengangkatan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&amp;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persetujuan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RUPS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390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1.DEWAN</a:t>
            </a:r>
            <a:r>
              <a:rPr lang="en-US" sz="2400" dirty="0" smtClean="0">
                <a:ea typeface="Cambria Math" pitchFamily="18" charset="0"/>
              </a:rPr>
              <a:t> </a:t>
            </a:r>
            <a:r>
              <a:rPr lang="en-US" sz="2400" dirty="0">
                <a:ea typeface="Cambria Math" pitchFamily="18" charset="0"/>
              </a:rPr>
              <a:t>KOMISARIS </a:t>
            </a:r>
          </a:p>
        </p:txBody>
      </p:sp>
    </p:spTree>
    <p:extLst>
      <p:ext uri="{BB962C8B-B14F-4D97-AF65-F5344CB8AC3E}">
        <p14:creationId xmlns:p14="http://schemas.microsoft.com/office/powerpoint/2010/main" val="17810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7610" y="1574638"/>
            <a:ext cx="95417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Tingkat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Bank ( TKB / RBBR)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PROFIL RISIKO ( </a:t>
            </a:r>
            <a:r>
              <a:rPr lang="en-US" sz="2400" b="1" dirty="0" smtClean="0"/>
              <a:t>Risk Profile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TATA KELOLA Usaha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( </a:t>
            </a:r>
            <a:r>
              <a:rPr lang="en-US" sz="2400" b="1" dirty="0" smtClean="0"/>
              <a:t>Good Corporate Governance 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RENTABILITAS (</a:t>
            </a:r>
            <a:r>
              <a:rPr lang="en-US" sz="2400" b="1" dirty="0" smtClean="0"/>
              <a:t>Sustainability Earning 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KECUKUPAN MODAL ( </a:t>
            </a:r>
            <a:r>
              <a:rPr lang="en-US" sz="2400" b="1" dirty="0" smtClean="0"/>
              <a:t>Internal Capital Adequacy </a:t>
            </a:r>
            <a:r>
              <a:rPr lang="en-US" sz="2400" b="1" dirty="0" err="1" smtClean="0"/>
              <a:t>Assesment</a:t>
            </a:r>
            <a:r>
              <a:rPr lang="en-US" sz="2400" b="1" dirty="0" smtClean="0"/>
              <a:t> Process</a:t>
            </a:r>
            <a:r>
              <a:rPr lang="en-US" sz="2400" dirty="0" smtClean="0"/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613676" y="232197"/>
            <a:ext cx="83431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1.3.TATA CARA PENILAIAN RBBR</a:t>
            </a:r>
            <a:endParaRPr lang="en-US" sz="4800" dirty="0">
              <a:solidFill>
                <a:srgbClr val="C000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2407" y="4984955"/>
            <a:ext cx="427013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35CD-0CFE-4627-9630-043450759F16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558260"/>
              </p:ext>
            </p:extLst>
          </p:nvPr>
        </p:nvGraphicFramePr>
        <p:xfrm>
          <a:off x="590658" y="683830"/>
          <a:ext cx="11426718" cy="496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8893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ea typeface="Cambria Math" pitchFamily="18" charset="0"/>
                        </a:rPr>
                        <a:t>Memiliki </a:t>
                      </a:r>
                      <a:r>
                        <a:rPr lang="sv-SE" sz="1400" b="1" dirty="0" smtClean="0">
                          <a:ea typeface="Cambria Math" pitchFamily="18" charset="0"/>
                        </a:rPr>
                        <a:t>integritas, kompetensi dan reputasi keuangan </a:t>
                      </a:r>
                      <a:r>
                        <a:rPr lang="sv-SE" sz="1400" dirty="0" smtClean="0">
                          <a:ea typeface="Cambria Math" pitchFamily="18" charset="0"/>
                        </a:rPr>
                        <a:t>yang memadai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sv-SE" sz="1400" dirty="0" smtClean="0">
                          <a:ea typeface="Cambria Math" pitchFamily="18" charset="0"/>
                        </a:rPr>
                        <a:t>Pelaksanaan kepengurusan bank  dan </a:t>
                      </a:r>
                      <a:r>
                        <a:rPr lang="nn-NO" sz="1400" b="1" dirty="0" smtClean="0">
                          <a:ea typeface="Cambria Math" pitchFamily="18" charset="0"/>
                        </a:rPr>
                        <a:t>tidak memberikan kuasa umum kepada pihak lain </a:t>
                      </a:r>
                      <a:r>
                        <a:rPr lang="nn-NO" sz="1400" dirty="0" smtClean="0">
                          <a:ea typeface="Cambria Math" pitchFamily="18" charset="0"/>
                        </a:rPr>
                        <a:t>yang mengakibatkan pengalihan tugas dan fungsi direksi.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Mengungkapkan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kebijakan-kebijakan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bersifat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kepegawaian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media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mudah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diakses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300" dirty="0"/>
                    </a:p>
                  </a:txBody>
                  <a:tcPr/>
                </a:tc>
              </a:tr>
              <a:tr h="5718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dirty="0" smtClean="0">
                          <a:ea typeface="Cambria Math" pitchFamily="18" charset="0"/>
                        </a:rPr>
                        <a:t>Minimal 3 orang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orang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,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berdomisili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Indonesia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mayoritas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saling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keluarga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tanggung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jawabnya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Dan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prinsip-prinsip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Mengkomunikasikan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mengenai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arah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pencapaian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visi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endParaRPr lang="en-US" sz="1300" dirty="0"/>
                    </a:p>
                  </a:txBody>
                  <a:tcPr/>
                </a:tc>
              </a:tr>
              <a:tr h="708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Utama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berasal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Pengendali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Menindaklanjuti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temuan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auditor ( SKAI, KAP,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pengawas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OJK)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dituangkan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risalah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didokumentasikan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pengungkapan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jelas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dissenting opinions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Mayoritas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berpengalaman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&gt;5thn 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sbg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Syariah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&gt;2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thn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Menyediakan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data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lengkap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akurat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terkini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Mengungkapkan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: 1)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Kepemilikan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saham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s/d 5%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atau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lebih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pada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Bank 2)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Hubungan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keuangan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hubungan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keluarga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Dekom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lainnya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PSP ,3)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Remunerasi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fasilitas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lain; 4) Shares option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dimiliki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. 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07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2. DIREKSI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8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012426"/>
              </p:ext>
            </p:extLst>
          </p:nvPr>
        </p:nvGraphicFramePr>
        <p:xfrm>
          <a:off x="590658" y="683830"/>
          <a:ext cx="11426718" cy="5600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0266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rangkap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jabatan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penyertaan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perusahaan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bukan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dikendalikan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melalui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mekanisme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diimplementasikan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pedoman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tertib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,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menggunakan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penasehat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perorangan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jasa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profesional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sebagai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konsultan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proyek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bersifat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khusus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memanfaatkan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menerima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selain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fasilitas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lainnya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RUPS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pedoman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tertib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mencantumkan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pengaturan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etika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rapat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sendiri-sendiri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bersama-sama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melebihi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25%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modal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disetor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suatu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perusahaan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</a:t>
                      </a:r>
                      <a:r>
                        <a:rPr lang="en-US" sz="1400" dirty="0" smtClean="0"/>
                        <a:t>.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07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2. DIREKSI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75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1376"/>
              </p:ext>
            </p:extLst>
          </p:nvPr>
        </p:nvGraphicFramePr>
        <p:xfrm>
          <a:off x="590658" y="683830"/>
          <a:ext cx="11426718" cy="572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0266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akuntansi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hukum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perbankan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diketuai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memantau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mengevaluasi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perencanaan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,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memantau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tindak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lanjut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audit ,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menilai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pengendalian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intern 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proses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pelaporan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penunjukan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RUPS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melalui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Risalah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wajib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dibuat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pengungkapan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perbedaaan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(dissenting opinions)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jelas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didokumentasikan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Pemantau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diketuai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fi-FI" sz="1400" b="1" dirty="0" smtClean="0">
                          <a:ea typeface="Cambria Math" pitchFamily="18" charset="0"/>
                        </a:rPr>
                        <a:t>Komite Pemantau Risiko mengevaluasi kebijakan dan pelaksanaan manajemen risiko  </a:t>
                      </a:r>
                      <a:r>
                        <a:rPr lang="fi-FI" sz="1400" dirty="0" smtClean="0">
                          <a:ea typeface="Cambria Math" pitchFamily="18" charset="0"/>
                        </a:rPr>
                        <a:t>dan mengevaluasi pelaksanaan tugas Komite Manajemen Risiko dan Satuan Kerja Manajemen Risiko (SKMR).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Masing-masing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fungsinya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seperti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misalnya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pemberian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membawahi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sumber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manusia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perwakilan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diketuai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Komite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Remunerasi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mengevaluasi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kebijakan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remunerasi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bagi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: </a:t>
                      </a:r>
                    </a:p>
                    <a:p>
                      <a:pPr marL="231775" lvl="1" indent="-231775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Dewan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Komisaris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disampaikan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kepada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RUPS; </a:t>
                      </a:r>
                    </a:p>
                    <a:p>
                      <a:pPr marL="231775" lvl="1" indent="-231775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Pejabat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Eksekutif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pegawai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disampaikan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kepada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25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3. KOMITE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73650"/>
              </p:ext>
            </p:extLst>
          </p:nvPr>
        </p:nvGraphicFramePr>
        <p:xfrm>
          <a:off x="590658" y="683830"/>
          <a:ext cx="11426718" cy="599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398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paling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kurang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dihadiri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51%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jumlah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khusus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dihadiri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perwakilan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pegawai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tindakan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Bank. </a:t>
                      </a:r>
                    </a:p>
                    <a:p>
                      <a:pPr marL="339725" indent="-339725" algn="just">
                        <a:buFont typeface="Wingdings" pitchFamily="2" charset="2"/>
                        <a:buChar char="§"/>
                      </a:pPr>
                      <a:endParaRPr lang="en-US" sz="10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integritas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akhlak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moral yang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300" b="1" dirty="0" smtClean="0"/>
                        <a:t> </a:t>
                      </a:r>
                      <a:r>
                        <a:rPr lang="en-US" sz="1300" dirty="0" smtClean="0"/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bukan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merupakan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sama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lain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memberikan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calon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RUPS.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calon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menjadi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. 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kepengurusan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kepemilikan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Dekom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Direksi,PSP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perwakilan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harus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mengetahui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succession plan Bank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ea typeface="Cambria Math" pitchFamily="18" charset="0"/>
                        </a:rPr>
                        <a:t>mantan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berasal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menjalani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masa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tunggu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(cooling off) 6 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bulan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. </a:t>
                      </a:r>
                      <a:endParaRPr lang="en-US" sz="13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25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3. KOMITE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2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30824"/>
              </p:ext>
            </p:extLst>
          </p:nvPr>
        </p:nvGraphicFramePr>
        <p:xfrm>
          <a:off x="590658" y="683830"/>
          <a:ext cx="11426718" cy="4198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398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800" b="1" dirty="0" smtClean="0">
                          <a:ea typeface="Cambria Math" pitchFamily="18" charset="0"/>
                        </a:rPr>
                        <a:t>Bank memiliki kebijakan, sistem dan prosedur </a:t>
                      </a:r>
                      <a:r>
                        <a:rPr lang="nb-NO" sz="1800" dirty="0" smtClean="0">
                          <a:ea typeface="Cambria Math" pitchFamily="18" charset="0"/>
                        </a:rPr>
                        <a:t>penyelesaian mengenai: 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mengikat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pengurus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Bank;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sv-SE" sz="1800" dirty="0" smtClean="0">
                          <a:ea typeface="Cambria Math" pitchFamily="18" charset="0"/>
                        </a:rPr>
                        <a:t>administrasi, dokumentasi dan pengungkapan benturan kepentingan dimaksud dalam Risalah Rapat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hal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tindakan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Bank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diungkapkan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terdokumentasi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operasional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bebas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intervensi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lainnya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menimbulkan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8486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4. BENTURAN KEPENTINGAN</a:t>
            </a:r>
            <a:r>
              <a:rPr lang="en-US" sz="2400" dirty="0" smtClean="0">
                <a:ea typeface="Cambria Math" pitchFamily="18" charset="0"/>
              </a:rPr>
              <a:t>  ( CONFLICT OF INTEREST )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27421"/>
              </p:ext>
            </p:extLst>
          </p:nvPr>
        </p:nvGraphicFramePr>
        <p:xfrm>
          <a:off x="590658" y="683830"/>
          <a:ext cx="11426718" cy="5019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6483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200" b="1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fi-FI" sz="1200" dirty="0" smtClean="0">
                          <a:ea typeface="Cambria Math" pitchFamily="18" charset="0"/>
                        </a:rPr>
                        <a:t>memiliki </a:t>
                      </a:r>
                      <a:r>
                        <a:rPr lang="fi-FI" sz="1200" b="1" dirty="0" smtClean="0">
                          <a:ea typeface="Cambria Math" pitchFamily="18" charset="0"/>
                        </a:rPr>
                        <a:t>satuan kerja kepatuhan yang  independen </a:t>
                      </a:r>
                      <a:r>
                        <a:rPr lang="fi-FI" sz="1200" dirty="0" smtClean="0">
                          <a:ea typeface="Cambria Math" pitchFamily="18" charset="0"/>
                        </a:rPr>
                        <a:t>terhadap satuan kerja operasional.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lain: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peraturan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perundang-undangan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sv-SE" sz="1200" b="1" dirty="0" smtClean="0">
                          <a:ea typeface="Cambria Math" pitchFamily="18" charset="0"/>
                        </a:rPr>
                        <a:t>laporan pelaksanaan tugas dan tanggung jawab tiap 3 bulanan</a:t>
                      </a:r>
                      <a:r>
                        <a:rPr lang="sv-SE" sz="1200" dirty="0" smtClean="0">
                          <a:ea typeface="Cambria Math" pitchFamily="18" charset="0"/>
                        </a:rPr>
                        <a:t> kepada Direktur Utama dengan tembusan kepada Dewan Komisaris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merumuskan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guna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mendorong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terciptanya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Budaya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Bank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;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meminimalkan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Bank;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bahwa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dilakukan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ketentuan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membawahkan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tersebut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berhasil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membangun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budaya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pengambilan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operasional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.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ea typeface="Cambria Math" pitchFamily="18" charset="0"/>
                        </a:rPr>
                        <a:t>P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engangkatan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pemberhentian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pengunduran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diri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membawahkan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berlaku</a:t>
                      </a:r>
                      <a:endParaRPr lang="sv-SE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menyetujui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bentuk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pedoman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disosialisasikan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keseluruh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pegawai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SKK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membuat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langkah-langkah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mendukung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terciptanya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Budaya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organisasi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485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5. KEPATUHAN </a:t>
            </a:r>
            <a:r>
              <a:rPr lang="en-US" sz="2400" dirty="0" smtClean="0">
                <a:ea typeface="Cambria Math" pitchFamily="18" charset="0"/>
              </a:rPr>
              <a:t>( COMPLIANCE )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02426"/>
              </p:ext>
            </p:extLst>
          </p:nvPr>
        </p:nvGraphicFramePr>
        <p:xfrm>
          <a:off x="590658" y="713199"/>
          <a:ext cx="11426718" cy="543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Bank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Standar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 Bank (SPFAIB), ;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Piagam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 (Internal Audit Charter); 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membentuk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SKAI;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satuan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operasional</a:t>
                      </a:r>
                      <a:endParaRPr lang="en-US" sz="1200" dirty="0" smtClean="0">
                        <a:ea typeface="Cambria Math" pitchFamily="18" charset="0"/>
                      </a:endParaRP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panduan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terciptanya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struktur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pengendalian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intern,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menjamin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terselenggaranya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audit intern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tingkatan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nn-NO" sz="1200" dirty="0" smtClean="0">
                          <a:ea typeface="Cambria Math" pitchFamily="18" charset="0"/>
                        </a:rPr>
                        <a:t>tindak lanjut temuan audit intern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tersedianya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RUPS.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temuan-temuan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pemeriksaan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SKAI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ditindaklanjuti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temuan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berulang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Bank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Satuan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Internal (SKAI ),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sumber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berkualitas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mampu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menyelesaikan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efektif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. </a:t>
                      </a:r>
                      <a:endParaRPr lang="fi-FI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200" dirty="0" smtClean="0">
                          <a:ea typeface="Cambria Math" pitchFamily="18" charset="0"/>
                        </a:rPr>
                        <a:t>Direksi memastikan </a:t>
                      </a:r>
                      <a:r>
                        <a:rPr lang="nn-NO" sz="1200" b="1" dirty="0" smtClean="0">
                          <a:ea typeface="Cambria Math" pitchFamily="18" charset="0"/>
                        </a:rPr>
                        <a:t>t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idak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terdapat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penyimpangan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realisasi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pemeriksaan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SKAI Bank.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SKAI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pemantauan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SKAI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sekurang-kurangnya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meliputi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penilaian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: (a) </a:t>
                      </a:r>
                      <a:r>
                        <a:rPr lang="sv-SE" sz="1200" b="1" dirty="0" smtClean="0">
                          <a:ea typeface="Cambria Math" pitchFamily="18" charset="0"/>
                        </a:rPr>
                        <a:t>kecukupan Sistem Pengendalian Intern Bank; (b) efektivitas Sistem Pengendalian Intern Bank; (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c)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kualitas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kinerja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operasional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kewajaran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keuangan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121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a typeface="Cambria Math" pitchFamily="18" charset="0"/>
                        </a:rPr>
                        <a:t>SKAI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memantau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menganalisis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melaporkan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perkembangan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tindak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lanjut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perbaikan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dilakukan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auditee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191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ea typeface="Cambria Math" pitchFamily="18" charset="0"/>
              </a:rPr>
              <a:t>6</a:t>
            </a:r>
            <a:r>
              <a:rPr lang="en-US" sz="2400" b="1" dirty="0" smtClean="0">
                <a:ea typeface="Cambria Math" pitchFamily="18" charset="0"/>
              </a:rPr>
              <a:t>. AUDIT INTERNAL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744681"/>
              </p:ext>
            </p:extLst>
          </p:nvPr>
        </p:nvGraphicFramePr>
        <p:xfrm>
          <a:off x="590658" y="713199"/>
          <a:ext cx="11426718" cy="5187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Penugasan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KAP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sekurang-kurangnya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memenuhi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aspek-aspek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: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nn-NO" sz="1400" b="1" dirty="0" smtClean="0">
                          <a:ea typeface="Cambria Math" pitchFamily="18" charset="0"/>
                        </a:rPr>
                        <a:t>kapasitas KAP </a:t>
                      </a:r>
                      <a:r>
                        <a:rPr lang="nn-NO" sz="1400" dirty="0" smtClean="0">
                          <a:ea typeface="Cambria Math" pitchFamily="18" charset="0"/>
                        </a:rPr>
                        <a:t>yang ditunjuk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legalitas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perjanjian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;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ruang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lingkup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;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standar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profesional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;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komunikasi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Indonesia/OJK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KAP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dimaksud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n-NO" sz="1200" dirty="0" smtClean="0">
                          <a:ea typeface="Cambria Math" pitchFamily="18" charset="0"/>
                        </a:rPr>
                        <a:t>Bank  menunjuk Akuntan Publik dan KAP yang terdaftar di Bank Indonesia dan </a:t>
                      </a:r>
                      <a:r>
                        <a:rPr lang="sv-SE" sz="1200" dirty="0" smtClean="0">
                          <a:ea typeface="Cambria Math" pitchFamily="18" charset="0"/>
                        </a:rPr>
                        <a:t>sesuai peraturan perundang-undangan yang berlaku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management letter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menggambarkan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permasalahan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signifikan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Indonesia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KAP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ditunjuk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endParaRPr lang="fi-FI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v-SE" sz="1200" dirty="0" smtClean="0">
                          <a:ea typeface="Cambria Math" pitchFamily="18" charset="0"/>
                        </a:rPr>
                        <a:t>Penunjukkan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terlebih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dahulu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memperoleh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persetujuan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RUPS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berdasarkan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melalui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Cakupan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hasil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audit paling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kurang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sesuai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dengan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ruang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lingkup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audit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sebagaimana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diatur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ketentuan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yang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berlaku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ea typeface="Cambria Math" pitchFamily="18" charset="0"/>
                        </a:rPr>
                        <a:t>Akuntan Publik yg ditunjuk melakukan komunikasi dengan otoritas yg berwenang mengenai kondisi Bank yang diaudit dalam rangka persiapan dan pelaksanaan  audit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Auditor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bertindak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obyektif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melakukan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audit. </a:t>
                      </a:r>
                    </a:p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profesional.dan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melaporkan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Management Letter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pengawas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310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7. AUDIT EKSTERNAL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39696"/>
              </p:ext>
            </p:extLst>
          </p:nvPr>
        </p:nvGraphicFramePr>
        <p:xfrm>
          <a:off x="590658" y="713199"/>
          <a:ext cx="11426718" cy="592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Struktur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penerapan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pengendalian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intern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adanya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SKAI, Internal Control ( Quality assurance) , SKMR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bertangung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menyetujui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tingkat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diambil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(risk appetite)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toleransi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(risk tolerance);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menerapkan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efektif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disesuaikan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tujuan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ukuran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kompleksitas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  <a:endParaRPr lang="en-US" sz="1800" dirty="0" smtClean="0">
                        <a:ea typeface="Cambria Math" pitchFamily="18" charset="0"/>
                      </a:endParaRP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penetapan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limit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mengevaluasi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kebijakan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Manajemen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Strategi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Manajemen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paling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kurang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satu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kali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satu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tahun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mampu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menetapkan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Risk Appetite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Risk Tolerance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tegas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mengevaluasi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pertanggungjawaban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memberikan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arahan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perbaikan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atas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pelaksanaan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kebijakan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Manajemen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secara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berkala</a:t>
                      </a:r>
                      <a:endParaRPr kumimoji="0" lang="sv-SE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aktivitas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melampaui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menyerap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kerugian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 smtClean="0"/>
                    </a:p>
                    <a:p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mempertimbangkan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risikonya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tertulis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komprehensif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limit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9594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ea typeface="Cambria Math" pitchFamily="18" charset="0"/>
              </a:rPr>
              <a:t>8</a:t>
            </a:r>
            <a:r>
              <a:rPr lang="en-US" sz="2400" b="1" dirty="0" smtClean="0">
                <a:ea typeface="Cambria Math" pitchFamily="18" charset="0"/>
              </a:rPr>
              <a:t>. PENERAPAN MANAJEMEN RISIKO &amp; PENGENDALIAN INTERNAL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6246"/>
              </p:ext>
            </p:extLst>
          </p:nvPr>
        </p:nvGraphicFramePr>
        <p:xfrm>
          <a:off x="590658" y="713199"/>
          <a:ext cx="11426718" cy="515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01656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menetapkan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mengkinikan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sarana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mengidentifikasi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mengukur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memonitor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mengendalikan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12243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menetapkan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struktur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wewenang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tanggung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jelas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jabatan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penerapan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memastikan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adanya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pemisahan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fungsi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antara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SKMR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melakukan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identifikasi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pengukuran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pemantauan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pengendalian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satuan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kerja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melakukan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menyelesaikan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transaksi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Bank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telah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menerapkan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sistem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pengendalian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intern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menyeluruh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handal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. </a:t>
                      </a:r>
                      <a:endParaRPr kumimoji="0" lang="nn-NO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9594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ea typeface="Cambria Math" pitchFamily="18" charset="0"/>
              </a:rPr>
              <a:t>8</a:t>
            </a:r>
            <a:r>
              <a:rPr lang="en-US" sz="2400" b="1" dirty="0" smtClean="0">
                <a:ea typeface="Cambria Math" pitchFamily="18" charset="0"/>
              </a:rPr>
              <a:t>. PENERAPAN MANAJEMEN RISIKO &amp; PENGENDALIAN INTERNAL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17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764935" y="6521591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31376" y="743886"/>
            <a:ext cx="1270860" cy="4592019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TINGKAT KESEHATAN BANK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( RISK BASED BANK RATING)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72718" y="2038961"/>
            <a:ext cx="8679051" cy="52080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 RISK RATING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456122" y="571466"/>
            <a:ext cx="1558330" cy="1607303"/>
          </a:xfrm>
          <a:prstGeom prst="rightArrow">
            <a:avLst>
              <a:gd name="adj1" fmla="val 75070"/>
              <a:gd name="adj2" fmla="val 2878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RISK 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INHERENT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082725" y="546928"/>
            <a:ext cx="1379349" cy="1607303"/>
          </a:xfrm>
          <a:prstGeom prst="leftArrow">
            <a:avLst>
              <a:gd name="adj1" fmla="val 75070"/>
              <a:gd name="adj2" fmla="val 2022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RISK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CONTROL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72718" y="2743166"/>
            <a:ext cx="2780947" cy="8750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GOOD CORPORATE GOVERNANCE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01149" y="2743164"/>
            <a:ext cx="3255394" cy="871785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KOMITMENT- TARIF</a:t>
            </a:r>
            <a:endParaRPr lang="en-US" sz="1200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STRUKTUR </a:t>
            </a:r>
            <a:r>
              <a:rPr lang="en-US" sz="1200" dirty="0" smtClean="0">
                <a:solidFill>
                  <a:schemeClr val="tx1"/>
                </a:solidFill>
              </a:rPr>
              <a:t>GCG - </a:t>
            </a:r>
            <a:endParaRPr lang="en-US" sz="1200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MEKANISME / PROSES GCG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OUTCOME GCG ( 11)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72718" y="4564218"/>
            <a:ext cx="2869437" cy="77168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KECUKUPAN MODAL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604387" y="4549044"/>
            <a:ext cx="3229897" cy="786862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Penilaian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kecukupan</a:t>
            </a:r>
            <a:r>
              <a:rPr lang="en-US" sz="1200" dirty="0" smtClean="0">
                <a:solidFill>
                  <a:schemeClr val="tx1"/>
                </a:solidFill>
              </a:rPr>
              <a:t> modal </a:t>
            </a:r>
            <a:r>
              <a:rPr lang="en-US" sz="1200" dirty="0" err="1" smtClean="0">
                <a:solidFill>
                  <a:schemeClr val="tx1"/>
                </a:solidFill>
              </a:rPr>
              <a:t>untuk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antisipasi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el &amp; </a:t>
            </a:r>
            <a:r>
              <a:rPr lang="en-US" sz="1200" dirty="0" err="1" smtClean="0">
                <a:solidFill>
                  <a:schemeClr val="tx1"/>
                </a:solidFill>
              </a:rPr>
              <a:t>ul</a:t>
            </a:r>
            <a:r>
              <a:rPr lang="en-US" sz="1200" dirty="0" smtClean="0">
                <a:solidFill>
                  <a:schemeClr val="tx1"/>
                </a:solidFill>
              </a:rPr>
              <a:t>  &amp; </a:t>
            </a:r>
            <a:r>
              <a:rPr lang="en-US" sz="1200" dirty="0" err="1" smtClean="0">
                <a:solidFill>
                  <a:schemeClr val="tx1"/>
                </a:solidFill>
              </a:rPr>
              <a:t>pengelolaan</a:t>
            </a:r>
            <a:r>
              <a:rPr lang="en-US" sz="1200" dirty="0" smtClean="0">
                <a:solidFill>
                  <a:schemeClr val="tx1"/>
                </a:solidFill>
              </a:rPr>
              <a:t> modal (ICAAP)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572718" y="3674678"/>
            <a:ext cx="2825192" cy="8088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RENTABILITAS YANG BERKELANJUTAN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15897" y="3674679"/>
            <a:ext cx="3240645" cy="808820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Penilaian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Rentabilitas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</a:rPr>
              <a:t>kinerja</a:t>
            </a:r>
            <a:r>
              <a:rPr lang="en-US" sz="1200" dirty="0" smtClean="0">
                <a:solidFill>
                  <a:schemeClr val="tx1"/>
                </a:solidFill>
              </a:rPr>
              <a:t> earnings, </a:t>
            </a:r>
            <a:r>
              <a:rPr lang="en-US" sz="1200" dirty="0" err="1" smtClean="0">
                <a:solidFill>
                  <a:schemeClr val="tx1"/>
                </a:solidFill>
              </a:rPr>
              <a:t>sumber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sumber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earnings,dan</a:t>
            </a:r>
            <a:r>
              <a:rPr lang="en-US" sz="1200" dirty="0" smtClean="0">
                <a:solidFill>
                  <a:schemeClr val="tx1"/>
                </a:solidFill>
              </a:rPr>
              <a:t> sustainability earnings)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97464" y="894669"/>
            <a:ext cx="2185260" cy="96089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RISK  PROFILE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570563" y="743886"/>
            <a:ext cx="2681206" cy="12288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bg1"/>
                </a:solidFill>
              </a:rPr>
              <a:t>KUALITAS PENERAPAN M/RISIKO: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TATA KELOLA M/R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KERANGKA KERJA M/R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PROSES M/R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SISTIM PENGENDALIAN INTERNAL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72717" y="783918"/>
            <a:ext cx="805913" cy="1228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EX POST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EKS ANTE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927023" y="2753176"/>
            <a:ext cx="2324746" cy="865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GCG RATING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27023" y="3674678"/>
            <a:ext cx="2324746" cy="8088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EARNINGS  RATING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952272" y="4527085"/>
            <a:ext cx="2299498" cy="8088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ICAAP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 RATING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31376" y="5521884"/>
            <a:ext cx="10120393" cy="9508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Peringkat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setiap</a:t>
            </a:r>
            <a:r>
              <a:rPr lang="en-US" dirty="0" smtClean="0">
                <a:solidFill>
                  <a:schemeClr val="tx1"/>
                </a:solidFill>
              </a:rPr>
              <a:t> factor </a:t>
            </a:r>
            <a:r>
              <a:rPr lang="en-US" dirty="0" err="1" smtClean="0">
                <a:solidFill>
                  <a:schemeClr val="tx1"/>
                </a:solidFill>
              </a:rPr>
              <a:t>risiko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komposit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ditetapkan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kerangka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analisis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komprehensif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tersetrukturterhadap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setiap</a:t>
            </a:r>
            <a:r>
              <a:rPr lang="en-US" dirty="0" smtClean="0">
                <a:solidFill>
                  <a:schemeClr val="tx1"/>
                </a:solidFill>
              </a:rPr>
              <a:t> factor </a:t>
            </a:r>
            <a:r>
              <a:rPr lang="en-US" dirty="0" err="1" smtClean="0">
                <a:solidFill>
                  <a:schemeClr val="tx1"/>
                </a:solidFill>
              </a:rPr>
              <a:t>factor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memperhatikan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materialitas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Bank </a:t>
            </a:r>
            <a:r>
              <a:rPr lang="en-US" dirty="0" err="1" smtClean="0">
                <a:solidFill>
                  <a:schemeClr val="tx1"/>
                </a:solidFill>
              </a:rPr>
              <a:t>menghadapi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perubahan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eksternal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F179-80E9-4BD7-973D-B42D9F0A84F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981654"/>
              </p:ext>
            </p:extLst>
          </p:nvPr>
        </p:nvGraphicFramePr>
        <p:xfrm>
          <a:off x="590658" y="713199"/>
          <a:ext cx="11426718" cy="6391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tertulis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besar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berikut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model monitoring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penyelesaian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masalahnya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	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mengevaluasi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mengkinikan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dimaksud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agar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disesuaikan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perundang-undangan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Penerapan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(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pemberian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kredit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: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memenuhi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Indonesia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tentang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Batas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Maksimum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Pemberian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Kredit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(BMPK)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penyebaran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diversifikasi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portofolio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smtClean="0">
                          <a:ea typeface="+mn-ea"/>
                        </a:rPr>
                        <a:t>(</a:t>
                      </a:r>
                      <a:r>
                        <a:rPr lang="en-US" sz="1400" dirty="0" err="1" smtClean="0">
                          <a:ea typeface="+mn-ea"/>
                        </a:rPr>
                        <a:t>kredit</a:t>
                      </a:r>
                      <a:r>
                        <a:rPr lang="en-US" sz="1400" baseline="0" dirty="0" smtClean="0">
                          <a:ea typeface="+mn-ea"/>
                        </a:rPr>
                        <a:t> </a:t>
                      </a:r>
                      <a:r>
                        <a:rPr lang="en-US" sz="1400" baseline="0" dirty="0" err="1" smtClean="0">
                          <a:ea typeface="+mn-ea"/>
                        </a:rPr>
                        <a:t>yg</a:t>
                      </a:r>
                      <a:r>
                        <a:rPr lang="en-US" sz="1400" baseline="0" dirty="0" smtClean="0">
                          <a:ea typeface="+mn-ea"/>
                        </a:rPr>
                        <a:t> </a:t>
                      </a:r>
                      <a:r>
                        <a:rPr lang="en-US" sz="1400" baseline="0" dirty="0" err="1" smtClean="0">
                          <a:ea typeface="+mn-ea"/>
                        </a:rPr>
                        <a:t>diberikan</a:t>
                      </a:r>
                      <a:r>
                        <a:rPr lang="en-US" sz="1400" baseline="0" dirty="0" smtClean="0">
                          <a:ea typeface="+mn-ea"/>
                        </a:rPr>
                        <a:t>)</a:t>
                      </a:r>
                      <a:endParaRPr lang="en-US" sz="1400" dirty="0" smtClean="0"/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Terdapat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proses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jumlah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prinsip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kehati-hatian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berwenang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Pengambilan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diputuskan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tanpa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intervensi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lainnya</a:t>
                      </a:r>
                      <a:endParaRPr lang="sv-SE" sz="1400" dirty="0" smtClean="0">
                        <a:ea typeface="Cambria Math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784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9. KREDIT KPD PIHAK TERKAIT &amp; BERJUMLAH BESAR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90639"/>
              </p:ext>
            </p:extLst>
          </p:nvPr>
        </p:nvGraphicFramePr>
        <p:xfrm>
          <a:off x="590658" y="713199"/>
          <a:ext cx="11426718" cy="5942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98557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mengenai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transparansi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kondisi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non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mentransparansikan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kondisi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non-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stakeholders </a:t>
                      </a:r>
                      <a:endParaRPr lang="sv-SE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Tahunan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lengkap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:</a:t>
                      </a:r>
                    </a:p>
                  </a:txBody>
                  <a:tcPr/>
                </a:tc>
              </a:tr>
              <a:tr h="12243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wajib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akhir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tahun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buku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mentransparansikan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produk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Indonesia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tentang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Transparansi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Produk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Penggunaan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Data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Nasabah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lvl="1" indent="-231775">
                        <a:buFont typeface="+mj-lt"/>
                        <a:buAutoNum type="alphaLcParenR"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Bank Indonesia; </a:t>
                      </a:r>
                    </a:p>
                    <a:p>
                      <a:pPr marL="231775" lvl="1" indent="-231775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Yayasan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Konsumen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Indonesia (YLKI); </a:t>
                      </a:r>
                    </a:p>
                    <a:p>
                      <a:pPr marL="231775" lvl="1" indent="-231775">
                        <a:buFont typeface="+mj-lt"/>
                        <a:buAutoNum type="alphaLcParenR"/>
                      </a:pPr>
                      <a:r>
                        <a:rPr lang="it-IT" sz="1200" dirty="0" smtClean="0">
                          <a:ea typeface="Cambria Math" pitchFamily="18" charset="0"/>
                        </a:rPr>
                        <a:t>Lembaga Pemeringkat di Indonesia; </a:t>
                      </a:r>
                    </a:p>
                    <a:p>
                      <a:pPr marL="231775" marR="0" lvl="1" indent="-2317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it-IT" sz="1200" dirty="0" smtClean="0">
                          <a:ea typeface="Cambria Math" pitchFamily="18" charset="0"/>
                        </a:rPr>
                        <a:t>Asosiasi Bank-Bank di Indonesia; </a:t>
                      </a:r>
                    </a:p>
                    <a:p>
                      <a:pPr marL="231775" marR="0" lvl="1" indent="-2317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Pengembangan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Perbankan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Indonesia (LPPI);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Tersedianya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internal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lengkap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akurat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SIM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</a:t>
                      </a: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mentransparansikan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pengaduan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nasabah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penyelesaian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sengketa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nasabah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Indonesia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lvl="1" indent="-231775">
                        <a:buFont typeface="+mj-lt"/>
                        <a:buAutoNum type="alphaLcParenR" startAt="6"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2 (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dua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Penelitian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Ekonomi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; </a:t>
                      </a:r>
                    </a:p>
                    <a:p>
                      <a:pPr marL="231775" lvl="1" indent="-231775">
                        <a:buFont typeface="+mj-lt"/>
                        <a:buAutoNum type="alphaLcParenR" startAt="6"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2</a:t>
                      </a:r>
                      <a:r>
                        <a:rPr lang="fi-FI" sz="1200" dirty="0" smtClean="0">
                          <a:ea typeface="Cambria Math" pitchFamily="18" charset="0"/>
                        </a:rPr>
                        <a:t> (dua) Majalah Ekonomi dan Keuangan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11194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Terdapat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handal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sumber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manusia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kompeten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IT security system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menyajikan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jenis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sebagaimana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diatur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berwenang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tentang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Transparansi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Kondisi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sekurang-kurangnya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142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10. TRANSPARANSI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87371"/>
              </p:ext>
            </p:extLst>
          </p:nvPr>
        </p:nvGraphicFramePr>
        <p:xfrm>
          <a:off x="590658" y="713199"/>
          <a:ext cx="11426718" cy="5622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62100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Korporasi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(corporate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(business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mencerminkan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visi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</a:p>
                    <a:p>
                      <a:r>
                        <a:rPr lang="en-US" sz="1400" dirty="0" smtClean="0">
                          <a:ea typeface="Cambria Math" pitchFamily="18" charset="0"/>
                        </a:rPr>
                        <a:t>	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realistis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komprehensif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terukur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(achievable)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prinsip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kehati-hatian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responsif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perubahan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internal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eksternal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disetujui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Korporasi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(corporate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(business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disetujui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dikomunikasikan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Pengendali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sepenuhnya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tercermin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komitmen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upaya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memperkuat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mengkomunikasikan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: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Bank;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harus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penyiapan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infrastruktur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SDM, IT,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jaringan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kantor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b="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Bank.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kajian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komprehensif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peluang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kekuatan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mengidentifikasikan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kelemahan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ancaman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(SWOT Analysis).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ataupun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PSP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menunjukkan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keseriusan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langkah-langkah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diperlukan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menggambarkan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pertumbuhan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berkesinambungan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937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11. RENCANA STRATEGIS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5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7827" y="2226068"/>
            <a:ext cx="54312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</a:rPr>
              <a:t>PROFIL </a:t>
            </a:r>
            <a:r>
              <a:rPr lang="en-US" sz="6000" b="1" dirty="0" smtClean="0">
                <a:solidFill>
                  <a:srgbClr val="002060"/>
                </a:solidFill>
              </a:rPr>
              <a:t>RISIKO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1A7-F530-4054-B5E8-89FF26F6CE44}" type="datetime1">
              <a:rPr lang="en-US" smtClean="0"/>
              <a:pPr/>
              <a:t>11/22/2018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066333" y="212456"/>
            <a:ext cx="2135537" cy="2484250"/>
          </a:xfrm>
          <a:prstGeom prst="ellipse">
            <a:avLst/>
          </a:prstGeom>
          <a:solidFill>
            <a:srgbClr val="FF993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604626"/>
            <a:ext cx="1084493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>
                <a:ea typeface="Cambria Math" pitchFamily="18" charset="0"/>
              </a:rPr>
              <a:t>Secara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matematis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profil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adalah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tersisa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diperoleh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dari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fungsi</a:t>
            </a:r>
            <a:r>
              <a:rPr lang="en-US" sz="2000" dirty="0">
                <a:ea typeface="Cambria Math" pitchFamily="18" charset="0"/>
              </a:rPr>
              <a:t>  (inherent </a:t>
            </a:r>
            <a:r>
              <a:rPr lang="en-US" sz="2000" dirty="0" smtClean="0">
                <a:ea typeface="Cambria Math" pitchFamily="18" charset="0"/>
              </a:rPr>
              <a:t>risk </a:t>
            </a:r>
            <a:r>
              <a:rPr lang="en-US" sz="2000" dirty="0" err="1" smtClean="0">
                <a:ea typeface="Cambria Math" pitchFamily="18" charset="0"/>
              </a:rPr>
              <a:t>dikurangi</a:t>
            </a:r>
            <a:r>
              <a:rPr lang="en-US" sz="2000" dirty="0" smtClean="0">
                <a:ea typeface="Cambria Math" pitchFamily="18" charset="0"/>
              </a:rPr>
              <a:t>  </a:t>
            </a:r>
            <a:r>
              <a:rPr lang="en-US" sz="2000" dirty="0">
                <a:ea typeface="Cambria Math" pitchFamily="18" charset="0"/>
              </a:rPr>
              <a:t>risk control) </a:t>
            </a:r>
            <a:endParaRPr lang="en-US" sz="2000" dirty="0" smtClean="0">
              <a:ea typeface="Cambria Math" pitchFamily="18" charset="0"/>
            </a:endParaRP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>
                <a:ea typeface="Cambria Math" pitchFamily="18" charset="0"/>
              </a:rPr>
              <a:t>inherent </a:t>
            </a:r>
            <a:r>
              <a:rPr lang="en-US" sz="2000" dirty="0" err="1" smtClean="0">
                <a:ea typeface="Cambria Math" pitchFamily="18" charset="0"/>
              </a:rPr>
              <a:t>menggunakan</a:t>
            </a:r>
            <a:r>
              <a:rPr lang="en-US" sz="2000" dirty="0" smtClean="0">
                <a:ea typeface="Cambria Math" pitchFamily="18" charset="0"/>
              </a:rPr>
              <a:t> parameter yang </a:t>
            </a:r>
            <a:r>
              <a:rPr lang="en-US" sz="2000" dirty="0" err="1" smtClean="0">
                <a:ea typeface="Cambria Math" pitchFamily="18" charset="0"/>
              </a:rPr>
              <a:t>berfokus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pada</a:t>
            </a:r>
            <a:r>
              <a:rPr lang="en-US" sz="2000" dirty="0">
                <a:ea typeface="Cambria Math" pitchFamily="18" charset="0"/>
              </a:rPr>
              <a:t>  </a:t>
            </a:r>
            <a:r>
              <a:rPr lang="en-US" sz="2000" dirty="0" err="1" smtClean="0">
                <a:ea typeface="Cambria Math" pitchFamily="18" charset="0"/>
              </a:rPr>
              <a:t>kondisi</a:t>
            </a:r>
            <a:r>
              <a:rPr lang="en-US" sz="2000" dirty="0" smtClean="0">
                <a:ea typeface="Cambria Math" pitchFamily="18" charset="0"/>
              </a:rPr>
              <a:t> ex post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eks</a:t>
            </a:r>
            <a:r>
              <a:rPr lang="en-US" sz="2000" dirty="0" smtClean="0">
                <a:ea typeface="Cambria Math" pitchFamily="18" charset="0"/>
              </a:rPr>
              <a:t> ante yang </a:t>
            </a:r>
            <a:r>
              <a:rPr lang="en-US" sz="2000" dirty="0" err="1" smtClean="0">
                <a:ea typeface="Cambria Math" pitchFamily="18" charset="0"/>
              </a:rPr>
              <a:t>terjadi</a:t>
            </a:r>
            <a:r>
              <a:rPr lang="en-US" sz="2000" dirty="0" smtClean="0">
                <a:ea typeface="Cambria Math" pitchFamily="18" charset="0"/>
              </a:rPr>
              <a:t> ,  inherent </a:t>
            </a:r>
            <a:r>
              <a:rPr lang="en-US" sz="2000" dirty="0" err="1" smtClean="0">
                <a:ea typeface="Cambria Math" pitchFamily="18" charset="0"/>
              </a:rPr>
              <a:t>adalah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kondisi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terjadi</a:t>
            </a:r>
            <a:r>
              <a:rPr lang="en-US" sz="2000" dirty="0" smtClean="0">
                <a:ea typeface="Cambria Math" pitchFamily="18" charset="0"/>
              </a:rPr>
              <a:t> , </a:t>
            </a:r>
            <a:r>
              <a:rPr lang="en-US" sz="2000" dirty="0" err="1" smtClean="0">
                <a:ea typeface="Cambria Math" pitchFamily="18" charset="0"/>
              </a:rPr>
              <a:t>serta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menentukan</a:t>
            </a:r>
            <a:r>
              <a:rPr lang="en-US" sz="2000" dirty="0" smtClean="0">
                <a:ea typeface="Cambria Math" pitchFamily="18" charset="0"/>
              </a:rPr>
              <a:t> risk appetite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risk tolerance </a:t>
            </a:r>
            <a:r>
              <a:rPr lang="en-US" sz="2000" dirty="0" err="1" smtClean="0">
                <a:ea typeface="Cambria Math" pitchFamily="18" charset="0"/>
              </a:rPr>
              <a:t>sebagai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kebijakan</a:t>
            </a:r>
            <a:r>
              <a:rPr lang="en-US" sz="2000" dirty="0" smtClean="0">
                <a:ea typeface="Cambria Math" pitchFamily="18" charset="0"/>
              </a:rPr>
              <a:t> Bank </a:t>
            </a:r>
            <a:r>
              <a:rPr lang="en-US" sz="2000" dirty="0" err="1" smtClean="0">
                <a:ea typeface="Cambria Math" pitchFamily="18" charset="0"/>
              </a:rPr>
              <a:t>berdasarkan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kondisi</a:t>
            </a:r>
            <a:r>
              <a:rPr lang="en-US" sz="2000" dirty="0" smtClean="0">
                <a:ea typeface="Cambria Math" pitchFamily="18" charset="0"/>
              </a:rPr>
              <a:t> inherent   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smtClean="0">
                <a:ea typeface="Cambria Math" pitchFamily="18" charset="0"/>
              </a:rPr>
              <a:t>Risk </a:t>
            </a:r>
            <a:r>
              <a:rPr lang="en-US" sz="2000" dirty="0">
                <a:ea typeface="Cambria Math" pitchFamily="18" charset="0"/>
              </a:rPr>
              <a:t>control </a:t>
            </a:r>
            <a:r>
              <a:rPr lang="en-US" sz="2000" dirty="0" err="1">
                <a:ea typeface="Cambria Math" pitchFamily="18" charset="0"/>
              </a:rPr>
              <a:t>fokus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pada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bagaimana</a:t>
            </a:r>
            <a:r>
              <a:rPr lang="en-US" sz="2000" dirty="0" smtClean="0">
                <a:ea typeface="Cambria Math" pitchFamily="18" charset="0"/>
              </a:rPr>
              <a:t> Bank </a:t>
            </a:r>
            <a:r>
              <a:rPr lang="en-US" sz="2000" dirty="0" err="1" smtClean="0">
                <a:ea typeface="Cambria Math" pitchFamily="18" charset="0"/>
              </a:rPr>
              <a:t>mampu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menghadapi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ancaman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telah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ditolerir</a:t>
            </a:r>
            <a:endParaRPr lang="en-US" sz="2000" dirty="0" smtClean="0">
              <a:ea typeface="Cambria Math" pitchFamily="18" charset="0"/>
            </a:endParaRP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demikian</a:t>
            </a:r>
            <a:r>
              <a:rPr lang="en-US" sz="2000" dirty="0">
                <a:ea typeface="Cambria Math" pitchFamily="18" charset="0"/>
              </a:rPr>
              <a:t> inherent </a:t>
            </a:r>
            <a:r>
              <a:rPr lang="en-US" sz="2000" dirty="0" err="1">
                <a:ea typeface="Cambria Math" pitchFamily="18" charset="0"/>
              </a:rPr>
              <a:t>sekecil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apapun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akan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menimbulkan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risiko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jika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>
                <a:ea typeface="Cambria Math" pitchFamily="18" charset="0"/>
              </a:rPr>
              <a:t>risk control </a:t>
            </a:r>
            <a:r>
              <a:rPr lang="en-US" sz="2000" dirty="0" err="1" smtClean="0">
                <a:ea typeface="Cambria Math" pitchFamily="18" charset="0"/>
              </a:rPr>
              <a:t>tidak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diterapkan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baik</a:t>
            </a:r>
            <a:r>
              <a:rPr lang="en-US" sz="2000" dirty="0" smtClean="0">
                <a:ea typeface="Cambria Math" pitchFamily="18" charset="0"/>
              </a:rPr>
              <a:t> 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hal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ini</a:t>
            </a:r>
            <a:r>
              <a:rPr lang="en-US" sz="2000" dirty="0" smtClean="0">
                <a:ea typeface="Cambria Math" pitchFamily="18" charset="0"/>
              </a:rPr>
              <a:t> mana yang </a:t>
            </a:r>
            <a:r>
              <a:rPr lang="en-US" sz="2000" dirty="0" err="1" smtClean="0">
                <a:ea typeface="Cambria Math" pitchFamily="18" charset="0"/>
              </a:rPr>
              <a:t>lebih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penting</a:t>
            </a:r>
            <a:r>
              <a:rPr lang="en-US" sz="2000" dirty="0" smtClean="0">
                <a:ea typeface="Cambria Math" pitchFamily="18" charset="0"/>
              </a:rPr>
              <a:t> RISK INHERENT </a:t>
            </a:r>
            <a:r>
              <a:rPr lang="en-US" sz="2000" dirty="0" err="1" smtClean="0">
                <a:ea typeface="Cambria Math" pitchFamily="18" charset="0"/>
              </a:rPr>
              <a:t>ataukah</a:t>
            </a:r>
            <a:r>
              <a:rPr lang="en-US" sz="2000" dirty="0" smtClean="0">
                <a:ea typeface="Cambria Math" pitchFamily="18" charset="0"/>
              </a:rPr>
              <a:t> RISK CONTROL  ?</a:t>
            </a:r>
          </a:p>
        </p:txBody>
      </p:sp>
      <p:sp>
        <p:nvSpPr>
          <p:cNvPr id="5" name="Rectangle 4"/>
          <p:cNvSpPr/>
          <p:nvPr/>
        </p:nvSpPr>
        <p:spPr>
          <a:xfrm>
            <a:off x="5250394" y="940342"/>
            <a:ext cx="1901482" cy="107721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ea typeface="Cambria Math" pitchFamily="18" charset="0"/>
              </a:rPr>
              <a:t>RISK</a:t>
            </a:r>
            <a:r>
              <a:rPr lang="en-US" sz="3200" b="1" dirty="0" smtClean="0"/>
              <a:t> </a:t>
            </a:r>
          </a:p>
          <a:p>
            <a:pPr algn="ctr"/>
            <a:r>
              <a:rPr lang="en-US" sz="3200" dirty="0" smtClean="0">
                <a:ea typeface="Cambria Math" pitchFamily="18" charset="0"/>
              </a:rPr>
              <a:t>PROFILE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11" name="Right Arrow 10"/>
          <p:cNvSpPr/>
          <p:nvPr/>
        </p:nvSpPr>
        <p:spPr>
          <a:xfrm>
            <a:off x="714862" y="550656"/>
            <a:ext cx="5096359" cy="16118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ea typeface="Cambria Math" pitchFamily="18" charset="0"/>
              </a:rPr>
              <a:t>RISK</a:t>
            </a:r>
            <a:r>
              <a:rPr lang="en-US" sz="2800" b="1" dirty="0" smtClean="0"/>
              <a:t> </a:t>
            </a:r>
            <a:r>
              <a:rPr lang="en-US" sz="2800" dirty="0" smtClean="0">
                <a:ea typeface="Cambria Math" pitchFamily="18" charset="0"/>
              </a:rPr>
              <a:t>INHERENT</a:t>
            </a:r>
            <a:endParaRPr lang="en-US" sz="2800" dirty="0"/>
          </a:p>
        </p:txBody>
      </p:sp>
      <p:sp>
        <p:nvSpPr>
          <p:cNvPr id="12" name="Left Arrow 11"/>
          <p:cNvSpPr/>
          <p:nvPr/>
        </p:nvSpPr>
        <p:spPr>
          <a:xfrm>
            <a:off x="6499601" y="550658"/>
            <a:ext cx="5053739" cy="1692251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ea typeface="Cambria Math" pitchFamily="18" charset="0"/>
              </a:rPr>
              <a:t>RISK</a:t>
            </a:r>
            <a:r>
              <a:rPr lang="en-US" sz="2800" dirty="0" smtClean="0">
                <a:ea typeface="Cambria Math" pitchFamily="18" charset="0"/>
              </a:rPr>
              <a:t> CONTROL</a:t>
            </a:r>
            <a:endParaRPr lang="en-US" sz="2800" dirty="0">
              <a:ea typeface="Cambria Math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3BC-9EBE-4D14-82A5-DA36DCD5708D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1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775" y="190893"/>
            <a:ext cx="89979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/>
              <a:t>Prinsip-prinsip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Penilaian</a:t>
            </a:r>
            <a:r>
              <a:rPr lang="en-US" sz="3200" dirty="0"/>
              <a:t> </a:t>
            </a:r>
            <a:r>
              <a:rPr lang="en-US" sz="3200" dirty="0" err="1"/>
              <a:t>Profil</a:t>
            </a:r>
            <a:r>
              <a:rPr lang="en-US" sz="3200" dirty="0"/>
              <a:t> </a:t>
            </a:r>
            <a:r>
              <a:rPr lang="en-US" sz="3200" dirty="0" err="1"/>
              <a:t>Risiko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39055" y="869489"/>
            <a:ext cx="11024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AGREGASI RISIKO </a:t>
            </a:r>
          </a:p>
          <a:p>
            <a:pPr marL="342900"/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agregasi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Risiko</a:t>
            </a:r>
            <a:r>
              <a:rPr lang="en-US" baseline="30000" dirty="0" smtClean="0"/>
              <a:t>2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 smtClean="0"/>
              <a:t>ditimbulkan</a:t>
            </a:r>
            <a:r>
              <a:rPr lang="en-US" dirty="0" smtClean="0"/>
              <a:t>.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internal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masa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datang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HOLISTIK  </a:t>
            </a:r>
            <a:r>
              <a:rPr lang="en-US" dirty="0" smtClean="0"/>
              <a:t> </a:t>
            </a:r>
            <a:endParaRPr lang="en-US" dirty="0"/>
          </a:p>
          <a:p>
            <a:pPr marL="342900"/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(</a:t>
            </a:r>
            <a:r>
              <a:rPr lang="en-US" dirty="0" err="1"/>
              <a:t>holistik</a:t>
            </a:r>
            <a:r>
              <a:rPr lang="en-US" dirty="0"/>
              <a:t>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/>
              <a:t>keseluruhan</a:t>
            </a:r>
            <a:r>
              <a:rPr lang="en-US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SIGNIFIKANSI/MATERIALITAS DAN PROPORSIONALITAS </a:t>
            </a:r>
          </a:p>
          <a:p>
            <a:pPr marL="342900"/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signifikansi</a:t>
            </a:r>
            <a:r>
              <a:rPr lang="en-US" dirty="0"/>
              <a:t>/</a:t>
            </a:r>
            <a:r>
              <a:rPr lang="en-US" dirty="0" err="1"/>
              <a:t>materialitas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proporsional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, </a:t>
            </a:r>
            <a:r>
              <a:rPr lang="en-US" dirty="0" err="1"/>
              <a:t>karakteristik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KOMPREHENSIF DAN TERSTRUKTUR </a:t>
            </a:r>
          </a:p>
          <a:p>
            <a:pPr marL="342900"/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mendalam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, </a:t>
            </a:r>
            <a:r>
              <a:rPr lang="en-US" dirty="0" err="1"/>
              <a:t>lengkap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 (</a:t>
            </a:r>
            <a:r>
              <a:rPr lang="en-US" dirty="0" err="1"/>
              <a:t>komprehensif</a:t>
            </a:r>
            <a:r>
              <a:rPr lang="en-US" dirty="0"/>
              <a:t>).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/>
              <a:t>fakta-fakta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pengaruhnya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. </a:t>
            </a:r>
            <a:endParaRPr lang="en-US" dirty="0" smtClean="0"/>
          </a:p>
          <a:p>
            <a:pPr marL="342900"/>
            <a:r>
              <a:rPr lang="en-US" dirty="0" smtClean="0"/>
              <a:t>Dan </a:t>
            </a:r>
            <a:r>
              <a:rPr lang="en-US" dirty="0" err="1" smtClean="0"/>
              <a:t>diinformasikan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,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7273-2128-4C75-A6C5-1DBAA8E8655B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5295" y="1103532"/>
            <a:ext cx="915949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/>
              <a:t>Penilaian</a:t>
            </a:r>
            <a:r>
              <a:rPr lang="en-US" sz="2200" dirty="0" smtClean="0"/>
              <a:t> </a:t>
            </a:r>
            <a:r>
              <a:rPr lang="en-US" sz="2200" dirty="0" err="1" smtClean="0"/>
              <a:t>berdasarkan</a:t>
            </a:r>
            <a:r>
              <a:rPr lang="en-US" sz="2200" dirty="0" smtClean="0"/>
              <a:t> </a:t>
            </a:r>
            <a:r>
              <a:rPr lang="en-US" sz="2200" dirty="0" err="1"/>
              <a:t>Risiko</a:t>
            </a:r>
            <a:r>
              <a:rPr lang="en-US" sz="2200" dirty="0"/>
              <a:t> </a:t>
            </a:r>
            <a:r>
              <a:rPr lang="en-US" sz="2200" dirty="0" err="1"/>
              <a:t>inheren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Kualitas</a:t>
            </a:r>
            <a:r>
              <a:rPr lang="en-US" sz="2200" dirty="0"/>
              <a:t> </a:t>
            </a:r>
            <a:r>
              <a:rPr lang="en-US" sz="2200" dirty="0" err="1"/>
              <a:t>Penerapan</a:t>
            </a:r>
            <a:r>
              <a:rPr lang="en-US" sz="2200" dirty="0"/>
              <a:t> </a:t>
            </a:r>
            <a:r>
              <a:rPr lang="en-US" sz="2200" dirty="0" err="1"/>
              <a:t>Manajemen</a:t>
            </a:r>
            <a:r>
              <a:rPr lang="en-US" sz="2200" dirty="0"/>
              <a:t> </a:t>
            </a:r>
            <a:r>
              <a:rPr lang="en-US" sz="2200" dirty="0" err="1"/>
              <a:t>Risiko</a:t>
            </a:r>
            <a:r>
              <a:rPr lang="en-US" sz="2200" dirty="0"/>
              <a:t> (KPMR) </a:t>
            </a:r>
            <a:r>
              <a:rPr lang="en-US" sz="2200" dirty="0" smtClean="0"/>
              <a:t>,a l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KREDIT,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PASAR,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LIKUIDITAS,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OPERASIONAL,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HUKUM,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REPUTASI,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STRATEJIK,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KEPATUHAN, </a:t>
            </a:r>
          </a:p>
          <a:p>
            <a:r>
              <a:rPr lang="en-US" sz="2200" dirty="0" smtClean="0"/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47281" y="272537"/>
            <a:ext cx="90124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Proses </a:t>
            </a:r>
            <a:r>
              <a:rPr lang="en-US" sz="4800" dirty="0" err="1"/>
              <a:t>penilaian</a:t>
            </a:r>
            <a:r>
              <a:rPr lang="en-US" sz="4800" dirty="0"/>
              <a:t> </a:t>
            </a:r>
            <a:r>
              <a:rPr lang="en-US" sz="4800" dirty="0" err="1"/>
              <a:t>profil</a:t>
            </a:r>
            <a:r>
              <a:rPr lang="en-US" sz="4800" dirty="0"/>
              <a:t> </a:t>
            </a:r>
            <a:r>
              <a:rPr lang="en-US" sz="4800" dirty="0" err="1"/>
              <a:t>Risiko</a:t>
            </a:r>
            <a:r>
              <a:rPr lang="en-US" sz="4800" dirty="0"/>
              <a:t>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20055" y="2967335"/>
            <a:ext cx="33383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BAGI BANK SYARIAH :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dirty="0"/>
              <a:t>RISIKO BAGI HASIL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dirty="0"/>
              <a:t>RISIKO INVESTASI</a:t>
            </a:r>
          </a:p>
        </p:txBody>
      </p:sp>
      <p:sp>
        <p:nvSpPr>
          <p:cNvPr id="6" name="Rectangle 5"/>
          <p:cNvSpPr/>
          <p:nvPr/>
        </p:nvSpPr>
        <p:spPr>
          <a:xfrm>
            <a:off x="5921376" y="4455321"/>
            <a:ext cx="4415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BAGI KONGLOMERASI KEUANGAN:</a:t>
            </a:r>
          </a:p>
          <a:p>
            <a:pPr marL="342900" indent="-342900">
              <a:buFont typeface="+mj-lt"/>
              <a:buAutoNum type="arabicPeriod" startAt="11"/>
            </a:pPr>
            <a:r>
              <a:rPr lang="en-US" dirty="0"/>
              <a:t>RISIKO TRANSAKSI INTRA-GRUP, </a:t>
            </a:r>
          </a:p>
          <a:p>
            <a:pPr marL="342900" indent="-342900">
              <a:buFont typeface="+mj-lt"/>
              <a:buAutoNum type="arabicPeriod" startAt="11"/>
            </a:pPr>
            <a:r>
              <a:rPr lang="en-US" dirty="0"/>
              <a:t>RISIKO ASURANSI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B64D-F58C-4B41-992C-BC695EE16446}" type="datetime1">
              <a:rPr lang="en-US" smtClean="0"/>
              <a:pPr/>
              <a:t>11/22/2018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6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21420</TotalTime>
  <Words>6010</Words>
  <Application>Microsoft Office PowerPoint</Application>
  <PresentationFormat>Custom</PresentationFormat>
  <Paragraphs>777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in Islamic Banking</dc:title>
  <dc:creator>New</dc:creator>
  <cp:lastModifiedBy>DEKOM 2</cp:lastModifiedBy>
  <cp:revision>534</cp:revision>
  <dcterms:created xsi:type="dcterms:W3CDTF">2014-08-30T20:20:47Z</dcterms:created>
  <dcterms:modified xsi:type="dcterms:W3CDTF">2018-11-21T23:54:32Z</dcterms:modified>
</cp:coreProperties>
</file>