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0" r:id="rId4"/>
    <p:sldId id="328" r:id="rId5"/>
    <p:sldId id="291" r:id="rId6"/>
    <p:sldId id="329" r:id="rId7"/>
    <p:sldId id="330" r:id="rId8"/>
    <p:sldId id="294" r:id="rId9"/>
    <p:sldId id="331" r:id="rId10"/>
    <p:sldId id="332" r:id="rId11"/>
    <p:sldId id="320" r:id="rId12"/>
    <p:sldId id="337" r:id="rId13"/>
    <p:sldId id="295" r:id="rId14"/>
    <p:sldId id="321" r:id="rId15"/>
    <p:sldId id="338" r:id="rId16"/>
    <p:sldId id="297" r:id="rId17"/>
    <p:sldId id="339" r:id="rId18"/>
    <p:sldId id="286" r:id="rId19"/>
    <p:sldId id="289" r:id="rId20"/>
  </p:sldIdLst>
  <p:sldSz cx="18286413" cy="10287000"/>
  <p:notesSz cx="6858000" cy="9144000"/>
  <p:defaultTextStyle>
    <a:defPPr>
      <a:defRPr lang="en-US"/>
    </a:defPPr>
    <a:lvl1pPr marL="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5FB"/>
    <a:srgbClr val="FFFFFF"/>
    <a:srgbClr val="CCECFF"/>
    <a:srgbClr val="1E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94660" autoAdjust="0"/>
  </p:normalViewPr>
  <p:slideViewPr>
    <p:cSldViewPr snapToGrid="0">
      <p:cViewPr>
        <p:scale>
          <a:sx n="30" d="100"/>
          <a:sy n="30" d="100"/>
        </p:scale>
        <p:origin x="-1332" y="-624"/>
      </p:cViewPr>
      <p:guideLst>
        <p:guide orient="horz" pos="3240"/>
        <p:guide pos="5759"/>
      </p:guideLst>
    </p:cSldViewPr>
  </p:slideViewPr>
  <p:outlineViewPr>
    <p:cViewPr>
      <p:scale>
        <a:sx n="33" d="100"/>
        <a:sy n="33" d="100"/>
      </p:scale>
      <p:origin x="48" y="254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5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56BA-F12C-48C9-8C42-6D0888382B21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144B-B9B0-4FC2-A6CE-C71C67573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F5E1-94BD-4612-904B-C78400F65B0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2048-54E4-4189-8945-049D6C18B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7207" cy="10286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802" y="3500314"/>
            <a:ext cx="13714810" cy="3581400"/>
          </a:xfrm>
        </p:spPr>
        <p:txBody>
          <a:bodyPr anchor="ctr"/>
          <a:lstStyle>
            <a:lvl1pPr algn="ctr">
              <a:defRPr sz="8999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802" y="8271518"/>
            <a:ext cx="13714810" cy="155696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197032"/>
            <a:ext cx="8421520" cy="1530286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6" y="4806943"/>
            <a:ext cx="8425896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085635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120393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6" hasCustomPrompt="1"/>
          </p:nvPr>
        </p:nvSpPr>
        <p:spPr>
          <a:xfrm>
            <a:off x="1028700" y="2311400"/>
            <a:ext cx="15875000" cy="4775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886997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628943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5999166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6741112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656703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398649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4902598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5644544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9154" y="7136462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143" y="7878408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61747" y="3525253"/>
            <a:ext cx="10311063" cy="4692315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2 Colum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23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1531781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p" animBg="1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27094"/>
            <a:ext cx="3513221" cy="217351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76934" y="5245771"/>
            <a:ext cx="13714810" cy="1409384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9162" y="6514899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9502" y="6290977"/>
            <a:ext cx="2874961" cy="662321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711792" y="6801141"/>
            <a:ext cx="5198574" cy="4210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559630" y="6813190"/>
            <a:ext cx="5198574" cy="42106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2417263" y="6813190"/>
            <a:ext cx="5198574" cy="42106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6823552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863551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00" y="7034083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976848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61284" y="6158101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6835601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09122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683560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66755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639731" y="704613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3789" y="705339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5033289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384389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497687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5033289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5045338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9139576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747650" y="6566876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>
            <a:off x="861282" y="6680174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9139576"/>
            <a:ext cx="5198574" cy="421062"/>
          </a:xfrm>
          <a:prstGeom prst="rect">
            <a:avLst/>
          </a:prstGeom>
        </p:spPr>
      </p:pic>
      <p:sp>
        <p:nvSpPr>
          <p:cNvPr id="34" name="正方形/長方形 33"/>
          <p:cNvSpPr>
            <a:spLocks/>
          </p:cNvSpPr>
          <p:nvPr userDrawn="1"/>
        </p:nvSpPr>
        <p:spPr>
          <a:xfrm>
            <a:off x="6595488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>
            <a:off x="6709120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9151625"/>
            <a:ext cx="5198574" cy="421062"/>
          </a:xfrm>
          <a:prstGeom prst="rect">
            <a:avLst/>
          </a:prstGeom>
        </p:spPr>
      </p:pic>
      <p:sp>
        <p:nvSpPr>
          <p:cNvPr id="37" name="正方形/長方形 36"/>
          <p:cNvSpPr>
            <a:spLocks/>
          </p:cNvSpPr>
          <p:nvPr userDrawn="1"/>
        </p:nvSpPr>
        <p:spPr>
          <a:xfrm>
            <a:off x="12453121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>
            <a:off x="12566753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5147939"/>
            <a:ext cx="16028029" cy="1303661"/>
          </a:xfrm>
        </p:spPr>
        <p:txBody>
          <a:bodyPr anchor="ctr"/>
          <a:lstStyle>
            <a:lvl1pPr algn="ctr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27" grpId="0" animBg="1"/>
      <p:bldP spid="28" grpId="0"/>
      <p:bldP spid="25" grpId="0" animBg="1"/>
      <p:bldP spid="32" grpId="0"/>
      <p:bldP spid="34" grpId="0" animBg="1"/>
      <p:bldP spid="35" grpId="0"/>
      <p:bldP spid="37" grpId="0" animBg="1"/>
      <p:bldP spid="38" grpId="0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357250" y="6817279"/>
            <a:ext cx="5423657" cy="43929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465759" y="6833805"/>
            <a:ext cx="5423657" cy="4392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465095" y="6816550"/>
            <a:ext cx="5423657" cy="43929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573604" y="6833076"/>
            <a:ext cx="5423657" cy="439293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1357250" y="2863551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1440180" y="2952131"/>
            <a:ext cx="7360920" cy="379156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9" name="正方形/長方形 18"/>
          <p:cNvSpPr>
            <a:spLocks/>
          </p:cNvSpPr>
          <p:nvPr userDrawn="1"/>
        </p:nvSpPr>
        <p:spPr>
          <a:xfrm>
            <a:off x="9505088" y="2875600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9579380" y="2964180"/>
            <a:ext cx="7366000" cy="37795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49330" y="770312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13388" y="771038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8815" y="7010396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546653" y="6996542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7365" y="6823552"/>
            <a:ext cx="4172692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341250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454882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4883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44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775365" y="6823552"/>
            <a:ext cx="4172692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4775365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4" hasCustomPrompt="1"/>
          </p:nvPr>
        </p:nvSpPr>
        <p:spPr>
          <a:xfrm>
            <a:off x="4888997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88998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9233735" y="6823552"/>
            <a:ext cx="4172692" cy="421062"/>
          </a:xfrm>
          <a:prstGeom prst="rect">
            <a:avLst/>
          </a:prstGeom>
        </p:spPr>
      </p:pic>
      <p:sp>
        <p:nvSpPr>
          <p:cNvPr id="35" name="正方形/長方形 34"/>
          <p:cNvSpPr>
            <a:spLocks/>
          </p:cNvSpPr>
          <p:nvPr userDrawn="1"/>
        </p:nvSpPr>
        <p:spPr>
          <a:xfrm>
            <a:off x="9233735" y="2873135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6" hasCustomPrompt="1"/>
          </p:nvPr>
        </p:nvSpPr>
        <p:spPr>
          <a:xfrm>
            <a:off x="9347367" y="2986432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47368" y="6154259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8" name="図 3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726799" y="6835601"/>
            <a:ext cx="4172692" cy="421062"/>
          </a:xfrm>
          <a:prstGeom prst="rect">
            <a:avLst/>
          </a:prstGeom>
        </p:spPr>
      </p:pic>
      <p:sp>
        <p:nvSpPr>
          <p:cNvPr id="39" name="正方形/長方形 38"/>
          <p:cNvSpPr>
            <a:spLocks/>
          </p:cNvSpPr>
          <p:nvPr userDrawn="1"/>
        </p:nvSpPr>
        <p:spPr>
          <a:xfrm>
            <a:off x="13726799" y="2875600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図プレースホルダー 8"/>
          <p:cNvSpPr>
            <a:spLocks noGrp="1"/>
          </p:cNvSpPr>
          <p:nvPr>
            <p:ph type="pic" sz="quarter" idx="28" hasCustomPrompt="1"/>
          </p:nvPr>
        </p:nvSpPr>
        <p:spPr>
          <a:xfrm>
            <a:off x="13840431" y="2988897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840432" y="6156724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7536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23373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3726799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allAtOnce"/>
      <p:bldP spid="25" grpId="0" animBg="1"/>
      <p:bldP spid="32" grpId="0"/>
      <p:bldP spid="33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/>
      <p:bldP spid="3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/>
      <p:bldP spid="4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43300" y="609123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7396" y="7223176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-12033" y="6019040"/>
            <a:ext cx="3986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 userDrawn="1"/>
        </p:nvCxnSpPr>
        <p:spPr>
          <a:xfrm>
            <a:off x="3974672" y="6019041"/>
            <a:ext cx="0" cy="218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>
            <a:off x="3974672" y="8204886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 userDrawn="1"/>
        </p:nvCxnSpPr>
        <p:spPr>
          <a:xfrm flipV="1">
            <a:off x="7355884" y="4646141"/>
            <a:ext cx="0" cy="3558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 userDrawn="1"/>
        </p:nvCxnSpPr>
        <p:spPr>
          <a:xfrm>
            <a:off x="7355884" y="4646141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 userDrawn="1"/>
        </p:nvCxnSpPr>
        <p:spPr>
          <a:xfrm>
            <a:off x="10737096" y="4646141"/>
            <a:ext cx="0" cy="205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>
            <a:off x="10737096" y="6697362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>
            <a:off x="14118308" y="3509319"/>
            <a:ext cx="0" cy="3188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>
            <a:off x="14118308" y="3510662"/>
            <a:ext cx="416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45022" y="707659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705724" y="4730690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086936" y="5575244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167736" y="3581511"/>
            <a:ext cx="3031372" cy="1324057"/>
          </a:xfrm>
        </p:spPr>
        <p:txBody>
          <a:bodyPr anchor="t">
            <a:normAutofit/>
          </a:bodyPr>
          <a:lstStyle>
            <a:lvl1pPr algn="l">
              <a:defRPr sz="9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9" y="4990667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815018" y="5844749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226826" y="3509319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18002" y="4623110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829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16" hasCustomPrompt="1"/>
          </p:nvPr>
        </p:nvSpPr>
        <p:spPr>
          <a:xfrm>
            <a:off x="508000" y="2772229"/>
            <a:ext cx="8142514" cy="618285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64107" y="6740120"/>
            <a:ext cx="17021198" cy="13786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749171"/>
            <a:ext cx="17021198" cy="13786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830174" y="2466109"/>
            <a:ext cx="16689065" cy="44033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545682"/>
            <a:ext cx="16507323" cy="422809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4" y="7086377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6022" y="7876885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295724" y="7060311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01572" y="7850819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26590" y="6869491"/>
            <a:ext cx="17021198" cy="13786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869491"/>
            <a:ext cx="17021198" cy="13786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380346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8487" y="8167748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830174" y="315623"/>
            <a:ext cx="16689065" cy="65538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413761"/>
            <a:ext cx="16507323" cy="634798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2694975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235987" y="263264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435516" y="268302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1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7235987" y="373052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7435516" y="378090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2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7235987" y="486255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7435516" y="491293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3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235987" y="596043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5516" y="601081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4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2" name="円/楕円 31"/>
          <p:cNvSpPr/>
          <p:nvPr userDrawn="1"/>
        </p:nvSpPr>
        <p:spPr>
          <a:xfrm>
            <a:off x="7235987" y="7088849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7435516" y="7139229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5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7235987" y="8186737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7435516" y="8237117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6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80000" y="379972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80000" y="4931751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280000" y="6022773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80000" y="7127527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280000" y="825954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3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600" y="3378200"/>
            <a:ext cx="17297400" cy="2260955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900" y="5676699"/>
            <a:ext cx="17335500" cy="118130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011" y="7363326"/>
            <a:ext cx="17433757" cy="2646948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4384674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4669196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660851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 flipH="1">
            <a:off x="9583248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6602550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 flipH="1">
            <a:off x="9583248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4663234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4384674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005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49957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9511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95113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83282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79271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114794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10783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211904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18487" y="7999306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5" grpId="0" animBg="1"/>
      <p:bldP spid="27" grpId="0" animBg="1"/>
      <p:bldP spid="2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177064" y="2216293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5935690" y="2226778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1905584" y="2368692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5175861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5904019" y="5175861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933863" y="517586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5264819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3415832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341583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3415832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3504791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934891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6732537"/>
            <a:ext cx="5198574" cy="421062"/>
          </a:xfrm>
          <a:prstGeom prst="rect">
            <a:avLst/>
          </a:prstGeom>
        </p:spPr>
      </p:pic>
      <p:sp>
        <p:nvSpPr>
          <p:cNvPr id="30" name="正方形/長方形 29"/>
          <p:cNvSpPr>
            <a:spLocks/>
          </p:cNvSpPr>
          <p:nvPr userDrawn="1"/>
        </p:nvSpPr>
        <p:spPr>
          <a:xfrm>
            <a:off x="13030845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6732537"/>
            <a:ext cx="5198574" cy="421062"/>
          </a:xfrm>
          <a:prstGeom prst="rect">
            <a:avLst/>
          </a:prstGeom>
        </p:spPr>
      </p:pic>
      <p:sp>
        <p:nvSpPr>
          <p:cNvPr id="36" name="正方形/長方形 35"/>
          <p:cNvSpPr>
            <a:spLocks/>
          </p:cNvSpPr>
          <p:nvPr userDrawn="1"/>
        </p:nvSpPr>
        <p:spPr>
          <a:xfrm>
            <a:off x="6977818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027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01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14271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4764" y="6821496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7691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30845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6732536"/>
            <a:ext cx="5198574" cy="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30" grpId="0" animBg="1"/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753528" y="384475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47262" y="3830902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354180" y="381704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675881" y="3817050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25" hasCustomPrompt="1"/>
          </p:nvPr>
        </p:nvSpPr>
        <p:spPr>
          <a:xfrm>
            <a:off x="7159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6" name="グラフ プレースホルダー 10"/>
          <p:cNvSpPr>
            <a:spLocks noGrp="1"/>
          </p:cNvSpPr>
          <p:nvPr>
            <p:ph type="chart" sz="quarter" idx="26" hasCustomPrompt="1"/>
          </p:nvPr>
        </p:nvSpPr>
        <p:spPr>
          <a:xfrm>
            <a:off x="50260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7" name="グラフ プレースホルダー 10"/>
          <p:cNvSpPr>
            <a:spLocks noGrp="1"/>
          </p:cNvSpPr>
          <p:nvPr>
            <p:ph type="chart" sz="quarter" idx="27" hasCustomPrompt="1"/>
          </p:nvPr>
        </p:nvSpPr>
        <p:spPr>
          <a:xfrm>
            <a:off x="9317298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0" name="グラフ プレースホルダー 10"/>
          <p:cNvSpPr>
            <a:spLocks noGrp="1"/>
          </p:cNvSpPr>
          <p:nvPr>
            <p:ph type="chart" sz="quarter" idx="28" hasCustomPrompt="1"/>
          </p:nvPr>
        </p:nvSpPr>
        <p:spPr>
          <a:xfrm>
            <a:off x="13586344" y="2535239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267986" y="7261094"/>
            <a:ext cx="4268616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44396" y="7230362"/>
            <a:ext cx="4268616" cy="4210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8855113" y="7274948"/>
            <a:ext cx="4268616" cy="42106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123729" y="7274949"/>
            <a:ext cx="4268616" cy="4210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716646" y="6515821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>
            <a:spLocks/>
          </p:cNvSpPr>
          <p:nvPr userDrawn="1"/>
        </p:nvSpPr>
        <p:spPr>
          <a:xfrm>
            <a:off x="9317298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" name="正方形/長方形 26"/>
          <p:cNvSpPr>
            <a:spLocks/>
          </p:cNvSpPr>
          <p:nvPr userDrawn="1"/>
        </p:nvSpPr>
        <p:spPr>
          <a:xfrm>
            <a:off x="5010380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2025" y="6532669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756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291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980253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17298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13586344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651627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56217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24542" y="7385473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36" grpId="0"/>
      <p:bldP spid="37" grpId="0"/>
      <p:bldP spid="40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 userDrawn="1"/>
        </p:nvSpPr>
        <p:spPr>
          <a:xfrm>
            <a:off x="-495300" y="4622800"/>
            <a:ext cx="19062700" cy="2336800"/>
          </a:xfrm>
          <a:custGeom>
            <a:avLst/>
            <a:gdLst>
              <a:gd name="connsiteX0" fmla="*/ 0 w 19062700"/>
              <a:gd name="connsiteY0" fmla="*/ 0 h 2336800"/>
              <a:gd name="connsiteX1" fmla="*/ 2730500 w 19062700"/>
              <a:gd name="connsiteY1" fmla="*/ 1524000 h 2336800"/>
              <a:gd name="connsiteX2" fmla="*/ 5384800 w 19062700"/>
              <a:gd name="connsiteY2" fmla="*/ 749300 h 2336800"/>
              <a:gd name="connsiteX3" fmla="*/ 7264400 w 19062700"/>
              <a:gd name="connsiteY3" fmla="*/ 2336800 h 2336800"/>
              <a:gd name="connsiteX4" fmla="*/ 9740900 w 19062700"/>
              <a:gd name="connsiteY4" fmla="*/ 965200 h 2336800"/>
              <a:gd name="connsiteX5" fmla="*/ 12700000 w 19062700"/>
              <a:gd name="connsiteY5" fmla="*/ 1663700 h 2336800"/>
              <a:gd name="connsiteX6" fmla="*/ 15316200 w 19062700"/>
              <a:gd name="connsiteY6" fmla="*/ 584200 h 2336800"/>
              <a:gd name="connsiteX7" fmla="*/ 19062700 w 19062700"/>
              <a:gd name="connsiteY7" fmla="*/ 2159000 h 2336800"/>
              <a:gd name="connsiteX8" fmla="*/ 19037300 w 19062700"/>
              <a:gd name="connsiteY8" fmla="*/ 2159000 h 2336800"/>
              <a:gd name="connsiteX9" fmla="*/ 19037300 w 19062700"/>
              <a:gd name="connsiteY9" fmla="*/ 21590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2700" h="2336800">
                <a:moveTo>
                  <a:pt x="0" y="0"/>
                </a:moveTo>
                <a:lnTo>
                  <a:pt x="2730500" y="1524000"/>
                </a:lnTo>
                <a:lnTo>
                  <a:pt x="5384800" y="749300"/>
                </a:lnTo>
                <a:lnTo>
                  <a:pt x="7264400" y="2336800"/>
                </a:lnTo>
                <a:lnTo>
                  <a:pt x="9740900" y="965200"/>
                </a:lnTo>
                <a:lnTo>
                  <a:pt x="12700000" y="1663700"/>
                </a:lnTo>
                <a:lnTo>
                  <a:pt x="15316200" y="584200"/>
                </a:lnTo>
                <a:lnTo>
                  <a:pt x="19062700" y="2159000"/>
                </a:lnTo>
                <a:lnTo>
                  <a:pt x="19037300" y="2159000"/>
                </a:lnTo>
                <a:lnTo>
                  <a:pt x="19037300" y="2159000"/>
                </a:lnTo>
              </a:path>
            </a:pathLst>
          </a:custGeom>
          <a:noFill/>
          <a:ln>
            <a:solidFill>
              <a:srgbClr val="3A75F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14683187" y="5077721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2098173" y="6007903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4731080" y="5231459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6618034" y="68139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081834" y="54296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2030221" y="6124277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4149" y="6967687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2462" y="7845567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3379" y="2436483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81692" y="3314363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74022" y="7194248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362335" y="8072128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533771" y="26567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22084" y="35345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2810133" y="66980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798446" y="75758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117553" y="2456712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105866" y="3334592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878227" y="6431752"/>
            <a:ext cx="373683" cy="6896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 userDrawn="1"/>
        </p:nvCxnSpPr>
        <p:spPr>
          <a:xfrm flipH="1" flipV="1">
            <a:off x="4368800" y="4376615"/>
            <a:ext cx="399794" cy="7138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 userDrawn="1"/>
        </p:nvCxnSpPr>
        <p:spPr>
          <a:xfrm>
            <a:off x="6925509" y="7261125"/>
            <a:ext cx="264776" cy="5874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 flipH="1" flipV="1">
            <a:off x="8915400" y="4622800"/>
            <a:ext cx="320171" cy="713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 userDrawn="1"/>
        </p:nvCxnSpPr>
        <p:spPr>
          <a:xfrm flipH="1" flipV="1">
            <a:off x="12391168" y="6443510"/>
            <a:ext cx="651732" cy="3704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 flipH="1">
            <a:off x="14848288" y="4376615"/>
            <a:ext cx="142374" cy="6030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 animBg="1"/>
      <p:bldP spid="45" grpId="0" animBg="1"/>
      <p:bldP spid="4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27094"/>
            <a:ext cx="3513221" cy="217351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76934" y="5245771"/>
            <a:ext cx="13714810" cy="1409384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9162" y="6514899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9502" y="6290977"/>
            <a:ext cx="2874961" cy="662321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600" y="3378200"/>
            <a:ext cx="17297400" cy="2260955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900" y="5676699"/>
            <a:ext cx="17335500" cy="118130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8286413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0069" y="7734102"/>
            <a:ext cx="13714810" cy="1409384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911" y="9048036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8286413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71029" y="719691"/>
            <a:ext cx="13714810" cy="1409384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871" y="2033625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8421520" cy="662321"/>
          </a:xfrm>
        </p:spPr>
        <p:txBody>
          <a:bodyPr anchor="ctr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4266615"/>
            <a:ext cx="16077615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6408" cy="10286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90" r:id="rId3"/>
    <p:sldLayoutId id="2147483696" r:id="rId4"/>
    <p:sldLayoutId id="2147483684" r:id="rId5"/>
    <p:sldLayoutId id="2147483695" r:id="rId6"/>
    <p:sldLayoutId id="214748369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6408" cy="10286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MATEMATIKA POPULASI  |  Kelompok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482C-44AA-46E6-BA1A-E4C16BAF3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7" r:id="rId3"/>
    <p:sldLayoutId id="2147483686" r:id="rId4"/>
    <p:sldLayoutId id="2147483692" r:id="rId5"/>
    <p:sldLayoutId id="2147483680" r:id="rId6"/>
    <p:sldLayoutId id="2147483683" r:id="rId7"/>
    <p:sldLayoutId id="2147483665" r:id="rId8"/>
    <p:sldLayoutId id="2147483667" r:id="rId9"/>
    <p:sldLayoutId id="2147483668" r:id="rId10"/>
    <p:sldLayoutId id="2147483670" r:id="rId11"/>
    <p:sldLayoutId id="2147483671" r:id="rId12"/>
    <p:sldLayoutId id="2147483685" r:id="rId13"/>
    <p:sldLayoutId id="2147483672" r:id="rId14"/>
    <p:sldLayoutId id="2147483693" r:id="rId15"/>
    <p:sldLayoutId id="2147483681" r:id="rId16"/>
    <p:sldLayoutId id="2147483673" r:id="rId17"/>
    <p:sldLayoutId id="2147483669" r:id="rId18"/>
    <p:sldLayoutId id="2147483674" r:id="rId19"/>
    <p:sldLayoutId id="2147483677" r:id="rId20"/>
    <p:sldLayoutId id="2147483675" r:id="rId21"/>
    <p:sldLayoutId id="2147483678" r:id="rId22"/>
    <p:sldLayoutId id="2147483679" r:id="rId23"/>
    <p:sldLayoutId id="2147483688" r:id="rId24"/>
    <p:sldLayoutId id="2147483694" r:id="rId25"/>
    <p:sldLayoutId id="2147483689" r:id="rId26"/>
    <p:sldLayoutId id="2147483682" r:id="rId27"/>
    <p:sldLayoutId id="2147483698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PENDAHULUAN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21829" y="536028"/>
            <a:ext cx="13714810" cy="133252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PROGRAM STUDI MATEMATIKA</a:t>
            </a:r>
            <a:endParaRPr lang="id-ID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FAKULTAS MATEMATIKA DAN ILMU PENGETAHUAN ALAM</a:t>
            </a:r>
            <a:br>
              <a:rPr lang="en-US" dirty="0" smtClean="0"/>
            </a:br>
            <a:r>
              <a:rPr lang="en-US" dirty="0" smtClean="0"/>
              <a:t>UNIVERSITAS UDAYANA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541787" y="8382000"/>
            <a:ext cx="11908420" cy="982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2000" noProof="0" dirty="0" smtClean="0"/>
              <a:t>Dosen Pengampu : Desak Putu Eka </a:t>
            </a:r>
            <a:r>
              <a:rPr lang="id-ID" sz="2000" noProof="0" dirty="0" err="1" smtClean="0"/>
              <a:t>Nilakusmawati</a:t>
            </a:r>
            <a:r>
              <a:rPr lang="id-ID" sz="2000" noProof="0" dirty="0" smtClean="0"/>
              <a:t>, </a:t>
            </a:r>
            <a:r>
              <a:rPr lang="id-ID" sz="2000" noProof="0" dirty="0" err="1" smtClean="0"/>
              <a:t>S.Si</a:t>
            </a:r>
            <a:r>
              <a:rPr lang="id-ID" sz="2000" noProof="0" dirty="0" smtClean="0"/>
              <a:t>., </a:t>
            </a:r>
            <a:r>
              <a:rPr lang="id-ID" sz="2000" noProof="0" dirty="0" err="1" smtClean="0"/>
              <a:t>M.Si</a:t>
            </a:r>
            <a:r>
              <a:rPr lang="id-ID" sz="2000" noProof="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4" y="120314"/>
            <a:ext cx="2213812" cy="19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2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81" y="680034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Sensus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/>
              <a:t> 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8</a:t>
            </a:r>
            <a:endParaRPr lang="en-US" sz="7200" dirty="0">
              <a:latin typeface="+mj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95196" y="3058511"/>
            <a:ext cx="16189218" cy="4774048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lnSpc>
                <a:spcPct val="100000"/>
              </a:lnSpc>
              <a:spcAft>
                <a:spcPts val="1200"/>
              </a:spcAft>
            </a:pPr>
            <a:r>
              <a:rPr lang="en-US" sz="3600" dirty="0" err="1" smtClean="0">
                <a:latin typeface="+mj-lt"/>
              </a:rPr>
              <a:t>Berikut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ini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adalah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yang </a:t>
            </a:r>
            <a:r>
              <a:rPr lang="en-US" sz="3600" dirty="0" err="1" smtClean="0">
                <a:latin typeface="+mj-lt"/>
              </a:rPr>
              <a:t>sering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terjadi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saat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sensus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dilakukan</a:t>
            </a:r>
            <a:r>
              <a:rPr lang="en-US" sz="3600" dirty="0" smtClean="0">
                <a:latin typeface="+mj-lt"/>
              </a:rPr>
              <a:t> :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cakupan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adalah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dimana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tidak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seluruh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penduduk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tercacah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dirty="0" err="1" smtClean="0">
                <a:latin typeface="+mj-lt"/>
              </a:rPr>
              <a:t>dan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bagi</a:t>
            </a:r>
            <a:r>
              <a:rPr lang="en-US" sz="3600" dirty="0" smtClean="0">
                <a:latin typeface="+mj-lt"/>
              </a:rPr>
              <a:t> yang </a:t>
            </a:r>
            <a:r>
              <a:rPr lang="en-US" sz="3600" dirty="0" err="1" smtClean="0">
                <a:latin typeface="+mj-lt"/>
              </a:rPr>
              <a:t>tercacah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sebagian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mereka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tercacah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dua</a:t>
            </a:r>
            <a:r>
              <a:rPr lang="en-US" sz="3600" dirty="0" smtClean="0">
                <a:latin typeface="+mj-lt"/>
              </a:rPr>
              <a:t> kali. 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isi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pelaporan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adalah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yang </a:t>
            </a:r>
            <a:r>
              <a:rPr lang="en-US" sz="3600" dirty="0" err="1" smtClean="0">
                <a:latin typeface="+mj-lt"/>
              </a:rPr>
              <a:t>terjadi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akibat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pelaporan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responden</a:t>
            </a:r>
            <a:r>
              <a:rPr lang="en-US" sz="3600" dirty="0" smtClean="0">
                <a:latin typeface="+mj-lt"/>
              </a:rPr>
              <a:t>. 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ketepatan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pelaporan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adalah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yang </a:t>
            </a:r>
            <a:r>
              <a:rPr lang="en-US" sz="3600" dirty="0" err="1" smtClean="0">
                <a:latin typeface="+mj-lt"/>
              </a:rPr>
              <a:t>terjadi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akibat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petugas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sensus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atau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kesalahan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dari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responden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itu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sendiri</a:t>
            </a:r>
            <a:r>
              <a:rPr lang="en-US" sz="3600" dirty="0" smtClean="0">
                <a:latin typeface="+mj-lt"/>
              </a:rPr>
              <a:t>.</a:t>
            </a:r>
          </a:p>
          <a:p>
            <a:r>
              <a:rPr lang="en-US" sz="36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081" y="472594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Sensus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 smtClean="0"/>
              <a:t> Program Studi Matematika FMIPA Universitas Udayana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9</a:t>
            </a:r>
            <a:endParaRPr lang="en-US" sz="7200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Kelebihan</a:t>
            </a:r>
            <a:r>
              <a:rPr lang="en-US" b="1" dirty="0" smtClean="0"/>
              <a:t> &amp; </a:t>
            </a:r>
            <a:r>
              <a:rPr lang="en-US" b="1" dirty="0" err="1" smtClean="0"/>
              <a:t>Kelemahan</a:t>
            </a:r>
            <a:r>
              <a:rPr lang="en-US" b="1" dirty="0" smtClean="0"/>
              <a:t> SP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6144" y="2382500"/>
            <a:ext cx="16028029" cy="66232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Kekurangan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95195" y="3282102"/>
            <a:ext cx="16693715" cy="2298891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Biaya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sangat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mahal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Kemungkinan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banyak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perubahan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Sering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terjadi</a:t>
            </a:r>
            <a:r>
              <a:rPr lang="en-US" sz="3200" dirty="0" smtClean="0">
                <a:solidFill>
                  <a:schemeClr val="tx1"/>
                </a:solidFill>
              </a:rPr>
              <a:t> content error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Kemungkinan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tidak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semua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tercacah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Kelebihan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91185" y="6741112"/>
            <a:ext cx="16540070" cy="278126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500" dirty="0" err="1" smtClean="0"/>
              <a:t>Dianggap</a:t>
            </a:r>
            <a:r>
              <a:rPr lang="en-US" sz="3500" dirty="0" smtClean="0"/>
              <a:t> paling </a:t>
            </a:r>
            <a:r>
              <a:rPr lang="en-US" sz="3500" dirty="0" err="1" smtClean="0"/>
              <a:t>akurat</a:t>
            </a:r>
            <a:endParaRPr lang="en-US" sz="35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500" dirty="0" err="1" smtClean="0"/>
              <a:t>Lengkap</a:t>
            </a:r>
            <a:r>
              <a:rPr lang="en-US" sz="3500" dirty="0" smtClean="0"/>
              <a:t> </a:t>
            </a:r>
            <a:r>
              <a:rPr lang="en-US" sz="3500" dirty="0" err="1" smtClean="0"/>
              <a:t>cakupannya</a:t>
            </a:r>
            <a:endParaRPr lang="en-US" sz="35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500" dirty="0" err="1" smtClean="0"/>
              <a:t>Terbebas</a:t>
            </a:r>
            <a:r>
              <a:rPr lang="en-US" sz="3500" dirty="0" smtClean="0"/>
              <a:t> </a:t>
            </a:r>
            <a:r>
              <a:rPr lang="en-US" sz="3500" dirty="0" err="1" smtClean="0"/>
              <a:t>dari</a:t>
            </a:r>
            <a:r>
              <a:rPr lang="en-US" sz="3500" dirty="0" smtClean="0"/>
              <a:t> </a:t>
            </a:r>
            <a:r>
              <a:rPr lang="en-US" sz="3500" dirty="0" err="1" smtClean="0"/>
              <a:t>pengaruh</a:t>
            </a:r>
            <a:r>
              <a:rPr lang="en-US" sz="3500" dirty="0" smtClean="0"/>
              <a:t> </a:t>
            </a:r>
            <a:r>
              <a:rPr lang="en-US" sz="3500" dirty="0" err="1" smtClean="0"/>
              <a:t>kesalahan</a:t>
            </a:r>
            <a:r>
              <a:rPr lang="en-US" sz="3500" dirty="0" smtClean="0"/>
              <a:t> </a:t>
            </a:r>
            <a:r>
              <a:rPr lang="en-US" sz="3500" dirty="0" err="1" smtClean="0"/>
              <a:t>sampel</a:t>
            </a:r>
            <a:endParaRPr lang="en-US" sz="35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500" dirty="0" err="1" smtClean="0"/>
              <a:t>Dapat</a:t>
            </a:r>
            <a:r>
              <a:rPr lang="en-US" sz="3500" dirty="0" smtClean="0"/>
              <a:t> </a:t>
            </a:r>
            <a:r>
              <a:rPr lang="en-US" sz="3500" dirty="0" err="1" smtClean="0"/>
              <a:t>digunakan</a:t>
            </a:r>
            <a:r>
              <a:rPr lang="en-US" sz="3500" dirty="0" smtClean="0"/>
              <a:t> </a:t>
            </a:r>
            <a:r>
              <a:rPr lang="en-US" sz="3500" dirty="0" err="1" smtClean="0"/>
              <a:t>sebagai</a:t>
            </a:r>
            <a:r>
              <a:rPr lang="en-US" sz="3500" dirty="0" smtClean="0"/>
              <a:t> </a:t>
            </a:r>
            <a:r>
              <a:rPr lang="en-US" sz="3500" dirty="0" err="1" smtClean="0"/>
              <a:t>dasar</a:t>
            </a:r>
            <a:r>
              <a:rPr lang="en-US" sz="3500" dirty="0" smtClean="0"/>
              <a:t> </a:t>
            </a:r>
            <a:r>
              <a:rPr lang="en-US" sz="3500" dirty="0" err="1" smtClean="0"/>
              <a:t>perencanaan</a:t>
            </a:r>
            <a:endParaRPr lang="en-US" sz="35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3500" dirty="0" err="1" smtClean="0"/>
              <a:t>Dapat</a:t>
            </a:r>
            <a:r>
              <a:rPr lang="en-US" sz="3500" dirty="0" smtClean="0"/>
              <a:t> </a:t>
            </a:r>
            <a:r>
              <a:rPr lang="en-US" sz="3500" dirty="0" err="1" smtClean="0"/>
              <a:t>digunakan</a:t>
            </a:r>
            <a:r>
              <a:rPr lang="en-US" sz="3500" dirty="0" smtClean="0"/>
              <a:t> </a:t>
            </a:r>
            <a:r>
              <a:rPr lang="en-US" sz="3500" dirty="0" err="1" smtClean="0"/>
              <a:t>sebagai</a:t>
            </a:r>
            <a:r>
              <a:rPr lang="en-US" sz="3500" dirty="0" smtClean="0"/>
              <a:t> sampling frame </a:t>
            </a:r>
            <a:r>
              <a:rPr lang="en-US" sz="3500" dirty="0" err="1" smtClean="0"/>
              <a:t>untuk</a:t>
            </a:r>
            <a:r>
              <a:rPr lang="en-US" sz="3500" dirty="0" smtClean="0"/>
              <a:t> survey lain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 </a:t>
            </a:r>
            <a:r>
              <a:rPr lang="id-ID" dirty="0"/>
              <a:t>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10</a:t>
            </a:r>
            <a:endParaRPr lang="en-US" sz="7200" dirty="0"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869549" y="2837793"/>
            <a:ext cx="9008547" cy="57479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Registrasi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registrasi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petugas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pemerintahan</a:t>
            </a:r>
            <a:r>
              <a:rPr lang="en-US" sz="2800" dirty="0" smtClean="0"/>
              <a:t> </a:t>
            </a:r>
            <a:r>
              <a:rPr lang="en-US" sz="2800" dirty="0" err="1" smtClean="0"/>
              <a:t>setempat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dinamis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pencatatan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kelahiran</a:t>
            </a:r>
            <a:r>
              <a:rPr lang="en-US" sz="2800" dirty="0" smtClean="0"/>
              <a:t>,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, </a:t>
            </a:r>
            <a:r>
              <a:rPr lang="en-US" sz="2800" dirty="0" err="1" smtClean="0"/>
              <a:t>perkawinan</a:t>
            </a:r>
            <a:r>
              <a:rPr lang="en-US" sz="2800" dirty="0" smtClean="0"/>
              <a:t>, </a:t>
            </a:r>
            <a:r>
              <a:rPr lang="en-US" sz="2800" dirty="0" err="1" smtClean="0"/>
              <a:t>perceraian</a:t>
            </a:r>
            <a:r>
              <a:rPr lang="en-US" sz="2800" dirty="0" smtClean="0"/>
              <a:t>,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tinggal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err="1" smtClean="0"/>
              <a:t>Registrasi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pasif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melaporkan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kejadian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perwakilan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tengah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kelahiran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endParaRPr lang="en-US" dirty="0"/>
          </a:p>
        </p:txBody>
      </p:sp>
      <p:pic>
        <p:nvPicPr>
          <p:cNvPr id="15" name="Picture Placeholder 14" descr="images.jpe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6575" r="6575"/>
          <a:stretch>
            <a:fillRect/>
          </a:stretch>
        </p:blipFill>
        <p:spPr>
          <a:xfrm>
            <a:off x="-12033" y="2952750"/>
            <a:ext cx="8446170" cy="5276850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3481" y="447426"/>
            <a:ext cx="12422708" cy="100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FFFFFF"/>
                </a:solidFill>
              </a:rPr>
              <a:t>Sistem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pengumpulan</a:t>
            </a:r>
            <a:r>
              <a:rPr lang="en-US" sz="4000" b="1" dirty="0" smtClean="0">
                <a:solidFill>
                  <a:srgbClr val="FFFFFF"/>
                </a:solidFill>
              </a:rPr>
              <a:t> data </a:t>
            </a:r>
            <a:r>
              <a:rPr lang="en-US" sz="4000" b="1" dirty="0" err="1" smtClean="0">
                <a:solidFill>
                  <a:srgbClr val="FFFFFF"/>
                </a:solidFill>
              </a:rPr>
              <a:t>penduduk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58228" y="1343364"/>
            <a:ext cx="12343898" cy="4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1371509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Registrasi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Penduduk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  <a:lumOff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516" y="8585726"/>
            <a:ext cx="3454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i="1" dirty="0" smtClean="0"/>
              <a:t>Sumber :</a:t>
            </a:r>
            <a:r>
              <a:rPr lang="en-US" sz="2000" i="1" dirty="0" smtClean="0"/>
              <a:t>drka.acehprov.go.id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1081" y="441063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Registrasi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/>
              <a:t> 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11</a:t>
            </a:r>
            <a:endParaRPr lang="en-US" sz="7200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1765" y="1281407"/>
            <a:ext cx="12343898" cy="45736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Permasalahan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Registrasi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Penduduk</a:t>
            </a:r>
            <a:endParaRPr lang="en-US" sz="2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019258" y="2895047"/>
            <a:ext cx="16606590" cy="50578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id-ID" sz="3200" dirty="0" smtClean="0"/>
              <a:t>B</a:t>
            </a:r>
            <a:r>
              <a:rPr lang="en-US" sz="3200" dirty="0" err="1" smtClean="0"/>
              <a:t>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ketidaklengkapan</a:t>
            </a:r>
            <a:r>
              <a:rPr lang="en-US" sz="3200" dirty="0" smtClean="0"/>
              <a:t> </a:t>
            </a:r>
            <a:r>
              <a:rPr lang="en-US" sz="3200" dirty="0" err="1" smtClean="0"/>
              <a:t>pelaporan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 :</a:t>
            </a:r>
          </a:p>
          <a:p>
            <a:pPr algn="just">
              <a:lnSpc>
                <a:spcPct val="100000"/>
              </a:lnSpc>
            </a:pPr>
            <a:endParaRPr lang="en-US" sz="3200" dirty="0" smtClean="0"/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bayi</a:t>
            </a:r>
            <a:r>
              <a:rPr lang="en-US" sz="3200" dirty="0" smtClean="0"/>
              <a:t> </a:t>
            </a:r>
            <a:r>
              <a:rPr lang="en-US" sz="3200" dirty="0" err="1" smtClean="0"/>
              <a:t>lahir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menit</a:t>
            </a:r>
            <a:r>
              <a:rPr lang="en-US" sz="3200" dirty="0" smtClean="0"/>
              <a:t>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meninggal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. 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peristiwa</a:t>
            </a:r>
            <a:r>
              <a:rPr lang="en-US" sz="3200" dirty="0" smtClean="0"/>
              <a:t> </a:t>
            </a:r>
            <a:r>
              <a:rPr lang="en-US" sz="3200" dirty="0" err="1" smtClean="0"/>
              <a:t>kelahiran</a:t>
            </a:r>
            <a:r>
              <a:rPr lang="en-US" sz="3200" dirty="0" smtClean="0"/>
              <a:t> </a:t>
            </a:r>
            <a:r>
              <a:rPr lang="en-US" sz="3200" dirty="0" err="1" smtClean="0"/>
              <a:t>terlambat</a:t>
            </a:r>
            <a:r>
              <a:rPr lang="en-US" sz="3200" dirty="0" smtClean="0"/>
              <a:t> </a:t>
            </a:r>
            <a:r>
              <a:rPr lang="en-US" sz="3200" dirty="0" err="1" smtClean="0"/>
              <a:t>dilaporkan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menunggu</a:t>
            </a:r>
            <a:r>
              <a:rPr lang="en-US" sz="3200" dirty="0" smtClean="0"/>
              <a:t> </a:t>
            </a:r>
            <a:r>
              <a:rPr lang="en-US" sz="3200" dirty="0" err="1" smtClean="0"/>
              <a:t>tali</a:t>
            </a:r>
            <a:r>
              <a:rPr lang="en-US" sz="3200" dirty="0" smtClean="0"/>
              <a:t> </a:t>
            </a:r>
            <a:r>
              <a:rPr lang="en-US" sz="3200" dirty="0" err="1" smtClean="0"/>
              <a:t>pusarnya</a:t>
            </a:r>
            <a:r>
              <a:rPr lang="en-US" sz="3200" dirty="0" smtClean="0"/>
              <a:t> </a:t>
            </a:r>
            <a:r>
              <a:rPr lang="en-US" sz="3200" dirty="0" err="1" smtClean="0"/>
              <a:t>putus</a:t>
            </a:r>
            <a:r>
              <a:rPr lang="en-US" sz="3200" dirty="0" smtClean="0"/>
              <a:t>, </a:t>
            </a:r>
            <a:r>
              <a:rPr lang="en-US" sz="3200" dirty="0" err="1" smtClean="0"/>
              <a:t>tetapi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</a:t>
            </a:r>
            <a:r>
              <a:rPr lang="en-US" sz="3200" dirty="0" smtClean="0"/>
              <a:t> </a:t>
            </a:r>
            <a:r>
              <a:rPr lang="en-US" sz="3200" dirty="0" err="1" smtClean="0"/>
              <a:t>kejadian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bayi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meninggal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. 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/>
              <a:t>Jarak</a:t>
            </a:r>
            <a:r>
              <a:rPr lang="en-US" sz="3200" dirty="0" smtClean="0"/>
              <a:t> </a:t>
            </a:r>
            <a:r>
              <a:rPr lang="en-US" sz="3200" dirty="0" err="1" smtClean="0"/>
              <a:t>kantor</a:t>
            </a:r>
            <a:r>
              <a:rPr lang="en-US" sz="3200" dirty="0" smtClean="0"/>
              <a:t> </a:t>
            </a:r>
            <a:r>
              <a:rPr lang="en-US" sz="3200" dirty="0" err="1" smtClean="0"/>
              <a:t>desa</a:t>
            </a:r>
            <a:r>
              <a:rPr lang="en-US" sz="3200" dirty="0" smtClean="0"/>
              <a:t> </a:t>
            </a:r>
            <a:r>
              <a:rPr lang="en-US" sz="3200" dirty="0" err="1" smtClean="0"/>
              <a:t>terlalu</a:t>
            </a:r>
            <a:r>
              <a:rPr lang="en-US" sz="3200" dirty="0" smtClean="0"/>
              <a:t> </a:t>
            </a:r>
            <a:r>
              <a:rPr lang="en-US" sz="3200" dirty="0" err="1" smtClean="0"/>
              <a:t>jauh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rumah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melahirkan</a:t>
            </a:r>
            <a:r>
              <a:rPr lang="en-US" sz="3200" dirty="0" smtClean="0"/>
              <a:t>, </a:t>
            </a: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peristiwa</a:t>
            </a:r>
            <a:r>
              <a:rPr lang="en-US" sz="3200" dirty="0" smtClean="0"/>
              <a:t> </a:t>
            </a:r>
            <a:r>
              <a:rPr lang="en-US" sz="3200" dirty="0" err="1" smtClean="0"/>
              <a:t>kelahiran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dilaporkan</a:t>
            </a:r>
            <a:r>
              <a:rPr lang="en-US" sz="3200" dirty="0" smtClean="0"/>
              <a:t>.</a:t>
            </a:r>
          </a:p>
          <a:p>
            <a:pPr marL="457200" lvl="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perempuan</a:t>
            </a:r>
            <a:r>
              <a:rPr lang="en-US" sz="3200" dirty="0" smtClean="0"/>
              <a:t> </a:t>
            </a:r>
            <a:r>
              <a:rPr lang="en-US" sz="3200" dirty="0" err="1" smtClean="0"/>
              <a:t>hamil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peristiwa</a:t>
            </a:r>
            <a:r>
              <a:rPr lang="en-US" sz="3200" dirty="0" smtClean="0"/>
              <a:t> “</a:t>
            </a:r>
            <a:r>
              <a:rPr lang="en-US" sz="3200" dirty="0" err="1" smtClean="0"/>
              <a:t>kecelakaan</a:t>
            </a:r>
            <a:r>
              <a:rPr lang="en-US" sz="3200" dirty="0" smtClean="0"/>
              <a:t>”,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melahirkan</a:t>
            </a:r>
            <a:r>
              <a:rPr lang="en-US" sz="3200" dirty="0" smtClean="0"/>
              <a:t> </a:t>
            </a:r>
            <a:r>
              <a:rPr lang="en-US" sz="3200" dirty="0" err="1" smtClean="0"/>
              <a:t>bayinya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dilaporkan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kantor</a:t>
            </a:r>
            <a:r>
              <a:rPr lang="en-US" sz="3200" dirty="0" smtClean="0"/>
              <a:t> </a:t>
            </a:r>
            <a:r>
              <a:rPr lang="en-US" sz="3200" dirty="0" err="1" smtClean="0"/>
              <a:t>desa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081" y="441063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Registrasi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 smtClean="0"/>
              <a:t> Program Studi Matematika FMIPA Universitas Udayana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12</a:t>
            </a:r>
            <a:endParaRPr lang="en-US" sz="7200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Kelebihan</a:t>
            </a:r>
            <a:r>
              <a:rPr lang="en-US" b="1" dirty="0" smtClean="0"/>
              <a:t> &amp; </a:t>
            </a:r>
            <a:r>
              <a:rPr lang="en-US" b="1" dirty="0" err="1" smtClean="0"/>
              <a:t>Kekurang</a:t>
            </a:r>
            <a:r>
              <a:rPr lang="id-ID" b="1" dirty="0" smtClean="0"/>
              <a:t>an</a:t>
            </a:r>
            <a:r>
              <a:rPr lang="en-US" b="1" dirty="0" smtClean="0"/>
              <a:t> </a:t>
            </a:r>
            <a:r>
              <a:rPr lang="en-US" b="1" dirty="0" err="1" smtClean="0"/>
              <a:t>Registrasi</a:t>
            </a:r>
            <a:r>
              <a:rPr lang="en-US" b="1" dirty="0" smtClean="0"/>
              <a:t> </a:t>
            </a:r>
            <a:r>
              <a:rPr lang="en-US" b="1" dirty="0" err="1" smtClean="0"/>
              <a:t>Penduduk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36144" y="2067190"/>
            <a:ext cx="16028029" cy="66232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Kekurangan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26726" y="2774731"/>
            <a:ext cx="16725246" cy="2392211"/>
          </a:xfrm>
        </p:spPr>
        <p:txBody>
          <a:bodyPr>
            <a:noAutofit/>
          </a:bodyPr>
          <a:lstStyle/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Pendaftaran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penduduk</a:t>
            </a:r>
            <a:r>
              <a:rPr lang="en-US" sz="3200" dirty="0" smtClean="0">
                <a:solidFill>
                  <a:schemeClr val="tx1"/>
                </a:solidFill>
              </a:rPr>
              <a:t> de jure</a:t>
            </a: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Informasi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disajikan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sedikit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Sangat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tergantung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sistem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petugas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kesadaran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masyarakat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742950" lvl="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Kelengkapan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kecermatan</a:t>
            </a:r>
            <a:r>
              <a:rPr lang="en-US" sz="3200" dirty="0" smtClean="0">
                <a:solidFill>
                  <a:schemeClr val="tx1"/>
                </a:solidFill>
              </a:rPr>
              <a:t> data </a:t>
            </a:r>
            <a:r>
              <a:rPr lang="en-US" sz="3200" dirty="0" err="1" smtClean="0">
                <a:solidFill>
                  <a:schemeClr val="tx1"/>
                </a:solidFill>
              </a:rPr>
              <a:t>tergantung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konsistensi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kontinu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pencatatan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089790" y="6440601"/>
            <a:ext cx="16032039" cy="66232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Kelebihan</a:t>
            </a:r>
            <a:r>
              <a:rPr lang="en-US" sz="3600" dirty="0" smtClean="0"/>
              <a:t> 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243434" y="7182547"/>
            <a:ext cx="16508539" cy="2074027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3200" dirty="0" err="1" smtClean="0"/>
              <a:t>Sifatnya</a:t>
            </a:r>
            <a:r>
              <a:rPr lang="en-US" sz="3200" dirty="0" smtClean="0"/>
              <a:t> </a:t>
            </a:r>
            <a:r>
              <a:rPr lang="en-US" sz="3200" dirty="0" err="1" smtClean="0"/>
              <a:t>terus</a:t>
            </a:r>
            <a:r>
              <a:rPr lang="en-US" sz="3200" dirty="0" smtClean="0"/>
              <a:t> </a:t>
            </a:r>
            <a:r>
              <a:rPr lang="en-US" sz="3200" dirty="0" err="1" smtClean="0"/>
              <a:t>menerus</a:t>
            </a:r>
            <a:endParaRPr lang="en-US" sz="32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3200" dirty="0" err="1" smtClean="0"/>
              <a:t>Lengkap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mendaftarkan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endParaRPr lang="en-US" sz="32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3200" dirty="0" err="1" smtClean="0"/>
              <a:t>Akurat</a:t>
            </a:r>
            <a:r>
              <a:rPr lang="en-US" sz="3200" dirty="0" smtClean="0"/>
              <a:t> </a:t>
            </a:r>
            <a:r>
              <a:rPr lang="en-US" sz="3200" dirty="0" err="1" smtClean="0"/>
              <a:t>apabila</a:t>
            </a:r>
            <a:r>
              <a:rPr lang="en-US" sz="3200" dirty="0" smtClean="0"/>
              <a:t> </a:t>
            </a:r>
            <a:r>
              <a:rPr lang="en-US" sz="3200" dirty="0" err="1" smtClean="0"/>
              <a:t>dilaporkan</a:t>
            </a:r>
            <a:r>
              <a:rPr lang="en-US" sz="3200" dirty="0" smtClean="0"/>
              <a:t> </a:t>
            </a:r>
            <a:r>
              <a:rPr lang="en-US" sz="3200" dirty="0" err="1" smtClean="0"/>
              <a:t>segera</a:t>
            </a:r>
            <a:r>
              <a:rPr lang="en-US" sz="3200" dirty="0" smtClean="0"/>
              <a:t>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kejadian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/>
              <a:t> 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13</a:t>
            </a:r>
            <a:endParaRPr lang="en-US" sz="7200" dirty="0"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891752" y="2711669"/>
            <a:ext cx="8960621" cy="587405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j-lt"/>
              </a:rPr>
              <a:t>Hasil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sensus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serta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registrasi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memiliki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keterbatasan</a:t>
            </a:r>
            <a:r>
              <a:rPr lang="en-US" sz="3200" dirty="0" smtClean="0">
                <a:latin typeface="+mj-lt"/>
              </a:rPr>
              <a:t>. </a:t>
            </a:r>
            <a:r>
              <a:rPr lang="en-US" sz="3200" dirty="0" err="1" smtClean="0">
                <a:latin typeface="+mj-lt"/>
              </a:rPr>
              <a:t>Sensus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registrasi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hanya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memberikan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informasi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secara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umum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saja</a:t>
            </a:r>
            <a:r>
              <a:rPr lang="en-US" sz="3200" dirty="0" smtClean="0">
                <a:latin typeface="+mj-lt"/>
              </a:rPr>
              <a:t>. </a:t>
            </a:r>
            <a:r>
              <a:rPr lang="en-US" sz="3200" dirty="0" err="1" smtClean="0">
                <a:latin typeface="+mj-lt"/>
              </a:rPr>
              <a:t>Maka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dari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itu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dilakukan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surv</a:t>
            </a:r>
            <a:r>
              <a:rPr lang="id-ID" sz="3200" dirty="0" smtClean="0">
                <a:latin typeface="+mj-lt"/>
              </a:rPr>
              <a:t>e</a:t>
            </a:r>
            <a:r>
              <a:rPr lang="en-US" sz="3200" dirty="0" err="1" smtClean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en-US" sz="3200" dirty="0" err="1" smtClean="0">
                <a:latin typeface="+mj-lt"/>
              </a:rPr>
              <a:t>Surv</a:t>
            </a:r>
            <a:r>
              <a:rPr lang="id-ID" sz="3200" dirty="0" smtClean="0">
                <a:latin typeface="+mj-lt"/>
              </a:rPr>
              <a:t>e</a:t>
            </a:r>
            <a:r>
              <a:rPr lang="en-US" sz="3200" dirty="0" err="1" smtClean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sifatnya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lebih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terbatas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informasi</a:t>
            </a:r>
            <a:r>
              <a:rPr lang="en-US" sz="3200" dirty="0" smtClean="0">
                <a:latin typeface="+mj-lt"/>
              </a:rPr>
              <a:t> yang </a:t>
            </a:r>
            <a:r>
              <a:rPr lang="en-US" sz="3200" dirty="0" err="1" smtClean="0">
                <a:latin typeface="+mj-lt"/>
              </a:rPr>
              <a:t>dikumpulkan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lebih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luas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mendalam</a:t>
            </a:r>
            <a:r>
              <a:rPr lang="en-US" sz="3200" dirty="0" smtClean="0">
                <a:latin typeface="+mj-lt"/>
              </a:rPr>
              <a:t>.</a:t>
            </a:r>
          </a:p>
          <a:p>
            <a:r>
              <a:rPr lang="en-US" sz="3200" dirty="0" err="1" smtClean="0">
                <a:latin typeface="+mj-lt"/>
              </a:rPr>
              <a:t>Survei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biasanya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dilaksanakan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pertengahan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periode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antara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dua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sensus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penduduk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15" name="Picture Placeholder 14" descr="33298_620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6008" r="6008"/>
          <a:stretch>
            <a:fillRect/>
          </a:stretch>
        </p:blipFill>
        <p:spPr/>
      </p:pic>
      <p:sp>
        <p:nvSpPr>
          <p:cNvPr id="13" name="Title 1"/>
          <p:cNvSpPr txBox="1">
            <a:spLocks/>
          </p:cNvSpPr>
          <p:nvPr/>
        </p:nvSpPr>
        <p:spPr>
          <a:xfrm>
            <a:off x="603481" y="688056"/>
            <a:ext cx="12422708" cy="100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FFFFFF"/>
                </a:solidFill>
              </a:rPr>
              <a:t>Sistem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</a:rPr>
              <a:t>pengumpulan</a:t>
            </a:r>
            <a:r>
              <a:rPr lang="en-US" sz="4000" b="1" dirty="0" smtClean="0">
                <a:solidFill>
                  <a:srgbClr val="FFFFFF"/>
                </a:solidFill>
              </a:rPr>
              <a:t> data </a:t>
            </a:r>
            <a:r>
              <a:rPr lang="en-US" sz="4000" b="1" dirty="0" err="1" smtClean="0">
                <a:solidFill>
                  <a:srgbClr val="FFFFFF"/>
                </a:solidFill>
              </a:rPr>
              <a:t>penduduk</a:t>
            </a:r>
            <a:endParaRPr lang="en-US" sz="4000" dirty="0" smtClean="0">
              <a:solidFill>
                <a:srgbClr val="FFFFFF"/>
              </a:solidFill>
            </a:endParaRPr>
          </a:p>
          <a:p>
            <a:pPr marL="0" marR="0" lvl="0" indent="0" algn="l" defTabSz="13715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  <a:lumOff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34165" y="1370745"/>
            <a:ext cx="12343898" cy="4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1371509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Survei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</a:rPr>
              <a:t>Penduduk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  <a:lumOff val="9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516" y="8585726"/>
            <a:ext cx="3355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i="1" dirty="0" smtClean="0"/>
              <a:t>Sumber : </a:t>
            </a:r>
            <a:r>
              <a:rPr lang="id-ID" sz="2000" i="1" dirty="0" err="1" smtClean="0"/>
              <a:t>metro.tempo.com</a:t>
            </a:r>
            <a:r>
              <a:rPr lang="id-ID" sz="2000" i="1" dirty="0" smtClean="0"/>
              <a:t> 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1081" y="511593"/>
            <a:ext cx="12422708" cy="763755"/>
          </a:xfrm>
        </p:spPr>
        <p:txBody>
          <a:bodyPr>
            <a:noAutofit/>
          </a:bodyPr>
          <a:lstStyle/>
          <a:p>
            <a:r>
              <a:rPr lang="en-US" sz="4400" b="1" dirty="0" err="1" smtClean="0"/>
              <a:t>Survei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 smtClean="0"/>
              <a:t> Program Studi Matematika FMIPA Universitas Udayana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14</a:t>
            </a:r>
            <a:endParaRPr lang="en-US" sz="7200" dirty="0"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2" indent="0">
              <a:spcBef>
                <a:spcPts val="1500"/>
              </a:spcBef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Kelebihan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Kekurangan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Survei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Penduduk</a:t>
            </a:r>
            <a:endParaRPr lang="en-US" b="1" dirty="0" smtClean="0">
              <a:solidFill>
                <a:srgbClr val="FFFFFF"/>
              </a:solidFill>
            </a:endParaRPr>
          </a:p>
          <a:p>
            <a:endParaRPr lang="en-US" sz="2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99206" y="2438927"/>
            <a:ext cx="16028029" cy="662321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 smtClean="0"/>
              <a:t>Kelebihan</a:t>
            </a:r>
            <a:r>
              <a:rPr lang="en-US" sz="3600" dirty="0" smtClean="0"/>
              <a:t> :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95195" y="3248527"/>
            <a:ext cx="16077615" cy="3152274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 smtClean="0"/>
              <a:t>Biaya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murah</a:t>
            </a:r>
            <a:r>
              <a:rPr lang="en-US" sz="2600" dirty="0" smtClean="0"/>
              <a:t> </a:t>
            </a:r>
            <a:r>
              <a:rPr lang="en-US" sz="2600" dirty="0" err="1" smtClean="0"/>
              <a:t>dibanding</a:t>
            </a:r>
            <a:r>
              <a:rPr lang="en-US" sz="2600" dirty="0" smtClean="0"/>
              <a:t> </a:t>
            </a:r>
            <a:r>
              <a:rPr lang="en-US" sz="2600" dirty="0" err="1" smtClean="0"/>
              <a:t>sensus</a:t>
            </a:r>
            <a:r>
              <a:rPr lang="en-US" sz="2600" dirty="0" smtClean="0"/>
              <a:t>.</a:t>
            </a: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 smtClean="0"/>
              <a:t>Kualitas</a:t>
            </a:r>
            <a:r>
              <a:rPr lang="en-US" sz="2600" dirty="0" smtClean="0"/>
              <a:t> data </a:t>
            </a:r>
            <a:r>
              <a:rPr lang="en-US" sz="2600" dirty="0" err="1" smtClean="0"/>
              <a:t>mungkin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baik</a:t>
            </a:r>
            <a:r>
              <a:rPr lang="en-US" sz="2600" dirty="0" smtClean="0"/>
              <a:t> </a:t>
            </a:r>
            <a:r>
              <a:rPr lang="en-US" sz="2600" dirty="0" err="1" smtClean="0"/>
              <a:t>daripada</a:t>
            </a:r>
            <a:r>
              <a:rPr lang="en-US" sz="2600" dirty="0" smtClean="0"/>
              <a:t> </a:t>
            </a:r>
            <a:r>
              <a:rPr lang="en-US" sz="2600" dirty="0" err="1" smtClean="0"/>
              <a:t>sensus</a:t>
            </a:r>
            <a:r>
              <a:rPr lang="en-US" sz="2600" dirty="0" smtClean="0"/>
              <a:t>.</a:t>
            </a: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menguji</a:t>
            </a:r>
            <a:r>
              <a:rPr lang="en-US" sz="2600" dirty="0" smtClean="0"/>
              <a:t> </a:t>
            </a:r>
            <a:r>
              <a:rPr lang="en-US" sz="2600" dirty="0" err="1" smtClean="0"/>
              <a:t>ketelitian</a:t>
            </a:r>
            <a:r>
              <a:rPr lang="en-US" sz="2600" dirty="0" smtClean="0"/>
              <a:t> </a:t>
            </a:r>
            <a:r>
              <a:rPr lang="en-US" sz="2600" dirty="0" err="1" smtClean="0"/>
              <a:t>sensus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registrasi</a:t>
            </a:r>
            <a:r>
              <a:rPr lang="en-US" sz="2600" dirty="0" smtClean="0"/>
              <a:t>.</a:t>
            </a: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kapan</a:t>
            </a:r>
            <a:r>
              <a:rPr lang="en-US" sz="2600" dirty="0" smtClean="0"/>
              <a:t> </a:t>
            </a:r>
            <a:r>
              <a:rPr lang="en-US" sz="2600" dirty="0" err="1" smtClean="0"/>
              <a:t>saja</a:t>
            </a:r>
            <a:r>
              <a:rPr lang="en-US" sz="2600" dirty="0" smtClean="0"/>
              <a:t> (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kurun</a:t>
            </a:r>
            <a:r>
              <a:rPr lang="en-US" sz="2600" dirty="0" smtClean="0"/>
              <a:t> </a:t>
            </a:r>
            <a:r>
              <a:rPr lang="en-US" sz="2600" dirty="0" err="1" smtClean="0"/>
              <a:t>waktu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).</a:t>
            </a: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Data yang </a:t>
            </a:r>
            <a:r>
              <a:rPr lang="en-US" sz="2600" dirty="0" err="1" smtClean="0"/>
              <a:t>diambil</a:t>
            </a:r>
            <a:r>
              <a:rPr lang="en-US" sz="2600" dirty="0" smtClean="0"/>
              <a:t>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</a:t>
            </a:r>
            <a:r>
              <a:rPr lang="en-US" sz="2600" dirty="0" err="1" smtClean="0"/>
              <a:t>kebutuhan</a:t>
            </a:r>
            <a:r>
              <a:rPr lang="en-US" sz="2600" dirty="0" smtClean="0"/>
              <a:t>.</a:t>
            </a: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sampel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sedikit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menghemat</a:t>
            </a:r>
            <a:r>
              <a:rPr lang="en-US" sz="2600" dirty="0" smtClean="0"/>
              <a:t> </a:t>
            </a:r>
            <a:r>
              <a:rPr lang="en-US" sz="2600" dirty="0" err="1" smtClean="0"/>
              <a:t>biaya</a:t>
            </a:r>
            <a:r>
              <a:rPr lang="en-US" sz="2600" dirty="0" smtClean="0"/>
              <a:t>,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mengefisienkan</a:t>
            </a:r>
            <a:r>
              <a:rPr lang="en-US" sz="2600" dirty="0" smtClean="0"/>
              <a:t> </a:t>
            </a:r>
            <a:r>
              <a:rPr lang="en-US" sz="2600" dirty="0" err="1" smtClean="0"/>
              <a:t>waktu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tenaga</a:t>
            </a:r>
            <a:r>
              <a:rPr lang="en-US" sz="2600" dirty="0" smtClean="0"/>
              <a:t>.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95196" y="6519425"/>
            <a:ext cx="16032039" cy="66232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Kekurangan</a:t>
            </a:r>
            <a:r>
              <a:rPr lang="en-US" sz="3600" dirty="0" smtClean="0"/>
              <a:t> 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991185" y="7222372"/>
            <a:ext cx="16077615" cy="2074027"/>
          </a:xfrm>
        </p:spPr>
        <p:txBody>
          <a:bodyPr>
            <a:normAutofit/>
          </a:bodyPr>
          <a:lstStyle/>
          <a:p>
            <a:pPr marL="742950" lvl="0" indent="-74295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Data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representatif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.</a:t>
            </a:r>
          </a:p>
          <a:p>
            <a:pPr marL="742950" lvl="0" indent="-74295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terwakili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data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data.</a:t>
            </a:r>
          </a:p>
          <a:p>
            <a:pPr marL="742950" lvl="0" indent="-742950" algn="just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Sampel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214482" y="6798467"/>
            <a:ext cx="5198574" cy="42106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1885042" y="6797065"/>
            <a:ext cx="5198574" cy="4210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738704" y="6797065"/>
            <a:ext cx="5198574" cy="42106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540130" y="6821449"/>
            <a:ext cx="5198574" cy="42106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41296" y="6798467"/>
            <a:ext cx="5198574" cy="42106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942722" y="6822851"/>
            <a:ext cx="5198574" cy="421062"/>
          </a:xfrm>
          <a:prstGeom prst="rect">
            <a:avLst/>
          </a:prstGeom>
        </p:spPr>
      </p:pic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antara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Sensus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Registrasi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Survei</a:t>
            </a:r>
            <a:endParaRPr lang="en-US" sz="36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</a:t>
            </a:r>
            <a:r>
              <a:rPr lang="id-ID" dirty="0"/>
              <a:t> 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88775"/>
              </p:ext>
            </p:extLst>
          </p:nvPr>
        </p:nvGraphicFramePr>
        <p:xfrm>
          <a:off x="2598732" y="2474976"/>
          <a:ext cx="4425961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961"/>
              </a:tblGrid>
              <a:tr h="73558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SENSUS</a:t>
                      </a:r>
                      <a:endParaRPr lang="en-US" b="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Waktu</a:t>
                      </a:r>
                      <a:r>
                        <a:rPr lang="en-US" sz="2400" baseline="0" dirty="0" smtClean="0"/>
                        <a:t> : 10 </a:t>
                      </a:r>
                      <a:r>
                        <a:rPr lang="en-US" sz="2400" baseline="0" dirty="0" err="1" smtClean="0"/>
                        <a:t>tahun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sekali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Cakupan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err="1" smtClean="0"/>
                        <a:t>Seluruh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penduduk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Wilayah : </a:t>
                      </a:r>
                      <a:r>
                        <a:rPr lang="en-US" sz="2400" dirty="0" err="1" smtClean="0"/>
                        <a:t>Seluruh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wilayah</a:t>
                      </a:r>
                      <a:r>
                        <a:rPr lang="en-US" sz="2400" dirty="0" smtClean="0"/>
                        <a:t> Indonesia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Biaya</a:t>
                      </a:r>
                      <a:r>
                        <a:rPr lang="en-US" sz="2400" dirty="0" smtClean="0"/>
                        <a:t> :</a:t>
                      </a:r>
                      <a:r>
                        <a:rPr lang="en-US" sz="2400" dirty="0" err="1" smtClean="0"/>
                        <a:t>Mahal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Pelaksana</a:t>
                      </a:r>
                      <a:r>
                        <a:rPr lang="en-US" sz="2400" dirty="0" smtClean="0"/>
                        <a:t> : BPS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92981"/>
              </p:ext>
            </p:extLst>
          </p:nvPr>
        </p:nvGraphicFramePr>
        <p:xfrm>
          <a:off x="7893213" y="2465832"/>
          <a:ext cx="4425961" cy="441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5961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id-ID" b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SURVEI</a:t>
                      </a:r>
                      <a:endParaRPr lang="en-US" b="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Waktu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err="1" smtClean="0"/>
                        <a:t>Sesuai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kebutuhan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Cakupan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err="1" smtClean="0"/>
                        <a:t>Sebagian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penduduk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indent="0" algn="l" defTabSz="13715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Wilayah : </a:t>
                      </a:r>
                      <a:r>
                        <a:rPr lang="en-US" sz="2400" dirty="0" err="1" smtClean="0"/>
                        <a:t>Sebagian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wIlayah</a:t>
                      </a:r>
                      <a:endParaRPr lang="en-US" sz="2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Biaya</a:t>
                      </a:r>
                      <a:r>
                        <a:rPr lang="en-US" sz="2400" dirty="0" smtClean="0"/>
                        <a:t> :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murah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Pelaksana</a:t>
                      </a:r>
                      <a:r>
                        <a:rPr lang="en-US" sz="2400" dirty="0" smtClean="0"/>
                        <a:t> :  BPS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25083"/>
              </p:ext>
            </p:extLst>
          </p:nvPr>
        </p:nvGraphicFramePr>
        <p:xfrm>
          <a:off x="13131779" y="2462784"/>
          <a:ext cx="4425961" cy="450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5961"/>
              </a:tblGrid>
              <a:tr h="735584">
                <a:tc>
                  <a:txBody>
                    <a:bodyPr/>
                    <a:lstStyle/>
                    <a:p>
                      <a:pPr algn="ctr"/>
                      <a:r>
                        <a:rPr lang="id-ID" b="0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REGISTRASI</a:t>
                      </a:r>
                      <a:endParaRPr lang="en-US" b="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Waktu</a:t>
                      </a:r>
                      <a:r>
                        <a:rPr lang="en-US" sz="2400" baseline="0" dirty="0" smtClean="0"/>
                        <a:t> :</a:t>
                      </a:r>
                      <a:r>
                        <a:rPr lang="en-US" sz="2400" baseline="0" dirty="0" err="1" smtClean="0"/>
                        <a:t>Setiap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kejadian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Cakupan</a:t>
                      </a:r>
                      <a:r>
                        <a:rPr lang="en-US" sz="2400" baseline="0" dirty="0" smtClean="0"/>
                        <a:t> : </a:t>
                      </a:r>
                      <a:r>
                        <a:rPr lang="en-US" sz="2400" baseline="0" dirty="0" err="1" smtClean="0"/>
                        <a:t>Setiap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orang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marL="0" marR="0" indent="0" algn="l" defTabSz="13715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Wilayah : </a:t>
                      </a:r>
                      <a:r>
                        <a:rPr lang="en-US" sz="2400" dirty="0" err="1" smtClean="0"/>
                        <a:t>Sesuai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tempat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tinggal</a:t>
                      </a:r>
                      <a:endParaRPr lang="en-US" sz="2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Biaya</a:t>
                      </a:r>
                      <a:r>
                        <a:rPr lang="en-US" sz="2400" dirty="0" smtClean="0"/>
                        <a:t> : </a:t>
                      </a:r>
                      <a:r>
                        <a:rPr lang="en-US" sz="2400" dirty="0" err="1" smtClean="0"/>
                        <a:t>Murah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5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Pelaksana</a:t>
                      </a:r>
                      <a:r>
                        <a:rPr lang="en-US" sz="2400" dirty="0" smtClean="0"/>
                        <a:t> : </a:t>
                      </a:r>
                      <a:r>
                        <a:rPr lang="en-US" sz="2400" dirty="0" err="1" smtClean="0"/>
                        <a:t>Aparat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desa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15</a:t>
            </a:r>
            <a:endParaRPr lang="en-US" sz="7200" dirty="0">
              <a:latin typeface="+mj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8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SEKIAN &amp; TERIMAKASIH </a:t>
            </a:r>
            <a:endParaRPr 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8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SUMBER DATA DEMOGRAFI</a:t>
            </a:r>
            <a:endParaRPr lang="en-US" sz="6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-12700" y="9571038"/>
            <a:ext cx="18299113" cy="5476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dirty="0" smtClean="0"/>
              <a:t>MATEMATIKA POPULASI  |</a:t>
            </a:r>
            <a:r>
              <a:rPr lang="id-ID" sz="2000" dirty="0"/>
              <a:t> Program Studi Matematika FMIPA Universitas </a:t>
            </a:r>
            <a:r>
              <a:rPr lang="id-ID" sz="2000" dirty="0" err="1"/>
              <a:t>Udayana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081" y="487530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Sumber</a:t>
            </a:r>
            <a:r>
              <a:rPr lang="en-US" sz="4400" b="1" dirty="0" smtClean="0"/>
              <a:t> Data </a:t>
            </a:r>
            <a:r>
              <a:rPr lang="en-US" sz="4400" b="1" dirty="0" err="1" smtClean="0"/>
              <a:t>Demografi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pengumpulan</a:t>
            </a:r>
            <a:r>
              <a:rPr lang="en-US" b="1" dirty="0" smtClean="0"/>
              <a:t> data </a:t>
            </a:r>
            <a:r>
              <a:rPr lang="en-US" b="1" dirty="0" err="1" smtClean="0"/>
              <a:t>penduduk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b="1" dirty="0" err="1" smtClean="0"/>
              <a:t>Sensus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Penduduk</a:t>
            </a:r>
            <a:endParaRPr lang="en-US" sz="32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b="1" dirty="0" err="1" smtClean="0"/>
              <a:t>Registrasi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Penduduk</a:t>
            </a:r>
            <a:endParaRPr lang="en-US" sz="28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3200" b="1" dirty="0" err="1" smtClean="0"/>
              <a:t>Survei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Penduduk</a:t>
            </a:r>
            <a:endParaRPr lang="en-US" sz="3200" b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1</a:t>
            </a:r>
            <a:endParaRPr lang="en-US" sz="72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7853" y="9763780"/>
            <a:ext cx="1552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MATEMATIKA POPULASI  |</a:t>
            </a:r>
            <a:r>
              <a:rPr lang="id-ID" sz="2000" dirty="0" smtClean="0">
                <a:solidFill>
                  <a:srgbClr val="FFFFFF"/>
                </a:solidFill>
              </a:rPr>
              <a:t> Program Studi Matematika FMIPA Universitas Udayana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81" y="631908"/>
            <a:ext cx="12422708" cy="1003675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/>
              <a:t>Sistem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pengumpulan</a:t>
            </a:r>
            <a:r>
              <a:rPr lang="en-US" sz="4400" b="1" dirty="0" smtClean="0"/>
              <a:t> data </a:t>
            </a:r>
            <a:r>
              <a:rPr lang="en-US" sz="4400" b="1" dirty="0" err="1" smtClean="0"/>
              <a:t>penduduk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  </a:t>
            </a:r>
            <a:r>
              <a:rPr lang="id-ID" dirty="0" smtClean="0"/>
              <a:t>Program Studi Matematika FMIPA Universitas </a:t>
            </a:r>
            <a:r>
              <a:rPr lang="id-ID" dirty="0" err="1" smtClean="0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 smtClean="0">
                <a:latin typeface="+mj-lt"/>
              </a:rPr>
              <a:t>2</a:t>
            </a:r>
            <a:endParaRPr lang="en-US" sz="7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1765" y="1287216"/>
            <a:ext cx="12343898" cy="45736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Sensus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Penduduk</a:t>
            </a:r>
            <a:endParaRPr lang="en-US" sz="2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333186" y="3533705"/>
            <a:ext cx="8071945" cy="48673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Sensus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pencacahan</a:t>
            </a:r>
            <a:r>
              <a:rPr lang="en-US" sz="2800" dirty="0" smtClean="0"/>
              <a:t> (</a:t>
            </a:r>
            <a:r>
              <a:rPr lang="en-US" sz="2800" i="1" dirty="0" smtClean="0"/>
              <a:t>Collecting</a:t>
            </a:r>
            <a:r>
              <a:rPr lang="en-US" sz="2800" dirty="0" smtClean="0"/>
              <a:t>), </a:t>
            </a:r>
            <a:r>
              <a:rPr lang="en-US" sz="2800" dirty="0" err="1" smtClean="0"/>
              <a:t>pengumpulan</a:t>
            </a:r>
            <a:r>
              <a:rPr lang="en-US" sz="2800" dirty="0" smtClean="0"/>
              <a:t> </a:t>
            </a:r>
            <a:r>
              <a:rPr lang="en-US" sz="2800" i="1" dirty="0" smtClean="0"/>
              <a:t>(Compiling), </a:t>
            </a:r>
            <a:r>
              <a:rPr lang="en-US" sz="2800" dirty="0" err="1" smtClean="0"/>
              <a:t>penyusunan</a:t>
            </a:r>
            <a:r>
              <a:rPr lang="en-US" sz="2800" dirty="0" smtClean="0"/>
              <a:t> </a:t>
            </a:r>
            <a:r>
              <a:rPr lang="en-US" sz="2800" i="1" dirty="0" smtClean="0"/>
              <a:t>(Tabulating)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Penerbitan</a:t>
            </a:r>
            <a:r>
              <a:rPr lang="en-US" sz="2800" dirty="0" smtClean="0"/>
              <a:t> </a:t>
            </a:r>
            <a:r>
              <a:rPr lang="en-US" sz="2800" i="1" dirty="0" smtClean="0"/>
              <a:t>(Publishing) </a:t>
            </a:r>
            <a:r>
              <a:rPr lang="en-US" sz="2800" dirty="0" smtClean="0"/>
              <a:t>data </a:t>
            </a:r>
            <a:r>
              <a:rPr lang="en-US" sz="2800" dirty="0" err="1" smtClean="0"/>
              <a:t>demografi</a:t>
            </a:r>
            <a:r>
              <a:rPr lang="en-US" sz="2800" dirty="0" smtClean="0"/>
              <a:t>,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menyangkut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orang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di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.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id-ID" i="1" dirty="0" smtClean="0"/>
              <a:t>Sumber : </a:t>
            </a:r>
            <a:r>
              <a:rPr lang="en-US" i="1" dirty="0" smtClean="0"/>
              <a:t>United Nations (UN) </a:t>
            </a:r>
            <a:r>
              <a:rPr lang="en-US" i="1" dirty="0" err="1" smtClean="0"/>
              <a:t>dalam</a:t>
            </a:r>
            <a:r>
              <a:rPr lang="en-US" i="1" dirty="0" smtClean="0"/>
              <a:t> Principles and Recommendations for Natural Population Censuses</a:t>
            </a:r>
          </a:p>
          <a:p>
            <a:endParaRPr lang="en-US" dirty="0"/>
          </a:p>
        </p:txBody>
      </p:sp>
      <p:pic>
        <p:nvPicPr>
          <p:cNvPr id="15" name="Picture Placeholder 14" descr="182738_620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5883" r="5883"/>
          <a:stretch>
            <a:fillRect/>
          </a:stretch>
        </p:blipFill>
        <p:spPr>
          <a:xfrm>
            <a:off x="1" y="2983832"/>
            <a:ext cx="8505948" cy="5392846"/>
          </a:xfrm>
        </p:spPr>
      </p:pic>
      <p:sp>
        <p:nvSpPr>
          <p:cNvPr id="6" name="Rectangle 5"/>
          <p:cNvSpPr/>
          <p:nvPr/>
        </p:nvSpPr>
        <p:spPr>
          <a:xfrm>
            <a:off x="2339516" y="8585726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i="1" dirty="0" smtClean="0"/>
              <a:t>Sumber : </a:t>
            </a:r>
            <a:r>
              <a:rPr lang="en-US" sz="2000" i="1" dirty="0" smtClean="0"/>
              <a:t>en</a:t>
            </a:r>
            <a:r>
              <a:rPr lang="id-ID" sz="2000" i="1" dirty="0" smtClean="0"/>
              <a:t>.tempo.co 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1081" y="409532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Sensus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  </a:t>
            </a:r>
            <a:r>
              <a:rPr lang="id-ID" dirty="0" smtClean="0"/>
              <a:t>Program Studi Matematika FMIPA Universitas Udayana</a:t>
            </a:r>
            <a:endParaRPr 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>
                <a:latin typeface="+mj-lt"/>
              </a:rPr>
              <a:t>3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Sejarah</a:t>
            </a:r>
            <a:r>
              <a:rPr lang="en-US" b="1" dirty="0" smtClean="0"/>
              <a:t> </a:t>
            </a:r>
            <a:r>
              <a:rPr lang="en-US" b="1" dirty="0" err="1" smtClean="0"/>
              <a:t>Perkembangan</a:t>
            </a:r>
            <a:r>
              <a:rPr lang="en-US" b="1" dirty="0" smtClean="0"/>
              <a:t> </a:t>
            </a:r>
            <a:r>
              <a:rPr lang="en-US" b="1" dirty="0" err="1" smtClean="0"/>
              <a:t>Sensus</a:t>
            </a:r>
            <a:r>
              <a:rPr lang="en-US" b="1" dirty="0" smtClean="0"/>
              <a:t> </a:t>
            </a:r>
            <a:r>
              <a:rPr lang="en-US" b="1" dirty="0" err="1" smtClean="0"/>
              <a:t>Penduduk</a:t>
            </a:r>
            <a:endParaRPr lang="en-US" b="1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943300" y="6163421"/>
            <a:ext cx="3031372" cy="132405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3800 SM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087396" y="6886294"/>
            <a:ext cx="2767912" cy="170425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Sensus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b="1" dirty="0" smtClean="0"/>
              <a:t>Babylonia</a:t>
            </a:r>
            <a:endParaRPr lang="en-US" sz="2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>
          <a:xfrm>
            <a:off x="4345022" y="7557852"/>
            <a:ext cx="3031372" cy="132405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3000 SM</a:t>
            </a:r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>
          <a:xfrm>
            <a:off x="7705724" y="4802879"/>
            <a:ext cx="3031372" cy="1324057"/>
          </a:xfrm>
        </p:spPr>
        <p:txBody>
          <a:bodyPr anchor="t">
            <a:normAutofit fontScale="55000" lnSpcReduction="20000"/>
          </a:bodyPr>
          <a:lstStyle/>
          <a:p>
            <a:r>
              <a:rPr lang="en-US" dirty="0" smtClean="0"/>
              <a:t>2500 SM</a:t>
            </a:r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8"/>
          </p:nvPr>
        </p:nvSpPr>
        <p:spPr>
          <a:xfrm>
            <a:off x="11086936" y="5984316"/>
            <a:ext cx="3031372" cy="104212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1666 &amp;1749</a:t>
            </a:r>
            <a:endParaRPr lang="en-US" sz="40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14167735" y="3581511"/>
            <a:ext cx="3302117" cy="132405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1790 &amp; 1801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4597074" y="5303486"/>
            <a:ext cx="2767912" cy="205674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Sensus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b="1" dirty="0" smtClean="0"/>
              <a:t>China</a:t>
            </a:r>
            <a:endParaRPr lang="en-US" sz="2400" b="1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7815018" y="5628182"/>
            <a:ext cx="2767912" cy="205674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Sensus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Mesir</a:t>
            </a:r>
            <a:endParaRPr lang="en-US" sz="2400" b="1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>
          <a:xfrm>
            <a:off x="11226826" y="3725887"/>
            <a:ext cx="2767912" cy="20567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Quebec (1666) &amp; </a:t>
            </a:r>
            <a:r>
              <a:rPr lang="en-US" sz="24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Swedia</a:t>
            </a:r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(1749</a:t>
            </a:r>
            <a: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3"/>
          </p:nvPr>
        </p:nvSpPr>
        <p:spPr>
          <a:xfrm>
            <a:off x="14482695" y="4358417"/>
            <a:ext cx="2767912" cy="205674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Amerika</a:t>
            </a:r>
            <a:r>
              <a:rPr lang="en-US" sz="2400" dirty="0" smtClean="0"/>
              <a:t> (1790) &amp;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 (1801)</a:t>
            </a:r>
            <a:endParaRPr lang="en-US" sz="2400" dirty="0"/>
          </a:p>
        </p:txBody>
      </p:sp>
      <p:grpSp>
        <p:nvGrpSpPr>
          <p:cNvPr id="2" name="グループ化 23"/>
          <p:cNvGrpSpPr/>
          <p:nvPr/>
        </p:nvGrpSpPr>
        <p:grpSpPr>
          <a:xfrm>
            <a:off x="13973555" y="6863873"/>
            <a:ext cx="2901698" cy="1450430"/>
            <a:chOff x="6039502" y="3797673"/>
            <a:chExt cx="3840480" cy="12873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二等辺三角形 22"/>
            <p:cNvSpPr/>
            <p:nvPr/>
          </p:nvSpPr>
          <p:spPr>
            <a:xfrm rot="5400000">
              <a:off x="6256351" y="3883383"/>
              <a:ext cx="756637" cy="585217"/>
            </a:xfrm>
            <a:prstGeom prst="triangle">
              <a:avLst>
                <a:gd name="adj" fmla="val 4485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039502" y="4170621"/>
              <a:ext cx="3840480" cy="91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Sensus</a:t>
              </a:r>
              <a:r>
                <a:rPr lang="en-US" sz="2400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Penduduk</a:t>
              </a:r>
              <a:r>
                <a:rPr lang="en-US" sz="2400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Modern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605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081" y="794079"/>
            <a:ext cx="12422708" cy="1251285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/>
              <a:t>Sensus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Penduduk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  </a:t>
            </a:r>
            <a:r>
              <a:rPr lang="id-ID" dirty="0" smtClean="0"/>
              <a:t>Program Studi Matematika FMIPA Universitas Udayana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>
                <a:latin typeface="+mj-lt"/>
              </a:rPr>
              <a:t>4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30737" y="2477094"/>
            <a:ext cx="16028029" cy="66232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Cara-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cara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pencacahan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penduduk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yaitu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89788" y="3187508"/>
            <a:ext cx="16077615" cy="16052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De jure (</a:t>
            </a:r>
            <a:r>
              <a:rPr lang="en-US" sz="3200" dirty="0" err="1" smtClean="0">
                <a:solidFill>
                  <a:schemeClr val="tx1"/>
                </a:solidFill>
              </a:rPr>
              <a:t>berdasarkan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tempat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tinggal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responden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De facto (</a:t>
            </a:r>
            <a:r>
              <a:rPr lang="en-US" sz="3200" dirty="0" err="1" smtClean="0">
                <a:solidFill>
                  <a:schemeClr val="tx1"/>
                </a:solidFill>
              </a:rPr>
              <a:t>berdasarkan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tempat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responden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ditemui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oleh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petugas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pada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waktu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pencacahan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995196" y="5132898"/>
            <a:ext cx="16032039" cy="66232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Ciri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sensus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penduduk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91185" y="5847347"/>
            <a:ext cx="16949974" cy="37065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500" dirty="0" err="1" smtClean="0"/>
              <a:t>Bersifat</a:t>
            </a:r>
            <a:r>
              <a:rPr lang="en-US" sz="3500" dirty="0" smtClean="0"/>
              <a:t> </a:t>
            </a:r>
            <a:r>
              <a:rPr lang="en-US" sz="3500" dirty="0" err="1" smtClean="0"/>
              <a:t>Individu</a:t>
            </a:r>
            <a:endParaRPr lang="en-US" sz="3500" dirty="0" smtClean="0"/>
          </a:p>
          <a:p>
            <a:pPr marL="514350" indent="-514350" algn="just"/>
            <a:r>
              <a:rPr lang="en-US" sz="3500" dirty="0" smtClean="0"/>
              <a:t>	</a:t>
            </a:r>
            <a:r>
              <a:rPr lang="en-US" sz="3500" dirty="0" err="1" smtClean="0"/>
              <a:t>informasi</a:t>
            </a:r>
            <a:r>
              <a:rPr lang="en-US" sz="3500" dirty="0" smtClean="0"/>
              <a:t> yang </a:t>
            </a:r>
            <a:r>
              <a:rPr lang="en-US" sz="3500" dirty="0" err="1" smtClean="0"/>
              <a:t>dikumpulkan</a:t>
            </a:r>
            <a:r>
              <a:rPr lang="en-US" sz="3500" dirty="0" smtClean="0"/>
              <a:t> </a:t>
            </a:r>
            <a:r>
              <a:rPr lang="en-US" sz="3500" dirty="0" err="1" smtClean="0"/>
              <a:t>bersumber</a:t>
            </a:r>
            <a:r>
              <a:rPr lang="en-US" sz="3500" dirty="0" smtClean="0"/>
              <a:t> </a:t>
            </a:r>
            <a:r>
              <a:rPr lang="en-US" sz="3500" dirty="0" err="1" smtClean="0"/>
              <a:t>dari</a:t>
            </a:r>
            <a:r>
              <a:rPr lang="en-US" sz="3500" dirty="0" smtClean="0"/>
              <a:t> </a:t>
            </a:r>
            <a:r>
              <a:rPr lang="en-US" sz="3500" dirty="0" err="1" smtClean="0"/>
              <a:t>individu</a:t>
            </a:r>
            <a:r>
              <a:rPr lang="en-US" sz="3500" dirty="0" smtClean="0"/>
              <a:t>, </a:t>
            </a:r>
            <a:r>
              <a:rPr lang="en-US" sz="3500" dirty="0" err="1" smtClean="0"/>
              <a:t>baik</a:t>
            </a:r>
            <a:r>
              <a:rPr lang="en-US" sz="3500" dirty="0" smtClean="0"/>
              <a:t> </a:t>
            </a:r>
            <a:r>
              <a:rPr lang="en-US" sz="3500" dirty="0" err="1" smtClean="0"/>
              <a:t>sebagai</a:t>
            </a:r>
            <a:r>
              <a:rPr lang="en-US" sz="3500" dirty="0" smtClean="0"/>
              <a:t> </a:t>
            </a:r>
            <a:r>
              <a:rPr lang="en-US" sz="3500" dirty="0" err="1" smtClean="0"/>
              <a:t>anggota</a:t>
            </a:r>
            <a:r>
              <a:rPr lang="en-US" sz="3500" dirty="0" smtClean="0"/>
              <a:t> </a:t>
            </a:r>
            <a:r>
              <a:rPr lang="en-US" sz="3500" dirty="0" err="1" smtClean="0"/>
              <a:t>rumah</a:t>
            </a:r>
            <a:r>
              <a:rPr lang="en-US" sz="3500" dirty="0" smtClean="0"/>
              <a:t> </a:t>
            </a:r>
            <a:r>
              <a:rPr lang="en-US" sz="3500" dirty="0" err="1" smtClean="0"/>
              <a:t>tangga</a:t>
            </a:r>
            <a:r>
              <a:rPr lang="en-US" sz="3500" dirty="0" smtClean="0"/>
              <a:t> </a:t>
            </a:r>
            <a:r>
              <a:rPr lang="en-US" sz="3500" dirty="0" err="1" smtClean="0"/>
              <a:t>maupun</a:t>
            </a:r>
            <a:r>
              <a:rPr lang="en-US" sz="3500" dirty="0" smtClean="0"/>
              <a:t> </a:t>
            </a:r>
            <a:r>
              <a:rPr lang="en-US" sz="3500" dirty="0" err="1" smtClean="0"/>
              <a:t>anggota</a:t>
            </a:r>
            <a:r>
              <a:rPr lang="en-US" sz="3500" dirty="0" smtClean="0"/>
              <a:t> </a:t>
            </a:r>
            <a:r>
              <a:rPr lang="en-US" sz="3500" dirty="0" err="1" smtClean="0"/>
              <a:t>masyarakat</a:t>
            </a:r>
            <a:endParaRPr lang="en-US" sz="3500" dirty="0" smtClean="0"/>
          </a:p>
          <a:p>
            <a:pPr marL="514350" indent="-514350">
              <a:buAutoNum type="arabicPeriod" startAt="2"/>
            </a:pPr>
            <a:r>
              <a:rPr lang="en-US" sz="3500" dirty="0" err="1" smtClean="0"/>
              <a:t>Bersifat</a:t>
            </a:r>
            <a:r>
              <a:rPr lang="en-US" sz="3500" dirty="0" smtClean="0"/>
              <a:t> Universal</a:t>
            </a:r>
          </a:p>
          <a:p>
            <a:pPr marL="514350" indent="-514350"/>
            <a:r>
              <a:rPr lang="en-US" sz="3500" dirty="0" smtClean="0"/>
              <a:t>	</a:t>
            </a:r>
            <a:r>
              <a:rPr lang="en-US" sz="3500" dirty="0" err="1" smtClean="0"/>
              <a:t>Pencacahan</a:t>
            </a:r>
            <a:r>
              <a:rPr lang="en-US" sz="3500" dirty="0" smtClean="0"/>
              <a:t> </a:t>
            </a:r>
            <a:r>
              <a:rPr lang="en-US" sz="3500" dirty="0" err="1" smtClean="0"/>
              <a:t>penduduk</a:t>
            </a:r>
            <a:r>
              <a:rPr lang="en-US" sz="3500" dirty="0" smtClean="0"/>
              <a:t> </a:t>
            </a:r>
            <a:r>
              <a:rPr lang="en-US" sz="3500" dirty="0" err="1" smtClean="0"/>
              <a:t>bersifat</a:t>
            </a:r>
            <a:r>
              <a:rPr lang="en-US" sz="3500" dirty="0" smtClean="0"/>
              <a:t> </a:t>
            </a:r>
            <a:r>
              <a:rPr lang="en-US" sz="3500" dirty="0" err="1" smtClean="0"/>
              <a:t>menyeluruh</a:t>
            </a:r>
            <a:endParaRPr lang="en-US" sz="3500" dirty="0" smtClean="0"/>
          </a:p>
          <a:p>
            <a:pPr marL="514350" indent="-514350"/>
            <a:r>
              <a:rPr lang="en-US" sz="3500" dirty="0" smtClean="0"/>
              <a:t>3.   </a:t>
            </a:r>
            <a:r>
              <a:rPr lang="en-US" sz="3500" dirty="0" err="1" smtClean="0"/>
              <a:t>Serentak</a:t>
            </a:r>
            <a:r>
              <a:rPr lang="en-US" sz="3500" dirty="0" smtClean="0"/>
              <a:t> </a:t>
            </a:r>
            <a:r>
              <a:rPr lang="en-US" sz="3500" dirty="0" err="1" smtClean="0"/>
              <a:t>di</a:t>
            </a:r>
            <a:r>
              <a:rPr lang="en-US" sz="3500" dirty="0" smtClean="0"/>
              <a:t> </a:t>
            </a:r>
            <a:r>
              <a:rPr lang="en-US" sz="3500" dirty="0" err="1" smtClean="0"/>
              <a:t>seluruh</a:t>
            </a:r>
            <a:r>
              <a:rPr lang="en-US" sz="3500" dirty="0" smtClean="0"/>
              <a:t> </a:t>
            </a:r>
            <a:r>
              <a:rPr lang="en-US" sz="3500" dirty="0" err="1" smtClean="0"/>
              <a:t>wilayah</a:t>
            </a:r>
            <a:endParaRPr lang="en-US" sz="3500" dirty="0" smtClean="0"/>
          </a:p>
          <a:p>
            <a:pPr marL="514350" indent="-514350"/>
            <a:r>
              <a:rPr lang="en-US" sz="3500" dirty="0" smtClean="0"/>
              <a:t>4.   </a:t>
            </a:r>
            <a:r>
              <a:rPr lang="en-US" sz="3500" dirty="0" err="1" smtClean="0"/>
              <a:t>Periodik</a:t>
            </a:r>
            <a:r>
              <a:rPr lang="en-US" sz="3500" dirty="0" smtClean="0"/>
              <a:t> </a:t>
            </a:r>
            <a:r>
              <a:rPr lang="en-US" sz="3500" dirty="0" err="1" smtClean="0"/>
              <a:t>pada</a:t>
            </a:r>
            <a:r>
              <a:rPr lang="en-US" sz="3500" dirty="0" smtClean="0"/>
              <a:t> </a:t>
            </a:r>
            <a:r>
              <a:rPr lang="en-US" sz="3500" dirty="0" err="1" smtClean="0"/>
              <a:t>tahun</a:t>
            </a:r>
            <a:r>
              <a:rPr lang="en-US" sz="3500" dirty="0" smtClean="0"/>
              <a:t> </a:t>
            </a:r>
            <a:r>
              <a:rPr lang="en-US" sz="3500" dirty="0" err="1" smtClean="0"/>
              <a:t>tertentu</a:t>
            </a:r>
            <a:endParaRPr lang="en-US" sz="3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MATEMATIKA POPULASI  | </a:t>
            </a:r>
            <a:r>
              <a:rPr lang="id-ID" dirty="0"/>
              <a:t>Program Studi Matematika FMIPA Universitas </a:t>
            </a:r>
            <a:r>
              <a:rPr lang="id-ID" dirty="0" err="1"/>
              <a:t>Udayana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>
                <a:latin typeface="+mj-lt"/>
              </a:rPr>
              <a:t>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99206" y="2490952"/>
            <a:ext cx="15775303" cy="20919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Perserikatan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Bangsa-Bangsa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menetapkan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informasi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kependudukan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minimal yang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ada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setiap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sensus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penduduk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yaitu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: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237345" y="5090723"/>
            <a:ext cx="12361524" cy="35659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sz="4400" dirty="0" err="1" smtClean="0"/>
              <a:t>Geografi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migrasi</a:t>
            </a:r>
            <a:r>
              <a:rPr lang="en-US" sz="4400" dirty="0" smtClean="0"/>
              <a:t> </a:t>
            </a:r>
            <a:r>
              <a:rPr lang="en-US" sz="4400" dirty="0" err="1" smtClean="0"/>
              <a:t>penduduk</a:t>
            </a:r>
            <a:endParaRPr lang="en-US" sz="4400" dirty="0" smtClean="0"/>
          </a:p>
          <a:p>
            <a:pPr marL="514350" indent="-514350">
              <a:buAutoNum type="alphaLcPeriod"/>
            </a:pPr>
            <a:r>
              <a:rPr lang="en-US" sz="4400" dirty="0" err="1" smtClean="0"/>
              <a:t>Rumah</a:t>
            </a:r>
            <a:r>
              <a:rPr lang="en-US" sz="4400" dirty="0" smtClean="0"/>
              <a:t> </a:t>
            </a:r>
            <a:r>
              <a:rPr lang="en-US" sz="4400" dirty="0" err="1" smtClean="0"/>
              <a:t>tangga</a:t>
            </a:r>
            <a:endParaRPr lang="en-US" sz="4400" dirty="0" smtClean="0"/>
          </a:p>
          <a:p>
            <a:pPr marL="514350" indent="-514350">
              <a:buAutoNum type="alphaLcPeriod"/>
            </a:pPr>
            <a:r>
              <a:rPr lang="en-US" sz="4400" dirty="0" err="1" smtClean="0"/>
              <a:t>Karakteristik</a:t>
            </a:r>
            <a:r>
              <a:rPr lang="en-US" sz="4400" dirty="0" smtClean="0"/>
              <a:t> </a:t>
            </a:r>
            <a:r>
              <a:rPr lang="en-US" sz="4400" dirty="0" err="1" smtClean="0"/>
              <a:t>sosial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demografi</a:t>
            </a:r>
            <a:endParaRPr lang="en-US" sz="4400" dirty="0" smtClean="0"/>
          </a:p>
          <a:p>
            <a:pPr marL="514350" indent="-514350">
              <a:buAutoNum type="alphaLcPeriod"/>
            </a:pPr>
            <a:r>
              <a:rPr lang="en-US" sz="4400" dirty="0" err="1" smtClean="0"/>
              <a:t>Kelahiran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kematian</a:t>
            </a:r>
            <a:endParaRPr lang="en-US" sz="4400" dirty="0" smtClean="0"/>
          </a:p>
          <a:p>
            <a:pPr marL="514350" indent="-514350">
              <a:buAutoNum type="alphaLcPeriod"/>
            </a:pPr>
            <a:r>
              <a:rPr lang="en-US" sz="4400" dirty="0" err="1" smtClean="0"/>
              <a:t>Karakteristik</a:t>
            </a:r>
            <a:r>
              <a:rPr lang="en-US" sz="4400" dirty="0" smtClean="0"/>
              <a:t> </a:t>
            </a:r>
            <a:r>
              <a:rPr lang="en-US" sz="4400" dirty="0" err="1" smtClean="0"/>
              <a:t>pendidikan</a:t>
            </a:r>
            <a:endParaRPr lang="en-US" sz="4400" dirty="0" smtClean="0"/>
          </a:p>
          <a:p>
            <a:pPr marL="514350" indent="-514350">
              <a:buAutoNum type="alphaLcPeriod"/>
            </a:pPr>
            <a:r>
              <a:rPr lang="en-US" sz="4400" dirty="0" err="1" smtClean="0"/>
              <a:t>Karakteristik</a:t>
            </a:r>
            <a:r>
              <a:rPr lang="en-US" sz="4400" dirty="0" smtClean="0"/>
              <a:t> </a:t>
            </a:r>
            <a:r>
              <a:rPr lang="en-US" sz="4400" dirty="0" err="1" smtClean="0"/>
              <a:t>ekonomi</a:t>
            </a:r>
            <a:endParaRPr lang="en-US" sz="4400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3481" y="615867"/>
            <a:ext cx="12422708" cy="100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FFFF"/>
                </a:solidFill>
              </a:rPr>
              <a:t>Sensus</a:t>
            </a:r>
            <a:r>
              <a:rPr lang="en-US" sz="4400" b="1" dirty="0" smtClean="0">
                <a:solidFill>
                  <a:srgbClr val="FFFFFF"/>
                </a:solidFill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</a:rPr>
              <a:t>Penduduk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  <a:lumOff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1081" y="631908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Sensus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2033" y="9696746"/>
            <a:ext cx="18298445" cy="547688"/>
          </a:xfrm>
        </p:spPr>
        <p:txBody>
          <a:bodyPr/>
          <a:lstStyle/>
          <a:p>
            <a:pPr algn="ctr"/>
            <a:r>
              <a:rPr lang="en-US" dirty="0" smtClean="0"/>
              <a:t>MATEMATIKA POPULASI  |  </a:t>
            </a:r>
            <a:r>
              <a:rPr lang="id-ID" dirty="0" smtClean="0"/>
              <a:t>Program Studi Matematika FMIPA Universitas Udayana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>
                <a:latin typeface="+mj-lt"/>
              </a:rPr>
              <a:t>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60182"/>
              </p:ext>
            </p:extLst>
          </p:nvPr>
        </p:nvGraphicFramePr>
        <p:xfrm>
          <a:off x="1765737" y="2522482"/>
          <a:ext cx="14977242" cy="67962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88621"/>
                <a:gridCol w="7488621"/>
              </a:tblGrid>
              <a:tr h="6494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INFORMASI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VARIABEL</a:t>
                      </a:r>
                      <a:endParaRPr lang="en-US" sz="3200" dirty="0"/>
                    </a:p>
                  </a:txBody>
                  <a:tcPr anchor="ctr"/>
                </a:tc>
              </a:tr>
              <a:tr h="2123530">
                <a:tc>
                  <a:txBody>
                    <a:bodyPr/>
                    <a:lstStyle/>
                    <a:p>
                      <a:pPr marL="514350" indent="-514350" algn="l">
                        <a:buFont typeface="Arial" pitchFamily="34" charset="0"/>
                        <a:buChar char="•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Geografi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migrasi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penduduk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tetap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pencacahan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0104" lvl="1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lain</a:t>
                      </a:r>
                    </a:p>
                    <a:p>
                      <a:pPr marL="1200104" lvl="1" indent="-514350" algn="l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Lama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daerah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sekarang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200104" lvl="1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lalu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08552">
                <a:tc>
                  <a:txBody>
                    <a:bodyPr/>
                    <a:lstStyle/>
                    <a:p>
                      <a:pPr marL="514350" indent="-514350" algn="l">
                        <a:buFont typeface="Arial" pitchFamily="34" charset="0"/>
                        <a:buChar char="•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tangga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tangga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kepala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tangga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14603">
                <a:tc>
                  <a:txBody>
                    <a:bodyPr/>
                    <a:lstStyle/>
                    <a:p>
                      <a:pPr marL="514350" indent="-514350" algn="l">
                        <a:buFont typeface="Arial" pitchFamily="34" charset="0"/>
                        <a:buChar char="•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social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demografi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kelamin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Umur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perkawinan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Kewarganegaraan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Agama</a:t>
                      </a:r>
                    </a:p>
                    <a:p>
                      <a:pPr marL="514350" lvl="0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Bahasa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 algn="l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Suku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kebangsaan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81" y="680034"/>
            <a:ext cx="12422708" cy="1003675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Sensus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Penduduk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3564" y="9759808"/>
            <a:ext cx="18298445" cy="547688"/>
          </a:xfrm>
        </p:spPr>
        <p:txBody>
          <a:bodyPr/>
          <a:lstStyle/>
          <a:p>
            <a:pPr algn="ctr"/>
            <a:r>
              <a:rPr lang="en-US" dirty="0" smtClean="0"/>
              <a:t>MATEMATIKA POPULASI  |  </a:t>
            </a:r>
            <a:r>
              <a:rPr lang="id-ID" dirty="0" smtClean="0"/>
              <a:t>Program Studi Matematika FMIPA Universitas Udayana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r>
              <a:rPr lang="en-US" sz="7200" dirty="0">
                <a:latin typeface="+mj-lt"/>
              </a:rPr>
              <a:t>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18848"/>
              </p:ext>
            </p:extLst>
          </p:nvPr>
        </p:nvGraphicFramePr>
        <p:xfrm>
          <a:off x="1481958" y="2144111"/>
          <a:ext cx="15049491" cy="710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8990"/>
                <a:gridCol w="9070501"/>
              </a:tblGrid>
              <a:tr h="2175646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800" b="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Fertilitas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Mortalitas</a:t>
                      </a:r>
                      <a:endParaRPr 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lahir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masih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Umur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kawin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Lama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kawin</a:t>
                      </a:r>
                      <a:endParaRPr lang="en-US" sz="2800" b="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 algn="just">
                        <a:buFont typeface="+mj-lt"/>
                        <a:buAutoNum type="alphaLcPeriod"/>
                      </a:pP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lahir</a:t>
                      </a:r>
                      <a:r>
                        <a:rPr lang="en-US" sz="28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endParaRPr 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758399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lvl="0" indent="-571500" algn="just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Tingkat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lvl="0" indent="-57150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Melek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huruf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lvl="0" indent="-571500" algn="just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School attendance</a:t>
                      </a:r>
                    </a:p>
                    <a:p>
                      <a:pPr marL="571500" indent="-571500" algn="just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Education qualifications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0101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Kedudukan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Jam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pekerja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lvl="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endParaRPr lang="en-US" sz="28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 algn="just">
                        <a:buFont typeface="+mj-lt"/>
                        <a:buAutoNum type="alphaLcPeriod"/>
                      </a:pP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menurut</a:t>
                      </a:r>
                      <a:r>
                        <a:rPr lang="en-US" sz="2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sektor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telgeuse Titles">
  <a:themeElements>
    <a:clrScheme name="Betelgeuse">
      <a:dk1>
        <a:srgbClr val="F2F2F2"/>
      </a:dk1>
      <a:lt1>
        <a:srgbClr val="F2F2F2"/>
      </a:lt1>
      <a:dk2>
        <a:srgbClr val="3F3F3F"/>
      </a:dk2>
      <a:lt2>
        <a:srgbClr val="3F3F3F"/>
      </a:lt2>
      <a:accent1>
        <a:srgbClr val="F2F2F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2F2F2"/>
      </a:hlink>
      <a:folHlink>
        <a:srgbClr val="B5B5B5"/>
      </a:folHlink>
    </a:clrScheme>
    <a:fontScheme name="Betelgeuse">
      <a:majorFont>
        <a:latin typeface="Aileron UltraLight"/>
        <a:ea typeface="Capella"/>
        <a:cs typeface=""/>
      </a:majorFont>
      <a:minorFont>
        <a:latin typeface="Aileron Light"/>
        <a:ea typeface="Capella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telgeuse Contents">
  <a:themeElements>
    <a:clrScheme name="Betelgeuse2">
      <a:dk1>
        <a:srgbClr val="1E2A26"/>
      </a:dk1>
      <a:lt1>
        <a:srgbClr val="1E2A26"/>
      </a:lt1>
      <a:dk2>
        <a:srgbClr val="1E2A26"/>
      </a:dk2>
      <a:lt2>
        <a:srgbClr val="1E2A26"/>
      </a:lt2>
      <a:accent1>
        <a:srgbClr val="3A75FB"/>
      </a:accent1>
      <a:accent2>
        <a:srgbClr val="3A75F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telgeuse">
      <a:majorFont>
        <a:latin typeface="Aileron UltraLight"/>
        <a:ea typeface="Capella"/>
        <a:cs typeface=""/>
      </a:majorFont>
      <a:minorFont>
        <a:latin typeface="Aileron Light"/>
        <a:ea typeface="Capella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42000">
              <a:schemeClr val="accent1">
                <a:lumMod val="75000"/>
              </a:schemeClr>
            </a:gs>
            <a:gs pos="100000">
              <a:srgbClr val="FFFFFF"/>
            </a:gs>
          </a:gsLst>
          <a:lin ang="135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wrap="none" rtlCol="0" anchor="ctr"/>
      <a:lstStyle>
        <a:defPPr algn="ctr">
          <a:defRPr dirty="0">
            <a:solidFill>
              <a:schemeClr val="bg1">
                <a:lumMod val="10000"/>
                <a:lumOff val="9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3990</TotalTime>
  <Words>1075</Words>
  <Application>Microsoft Office PowerPoint</Application>
  <PresentationFormat>Custom</PresentationFormat>
  <Paragraphs>201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Betelgeuse Titles</vt:lpstr>
      <vt:lpstr>Betelgeuse Contents</vt:lpstr>
      <vt:lpstr>PENDAHULUAN</vt:lpstr>
      <vt:lpstr>SUMBER DATA DEMOGRAFI</vt:lpstr>
      <vt:lpstr>Sumber Data Demografi</vt:lpstr>
      <vt:lpstr>Sistem pengumpulan data penduduk </vt:lpstr>
      <vt:lpstr>Sensus Penduduk</vt:lpstr>
      <vt:lpstr>Sensus Penduduk </vt:lpstr>
      <vt:lpstr>PowerPoint Presentation</vt:lpstr>
      <vt:lpstr>Sensus Penduduk</vt:lpstr>
      <vt:lpstr>Sensus Penduduk</vt:lpstr>
      <vt:lpstr>Sensus Penduduk</vt:lpstr>
      <vt:lpstr>Sensus Penduduk</vt:lpstr>
      <vt:lpstr>PowerPoint Presentation</vt:lpstr>
      <vt:lpstr>Registrasi Penduduk</vt:lpstr>
      <vt:lpstr>Registrasi Penduduk</vt:lpstr>
      <vt:lpstr>PowerPoint Presentation</vt:lpstr>
      <vt:lpstr>Survei Penduduk</vt:lpstr>
      <vt:lpstr>Perbedaan antara Sensus, Registrasi, dan Survei</vt:lpstr>
      <vt:lpstr>SEKIAN &amp; TERIMAKASIH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Betelgeuse</dc:title>
  <dc:creator>秋咲准</dc:creator>
  <cp:lastModifiedBy>acer</cp:lastModifiedBy>
  <cp:revision>196</cp:revision>
  <dcterms:created xsi:type="dcterms:W3CDTF">2014-06-28T16:00:46Z</dcterms:created>
  <dcterms:modified xsi:type="dcterms:W3CDTF">2018-11-15T23:16:41Z</dcterms:modified>
</cp:coreProperties>
</file>