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CFF92-F3F8-436B-A40E-16C773683F5F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730D9-BD51-4E9B-9111-C42E21190925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730D9-BD51-4E9B-9111-C42E21190925}" type="slidenum">
              <a:rPr lang="id-ID" smtClean="0"/>
              <a:pPr/>
              <a:t>10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22873-533B-4796-B204-24961A4BB056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3150-5046-405D-9C7B-449679160380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428736"/>
            <a:ext cx="7772400" cy="42862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d-ID" dirty="0" smtClean="0"/>
              <a:t>TEORI-TEORI BELAJAR BAHASA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928670"/>
            <a:ext cx="8501122" cy="5643602"/>
          </a:xfrm>
        </p:spPr>
        <p:txBody>
          <a:bodyPr/>
          <a:lstStyle/>
          <a:p>
            <a:endParaRPr lang="id-ID" dirty="0" smtClean="0"/>
          </a:p>
          <a:p>
            <a:endParaRPr lang="id-ID" dirty="0"/>
          </a:p>
          <a:p>
            <a:endParaRPr lang="id-ID" b="1" dirty="0" smtClean="0">
              <a:solidFill>
                <a:srgbClr val="002060"/>
              </a:solidFill>
            </a:endParaRPr>
          </a:p>
          <a:p>
            <a:r>
              <a:rPr lang="id-ID" b="1" dirty="0" smtClean="0">
                <a:solidFill>
                  <a:srgbClr val="002060"/>
                </a:solidFill>
              </a:rPr>
              <a:t>Disusun oleh:</a:t>
            </a:r>
          </a:p>
          <a:p>
            <a:r>
              <a:rPr lang="id-ID" b="1" dirty="0" smtClean="0">
                <a:solidFill>
                  <a:srgbClr val="C00000"/>
                </a:solidFill>
                <a:latin typeface="Monotype Corsiva" pitchFamily="66" charset="0"/>
              </a:rPr>
              <a:t>Apri Kartikasari H.S., M.Pd.</a:t>
            </a:r>
          </a:p>
          <a:p>
            <a:endParaRPr lang="id-ID" b="1" dirty="0" smtClean="0">
              <a:solidFill>
                <a:srgbClr val="7030A0"/>
              </a:solidFill>
              <a:latin typeface="Bauhaus 93" pitchFamily="82" charset="0"/>
            </a:endParaRPr>
          </a:p>
          <a:p>
            <a:r>
              <a:rPr lang="id-ID" b="1" dirty="0" smtClean="0">
                <a:solidFill>
                  <a:srgbClr val="7030A0"/>
                </a:solidFill>
                <a:latin typeface="Bernard MT Condensed" pitchFamily="18" charset="0"/>
              </a:rPr>
              <a:t>Prodi PGSD</a:t>
            </a:r>
          </a:p>
          <a:p>
            <a:r>
              <a:rPr lang="id-ID" b="1" dirty="0" smtClean="0">
                <a:solidFill>
                  <a:srgbClr val="7030A0"/>
                </a:solidFill>
                <a:latin typeface="Bernard MT Condensed" pitchFamily="18" charset="0"/>
              </a:rPr>
              <a:t>FIP, IKIP PGRI MADIUN</a:t>
            </a:r>
          </a:p>
          <a:p>
            <a:r>
              <a:rPr lang="id-ID" b="1" dirty="0" smtClean="0">
                <a:solidFill>
                  <a:srgbClr val="7030A0"/>
                </a:solidFill>
                <a:latin typeface="Bernard MT Condensed" pitchFamily="18" charset="0"/>
              </a:rPr>
              <a:t>201</a:t>
            </a:r>
            <a:r>
              <a:rPr lang="en-US" b="1" dirty="0" smtClean="0">
                <a:solidFill>
                  <a:srgbClr val="7030A0"/>
                </a:solidFill>
                <a:latin typeface="Bernard MT Condensed" pitchFamily="18" charset="0"/>
              </a:rPr>
              <a:t>6</a:t>
            </a:r>
            <a:endParaRPr lang="id-ID" b="1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/>
              <a:t>4.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Fungsional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err="1">
                <a:solidFill>
                  <a:srgbClr val="C00000"/>
                </a:solidFill>
              </a:rPr>
              <a:t>Kognisi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perkembangan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bahasa</a:t>
            </a:r>
            <a:r>
              <a:rPr lang="id-ID" b="1" dirty="0" smtClean="0">
                <a:solidFill>
                  <a:srgbClr val="C00000"/>
                </a:solidFill>
              </a:rPr>
              <a:t>:</a:t>
            </a:r>
          </a:p>
          <a:p>
            <a:pPr marL="514350" indent="-514350" algn="just">
              <a:buAutoNum type="arabicPeriod"/>
            </a:pPr>
            <a:r>
              <a:rPr lang="id-ID" sz="2800" b="1" dirty="0" smtClean="0"/>
              <a:t>P</a:t>
            </a:r>
            <a:r>
              <a:rPr lang="en-US" sz="2800" b="1" dirty="0" err="1" smtClean="0"/>
              <a:t>iaget</a:t>
            </a:r>
            <a:r>
              <a:rPr lang="en-US" sz="2800" b="1" dirty="0" smtClean="0"/>
              <a:t> </a:t>
            </a:r>
            <a:r>
              <a:rPr lang="en-US" sz="2800" b="1" dirty="0" err="1"/>
              <a:t>menggambarkan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itu</a:t>
            </a:r>
            <a:r>
              <a:rPr lang="en-US" sz="2800" b="1" dirty="0"/>
              <a:t> </a:t>
            </a:r>
            <a:r>
              <a:rPr lang="en-US" sz="2800" b="1" dirty="0" err="1" smtClean="0"/>
              <a:t>sebagai</a:t>
            </a:r>
            <a:r>
              <a:rPr lang="en-US" sz="2800" b="1" dirty="0" smtClean="0"/>
              <a:t>: </a:t>
            </a:r>
            <a:endParaRPr lang="id-ID" sz="2800" b="1" dirty="0" smtClean="0"/>
          </a:p>
          <a:p>
            <a:pPr marL="514350" indent="-514350" algn="just">
              <a:buNone/>
            </a:pPr>
            <a:r>
              <a:rPr lang="id-ID" sz="2800" b="1" dirty="0"/>
              <a:t>	</a:t>
            </a:r>
            <a:r>
              <a:rPr lang="en-US" sz="2800" b="1" dirty="0" err="1" smtClean="0"/>
              <a:t>interaksi</a:t>
            </a:r>
            <a:r>
              <a:rPr lang="en-US" sz="2800" b="1" dirty="0" smtClean="0"/>
              <a:t> </a:t>
            </a:r>
            <a:r>
              <a:rPr lang="en-US" sz="2800" b="1" dirty="0" err="1"/>
              <a:t>anak</a:t>
            </a:r>
            <a:r>
              <a:rPr lang="en-US" sz="2800" b="1" dirty="0"/>
              <a:t> </a:t>
            </a:r>
            <a:r>
              <a:rPr lang="en-US" sz="2800" b="1" dirty="0" err="1"/>
              <a:t>dengan</a:t>
            </a:r>
            <a:r>
              <a:rPr lang="en-US" sz="2800" b="1" dirty="0"/>
              <a:t> </a:t>
            </a:r>
            <a:r>
              <a:rPr lang="en-US" sz="2800" b="1" dirty="0" err="1"/>
              <a:t>lingkungannya</a:t>
            </a:r>
            <a:r>
              <a:rPr lang="en-US" sz="2800" b="1" dirty="0"/>
              <a:t> </a:t>
            </a:r>
            <a:r>
              <a:rPr lang="en-US" sz="2800" b="1" dirty="0" err="1"/>
              <a:t>dengan</a:t>
            </a:r>
            <a:r>
              <a:rPr lang="en-US" sz="2800" b="1" dirty="0"/>
              <a:t> </a:t>
            </a:r>
            <a:r>
              <a:rPr lang="en-US" sz="2800" b="1" dirty="0" err="1"/>
              <a:t>interaksi</a:t>
            </a:r>
            <a:r>
              <a:rPr lang="en-US" sz="2800" b="1" dirty="0"/>
              <a:t> </a:t>
            </a:r>
            <a:r>
              <a:rPr lang="en-US" sz="2800" b="1" dirty="0" err="1"/>
              <a:t>komplementer</a:t>
            </a:r>
            <a:r>
              <a:rPr lang="en-US" sz="2800" b="1" dirty="0"/>
              <a:t> </a:t>
            </a:r>
            <a:r>
              <a:rPr lang="en-US" sz="2800" b="1" dirty="0" err="1"/>
              <a:t>antara</a:t>
            </a:r>
            <a:r>
              <a:rPr lang="en-US" sz="2800" b="1" dirty="0"/>
              <a:t> </a:t>
            </a:r>
            <a:r>
              <a:rPr lang="en-US" sz="2800" b="1" dirty="0" err="1"/>
              <a:t>perkembangan</a:t>
            </a:r>
            <a:r>
              <a:rPr lang="en-US" sz="2800" b="1" dirty="0"/>
              <a:t> </a:t>
            </a:r>
            <a:r>
              <a:rPr lang="en-US" sz="2800" b="1" dirty="0" err="1"/>
              <a:t>kapasitas</a:t>
            </a:r>
            <a:r>
              <a:rPr lang="en-US" sz="2800" b="1" dirty="0"/>
              <a:t> </a:t>
            </a:r>
            <a:r>
              <a:rPr lang="en-US" sz="2800" b="1" dirty="0" err="1"/>
              <a:t>kognitif</a:t>
            </a:r>
            <a:r>
              <a:rPr lang="en-US" sz="2800" b="1" dirty="0"/>
              <a:t> </a:t>
            </a:r>
            <a:r>
              <a:rPr lang="en-US" sz="2800" b="1" dirty="0" err="1"/>
              <a:t>perseptual</a:t>
            </a:r>
            <a:r>
              <a:rPr lang="en-US" sz="2800" b="1" dirty="0"/>
              <a:t> </a:t>
            </a:r>
            <a:r>
              <a:rPr lang="en-US" sz="2800" b="1" dirty="0" err="1"/>
              <a:t>dengan</a:t>
            </a:r>
            <a:r>
              <a:rPr lang="en-US" sz="2800" b="1" dirty="0"/>
              <a:t> </a:t>
            </a:r>
            <a:r>
              <a:rPr lang="en-US" sz="2800" b="1" dirty="0" err="1"/>
              <a:t>pengalaman</a:t>
            </a:r>
            <a:r>
              <a:rPr lang="en-US" sz="2800" b="1" dirty="0"/>
              <a:t> </a:t>
            </a:r>
            <a:r>
              <a:rPr lang="en-US" sz="2800" b="1" dirty="0" err="1"/>
              <a:t>bahasa</a:t>
            </a:r>
            <a:r>
              <a:rPr lang="en-US" sz="2800" b="1" dirty="0"/>
              <a:t> </a:t>
            </a:r>
            <a:r>
              <a:rPr lang="en-US" sz="2800" b="1" dirty="0" err="1" smtClean="0"/>
              <a:t>mereka</a:t>
            </a:r>
            <a:r>
              <a:rPr lang="id-ID" sz="2800" b="1" dirty="0" smtClean="0"/>
              <a:t>.</a:t>
            </a:r>
          </a:p>
          <a:p>
            <a:pPr marL="514350" indent="-514350" algn="just">
              <a:buNone/>
            </a:pPr>
            <a:r>
              <a:rPr lang="id-ID" sz="2800" dirty="0" smtClean="0"/>
              <a:t>	</a:t>
            </a:r>
          </a:p>
          <a:p>
            <a:pPr marL="514350" indent="-514350" algn="just">
              <a:buNone/>
            </a:pPr>
            <a:r>
              <a:rPr lang="id-ID" sz="2800" dirty="0"/>
              <a:t>	</a:t>
            </a:r>
            <a:r>
              <a:rPr lang="en-US" sz="2800" dirty="0" err="1" smtClean="0"/>
              <a:t>Slobin</a:t>
            </a:r>
            <a:r>
              <a:rPr lang="en-US" sz="2800" dirty="0" smtClean="0"/>
              <a:t> </a:t>
            </a:r>
            <a:r>
              <a:rPr lang="en-US" sz="2800" dirty="0" err="1"/>
              <a:t>menyatakan</a:t>
            </a:r>
            <a:r>
              <a:rPr lang="en-US" sz="2800" dirty="0"/>
              <a:t> </a:t>
            </a:r>
            <a:r>
              <a:rPr lang="en-US" sz="2800" dirty="0" err="1"/>
              <a:t>bahwa</a:t>
            </a:r>
            <a:r>
              <a:rPr lang="en-US" sz="2800" dirty="0"/>
              <a:t> </a:t>
            </a:r>
            <a:r>
              <a:rPr lang="en-US" sz="2800" dirty="0" err="1"/>
              <a:t>dalam</a:t>
            </a:r>
            <a:r>
              <a:rPr lang="en-US" sz="2800" dirty="0"/>
              <a:t> </a:t>
            </a:r>
            <a:r>
              <a:rPr lang="en-US" sz="2800" dirty="0" err="1"/>
              <a:t>semua</a:t>
            </a:r>
            <a:r>
              <a:rPr lang="en-US" sz="2800" dirty="0"/>
              <a:t> </a:t>
            </a:r>
            <a:r>
              <a:rPr lang="en-US" sz="2800" dirty="0" err="1"/>
              <a:t>bahasa</a:t>
            </a:r>
            <a:r>
              <a:rPr lang="en-US" sz="2800" dirty="0"/>
              <a:t>, </a:t>
            </a:r>
            <a:r>
              <a:rPr lang="en-US" sz="2800" dirty="0" err="1"/>
              <a:t>belajar</a:t>
            </a:r>
            <a:r>
              <a:rPr lang="en-US" sz="2800" dirty="0"/>
              <a:t> </a:t>
            </a:r>
            <a:r>
              <a:rPr lang="en-US" sz="2800" dirty="0" err="1"/>
              <a:t>makna</a:t>
            </a:r>
            <a:r>
              <a:rPr lang="en-US" sz="2800" dirty="0"/>
              <a:t> </a:t>
            </a:r>
            <a:r>
              <a:rPr lang="en-US" sz="2800" dirty="0" err="1"/>
              <a:t>bergantung</a:t>
            </a:r>
            <a:r>
              <a:rPr lang="en-US" sz="2800" dirty="0"/>
              <a:t> </a:t>
            </a: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perkembangan</a:t>
            </a:r>
            <a:r>
              <a:rPr lang="en-US" sz="2800" dirty="0"/>
              <a:t> </a:t>
            </a:r>
            <a:r>
              <a:rPr lang="en-US" sz="2800" dirty="0" err="1"/>
              <a:t>kognitif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urutan</a:t>
            </a:r>
            <a:r>
              <a:rPr lang="en-US" sz="2800" dirty="0"/>
              <a:t> </a:t>
            </a:r>
            <a:r>
              <a:rPr lang="en-US" sz="2800" dirty="0" err="1"/>
              <a:t>perkembangannya</a:t>
            </a:r>
            <a:r>
              <a:rPr lang="en-US" sz="2800" dirty="0"/>
              <a:t> </a:t>
            </a:r>
            <a:r>
              <a:rPr lang="en-US" sz="2800" dirty="0" err="1"/>
              <a:t>lebih</a:t>
            </a:r>
            <a:r>
              <a:rPr lang="en-US" sz="2800" dirty="0"/>
              <a:t> </a:t>
            </a:r>
            <a:r>
              <a:rPr lang="en-US" sz="2800" dirty="0" err="1"/>
              <a:t>ditentukan</a:t>
            </a:r>
            <a:r>
              <a:rPr lang="en-US" sz="2800" dirty="0"/>
              <a:t> </a:t>
            </a:r>
            <a:r>
              <a:rPr lang="en-US" sz="2800" dirty="0" err="1"/>
              <a:t>oleh</a:t>
            </a:r>
            <a:r>
              <a:rPr lang="en-US" sz="2800" dirty="0"/>
              <a:t> </a:t>
            </a:r>
            <a:r>
              <a:rPr lang="en-US" sz="2800" dirty="0" err="1"/>
              <a:t>kompleksitas</a:t>
            </a:r>
            <a:r>
              <a:rPr lang="en-US" sz="2800" dirty="0"/>
              <a:t> </a:t>
            </a:r>
            <a:r>
              <a:rPr lang="en-US" sz="2800" dirty="0" err="1"/>
              <a:t>makna</a:t>
            </a:r>
            <a:r>
              <a:rPr lang="en-US" sz="2800" dirty="0"/>
              <a:t> </a:t>
            </a:r>
            <a:r>
              <a:rPr lang="en-US" sz="2800" dirty="0" err="1"/>
              <a:t>itu</a:t>
            </a:r>
            <a:r>
              <a:rPr lang="en-US" sz="2800" dirty="0"/>
              <a:t> </a:t>
            </a:r>
            <a:r>
              <a:rPr lang="en-US" sz="2800" dirty="0" err="1"/>
              <a:t>dari</a:t>
            </a:r>
            <a:r>
              <a:rPr lang="en-US" sz="2800" dirty="0"/>
              <a:t> </a:t>
            </a: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kompleksitas</a:t>
            </a:r>
            <a:r>
              <a:rPr lang="en-US" sz="2800" dirty="0"/>
              <a:t> </a:t>
            </a:r>
            <a:r>
              <a:rPr lang="en-US" sz="2800" dirty="0" err="1"/>
              <a:t>bentuknya</a:t>
            </a:r>
            <a:r>
              <a:rPr lang="en-US" sz="2800" dirty="0"/>
              <a:t>.</a:t>
            </a:r>
            <a:endParaRPr lang="id-ID" sz="2800" dirty="0" smtClean="0"/>
          </a:p>
          <a:p>
            <a:pPr marL="514350" indent="-514350" algn="just">
              <a:buNone/>
            </a:pPr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pPr algn="r"/>
            <a:r>
              <a:rPr lang="id-ID" b="1" dirty="0" smtClean="0">
                <a:solidFill>
                  <a:srgbClr val="FFFF00"/>
                </a:solidFill>
                <a:latin typeface="Monotype Corsiva" pitchFamily="66" charset="0"/>
              </a:rPr>
              <a:t>Lanjutan...</a:t>
            </a:r>
            <a:endParaRPr lang="id-ID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chemeClr val="bg1"/>
                </a:solidFill>
              </a:rPr>
              <a:t>Menurut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dua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hal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menentukan</a:t>
            </a:r>
            <a:r>
              <a:rPr lang="en-US" dirty="0">
                <a:solidFill>
                  <a:schemeClr val="bg1"/>
                </a:solidFill>
              </a:rPr>
              <a:t> model: </a:t>
            </a:r>
            <a:endParaRPr lang="id-ID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arenR"/>
            </a:pPr>
            <a:r>
              <a:rPr lang="en-US" dirty="0" err="1" smtClean="0">
                <a:solidFill>
                  <a:schemeClr val="bg1"/>
                </a:solidFill>
              </a:rPr>
              <a:t>Pada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asas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fungsional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perkembangan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diikuti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perkembangan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kapasitas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komunikatif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konseptual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beroperasi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konjungsi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skema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batin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konjungsi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id-ID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450850" indent="-450850" algn="just">
              <a:buNone/>
            </a:pPr>
            <a:r>
              <a:rPr lang="en-US" dirty="0">
                <a:solidFill>
                  <a:schemeClr val="bg1"/>
                </a:solidFill>
              </a:rPr>
              <a:t>2) </a:t>
            </a:r>
            <a:r>
              <a:rPr lang="en-US" dirty="0" err="1">
                <a:solidFill>
                  <a:schemeClr val="bg1"/>
                </a:solidFill>
              </a:rPr>
              <a:t>Pada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asas</a:t>
            </a:r>
            <a:r>
              <a:rPr lang="en-US" dirty="0">
                <a:solidFill>
                  <a:schemeClr val="bg1"/>
                </a:solidFill>
              </a:rPr>
              <a:t> formal, </a:t>
            </a:r>
            <a:r>
              <a:rPr lang="en-US" dirty="0" err="1">
                <a:solidFill>
                  <a:schemeClr val="bg1"/>
                </a:solidFill>
              </a:rPr>
              <a:t>perkembangan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diikuti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kapasitas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perseptual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pemrosesan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bekerja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konjungsi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skema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batin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bahasa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pPr algn="r"/>
            <a:r>
              <a:rPr lang="id-ID" b="1" dirty="0" smtClean="0">
                <a:latin typeface="Monotype Corsiva" pitchFamily="66" charset="0"/>
              </a:rPr>
              <a:t>Lanjutan...</a:t>
            </a:r>
            <a:endParaRPr lang="id-ID" b="1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d-ID" b="1" dirty="0" smtClean="0"/>
              <a:t>2</a:t>
            </a:r>
            <a:r>
              <a:rPr lang="en-US" b="1" dirty="0" smtClean="0"/>
              <a:t>. </a:t>
            </a:r>
            <a:r>
              <a:rPr lang="en-US" b="1" dirty="0" err="1"/>
              <a:t>Interaksi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Perkembangan</a:t>
            </a:r>
            <a:r>
              <a:rPr lang="en-US" b="1" dirty="0"/>
              <a:t> </a:t>
            </a:r>
            <a:r>
              <a:rPr lang="en-US" b="1" dirty="0" err="1" smtClean="0"/>
              <a:t>Bahasa</a:t>
            </a:r>
            <a:endParaRPr lang="id-ID" b="1" dirty="0" smtClean="0"/>
          </a:p>
          <a:p>
            <a:pPr algn="just">
              <a:buNone/>
            </a:pPr>
            <a:r>
              <a:rPr lang="id-ID" dirty="0"/>
              <a:t>	</a:t>
            </a:r>
            <a:r>
              <a:rPr lang="en-US" dirty="0" err="1"/>
              <a:t>Akhir-akhir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jelas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berkembang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pikiran</a:t>
            </a:r>
            <a:r>
              <a:rPr lang="en-US" dirty="0"/>
              <a:t> </a:t>
            </a:r>
            <a:r>
              <a:rPr lang="en-US" dirty="0" err="1"/>
              <a:t>kognitif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struktur</a:t>
            </a:r>
            <a:r>
              <a:rPr lang="en-US" dirty="0"/>
              <a:t> </a:t>
            </a:r>
            <a:r>
              <a:rPr lang="en-US" dirty="0" err="1"/>
              <a:t>memori</a:t>
            </a:r>
            <a:r>
              <a:rPr lang="en-US" dirty="0"/>
              <a:t>. Di </a:t>
            </a:r>
            <a:r>
              <a:rPr lang="en-US" dirty="0" err="1"/>
              <a:t>sini</a:t>
            </a:r>
            <a:r>
              <a:rPr lang="en-US" dirty="0"/>
              <a:t> </a:t>
            </a:r>
            <a:r>
              <a:rPr lang="en-US" dirty="0" err="1"/>
              <a:t>tampak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kontruktivis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menekankan</a:t>
            </a:r>
            <a:r>
              <a:rPr lang="en-US" dirty="0"/>
              <a:t> </a:t>
            </a:r>
            <a:r>
              <a:rPr lang="en-US" dirty="0" err="1"/>
              <a:t>prespektif</a:t>
            </a:r>
            <a:r>
              <a:rPr lang="en-US" dirty="0"/>
              <a:t> </a:t>
            </a:r>
            <a:r>
              <a:rPr lang="en-US" dirty="0" err="1"/>
              <a:t>fungsional</a:t>
            </a:r>
            <a:r>
              <a:rPr lang="en-US" dirty="0"/>
              <a:t>.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hakikatnya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</a:t>
            </a:r>
            <a:r>
              <a:rPr lang="en-US" dirty="0" err="1"/>
              <a:t>interaktif</a:t>
            </a:r>
            <a:r>
              <a:rPr lang="en-US" dirty="0"/>
              <a:t>. </a:t>
            </a:r>
            <a:endParaRPr lang="id-ID" dirty="0" smtClean="0"/>
          </a:p>
          <a:p>
            <a:pPr algn="just">
              <a:buNone/>
            </a:pPr>
            <a:r>
              <a:rPr lang="id-ID" dirty="0"/>
              <a:t>	</a:t>
            </a:r>
            <a:endParaRPr lang="id-ID" dirty="0" smtClean="0"/>
          </a:p>
          <a:p>
            <a:pPr algn="just">
              <a:buNone/>
            </a:pPr>
            <a:r>
              <a:rPr lang="id-ID" dirty="0"/>
              <a:t>	</a:t>
            </a:r>
            <a:r>
              <a:rPr lang="id-ID" dirty="0" smtClean="0"/>
              <a:t>K</a:t>
            </a:r>
            <a:r>
              <a:rPr lang="en-US" dirty="0" err="1" smtClean="0"/>
              <a:t>ajian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cocok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kajian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komunikatif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,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pragmatik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komunikatif</a:t>
            </a:r>
            <a:r>
              <a:rPr lang="en-US" dirty="0"/>
              <a:t> </a:t>
            </a:r>
            <a:r>
              <a:rPr lang="en-US" dirty="0" err="1"/>
              <a:t>dikaji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segala</a:t>
            </a:r>
            <a:r>
              <a:rPr lang="en-US" dirty="0"/>
              <a:t> </a:t>
            </a:r>
            <a:r>
              <a:rPr lang="en-US" dirty="0" err="1"/>
              <a:t>variabilitasnya</a:t>
            </a:r>
            <a:r>
              <a:rPr lang="en-US" dirty="0"/>
              <a:t>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3600" b="1" dirty="0"/>
              <a:t>5. </a:t>
            </a:r>
            <a:r>
              <a:rPr lang="en-US" sz="3600" b="1" dirty="0" err="1"/>
              <a:t>Teori</a:t>
            </a:r>
            <a:r>
              <a:rPr lang="en-US" sz="3600" b="1" dirty="0"/>
              <a:t> </a:t>
            </a:r>
            <a:r>
              <a:rPr lang="en-US" sz="3600" b="1" dirty="0" err="1" smtClean="0"/>
              <a:t>Konstrukt</a:t>
            </a:r>
            <a:r>
              <a:rPr lang="id-ID" sz="3600" b="1" dirty="0" smtClean="0"/>
              <a:t>i</a:t>
            </a:r>
            <a:r>
              <a:rPr lang="en-US" sz="3600" b="1" dirty="0" err="1" smtClean="0"/>
              <a:t>visme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d-ID" dirty="0" smtClean="0">
                <a:solidFill>
                  <a:srgbClr val="FFFF00"/>
                </a:solidFill>
              </a:rPr>
              <a:t>Tokohnya adalah </a:t>
            </a:r>
            <a:r>
              <a:rPr lang="en-US" dirty="0">
                <a:solidFill>
                  <a:srgbClr val="FFFF00"/>
                </a:solidFill>
              </a:rPr>
              <a:t>Jean Piaget </a:t>
            </a:r>
            <a:r>
              <a:rPr lang="en-US" dirty="0" err="1">
                <a:solidFill>
                  <a:srgbClr val="FFFF00"/>
                </a:solidFill>
              </a:rPr>
              <a:t>dan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Leu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Vyg</a:t>
            </a:r>
            <a:r>
              <a:rPr lang="id-ID" dirty="0" smtClean="0">
                <a:solidFill>
                  <a:srgbClr val="FFFF00"/>
                </a:solidFill>
              </a:rPr>
              <a:t>a</a:t>
            </a:r>
            <a:r>
              <a:rPr lang="en-US" dirty="0" err="1" smtClean="0">
                <a:solidFill>
                  <a:srgbClr val="FFFF00"/>
                </a:solidFill>
              </a:rPr>
              <a:t>tski</a:t>
            </a:r>
            <a:r>
              <a:rPr lang="id-ID" dirty="0" smtClean="0">
                <a:solidFill>
                  <a:srgbClr val="FFFF00"/>
                </a:solidFill>
              </a:rPr>
              <a:t>.</a:t>
            </a:r>
          </a:p>
          <a:p>
            <a:pPr indent="17463" algn="just">
              <a:buNone/>
            </a:pPr>
            <a:endParaRPr lang="id-ID" dirty="0" smtClean="0">
              <a:solidFill>
                <a:srgbClr val="FFFF00"/>
              </a:solidFill>
            </a:endParaRPr>
          </a:p>
          <a:p>
            <a:pPr indent="17463" algn="just"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Ahli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kontruktivisme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menyatakan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bahwa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manusia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membentuk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versi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mereka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sendiri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terhadap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kenyataan</a:t>
            </a:r>
            <a:r>
              <a:rPr lang="en-US" dirty="0">
                <a:solidFill>
                  <a:srgbClr val="FFFF00"/>
                </a:solidFill>
              </a:rPr>
              <a:t>, </a:t>
            </a:r>
            <a:r>
              <a:rPr lang="en-US" dirty="0" err="1">
                <a:solidFill>
                  <a:srgbClr val="FFFF00"/>
                </a:solidFill>
              </a:rPr>
              <a:t>mereka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menggandakan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beragam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cara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untuk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mengetahui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dan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menggambarkan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sesuatu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untuk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memelajari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pemerolehan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bahasa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pertama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dan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kedua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id-ID" dirty="0" smtClean="0">
              <a:solidFill>
                <a:srgbClr val="FFFF00"/>
              </a:solidFill>
            </a:endParaRPr>
          </a:p>
          <a:p>
            <a:pPr indent="17463" algn="just">
              <a:buNone/>
            </a:pPr>
            <a:endParaRPr lang="id-ID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dirty="0" err="1">
                <a:solidFill>
                  <a:srgbClr val="FFFF00"/>
                </a:solidFill>
              </a:rPr>
              <a:t>Dalam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rangka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kerjanya</a:t>
            </a:r>
            <a:r>
              <a:rPr lang="en-US" dirty="0">
                <a:solidFill>
                  <a:srgbClr val="FFFF00"/>
                </a:solidFill>
              </a:rPr>
              <a:t>, </a:t>
            </a:r>
            <a:r>
              <a:rPr lang="en-US" dirty="0" err="1">
                <a:solidFill>
                  <a:srgbClr val="FFFF00"/>
                </a:solidFill>
              </a:rPr>
              <a:t>ahli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konstruktif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menantang</a:t>
            </a:r>
            <a:r>
              <a:rPr lang="en-US" dirty="0">
                <a:solidFill>
                  <a:srgbClr val="FFFF00"/>
                </a:solidFill>
              </a:rPr>
              <a:t> guru-guru </a:t>
            </a:r>
            <a:r>
              <a:rPr lang="en-US" dirty="0" err="1">
                <a:solidFill>
                  <a:srgbClr val="FFFF00"/>
                </a:solidFill>
              </a:rPr>
              <a:t>untuk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menciptakan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lingkungan</a:t>
            </a:r>
            <a:r>
              <a:rPr lang="en-US" dirty="0">
                <a:solidFill>
                  <a:srgbClr val="FFFF00"/>
                </a:solidFill>
              </a:rPr>
              <a:t> yang </a:t>
            </a:r>
            <a:r>
              <a:rPr lang="en-US" dirty="0" err="1">
                <a:solidFill>
                  <a:srgbClr val="FFFF00"/>
                </a:solidFill>
              </a:rPr>
              <a:t>inovatif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dengan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melibatkan</a:t>
            </a:r>
            <a:r>
              <a:rPr lang="en-US" dirty="0">
                <a:solidFill>
                  <a:srgbClr val="FFFF00"/>
                </a:solidFill>
              </a:rPr>
              <a:t> guru </a:t>
            </a:r>
            <a:r>
              <a:rPr lang="en-US" dirty="0" err="1">
                <a:solidFill>
                  <a:srgbClr val="FFFF00"/>
                </a:solidFill>
              </a:rPr>
              <a:t>dan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pelajar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untuk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memikirkan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dan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mengoreksi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pembelajaran</a:t>
            </a:r>
            <a:r>
              <a:rPr lang="en-US" dirty="0">
                <a:solidFill>
                  <a:srgbClr val="FFFF00"/>
                </a:solidFill>
              </a:rPr>
              <a:t>. </a:t>
            </a:r>
            <a:endParaRPr lang="id-ID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/>
              <a:t>6.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Humanisme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b="1" dirty="0" err="1">
                <a:solidFill>
                  <a:srgbClr val="FFFF00"/>
                </a:solidFill>
              </a:rPr>
              <a:t>Teori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ini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muncul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diilhami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oleh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perkembangan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dalam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psikologi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yaitu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psikologi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Humanisme</a:t>
            </a:r>
            <a:r>
              <a:rPr lang="en-US" b="1" dirty="0">
                <a:solidFill>
                  <a:srgbClr val="FFFF00"/>
                </a:solidFill>
              </a:rPr>
              <a:t>. </a:t>
            </a:r>
            <a:r>
              <a:rPr lang="en-US" b="1" dirty="0" err="1">
                <a:solidFill>
                  <a:srgbClr val="FFFF00"/>
                </a:solidFill>
              </a:rPr>
              <a:t>Tujuan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utama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dari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teori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ini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adalah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untuk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meningkatkan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kemampuan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siswa</a:t>
            </a:r>
            <a:r>
              <a:rPr lang="en-US" b="1" dirty="0">
                <a:solidFill>
                  <a:srgbClr val="FFFF00"/>
                </a:solidFill>
              </a:rPr>
              <a:t> agar </a:t>
            </a:r>
            <a:r>
              <a:rPr lang="en-US" b="1" dirty="0" err="1">
                <a:solidFill>
                  <a:srgbClr val="FFFF00"/>
                </a:solidFill>
              </a:rPr>
              <a:t>bisa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berkembang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tengah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masyarakat</a:t>
            </a:r>
            <a:r>
              <a:rPr lang="en-US" b="1" dirty="0">
                <a:solidFill>
                  <a:srgbClr val="FFFF00"/>
                </a:solidFill>
              </a:rPr>
              <a:t>. </a:t>
            </a:r>
            <a:endParaRPr lang="id-ID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id-ID" b="1" dirty="0" smtClean="0">
              <a:solidFill>
                <a:srgbClr val="FFFF00"/>
              </a:solidFill>
            </a:endParaRPr>
          </a:p>
          <a:p>
            <a:pPr marL="360363" indent="-360363" algn="just">
              <a:buNone/>
            </a:pPr>
            <a:r>
              <a:rPr lang="id-ID" b="1" dirty="0" smtClean="0">
                <a:solidFill>
                  <a:srgbClr val="FFFF00"/>
                </a:solidFill>
              </a:rPr>
              <a:t>T</a:t>
            </a:r>
            <a:r>
              <a:rPr lang="en-US" b="1" dirty="0" err="1" smtClean="0">
                <a:solidFill>
                  <a:srgbClr val="FFFF00"/>
                </a:solidFill>
              </a:rPr>
              <a:t>eori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humanisme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menurut</a:t>
            </a:r>
            <a:r>
              <a:rPr lang="en-US" b="1" dirty="0">
                <a:solidFill>
                  <a:srgbClr val="FFFF00"/>
                </a:solidFill>
              </a:rPr>
              <a:t> Coombs (1981</a:t>
            </a:r>
            <a:r>
              <a:rPr lang="en-US" b="1" dirty="0" smtClean="0">
                <a:solidFill>
                  <a:srgbClr val="FFFF00"/>
                </a:solidFill>
              </a:rPr>
              <a:t>):</a:t>
            </a:r>
            <a:endParaRPr lang="id-ID" b="1" dirty="0" smtClean="0">
              <a:solidFill>
                <a:srgbClr val="FFFF00"/>
              </a:solidFill>
            </a:endParaRPr>
          </a:p>
          <a:p>
            <a:pPr marL="514350" indent="-514350" algn="just">
              <a:buAutoNum type="arabicPeriod"/>
            </a:pPr>
            <a:r>
              <a:rPr lang="en-US" b="1" dirty="0" err="1" smtClean="0">
                <a:solidFill>
                  <a:srgbClr val="00FF00"/>
                </a:solidFill>
              </a:rPr>
              <a:t>Pengajaran</a:t>
            </a:r>
            <a:r>
              <a:rPr lang="en-US" b="1" dirty="0" smtClean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disusun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berdasarkan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kebutuhan-kebutuhan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dan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tujuan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siswa</a:t>
            </a:r>
            <a:r>
              <a:rPr lang="en-US" b="1" dirty="0">
                <a:solidFill>
                  <a:srgbClr val="00FF00"/>
                </a:solidFill>
              </a:rPr>
              <a:t>. </a:t>
            </a:r>
            <a:r>
              <a:rPr lang="en-US" b="1" dirty="0" smtClean="0">
                <a:solidFill>
                  <a:srgbClr val="00FF00"/>
                </a:solidFill>
              </a:rPr>
              <a:t>Program </a:t>
            </a:r>
            <a:r>
              <a:rPr lang="en-US" b="1" dirty="0" err="1">
                <a:solidFill>
                  <a:srgbClr val="00FF00"/>
                </a:solidFill>
              </a:rPr>
              <a:t>pengajaran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diarahkan</a:t>
            </a:r>
            <a:r>
              <a:rPr lang="en-US" b="1" dirty="0">
                <a:solidFill>
                  <a:srgbClr val="00FF00"/>
                </a:solidFill>
              </a:rPr>
              <a:t> agar </a:t>
            </a:r>
            <a:r>
              <a:rPr lang="en-US" b="1" dirty="0" err="1">
                <a:solidFill>
                  <a:srgbClr val="00FF00"/>
                </a:solidFill>
              </a:rPr>
              <a:t>siswa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mampu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menciptakan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pengalaman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sendiri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berdasarkan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kebutuhannya</a:t>
            </a:r>
            <a:r>
              <a:rPr lang="en-US" b="1" dirty="0">
                <a:solidFill>
                  <a:srgbClr val="00FF00"/>
                </a:solidFill>
              </a:rPr>
              <a:t>. </a:t>
            </a:r>
            <a:r>
              <a:rPr lang="en-US" b="1" dirty="0" err="1">
                <a:solidFill>
                  <a:srgbClr val="00FF00"/>
                </a:solidFill>
              </a:rPr>
              <a:t>hal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ini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dilakukan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untuk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mengembangkan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potensi</a:t>
            </a:r>
            <a:r>
              <a:rPr lang="en-US" b="1" dirty="0">
                <a:solidFill>
                  <a:srgbClr val="00FF00"/>
                </a:solidFill>
              </a:rPr>
              <a:t> yang </a:t>
            </a:r>
            <a:r>
              <a:rPr lang="en-US" b="1" dirty="0" err="1">
                <a:solidFill>
                  <a:srgbClr val="00FF00"/>
                </a:solidFill>
              </a:rPr>
              <a:t>mereka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 smtClean="0">
                <a:solidFill>
                  <a:srgbClr val="00FF00"/>
                </a:solidFill>
              </a:rPr>
              <a:t>miliki</a:t>
            </a:r>
            <a:r>
              <a:rPr lang="en-US" b="1" dirty="0" smtClean="0">
                <a:solidFill>
                  <a:srgbClr val="00FF00"/>
                </a:solidFill>
              </a:rPr>
              <a:t>.</a:t>
            </a:r>
            <a:endParaRPr lang="id-ID" b="1" dirty="0" smtClean="0">
              <a:solidFill>
                <a:srgbClr val="00FF00"/>
              </a:solidFill>
            </a:endParaRPr>
          </a:p>
          <a:p>
            <a:pPr marL="514350" indent="-514350" algn="just">
              <a:buAutoNum type="arabicPeriod"/>
            </a:pPr>
            <a:r>
              <a:rPr lang="id-ID" b="1" dirty="0" smtClean="0">
                <a:solidFill>
                  <a:srgbClr val="00FF00"/>
                </a:solidFill>
              </a:rPr>
              <a:t>M</a:t>
            </a:r>
            <a:r>
              <a:rPr lang="en-US" b="1" dirty="0" err="1" smtClean="0">
                <a:solidFill>
                  <a:srgbClr val="00FF00"/>
                </a:solidFill>
              </a:rPr>
              <a:t>emberi</a:t>
            </a:r>
            <a:r>
              <a:rPr lang="en-US" b="1" dirty="0" smtClean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kesempatan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kepada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siswa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untuk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mengaktualisasikan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dirinya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dan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untuk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menumbuhkan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kepercayaan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  <a:r>
              <a:rPr lang="en-US" b="1" dirty="0" err="1">
                <a:solidFill>
                  <a:srgbClr val="00FF00"/>
                </a:solidFill>
              </a:rPr>
              <a:t>dirinya</a:t>
            </a:r>
            <a:r>
              <a:rPr lang="en-US" b="1" dirty="0">
                <a:solidFill>
                  <a:srgbClr val="00FF00"/>
                </a:solidFill>
              </a:rPr>
              <a:t>.</a:t>
            </a:r>
            <a:endParaRPr lang="en-US" b="1" dirty="0" smtClean="0">
              <a:solidFill>
                <a:srgbClr val="00FF00"/>
              </a:solidFill>
            </a:endParaRPr>
          </a:p>
          <a:p>
            <a:pPr marL="0" indent="0" algn="just">
              <a:buNone/>
            </a:pPr>
            <a:endParaRPr lang="id-ID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r"/>
            <a:r>
              <a:rPr lang="id-ID" b="1" dirty="0" smtClean="0">
                <a:latin typeface="Monotype Corsiva" pitchFamily="66" charset="0"/>
              </a:rPr>
              <a:t>Lanjutan...</a:t>
            </a:r>
            <a:endParaRPr lang="id-ID" b="1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785794"/>
            <a:ext cx="8429684" cy="578647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d-ID" b="1" dirty="0" smtClean="0">
                <a:solidFill>
                  <a:srgbClr val="C00000"/>
                </a:solidFill>
              </a:rPr>
              <a:t>Pola Teori Humanisme:</a:t>
            </a:r>
          </a:p>
          <a:p>
            <a:r>
              <a:rPr lang="en-US" b="1" dirty="0" err="1" smtClean="0"/>
              <a:t>Pengajaran</a:t>
            </a:r>
            <a:r>
              <a:rPr lang="en-US" b="1" dirty="0" smtClean="0"/>
              <a:t> </a:t>
            </a:r>
            <a:r>
              <a:rPr lang="en-US" b="1" dirty="0" err="1"/>
              <a:t>disusun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 smtClean="0"/>
              <a:t>memeroleh</a:t>
            </a:r>
            <a:r>
              <a:rPr lang="en-US" b="1" dirty="0" smtClean="0"/>
              <a:t> </a:t>
            </a:r>
            <a:r>
              <a:rPr lang="en-US" b="1" dirty="0" err="1"/>
              <a:t>keterampilan</a:t>
            </a:r>
            <a:r>
              <a:rPr lang="en-US" b="1" dirty="0"/>
              <a:t> </a:t>
            </a:r>
            <a:r>
              <a:rPr lang="en-US" b="1" dirty="0" err="1"/>
              <a:t>dasar</a:t>
            </a:r>
            <a:r>
              <a:rPr lang="en-US" b="1" dirty="0"/>
              <a:t> (</a:t>
            </a:r>
            <a:r>
              <a:rPr lang="en-US" b="1" dirty="0" err="1"/>
              <a:t>akademik</a:t>
            </a:r>
            <a:r>
              <a:rPr lang="en-US" b="1" dirty="0"/>
              <a:t>, </a:t>
            </a:r>
            <a:r>
              <a:rPr lang="en-US" b="1" dirty="0" err="1"/>
              <a:t>pribadi</a:t>
            </a:r>
            <a:r>
              <a:rPr lang="en-US" b="1" dirty="0"/>
              <a:t>, </a:t>
            </a:r>
            <a:r>
              <a:rPr lang="en-US" b="1" dirty="0" err="1" smtClean="0"/>
              <a:t>antarpribadi</a:t>
            </a:r>
            <a:r>
              <a:rPr lang="en-US" b="1" dirty="0"/>
              <a:t>, </a:t>
            </a:r>
            <a:r>
              <a:rPr lang="en-US" b="1" dirty="0" err="1"/>
              <a:t>komunikasi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ekonomi</a:t>
            </a:r>
            <a:r>
              <a:rPr lang="en-US" b="1" dirty="0"/>
              <a:t>) </a:t>
            </a:r>
            <a:r>
              <a:rPr lang="en-US" b="1" dirty="0" err="1"/>
              <a:t>berdasarkan</a:t>
            </a:r>
            <a:r>
              <a:rPr lang="en-US" b="1" dirty="0"/>
              <a:t> </a:t>
            </a:r>
            <a:r>
              <a:rPr lang="en-US" b="1" dirty="0" err="1"/>
              <a:t>kebutuhan</a:t>
            </a:r>
            <a:r>
              <a:rPr lang="en-US" b="1" dirty="0"/>
              <a:t> </a:t>
            </a:r>
            <a:r>
              <a:rPr lang="en-US" b="1" dirty="0" err="1"/>
              <a:t>masing-masing</a:t>
            </a:r>
            <a:r>
              <a:rPr lang="en-US" b="1" dirty="0"/>
              <a:t> </a:t>
            </a:r>
            <a:r>
              <a:rPr lang="en-US" b="1" dirty="0" err="1"/>
              <a:t>siswa</a:t>
            </a:r>
            <a:r>
              <a:rPr lang="en-US" b="1" dirty="0"/>
              <a:t>.</a:t>
            </a:r>
            <a:endParaRPr lang="en-US" b="1" dirty="0" smtClean="0"/>
          </a:p>
          <a:p>
            <a:r>
              <a:rPr lang="en-US" b="1" dirty="0" err="1" smtClean="0"/>
              <a:t>Memilih</a:t>
            </a:r>
            <a:r>
              <a:rPr lang="en-US" b="1" dirty="0" smtClean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memutuskan</a:t>
            </a:r>
            <a:r>
              <a:rPr lang="en-US" b="1" dirty="0"/>
              <a:t> </a:t>
            </a:r>
            <a:r>
              <a:rPr lang="en-US" b="1" dirty="0" err="1"/>
              <a:t>aktivitas</a:t>
            </a:r>
            <a:r>
              <a:rPr lang="en-US" b="1" dirty="0"/>
              <a:t> </a:t>
            </a:r>
            <a:r>
              <a:rPr lang="en-US" b="1" dirty="0" err="1"/>
              <a:t>pengajaran</a:t>
            </a:r>
            <a:r>
              <a:rPr lang="en-US" b="1" dirty="0"/>
              <a:t> </a:t>
            </a:r>
            <a:r>
              <a:rPr lang="en-US" b="1" dirty="0" err="1"/>
              <a:t>secara</a:t>
            </a:r>
            <a:r>
              <a:rPr lang="en-US" b="1" dirty="0"/>
              <a:t> individual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mampu</a:t>
            </a:r>
            <a:r>
              <a:rPr lang="en-US" b="1" dirty="0"/>
              <a:t> </a:t>
            </a:r>
            <a:r>
              <a:rPr lang="en-US" b="1" dirty="0" err="1"/>
              <a:t>menerapkannya</a:t>
            </a:r>
            <a:r>
              <a:rPr lang="en-US" b="1" dirty="0"/>
              <a:t>.</a:t>
            </a:r>
            <a:endParaRPr lang="en-US" b="1" dirty="0" smtClean="0"/>
          </a:p>
          <a:p>
            <a:r>
              <a:rPr lang="en-US" b="1" dirty="0" err="1" smtClean="0"/>
              <a:t>Mengenal</a:t>
            </a:r>
            <a:r>
              <a:rPr lang="en-US" b="1" dirty="0" smtClean="0"/>
              <a:t> </a:t>
            </a:r>
            <a:r>
              <a:rPr lang="en-US" b="1" dirty="0" err="1"/>
              <a:t>pentingnya</a:t>
            </a:r>
            <a:r>
              <a:rPr lang="en-US" b="1" dirty="0"/>
              <a:t> </a:t>
            </a:r>
            <a:r>
              <a:rPr lang="en-US" b="1" dirty="0" err="1"/>
              <a:t>perasaan</a:t>
            </a:r>
            <a:r>
              <a:rPr lang="en-US" b="1" dirty="0"/>
              <a:t> </a:t>
            </a:r>
            <a:r>
              <a:rPr lang="en-US" b="1" dirty="0" err="1"/>
              <a:t>manusia</a:t>
            </a:r>
            <a:r>
              <a:rPr lang="en-US" b="1" dirty="0"/>
              <a:t>, </a:t>
            </a:r>
            <a:r>
              <a:rPr lang="en-US" b="1" dirty="0" err="1"/>
              <a:t>nilai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persepsi</a:t>
            </a:r>
            <a:r>
              <a:rPr lang="en-US" b="1" dirty="0"/>
              <a:t>.</a:t>
            </a:r>
            <a:endParaRPr lang="en-US" b="1" dirty="0" smtClean="0"/>
          </a:p>
          <a:p>
            <a:r>
              <a:rPr lang="en-US" b="1" dirty="0" err="1" smtClean="0"/>
              <a:t>Mengembangkan</a:t>
            </a:r>
            <a:r>
              <a:rPr lang="en-US" b="1" dirty="0" smtClean="0"/>
              <a:t> </a:t>
            </a:r>
            <a:r>
              <a:rPr lang="en-US" b="1" dirty="0" err="1"/>
              <a:t>suasana</a:t>
            </a:r>
            <a:r>
              <a:rPr lang="en-US" b="1" dirty="0"/>
              <a:t> </a:t>
            </a:r>
            <a:r>
              <a:rPr lang="en-US" b="1" dirty="0" err="1"/>
              <a:t>belajar</a:t>
            </a:r>
            <a:r>
              <a:rPr lang="en-US" b="1" dirty="0"/>
              <a:t> yang </a:t>
            </a:r>
            <a:r>
              <a:rPr lang="en-US" b="1" dirty="0" err="1"/>
              <a:t>menantang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bisa</a:t>
            </a:r>
            <a:r>
              <a:rPr lang="en-US" b="1" dirty="0"/>
              <a:t> </a:t>
            </a:r>
            <a:r>
              <a:rPr lang="en-US" b="1" dirty="0" err="1" smtClean="0"/>
              <a:t>dimengerti</a:t>
            </a:r>
            <a:r>
              <a:rPr lang="en-US" b="1" dirty="0" smtClean="0"/>
              <a:t>.</a:t>
            </a:r>
            <a:endParaRPr lang="id-ID" b="1" dirty="0" smtClean="0"/>
          </a:p>
          <a:p>
            <a:r>
              <a:rPr lang="en-US" b="1" dirty="0" err="1" smtClean="0"/>
              <a:t>Mengembangkan</a:t>
            </a:r>
            <a:r>
              <a:rPr lang="en-US" b="1" dirty="0" smtClean="0"/>
              <a:t> </a:t>
            </a:r>
            <a:r>
              <a:rPr lang="en-US" b="1" dirty="0" err="1"/>
              <a:t>tanggung</a:t>
            </a:r>
            <a:r>
              <a:rPr lang="en-US" b="1" dirty="0"/>
              <a:t> </a:t>
            </a:r>
            <a:r>
              <a:rPr lang="en-US" b="1" dirty="0" err="1"/>
              <a:t>jawab</a:t>
            </a:r>
            <a:r>
              <a:rPr lang="en-US" b="1" dirty="0"/>
              <a:t> </a:t>
            </a:r>
            <a:r>
              <a:rPr lang="en-US" b="1" dirty="0" err="1"/>
              <a:t>siswa</a:t>
            </a:r>
            <a:r>
              <a:rPr lang="en-US" b="1" dirty="0"/>
              <a:t>, </a:t>
            </a:r>
            <a:r>
              <a:rPr lang="en-US" b="1" dirty="0" err="1"/>
              <a:t>mengembangkan</a:t>
            </a:r>
            <a:r>
              <a:rPr lang="en-US" b="1" dirty="0"/>
              <a:t> </a:t>
            </a:r>
            <a:r>
              <a:rPr lang="en-US" b="1" dirty="0" err="1"/>
              <a:t>sikap</a:t>
            </a:r>
            <a:r>
              <a:rPr lang="en-US" b="1" dirty="0"/>
              <a:t> </a:t>
            </a:r>
            <a:r>
              <a:rPr lang="en-US" b="1" dirty="0" err="1"/>
              <a:t>tulus</a:t>
            </a:r>
            <a:r>
              <a:rPr lang="en-US" b="1" dirty="0"/>
              <a:t>, </a:t>
            </a:r>
            <a:r>
              <a:rPr lang="en-US" b="1" dirty="0" err="1"/>
              <a:t>respek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menghargai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lain,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terampil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menyelesaikan</a:t>
            </a:r>
            <a:r>
              <a:rPr lang="en-US" b="1" dirty="0"/>
              <a:t> </a:t>
            </a:r>
            <a:r>
              <a:rPr lang="en-US" b="1" dirty="0" err="1"/>
              <a:t>konflik</a:t>
            </a:r>
            <a:r>
              <a:rPr lang="en-US" b="1" dirty="0" smtClean="0"/>
              <a:t>.</a:t>
            </a:r>
            <a:endParaRPr lang="id-ID" b="1" dirty="0" smtClean="0"/>
          </a:p>
          <a:p>
            <a:endParaRPr lang="id-ID" dirty="0"/>
          </a:p>
          <a:p>
            <a:pPr marL="0" indent="0" algn="ctr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Dalam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hal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ini</a:t>
            </a:r>
            <a:r>
              <a:rPr lang="en-US" b="1" dirty="0">
                <a:solidFill>
                  <a:srgbClr val="FF0000"/>
                </a:solidFill>
              </a:rPr>
              <a:t>, guru </a:t>
            </a:r>
            <a:r>
              <a:rPr lang="en-US" b="1" dirty="0" err="1">
                <a:solidFill>
                  <a:srgbClr val="FF0000"/>
                </a:solidFill>
              </a:rPr>
              <a:t>berperan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sebagai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fasilitator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pengajaran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bukan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menyampaikan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pengetahuan</a:t>
            </a:r>
            <a:r>
              <a:rPr lang="en-US" b="1" dirty="0">
                <a:solidFill>
                  <a:srgbClr val="FF0000"/>
                </a:solidFill>
              </a:rPr>
              <a:t>.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/>
              <a:t>7.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Sibernetik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d-ID" b="1" dirty="0" smtClean="0"/>
              <a:t>	I</a:t>
            </a:r>
            <a:r>
              <a:rPr lang="en-US" b="1" dirty="0" err="1" smtClean="0"/>
              <a:t>stilah</a:t>
            </a:r>
            <a:r>
              <a:rPr lang="en-US" b="1" dirty="0" smtClean="0"/>
              <a:t> </a:t>
            </a:r>
            <a:r>
              <a:rPr lang="en-US" b="1" dirty="0" err="1">
                <a:solidFill>
                  <a:srgbClr val="C00000"/>
                </a:solidFill>
              </a:rPr>
              <a:t>sibernetika</a:t>
            </a:r>
            <a:r>
              <a:rPr lang="en-US" b="1" dirty="0"/>
              <a:t> </a:t>
            </a:r>
            <a:r>
              <a:rPr lang="en-US" b="1" dirty="0" err="1"/>
              <a:t>berasal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bahasa</a:t>
            </a:r>
            <a:r>
              <a:rPr lang="en-US" b="1" dirty="0"/>
              <a:t> </a:t>
            </a:r>
            <a:r>
              <a:rPr lang="en-US" b="1" dirty="0" err="1"/>
              <a:t>Yunani</a:t>
            </a:r>
            <a:r>
              <a:rPr lang="en-US" b="1" dirty="0"/>
              <a:t> (</a:t>
            </a:r>
            <a:r>
              <a:rPr lang="en-US" b="1" i="1" dirty="0"/>
              <a:t>Cybernetics</a:t>
            </a:r>
            <a:r>
              <a:rPr lang="en-US" b="1" dirty="0"/>
              <a:t> </a:t>
            </a:r>
            <a:r>
              <a:rPr lang="en-US" b="1" dirty="0" err="1"/>
              <a:t>berarti</a:t>
            </a:r>
            <a:r>
              <a:rPr lang="en-US" b="1" dirty="0"/>
              <a:t> pilot). </a:t>
            </a:r>
            <a:r>
              <a:rPr lang="en-US" b="1" dirty="0" err="1"/>
              <a:t>Istilah</a:t>
            </a:r>
            <a:r>
              <a:rPr lang="en-US" b="1" dirty="0"/>
              <a:t> </a:t>
            </a:r>
            <a:r>
              <a:rPr lang="en-US" b="1" i="1" dirty="0"/>
              <a:t>Cybernetics</a:t>
            </a:r>
            <a:r>
              <a:rPr lang="en-US" b="1" dirty="0"/>
              <a:t> yang </a:t>
            </a:r>
            <a:r>
              <a:rPr lang="en-US" b="1" dirty="0" err="1"/>
              <a:t>diterjemahkan</a:t>
            </a:r>
            <a:r>
              <a:rPr lang="en-US" b="1" dirty="0"/>
              <a:t> </a:t>
            </a:r>
            <a:r>
              <a:rPr lang="en-US" b="1" dirty="0" err="1" smtClean="0"/>
              <a:t>ke</a:t>
            </a:r>
            <a:r>
              <a:rPr lang="id-ID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/>
              <a:t>bahasa</a:t>
            </a:r>
            <a:r>
              <a:rPr lang="en-US" b="1" dirty="0"/>
              <a:t> Indonesia </a:t>
            </a:r>
            <a:r>
              <a:rPr lang="en-US" b="1" dirty="0" err="1"/>
              <a:t>menjadi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sibernetika</a:t>
            </a:r>
            <a:r>
              <a:rPr lang="en-US" b="1" dirty="0"/>
              <a:t>, </a:t>
            </a:r>
            <a:r>
              <a:rPr lang="en-US" b="1" dirty="0" err="1"/>
              <a:t>pertama</a:t>
            </a:r>
            <a:r>
              <a:rPr lang="en-US" b="1" dirty="0"/>
              <a:t> kali </a:t>
            </a:r>
            <a:r>
              <a:rPr lang="en-US" b="1" dirty="0" err="1"/>
              <a:t>digunakan</a:t>
            </a:r>
            <a:r>
              <a:rPr lang="en-US" b="1" dirty="0"/>
              <a:t> </a:t>
            </a:r>
            <a:r>
              <a:rPr lang="id-ID" b="1" dirty="0" smtClean="0"/>
              <a:t>tahun </a:t>
            </a:r>
            <a:r>
              <a:rPr lang="en-US" b="1" dirty="0" smtClean="0"/>
              <a:t>1945 </a:t>
            </a:r>
            <a:r>
              <a:rPr lang="en-US" b="1" dirty="0" err="1"/>
              <a:t>oleh</a:t>
            </a:r>
            <a:r>
              <a:rPr lang="en-US" b="1" dirty="0"/>
              <a:t> </a:t>
            </a:r>
            <a:r>
              <a:rPr lang="en-US" b="1" dirty="0" err="1"/>
              <a:t>Nobert</a:t>
            </a:r>
            <a:r>
              <a:rPr lang="en-US" b="1" dirty="0"/>
              <a:t> Wiener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bukunya</a:t>
            </a:r>
            <a:r>
              <a:rPr lang="en-US" b="1" dirty="0"/>
              <a:t> yang </a:t>
            </a:r>
            <a:r>
              <a:rPr lang="en-US" b="1" dirty="0" err="1"/>
              <a:t>berjudul</a:t>
            </a:r>
            <a:r>
              <a:rPr lang="en-US" b="1" dirty="0"/>
              <a:t> </a:t>
            </a:r>
            <a:r>
              <a:rPr lang="en-US" b="1" i="1" dirty="0">
                <a:solidFill>
                  <a:srgbClr val="C00000"/>
                </a:solidFill>
              </a:rPr>
              <a:t>Cybernetics</a:t>
            </a:r>
            <a:r>
              <a:rPr lang="en-US" b="1" dirty="0"/>
              <a:t>. </a:t>
            </a:r>
            <a:endParaRPr lang="id-ID" b="1" dirty="0" smtClean="0"/>
          </a:p>
          <a:p>
            <a:pPr marL="0" indent="0" algn="just">
              <a:buNone/>
            </a:pPr>
            <a:endParaRPr lang="id-ID" b="1" dirty="0"/>
          </a:p>
          <a:p>
            <a:pPr marL="0" indent="0" algn="just">
              <a:buNone/>
            </a:pPr>
            <a:r>
              <a:rPr lang="en-US" b="1" dirty="0" err="1" smtClean="0"/>
              <a:t>Sibernetika</a:t>
            </a:r>
            <a:r>
              <a:rPr lang="en-US" b="1" dirty="0" smtClean="0"/>
              <a:t> </a:t>
            </a:r>
            <a:r>
              <a:rPr lang="en-US" b="1" dirty="0" err="1"/>
              <a:t>adalah</a:t>
            </a:r>
            <a:r>
              <a:rPr lang="en-US" b="1" dirty="0"/>
              <a:t>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sistem</a:t>
            </a:r>
            <a:r>
              <a:rPr lang="en-US" b="1" dirty="0"/>
              <a:t> </a:t>
            </a:r>
            <a:r>
              <a:rPr lang="en-US" b="1" dirty="0" err="1"/>
              <a:t>pengontrol</a:t>
            </a:r>
            <a:r>
              <a:rPr lang="en-US" b="1" dirty="0"/>
              <a:t> yang </a:t>
            </a:r>
            <a:r>
              <a:rPr lang="en-US" b="1" dirty="0" err="1"/>
              <a:t>didasarkan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komunikasi</a:t>
            </a:r>
            <a:r>
              <a:rPr lang="en-US" b="1" dirty="0"/>
              <a:t> (</a:t>
            </a:r>
            <a:r>
              <a:rPr lang="en-US" b="1" dirty="0" err="1"/>
              <a:t>penyampaian</a:t>
            </a:r>
            <a:r>
              <a:rPr lang="en-US" b="1" dirty="0"/>
              <a:t> </a:t>
            </a:r>
            <a:r>
              <a:rPr lang="en-US" b="1" dirty="0" err="1"/>
              <a:t>informasi</a:t>
            </a:r>
            <a:r>
              <a:rPr lang="en-US" b="1" dirty="0"/>
              <a:t>) </a:t>
            </a:r>
            <a:r>
              <a:rPr lang="en-US" b="1" dirty="0" err="1"/>
              <a:t>antara</a:t>
            </a:r>
            <a:r>
              <a:rPr lang="en-US" b="1" dirty="0"/>
              <a:t> </a:t>
            </a:r>
            <a:r>
              <a:rPr lang="en-US" b="1" dirty="0" err="1"/>
              <a:t>sistem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 smtClean="0"/>
              <a:t>antarsistem</a:t>
            </a:r>
            <a:r>
              <a:rPr lang="en-US" b="1" dirty="0"/>
              <a:t>, </a:t>
            </a:r>
            <a:r>
              <a:rPr lang="en-US" b="1" dirty="0" err="1"/>
              <a:t>pengontrol</a:t>
            </a:r>
            <a:r>
              <a:rPr lang="en-US" b="1" dirty="0"/>
              <a:t> (</a:t>
            </a:r>
            <a:r>
              <a:rPr lang="en-US" b="1" i="1" dirty="0"/>
              <a:t>feedback</a:t>
            </a:r>
            <a:r>
              <a:rPr lang="en-US" b="1" dirty="0"/>
              <a:t>)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sistem</a:t>
            </a:r>
            <a:r>
              <a:rPr lang="en-US" b="1" dirty="0"/>
              <a:t> </a:t>
            </a:r>
            <a:r>
              <a:rPr lang="en-US" b="1" dirty="0" err="1"/>
              <a:t>berfungsi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 smtClean="0"/>
              <a:t>memerhatikan</a:t>
            </a:r>
            <a:r>
              <a:rPr lang="en-US" b="1" dirty="0" smtClean="0"/>
              <a:t> </a:t>
            </a:r>
            <a:r>
              <a:rPr lang="en-US" b="1" dirty="0" err="1"/>
              <a:t>lingkungan</a:t>
            </a:r>
            <a:r>
              <a:rPr lang="en-US" b="1" dirty="0"/>
              <a:t>. </a:t>
            </a:r>
            <a:endParaRPr lang="id-ID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r"/>
            <a:r>
              <a:rPr lang="id-ID" b="1" dirty="0" smtClean="0">
                <a:latin typeface="Monotype Corsiva" pitchFamily="66" charset="0"/>
              </a:rPr>
              <a:t>Lanjutan...</a:t>
            </a:r>
            <a:endParaRPr lang="id-ID" b="1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/>
              <a:t>Prinsip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sibernetik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menghargai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'</a:t>
            </a:r>
            <a:r>
              <a:rPr lang="en-US" dirty="0" err="1"/>
              <a:t>perbedaan</a:t>
            </a:r>
            <a:r>
              <a:rPr lang="en-US" dirty="0"/>
              <a:t>',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yang </a:t>
            </a:r>
            <a:r>
              <a:rPr lang="en-US" dirty="0" err="1"/>
              <a:t>lainnya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berubah</a:t>
            </a:r>
            <a:r>
              <a:rPr lang="en-US" dirty="0"/>
              <a:t> </a:t>
            </a:r>
            <a:r>
              <a:rPr lang="en-US" dirty="0" err="1"/>
              <a:t>seiring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 smtClean="0"/>
              <a:t>.</a:t>
            </a:r>
            <a:endParaRPr lang="id-ID" dirty="0" smtClean="0"/>
          </a:p>
          <a:p>
            <a:pPr algn="just">
              <a:buNone/>
            </a:pPr>
            <a:r>
              <a:rPr lang="id-ID" dirty="0" smtClean="0"/>
              <a:t>	</a:t>
            </a:r>
            <a:r>
              <a:rPr lang="en-US" dirty="0" err="1" smtClean="0"/>
              <a:t>Pembelajaran</a:t>
            </a:r>
            <a:r>
              <a:rPr lang="en-US" dirty="0" smtClean="0"/>
              <a:t> </a:t>
            </a:r>
            <a:r>
              <a:rPr lang="en-US" dirty="0" err="1"/>
              <a:t>digambarkan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: </a:t>
            </a:r>
            <a:endParaRPr lang="id-ID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C00000"/>
                </a:solidFill>
              </a:rPr>
              <a:t>INPUT </a:t>
            </a:r>
            <a:r>
              <a:rPr lang="en-US" b="1" dirty="0">
                <a:solidFill>
                  <a:srgbClr val="C00000"/>
                </a:solidFill>
              </a:rPr>
              <a:t>=&gt; PROSES =&gt; OUTPUT </a:t>
            </a:r>
            <a:endParaRPr lang="id-ID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dirty="0" smtClean="0"/>
          </a:p>
          <a:p>
            <a:pPr algn="just"/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sibernetik</a:t>
            </a:r>
            <a:r>
              <a:rPr lang="en-US" dirty="0"/>
              <a:t> </a:t>
            </a:r>
            <a:r>
              <a:rPr lang="en-US" dirty="0" err="1"/>
              <a:t>diimplementasikan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pendekatan</a:t>
            </a:r>
            <a:r>
              <a:rPr lang="en-US" dirty="0"/>
              <a:t> </a:t>
            </a:r>
            <a:r>
              <a:rPr lang="en-US" dirty="0" err="1"/>
              <a:t>pengajaran</a:t>
            </a:r>
            <a:r>
              <a:rPr lang="en-US" dirty="0"/>
              <a:t> (</a:t>
            </a:r>
            <a:r>
              <a:rPr lang="en-US" i="1" dirty="0"/>
              <a:t>teaching approach</a:t>
            </a:r>
            <a:r>
              <a:rPr lang="en-US" dirty="0"/>
              <a:t>)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, yang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diterapkan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Indonesia. </a:t>
            </a:r>
            <a:r>
              <a:rPr lang="en-US" dirty="0" err="1" smtClean="0"/>
              <a:t>Misalnya</a:t>
            </a:r>
            <a:r>
              <a:rPr lang="id-ID" dirty="0" smtClean="0"/>
              <a:t>:</a:t>
            </a:r>
            <a:r>
              <a:rPr lang="en-US" dirty="0" smtClean="0"/>
              <a:t> </a:t>
            </a:r>
            <a:r>
              <a:rPr lang="en-US" dirty="0"/>
              <a:t>virtual learning, e-learning, </a:t>
            </a:r>
            <a:r>
              <a:rPr lang="en-US" dirty="0" err="1"/>
              <a:t>dll</a:t>
            </a:r>
            <a:r>
              <a:rPr lang="en-US" dirty="0"/>
              <a:t>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r"/>
            <a:r>
              <a:rPr lang="id-ID" b="1" dirty="0" smtClean="0">
                <a:latin typeface="Monotype Corsiva" pitchFamily="66" charset="0"/>
              </a:rPr>
              <a:t>Lanjutan...</a:t>
            </a:r>
            <a:endParaRPr lang="id-ID" b="1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err="1"/>
              <a:t>Beberapa</a:t>
            </a:r>
            <a:r>
              <a:rPr lang="en-US" b="1" dirty="0"/>
              <a:t> </a:t>
            </a:r>
            <a:r>
              <a:rPr lang="en-US" b="1" dirty="0" err="1"/>
              <a:t>kelebihan</a:t>
            </a:r>
            <a:r>
              <a:rPr lang="en-US" b="1" dirty="0"/>
              <a:t>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sibernetik</a:t>
            </a:r>
            <a:r>
              <a:rPr lang="en-US" b="1" dirty="0" smtClean="0"/>
              <a:t>:</a:t>
            </a:r>
            <a:endParaRPr lang="id-ID" b="1" dirty="0"/>
          </a:p>
          <a:p>
            <a:pPr algn="just"/>
            <a:r>
              <a:rPr lang="en-US" b="1" dirty="0" err="1">
                <a:solidFill>
                  <a:srgbClr val="C00000"/>
                </a:solidFill>
              </a:rPr>
              <a:t>Setiap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orang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bisa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memilih</a:t>
            </a:r>
            <a:r>
              <a:rPr lang="en-US" b="1" dirty="0">
                <a:solidFill>
                  <a:srgbClr val="C00000"/>
                </a:solidFill>
              </a:rPr>
              <a:t> model </a:t>
            </a:r>
            <a:r>
              <a:rPr lang="en-US" b="1" dirty="0" err="1">
                <a:solidFill>
                  <a:srgbClr val="C00000"/>
                </a:solidFill>
              </a:rPr>
              <a:t>pembelajaran</a:t>
            </a:r>
            <a:r>
              <a:rPr lang="en-US" b="1" dirty="0">
                <a:solidFill>
                  <a:srgbClr val="C00000"/>
                </a:solidFill>
              </a:rPr>
              <a:t> yang paling </a:t>
            </a:r>
            <a:r>
              <a:rPr lang="en-US" b="1" dirty="0" err="1">
                <a:solidFill>
                  <a:srgbClr val="C00000"/>
                </a:solidFill>
              </a:rPr>
              <a:t>sesuai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dengan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untuk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dirinya</a:t>
            </a:r>
            <a:r>
              <a:rPr lang="id-ID" b="1" dirty="0" smtClean="0">
                <a:solidFill>
                  <a:srgbClr val="C00000"/>
                </a:solidFill>
              </a:rPr>
              <a:t>.</a:t>
            </a:r>
            <a:endParaRPr lang="en-US" b="1" dirty="0" smtClean="0">
              <a:solidFill>
                <a:srgbClr val="C00000"/>
              </a:solidFill>
            </a:endParaRPr>
          </a:p>
          <a:p>
            <a:pPr algn="just"/>
            <a:r>
              <a:rPr lang="en-US" b="1" dirty="0" err="1" smtClean="0">
                <a:solidFill>
                  <a:srgbClr val="002060"/>
                </a:solidFill>
              </a:rPr>
              <a:t>Pembelajaran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bisa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disajikan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dengan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menarik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interaktif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dan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komunikatif</a:t>
            </a:r>
            <a:r>
              <a:rPr lang="en-US" b="1" dirty="0">
                <a:solidFill>
                  <a:srgbClr val="002060"/>
                </a:solidFill>
              </a:rPr>
              <a:t>. 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just"/>
            <a:r>
              <a:rPr lang="en-US" b="1" dirty="0" err="1" smtClean="0">
                <a:solidFill>
                  <a:srgbClr val="FF0000"/>
                </a:solidFill>
              </a:rPr>
              <a:t>Menganggap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dunia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sebagai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sebuah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i="1" dirty="0">
                <a:solidFill>
                  <a:srgbClr val="FF0000"/>
                </a:solidFill>
              </a:rPr>
              <a:t>'global </a:t>
            </a:r>
            <a:r>
              <a:rPr lang="en-US" b="1" i="1" dirty="0" smtClean="0">
                <a:solidFill>
                  <a:srgbClr val="FF0000"/>
                </a:solidFill>
              </a:rPr>
              <a:t>village‘</a:t>
            </a:r>
            <a:r>
              <a:rPr lang="id-ID" b="1" i="1" dirty="0" smtClean="0">
                <a:solidFill>
                  <a:srgbClr val="FF0000"/>
                </a:solidFill>
              </a:rPr>
              <a:t>.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just"/>
            <a:r>
              <a:rPr lang="en-US" b="1" dirty="0" err="1" smtClean="0">
                <a:solidFill>
                  <a:srgbClr val="0070C0"/>
                </a:solidFill>
              </a:rPr>
              <a:t>Ketika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bertanya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atau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merespon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pertanyaan</a:t>
            </a:r>
            <a:r>
              <a:rPr lang="en-US" b="1" dirty="0">
                <a:solidFill>
                  <a:srgbClr val="0070C0"/>
                </a:solidFill>
              </a:rPr>
              <a:t> guru </a:t>
            </a:r>
            <a:r>
              <a:rPr lang="en-US" b="1" dirty="0" err="1">
                <a:solidFill>
                  <a:srgbClr val="0070C0"/>
                </a:solidFill>
              </a:rPr>
              <a:t>atau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instruktur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secara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psikologis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siswa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akan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lebih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berani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mengungkapkanya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karena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siswa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tidak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akan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merasa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takut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salah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dan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menanggung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akibat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dari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kesalahannya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secara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langsung</a:t>
            </a:r>
            <a:r>
              <a:rPr lang="en-US" b="1" dirty="0">
                <a:solidFill>
                  <a:srgbClr val="0070C0"/>
                </a:solidFill>
              </a:rPr>
              <a:t>. 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d-ID" b="1" dirty="0" smtClean="0">
                <a:latin typeface="Monotype Corsiva" pitchFamily="66" charset="0"/>
              </a:rPr>
              <a:t>Kata Bijak Hari Ini...</a:t>
            </a:r>
            <a:endParaRPr lang="id-ID" b="1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endParaRPr lang="id-ID" b="1" dirty="0" smtClean="0">
              <a:solidFill>
                <a:srgbClr val="C00000"/>
              </a:solidFill>
              <a:latin typeface="Baskerville Old Face" pitchFamily="18" charset="0"/>
            </a:endParaRPr>
          </a:p>
          <a:p>
            <a:pPr algn="ctr">
              <a:buNone/>
            </a:pPr>
            <a:endParaRPr lang="id-ID" b="1" dirty="0">
              <a:solidFill>
                <a:srgbClr val="C00000"/>
              </a:solidFill>
              <a:latin typeface="Baskerville Old Face" pitchFamily="18" charset="0"/>
            </a:endParaRPr>
          </a:p>
          <a:p>
            <a:pPr algn="ctr">
              <a:buNone/>
            </a:pPr>
            <a:endParaRPr lang="id-ID" b="1" dirty="0" smtClean="0">
              <a:solidFill>
                <a:srgbClr val="C00000"/>
              </a:solidFill>
              <a:latin typeface="Baskerville Old Face" pitchFamily="18" charset="0"/>
            </a:endParaRPr>
          </a:p>
          <a:p>
            <a:pPr algn="ctr">
              <a:buNone/>
            </a:pPr>
            <a:endParaRPr lang="id-ID" b="1" dirty="0">
              <a:solidFill>
                <a:srgbClr val="C00000"/>
              </a:solidFill>
              <a:latin typeface="Baskerville Old Face" pitchFamily="18" charset="0"/>
            </a:endParaRPr>
          </a:p>
          <a:p>
            <a:pPr algn="ctr">
              <a:buNone/>
            </a:pPr>
            <a:r>
              <a:rPr lang="id-ID" b="1" dirty="0" smtClean="0">
                <a:solidFill>
                  <a:srgbClr val="C00000"/>
                </a:solidFill>
                <a:latin typeface="Baskerville Old Face" pitchFamily="18" charset="0"/>
              </a:rPr>
              <a:t>Kaca, porselen, dan nama baik adalah sesuatu yang gampang sekali pecah, dan tak akan dapat direkatkan kembali tanpa meninggalkan bekas yang nampak (Benjamin Franklin).</a:t>
            </a:r>
          </a:p>
          <a:p>
            <a:pPr algn="ctr">
              <a:buNone/>
            </a:pPr>
            <a:endParaRPr lang="id-ID" b="1" dirty="0">
              <a:solidFill>
                <a:srgbClr val="C00000"/>
              </a:solidFill>
              <a:latin typeface="Baskerville Old Face" pitchFamily="18" charset="0"/>
            </a:endParaRPr>
          </a:p>
          <a:p>
            <a:pPr algn="ctr">
              <a:buNone/>
            </a:pPr>
            <a:endParaRPr lang="id-ID" b="1" dirty="0" smtClean="0">
              <a:solidFill>
                <a:srgbClr val="C00000"/>
              </a:solidFill>
              <a:latin typeface="Baskerville Old Face" pitchFamily="18" charset="0"/>
            </a:endParaRPr>
          </a:p>
          <a:p>
            <a:pPr algn="ctr">
              <a:buNone/>
            </a:pPr>
            <a:endParaRPr lang="id-ID" b="1" dirty="0" smtClean="0">
              <a:solidFill>
                <a:srgbClr val="C00000"/>
              </a:solidFill>
              <a:latin typeface="Baskerville Old Face" pitchFamily="18" charset="0"/>
            </a:endParaRPr>
          </a:p>
          <a:p>
            <a:endParaRPr lang="id-ID" dirty="0"/>
          </a:p>
          <a:p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d-ID" dirty="0" smtClean="0"/>
              <a:t>Pendahuluan</a:t>
            </a:r>
            <a:endParaRPr lang="id-ID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/>
          <a:lstStyle/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/>
          </a:p>
          <a:p>
            <a:pPr>
              <a:buNone/>
            </a:pPr>
            <a:endParaRPr lang="id-ID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500034" y="3214686"/>
            <a:ext cx="1643074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3200" b="1" dirty="0" smtClean="0"/>
              <a:t>TEORI                   </a:t>
            </a:r>
            <a:endParaRPr lang="id-ID" sz="3200" b="1" dirty="0"/>
          </a:p>
        </p:txBody>
      </p:sp>
      <p:sp>
        <p:nvSpPr>
          <p:cNvPr id="11" name="Notched Right Arrow 10"/>
          <p:cNvSpPr/>
          <p:nvPr/>
        </p:nvSpPr>
        <p:spPr>
          <a:xfrm>
            <a:off x="2357422" y="3357562"/>
            <a:ext cx="1071570" cy="50006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ounded Rectangle 11"/>
          <p:cNvSpPr/>
          <p:nvPr/>
        </p:nvSpPr>
        <p:spPr>
          <a:xfrm>
            <a:off x="3643306" y="1285860"/>
            <a:ext cx="4929222" cy="492922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sz="2800" b="1" dirty="0" smtClean="0"/>
              <a:t>MODEL</a:t>
            </a:r>
            <a:endParaRPr lang="id-ID" sz="2800" b="1" dirty="0"/>
          </a:p>
          <a:p>
            <a:endParaRPr lang="id-ID" dirty="0"/>
          </a:p>
        </p:txBody>
      </p:sp>
      <p:sp>
        <p:nvSpPr>
          <p:cNvPr id="16" name="Oval 15"/>
          <p:cNvSpPr/>
          <p:nvPr/>
        </p:nvSpPr>
        <p:spPr>
          <a:xfrm>
            <a:off x="5429256" y="1428736"/>
            <a:ext cx="2428892" cy="45720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/>
              <a:t>PENDEKATAN</a:t>
            </a:r>
          </a:p>
          <a:p>
            <a:pPr algn="ctr"/>
            <a:endParaRPr lang="id-ID" dirty="0"/>
          </a:p>
          <a:p>
            <a:pPr algn="ctr"/>
            <a:endParaRPr lang="id-ID" dirty="0" smtClean="0"/>
          </a:p>
          <a:p>
            <a:pPr algn="ctr"/>
            <a:r>
              <a:rPr lang="id-ID" sz="2000" b="1" dirty="0" smtClean="0"/>
              <a:t>METODE</a:t>
            </a:r>
          </a:p>
          <a:p>
            <a:pPr algn="ctr"/>
            <a:endParaRPr lang="id-ID" sz="2000" b="1" dirty="0"/>
          </a:p>
          <a:p>
            <a:pPr algn="ctr"/>
            <a:endParaRPr lang="id-ID" sz="2000" b="1" dirty="0" smtClean="0"/>
          </a:p>
          <a:p>
            <a:pPr algn="ctr"/>
            <a:r>
              <a:rPr lang="id-ID" sz="2000" b="1" dirty="0" smtClean="0"/>
              <a:t>STRATEGI</a:t>
            </a:r>
          </a:p>
          <a:p>
            <a:pPr algn="ctr"/>
            <a:endParaRPr lang="id-ID" sz="2000" b="1" dirty="0"/>
          </a:p>
          <a:p>
            <a:pPr algn="ctr"/>
            <a:endParaRPr lang="id-ID" sz="2000" b="1" dirty="0" smtClean="0"/>
          </a:p>
          <a:p>
            <a:pPr algn="ctr"/>
            <a:r>
              <a:rPr lang="id-ID" sz="2000" b="1" dirty="0" smtClean="0"/>
              <a:t>TEKNIK</a:t>
            </a:r>
            <a:endParaRPr lang="id-ID" sz="2000" b="1" dirty="0"/>
          </a:p>
        </p:txBody>
      </p:sp>
      <p:sp>
        <p:nvSpPr>
          <p:cNvPr id="17" name="Down Arrow 16"/>
          <p:cNvSpPr/>
          <p:nvPr/>
        </p:nvSpPr>
        <p:spPr>
          <a:xfrm>
            <a:off x="6429388" y="2571744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Down Arrow 17"/>
          <p:cNvSpPr/>
          <p:nvPr/>
        </p:nvSpPr>
        <p:spPr>
          <a:xfrm>
            <a:off x="6429388" y="3429000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own Arrow 18"/>
          <p:cNvSpPr/>
          <p:nvPr/>
        </p:nvSpPr>
        <p:spPr>
          <a:xfrm>
            <a:off x="6429388" y="4286256"/>
            <a:ext cx="42862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3200" b="1" dirty="0" smtClean="0">
                <a:solidFill>
                  <a:schemeClr val="tx1"/>
                </a:solidFill>
              </a:rPr>
              <a:t>MACAM-MACAM TEORI BELAJAR BAHASA</a:t>
            </a:r>
            <a:endParaRPr lang="id-ID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/>
          </a:bodyPr>
          <a:lstStyle/>
          <a:p>
            <a:pPr marL="360363" indent="-360363">
              <a:buNone/>
            </a:pPr>
            <a:endParaRPr lang="id-ID" b="1" dirty="0" smtClean="0"/>
          </a:p>
          <a:p>
            <a:pPr marL="360363" indent="-360363">
              <a:buNone/>
            </a:pPr>
            <a:endParaRPr lang="id-ID" b="1" dirty="0"/>
          </a:p>
          <a:p>
            <a:pPr marL="360363" indent="-360363">
              <a:buNone/>
            </a:pPr>
            <a:endParaRPr lang="en-US" dirty="0" smtClean="0"/>
          </a:p>
          <a:p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857224" y="1214422"/>
            <a:ext cx="3143272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>
              <a:buNone/>
            </a:pPr>
            <a:r>
              <a:rPr lang="en-US" b="1" dirty="0" smtClean="0"/>
              <a:t>1. </a:t>
            </a:r>
            <a:r>
              <a:rPr lang="en-US" b="1" dirty="0" err="1" smtClean="0"/>
              <a:t>Teori</a:t>
            </a:r>
            <a:r>
              <a:rPr lang="en-US" b="1" dirty="0" smtClean="0"/>
              <a:t> </a:t>
            </a:r>
            <a:r>
              <a:rPr lang="en-US" b="1" dirty="0" err="1" smtClean="0"/>
              <a:t>Behaviorisme</a:t>
            </a:r>
            <a:endParaRPr lang="id-ID" b="1" dirty="0" smtClean="0"/>
          </a:p>
        </p:txBody>
      </p:sp>
      <p:sp>
        <p:nvSpPr>
          <p:cNvPr id="5" name="Oval 4"/>
          <p:cNvSpPr/>
          <p:nvPr/>
        </p:nvSpPr>
        <p:spPr>
          <a:xfrm>
            <a:off x="4714876" y="1643050"/>
            <a:ext cx="2786082" cy="6429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>
              <a:buNone/>
            </a:pPr>
            <a:r>
              <a:rPr lang="id-ID" b="1" dirty="0" smtClean="0"/>
              <a:t>2. Teori Nativisme</a:t>
            </a:r>
          </a:p>
        </p:txBody>
      </p:sp>
      <p:sp>
        <p:nvSpPr>
          <p:cNvPr id="6" name="Oval 5"/>
          <p:cNvSpPr/>
          <p:nvPr/>
        </p:nvSpPr>
        <p:spPr>
          <a:xfrm>
            <a:off x="5286380" y="2786058"/>
            <a:ext cx="3286148" cy="6429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>
              <a:buNone/>
            </a:pPr>
            <a:r>
              <a:rPr lang="id-ID" b="1" dirty="0" smtClean="0"/>
              <a:t>3. Teori Kognitivisme</a:t>
            </a:r>
          </a:p>
        </p:txBody>
      </p:sp>
      <p:sp>
        <p:nvSpPr>
          <p:cNvPr id="7" name="Oval 6"/>
          <p:cNvSpPr/>
          <p:nvPr/>
        </p:nvSpPr>
        <p:spPr>
          <a:xfrm>
            <a:off x="1214414" y="2571744"/>
            <a:ext cx="3286148" cy="64294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60363" indent="-360363">
              <a:buNone/>
            </a:pPr>
            <a:r>
              <a:rPr lang="id-ID" b="1" dirty="0" smtClean="0"/>
              <a:t>4. Teori Fungsional</a:t>
            </a:r>
          </a:p>
        </p:txBody>
      </p:sp>
      <p:sp>
        <p:nvSpPr>
          <p:cNvPr id="8" name="Oval 7"/>
          <p:cNvSpPr/>
          <p:nvPr/>
        </p:nvSpPr>
        <p:spPr>
          <a:xfrm>
            <a:off x="2000232" y="3714752"/>
            <a:ext cx="3786214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60363" indent="-360363">
              <a:buNone/>
            </a:pPr>
            <a:r>
              <a:rPr lang="id-ID" b="1" dirty="0" smtClean="0"/>
              <a:t>5. Teori Konstruktivisme</a:t>
            </a:r>
          </a:p>
        </p:txBody>
      </p:sp>
      <p:sp>
        <p:nvSpPr>
          <p:cNvPr id="9" name="Oval 8"/>
          <p:cNvSpPr/>
          <p:nvPr/>
        </p:nvSpPr>
        <p:spPr>
          <a:xfrm>
            <a:off x="5000628" y="4643446"/>
            <a:ext cx="3143272" cy="6429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60363" indent="-360363">
              <a:buNone/>
            </a:pPr>
            <a:r>
              <a:rPr lang="id-ID" b="1" dirty="0" smtClean="0"/>
              <a:t>6. Teori Humanisme</a:t>
            </a:r>
          </a:p>
        </p:txBody>
      </p:sp>
      <p:sp>
        <p:nvSpPr>
          <p:cNvPr id="10" name="Oval 9"/>
          <p:cNvSpPr/>
          <p:nvPr/>
        </p:nvSpPr>
        <p:spPr>
          <a:xfrm>
            <a:off x="1643042" y="5143512"/>
            <a:ext cx="3000396" cy="64294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7. Teori Sibernetik</a:t>
            </a:r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id-ID" sz="3600" b="1" dirty="0" smtClean="0"/>
              <a:t/>
            </a:r>
            <a:br>
              <a:rPr lang="id-ID" sz="3600" b="1" dirty="0" smtClean="0"/>
            </a:br>
            <a:r>
              <a:rPr lang="en-US" sz="3600" b="1" dirty="0" smtClean="0">
                <a:solidFill>
                  <a:srgbClr val="FF0000"/>
                </a:solidFill>
              </a:rPr>
              <a:t>1. </a:t>
            </a:r>
            <a:r>
              <a:rPr lang="en-US" sz="3600" b="1" dirty="0" err="1" smtClean="0">
                <a:solidFill>
                  <a:srgbClr val="FF0000"/>
                </a:solidFill>
              </a:rPr>
              <a:t>Teori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Behaviorisme</a:t>
            </a:r>
            <a:r>
              <a:rPr lang="id-ID" sz="3600" b="1" dirty="0" smtClean="0"/>
              <a:t/>
            </a:r>
            <a:br>
              <a:rPr lang="id-ID" sz="3600" b="1" dirty="0" smtClean="0"/>
            </a:b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3578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 err="1">
                <a:solidFill>
                  <a:srgbClr val="FFFF00"/>
                </a:solidFill>
              </a:rPr>
              <a:t>Tokoh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en-US" sz="2800" b="1" dirty="0" err="1">
                <a:solidFill>
                  <a:srgbClr val="FFFF00"/>
                </a:solidFill>
              </a:rPr>
              <a:t>aliran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en-US" sz="2800" b="1" dirty="0" err="1">
                <a:solidFill>
                  <a:srgbClr val="FFFF00"/>
                </a:solidFill>
              </a:rPr>
              <a:t>ini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adalah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>
                <a:solidFill>
                  <a:srgbClr val="FFFF00"/>
                </a:solidFill>
              </a:rPr>
              <a:t>John B. Watson (1878 – 1958</a:t>
            </a:r>
            <a:r>
              <a:rPr lang="en-US" sz="2800" b="1" dirty="0" smtClean="0">
                <a:solidFill>
                  <a:srgbClr val="FFFF00"/>
                </a:solidFill>
              </a:rPr>
              <a:t>)</a:t>
            </a:r>
            <a:r>
              <a:rPr lang="id-ID" sz="2800" b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endParaRPr lang="id-ID" sz="28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id-ID" sz="2800" b="1" dirty="0" smtClean="0"/>
              <a:t>Teori ini menyatakan adanya stimulus dan respon dalam pembelajaran bahasa yang dilakukan oleh seorang anak.</a:t>
            </a:r>
          </a:p>
          <a:p>
            <a:pPr marL="0" indent="0">
              <a:buNone/>
            </a:pPr>
            <a:endParaRPr lang="id-ID" sz="2800" b="1" dirty="0" smtClean="0"/>
          </a:p>
          <a:p>
            <a:pPr marL="0" indent="0" algn="just">
              <a:buNone/>
            </a:pPr>
            <a:r>
              <a:rPr lang="id-ID" sz="2800" b="1" dirty="0" smtClean="0"/>
              <a:t>Dalam hal pendidikan, berdasarkan teori ini ada relevansi dengan istilah “stimulus-respon”.</a:t>
            </a:r>
          </a:p>
          <a:p>
            <a:pPr marL="0" indent="0" algn="just">
              <a:buNone/>
            </a:pPr>
            <a:endParaRPr lang="id-ID" sz="28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sz="2800" b="1" dirty="0" err="1">
                <a:solidFill>
                  <a:srgbClr val="C00000"/>
                </a:solidFill>
              </a:rPr>
              <a:t>Implikasi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teori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ini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ialah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bahwa</a:t>
            </a:r>
            <a:r>
              <a:rPr lang="en-US" sz="2800" b="1" dirty="0">
                <a:solidFill>
                  <a:srgbClr val="C00000"/>
                </a:solidFill>
              </a:rPr>
              <a:t> guru </a:t>
            </a:r>
            <a:r>
              <a:rPr lang="en-US" sz="2800" b="1" dirty="0" err="1">
                <a:solidFill>
                  <a:srgbClr val="C00000"/>
                </a:solidFill>
              </a:rPr>
              <a:t>harus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berhati-hati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dalam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menentukan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jenis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id-ID" sz="2800" b="1" i="1" dirty="0" smtClean="0">
                <a:solidFill>
                  <a:srgbClr val="C00000"/>
                </a:solidFill>
              </a:rPr>
              <a:t>reward</a:t>
            </a:r>
            <a:r>
              <a:rPr lang="id-ID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dan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id-ID" sz="2800" b="1" i="1" dirty="0" smtClean="0">
                <a:solidFill>
                  <a:srgbClr val="C00000"/>
                </a:solidFill>
              </a:rPr>
              <a:t>punishment</a:t>
            </a:r>
            <a:r>
              <a:rPr lang="id-ID" sz="2800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id-ID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pPr algn="r"/>
            <a:r>
              <a:rPr lang="id-ID" b="1" i="1" dirty="0" smtClean="0">
                <a:solidFill>
                  <a:schemeClr val="bg1"/>
                </a:solidFill>
                <a:latin typeface="Monotype Corsiva" pitchFamily="66" charset="0"/>
              </a:rPr>
              <a:t>Lanjutan...</a:t>
            </a:r>
            <a:endParaRPr lang="id-ID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b="1" dirty="0" err="1">
                <a:solidFill>
                  <a:srgbClr val="FFFF00"/>
                </a:solidFill>
              </a:rPr>
              <a:t>Beberapa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linguis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ahli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psikologi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sependapat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bahwa</a:t>
            </a:r>
            <a:r>
              <a:rPr lang="en-US" b="1" dirty="0">
                <a:solidFill>
                  <a:srgbClr val="FFFF00"/>
                </a:solidFill>
              </a:rPr>
              <a:t> model </a:t>
            </a:r>
            <a:r>
              <a:rPr lang="en-US" b="1" dirty="0"/>
              <a:t>Skinner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tentang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perilaku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berbahasa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dapat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diterima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secara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memadai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untuk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kapasitas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memeroleh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bahasa</a:t>
            </a:r>
            <a:r>
              <a:rPr lang="en-US" b="1" dirty="0">
                <a:solidFill>
                  <a:srgbClr val="FFFF00"/>
                </a:solidFill>
              </a:rPr>
              <a:t>, </a:t>
            </a:r>
            <a:r>
              <a:rPr lang="en-US" b="1" dirty="0" err="1">
                <a:solidFill>
                  <a:srgbClr val="FFFF00"/>
                </a:solidFill>
              </a:rPr>
              <a:t>untuk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perkembangan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bahasa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itu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sendiri</a:t>
            </a:r>
            <a:r>
              <a:rPr lang="en-US" b="1" dirty="0">
                <a:solidFill>
                  <a:srgbClr val="FFFF00"/>
                </a:solidFill>
              </a:rPr>
              <a:t>, </a:t>
            </a:r>
            <a:r>
              <a:rPr lang="en-US" b="1" dirty="0" err="1">
                <a:solidFill>
                  <a:srgbClr val="FFFF00"/>
                </a:solidFill>
              </a:rPr>
              <a:t>untuk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hakikat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bahasa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en-US" b="1" dirty="0" err="1">
                <a:solidFill>
                  <a:srgbClr val="FFFF00"/>
                </a:solidFill>
              </a:rPr>
              <a:t>dan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teori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makna</a:t>
            </a:r>
            <a:r>
              <a:rPr lang="en-US" b="1" dirty="0" smtClean="0">
                <a:solidFill>
                  <a:srgbClr val="FFFF00"/>
                </a:solidFill>
              </a:rPr>
              <a:t>.</a:t>
            </a:r>
            <a:endParaRPr lang="id-ID" b="1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id-ID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en-US" dirty="0" err="1"/>
              <a:t>Upaya</a:t>
            </a:r>
            <a:r>
              <a:rPr lang="en-US" dirty="0"/>
              <a:t> lain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mendukung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Behaviorisme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pemerolehan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Osgood (1953). </a:t>
            </a:r>
            <a:r>
              <a:rPr lang="en-US" dirty="0" err="1"/>
              <a:t>Dia</a:t>
            </a:r>
            <a:r>
              <a:rPr lang="en-US" dirty="0"/>
              <a:t>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proses</a:t>
            </a:r>
            <a:r>
              <a:rPr lang="en-US" dirty="0"/>
              <a:t> </a:t>
            </a:r>
            <a:r>
              <a:rPr lang="en-US" dirty="0" err="1"/>
              <a:t>pemerolehan</a:t>
            </a:r>
            <a:r>
              <a:rPr lang="en-US" dirty="0"/>
              <a:t> </a:t>
            </a:r>
            <a:r>
              <a:rPr lang="en-US" dirty="0" err="1"/>
              <a:t>semantik</a:t>
            </a:r>
            <a:r>
              <a:rPr lang="en-US" dirty="0"/>
              <a:t> (</a:t>
            </a:r>
            <a:r>
              <a:rPr lang="en-US" dirty="0" err="1"/>
              <a:t>makna</a:t>
            </a:r>
            <a:r>
              <a:rPr lang="en-US" dirty="0"/>
              <a:t>) </a:t>
            </a:r>
            <a:r>
              <a:rPr lang="en-US" dirty="0" err="1"/>
              <a:t>didasarkan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mediasi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penengah</a:t>
            </a:r>
            <a:r>
              <a:rPr lang="en-US" dirty="0"/>
              <a:t>. </a:t>
            </a:r>
            <a:r>
              <a:rPr lang="en-US" dirty="0" err="1"/>
              <a:t>Menurutnya</a:t>
            </a:r>
            <a:r>
              <a:rPr lang="en-US" dirty="0"/>
              <a:t>, </a:t>
            </a:r>
            <a:r>
              <a:rPr lang="en-US" dirty="0" err="1"/>
              <a:t>makna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proses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pengalaman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mediasi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melambangkan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. </a:t>
            </a:r>
            <a:r>
              <a:rPr lang="en-US" dirty="0" err="1"/>
              <a:t>Pendapat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ahli</a:t>
            </a:r>
            <a:r>
              <a:rPr lang="en-US" dirty="0"/>
              <a:t> </a:t>
            </a:r>
            <a:r>
              <a:rPr lang="en-US" dirty="0" err="1"/>
              <a:t>psikologi</a:t>
            </a:r>
            <a:r>
              <a:rPr lang="en-US" dirty="0"/>
              <a:t> </a:t>
            </a:r>
            <a:r>
              <a:rPr lang="en-US" dirty="0" err="1"/>
              <a:t>behaviorisme</a:t>
            </a:r>
            <a:r>
              <a:rPr lang="en-US" dirty="0"/>
              <a:t> yang </a:t>
            </a:r>
            <a:r>
              <a:rPr lang="en-US" dirty="0" err="1"/>
              <a:t>menekankan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observasi</a:t>
            </a:r>
            <a:r>
              <a:rPr lang="en-US" dirty="0"/>
              <a:t> </a:t>
            </a:r>
            <a:r>
              <a:rPr lang="en-US" dirty="0" err="1"/>
              <a:t>empirik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ilmiah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keajaiban</a:t>
            </a:r>
            <a:r>
              <a:rPr lang="en-US" dirty="0"/>
              <a:t> </a:t>
            </a:r>
            <a:r>
              <a:rPr lang="en-US" dirty="0" err="1"/>
              <a:t>pemerolehan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tapi</a:t>
            </a:r>
            <a:r>
              <a:rPr lang="en-US" dirty="0"/>
              <a:t> </a:t>
            </a:r>
            <a:r>
              <a:rPr lang="en-US" dirty="0" err="1"/>
              <a:t>ranah</a:t>
            </a:r>
            <a:r>
              <a:rPr lang="en-US" dirty="0"/>
              <a:t> </a:t>
            </a:r>
            <a:r>
              <a:rPr lang="en-US" dirty="0" err="1"/>
              <a:t>kajian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yang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luas</a:t>
            </a:r>
            <a:r>
              <a:rPr lang="en-US" dirty="0"/>
              <a:t>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tetap</a:t>
            </a:r>
            <a:r>
              <a:rPr lang="en-US" dirty="0"/>
              <a:t>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tersentuh</a:t>
            </a:r>
            <a:r>
              <a:rPr lang="en-US" dirty="0"/>
              <a:t>.</a:t>
            </a:r>
            <a:endParaRPr lang="id-ID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/>
              <a:t>2.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Nativisme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b="1" dirty="0" err="1"/>
              <a:t>Berbeda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kaum</a:t>
            </a:r>
            <a:r>
              <a:rPr lang="en-US" b="1" dirty="0"/>
              <a:t> </a:t>
            </a:r>
            <a:r>
              <a:rPr lang="en-US" b="1" dirty="0" err="1"/>
              <a:t>behavioristik</a:t>
            </a:r>
            <a:r>
              <a:rPr lang="en-US" b="1" dirty="0"/>
              <a:t>, </a:t>
            </a:r>
            <a:r>
              <a:rPr lang="en-US" b="1" dirty="0" err="1"/>
              <a:t>kaum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nativistik</a:t>
            </a:r>
            <a:r>
              <a:rPr lang="en-US" b="1" dirty="0"/>
              <a:t> </a:t>
            </a:r>
            <a:r>
              <a:rPr lang="en-US" b="1" dirty="0" err="1"/>
              <a:t>atau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mentalistik</a:t>
            </a:r>
            <a:r>
              <a:rPr lang="en-US" b="1" dirty="0"/>
              <a:t> </a:t>
            </a:r>
            <a:r>
              <a:rPr lang="en-US" b="1" dirty="0" err="1"/>
              <a:t>berpendapat</a:t>
            </a:r>
            <a:r>
              <a:rPr lang="en-US" b="1" dirty="0"/>
              <a:t> </a:t>
            </a:r>
            <a:r>
              <a:rPr lang="en-US" b="1" dirty="0" err="1"/>
              <a:t>bahwa</a:t>
            </a:r>
            <a:r>
              <a:rPr lang="en-US" b="1" dirty="0"/>
              <a:t> </a:t>
            </a:r>
            <a:r>
              <a:rPr lang="en-US" b="1" dirty="0" err="1"/>
              <a:t>pemerolehan</a:t>
            </a:r>
            <a:r>
              <a:rPr lang="en-US" b="1" dirty="0"/>
              <a:t> </a:t>
            </a:r>
            <a:r>
              <a:rPr lang="en-US" b="1" dirty="0" err="1"/>
              <a:t>bahasa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manusia</a:t>
            </a:r>
            <a:r>
              <a:rPr lang="en-US" b="1" dirty="0"/>
              <a:t>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boleh</a:t>
            </a:r>
            <a:r>
              <a:rPr lang="en-US" b="1" dirty="0"/>
              <a:t> </a:t>
            </a:r>
            <a:r>
              <a:rPr lang="en-US" b="1" dirty="0" err="1"/>
              <a:t>disamakan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proses</a:t>
            </a:r>
            <a:r>
              <a:rPr lang="en-US" b="1" dirty="0"/>
              <a:t> </a:t>
            </a:r>
            <a:r>
              <a:rPr lang="en-US" b="1" dirty="0" err="1"/>
              <a:t>pengenalan</a:t>
            </a:r>
            <a:r>
              <a:rPr lang="en-US" b="1" dirty="0"/>
              <a:t> yang </a:t>
            </a:r>
            <a:r>
              <a:rPr lang="en-US" b="1" dirty="0" err="1"/>
              <a:t>terjadi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 smtClean="0"/>
              <a:t>hewan</a:t>
            </a:r>
            <a:r>
              <a:rPr lang="id-ID" b="1" dirty="0" smtClean="0"/>
              <a:t>.</a:t>
            </a:r>
          </a:p>
          <a:p>
            <a:pPr marL="0" indent="0" algn="just">
              <a:buNone/>
            </a:pPr>
            <a:endParaRPr lang="id-ID" dirty="0"/>
          </a:p>
          <a:p>
            <a:pPr marL="0" indent="0" algn="ctr">
              <a:buNone/>
            </a:pPr>
            <a:r>
              <a:rPr lang="en-US" b="1" dirty="0" err="1">
                <a:solidFill>
                  <a:srgbClr val="0070C0"/>
                </a:solidFill>
              </a:rPr>
              <a:t>bahasa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merupakan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pemberian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biologis</a:t>
            </a:r>
            <a:endParaRPr lang="id-ID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id-ID" b="1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n-US" b="1" dirty="0" err="1"/>
              <a:t>Istilah</a:t>
            </a:r>
            <a:r>
              <a:rPr lang="en-US" b="1" dirty="0"/>
              <a:t> </a:t>
            </a:r>
            <a:r>
              <a:rPr lang="en-US" b="1" dirty="0" err="1"/>
              <a:t>nativisme</a:t>
            </a:r>
            <a:r>
              <a:rPr lang="en-US" b="1" dirty="0"/>
              <a:t> </a:t>
            </a:r>
            <a:r>
              <a:rPr lang="en-US" b="1" dirty="0" err="1"/>
              <a:t>dihasilkan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pernyataan</a:t>
            </a:r>
            <a:r>
              <a:rPr lang="en-US" b="1" dirty="0"/>
              <a:t> </a:t>
            </a:r>
            <a:r>
              <a:rPr lang="en-US" b="1" dirty="0" err="1"/>
              <a:t>mendasar</a:t>
            </a:r>
            <a:r>
              <a:rPr lang="en-US" b="1" dirty="0"/>
              <a:t> </a:t>
            </a:r>
            <a:r>
              <a:rPr lang="en-US" b="1" dirty="0" err="1"/>
              <a:t>bahwa</a:t>
            </a:r>
            <a:r>
              <a:rPr lang="en-US" b="1" dirty="0"/>
              <a:t> </a:t>
            </a:r>
            <a:r>
              <a:rPr lang="en-US" b="1" dirty="0" err="1"/>
              <a:t>pembelajaran</a:t>
            </a:r>
            <a:r>
              <a:rPr lang="en-US" b="1" dirty="0"/>
              <a:t> </a:t>
            </a:r>
            <a:r>
              <a:rPr lang="en-US" b="1" dirty="0" err="1"/>
              <a:t>bahasa</a:t>
            </a:r>
            <a:r>
              <a:rPr lang="en-US" b="1" dirty="0"/>
              <a:t> </a:t>
            </a:r>
            <a:r>
              <a:rPr lang="en-US" b="1" dirty="0" err="1"/>
              <a:t>ditentukan</a:t>
            </a:r>
            <a:r>
              <a:rPr lang="en-US" b="1" dirty="0"/>
              <a:t> </a:t>
            </a:r>
            <a:r>
              <a:rPr lang="en-US" b="1" dirty="0" err="1"/>
              <a:t>oleh</a:t>
            </a:r>
            <a:r>
              <a:rPr lang="en-US" b="1" dirty="0"/>
              <a:t> </a:t>
            </a:r>
            <a:r>
              <a:rPr lang="en-US" b="1" dirty="0" err="1"/>
              <a:t>bakat</a:t>
            </a:r>
            <a:r>
              <a:rPr lang="en-US" b="1" dirty="0"/>
              <a:t>. </a:t>
            </a:r>
            <a:r>
              <a:rPr lang="en-US" b="1" dirty="0" err="1"/>
              <a:t>Bahwa</a:t>
            </a:r>
            <a:r>
              <a:rPr lang="en-US" b="1" dirty="0"/>
              <a:t> </a:t>
            </a:r>
            <a:r>
              <a:rPr lang="en-US" b="1" dirty="0" err="1"/>
              <a:t>setiap</a:t>
            </a:r>
            <a:r>
              <a:rPr lang="en-US" b="1" dirty="0"/>
              <a:t> </a:t>
            </a:r>
            <a:r>
              <a:rPr lang="en-US" b="1" dirty="0" err="1"/>
              <a:t>manusia</a:t>
            </a:r>
            <a:r>
              <a:rPr lang="en-US" b="1" dirty="0"/>
              <a:t> </a:t>
            </a:r>
            <a:r>
              <a:rPr lang="en-US" b="1" dirty="0" err="1"/>
              <a:t>dilahirkan</a:t>
            </a:r>
            <a:r>
              <a:rPr lang="en-US" b="1" dirty="0"/>
              <a:t> </a:t>
            </a:r>
            <a:r>
              <a:rPr lang="en-US" b="1" dirty="0" err="1"/>
              <a:t>sudah</a:t>
            </a:r>
            <a:r>
              <a:rPr lang="en-US" b="1" dirty="0"/>
              <a:t> </a:t>
            </a:r>
            <a:r>
              <a:rPr lang="en-US" b="1" dirty="0" err="1"/>
              <a:t>memiliki</a:t>
            </a:r>
            <a:r>
              <a:rPr lang="en-US" b="1" dirty="0"/>
              <a:t> </a:t>
            </a:r>
            <a:r>
              <a:rPr lang="en-US" b="1" dirty="0" err="1"/>
              <a:t>bakat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 smtClean="0"/>
              <a:t>memeroleh</a:t>
            </a:r>
            <a:r>
              <a:rPr lang="en-US" b="1" dirty="0" smtClean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belajar</a:t>
            </a:r>
            <a:r>
              <a:rPr lang="en-US" b="1" dirty="0"/>
              <a:t> </a:t>
            </a:r>
            <a:r>
              <a:rPr lang="en-US" b="1" dirty="0" err="1"/>
              <a:t>bahasa</a:t>
            </a:r>
            <a:r>
              <a:rPr lang="en-US" b="1" dirty="0"/>
              <a:t>.</a:t>
            </a:r>
            <a:endParaRPr lang="id-ID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pPr algn="r"/>
            <a:r>
              <a:rPr lang="id-ID" b="1" dirty="0" smtClean="0">
                <a:solidFill>
                  <a:srgbClr val="FFFF00"/>
                </a:solidFill>
                <a:latin typeface="Monotype Corsiva" pitchFamily="66" charset="0"/>
              </a:rPr>
              <a:t>Lanjutan...</a:t>
            </a:r>
            <a:endParaRPr lang="id-ID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>
                <a:solidFill>
                  <a:schemeClr val="bg1"/>
                </a:solidFill>
              </a:rPr>
              <a:t>Chomsky </a:t>
            </a:r>
            <a:r>
              <a:rPr lang="en-US" sz="5400" dirty="0" err="1">
                <a:solidFill>
                  <a:schemeClr val="bg1"/>
                </a:solidFill>
              </a:rPr>
              <a:t>dalam</a:t>
            </a:r>
            <a:r>
              <a:rPr lang="en-US" sz="5400" dirty="0">
                <a:solidFill>
                  <a:schemeClr val="bg1"/>
                </a:solidFill>
              </a:rPr>
              <a:t> Hadley (1993: 49) </a:t>
            </a:r>
            <a:r>
              <a:rPr lang="en-US" sz="5400" dirty="0" err="1">
                <a:solidFill>
                  <a:schemeClr val="bg1"/>
                </a:solidFill>
              </a:rPr>
              <a:t>mengemukakan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bahwa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bahasa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anak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adalah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sistem</a:t>
            </a:r>
            <a:r>
              <a:rPr lang="en-US" sz="5400" dirty="0">
                <a:solidFill>
                  <a:schemeClr val="bg1"/>
                </a:solidFill>
              </a:rPr>
              <a:t> yang </a:t>
            </a:r>
            <a:r>
              <a:rPr lang="en-US" sz="5400" dirty="0" err="1">
                <a:solidFill>
                  <a:schemeClr val="bg1"/>
                </a:solidFill>
              </a:rPr>
              <a:t>sah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dari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sistem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mereka</a:t>
            </a:r>
            <a:r>
              <a:rPr lang="en-US" sz="5400" dirty="0" smtClean="0">
                <a:solidFill>
                  <a:schemeClr val="bg1"/>
                </a:solidFill>
              </a:rPr>
              <a:t>.</a:t>
            </a:r>
            <a:endParaRPr lang="id-ID" sz="54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id-ID" dirty="0"/>
          </a:p>
          <a:p>
            <a:pPr marL="0" indent="0" algn="just"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/>
              <a:t>3.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Kognitivisme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/>
          <a:lstStyle/>
          <a:p>
            <a:pPr marL="0" indent="0" algn="just">
              <a:buNone/>
            </a:pPr>
            <a:r>
              <a:rPr lang="id-ID" b="1" dirty="0" smtClean="0">
                <a:solidFill>
                  <a:srgbClr val="FFFF00"/>
                </a:solidFill>
              </a:rPr>
              <a:t>P</a:t>
            </a:r>
            <a:r>
              <a:rPr lang="en-US" b="1" dirty="0" err="1" smtClean="0">
                <a:solidFill>
                  <a:srgbClr val="FFFF00"/>
                </a:solidFill>
              </a:rPr>
              <a:t>endekatan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kaum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behavioristik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bersifat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empiris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maka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pendekatan</a:t>
            </a:r>
            <a:r>
              <a:rPr lang="en-US" b="1" dirty="0">
                <a:solidFill>
                  <a:srgbClr val="FFFF00"/>
                </a:solidFill>
              </a:rPr>
              <a:t> yang </a:t>
            </a:r>
            <a:r>
              <a:rPr lang="en-US" b="1" dirty="0" err="1">
                <a:solidFill>
                  <a:srgbClr val="FFFF00"/>
                </a:solidFill>
              </a:rPr>
              <a:t>dianut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golongan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kognitivistik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lebih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bersifat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rasionalis</a:t>
            </a:r>
            <a:r>
              <a:rPr lang="id-ID" b="1" dirty="0" smtClean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buNone/>
            </a:pPr>
            <a:endParaRPr lang="id-ID" b="1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b="1" dirty="0" err="1">
                <a:solidFill>
                  <a:srgbClr val="FFFF00"/>
                </a:solidFill>
              </a:rPr>
              <a:t>Konsep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sentral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dari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pendekatan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yakni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kemampuan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berbahasa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seseorang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berasal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dan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diperoleh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sebagai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akibat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dari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kematangan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kognitif</a:t>
            </a:r>
            <a:r>
              <a:rPr lang="en-US" b="1" dirty="0">
                <a:solidFill>
                  <a:srgbClr val="FFFF00"/>
                </a:solidFill>
              </a:rPr>
              <a:t> sang </a:t>
            </a:r>
            <a:r>
              <a:rPr lang="en-US" b="1" dirty="0" err="1">
                <a:solidFill>
                  <a:srgbClr val="FFFF00"/>
                </a:solidFill>
              </a:rPr>
              <a:t>anak</a:t>
            </a:r>
            <a:r>
              <a:rPr lang="en-US" b="1" dirty="0">
                <a:solidFill>
                  <a:srgbClr val="FFFF00"/>
                </a:solidFill>
              </a:rPr>
              <a:t>. </a:t>
            </a:r>
            <a:r>
              <a:rPr lang="en-US" b="1" dirty="0" err="1">
                <a:solidFill>
                  <a:srgbClr val="FFFF00"/>
                </a:solidFill>
              </a:rPr>
              <a:t>Mereka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beranggapan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bahwa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bahasa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itu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distrukturkan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atau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dikendalikan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oleh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nalar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manusia</a:t>
            </a:r>
            <a:r>
              <a:rPr lang="en-US" b="1" dirty="0">
                <a:solidFill>
                  <a:srgbClr val="FFFF00"/>
                </a:solidFill>
              </a:rPr>
              <a:t>.</a:t>
            </a:r>
            <a:endParaRPr lang="id-ID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r"/>
            <a:r>
              <a:rPr lang="id-ID" b="1" dirty="0" smtClean="0">
                <a:latin typeface="Monotype Corsiva" pitchFamily="66" charset="0"/>
              </a:rPr>
              <a:t>Lanjutan...</a:t>
            </a:r>
            <a:endParaRPr lang="id-ID" b="1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71504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Font typeface="Arial" charset="0"/>
              <a:buChar char="•"/>
            </a:pPr>
            <a:r>
              <a:rPr lang="en-US" b="1" dirty="0" smtClean="0"/>
              <a:t> </a:t>
            </a:r>
            <a:r>
              <a:rPr lang="en-US" b="1" dirty="0" err="1" smtClean="0"/>
              <a:t>Menurut</a:t>
            </a:r>
            <a:r>
              <a:rPr lang="en-US" b="1" dirty="0" smtClean="0"/>
              <a:t> </a:t>
            </a:r>
            <a:r>
              <a:rPr lang="en-US" b="1" dirty="0" err="1"/>
              <a:t>aliran</a:t>
            </a:r>
            <a:r>
              <a:rPr lang="en-US" b="1" dirty="0"/>
              <a:t> </a:t>
            </a:r>
            <a:r>
              <a:rPr lang="en-US" b="1" dirty="0" err="1" smtClean="0"/>
              <a:t>ini</a:t>
            </a:r>
            <a:r>
              <a:rPr lang="en-US" b="1" dirty="0" smtClean="0"/>
              <a:t>: </a:t>
            </a:r>
          </a:p>
          <a:p>
            <a:pPr marL="0" indent="0" algn="just"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belajar</a:t>
            </a:r>
            <a:r>
              <a:rPr lang="en-US" b="1" dirty="0" smtClean="0"/>
              <a:t> 	</a:t>
            </a:r>
            <a:r>
              <a:rPr lang="en-US" b="1" dirty="0" err="1" smtClean="0"/>
              <a:t>menafsirkan</a:t>
            </a:r>
            <a:r>
              <a:rPr lang="en-US" b="1" dirty="0" smtClean="0"/>
              <a:t>       </a:t>
            </a:r>
            <a:r>
              <a:rPr lang="en-US" b="1" dirty="0" err="1" smtClean="0"/>
              <a:t>peristiwa</a:t>
            </a:r>
            <a:r>
              <a:rPr lang="en-US" b="1" dirty="0" smtClean="0"/>
              <a:t>/</a:t>
            </a:r>
            <a:r>
              <a:rPr lang="en-US" b="1" dirty="0" err="1" smtClean="0"/>
              <a:t>kejadian</a:t>
            </a:r>
            <a:endParaRPr lang="en-US" b="1" dirty="0" smtClean="0"/>
          </a:p>
          <a:p>
            <a:pPr marL="0" indent="0" algn="just">
              <a:buNone/>
            </a:pPr>
            <a:r>
              <a:rPr lang="en-US" b="1" dirty="0" smtClean="0"/>
              <a:t>			 </a:t>
            </a:r>
          </a:p>
          <a:p>
            <a:pPr marL="0" indent="0" algn="just">
              <a:buNone/>
            </a:pPr>
            <a:r>
              <a:rPr lang="en-US" b="1" dirty="0" smtClean="0"/>
              <a:t>			       </a:t>
            </a:r>
            <a:r>
              <a:rPr lang="en-US" b="1" dirty="0" err="1" smtClean="0"/>
              <a:t>lingkungan</a:t>
            </a:r>
            <a:endParaRPr lang="en-US" b="1" dirty="0" smtClean="0"/>
          </a:p>
          <a:p>
            <a:pPr marL="0" indent="0" algn="just">
              <a:buNone/>
            </a:pPr>
            <a:endParaRPr lang="en-US" b="1" dirty="0" smtClean="0"/>
          </a:p>
          <a:p>
            <a:pPr marL="0" indent="0" algn="just">
              <a:buNone/>
            </a:pPr>
            <a:r>
              <a:rPr lang="en-US" b="1" dirty="0" err="1" smtClean="0"/>
              <a:t>Titik</a:t>
            </a:r>
            <a:r>
              <a:rPr lang="en-US" b="1" dirty="0" smtClean="0"/>
              <a:t> </a:t>
            </a:r>
            <a:r>
              <a:rPr lang="en-US" b="1" dirty="0" err="1"/>
              <a:t>awal</a:t>
            </a:r>
            <a:r>
              <a:rPr lang="en-US" b="1" dirty="0"/>
              <a:t> </a:t>
            </a:r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kognitif</a:t>
            </a:r>
            <a:r>
              <a:rPr lang="en-US" b="1" dirty="0"/>
              <a:t> </a:t>
            </a:r>
            <a:r>
              <a:rPr lang="en-US" b="1" dirty="0" err="1"/>
              <a:t>adalah</a:t>
            </a:r>
            <a:r>
              <a:rPr lang="en-US" b="1" dirty="0"/>
              <a:t> </a:t>
            </a:r>
            <a:r>
              <a:rPr lang="en-US" b="1" dirty="0" err="1"/>
              <a:t>anggapan</a:t>
            </a:r>
            <a:r>
              <a:rPr lang="en-US" b="1" dirty="0"/>
              <a:t> </a:t>
            </a:r>
            <a:r>
              <a:rPr lang="en-US" b="1" dirty="0" err="1"/>
              <a:t>terhadap</a:t>
            </a:r>
            <a:r>
              <a:rPr lang="en-US" b="1" dirty="0"/>
              <a:t> </a:t>
            </a:r>
            <a:r>
              <a:rPr lang="en-US" b="1" dirty="0" err="1"/>
              <a:t>kapasitas</a:t>
            </a:r>
            <a:r>
              <a:rPr lang="en-US" b="1" dirty="0"/>
              <a:t> </a:t>
            </a:r>
            <a:r>
              <a:rPr lang="en-US" b="1" dirty="0" err="1"/>
              <a:t>kognitif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menemukan</a:t>
            </a:r>
            <a:r>
              <a:rPr lang="en-US" b="1" dirty="0"/>
              <a:t> </a:t>
            </a:r>
            <a:r>
              <a:rPr lang="en-US" b="1" dirty="0" err="1"/>
              <a:t>struktur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bahasa</a:t>
            </a:r>
            <a:r>
              <a:rPr lang="en-US" b="1" dirty="0"/>
              <a:t> yang </a:t>
            </a:r>
            <a:r>
              <a:rPr lang="en-US" b="1" dirty="0" err="1"/>
              <a:t>didengar</a:t>
            </a:r>
            <a:r>
              <a:rPr lang="en-US" b="1" dirty="0"/>
              <a:t> </a:t>
            </a:r>
            <a:r>
              <a:rPr lang="en-US" b="1" dirty="0" err="1"/>
              <a:t>di</a:t>
            </a:r>
            <a:r>
              <a:rPr lang="en-US" b="1" dirty="0"/>
              <a:t> </a:t>
            </a:r>
            <a:r>
              <a:rPr lang="en-US" b="1" dirty="0" err="1"/>
              <a:t>sekelilingnya</a:t>
            </a:r>
            <a:r>
              <a:rPr lang="en-US" b="1" dirty="0"/>
              <a:t>. </a:t>
            </a:r>
            <a:endParaRPr lang="en-US" b="1" dirty="0" smtClean="0"/>
          </a:p>
          <a:p>
            <a:pPr marL="0" indent="0" algn="just">
              <a:buNone/>
            </a:pPr>
            <a:r>
              <a:rPr lang="en-US" b="1" dirty="0" err="1" smtClean="0"/>
              <a:t>Pemahaman</a:t>
            </a:r>
            <a:r>
              <a:rPr lang="en-US" b="1" dirty="0"/>
              <a:t>, </a:t>
            </a:r>
            <a:r>
              <a:rPr lang="en-US" b="1" dirty="0" err="1"/>
              <a:t>produksi</a:t>
            </a:r>
            <a:r>
              <a:rPr lang="en-US" b="1" dirty="0"/>
              <a:t>, </a:t>
            </a:r>
            <a:r>
              <a:rPr lang="en-US" b="1" dirty="0" err="1"/>
              <a:t>komprehensi</a:t>
            </a:r>
            <a:r>
              <a:rPr lang="en-US" b="1" dirty="0"/>
              <a:t> </a:t>
            </a:r>
            <a:r>
              <a:rPr lang="en-US" b="1" dirty="0" err="1"/>
              <a:t>bahasa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r>
              <a:rPr lang="en-US" b="1" dirty="0"/>
              <a:t> </a:t>
            </a:r>
            <a:r>
              <a:rPr lang="en-US" b="1" dirty="0" err="1"/>
              <a:t>dipandang</a:t>
            </a:r>
            <a:r>
              <a:rPr lang="en-US" b="1" dirty="0"/>
              <a:t> </a:t>
            </a:r>
            <a:r>
              <a:rPr lang="en-US" b="1" dirty="0" err="1"/>
              <a:t>sebagai</a:t>
            </a:r>
            <a:r>
              <a:rPr lang="en-US" b="1" dirty="0"/>
              <a:t> </a:t>
            </a:r>
            <a:r>
              <a:rPr lang="en-US" b="1" dirty="0" err="1"/>
              <a:t>hasil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proses</a:t>
            </a:r>
            <a:r>
              <a:rPr lang="en-US" b="1" dirty="0"/>
              <a:t> </a:t>
            </a:r>
            <a:r>
              <a:rPr lang="en-US" b="1" dirty="0" err="1"/>
              <a:t>kognitif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r>
              <a:rPr lang="en-US" b="1" dirty="0"/>
              <a:t> yang </a:t>
            </a:r>
            <a:r>
              <a:rPr lang="en-US" b="1" dirty="0" err="1"/>
              <a:t>secara</a:t>
            </a:r>
            <a:r>
              <a:rPr lang="en-US" b="1" dirty="0"/>
              <a:t> </a:t>
            </a:r>
            <a:r>
              <a:rPr lang="en-US" b="1" dirty="0" err="1"/>
              <a:t>terus</a:t>
            </a:r>
            <a:r>
              <a:rPr lang="en-US" b="1" dirty="0"/>
              <a:t> </a:t>
            </a:r>
            <a:r>
              <a:rPr lang="en-US" b="1" dirty="0" err="1"/>
              <a:t>menerus</a:t>
            </a:r>
            <a:r>
              <a:rPr lang="en-US" b="1" dirty="0"/>
              <a:t> </a:t>
            </a:r>
            <a:r>
              <a:rPr lang="en-US" b="1" dirty="0" err="1"/>
              <a:t>berubah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berkembang</a:t>
            </a:r>
            <a:r>
              <a:rPr lang="en-US" b="1" dirty="0"/>
              <a:t>. </a:t>
            </a:r>
            <a:endParaRPr lang="en-US" b="1" dirty="0" smtClean="0"/>
          </a:p>
          <a:p>
            <a:pPr marL="0" indent="0" algn="just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Bahasa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dipandang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sebagai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manifestasi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dari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perkembangan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aspek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kognitif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afektif</a:t>
            </a:r>
            <a:r>
              <a:rPr lang="en-US" b="1" dirty="0">
                <a:solidFill>
                  <a:srgbClr val="C00000"/>
                </a:solidFill>
              </a:rPr>
              <a:t> yang </a:t>
            </a:r>
            <a:r>
              <a:rPr lang="en-US" b="1" dirty="0" err="1">
                <a:solidFill>
                  <a:srgbClr val="C00000"/>
                </a:solidFill>
              </a:rPr>
              <a:t>menyatakan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tentang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dunia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diri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manusia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itu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sendiri</a:t>
            </a:r>
            <a:r>
              <a:rPr lang="id-ID" b="1" dirty="0" smtClean="0">
                <a:solidFill>
                  <a:srgbClr val="C00000"/>
                </a:solidFill>
              </a:rPr>
              <a:t>.</a:t>
            </a:r>
            <a:endParaRPr lang="id-ID" b="1" dirty="0">
              <a:solidFill>
                <a:srgbClr val="C000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714612" y="1285860"/>
            <a:ext cx="35719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214942" y="1285860"/>
            <a:ext cx="35719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Right Arrow 5"/>
          <p:cNvSpPr/>
          <p:nvPr/>
        </p:nvSpPr>
        <p:spPr>
          <a:xfrm rot="18878572">
            <a:off x="2220338" y="1712068"/>
            <a:ext cx="457835" cy="111192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Left Arrow 6"/>
          <p:cNvSpPr/>
          <p:nvPr/>
        </p:nvSpPr>
        <p:spPr>
          <a:xfrm rot="1726027">
            <a:off x="6223745" y="1679960"/>
            <a:ext cx="421007" cy="10435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845</Words>
  <Application>Microsoft Office PowerPoint</Application>
  <PresentationFormat>On-screen Show (4:3)</PresentationFormat>
  <Paragraphs>131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TEORI-TEORI BELAJAR BAHASA</vt:lpstr>
      <vt:lpstr>Pendahuluan</vt:lpstr>
      <vt:lpstr>MACAM-MACAM TEORI BELAJAR BAHASA</vt:lpstr>
      <vt:lpstr> 1. Teori Behaviorisme </vt:lpstr>
      <vt:lpstr>Lanjutan...</vt:lpstr>
      <vt:lpstr>2. Teori Nativisme</vt:lpstr>
      <vt:lpstr>Lanjutan...</vt:lpstr>
      <vt:lpstr>3. Teori Kognitivisme</vt:lpstr>
      <vt:lpstr>Lanjutan...</vt:lpstr>
      <vt:lpstr>4. Teori Fungsional</vt:lpstr>
      <vt:lpstr>Lanjutan...</vt:lpstr>
      <vt:lpstr>Lanjutan...</vt:lpstr>
      <vt:lpstr>5. Teori Konstruktivisme</vt:lpstr>
      <vt:lpstr>6. Teori Humanisme</vt:lpstr>
      <vt:lpstr>Lanjutan...</vt:lpstr>
      <vt:lpstr>7. Teori Sibernetik</vt:lpstr>
      <vt:lpstr>Lanjutan...</vt:lpstr>
      <vt:lpstr>Lanjutan...</vt:lpstr>
      <vt:lpstr>Kata Bijak Hari Ini...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TEORI-TEORI BELAJAR BAHASA</dc:title>
  <dc:creator>HEWLET PACKARD</dc:creator>
  <cp:lastModifiedBy>Win 7</cp:lastModifiedBy>
  <cp:revision>47</cp:revision>
  <dcterms:created xsi:type="dcterms:W3CDTF">2014-04-17T15:00:05Z</dcterms:created>
  <dcterms:modified xsi:type="dcterms:W3CDTF">2016-11-24T13:05:52Z</dcterms:modified>
</cp:coreProperties>
</file>