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89" r:id="rId4"/>
    <p:sldId id="279" r:id="rId5"/>
    <p:sldId id="281" r:id="rId6"/>
    <p:sldId id="280" r:id="rId7"/>
    <p:sldId id="283" r:id="rId8"/>
    <p:sldId id="284" r:id="rId9"/>
    <p:sldId id="282" r:id="rId10"/>
    <p:sldId id="287" r:id="rId11"/>
    <p:sldId id="288" r:id="rId12"/>
    <p:sldId id="285" r:id="rId13"/>
    <p:sldId id="286" r:id="rId14"/>
    <p:sldId id="260" r:id="rId15"/>
    <p:sldId id="258" r:id="rId1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="" xmlns:a16="http://schemas.microsoft.com/office/drawing/2014/main" id="{B6829BF2-7BAB-4FF6-8303-9C1C6C5636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35608" r="92845"/>
                    </a14:imgEffect>
                    <a14:imgEffect>
                      <a14:artisticPencilSketch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453"/>
          <a:stretch/>
        </p:blipFill>
        <p:spPr bwMode="auto">
          <a:xfrm>
            <a:off x="0" y="1254807"/>
            <a:ext cx="6096000" cy="495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7279E10-921D-49F9-9142-556A965B020E}"/>
              </a:ext>
            </a:extLst>
          </p:cNvPr>
          <p:cNvSpPr/>
          <p:nvPr/>
        </p:nvSpPr>
        <p:spPr>
          <a:xfrm>
            <a:off x="0" y="-73890"/>
            <a:ext cx="12192000" cy="24443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E845A682-1A98-429C-95E0-410DBAE79343}"/>
              </a:ext>
            </a:extLst>
          </p:cNvPr>
          <p:cNvSpPr/>
          <p:nvPr/>
        </p:nvSpPr>
        <p:spPr>
          <a:xfrm>
            <a:off x="879397" y="379030"/>
            <a:ext cx="1921163" cy="200923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014ECD9-7FB3-475F-97DF-C6723DE0564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096" y="517571"/>
            <a:ext cx="1279763" cy="16389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800E75-E452-41EC-94F1-A21C68251B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51927" y="2170548"/>
            <a:ext cx="7435273" cy="1108508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440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46421C2-14DE-4228-A36D-5AAA455D8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51927" y="3371131"/>
            <a:ext cx="7435273" cy="165576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15" name="Footer Placeholder 4">
            <a:extLst>
              <a:ext uri="{FF2B5EF4-FFF2-40B4-BE49-F238E27FC236}">
                <a16:creationId xmlns="" xmlns:a16="http://schemas.microsoft.com/office/drawing/2014/main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5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C49612-9002-4914-B9A2-70CB173D1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158" y="3015961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550DD4DD-7639-4EBC-8643-0622DAFCB013}"/>
              </a:ext>
            </a:extLst>
          </p:cNvPr>
          <p:cNvSpPr/>
          <p:nvPr/>
        </p:nvSpPr>
        <p:spPr>
          <a:xfrm>
            <a:off x="0" y="-1"/>
            <a:ext cx="5070764" cy="1368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947C7F3B-B109-4733-A994-4974683DA21E}"/>
              </a:ext>
            </a:extLst>
          </p:cNvPr>
          <p:cNvSpPr/>
          <p:nvPr/>
        </p:nvSpPr>
        <p:spPr>
          <a:xfrm>
            <a:off x="5021260" y="2555"/>
            <a:ext cx="2124000" cy="136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6459AC3C-408F-442C-9B23-F87707ED7370}"/>
              </a:ext>
            </a:extLst>
          </p:cNvPr>
          <p:cNvSpPr/>
          <p:nvPr/>
        </p:nvSpPr>
        <p:spPr>
          <a:xfrm>
            <a:off x="7141390" y="-5555"/>
            <a:ext cx="5050609" cy="1368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7886A1DC-CC6F-4FC6-9A76-EBD036962719}"/>
              </a:ext>
            </a:extLst>
          </p:cNvPr>
          <p:cNvGrpSpPr/>
          <p:nvPr/>
        </p:nvGrpSpPr>
        <p:grpSpPr>
          <a:xfrm>
            <a:off x="5433438" y="147465"/>
            <a:ext cx="1413039" cy="1461556"/>
            <a:chOff x="9661234" y="48233"/>
            <a:chExt cx="1921163" cy="2009238"/>
          </a:xfrm>
        </p:grpSpPr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B3E3F0F2-66B1-45CC-8D6F-1D50E0F1EE99}"/>
                </a:ext>
              </a:extLst>
            </p:cNvPr>
            <p:cNvSpPr/>
            <p:nvPr/>
          </p:nvSpPr>
          <p:spPr>
            <a:xfrm>
              <a:off x="9661234" y="48233"/>
              <a:ext cx="1921163" cy="20092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="" xmlns:a16="http://schemas.microsoft.com/office/drawing/2014/main" id="{DCF3A01E-0EC9-4826-AA38-22ED96A6C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7833" y="183604"/>
              <a:ext cx="1279763" cy="1638957"/>
            </a:xfrm>
            <a:prstGeom prst="rect">
              <a:avLst/>
            </a:prstGeom>
          </p:spPr>
        </p:pic>
      </p:grp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8" name="Footer Placeholder 4">
            <a:extLst>
              <a:ext uri="{FF2B5EF4-FFF2-40B4-BE49-F238E27FC236}">
                <a16:creationId xmlns="" xmlns:a16="http://schemas.microsoft.com/office/drawing/2014/main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29" name="Footer Placeholder 4">
            <a:extLst>
              <a:ext uri="{FF2B5EF4-FFF2-40B4-BE49-F238E27FC236}">
                <a16:creationId xmlns="" xmlns:a16="http://schemas.microsoft.com/office/drawing/2014/main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838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71D4E4-334D-4FC6-AA28-1EB7B8614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CD714CC-5B55-4223-A935-8071CB269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5728BAD-8388-415D-89B2-BEA3534C0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3B6-6DA4-4DE2-A881-254DDBFCDC20}" type="datetimeFigureOut">
              <a:rPr lang="id-ID" smtClean="0"/>
              <a:pPr/>
              <a:t>01/11/2023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E4E9970-B4F8-47DD-82D9-DBB37B7B5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4DA744B-82C4-459A-B5D0-CEF04997F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B4B6-C606-4993-A397-96C64A2DB19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1275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0C523DB-16B7-4354-BA4E-317F429F3A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4E6C67C-131C-4413-B0BE-FE7D1470C6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0C33EAC-6EDB-4810-97B8-9A1E5D30C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3B6-6DA4-4DE2-A881-254DDBFCDC20}" type="datetimeFigureOut">
              <a:rPr lang="id-ID" smtClean="0"/>
              <a:pPr/>
              <a:t>01/11/2023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8B95309-AEEF-4DFE-A528-8857A30B4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8905BED-8884-4B5E-B874-8E35967AE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B4B6-C606-4993-A397-96C64A2DB19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41127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2D5EF3-A405-4325-AFDF-2F4D3FED4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818" y="439015"/>
            <a:ext cx="9772071" cy="7247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B9543B0-E520-48CB-908F-E1E6AA7AD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818" y="1579418"/>
            <a:ext cx="11305308" cy="45975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801F3496-3110-4C77-845D-E276F15CA322}"/>
              </a:ext>
            </a:extLst>
          </p:cNvPr>
          <p:cNvSpPr/>
          <p:nvPr/>
        </p:nvSpPr>
        <p:spPr>
          <a:xfrm>
            <a:off x="0" y="0"/>
            <a:ext cx="7767782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027267D-F7D4-4CE2-A4C1-00A185262180}"/>
              </a:ext>
            </a:extLst>
          </p:cNvPr>
          <p:cNvSpPr/>
          <p:nvPr/>
        </p:nvSpPr>
        <p:spPr>
          <a:xfrm>
            <a:off x="7763504" y="2670"/>
            <a:ext cx="4032000" cy="1282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0FAA999-8DDA-45B3-B0B4-96E064B780AF}"/>
              </a:ext>
            </a:extLst>
          </p:cNvPr>
          <p:cNvSpPr/>
          <p:nvPr/>
        </p:nvSpPr>
        <p:spPr>
          <a:xfrm>
            <a:off x="11767126" y="-5556"/>
            <a:ext cx="424873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2DD66479-19F7-4375-9026-7F3B3C402138}"/>
              </a:ext>
            </a:extLst>
          </p:cNvPr>
          <p:cNvGrpSpPr/>
          <p:nvPr/>
        </p:nvGrpSpPr>
        <p:grpSpPr>
          <a:xfrm>
            <a:off x="11028220" y="182899"/>
            <a:ext cx="1163779" cy="1217132"/>
            <a:chOff x="9661232" y="48233"/>
            <a:chExt cx="1921163" cy="2009238"/>
          </a:xfrm>
        </p:grpSpPr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DF9549C7-CAED-483D-97EC-2FE899DC6813}"/>
                </a:ext>
              </a:extLst>
            </p:cNvPr>
            <p:cNvSpPr/>
            <p:nvPr/>
          </p:nvSpPr>
          <p:spPr>
            <a:xfrm>
              <a:off x="9661232" y="48233"/>
              <a:ext cx="1921163" cy="20092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="" xmlns:a16="http://schemas.microsoft.com/office/drawing/2014/main" id="{8EA04F51-A18A-4A48-BD98-37A2638CA3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7833" y="183603"/>
              <a:ext cx="1279762" cy="1638958"/>
            </a:xfrm>
            <a:prstGeom prst="rect">
              <a:avLst/>
            </a:prstGeom>
          </p:spPr>
        </p:pic>
      </p:grp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Footer Placeholder 4">
            <a:extLst>
              <a:ext uri="{FF2B5EF4-FFF2-40B4-BE49-F238E27FC236}">
                <a16:creationId xmlns="" xmlns:a16="http://schemas.microsoft.com/office/drawing/2014/main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21" name="Footer Placeholder 4">
            <a:extLst>
              <a:ext uri="{FF2B5EF4-FFF2-40B4-BE49-F238E27FC236}">
                <a16:creationId xmlns="" xmlns:a16="http://schemas.microsoft.com/office/drawing/2014/main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467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C7A805-B9EA-4EFD-8858-A67E93B4E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2D9AEB9-28A6-4000-8389-73B0B48E6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801F3496-3110-4C77-845D-E276F15CA322}"/>
              </a:ext>
            </a:extLst>
          </p:cNvPr>
          <p:cNvSpPr/>
          <p:nvPr/>
        </p:nvSpPr>
        <p:spPr>
          <a:xfrm>
            <a:off x="0" y="0"/>
            <a:ext cx="7767782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4027267D-F7D4-4CE2-A4C1-00A185262180}"/>
              </a:ext>
            </a:extLst>
          </p:cNvPr>
          <p:cNvSpPr/>
          <p:nvPr/>
        </p:nvSpPr>
        <p:spPr>
          <a:xfrm>
            <a:off x="7763504" y="2670"/>
            <a:ext cx="4032000" cy="1282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D0FAA999-8DDA-45B3-B0B4-96E064B780AF}"/>
              </a:ext>
            </a:extLst>
          </p:cNvPr>
          <p:cNvSpPr/>
          <p:nvPr/>
        </p:nvSpPr>
        <p:spPr>
          <a:xfrm>
            <a:off x="11767126" y="-5556"/>
            <a:ext cx="424873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2DD66479-19F7-4375-9026-7F3B3C402138}"/>
              </a:ext>
            </a:extLst>
          </p:cNvPr>
          <p:cNvGrpSpPr/>
          <p:nvPr/>
        </p:nvGrpSpPr>
        <p:grpSpPr>
          <a:xfrm>
            <a:off x="11028220" y="182899"/>
            <a:ext cx="1163779" cy="1217132"/>
            <a:chOff x="9661232" y="48233"/>
            <a:chExt cx="1921163" cy="2009238"/>
          </a:xfrm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DF9549C7-CAED-483D-97EC-2FE899DC6813}"/>
                </a:ext>
              </a:extLst>
            </p:cNvPr>
            <p:cNvSpPr/>
            <p:nvPr/>
          </p:nvSpPr>
          <p:spPr>
            <a:xfrm>
              <a:off x="9661232" y="48233"/>
              <a:ext cx="1921163" cy="20092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24" name="Picture 23">
              <a:extLst>
                <a:ext uri="{FF2B5EF4-FFF2-40B4-BE49-F238E27FC236}">
                  <a16:creationId xmlns="" xmlns:a16="http://schemas.microsoft.com/office/drawing/2014/main" id="{8EA04F51-A18A-4A48-BD98-37A2638CA3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7833" y="183603"/>
              <a:ext cx="1279762" cy="1638958"/>
            </a:xfrm>
            <a:prstGeom prst="rect">
              <a:avLst/>
            </a:prstGeom>
          </p:spPr>
        </p:pic>
      </p:grp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7" name="Footer Placeholder 4">
            <a:extLst>
              <a:ext uri="{FF2B5EF4-FFF2-40B4-BE49-F238E27FC236}">
                <a16:creationId xmlns="" xmlns:a16="http://schemas.microsoft.com/office/drawing/2014/main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28" name="Footer Placeholder 4">
            <a:extLst>
              <a:ext uri="{FF2B5EF4-FFF2-40B4-BE49-F238E27FC236}">
                <a16:creationId xmlns="" xmlns:a16="http://schemas.microsoft.com/office/drawing/2014/main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00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E3CB180-CFB3-4E2D-86BA-AFCC873D2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1818" y="1825625"/>
            <a:ext cx="5557982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8E72D27-DC42-4494-8DC3-53FA172683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94926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21" name="Title 1">
            <a:extLst>
              <a:ext uri="{FF2B5EF4-FFF2-40B4-BE49-F238E27FC236}">
                <a16:creationId xmlns="" xmlns:a16="http://schemas.microsoft.com/office/drawing/2014/main" id="{0149007B-A43C-4299-A086-B50743B06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818" y="439015"/>
            <a:ext cx="9772071" cy="7247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801F3496-3110-4C77-845D-E276F15CA322}"/>
              </a:ext>
            </a:extLst>
          </p:cNvPr>
          <p:cNvSpPr/>
          <p:nvPr/>
        </p:nvSpPr>
        <p:spPr>
          <a:xfrm>
            <a:off x="0" y="0"/>
            <a:ext cx="7767782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4027267D-F7D4-4CE2-A4C1-00A185262180}"/>
              </a:ext>
            </a:extLst>
          </p:cNvPr>
          <p:cNvSpPr/>
          <p:nvPr/>
        </p:nvSpPr>
        <p:spPr>
          <a:xfrm>
            <a:off x="7763504" y="2670"/>
            <a:ext cx="4032000" cy="1282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D0FAA999-8DDA-45B3-B0B4-96E064B780AF}"/>
              </a:ext>
            </a:extLst>
          </p:cNvPr>
          <p:cNvSpPr/>
          <p:nvPr/>
        </p:nvSpPr>
        <p:spPr>
          <a:xfrm>
            <a:off x="11767126" y="-5556"/>
            <a:ext cx="424873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2DD66479-19F7-4375-9026-7F3B3C402138}"/>
              </a:ext>
            </a:extLst>
          </p:cNvPr>
          <p:cNvGrpSpPr/>
          <p:nvPr/>
        </p:nvGrpSpPr>
        <p:grpSpPr>
          <a:xfrm>
            <a:off x="11028220" y="182899"/>
            <a:ext cx="1163779" cy="1217132"/>
            <a:chOff x="9661232" y="48233"/>
            <a:chExt cx="1921163" cy="2009238"/>
          </a:xfrm>
        </p:grpSpPr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DF9549C7-CAED-483D-97EC-2FE899DC6813}"/>
                </a:ext>
              </a:extLst>
            </p:cNvPr>
            <p:cNvSpPr/>
            <p:nvPr/>
          </p:nvSpPr>
          <p:spPr>
            <a:xfrm>
              <a:off x="9661232" y="48233"/>
              <a:ext cx="1921163" cy="20092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26" name="Picture 25">
              <a:extLst>
                <a:ext uri="{FF2B5EF4-FFF2-40B4-BE49-F238E27FC236}">
                  <a16:creationId xmlns="" xmlns:a16="http://schemas.microsoft.com/office/drawing/2014/main" id="{8EA04F51-A18A-4A48-BD98-37A2638CA3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7833" y="183603"/>
              <a:ext cx="1279762" cy="1638958"/>
            </a:xfrm>
            <a:prstGeom prst="rect">
              <a:avLst/>
            </a:prstGeom>
          </p:spPr>
        </p:pic>
      </p:grp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9" name="Footer Placeholder 4">
            <a:extLst>
              <a:ext uri="{FF2B5EF4-FFF2-40B4-BE49-F238E27FC236}">
                <a16:creationId xmlns="" xmlns:a16="http://schemas.microsoft.com/office/drawing/2014/main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30" name="Footer Placeholder 4">
            <a:extLst>
              <a:ext uri="{FF2B5EF4-FFF2-40B4-BE49-F238E27FC236}">
                <a16:creationId xmlns="" xmlns:a16="http://schemas.microsoft.com/office/drawing/2014/main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05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FA1433C-FEE7-45C3-8691-0E6952BC9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818" y="1681163"/>
            <a:ext cx="553575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00818A3-4D02-41FF-9F7A-4343327B3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818" y="2505075"/>
            <a:ext cx="553575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15E7205-89D7-41A4-BCD2-7BEDA674B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59492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07D9A9C-5541-485F-A982-922583F07B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594926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23" name="Title 1">
            <a:extLst>
              <a:ext uri="{FF2B5EF4-FFF2-40B4-BE49-F238E27FC236}">
                <a16:creationId xmlns="" xmlns:a16="http://schemas.microsoft.com/office/drawing/2014/main" id="{5AE42703-0A85-4880-BE31-53EDB682F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818" y="439015"/>
            <a:ext cx="9772071" cy="7247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801F3496-3110-4C77-845D-E276F15CA322}"/>
              </a:ext>
            </a:extLst>
          </p:cNvPr>
          <p:cNvSpPr/>
          <p:nvPr/>
        </p:nvSpPr>
        <p:spPr>
          <a:xfrm>
            <a:off x="0" y="0"/>
            <a:ext cx="7767782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4027267D-F7D4-4CE2-A4C1-00A185262180}"/>
              </a:ext>
            </a:extLst>
          </p:cNvPr>
          <p:cNvSpPr/>
          <p:nvPr/>
        </p:nvSpPr>
        <p:spPr>
          <a:xfrm>
            <a:off x="7763504" y="2670"/>
            <a:ext cx="4032000" cy="1282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D0FAA999-8DDA-45B3-B0B4-96E064B780AF}"/>
              </a:ext>
            </a:extLst>
          </p:cNvPr>
          <p:cNvSpPr/>
          <p:nvPr/>
        </p:nvSpPr>
        <p:spPr>
          <a:xfrm>
            <a:off x="11767126" y="-5556"/>
            <a:ext cx="424873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2DD66479-19F7-4375-9026-7F3B3C402138}"/>
              </a:ext>
            </a:extLst>
          </p:cNvPr>
          <p:cNvGrpSpPr/>
          <p:nvPr/>
        </p:nvGrpSpPr>
        <p:grpSpPr>
          <a:xfrm>
            <a:off x="11028220" y="182899"/>
            <a:ext cx="1163779" cy="1217132"/>
            <a:chOff x="9661232" y="48233"/>
            <a:chExt cx="1921163" cy="2009238"/>
          </a:xfrm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DF9549C7-CAED-483D-97EC-2FE899DC6813}"/>
                </a:ext>
              </a:extLst>
            </p:cNvPr>
            <p:cNvSpPr/>
            <p:nvPr/>
          </p:nvSpPr>
          <p:spPr>
            <a:xfrm>
              <a:off x="9661232" y="48233"/>
              <a:ext cx="1921163" cy="20092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28" name="Picture 27">
              <a:extLst>
                <a:ext uri="{FF2B5EF4-FFF2-40B4-BE49-F238E27FC236}">
                  <a16:creationId xmlns="" xmlns:a16="http://schemas.microsoft.com/office/drawing/2014/main" id="{8EA04F51-A18A-4A48-BD98-37A2638CA3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7833" y="183603"/>
              <a:ext cx="1279762" cy="1638958"/>
            </a:xfrm>
            <a:prstGeom prst="rect">
              <a:avLst/>
            </a:prstGeom>
          </p:spPr>
        </p:pic>
      </p:grp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1" name="Footer Placeholder 4">
            <a:extLst>
              <a:ext uri="{FF2B5EF4-FFF2-40B4-BE49-F238E27FC236}">
                <a16:creationId xmlns="" xmlns:a16="http://schemas.microsoft.com/office/drawing/2014/main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32" name="Footer Placeholder 4">
            <a:extLst>
              <a:ext uri="{FF2B5EF4-FFF2-40B4-BE49-F238E27FC236}">
                <a16:creationId xmlns="" xmlns:a16="http://schemas.microsoft.com/office/drawing/2014/main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20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="" xmlns:a16="http://schemas.microsoft.com/office/drawing/2014/main" id="{6A5A6B68-84FF-47BA-8F22-D05FA1A03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818" y="439015"/>
            <a:ext cx="9772071" cy="7247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801F3496-3110-4C77-845D-E276F15CA322}"/>
              </a:ext>
            </a:extLst>
          </p:cNvPr>
          <p:cNvSpPr/>
          <p:nvPr/>
        </p:nvSpPr>
        <p:spPr>
          <a:xfrm>
            <a:off x="0" y="0"/>
            <a:ext cx="7767782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4027267D-F7D4-4CE2-A4C1-00A185262180}"/>
              </a:ext>
            </a:extLst>
          </p:cNvPr>
          <p:cNvSpPr/>
          <p:nvPr/>
        </p:nvSpPr>
        <p:spPr>
          <a:xfrm>
            <a:off x="7763504" y="2670"/>
            <a:ext cx="4032000" cy="1282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D0FAA999-8DDA-45B3-B0B4-96E064B780AF}"/>
              </a:ext>
            </a:extLst>
          </p:cNvPr>
          <p:cNvSpPr/>
          <p:nvPr/>
        </p:nvSpPr>
        <p:spPr>
          <a:xfrm>
            <a:off x="11767126" y="-5556"/>
            <a:ext cx="424873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2DD66479-19F7-4375-9026-7F3B3C402138}"/>
              </a:ext>
            </a:extLst>
          </p:cNvPr>
          <p:cNvGrpSpPr/>
          <p:nvPr/>
        </p:nvGrpSpPr>
        <p:grpSpPr>
          <a:xfrm>
            <a:off x="11028220" y="182899"/>
            <a:ext cx="1163779" cy="1217132"/>
            <a:chOff x="9661232" y="48233"/>
            <a:chExt cx="1921163" cy="2009238"/>
          </a:xfrm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DF9549C7-CAED-483D-97EC-2FE899DC6813}"/>
                </a:ext>
              </a:extLst>
            </p:cNvPr>
            <p:cNvSpPr/>
            <p:nvPr/>
          </p:nvSpPr>
          <p:spPr>
            <a:xfrm>
              <a:off x="9661232" y="48233"/>
              <a:ext cx="1921163" cy="20092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24" name="Picture 23">
              <a:extLst>
                <a:ext uri="{FF2B5EF4-FFF2-40B4-BE49-F238E27FC236}">
                  <a16:creationId xmlns="" xmlns:a16="http://schemas.microsoft.com/office/drawing/2014/main" id="{8EA04F51-A18A-4A48-BD98-37A2638CA3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7833" y="183603"/>
              <a:ext cx="1279762" cy="1638958"/>
            </a:xfrm>
            <a:prstGeom prst="rect">
              <a:avLst/>
            </a:prstGeom>
          </p:spPr>
        </p:pic>
      </p:grp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7" name="Footer Placeholder 4">
            <a:extLst>
              <a:ext uri="{FF2B5EF4-FFF2-40B4-BE49-F238E27FC236}">
                <a16:creationId xmlns="" xmlns:a16="http://schemas.microsoft.com/office/drawing/2014/main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28" name="Footer Placeholder 4">
            <a:extLst>
              <a:ext uri="{FF2B5EF4-FFF2-40B4-BE49-F238E27FC236}">
                <a16:creationId xmlns="" xmlns:a16="http://schemas.microsoft.com/office/drawing/2014/main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547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801F3496-3110-4C77-845D-E276F15CA322}"/>
              </a:ext>
            </a:extLst>
          </p:cNvPr>
          <p:cNvSpPr/>
          <p:nvPr/>
        </p:nvSpPr>
        <p:spPr>
          <a:xfrm>
            <a:off x="0" y="0"/>
            <a:ext cx="7767782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4027267D-F7D4-4CE2-A4C1-00A185262180}"/>
              </a:ext>
            </a:extLst>
          </p:cNvPr>
          <p:cNvSpPr/>
          <p:nvPr/>
        </p:nvSpPr>
        <p:spPr>
          <a:xfrm>
            <a:off x="7763504" y="2670"/>
            <a:ext cx="4032000" cy="1282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D0FAA999-8DDA-45B3-B0B4-96E064B780AF}"/>
              </a:ext>
            </a:extLst>
          </p:cNvPr>
          <p:cNvSpPr/>
          <p:nvPr/>
        </p:nvSpPr>
        <p:spPr>
          <a:xfrm>
            <a:off x="11767126" y="-5556"/>
            <a:ext cx="424873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20" name="Group 19">
            <a:extLst>
              <a:ext uri="{FF2B5EF4-FFF2-40B4-BE49-F238E27FC236}">
                <a16:creationId xmlns="" xmlns:a16="http://schemas.microsoft.com/office/drawing/2014/main" id="{2DD66479-19F7-4375-9026-7F3B3C402138}"/>
              </a:ext>
            </a:extLst>
          </p:cNvPr>
          <p:cNvGrpSpPr/>
          <p:nvPr/>
        </p:nvGrpSpPr>
        <p:grpSpPr>
          <a:xfrm>
            <a:off x="11028220" y="182899"/>
            <a:ext cx="1163779" cy="1217132"/>
            <a:chOff x="9661232" y="48233"/>
            <a:chExt cx="1921163" cy="2009238"/>
          </a:xfrm>
        </p:grpSpPr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DF9549C7-CAED-483D-97EC-2FE899DC6813}"/>
                </a:ext>
              </a:extLst>
            </p:cNvPr>
            <p:cNvSpPr/>
            <p:nvPr/>
          </p:nvSpPr>
          <p:spPr>
            <a:xfrm>
              <a:off x="9661232" y="48233"/>
              <a:ext cx="1921163" cy="20092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22" name="Picture 21">
              <a:extLst>
                <a:ext uri="{FF2B5EF4-FFF2-40B4-BE49-F238E27FC236}">
                  <a16:creationId xmlns="" xmlns:a16="http://schemas.microsoft.com/office/drawing/2014/main" id="{8EA04F51-A18A-4A48-BD98-37A2638CA3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7833" y="183603"/>
              <a:ext cx="1279762" cy="1638958"/>
            </a:xfrm>
            <a:prstGeom prst="rect">
              <a:avLst/>
            </a:prstGeom>
          </p:spPr>
        </p:pic>
      </p:grp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5" name="Footer Placeholder 4">
            <a:extLst>
              <a:ext uri="{FF2B5EF4-FFF2-40B4-BE49-F238E27FC236}">
                <a16:creationId xmlns="" xmlns:a16="http://schemas.microsoft.com/office/drawing/2014/main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26" name="Footer Placeholder 4">
            <a:extLst>
              <a:ext uri="{FF2B5EF4-FFF2-40B4-BE49-F238E27FC236}">
                <a16:creationId xmlns="" xmlns:a16="http://schemas.microsoft.com/office/drawing/2014/main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213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F5A6E5-2620-4E06-859B-F1FBB9F4A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21CD64C-4BF7-4DA2-8480-DD30712BC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347368"/>
            <a:ext cx="6172200" cy="4513682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74D8F5E-194B-4519-920B-80E6953F3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801F3496-3110-4C77-845D-E276F15CA322}"/>
              </a:ext>
            </a:extLst>
          </p:cNvPr>
          <p:cNvSpPr/>
          <p:nvPr/>
        </p:nvSpPr>
        <p:spPr>
          <a:xfrm>
            <a:off x="0" y="0"/>
            <a:ext cx="7767782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4027267D-F7D4-4CE2-A4C1-00A185262180}"/>
              </a:ext>
            </a:extLst>
          </p:cNvPr>
          <p:cNvSpPr/>
          <p:nvPr/>
        </p:nvSpPr>
        <p:spPr>
          <a:xfrm>
            <a:off x="7763504" y="2670"/>
            <a:ext cx="4032000" cy="1282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D0FAA999-8DDA-45B3-B0B4-96E064B780AF}"/>
              </a:ext>
            </a:extLst>
          </p:cNvPr>
          <p:cNvSpPr/>
          <p:nvPr/>
        </p:nvSpPr>
        <p:spPr>
          <a:xfrm>
            <a:off x="11767126" y="-5556"/>
            <a:ext cx="424873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2DD66479-19F7-4375-9026-7F3B3C402138}"/>
              </a:ext>
            </a:extLst>
          </p:cNvPr>
          <p:cNvGrpSpPr/>
          <p:nvPr/>
        </p:nvGrpSpPr>
        <p:grpSpPr>
          <a:xfrm>
            <a:off x="11028220" y="182899"/>
            <a:ext cx="1163779" cy="1217132"/>
            <a:chOff x="9661232" y="48233"/>
            <a:chExt cx="1921163" cy="2009238"/>
          </a:xfrm>
        </p:grpSpPr>
        <p:sp>
          <p:nvSpPr>
            <p:cNvPr id="24" name="Rectangle 23">
              <a:extLst>
                <a:ext uri="{FF2B5EF4-FFF2-40B4-BE49-F238E27FC236}">
                  <a16:creationId xmlns="" xmlns:a16="http://schemas.microsoft.com/office/drawing/2014/main" id="{DF9549C7-CAED-483D-97EC-2FE899DC6813}"/>
                </a:ext>
              </a:extLst>
            </p:cNvPr>
            <p:cNvSpPr/>
            <p:nvPr/>
          </p:nvSpPr>
          <p:spPr>
            <a:xfrm>
              <a:off x="9661232" y="48233"/>
              <a:ext cx="1921163" cy="20092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25" name="Picture 24">
              <a:extLst>
                <a:ext uri="{FF2B5EF4-FFF2-40B4-BE49-F238E27FC236}">
                  <a16:creationId xmlns="" xmlns:a16="http://schemas.microsoft.com/office/drawing/2014/main" id="{8EA04F51-A18A-4A48-BD98-37A2638CA3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7833" y="183603"/>
              <a:ext cx="1279762" cy="1638958"/>
            </a:xfrm>
            <a:prstGeom prst="rect">
              <a:avLst/>
            </a:prstGeom>
          </p:spPr>
        </p:pic>
      </p:grp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8" name="Footer Placeholder 4">
            <a:extLst>
              <a:ext uri="{FF2B5EF4-FFF2-40B4-BE49-F238E27FC236}">
                <a16:creationId xmlns="" xmlns:a16="http://schemas.microsoft.com/office/drawing/2014/main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29" name="Footer Placeholder 4">
            <a:extLst>
              <a:ext uri="{FF2B5EF4-FFF2-40B4-BE49-F238E27FC236}">
                <a16:creationId xmlns="" xmlns:a16="http://schemas.microsoft.com/office/drawing/2014/main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081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38E026-ADB0-4F59-AC7B-2F04D1253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F29FD2A-7220-4DE1-8C24-5E4B12CE92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68582"/>
            <a:ext cx="6172200" cy="43924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F5FDF8F-E1A8-4B26-9C0D-D18624B0A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801F3496-3110-4C77-845D-E276F15CA322}"/>
              </a:ext>
            </a:extLst>
          </p:cNvPr>
          <p:cNvSpPr/>
          <p:nvPr/>
        </p:nvSpPr>
        <p:spPr>
          <a:xfrm>
            <a:off x="0" y="0"/>
            <a:ext cx="7767782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4027267D-F7D4-4CE2-A4C1-00A185262180}"/>
              </a:ext>
            </a:extLst>
          </p:cNvPr>
          <p:cNvSpPr/>
          <p:nvPr/>
        </p:nvSpPr>
        <p:spPr>
          <a:xfrm>
            <a:off x="7763504" y="2670"/>
            <a:ext cx="4032000" cy="1282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D0FAA999-8DDA-45B3-B0B4-96E064B780AF}"/>
              </a:ext>
            </a:extLst>
          </p:cNvPr>
          <p:cNvSpPr/>
          <p:nvPr/>
        </p:nvSpPr>
        <p:spPr>
          <a:xfrm>
            <a:off x="11767126" y="-5556"/>
            <a:ext cx="424873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2DD66479-19F7-4375-9026-7F3B3C402138}"/>
              </a:ext>
            </a:extLst>
          </p:cNvPr>
          <p:cNvGrpSpPr/>
          <p:nvPr/>
        </p:nvGrpSpPr>
        <p:grpSpPr>
          <a:xfrm>
            <a:off x="11028220" y="182899"/>
            <a:ext cx="1163779" cy="1217132"/>
            <a:chOff x="9661232" y="48233"/>
            <a:chExt cx="1921163" cy="2009238"/>
          </a:xfrm>
        </p:grpSpPr>
        <p:sp>
          <p:nvSpPr>
            <p:cNvPr id="24" name="Rectangle 23">
              <a:extLst>
                <a:ext uri="{FF2B5EF4-FFF2-40B4-BE49-F238E27FC236}">
                  <a16:creationId xmlns="" xmlns:a16="http://schemas.microsoft.com/office/drawing/2014/main" id="{DF9549C7-CAED-483D-97EC-2FE899DC6813}"/>
                </a:ext>
              </a:extLst>
            </p:cNvPr>
            <p:cNvSpPr/>
            <p:nvPr/>
          </p:nvSpPr>
          <p:spPr>
            <a:xfrm>
              <a:off x="9661232" y="48233"/>
              <a:ext cx="1921163" cy="20092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25" name="Picture 24">
              <a:extLst>
                <a:ext uri="{FF2B5EF4-FFF2-40B4-BE49-F238E27FC236}">
                  <a16:creationId xmlns="" xmlns:a16="http://schemas.microsoft.com/office/drawing/2014/main" id="{8EA04F51-A18A-4A48-BD98-37A2638CA3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7833" y="183603"/>
              <a:ext cx="1279762" cy="1638958"/>
            </a:xfrm>
            <a:prstGeom prst="rect">
              <a:avLst/>
            </a:prstGeom>
          </p:spPr>
        </p:pic>
      </p:grp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8" name="Footer Placeholder 4">
            <a:extLst>
              <a:ext uri="{FF2B5EF4-FFF2-40B4-BE49-F238E27FC236}">
                <a16:creationId xmlns="" xmlns:a16="http://schemas.microsoft.com/office/drawing/2014/main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29" name="Footer Placeholder 4">
            <a:extLst>
              <a:ext uri="{FF2B5EF4-FFF2-40B4-BE49-F238E27FC236}">
                <a16:creationId xmlns="" xmlns:a16="http://schemas.microsoft.com/office/drawing/2014/main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80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3AEEBC8-2397-43E5-A6FD-A0AFF0F52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05F0F24-2441-468B-98AD-A25D28DAA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1A1CAEE-DFF7-4DA4-BBBF-769922513C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BB3B6-6DA4-4DE2-A881-254DDBFCDC20}" type="datetimeFigureOut">
              <a:rPr lang="id-ID" smtClean="0"/>
              <a:pPr/>
              <a:t>01/11/2023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7C46AB8-281A-49E5-BEBE-D130D9D2C3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CE647BC-FA60-4B8C-BAD1-4CD10C852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5B4B6-C606-4993-A397-96C64A2DB19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001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fisip.umsu.ac.id/" TargetMode="External"/><Relationship Id="rId2" Type="http://schemas.openxmlformats.org/officeDocument/2006/relationships/hyperlink" Target="http://feb.umsu.ac.id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2F04A6-13B9-49A6-B314-B7A34CE5B0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2451" y="2170548"/>
            <a:ext cx="7894749" cy="1108508"/>
          </a:xfrm>
        </p:spPr>
        <p:txBody>
          <a:bodyPr/>
          <a:lstStyle/>
          <a:p>
            <a:r>
              <a:rPr lang="en-US" sz="3200" b="1" dirty="0" smtClean="0"/>
              <a:t>MANAJEMEN PEMASARAN</a:t>
            </a:r>
            <a:endParaRPr lang="id-ID"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7EA21FC-1488-4A42-972D-DFE2AB83A1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Nurul</a:t>
            </a:r>
            <a:r>
              <a:rPr lang="en-US" dirty="0" smtClean="0"/>
              <a:t> </a:t>
            </a:r>
            <a:r>
              <a:rPr lang="en-US" dirty="0" err="1" smtClean="0"/>
              <a:t>Hudaningsih</a:t>
            </a:r>
            <a:r>
              <a:rPr lang="en-US" dirty="0" smtClean="0"/>
              <a:t>, M.T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80995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3"/>
    </mc:Choice>
    <mc:Fallback xmlns="">
      <p:transition spd="slow" advTm="118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968" y="1485900"/>
            <a:ext cx="11305308" cy="4648200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lnSpc>
                <a:spcPct val="150000"/>
              </a:lnSpc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,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yang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>
                <a:hlinkClick r:id="rId2"/>
              </a:rPr>
              <a:t>:</a:t>
            </a:r>
            <a:endParaRPr lang="en-US" dirty="0"/>
          </a:p>
          <a:p>
            <a:pPr fontAlgn="base">
              <a:lnSpc>
                <a:spcPct val="150000"/>
              </a:lnSpc>
            </a:pPr>
            <a:r>
              <a:rPr lang="en-US" dirty="0" err="1"/>
              <a:t>Segmentasi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: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keinginan</a:t>
            </a:r>
            <a:r>
              <a:rPr lang="en-US" dirty="0"/>
              <a:t> yang </a:t>
            </a:r>
            <a:r>
              <a:rPr lang="en-US" dirty="0" err="1"/>
              <a:t>berbeda-beda</a:t>
            </a:r>
            <a:r>
              <a:rPr lang="en-US" dirty="0"/>
              <a:t>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segmentasi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keinginan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.</a:t>
            </a:r>
          </a:p>
          <a:p>
            <a:pPr fontAlgn="base">
              <a:lnSpc>
                <a:spcPct val="150000"/>
              </a:lnSpc>
            </a:pPr>
            <a:r>
              <a:rPr lang="en-US" dirty="0" err="1"/>
              <a:t>Bauran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: Perusahaan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bauran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yang </a:t>
            </a:r>
            <a:r>
              <a:rPr lang="en-US" dirty="0" err="1"/>
              <a:t>efektif</a:t>
            </a:r>
            <a:r>
              <a:rPr lang="en-US" dirty="0"/>
              <a:t>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, </a:t>
            </a:r>
            <a:r>
              <a:rPr lang="en-US" dirty="0" err="1"/>
              <a:t>harga</a:t>
            </a:r>
            <a:r>
              <a:rPr lang="en-US" dirty="0"/>
              <a:t>, </a:t>
            </a:r>
            <a:r>
              <a:rPr lang="en-US" dirty="0" err="1"/>
              <a:t>promosi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.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bauran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dipertimbangkan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hati-hati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yang optimal</a:t>
            </a:r>
            <a:r>
              <a:rPr lang="en-US" dirty="0" smtClean="0">
                <a:hlinkClick r:id="rId3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065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968" y="1485900"/>
            <a:ext cx="11305308" cy="4648200"/>
          </a:xfrm>
        </p:spPr>
        <p:txBody>
          <a:bodyPr>
            <a:normAutofit/>
          </a:bodyPr>
          <a:lstStyle/>
          <a:p>
            <a:pPr fontAlgn="base"/>
            <a:r>
              <a:rPr lang="en-US" dirty="0" err="1" smtClean="0"/>
              <a:t>Personalisasi</a:t>
            </a:r>
            <a:r>
              <a:rPr lang="en-US" dirty="0"/>
              <a:t>: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,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menginginkan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yang personal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relevan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personalisasi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.</a:t>
            </a:r>
          </a:p>
          <a:p>
            <a:pPr fontAlgn="base"/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: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. Perusahaan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mengukur</a:t>
            </a:r>
            <a:r>
              <a:rPr lang="en-US" dirty="0"/>
              <a:t> </a:t>
            </a:r>
            <a:r>
              <a:rPr lang="en-US" dirty="0" err="1"/>
              <a:t>kepuasan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,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220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ln w="22225"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PRODUK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i="1" dirty="0" smtClean="0"/>
              <a:t>Product</a:t>
            </a:r>
          </a:p>
          <a:p>
            <a:r>
              <a:rPr lang="en-US" i="1" dirty="0" smtClean="0"/>
              <a:t>Price</a:t>
            </a:r>
            <a:endParaRPr lang="en-US" i="1" dirty="0"/>
          </a:p>
          <a:p>
            <a:r>
              <a:rPr lang="en-US" i="1" dirty="0" smtClean="0"/>
              <a:t>Place</a:t>
            </a:r>
          </a:p>
          <a:p>
            <a:r>
              <a:rPr lang="en-US" i="1" dirty="0" smtClean="0"/>
              <a:t>Promotion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JASA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i="1" dirty="0"/>
              <a:t>Product</a:t>
            </a:r>
          </a:p>
          <a:p>
            <a:r>
              <a:rPr lang="en-US" i="1" dirty="0"/>
              <a:t>Price</a:t>
            </a:r>
          </a:p>
          <a:p>
            <a:r>
              <a:rPr lang="en-US" i="1" dirty="0"/>
              <a:t>Place</a:t>
            </a:r>
          </a:p>
          <a:p>
            <a:r>
              <a:rPr lang="en-US" i="1" dirty="0"/>
              <a:t>Promotion</a:t>
            </a:r>
            <a:r>
              <a:rPr lang="en-US" dirty="0"/>
              <a:t>.</a:t>
            </a:r>
          </a:p>
          <a:p>
            <a:r>
              <a:rPr lang="en-US" dirty="0" smtClean="0"/>
              <a:t>People</a:t>
            </a:r>
          </a:p>
          <a:p>
            <a:r>
              <a:rPr lang="en-US" i="1" dirty="0" smtClean="0"/>
              <a:t>Process,</a:t>
            </a:r>
          </a:p>
          <a:p>
            <a:r>
              <a:rPr lang="en-US" i="1" dirty="0" smtClean="0"/>
              <a:t>Customer </a:t>
            </a:r>
            <a:r>
              <a:rPr lang="en-US" i="1" dirty="0"/>
              <a:t>Service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Bauran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893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 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Product </a:t>
            </a:r>
            <a:r>
              <a:rPr lang="en-US" sz="2800" dirty="0"/>
              <a:t>(</a:t>
            </a:r>
            <a:r>
              <a:rPr lang="en-US" sz="2800" dirty="0" err="1"/>
              <a:t>jasa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 yang </a:t>
            </a:r>
            <a:r>
              <a:rPr lang="en-US" sz="2800" dirty="0" err="1"/>
              <a:t>ingin</a:t>
            </a:r>
            <a:r>
              <a:rPr lang="en-US" sz="2800" dirty="0"/>
              <a:t> </a:t>
            </a:r>
            <a:r>
              <a:rPr lang="en-US" sz="2800" dirty="0" err="1" smtClean="0"/>
              <a:t>ditawarkan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/>
              <a:t>konsumen</a:t>
            </a:r>
            <a:r>
              <a:rPr lang="en-US" sz="2800" dirty="0"/>
              <a:t>), </a:t>
            </a:r>
            <a:endParaRPr lang="en-US" sz="2800" dirty="0" smtClean="0"/>
          </a:p>
          <a:p>
            <a:r>
              <a:rPr lang="en-US" sz="2800" b="1" i="1" dirty="0" smtClean="0">
                <a:solidFill>
                  <a:srgbClr val="FF0000"/>
                </a:solidFill>
              </a:rPr>
              <a:t>Price</a:t>
            </a:r>
            <a:r>
              <a:rPr lang="en-US" sz="2800" i="1" dirty="0" smtClean="0"/>
              <a:t> </a:t>
            </a:r>
            <a:r>
              <a:rPr lang="en-US" sz="2800" dirty="0"/>
              <a:t>(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strategi</a:t>
            </a:r>
            <a:r>
              <a:rPr lang="en-US" sz="2800" dirty="0"/>
              <a:t> </a:t>
            </a:r>
            <a:r>
              <a:rPr lang="en-US" sz="2800" dirty="0" err="1"/>
              <a:t>penentuan</a:t>
            </a:r>
            <a:r>
              <a:rPr lang="en-US" sz="2800" dirty="0"/>
              <a:t> </a:t>
            </a:r>
            <a:r>
              <a:rPr lang="en-US" sz="2800" dirty="0" err="1"/>
              <a:t>harga</a:t>
            </a:r>
            <a:r>
              <a:rPr lang="en-US" sz="2800" dirty="0"/>
              <a:t>), </a:t>
            </a:r>
            <a:endParaRPr lang="en-US" sz="2800" dirty="0" smtClean="0"/>
          </a:p>
          <a:p>
            <a:r>
              <a:rPr lang="en-US" sz="2800" b="1" i="1" dirty="0" smtClean="0">
                <a:solidFill>
                  <a:srgbClr val="FF0000"/>
                </a:solidFill>
              </a:rPr>
              <a:t>Place </a:t>
            </a:r>
            <a:r>
              <a:rPr lang="en-US" sz="2800" dirty="0"/>
              <a:t>(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/>
              <a:t>penghantaran</a:t>
            </a:r>
            <a:r>
              <a:rPr lang="en-US" sz="2800" dirty="0"/>
              <a:t> / </a:t>
            </a:r>
            <a:r>
              <a:rPr lang="en-US" sz="2800" dirty="0" err="1"/>
              <a:t>penyampaian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diterapkan</a:t>
            </a:r>
            <a:r>
              <a:rPr lang="en-US" sz="2800" dirty="0" smtClean="0"/>
              <a:t>),</a:t>
            </a:r>
          </a:p>
          <a:p>
            <a:r>
              <a:rPr lang="en-US" sz="2800" b="1" i="1" dirty="0" smtClean="0">
                <a:solidFill>
                  <a:srgbClr val="FF0000"/>
                </a:solidFill>
              </a:rPr>
              <a:t>Promotion </a:t>
            </a:r>
            <a:r>
              <a:rPr lang="en-US" sz="2800" dirty="0"/>
              <a:t>(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promosi</a:t>
            </a:r>
            <a:r>
              <a:rPr lang="en-US" sz="2800" dirty="0" smtClean="0"/>
              <a:t> </a:t>
            </a:r>
            <a:r>
              <a:rPr lang="en-US" sz="2800" dirty="0"/>
              <a:t>yang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), </a:t>
            </a:r>
            <a:endParaRPr lang="en-US" sz="2800" dirty="0" smtClean="0"/>
          </a:p>
          <a:p>
            <a:r>
              <a:rPr lang="en-US" sz="2800" b="1" i="1" dirty="0" smtClean="0">
                <a:solidFill>
                  <a:srgbClr val="FF0000"/>
                </a:solidFill>
              </a:rPr>
              <a:t>People </a:t>
            </a:r>
            <a:r>
              <a:rPr lang="en-US" sz="2800" dirty="0"/>
              <a:t>(</a:t>
            </a:r>
            <a:r>
              <a:rPr lang="en-US" sz="2800" dirty="0" err="1"/>
              <a:t>tipe</a:t>
            </a:r>
            <a:r>
              <a:rPr lang="en-US" sz="2800" dirty="0"/>
              <a:t> </a:t>
            </a:r>
            <a:r>
              <a:rPr lang="en-US" sz="2800" dirty="0" err="1"/>
              <a:t>kualitas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kuantitas</a:t>
            </a:r>
            <a:r>
              <a:rPr lang="en-US" sz="2800" dirty="0"/>
              <a:t> orang yang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terlibat</a:t>
            </a:r>
            <a:r>
              <a:rPr lang="en-US" sz="2800" dirty="0" smtClean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pemberian</a:t>
            </a:r>
            <a:r>
              <a:rPr lang="en-US" sz="2800" dirty="0"/>
              <a:t> </a:t>
            </a:r>
            <a:r>
              <a:rPr lang="en-US" sz="2800" dirty="0" err="1"/>
              <a:t>jasa</a:t>
            </a:r>
            <a:r>
              <a:rPr lang="en-US" sz="2800" dirty="0"/>
              <a:t>), </a:t>
            </a:r>
            <a:endParaRPr lang="en-US" sz="2800" dirty="0" smtClean="0"/>
          </a:p>
          <a:p>
            <a:r>
              <a:rPr lang="en-US" sz="2800" b="1" i="1" dirty="0" smtClean="0">
                <a:solidFill>
                  <a:srgbClr val="FF0000"/>
                </a:solidFill>
              </a:rPr>
              <a:t>Process </a:t>
            </a:r>
            <a:r>
              <a:rPr lang="en-US" sz="2800" dirty="0"/>
              <a:t>(</a:t>
            </a:r>
            <a:r>
              <a:rPr lang="en-US" sz="2800" dirty="0" err="1"/>
              <a:t>bagaimana</a:t>
            </a:r>
            <a:r>
              <a:rPr lang="en-US" sz="2800" dirty="0"/>
              <a:t> proses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operasi</a:t>
            </a:r>
            <a:r>
              <a:rPr lang="en-US" sz="2800" dirty="0"/>
              <a:t> </a:t>
            </a:r>
            <a:r>
              <a:rPr lang="en-US" sz="2800" dirty="0" err="1"/>
              <a:t>jasa</a:t>
            </a:r>
            <a:r>
              <a:rPr lang="en-US" sz="2800" dirty="0"/>
              <a:t>),</a:t>
            </a:r>
          </a:p>
          <a:p>
            <a:r>
              <a:rPr lang="en-US" sz="2800" b="1" i="1" dirty="0">
                <a:solidFill>
                  <a:srgbClr val="FF0000"/>
                </a:solidFill>
              </a:rPr>
              <a:t>Customer Service </a:t>
            </a:r>
            <a:r>
              <a:rPr lang="en-US" sz="2800" dirty="0"/>
              <a:t>(</a:t>
            </a:r>
            <a:r>
              <a:rPr lang="en-US" sz="2800" dirty="0" err="1"/>
              <a:t>bagaimana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diberikan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konsumen</a:t>
            </a:r>
            <a:r>
              <a:rPr lang="en-US" sz="2800" dirty="0"/>
              <a:t>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76170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9D5A5A4-C505-4CCE-A99B-8D1DA221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327" y="549775"/>
            <a:ext cx="3966024" cy="553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63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C4AEE18F-ACC9-4051-87AD-DCC523780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2509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2F04A6-13B9-49A6-B314-B7A34CE5B0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2451" y="2170548"/>
            <a:ext cx="7894749" cy="1108508"/>
          </a:xfrm>
        </p:spPr>
        <p:txBody>
          <a:bodyPr/>
          <a:lstStyle/>
          <a:p>
            <a:r>
              <a:rPr lang="en-US" sz="3200" b="1" dirty="0" smtClean="0"/>
              <a:t>PERTEMUAN</a:t>
            </a:r>
            <a:endParaRPr lang="id-ID" sz="3200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01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LINK QUIZ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b="1" dirty="0"/>
              <a:t>https://forms.gle/bWu4uRPNfdgy8GPN8</a:t>
            </a:r>
          </a:p>
        </p:txBody>
      </p:sp>
    </p:spTree>
    <p:extLst>
      <p:ext uri="{BB962C8B-B14F-4D97-AF65-F5344CB8AC3E}">
        <p14:creationId xmlns:p14="http://schemas.microsoft.com/office/powerpoint/2010/main" val="2522533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p vs 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6261"/>
            <a:ext cx="12458700" cy="7304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74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p vs j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1750295"/>
            <a:ext cx="11430000" cy="4364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464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968" y="1771650"/>
            <a:ext cx="11305308" cy="3662363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smtClean="0"/>
              <a:t>Philip </a:t>
            </a:r>
            <a:r>
              <a:rPr lang="en-US" dirty="0" err="1" smtClean="0"/>
              <a:t>Kotler</a:t>
            </a:r>
            <a:r>
              <a:rPr lang="en-US" dirty="0" smtClean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yang </a:t>
            </a:r>
            <a:r>
              <a:rPr lang="en-US" dirty="0" err="1"/>
              <a:t>ditawarkan</a:t>
            </a:r>
            <a:r>
              <a:rPr lang="en-US" dirty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lain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berwujud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kepemilikan</a:t>
            </a:r>
            <a:r>
              <a:rPr lang="en-US" dirty="0" smtClean="0"/>
              <a:t> </a:t>
            </a:r>
            <a:r>
              <a:rPr lang="en-US" dirty="0" err="1"/>
              <a:t>sesuatu</a:t>
            </a:r>
            <a:r>
              <a:rPr lang="en-US" dirty="0"/>
              <a:t>. Proses </a:t>
            </a:r>
            <a:r>
              <a:rPr lang="en-US" dirty="0" err="1"/>
              <a:t>produksinya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dikaitkan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dikaitkan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442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1.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berwujud</a:t>
            </a:r>
            <a:r>
              <a:rPr lang="en-US" b="1" dirty="0"/>
              <a:t> (Intangibility)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berwujud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diraba</a:t>
            </a:r>
            <a:r>
              <a:rPr lang="en-US" dirty="0"/>
              <a:t>, </a:t>
            </a:r>
            <a:r>
              <a:rPr lang="en-US" dirty="0" err="1"/>
              <a:t>dilihat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diindera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2.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dipisahkan</a:t>
            </a:r>
            <a:r>
              <a:rPr lang="en-US" b="1" dirty="0"/>
              <a:t> </a:t>
            </a:r>
            <a:r>
              <a:rPr lang="en-US" b="1" i="1" dirty="0"/>
              <a:t>(Inseparability)</a:t>
            </a:r>
            <a:r>
              <a:rPr lang="en-US" i="1" dirty="0"/>
              <a:t>,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smtClean="0"/>
              <a:t>proses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proses </a:t>
            </a:r>
            <a:r>
              <a:rPr lang="en-US" dirty="0" err="1"/>
              <a:t>pengkonsumsian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bersamaan</a:t>
            </a:r>
            <a:r>
              <a:rPr lang="en-US" dirty="0" smtClean="0"/>
              <a:t>.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/>
              <a:t>menyimpan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347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3</a:t>
            </a:r>
            <a:r>
              <a:rPr lang="en-US" b="1" dirty="0"/>
              <a:t>. </a:t>
            </a:r>
            <a:r>
              <a:rPr lang="en-US" b="1" dirty="0" err="1"/>
              <a:t>Berubah-ubah</a:t>
            </a:r>
            <a:r>
              <a:rPr lang="en-US" b="1" dirty="0"/>
              <a:t> </a:t>
            </a:r>
            <a:r>
              <a:rPr lang="en-US" b="1" i="1" dirty="0"/>
              <a:t>(Variability)</a:t>
            </a:r>
            <a:r>
              <a:rPr lang="en-US" i="1" dirty="0"/>
              <a:t>,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terbentuk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variasi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,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dikehendaki</a:t>
            </a:r>
            <a:r>
              <a:rPr lang="en-US" dirty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/>
              <a:t>.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sv-SE" dirty="0" smtClean="0"/>
              <a:t>dengan </a:t>
            </a:r>
            <a:r>
              <a:rPr lang="sv-SE" dirty="0"/>
              <a:t>jasa yang sedang diharapkan.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4. </a:t>
            </a:r>
            <a:r>
              <a:rPr lang="en-US" b="1" dirty="0" err="1"/>
              <a:t>Daya</a:t>
            </a:r>
            <a:r>
              <a:rPr lang="en-US" b="1" dirty="0"/>
              <a:t> </a:t>
            </a:r>
            <a:r>
              <a:rPr lang="en-US" b="1" dirty="0" err="1"/>
              <a:t>tahan</a:t>
            </a:r>
            <a:r>
              <a:rPr lang="en-US" b="1" dirty="0"/>
              <a:t> </a:t>
            </a:r>
            <a:r>
              <a:rPr lang="en-US" b="1" i="1" dirty="0"/>
              <a:t>(Perishability)</a:t>
            </a:r>
            <a:r>
              <a:rPr lang="en-US" i="1" dirty="0"/>
              <a:t>,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konsumsi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 smtClean="0"/>
              <a:t>. </a:t>
            </a:r>
            <a:r>
              <a:rPr lang="fi-FI" dirty="0" smtClean="0"/>
              <a:t>Pemanfaatan </a:t>
            </a:r>
            <a:r>
              <a:rPr lang="fi-FI" dirty="0"/>
              <a:t>jasa terjadi pada saat jasa diperlukan atau diminta </a:t>
            </a:r>
            <a:r>
              <a:rPr lang="fi-FI" dirty="0" smtClean="0"/>
              <a:t>oleh pelanggannya</a:t>
            </a:r>
            <a:r>
              <a:rPr lang="fi-FI" dirty="0"/>
              <a:t>. Jika terdapat permintaan maka jasa tersebut </a:t>
            </a:r>
            <a:r>
              <a:rPr lang="fi-FI" dirty="0" smtClean="0"/>
              <a:t>akan </a:t>
            </a:r>
            <a:r>
              <a:rPr lang="en-US" dirty="0" err="1" smtClean="0"/>
              <a:t>ditawarkan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bersangkutan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54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968" y="1485900"/>
            <a:ext cx="11305308" cy="46482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b="1" i="1" dirty="0" err="1"/>
              <a:t>Christoper</a:t>
            </a:r>
            <a:r>
              <a:rPr lang="en-US" b="1" i="1" dirty="0"/>
              <a:t> Lovelock &amp; Lauren K Wright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system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kontak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pelanggannya</a:t>
            </a:r>
            <a:r>
              <a:rPr lang="en-US" dirty="0"/>
              <a:t>,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pengiklanan</a:t>
            </a:r>
            <a:r>
              <a:rPr lang="en-US" dirty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penagihan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kontak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penyerahan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b="1" dirty="0" err="1"/>
              <a:t>Lupiyoadi</a:t>
            </a:r>
            <a:r>
              <a:rPr lang="en-US" b="1" dirty="0"/>
              <a:t> </a:t>
            </a:r>
            <a:r>
              <a:rPr lang="en-US" dirty="0" smtClean="0"/>
              <a:t>,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ditawarkan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 yang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i="1" dirty="0"/>
              <a:t>intangible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perpindahan</a:t>
            </a:r>
            <a:r>
              <a:rPr lang="en-US" dirty="0"/>
              <a:t> </a:t>
            </a:r>
            <a:r>
              <a:rPr lang="en-US" dirty="0" err="1"/>
              <a:t>kepemilikan</a:t>
            </a:r>
            <a:r>
              <a:rPr lang="en-US" dirty="0"/>
              <a:t> </a:t>
            </a:r>
            <a:r>
              <a:rPr lang="en-US" dirty="0" err="1"/>
              <a:t>apapun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3446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si U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emplate presentasi UTS" id="{585DE324-97AF-4453-9216-4372F28ED328}" vid="{D154005C-EA3F-44F3-A1D2-8FCD172A45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presentasi UTS</Template>
  <TotalTime>1298</TotalTime>
  <Words>541</Words>
  <Application>Microsoft Office PowerPoint</Application>
  <PresentationFormat>Custom</PresentationFormat>
  <Paragraphs>50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template presentasi UTS</vt:lpstr>
      <vt:lpstr>MANAJEMEN PEMASARAN</vt:lpstr>
      <vt:lpstr>PERTEMUAN</vt:lpstr>
      <vt:lpstr>PowerPoint Presentation</vt:lpstr>
      <vt:lpstr>PowerPoint Presentation</vt:lpstr>
      <vt:lpstr>PowerPoint Presentation</vt:lpstr>
      <vt:lpstr>Definisi Jasa</vt:lpstr>
      <vt:lpstr>Karakteristik Jasa (1)</vt:lpstr>
      <vt:lpstr>Karakteristik Jasa (2)</vt:lpstr>
      <vt:lpstr>Pemasaran Jasa</vt:lpstr>
      <vt:lpstr>Pemasaran Jasa</vt:lpstr>
      <vt:lpstr>Pemasaran Jasa</vt:lpstr>
      <vt:lpstr>Bauran Pemasaran</vt:lpstr>
      <vt:lpstr>7 P</vt:lpstr>
      <vt:lpstr>PowerPoint Presentation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 Hadi Ilman</dc:creator>
  <cp:lastModifiedBy>USER</cp:lastModifiedBy>
  <cp:revision>83</cp:revision>
  <dcterms:created xsi:type="dcterms:W3CDTF">2020-09-03T01:14:42Z</dcterms:created>
  <dcterms:modified xsi:type="dcterms:W3CDTF">2023-11-01T09:46:53Z</dcterms:modified>
</cp:coreProperties>
</file>