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3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70"/>
            <a:ext cx="12111990" cy="4500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255770"/>
            <a:ext cx="12111990" cy="2562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657600" y="2924810"/>
            <a:ext cx="4480560" cy="793750"/>
          </a:xfrm>
          <a:custGeom>
            <a:avLst/>
            <a:gdLst/>
            <a:ahLst/>
            <a:cxnLst/>
            <a:rect l="l" t="t" r="r" b="b"/>
            <a:pathLst>
              <a:path w="4480559" h="793750">
                <a:moveTo>
                  <a:pt x="0" y="0"/>
                </a:moveTo>
                <a:lnTo>
                  <a:pt x="4480559" y="0"/>
                </a:lnTo>
                <a:lnTo>
                  <a:pt x="4480559" y="793750"/>
                </a:lnTo>
                <a:lnTo>
                  <a:pt x="0" y="793750"/>
                </a:lnTo>
                <a:lnTo>
                  <a:pt x="0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70"/>
            <a:ext cx="12111990" cy="45008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255770"/>
            <a:ext cx="12111990" cy="25628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72890" y="292100"/>
            <a:ext cx="4046219" cy="961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8730" y="1904999"/>
            <a:ext cx="7703820" cy="1450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85650" cy="6852920"/>
            <a:chOff x="0" y="0"/>
            <a:chExt cx="12185650" cy="685292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85650" cy="68529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027170" y="1130300"/>
              <a:ext cx="3820160" cy="3048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8330" y="40894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F6F9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8330" y="41275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F4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8330" y="41655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F2F7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8330" y="42036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09"/>
                  </a:lnTo>
                  <a:lnTo>
                    <a:pt x="11285220" y="3809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F1F6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8330" y="42418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FF5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8330" y="42799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EF4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08330" y="43180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CF3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08330" y="43560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BF2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08330" y="439419"/>
              <a:ext cx="11285220" cy="2540"/>
            </a:xfrm>
            <a:custGeom>
              <a:avLst/>
              <a:gdLst/>
              <a:ahLst/>
              <a:cxnLst/>
              <a:rect l="l" t="t" r="r" b="b"/>
              <a:pathLst>
                <a:path w="11285220" h="2540">
                  <a:moveTo>
                    <a:pt x="11285220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11285220" y="2539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9F1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8330" y="44195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8F0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8330" y="44576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09"/>
                  </a:lnTo>
                  <a:lnTo>
                    <a:pt x="11285220" y="3809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6E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8330" y="44958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5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8330" y="45339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3ED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8330" y="45720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2E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8330" y="46100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E0E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08330" y="46481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09"/>
                  </a:lnTo>
                  <a:lnTo>
                    <a:pt x="11285220" y="3809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FEB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8330" y="46863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DEA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8330" y="47244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CE9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8330" y="47625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AE8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08330" y="48005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9E7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08330" y="48386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09"/>
                  </a:lnTo>
                  <a:lnTo>
                    <a:pt x="11285220" y="3809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7E6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08330" y="48768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6E5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08330" y="491490"/>
              <a:ext cx="11285220" cy="2540"/>
            </a:xfrm>
            <a:custGeom>
              <a:avLst/>
              <a:gdLst/>
              <a:ahLst/>
              <a:cxnLst/>
              <a:rect l="l" t="t" r="r" b="b"/>
              <a:pathLst>
                <a:path w="11285220" h="2540">
                  <a:moveTo>
                    <a:pt x="11285220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11285220" y="2539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4E4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08330" y="49403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3E3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08330" y="49784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1E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08330" y="501650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D0E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08330" y="50545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1285220" y="3810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CE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08330" y="509269"/>
              <a:ext cx="11285220" cy="3810"/>
            </a:xfrm>
            <a:custGeom>
              <a:avLst/>
              <a:gdLst/>
              <a:ahLst/>
              <a:cxnLst/>
              <a:rect l="l" t="t" r="r" b="b"/>
              <a:pathLst>
                <a:path w="11285220" h="3809">
                  <a:moveTo>
                    <a:pt x="11285220" y="0"/>
                  </a:moveTo>
                  <a:lnTo>
                    <a:pt x="0" y="0"/>
                  </a:lnTo>
                  <a:lnTo>
                    <a:pt x="0" y="3809"/>
                  </a:lnTo>
                  <a:lnTo>
                    <a:pt x="11285220" y="3809"/>
                  </a:lnTo>
                  <a:lnTo>
                    <a:pt x="11285220" y="0"/>
                  </a:lnTo>
                  <a:close/>
                </a:path>
              </a:pathLst>
            </a:custGeom>
            <a:solidFill>
              <a:srgbClr val="CD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514600" y="4314776"/>
            <a:ext cx="7409180" cy="1386918"/>
          </a:xfrm>
          <a:prstGeom prst="rect">
            <a:avLst/>
          </a:prstGeom>
        </p:spPr>
        <p:txBody>
          <a:bodyPr vert="horz" wrap="square" lIns="0" tIns="273685" rIns="0" bIns="0" rtlCol="0">
            <a:spAutoFit/>
          </a:bodyPr>
          <a:lstStyle/>
          <a:p>
            <a:pPr marL="38735" algn="ctr">
              <a:lnSpc>
                <a:spcPct val="100000"/>
              </a:lnSpc>
              <a:spcBef>
                <a:spcPts val="2155"/>
              </a:spcBef>
            </a:pPr>
            <a:r>
              <a:rPr sz="3200" b="1" spc="-5" dirty="0">
                <a:latin typeface="Carlito"/>
                <a:cs typeface="Carlito"/>
              </a:rPr>
              <a:t>REKRUTMEN DAN SELEKSI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KARYAWAN</a:t>
            </a:r>
            <a:endParaRPr sz="3200" dirty="0">
              <a:latin typeface="Carlito"/>
              <a:cs typeface="Carlito"/>
            </a:endParaRPr>
          </a:p>
          <a:p>
            <a:pPr marR="5080" algn="ctr">
              <a:lnSpc>
                <a:spcPct val="100000"/>
              </a:lnSpc>
              <a:spcBef>
                <a:spcPts val="1670"/>
              </a:spcBef>
            </a:pPr>
            <a:endParaRPr sz="2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Rekrutmen</a:t>
            </a:r>
            <a:r>
              <a:rPr b="1" spc="-25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Internal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1392078"/>
            <a:ext cx="8018145" cy="4902200"/>
          </a:xfrm>
          <a:prstGeom prst="rect">
            <a:avLst/>
          </a:prstGeom>
        </p:spPr>
        <p:txBody>
          <a:bodyPr vert="horz" wrap="square" lIns="0" tIns="28511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2245"/>
              </a:spcBef>
              <a:buClr>
                <a:srgbClr val="FF3399"/>
              </a:buClr>
              <a:buFont typeface="Verdana"/>
              <a:buChar char="•"/>
              <a:tabLst>
                <a:tab pos="469900" algn="l"/>
              </a:tabLst>
            </a:pPr>
            <a:r>
              <a:rPr sz="3600" spc="-5" dirty="0">
                <a:solidFill>
                  <a:srgbClr val="91CF4F"/>
                </a:solidFill>
                <a:latin typeface="Carlito"/>
                <a:cs typeface="Carlito"/>
              </a:rPr>
              <a:t>Keuntungan</a:t>
            </a:r>
            <a:endParaRPr sz="3600">
              <a:latin typeface="Carlito"/>
              <a:cs typeface="Carlito"/>
            </a:endParaRPr>
          </a:p>
          <a:p>
            <a:pPr marL="989330" lvl="1" indent="-407034">
              <a:lnSpc>
                <a:spcPct val="100000"/>
              </a:lnSpc>
              <a:spcBef>
                <a:spcPts val="1910"/>
              </a:spcBef>
              <a:buClr>
                <a:srgbClr val="FD1E07"/>
              </a:buClr>
              <a:buFont typeface="Verdana"/>
              <a:buChar char="•"/>
              <a:tabLst>
                <a:tab pos="989330" algn="l"/>
              </a:tabLst>
            </a:pPr>
            <a:r>
              <a:rPr sz="3200" spc="-5" dirty="0">
                <a:latin typeface="Carlito"/>
                <a:cs typeface="Carlito"/>
              </a:rPr>
              <a:t>Lebih murah dan lebih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cepat.</a:t>
            </a:r>
            <a:endParaRPr sz="3200">
              <a:latin typeface="Carlito"/>
              <a:cs typeface="Carlito"/>
            </a:endParaRPr>
          </a:p>
          <a:p>
            <a:pPr marL="988694" marR="687070" lvl="1" indent="-406400">
              <a:lnSpc>
                <a:spcPts val="3529"/>
              </a:lnSpc>
              <a:spcBef>
                <a:spcPts val="1210"/>
              </a:spcBef>
              <a:buClr>
                <a:srgbClr val="FD1E07"/>
              </a:buClr>
              <a:buFont typeface="Verdana"/>
              <a:buChar char="•"/>
              <a:tabLst>
                <a:tab pos="989330" algn="l"/>
              </a:tabLst>
            </a:pPr>
            <a:r>
              <a:rPr sz="3200" spc="-5" dirty="0">
                <a:latin typeface="Carlito"/>
                <a:cs typeface="Carlito"/>
              </a:rPr>
              <a:t>Memungkinkan penilaian kemampuan  yang lebih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tepat</a:t>
            </a:r>
            <a:r>
              <a:rPr sz="2000" dirty="0">
                <a:latin typeface="Carlito"/>
                <a:cs typeface="Carlito"/>
              </a:rPr>
              <a:t>.</a:t>
            </a:r>
            <a:endParaRPr sz="2000">
              <a:latin typeface="Carlito"/>
              <a:cs typeface="Carlito"/>
            </a:endParaRPr>
          </a:p>
          <a:p>
            <a:pPr marL="988694" marR="5080" lvl="1" indent="-406400">
              <a:lnSpc>
                <a:spcPts val="3529"/>
              </a:lnSpc>
              <a:spcBef>
                <a:spcPts val="1930"/>
              </a:spcBef>
              <a:buClr>
                <a:srgbClr val="FD1E07"/>
              </a:buClr>
              <a:buFont typeface="Verdana"/>
              <a:buChar char="•"/>
              <a:tabLst>
                <a:tab pos="989330" algn="l"/>
              </a:tabLst>
            </a:pPr>
            <a:r>
              <a:rPr sz="3200" spc="-5" dirty="0">
                <a:latin typeface="Carlito"/>
                <a:cs typeface="Carlito"/>
              </a:rPr>
              <a:t>Pekerja memiliki motivasi kerja yang tinggi  karena mengetahui ada peningkatan dan  pengembangan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karir.</a:t>
            </a:r>
            <a:endParaRPr sz="3200">
              <a:latin typeface="Carlito"/>
              <a:cs typeface="Carlito"/>
            </a:endParaRPr>
          </a:p>
          <a:p>
            <a:pPr marL="989330" lvl="1" indent="-407034">
              <a:lnSpc>
                <a:spcPct val="100000"/>
              </a:lnSpc>
              <a:spcBef>
                <a:spcPts val="1550"/>
              </a:spcBef>
              <a:buClr>
                <a:srgbClr val="FD1E07"/>
              </a:buClr>
              <a:buFont typeface="Verdana"/>
              <a:buChar char="•"/>
              <a:tabLst>
                <a:tab pos="989330" algn="l"/>
              </a:tabLst>
            </a:pPr>
            <a:r>
              <a:rPr sz="3200" spc="-5" dirty="0">
                <a:latin typeface="Carlito"/>
                <a:cs typeface="Carlito"/>
              </a:rPr>
              <a:t>Waktu orientasi lebih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singkat.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Rekrutmen</a:t>
            </a:r>
            <a:r>
              <a:rPr b="1" spc="-25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Internal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51939" y="1678940"/>
            <a:ext cx="2564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FF3399"/>
              </a:buClr>
              <a:buFont typeface="Verdana"/>
              <a:buChar char="•"/>
              <a:tabLst>
                <a:tab pos="469900" algn="l"/>
              </a:tabLst>
            </a:pPr>
            <a:r>
              <a:rPr sz="3600" spc="-5" dirty="0">
                <a:solidFill>
                  <a:srgbClr val="91CF4F"/>
                </a:solidFill>
                <a:latin typeface="Carlito"/>
                <a:cs typeface="Carlito"/>
              </a:rPr>
              <a:t>Kelemahan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22170" y="3502659"/>
            <a:ext cx="2197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D1E07"/>
                </a:solidFill>
                <a:latin typeface="Verdana"/>
                <a:cs typeface="Verdana"/>
              </a:rPr>
              <a:t>•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2170" y="2475229"/>
            <a:ext cx="6682740" cy="39370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19100" marR="5080" indent="-406400">
              <a:lnSpc>
                <a:spcPts val="3090"/>
              </a:lnSpc>
              <a:spcBef>
                <a:spcPts val="425"/>
              </a:spcBef>
              <a:buClr>
                <a:srgbClr val="FD1E07"/>
              </a:buClr>
              <a:buFont typeface="Verdana"/>
              <a:buChar char="•"/>
              <a:tabLst>
                <a:tab pos="418465" algn="l"/>
                <a:tab pos="419100" algn="l"/>
              </a:tabLst>
            </a:pPr>
            <a:r>
              <a:rPr sz="2800" spc="-10" dirty="0">
                <a:latin typeface="Carlito"/>
                <a:cs typeface="Carlito"/>
              </a:rPr>
              <a:t>Membatasi masuknya pemikiran-pemikiran  baru.</a:t>
            </a:r>
            <a:endParaRPr sz="2800">
              <a:latin typeface="Carlito"/>
              <a:cs typeface="Carlito"/>
            </a:endParaRPr>
          </a:p>
          <a:p>
            <a:pPr marL="419100" marR="330200">
              <a:lnSpc>
                <a:spcPts val="3090"/>
              </a:lnSpc>
              <a:spcBef>
                <a:spcPts val="1939"/>
              </a:spcBef>
            </a:pPr>
            <a:r>
              <a:rPr sz="2800" spc="-10" dirty="0">
                <a:latin typeface="Carlito"/>
                <a:cs typeface="Carlito"/>
              </a:rPr>
              <a:t>Menghambat usaha untuk meningkatkan  </a:t>
            </a:r>
            <a:r>
              <a:rPr sz="2800" spc="-5" dirty="0">
                <a:latin typeface="Carlito"/>
                <a:cs typeface="Carlito"/>
              </a:rPr>
              <a:t>keanekaragaman tenaga kerja.</a:t>
            </a:r>
            <a:endParaRPr sz="2800">
              <a:latin typeface="Carlito"/>
              <a:cs typeface="Carlito"/>
            </a:endParaRPr>
          </a:p>
          <a:p>
            <a:pPr marL="419100" indent="-406400">
              <a:lnSpc>
                <a:spcPct val="100000"/>
              </a:lnSpc>
              <a:spcBef>
                <a:spcPts val="1605"/>
              </a:spcBef>
              <a:buClr>
                <a:srgbClr val="FD1E07"/>
              </a:buClr>
              <a:buFont typeface="Verdana"/>
              <a:buChar char="•"/>
              <a:tabLst>
                <a:tab pos="418465" algn="l"/>
                <a:tab pos="419100" algn="l"/>
              </a:tabLst>
            </a:pPr>
            <a:r>
              <a:rPr sz="2800" spc="-10" dirty="0">
                <a:latin typeface="Carlito"/>
                <a:cs typeface="Carlito"/>
              </a:rPr>
              <a:t>Memperkecil </a:t>
            </a:r>
            <a:r>
              <a:rPr sz="2800" spc="-5" dirty="0">
                <a:latin typeface="Carlito"/>
                <a:cs typeface="Carlito"/>
              </a:rPr>
              <a:t>kelompok pelamar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potensial.</a:t>
            </a:r>
            <a:endParaRPr sz="2800">
              <a:latin typeface="Carlito"/>
              <a:cs typeface="Carlito"/>
            </a:endParaRPr>
          </a:p>
          <a:p>
            <a:pPr marL="419100" marR="236220" indent="-406400">
              <a:lnSpc>
                <a:spcPts val="3090"/>
              </a:lnSpc>
              <a:spcBef>
                <a:spcPts val="1995"/>
              </a:spcBef>
              <a:buClr>
                <a:srgbClr val="FD1E07"/>
              </a:buClr>
              <a:buFont typeface="Verdana"/>
              <a:buChar char="•"/>
              <a:tabLst>
                <a:tab pos="418465" algn="l"/>
                <a:tab pos="419100" algn="l"/>
              </a:tabLst>
            </a:pPr>
            <a:r>
              <a:rPr sz="2800" spc="-5" dirty="0">
                <a:latin typeface="Carlito"/>
                <a:cs typeface="Carlito"/>
              </a:rPr>
              <a:t>Pekerja </a:t>
            </a:r>
            <a:r>
              <a:rPr sz="2800" spc="-10" dirty="0">
                <a:latin typeface="Carlito"/>
                <a:cs typeface="Carlito"/>
              </a:rPr>
              <a:t>yang </a:t>
            </a:r>
            <a:r>
              <a:rPr sz="2800" spc="-5" dirty="0">
                <a:latin typeface="Carlito"/>
                <a:cs typeface="Carlito"/>
              </a:rPr>
              <a:t>di </a:t>
            </a:r>
            <a:r>
              <a:rPr sz="2800" spc="-10" dirty="0">
                <a:latin typeface="Carlito"/>
                <a:cs typeface="Carlito"/>
              </a:rPr>
              <a:t>promosikan </a:t>
            </a:r>
            <a:r>
              <a:rPr sz="2800" spc="-5" dirty="0">
                <a:latin typeface="Carlito"/>
                <a:cs typeface="Carlito"/>
              </a:rPr>
              <a:t>akrab dengan  </a:t>
            </a:r>
            <a:r>
              <a:rPr sz="2800" spc="-10" dirty="0">
                <a:latin typeface="Carlito"/>
                <a:cs typeface="Carlito"/>
              </a:rPr>
              <a:t>bawahannya sehingga sulit menjalankan  </a:t>
            </a:r>
            <a:r>
              <a:rPr sz="2800" spc="-5" dirty="0">
                <a:latin typeface="Carlito"/>
                <a:cs typeface="Carlito"/>
              </a:rPr>
              <a:t>kewenangan dan</a:t>
            </a:r>
            <a:r>
              <a:rPr sz="2800" spc="-2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kekuasaannya.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64890" y="396240"/>
            <a:ext cx="4480560" cy="792480"/>
          </a:xfrm>
          <a:custGeom>
            <a:avLst/>
            <a:gdLst/>
            <a:ahLst/>
            <a:cxnLst/>
            <a:rect l="l" t="t" r="r" b="b"/>
            <a:pathLst>
              <a:path w="4480559" h="792480">
                <a:moveTo>
                  <a:pt x="0" y="0"/>
                </a:moveTo>
                <a:lnTo>
                  <a:pt x="4480560" y="0"/>
                </a:lnTo>
                <a:lnTo>
                  <a:pt x="4480560" y="792480"/>
                </a:lnTo>
                <a:lnTo>
                  <a:pt x="0" y="792480"/>
                </a:lnTo>
                <a:lnTo>
                  <a:pt x="0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063625" marR="5080" indent="-991869">
              <a:lnSpc>
                <a:spcPts val="3529"/>
              </a:lnSpc>
              <a:spcBef>
                <a:spcPts val="475"/>
              </a:spcBef>
            </a:pPr>
            <a:r>
              <a:rPr b="1" spc="-5" dirty="0">
                <a:latin typeface="Carlito"/>
                <a:cs typeface="Carlito"/>
              </a:rPr>
              <a:t>Metode</a:t>
            </a:r>
            <a:r>
              <a:rPr b="1" spc="-85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Rekrutmen  Internal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51939" y="1677670"/>
            <a:ext cx="5170170" cy="2029460"/>
          </a:xfrm>
          <a:prstGeom prst="rect">
            <a:avLst/>
          </a:prstGeom>
        </p:spPr>
        <p:txBody>
          <a:bodyPr vert="horz" wrap="square" lIns="0" tIns="2540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200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5" dirty="0">
                <a:latin typeface="Carlito"/>
                <a:cs typeface="Carlito"/>
              </a:rPr>
              <a:t>Pemindahan (Mutasi </a:t>
            </a:r>
            <a:r>
              <a:rPr sz="2800" dirty="0">
                <a:latin typeface="Carlito"/>
                <a:cs typeface="Carlito"/>
              </a:rPr>
              <a:t>atau</a:t>
            </a:r>
            <a:r>
              <a:rPr sz="2800" spc="-9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Rotasi)</a:t>
            </a:r>
            <a:endParaRPr sz="2800">
              <a:latin typeface="Carlito"/>
              <a:cs typeface="Carlito"/>
            </a:endParaRPr>
          </a:p>
          <a:p>
            <a:pPr marL="356870" indent="-344170">
              <a:lnSpc>
                <a:spcPct val="100000"/>
              </a:lnSpc>
              <a:spcBef>
                <a:spcPts val="190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5" dirty="0">
                <a:latin typeface="Carlito"/>
                <a:cs typeface="Carlito"/>
              </a:rPr>
              <a:t>Pengangkatan</a:t>
            </a:r>
            <a:r>
              <a:rPr sz="2800" spc="-10" dirty="0">
                <a:latin typeface="Carlito"/>
                <a:cs typeface="Carlito"/>
              </a:rPr>
              <a:t> (Promosi)</a:t>
            </a:r>
            <a:endParaRPr sz="2800">
              <a:latin typeface="Carlito"/>
              <a:cs typeface="Carlito"/>
            </a:endParaRPr>
          </a:p>
          <a:p>
            <a:pPr marL="356870" indent="-344170">
              <a:lnSpc>
                <a:spcPct val="100000"/>
              </a:lnSpc>
              <a:spcBef>
                <a:spcPts val="190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5" dirty="0">
                <a:latin typeface="Carlito"/>
                <a:cs typeface="Carlito"/>
              </a:rPr>
              <a:t>Detasir </a:t>
            </a:r>
            <a:r>
              <a:rPr sz="2800" spc="-10" dirty="0">
                <a:latin typeface="Carlito"/>
                <a:cs typeface="Carlito"/>
              </a:rPr>
              <a:t>(Perbantuan pekerjaan)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87450" y="1762760"/>
            <a:ext cx="34671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20"/>
              </a:lnSpc>
            </a:pPr>
            <a:r>
              <a:rPr sz="3600" spc="-5" dirty="0">
                <a:solidFill>
                  <a:srgbClr val="0ACFD8"/>
                </a:solidFill>
                <a:latin typeface="Carlito"/>
                <a:cs typeface="Carlito"/>
              </a:rPr>
              <a:t>1.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5289" y="1635759"/>
            <a:ext cx="7319645" cy="4674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solidFill>
                  <a:srgbClr val="FF3300"/>
                </a:solidFill>
                <a:uFill>
                  <a:solidFill>
                    <a:srgbClr val="FF3300"/>
                  </a:solidFill>
                </a:uFill>
                <a:latin typeface="Carlito"/>
                <a:cs typeface="Carlito"/>
              </a:rPr>
              <a:t>Eksternal</a:t>
            </a:r>
            <a:endParaRPr sz="3600">
              <a:latin typeface="Carlito"/>
              <a:cs typeface="Carlito"/>
            </a:endParaRPr>
          </a:p>
          <a:p>
            <a:pPr marL="12700" marR="5080">
              <a:lnSpc>
                <a:spcPct val="92000"/>
              </a:lnSpc>
              <a:spcBef>
                <a:spcPts val="505"/>
              </a:spcBef>
            </a:pPr>
            <a:r>
              <a:rPr sz="3600" spc="-5" dirty="0">
                <a:latin typeface="Carlito"/>
                <a:cs typeface="Carlito"/>
              </a:rPr>
              <a:t>Melalui sumber ini, perusahaan </a:t>
            </a:r>
            <a:r>
              <a:rPr sz="3600" dirty="0">
                <a:latin typeface="Carlito"/>
                <a:cs typeface="Carlito"/>
              </a:rPr>
              <a:t>dapat  </a:t>
            </a:r>
            <a:r>
              <a:rPr sz="3600" spc="-5" dirty="0">
                <a:latin typeface="Carlito"/>
                <a:cs typeface="Carlito"/>
              </a:rPr>
              <a:t>memperoleh wajah </a:t>
            </a:r>
            <a:r>
              <a:rPr sz="3600" dirty="0">
                <a:latin typeface="Carlito"/>
                <a:cs typeface="Carlito"/>
              </a:rPr>
              <a:t>baru yang  </a:t>
            </a:r>
            <a:r>
              <a:rPr sz="3600" spc="-5" dirty="0">
                <a:latin typeface="Carlito"/>
                <a:cs typeface="Carlito"/>
              </a:rPr>
              <a:t>mempunyai latar belakang berbeda  untuk mengisi jabatan </a:t>
            </a:r>
            <a:r>
              <a:rPr sz="3600" dirty="0">
                <a:latin typeface="Carlito"/>
                <a:cs typeface="Carlito"/>
              </a:rPr>
              <a:t>baru, </a:t>
            </a:r>
            <a:r>
              <a:rPr sz="3600" spc="-5" dirty="0">
                <a:latin typeface="Carlito"/>
                <a:cs typeface="Carlito"/>
              </a:rPr>
              <a:t>agar </a:t>
            </a:r>
            <a:r>
              <a:rPr sz="3600" dirty="0">
                <a:latin typeface="Carlito"/>
                <a:cs typeface="Carlito"/>
              </a:rPr>
              <a:t>dapat  </a:t>
            </a:r>
            <a:r>
              <a:rPr sz="3600" spc="-5" dirty="0">
                <a:latin typeface="Carlito"/>
                <a:cs typeface="Carlito"/>
              </a:rPr>
              <a:t>lebih mengembangkan ide-ide </a:t>
            </a:r>
            <a:r>
              <a:rPr sz="3600" dirty="0">
                <a:latin typeface="Carlito"/>
                <a:cs typeface="Carlito"/>
              </a:rPr>
              <a:t>baru  </a:t>
            </a:r>
            <a:r>
              <a:rPr sz="3600" spc="-5" dirty="0">
                <a:latin typeface="Carlito"/>
                <a:cs typeface="Carlito"/>
              </a:rPr>
              <a:t>yang lebih segar. Perusahaan </a:t>
            </a:r>
            <a:r>
              <a:rPr sz="3600" dirty="0">
                <a:latin typeface="Carlito"/>
                <a:cs typeface="Carlito"/>
              </a:rPr>
              <a:t>juga </a:t>
            </a:r>
            <a:r>
              <a:rPr sz="3600" spc="-5" dirty="0">
                <a:latin typeface="Carlito"/>
                <a:cs typeface="Carlito"/>
              </a:rPr>
              <a:t>akan  mendapatkan karyawan </a:t>
            </a:r>
            <a:r>
              <a:rPr sz="3600" dirty="0">
                <a:latin typeface="Carlito"/>
                <a:cs typeface="Carlito"/>
              </a:rPr>
              <a:t>yang </a:t>
            </a:r>
            <a:r>
              <a:rPr sz="3600" spc="-5" dirty="0">
                <a:latin typeface="Carlito"/>
                <a:cs typeface="Carlito"/>
              </a:rPr>
              <a:t>memiliki  skill </a:t>
            </a:r>
            <a:r>
              <a:rPr sz="3600" dirty="0">
                <a:latin typeface="Carlito"/>
                <a:cs typeface="Carlito"/>
              </a:rPr>
              <a:t>yang</a:t>
            </a:r>
            <a:r>
              <a:rPr sz="3600" spc="-10" dirty="0">
                <a:latin typeface="Carlito"/>
                <a:cs typeface="Carlito"/>
              </a:rPr>
              <a:t> </a:t>
            </a:r>
            <a:r>
              <a:rPr sz="3600" spc="-5" dirty="0">
                <a:latin typeface="Carlito"/>
                <a:cs typeface="Carlito"/>
              </a:rPr>
              <a:t>dibutuhkan.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Sumber</a:t>
            </a:r>
            <a:r>
              <a:rPr b="1" spc="-20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Rekrutmen</a:t>
            </a:r>
          </a:p>
        </p:txBody>
      </p:sp>
      <p:sp>
        <p:nvSpPr>
          <p:cNvPr id="6" name="object 6"/>
          <p:cNvSpPr/>
          <p:nvPr/>
        </p:nvSpPr>
        <p:spPr>
          <a:xfrm>
            <a:off x="1097280" y="1727200"/>
            <a:ext cx="534670" cy="551180"/>
          </a:xfrm>
          <a:custGeom>
            <a:avLst/>
            <a:gdLst/>
            <a:ahLst/>
            <a:cxnLst/>
            <a:rect l="l" t="t" r="r" b="b"/>
            <a:pathLst>
              <a:path w="534669" h="551180">
                <a:moveTo>
                  <a:pt x="534669" y="0"/>
                </a:moveTo>
                <a:lnTo>
                  <a:pt x="0" y="0"/>
                </a:lnTo>
                <a:lnTo>
                  <a:pt x="0" y="551179"/>
                </a:lnTo>
                <a:lnTo>
                  <a:pt x="534669" y="5511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97280" y="1727200"/>
            <a:ext cx="534670" cy="55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FF0000"/>
                </a:solidFill>
                <a:latin typeface="Arial"/>
                <a:cs typeface="Arial"/>
              </a:rPr>
              <a:t>2.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468630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Rekrutmen</a:t>
            </a:r>
            <a:r>
              <a:rPr b="1" spc="-20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Eksternal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50339" y="1325880"/>
            <a:ext cx="7592695" cy="4109720"/>
          </a:xfrm>
          <a:prstGeom prst="rect">
            <a:avLst/>
          </a:prstGeom>
        </p:spPr>
        <p:txBody>
          <a:bodyPr vert="horz" wrap="square" lIns="0" tIns="28702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226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3600" spc="-5" dirty="0">
                <a:solidFill>
                  <a:srgbClr val="FF0000"/>
                </a:solidFill>
                <a:latin typeface="Carlito"/>
                <a:cs typeface="Carlito"/>
              </a:rPr>
              <a:t>Keuntungan</a:t>
            </a:r>
            <a:endParaRPr sz="3600">
              <a:latin typeface="Carlito"/>
              <a:cs typeface="Carlito"/>
            </a:endParaRPr>
          </a:p>
          <a:p>
            <a:pPr marL="858519" lvl="1" indent="-387350">
              <a:lnSpc>
                <a:spcPct val="100000"/>
              </a:lnSpc>
              <a:spcBef>
                <a:spcPts val="1920"/>
              </a:spcBef>
              <a:buClr>
                <a:srgbClr val="FD1E07"/>
              </a:buClr>
              <a:buFont typeface="Verdana"/>
              <a:buChar char="•"/>
              <a:tabLst>
                <a:tab pos="858519" algn="l"/>
              </a:tabLst>
            </a:pPr>
            <a:r>
              <a:rPr sz="3200" spc="-5" dirty="0">
                <a:latin typeface="Carlito"/>
                <a:cs typeface="Carlito"/>
              </a:rPr>
              <a:t>Jumlah calon karyawan yang lebih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besar.</a:t>
            </a:r>
            <a:endParaRPr sz="3200">
              <a:latin typeface="Carlito"/>
              <a:cs typeface="Carlito"/>
            </a:endParaRPr>
          </a:p>
          <a:p>
            <a:pPr marL="858519" marR="366395" lvl="1" indent="-387350">
              <a:lnSpc>
                <a:spcPts val="3529"/>
              </a:lnSpc>
              <a:spcBef>
                <a:spcPts val="1995"/>
              </a:spcBef>
              <a:buClr>
                <a:srgbClr val="FD1E07"/>
              </a:buClr>
              <a:buFont typeface="Verdana"/>
              <a:buChar char="•"/>
              <a:tabLst>
                <a:tab pos="858519" algn="l"/>
              </a:tabLst>
            </a:pPr>
            <a:r>
              <a:rPr sz="3200" spc="-5" dirty="0">
                <a:latin typeface="Carlito"/>
                <a:cs typeface="Carlito"/>
              </a:rPr>
              <a:t>Membantu meningkatkan jenis tenaga  kerja.</a:t>
            </a:r>
            <a:endParaRPr sz="3200">
              <a:latin typeface="Carlito"/>
              <a:cs typeface="Carlito"/>
            </a:endParaRPr>
          </a:p>
          <a:p>
            <a:pPr marL="858519" lvl="1" indent="-387350">
              <a:lnSpc>
                <a:spcPct val="100000"/>
              </a:lnSpc>
              <a:spcBef>
                <a:spcPts val="1565"/>
              </a:spcBef>
              <a:buClr>
                <a:srgbClr val="FD1E07"/>
              </a:buClr>
              <a:buFont typeface="Verdana"/>
              <a:buChar char="•"/>
              <a:tabLst>
                <a:tab pos="858519" algn="l"/>
              </a:tabLst>
            </a:pPr>
            <a:r>
              <a:rPr sz="3200" spc="-5" dirty="0">
                <a:latin typeface="Carlito"/>
                <a:cs typeface="Carlito"/>
              </a:rPr>
              <a:t>Adanya pengetahuan dan ilmu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baru</a:t>
            </a:r>
            <a:endParaRPr sz="3200">
              <a:latin typeface="Carlito"/>
              <a:cs typeface="Carlito"/>
            </a:endParaRPr>
          </a:p>
          <a:p>
            <a:pPr marL="858519" lvl="1" indent="-387350">
              <a:lnSpc>
                <a:spcPct val="100000"/>
              </a:lnSpc>
              <a:spcBef>
                <a:spcPts val="1620"/>
              </a:spcBef>
              <a:buClr>
                <a:srgbClr val="FD1E07"/>
              </a:buClr>
              <a:buFont typeface="Verdana"/>
              <a:buChar char="•"/>
              <a:tabLst>
                <a:tab pos="858519" algn="l"/>
              </a:tabLst>
            </a:pPr>
            <a:r>
              <a:rPr sz="3200" spc="-5" dirty="0">
                <a:latin typeface="Carlito"/>
                <a:cs typeface="Carlito"/>
              </a:rPr>
              <a:t>Mendorong masuknya pemikiran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baru.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514350">
              <a:lnSpc>
                <a:spcPct val="100000"/>
              </a:lnSpc>
              <a:spcBef>
                <a:spcPts val="1050"/>
              </a:spcBef>
            </a:pPr>
            <a:r>
              <a:rPr spc="-5" dirty="0"/>
              <a:t>Rekrutmen</a:t>
            </a:r>
            <a:r>
              <a:rPr spc="-25" dirty="0"/>
              <a:t> </a:t>
            </a:r>
            <a:r>
              <a:rPr spc="-5" dirty="0"/>
              <a:t>Eksternal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99539" y="1798320"/>
            <a:ext cx="7987665" cy="424688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401320" indent="-388620">
              <a:lnSpc>
                <a:spcPct val="100000"/>
              </a:lnSpc>
              <a:spcBef>
                <a:spcPts val="1250"/>
              </a:spcBef>
              <a:buClr>
                <a:srgbClr val="FF3399"/>
              </a:buClr>
              <a:buFont typeface="Verdana"/>
              <a:buChar char="•"/>
              <a:tabLst>
                <a:tab pos="400685" algn="l"/>
                <a:tab pos="401320" algn="l"/>
              </a:tabLst>
            </a:pP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Kelemahan</a:t>
            </a:r>
            <a:endParaRPr sz="2800">
              <a:latin typeface="Carlito"/>
              <a:cs typeface="Carlito"/>
            </a:endParaRPr>
          </a:p>
          <a:p>
            <a:pPr marL="926465" marR="5080" lvl="1" indent="-407670">
              <a:lnSpc>
                <a:spcPts val="3090"/>
              </a:lnSpc>
              <a:spcBef>
                <a:spcPts val="1475"/>
              </a:spcBef>
              <a:buClr>
                <a:srgbClr val="FD1E07"/>
              </a:buClr>
              <a:buFont typeface="Verdana"/>
              <a:buChar char="•"/>
              <a:tabLst>
                <a:tab pos="926465" algn="l"/>
                <a:tab pos="927100" algn="l"/>
              </a:tabLst>
            </a:pPr>
            <a:r>
              <a:rPr sz="2800" spc="-5" dirty="0">
                <a:latin typeface="Carlito"/>
                <a:cs typeface="Carlito"/>
              </a:rPr>
              <a:t>Prestasi karyawan lama </a:t>
            </a:r>
            <a:r>
              <a:rPr sz="2800" spc="-10" dirty="0">
                <a:latin typeface="Carlito"/>
                <a:cs typeface="Carlito"/>
              </a:rPr>
              <a:t>cenderung turun, karena  </a:t>
            </a:r>
            <a:r>
              <a:rPr sz="2800" spc="-5" dirty="0">
                <a:latin typeface="Carlito"/>
                <a:cs typeface="Carlito"/>
              </a:rPr>
              <a:t>tidak </a:t>
            </a:r>
            <a:r>
              <a:rPr sz="2800" dirty="0">
                <a:latin typeface="Carlito"/>
                <a:cs typeface="Carlito"/>
              </a:rPr>
              <a:t>ada </a:t>
            </a:r>
            <a:r>
              <a:rPr sz="2800" spc="-5" dirty="0">
                <a:latin typeface="Carlito"/>
                <a:cs typeface="Carlito"/>
              </a:rPr>
              <a:t>kesempatan </a:t>
            </a:r>
            <a:r>
              <a:rPr sz="2800" spc="-10" dirty="0">
                <a:latin typeface="Carlito"/>
                <a:cs typeface="Carlito"/>
              </a:rPr>
              <a:t>untuk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promosi.</a:t>
            </a:r>
            <a:endParaRPr sz="2800">
              <a:latin typeface="Carlito"/>
              <a:cs typeface="Carlito"/>
            </a:endParaRPr>
          </a:p>
          <a:p>
            <a:pPr marL="927100" lvl="1" indent="-408305">
              <a:lnSpc>
                <a:spcPct val="100000"/>
              </a:lnSpc>
              <a:spcBef>
                <a:spcPts val="815"/>
              </a:spcBef>
              <a:buClr>
                <a:srgbClr val="FD1E07"/>
              </a:buClr>
              <a:buFont typeface="Verdana"/>
              <a:buChar char="•"/>
              <a:tabLst>
                <a:tab pos="926465" algn="l"/>
                <a:tab pos="927100" algn="l"/>
              </a:tabLst>
            </a:pPr>
            <a:r>
              <a:rPr sz="2800" spc="-5" dirty="0">
                <a:latin typeface="Carlito"/>
                <a:cs typeface="Carlito"/>
              </a:rPr>
              <a:t>Biaya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besar.</a:t>
            </a:r>
            <a:endParaRPr sz="2800">
              <a:latin typeface="Carlito"/>
              <a:cs typeface="Carlito"/>
            </a:endParaRPr>
          </a:p>
          <a:p>
            <a:pPr marL="927100" lvl="1" indent="-408305">
              <a:lnSpc>
                <a:spcPct val="100000"/>
              </a:lnSpc>
              <a:spcBef>
                <a:spcPts val="870"/>
              </a:spcBef>
              <a:buClr>
                <a:srgbClr val="FD1E07"/>
              </a:buClr>
              <a:buFont typeface="Verdana"/>
              <a:buChar char="•"/>
              <a:tabLst>
                <a:tab pos="926465" algn="l"/>
                <a:tab pos="927100" algn="l"/>
              </a:tabLst>
            </a:pPr>
            <a:r>
              <a:rPr sz="2800" spc="-5" dirty="0">
                <a:latin typeface="Carlito"/>
                <a:cs typeface="Carlito"/>
              </a:rPr>
              <a:t>Waktu </a:t>
            </a:r>
            <a:r>
              <a:rPr sz="2800" spc="-10" dirty="0">
                <a:latin typeface="Carlito"/>
                <a:cs typeface="Carlito"/>
              </a:rPr>
              <a:t>relatif </a:t>
            </a:r>
            <a:r>
              <a:rPr sz="2800" spc="-5" dirty="0">
                <a:latin typeface="Carlito"/>
                <a:cs typeface="Carlito"/>
              </a:rPr>
              <a:t>lama.</a:t>
            </a:r>
            <a:endParaRPr sz="2800">
              <a:latin typeface="Carlito"/>
              <a:cs typeface="Carlito"/>
            </a:endParaRPr>
          </a:p>
          <a:p>
            <a:pPr marL="927100" lvl="1" indent="-408305">
              <a:lnSpc>
                <a:spcPct val="100000"/>
              </a:lnSpc>
              <a:spcBef>
                <a:spcPts val="860"/>
              </a:spcBef>
              <a:buClr>
                <a:srgbClr val="FD1E07"/>
              </a:buClr>
              <a:buFont typeface="Verdana"/>
              <a:buChar char="•"/>
              <a:tabLst>
                <a:tab pos="926465" algn="l"/>
                <a:tab pos="927100" algn="l"/>
              </a:tabLst>
            </a:pPr>
            <a:r>
              <a:rPr sz="2800" spc="-10" dirty="0">
                <a:latin typeface="Carlito"/>
                <a:cs typeface="Carlito"/>
              </a:rPr>
              <a:t>Orientasi </a:t>
            </a:r>
            <a:r>
              <a:rPr sz="2800" spc="-5" dirty="0">
                <a:latin typeface="Carlito"/>
                <a:cs typeface="Carlito"/>
              </a:rPr>
              <a:t>dan </a:t>
            </a:r>
            <a:r>
              <a:rPr sz="2800" spc="-10" dirty="0">
                <a:latin typeface="Carlito"/>
                <a:cs typeface="Carlito"/>
              </a:rPr>
              <a:t>induksi harus dilakukan.</a:t>
            </a:r>
            <a:endParaRPr sz="2800">
              <a:latin typeface="Carlito"/>
              <a:cs typeface="Carlito"/>
            </a:endParaRPr>
          </a:p>
          <a:p>
            <a:pPr marL="927100" lvl="1" indent="-408305">
              <a:lnSpc>
                <a:spcPct val="100000"/>
              </a:lnSpc>
              <a:spcBef>
                <a:spcPts val="870"/>
              </a:spcBef>
              <a:buClr>
                <a:srgbClr val="FD1E07"/>
              </a:buClr>
              <a:buFont typeface="Verdana"/>
              <a:buChar char="•"/>
              <a:tabLst>
                <a:tab pos="926465" algn="l"/>
                <a:tab pos="927100" algn="l"/>
              </a:tabLst>
            </a:pPr>
            <a:r>
              <a:rPr sz="2800" i="1" spc="-5" dirty="0">
                <a:latin typeface="Carlito"/>
                <a:cs typeface="Carlito"/>
              </a:rPr>
              <a:t>Turnover </a:t>
            </a:r>
            <a:r>
              <a:rPr sz="2800" spc="-10" dirty="0">
                <a:latin typeface="Carlito"/>
                <a:cs typeface="Carlito"/>
              </a:rPr>
              <a:t>cenderung </a:t>
            </a:r>
            <a:r>
              <a:rPr sz="2800" dirty="0">
                <a:latin typeface="Carlito"/>
                <a:cs typeface="Carlito"/>
              </a:rPr>
              <a:t>akan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meningkat.</a:t>
            </a:r>
            <a:endParaRPr sz="2800">
              <a:latin typeface="Carlito"/>
              <a:cs typeface="Carlito"/>
            </a:endParaRPr>
          </a:p>
          <a:p>
            <a:pPr marL="927100" lvl="1" indent="-408305">
              <a:lnSpc>
                <a:spcPct val="100000"/>
              </a:lnSpc>
              <a:spcBef>
                <a:spcPts val="860"/>
              </a:spcBef>
              <a:buClr>
                <a:srgbClr val="FD1E07"/>
              </a:buClr>
              <a:buFont typeface="Verdana"/>
              <a:buChar char="•"/>
              <a:tabLst>
                <a:tab pos="926465" algn="l"/>
                <a:tab pos="927100" algn="l"/>
              </a:tabLst>
            </a:pPr>
            <a:r>
              <a:rPr sz="2800" spc="-10" dirty="0">
                <a:latin typeface="Carlito"/>
                <a:cs typeface="Carlito"/>
              </a:rPr>
              <a:t>Perilaku </a:t>
            </a:r>
            <a:r>
              <a:rPr sz="2800" spc="-5" dirty="0">
                <a:latin typeface="Carlito"/>
                <a:cs typeface="Carlito"/>
              </a:rPr>
              <a:t>dan </a:t>
            </a:r>
            <a:r>
              <a:rPr sz="2800" spc="-10" dirty="0">
                <a:latin typeface="Carlito"/>
                <a:cs typeface="Carlito"/>
              </a:rPr>
              <a:t>loyalitasnya belum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diketahui.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64890" y="396240"/>
            <a:ext cx="4480560" cy="792480"/>
          </a:xfrm>
          <a:custGeom>
            <a:avLst/>
            <a:gdLst/>
            <a:ahLst/>
            <a:cxnLst/>
            <a:rect l="l" t="t" r="r" b="b"/>
            <a:pathLst>
              <a:path w="4480559" h="792480">
                <a:moveTo>
                  <a:pt x="0" y="0"/>
                </a:moveTo>
                <a:lnTo>
                  <a:pt x="4480560" y="0"/>
                </a:lnTo>
                <a:lnTo>
                  <a:pt x="4480560" y="792480"/>
                </a:lnTo>
                <a:lnTo>
                  <a:pt x="0" y="792480"/>
                </a:lnTo>
                <a:lnTo>
                  <a:pt x="0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970280" marR="5080" indent="-862330">
              <a:lnSpc>
                <a:spcPts val="3529"/>
              </a:lnSpc>
              <a:spcBef>
                <a:spcPts val="475"/>
              </a:spcBef>
            </a:pPr>
            <a:r>
              <a:rPr spc="-5" dirty="0"/>
              <a:t>Metode</a:t>
            </a:r>
            <a:r>
              <a:rPr spc="-85" dirty="0"/>
              <a:t> </a:t>
            </a:r>
            <a:r>
              <a:rPr spc="-5" dirty="0"/>
              <a:t>Rekrutmen  Eksternal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906270" y="1691639"/>
            <a:ext cx="7468234" cy="4880610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420370" indent="-407670">
              <a:lnSpc>
                <a:spcPct val="100000"/>
              </a:lnSpc>
              <a:spcBef>
                <a:spcPts val="101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Media </a:t>
            </a:r>
            <a:r>
              <a:rPr sz="2400" dirty="0">
                <a:latin typeface="Carlito"/>
                <a:cs typeface="Carlito"/>
              </a:rPr>
              <a:t>: </a:t>
            </a:r>
            <a:r>
              <a:rPr sz="2400" spc="-5" dirty="0">
                <a:latin typeface="Carlito"/>
                <a:cs typeface="Carlito"/>
              </a:rPr>
              <a:t>Koran, Radio, </a:t>
            </a:r>
            <a:r>
              <a:rPr sz="2400" spc="-10" dirty="0">
                <a:latin typeface="Carlito"/>
                <a:cs typeface="Carlito"/>
              </a:rPr>
              <a:t>TV, </a:t>
            </a:r>
            <a:r>
              <a:rPr sz="2400" spc="-5" dirty="0">
                <a:latin typeface="Carlito"/>
                <a:cs typeface="Carlito"/>
              </a:rPr>
              <a:t>Media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sosial</a:t>
            </a:r>
            <a:endParaRPr sz="2400">
              <a:latin typeface="Carlito"/>
              <a:cs typeface="Carlito"/>
            </a:endParaRPr>
          </a:p>
          <a:p>
            <a:pPr marL="419734" marR="159385" indent="-407670">
              <a:lnSpc>
                <a:spcPct val="91800"/>
              </a:lnSpc>
              <a:spcBef>
                <a:spcPts val="1145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Instansi penyalur tenaga kerja baik pemerintah  (Disnaker) maupun swasta (Outsourhing, </a:t>
            </a:r>
            <a:r>
              <a:rPr sz="2400" dirty="0">
                <a:latin typeface="Carlito"/>
                <a:cs typeface="Carlito"/>
              </a:rPr>
              <a:t>Head </a:t>
            </a:r>
            <a:r>
              <a:rPr sz="2400" spc="-5" dirty="0">
                <a:latin typeface="Carlito"/>
                <a:cs typeface="Carlito"/>
              </a:rPr>
              <a:t>hunters,  Lembaga tes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psikology)</a:t>
            </a:r>
            <a:endParaRPr sz="2400">
              <a:latin typeface="Carlito"/>
              <a:cs typeface="Carlito"/>
            </a:endParaRPr>
          </a:p>
          <a:p>
            <a:pPr marL="419734" marR="5080" indent="-407670">
              <a:lnSpc>
                <a:spcPts val="2640"/>
              </a:lnSpc>
              <a:spcBef>
                <a:spcPts val="120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Lembaga Pendidikan </a:t>
            </a:r>
            <a:r>
              <a:rPr sz="2400" dirty="0">
                <a:latin typeface="Carlito"/>
                <a:cs typeface="Carlito"/>
              </a:rPr>
              <a:t>: </a:t>
            </a:r>
            <a:r>
              <a:rPr sz="2400" spc="-5" dirty="0">
                <a:latin typeface="Carlito"/>
                <a:cs typeface="Carlito"/>
              </a:rPr>
              <a:t>Siswa/mahasiswa </a:t>
            </a:r>
            <a:r>
              <a:rPr sz="2400" dirty="0">
                <a:latin typeface="Carlito"/>
                <a:cs typeface="Carlito"/>
              </a:rPr>
              <a:t>magang, </a:t>
            </a:r>
            <a:r>
              <a:rPr sz="2400" spc="-5" dirty="0">
                <a:latin typeface="Carlito"/>
                <a:cs typeface="Carlito"/>
              </a:rPr>
              <a:t>iklan di  kampus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86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Asosiasi Pekerja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0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Organisasi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Profesi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1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Rekomendasi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karyawan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0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Open </a:t>
            </a:r>
            <a:r>
              <a:rPr sz="2400" spc="-10" dirty="0">
                <a:latin typeface="Carlito"/>
                <a:cs typeface="Carlito"/>
              </a:rPr>
              <a:t>house </a:t>
            </a:r>
            <a:r>
              <a:rPr sz="2400" dirty="0">
                <a:latin typeface="Carlito"/>
                <a:cs typeface="Carlito"/>
              </a:rPr>
              <a:t>/ </a:t>
            </a:r>
            <a:r>
              <a:rPr sz="2400" spc="-5" dirty="0">
                <a:latin typeface="Carlito"/>
                <a:cs typeface="Carlito"/>
              </a:rPr>
              <a:t>Job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fair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1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Lamaran </a:t>
            </a:r>
            <a:r>
              <a:rPr sz="2400" dirty="0">
                <a:latin typeface="Carlito"/>
                <a:cs typeface="Carlito"/>
              </a:rPr>
              <a:t>“tak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diminta”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673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4000" spc="-5" dirty="0">
                <a:solidFill>
                  <a:srgbClr val="FF3300"/>
                </a:solidFill>
              </a:rPr>
              <a:t>Seleksi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5576462" y="2112009"/>
            <a:ext cx="12446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pr</a:t>
            </a:r>
            <a:r>
              <a:rPr sz="3200" spc="-15" dirty="0">
                <a:latin typeface="Arial"/>
                <a:cs typeface="Arial"/>
              </a:rPr>
              <a:t>o</a:t>
            </a:r>
            <a:r>
              <a:rPr sz="3200" spc="5" dirty="0">
                <a:latin typeface="Arial"/>
                <a:cs typeface="Arial"/>
              </a:rPr>
              <a:t>s</a:t>
            </a:r>
            <a:r>
              <a:rPr sz="3200" spc="-5" dirty="0">
                <a:latin typeface="Arial"/>
                <a:cs typeface="Arial"/>
              </a:rPr>
              <a:t>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0710" y="2112009"/>
            <a:ext cx="225933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Arial"/>
                <a:cs typeface="Arial"/>
              </a:rPr>
              <a:t>menemukan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1419" y="1965959"/>
            <a:ext cx="1335405" cy="129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9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S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spc="5" dirty="0">
                <a:latin typeface="Arial"/>
                <a:cs typeface="Arial"/>
              </a:rPr>
              <a:t>ks</a:t>
            </a:r>
            <a:r>
              <a:rPr sz="3200" dirty="0">
                <a:latin typeface="Arial"/>
                <a:cs typeface="Arial"/>
              </a:rPr>
              <a:t>i  </a:t>
            </a:r>
            <a:r>
              <a:rPr sz="3200" spc="-10" dirty="0">
                <a:latin typeface="Arial"/>
                <a:cs typeface="Arial"/>
              </a:rPr>
              <a:t>tenaga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96058" y="1965959"/>
            <a:ext cx="1243330" cy="129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" marR="5080" indent="-18415">
              <a:lnSpc>
                <a:spcPct val="129900"/>
              </a:lnSpc>
              <a:spcBef>
                <a:spcPts val="100"/>
              </a:spcBef>
            </a:pPr>
            <a:r>
              <a:rPr sz="3200" spc="-15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dal</a:t>
            </a:r>
            <a:r>
              <a:rPr sz="3200" spc="-15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h  </a:t>
            </a:r>
            <a:r>
              <a:rPr sz="3200" spc="-5" dirty="0">
                <a:latin typeface="Arial"/>
                <a:cs typeface="Arial"/>
              </a:rPr>
              <a:t>kerja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7244" y="1965959"/>
            <a:ext cx="1250950" cy="129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1140">
              <a:lnSpc>
                <a:spcPct val="129900"/>
              </a:lnSpc>
              <a:spcBef>
                <a:spcPts val="100"/>
              </a:spcBef>
            </a:pPr>
            <a:r>
              <a:rPr sz="3200" spc="5" dirty="0">
                <a:latin typeface="Arial"/>
                <a:cs typeface="Arial"/>
              </a:rPr>
              <a:t>s</a:t>
            </a:r>
            <a:r>
              <a:rPr sz="3200" spc="-15" dirty="0">
                <a:latin typeface="Arial"/>
                <a:cs typeface="Arial"/>
              </a:rPr>
              <a:t>u</a:t>
            </a:r>
            <a:r>
              <a:rPr sz="3200" spc="-5" dirty="0">
                <a:latin typeface="Arial"/>
                <a:cs typeface="Arial"/>
              </a:rPr>
              <a:t>atu  yang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20988" y="2745740"/>
            <a:ext cx="92773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>
                <a:latin typeface="Arial"/>
                <a:cs typeface="Arial"/>
              </a:rPr>
              <a:t>t</a:t>
            </a:r>
            <a:r>
              <a:rPr sz="3200" spc="-15" dirty="0">
                <a:latin typeface="Arial"/>
                <a:cs typeface="Arial"/>
              </a:rPr>
              <a:t>e</a:t>
            </a:r>
            <a:r>
              <a:rPr sz="3200" spc="-5" dirty="0">
                <a:latin typeface="Arial"/>
                <a:cs typeface="Arial"/>
              </a:rPr>
              <a:t>p</a:t>
            </a:r>
            <a:r>
              <a:rPr sz="3200" spc="-15" dirty="0">
                <a:latin typeface="Arial"/>
                <a:cs typeface="Arial"/>
              </a:rPr>
              <a:t>a</a:t>
            </a:r>
            <a:r>
              <a:rPr sz="3200" dirty="0"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1419" y="2599690"/>
            <a:ext cx="6388100" cy="129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93690">
              <a:lnSpc>
                <a:spcPct val="129900"/>
              </a:lnSpc>
              <a:spcBef>
                <a:spcPts val="100"/>
              </a:spcBef>
              <a:tabLst>
                <a:tab pos="2305050" algn="l"/>
                <a:tab pos="3920490" algn="l"/>
                <a:tab pos="5199380" algn="l"/>
              </a:tabLst>
            </a:pPr>
            <a:r>
              <a:rPr sz="3200" spc="-5" dirty="0">
                <a:latin typeface="Arial"/>
                <a:cs typeface="Arial"/>
              </a:rPr>
              <a:t>dan  </a:t>
            </a:r>
            <a:r>
              <a:rPr sz="3200" spc="-10" dirty="0">
                <a:latin typeface="Arial"/>
                <a:cs typeface="Arial"/>
              </a:rPr>
              <a:t>m</a:t>
            </a:r>
            <a:r>
              <a:rPr sz="3200" spc="-5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m</a:t>
            </a:r>
            <a:r>
              <a:rPr sz="3200" spc="-5" dirty="0">
                <a:latin typeface="Arial"/>
                <a:cs typeface="Arial"/>
              </a:rPr>
              <a:t>e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spc="-5" dirty="0">
                <a:latin typeface="Arial"/>
                <a:cs typeface="Arial"/>
              </a:rPr>
              <a:t>uh</a:t>
            </a:r>
            <a:r>
              <a:rPr sz="3200" dirty="0">
                <a:latin typeface="Arial"/>
                <a:cs typeface="Arial"/>
              </a:rPr>
              <a:t>i	</a:t>
            </a:r>
            <a:r>
              <a:rPr sz="3200" spc="5" dirty="0">
                <a:latin typeface="Arial"/>
                <a:cs typeface="Arial"/>
              </a:rPr>
              <a:t>k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spc="-5" dirty="0">
                <a:latin typeface="Arial"/>
                <a:cs typeface="Arial"/>
              </a:rPr>
              <a:t>iter</a:t>
            </a:r>
            <a:r>
              <a:rPr sz="3200" spc="-15" dirty="0">
                <a:latin typeface="Arial"/>
                <a:cs typeface="Arial"/>
              </a:rPr>
              <a:t>i</a:t>
            </a:r>
            <a:r>
              <a:rPr sz="3200" dirty="0">
                <a:latin typeface="Arial"/>
                <a:cs typeface="Arial"/>
              </a:rPr>
              <a:t>a	</a:t>
            </a:r>
            <a:r>
              <a:rPr sz="3200" spc="5" dirty="0">
                <a:latin typeface="Arial"/>
                <a:cs typeface="Arial"/>
              </a:rPr>
              <a:t>y</a:t>
            </a:r>
            <a:r>
              <a:rPr sz="3200" spc="-5" dirty="0">
                <a:latin typeface="Arial"/>
                <a:cs typeface="Arial"/>
              </a:rPr>
              <a:t>a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g	</a:t>
            </a:r>
            <a:r>
              <a:rPr sz="3200" spc="5" dirty="0">
                <a:latin typeface="Arial"/>
                <a:cs typeface="Arial"/>
              </a:rPr>
              <a:t>s</a:t>
            </a:r>
            <a:r>
              <a:rPr sz="3200" spc="-5" dirty="0">
                <a:latin typeface="Arial"/>
                <a:cs typeface="Arial"/>
              </a:rPr>
              <a:t>esuai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6478" y="2599690"/>
            <a:ext cx="1694814" cy="129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8295" marR="5080" indent="-316230">
              <a:lnSpc>
                <a:spcPct val="129900"/>
              </a:lnSpc>
              <a:spcBef>
                <a:spcPts val="100"/>
              </a:spcBef>
            </a:pPr>
            <a:r>
              <a:rPr sz="3200" spc="-15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ia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spc="-5" dirty="0">
                <a:latin typeface="Arial"/>
                <a:cs typeface="Arial"/>
              </a:rPr>
              <a:t>g</a:t>
            </a:r>
            <a:r>
              <a:rPr sz="3200" spc="-15" dirty="0">
                <a:latin typeface="Arial"/>
                <a:cs typeface="Arial"/>
              </a:rPr>
              <a:t>g</a:t>
            </a:r>
            <a:r>
              <a:rPr sz="3200" spc="-5" dirty="0">
                <a:latin typeface="Arial"/>
                <a:cs typeface="Arial"/>
              </a:rPr>
              <a:t>ap  </a:t>
            </a:r>
            <a:r>
              <a:rPr sz="3200" spc="-15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e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spc="-5" dirty="0">
                <a:latin typeface="Arial"/>
                <a:cs typeface="Arial"/>
              </a:rPr>
              <a:t>gan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1419" y="3867150"/>
            <a:ext cx="8138159" cy="129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9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karakter pekerjaan yang </a:t>
            </a:r>
            <a:r>
              <a:rPr sz="3200" spc="-10" dirty="0">
                <a:latin typeface="Arial"/>
                <a:cs typeface="Arial"/>
              </a:rPr>
              <a:t>dilamar, </a:t>
            </a:r>
            <a:r>
              <a:rPr sz="3200" spc="-5" dirty="0">
                <a:latin typeface="Arial"/>
                <a:cs typeface="Arial"/>
              </a:rPr>
              <a:t>dari sekian  </a:t>
            </a:r>
            <a:r>
              <a:rPr sz="3200" spc="-10" dirty="0">
                <a:latin typeface="Arial"/>
                <a:cs typeface="Arial"/>
              </a:rPr>
              <a:t>banyak </a:t>
            </a:r>
            <a:r>
              <a:rPr sz="3200" spc="-5" dirty="0">
                <a:latin typeface="Arial"/>
                <a:cs typeface="Arial"/>
              </a:rPr>
              <a:t>kandidat atau calon yang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ada.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Sistem Seleksi Yang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Efektif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66189" y="1456690"/>
            <a:ext cx="8075930" cy="503428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881380">
              <a:lnSpc>
                <a:spcPts val="3529"/>
              </a:lnSpc>
              <a:spcBef>
                <a:spcPts val="475"/>
              </a:spcBef>
            </a:pPr>
            <a:r>
              <a:rPr sz="3200" spc="-5" dirty="0">
                <a:latin typeface="Carlito"/>
                <a:cs typeface="Carlito"/>
              </a:rPr>
              <a:t>Sistem seleksi yang efektif bisa digolongkan  kedalam dua pendekatan, yaitu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:</a:t>
            </a:r>
            <a:endParaRPr sz="3200">
              <a:latin typeface="Carlito"/>
              <a:cs typeface="Carlito"/>
            </a:endParaRPr>
          </a:p>
          <a:p>
            <a:pPr marL="102235">
              <a:lnSpc>
                <a:spcPct val="100000"/>
              </a:lnSpc>
              <a:spcBef>
                <a:spcPts val="1085"/>
              </a:spcBef>
            </a:pPr>
            <a:r>
              <a:rPr sz="2800" spc="-5" dirty="0">
                <a:solidFill>
                  <a:srgbClr val="FF3300"/>
                </a:solidFill>
                <a:latin typeface="Carlito"/>
                <a:cs typeface="Carlito"/>
              </a:rPr>
              <a:t>1. Succesive </a:t>
            </a:r>
            <a:r>
              <a:rPr sz="2800" spc="-10" dirty="0">
                <a:solidFill>
                  <a:srgbClr val="FF3300"/>
                </a:solidFill>
                <a:latin typeface="Carlito"/>
                <a:cs typeface="Carlito"/>
              </a:rPr>
              <a:t>Hurdles </a:t>
            </a:r>
            <a:r>
              <a:rPr sz="2800" spc="-5" dirty="0">
                <a:solidFill>
                  <a:srgbClr val="FF3300"/>
                </a:solidFill>
                <a:latin typeface="Carlito"/>
                <a:cs typeface="Carlito"/>
              </a:rPr>
              <a:t>Selection</a:t>
            </a:r>
            <a:r>
              <a:rPr sz="2800" spc="-10" dirty="0">
                <a:solidFill>
                  <a:srgbClr val="FF3300"/>
                </a:solidFill>
                <a:latin typeface="Carlito"/>
                <a:cs typeface="Carlito"/>
              </a:rPr>
              <a:t> Approuch</a:t>
            </a:r>
            <a:endParaRPr sz="2800">
              <a:latin typeface="Carlito"/>
              <a:cs typeface="Carlito"/>
            </a:endParaRPr>
          </a:p>
          <a:p>
            <a:pPr marL="491490" marR="553085" indent="-388620">
              <a:lnSpc>
                <a:spcPts val="3090"/>
              </a:lnSpc>
              <a:spcBef>
                <a:spcPts val="1475"/>
              </a:spcBef>
              <a:buClr>
                <a:srgbClr val="FF3399"/>
              </a:buClr>
              <a:buFont typeface="Verdana"/>
              <a:buChar char="•"/>
              <a:tabLst>
                <a:tab pos="490855" algn="l"/>
                <a:tab pos="491490" algn="l"/>
              </a:tabLst>
            </a:pPr>
            <a:r>
              <a:rPr sz="2800" spc="-5" dirty="0">
                <a:latin typeface="Carlito"/>
                <a:cs typeface="Carlito"/>
              </a:rPr>
              <a:t>Setiap calon tenaga kerja </a:t>
            </a:r>
            <a:r>
              <a:rPr sz="2800" dirty="0">
                <a:latin typeface="Carlito"/>
                <a:cs typeface="Carlito"/>
              </a:rPr>
              <a:t>atau </a:t>
            </a:r>
            <a:r>
              <a:rPr sz="2800" spc="-5" dirty="0">
                <a:latin typeface="Carlito"/>
                <a:cs typeface="Carlito"/>
              </a:rPr>
              <a:t>peserta </a:t>
            </a:r>
            <a:r>
              <a:rPr sz="2800" spc="-10" dirty="0">
                <a:latin typeface="Carlito"/>
                <a:cs typeface="Carlito"/>
              </a:rPr>
              <a:t>seleksi  diharuskan mengikuti prosedur seleksi </a:t>
            </a:r>
            <a:r>
              <a:rPr sz="2800" spc="-5" dirty="0">
                <a:latin typeface="Carlito"/>
                <a:cs typeface="Carlito"/>
              </a:rPr>
              <a:t>bertahap.  </a:t>
            </a:r>
            <a:r>
              <a:rPr sz="2800" spc="-10" dirty="0">
                <a:latin typeface="Carlito"/>
                <a:cs typeface="Carlito"/>
              </a:rPr>
              <a:t>Hanya </a:t>
            </a:r>
            <a:r>
              <a:rPr sz="2800" spc="-5" dirty="0">
                <a:latin typeface="Carlito"/>
                <a:cs typeface="Carlito"/>
              </a:rPr>
              <a:t>calon yang </a:t>
            </a:r>
            <a:r>
              <a:rPr sz="2800" spc="-10" dirty="0">
                <a:latin typeface="Carlito"/>
                <a:cs typeface="Carlito"/>
              </a:rPr>
              <a:t>lulus </a:t>
            </a:r>
            <a:r>
              <a:rPr sz="2800" spc="-5" dirty="0">
                <a:latin typeface="Carlito"/>
                <a:cs typeface="Carlito"/>
              </a:rPr>
              <a:t>yang berhak </a:t>
            </a:r>
            <a:r>
              <a:rPr sz="2800" spc="-10" dirty="0">
                <a:latin typeface="Carlito"/>
                <a:cs typeface="Carlito"/>
              </a:rPr>
              <a:t>mengikuti  </a:t>
            </a:r>
            <a:r>
              <a:rPr sz="2800" dirty="0">
                <a:latin typeface="Carlito"/>
                <a:cs typeface="Carlito"/>
              </a:rPr>
              <a:t>tahapan </a:t>
            </a:r>
            <a:r>
              <a:rPr sz="2800" spc="-5" dirty="0">
                <a:latin typeface="Carlito"/>
                <a:cs typeface="Carlito"/>
              </a:rPr>
              <a:t>seleksi</a:t>
            </a:r>
            <a:r>
              <a:rPr sz="2800" spc="-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selanjutnya.</a:t>
            </a:r>
            <a:endParaRPr sz="2800">
              <a:latin typeface="Carlito"/>
              <a:cs typeface="Carlito"/>
            </a:endParaRPr>
          </a:p>
          <a:p>
            <a:pPr marL="491490" marR="5080" indent="-388620">
              <a:lnSpc>
                <a:spcPts val="3090"/>
              </a:lnSpc>
              <a:spcBef>
                <a:spcPts val="1420"/>
              </a:spcBef>
              <a:buClr>
                <a:srgbClr val="FF3399"/>
              </a:buClr>
              <a:buFont typeface="Verdana"/>
              <a:buChar char="•"/>
              <a:tabLst>
                <a:tab pos="490855" algn="l"/>
                <a:tab pos="491490" algn="l"/>
              </a:tabLst>
            </a:pPr>
            <a:r>
              <a:rPr sz="2800" spc="-5" dirty="0">
                <a:latin typeface="Carlito"/>
                <a:cs typeface="Carlito"/>
              </a:rPr>
              <a:t>Efektifitas pendekatan </a:t>
            </a:r>
            <a:r>
              <a:rPr sz="2800" spc="-10" dirty="0">
                <a:latin typeface="Carlito"/>
                <a:cs typeface="Carlito"/>
              </a:rPr>
              <a:t>ini </a:t>
            </a:r>
            <a:r>
              <a:rPr sz="2800" spc="-5" dirty="0">
                <a:latin typeface="Carlito"/>
                <a:cs typeface="Carlito"/>
              </a:rPr>
              <a:t>tidaklah </a:t>
            </a:r>
            <a:r>
              <a:rPr sz="2800" spc="-10" dirty="0">
                <a:latin typeface="Carlito"/>
                <a:cs typeface="Carlito"/>
              </a:rPr>
              <a:t>bisa dijamin, </a:t>
            </a:r>
            <a:r>
              <a:rPr sz="2800" spc="-5" dirty="0">
                <a:latin typeface="Carlito"/>
                <a:cs typeface="Carlito"/>
              </a:rPr>
              <a:t>tapi  sangatlah </a:t>
            </a:r>
            <a:r>
              <a:rPr sz="2800" spc="-10" dirty="0">
                <a:latin typeface="Carlito"/>
                <a:cs typeface="Carlito"/>
              </a:rPr>
              <a:t>efisien, baik </a:t>
            </a:r>
            <a:r>
              <a:rPr sz="2800" spc="-5" dirty="0">
                <a:latin typeface="Carlito"/>
                <a:cs typeface="Carlito"/>
              </a:rPr>
              <a:t>dari segi biaya </a:t>
            </a:r>
            <a:r>
              <a:rPr sz="2800" spc="-10" dirty="0">
                <a:latin typeface="Carlito"/>
                <a:cs typeface="Carlito"/>
              </a:rPr>
              <a:t>maupun </a:t>
            </a:r>
            <a:r>
              <a:rPr sz="2800" dirty="0">
                <a:latin typeface="Carlito"/>
                <a:cs typeface="Carlito"/>
              </a:rPr>
              <a:t>waktu  </a:t>
            </a:r>
            <a:r>
              <a:rPr sz="2800" spc="-5" dirty="0">
                <a:latin typeface="Carlito"/>
                <a:cs typeface="Carlito"/>
              </a:rPr>
              <a:t>terutama </a:t>
            </a:r>
            <a:r>
              <a:rPr sz="2800" spc="-10" dirty="0">
                <a:latin typeface="Carlito"/>
                <a:cs typeface="Carlito"/>
              </a:rPr>
              <a:t>bila jumlah peserta seleksinya </a:t>
            </a:r>
            <a:r>
              <a:rPr sz="2800" spc="-5" dirty="0">
                <a:latin typeface="Carlito"/>
                <a:cs typeface="Carlito"/>
              </a:rPr>
              <a:t>sangat  banyak.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Sistem Seleksi Yang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Efektif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74750" y="1404620"/>
            <a:ext cx="8657590" cy="5278120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4029710" algn="l"/>
              </a:tabLst>
            </a:pPr>
            <a:r>
              <a:rPr sz="2800" spc="-5" dirty="0">
                <a:solidFill>
                  <a:srgbClr val="FF3300"/>
                </a:solidFill>
                <a:latin typeface="Carlito"/>
                <a:cs typeface="Carlito"/>
              </a:rPr>
              <a:t>2.</a:t>
            </a:r>
            <a:r>
              <a:rPr sz="2800" spc="15" dirty="0">
                <a:solidFill>
                  <a:srgbClr val="FF3300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3300"/>
                </a:solidFill>
                <a:latin typeface="Carlito"/>
                <a:cs typeface="Carlito"/>
              </a:rPr>
              <a:t>Compensatory</a:t>
            </a:r>
            <a:r>
              <a:rPr sz="2800" spc="5" dirty="0">
                <a:solidFill>
                  <a:srgbClr val="FF3300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3300"/>
                </a:solidFill>
                <a:latin typeface="Carlito"/>
                <a:cs typeface="Carlito"/>
              </a:rPr>
              <a:t>Selection	</a:t>
            </a:r>
            <a:r>
              <a:rPr sz="2800" spc="-10" dirty="0">
                <a:solidFill>
                  <a:srgbClr val="FF3300"/>
                </a:solidFill>
                <a:latin typeface="Carlito"/>
                <a:cs typeface="Carlito"/>
              </a:rPr>
              <a:t>Approuch</a:t>
            </a:r>
            <a:endParaRPr sz="2800">
              <a:latin typeface="Carlito"/>
              <a:cs typeface="Carlito"/>
            </a:endParaRPr>
          </a:p>
          <a:p>
            <a:pPr marL="400685" marR="5080" indent="-388620">
              <a:lnSpc>
                <a:spcPct val="91900"/>
              </a:lnSpc>
              <a:spcBef>
                <a:spcPts val="1430"/>
              </a:spcBef>
              <a:buClr>
                <a:srgbClr val="FF3399"/>
              </a:buClr>
              <a:buFont typeface="Verdana"/>
              <a:buChar char="•"/>
              <a:tabLst>
                <a:tab pos="400685" algn="l"/>
                <a:tab pos="401320" algn="l"/>
              </a:tabLst>
            </a:pPr>
            <a:r>
              <a:rPr sz="2800" spc="-10" dirty="0">
                <a:latin typeface="Carlito"/>
                <a:cs typeface="Carlito"/>
              </a:rPr>
              <a:t>Semua </a:t>
            </a:r>
            <a:r>
              <a:rPr sz="2800" spc="-5" dirty="0">
                <a:latin typeface="Carlito"/>
                <a:cs typeface="Carlito"/>
              </a:rPr>
              <a:t>calon tenaga kerja yang melamar </a:t>
            </a:r>
            <a:r>
              <a:rPr sz="2800" spc="-10" dirty="0">
                <a:latin typeface="Carlito"/>
                <a:cs typeface="Carlito"/>
              </a:rPr>
              <a:t>diberi  </a:t>
            </a:r>
            <a:r>
              <a:rPr sz="2800" spc="-5" dirty="0">
                <a:latin typeface="Carlito"/>
                <a:cs typeface="Carlito"/>
              </a:rPr>
              <a:t>kesempatan yang sama </a:t>
            </a:r>
            <a:r>
              <a:rPr sz="2800" spc="-10" dirty="0">
                <a:latin typeface="Carlito"/>
                <a:cs typeface="Carlito"/>
              </a:rPr>
              <a:t>untuk mengikuti seluruh </a:t>
            </a:r>
            <a:r>
              <a:rPr sz="2800" spc="-5" dirty="0">
                <a:latin typeface="Carlito"/>
                <a:cs typeface="Carlito"/>
              </a:rPr>
              <a:t>tahapan  </a:t>
            </a:r>
            <a:r>
              <a:rPr sz="2800" spc="-10" dirty="0">
                <a:latin typeface="Carlito"/>
                <a:cs typeface="Carlito"/>
              </a:rPr>
              <a:t>seleksi </a:t>
            </a:r>
            <a:r>
              <a:rPr sz="2800" spc="-5" dirty="0">
                <a:latin typeface="Carlito"/>
                <a:cs typeface="Carlito"/>
              </a:rPr>
              <a:t>yang telah </a:t>
            </a:r>
            <a:r>
              <a:rPr sz="2800" spc="-10" dirty="0">
                <a:latin typeface="Carlito"/>
                <a:cs typeface="Carlito"/>
              </a:rPr>
              <a:t>ditentukan. </a:t>
            </a:r>
            <a:r>
              <a:rPr sz="2800" spc="-5" dirty="0">
                <a:latin typeface="Carlito"/>
                <a:cs typeface="Carlito"/>
              </a:rPr>
              <a:t>Penilaian </a:t>
            </a:r>
            <a:r>
              <a:rPr sz="2800" spc="-10" dirty="0">
                <a:latin typeface="Carlito"/>
                <a:cs typeface="Carlito"/>
              </a:rPr>
              <a:t>untuk  menentukan diterima </a:t>
            </a:r>
            <a:r>
              <a:rPr sz="2800" dirty="0">
                <a:latin typeface="Carlito"/>
                <a:cs typeface="Carlito"/>
              </a:rPr>
              <a:t>atau </a:t>
            </a:r>
            <a:r>
              <a:rPr sz="2800" spc="-10" dirty="0">
                <a:latin typeface="Carlito"/>
                <a:cs typeface="Carlito"/>
              </a:rPr>
              <a:t>tidaknya </a:t>
            </a:r>
            <a:r>
              <a:rPr sz="2800" spc="-5" dirty="0">
                <a:latin typeface="Carlito"/>
                <a:cs typeface="Carlito"/>
              </a:rPr>
              <a:t>calon tenaga </a:t>
            </a:r>
            <a:r>
              <a:rPr sz="2800" spc="-10" dirty="0">
                <a:latin typeface="Carlito"/>
                <a:cs typeface="Carlito"/>
              </a:rPr>
              <a:t>kerja  </a:t>
            </a:r>
            <a:r>
              <a:rPr sz="2800" spc="-5" dirty="0">
                <a:latin typeface="Carlito"/>
                <a:cs typeface="Carlito"/>
              </a:rPr>
              <a:t>didasarkan </a:t>
            </a:r>
            <a:r>
              <a:rPr sz="2800" dirty="0">
                <a:latin typeface="Carlito"/>
                <a:cs typeface="Carlito"/>
              </a:rPr>
              <a:t>atas </a:t>
            </a:r>
            <a:r>
              <a:rPr sz="2800" spc="-5" dirty="0">
                <a:latin typeface="Carlito"/>
                <a:cs typeface="Carlito"/>
              </a:rPr>
              <a:t>jumlah skor </a:t>
            </a:r>
            <a:r>
              <a:rPr sz="2800" dirty="0">
                <a:latin typeface="Carlito"/>
                <a:cs typeface="Carlito"/>
              </a:rPr>
              <a:t>atau </a:t>
            </a:r>
            <a:r>
              <a:rPr sz="2800" spc="-10" dirty="0">
                <a:latin typeface="Carlito"/>
                <a:cs typeface="Carlito"/>
              </a:rPr>
              <a:t>nilai keseluruhan yang  </a:t>
            </a:r>
            <a:r>
              <a:rPr sz="2800" spc="-5" dirty="0">
                <a:latin typeface="Carlito"/>
                <a:cs typeface="Carlito"/>
              </a:rPr>
              <a:t>dapat </a:t>
            </a:r>
            <a:r>
              <a:rPr sz="2800" spc="-10" dirty="0">
                <a:latin typeface="Carlito"/>
                <a:cs typeface="Carlito"/>
              </a:rPr>
              <a:t>dikumpulkan </a:t>
            </a:r>
            <a:r>
              <a:rPr sz="2800" spc="-5" dirty="0">
                <a:latin typeface="Carlito"/>
                <a:cs typeface="Carlito"/>
              </a:rPr>
              <a:t>oleh calon tenaga kerja </a:t>
            </a:r>
            <a:r>
              <a:rPr sz="2800" spc="-10" dirty="0">
                <a:latin typeface="Carlito"/>
                <a:cs typeface="Carlito"/>
              </a:rPr>
              <a:t>yang  </a:t>
            </a:r>
            <a:r>
              <a:rPr sz="2800" spc="-5" dirty="0">
                <a:latin typeface="Carlito"/>
                <a:cs typeface="Carlito"/>
              </a:rPr>
              <a:t>bersangkutan.</a:t>
            </a:r>
            <a:endParaRPr sz="2800">
              <a:latin typeface="Carlito"/>
              <a:cs typeface="Carlito"/>
            </a:endParaRPr>
          </a:p>
          <a:p>
            <a:pPr marL="400685" marR="588645" indent="-388620" algn="just">
              <a:lnSpc>
                <a:spcPts val="3090"/>
              </a:lnSpc>
              <a:spcBef>
                <a:spcPts val="1490"/>
              </a:spcBef>
              <a:buClr>
                <a:srgbClr val="FF3399"/>
              </a:buClr>
              <a:buFont typeface="Verdana"/>
              <a:buChar char="•"/>
              <a:tabLst>
                <a:tab pos="401320" algn="l"/>
              </a:tabLst>
            </a:pPr>
            <a:r>
              <a:rPr sz="2800" spc="-5" dirty="0">
                <a:latin typeface="Carlito"/>
                <a:cs typeface="Carlito"/>
              </a:rPr>
              <a:t>Efektifitas </a:t>
            </a:r>
            <a:r>
              <a:rPr sz="2800" spc="-10" dirty="0">
                <a:latin typeface="Carlito"/>
                <a:cs typeface="Carlito"/>
              </a:rPr>
              <a:t>dengan </a:t>
            </a:r>
            <a:r>
              <a:rPr sz="2800" spc="-5" dirty="0">
                <a:latin typeface="Carlito"/>
                <a:cs typeface="Carlito"/>
              </a:rPr>
              <a:t>pendekatan </a:t>
            </a:r>
            <a:r>
              <a:rPr sz="2800" spc="-10" dirty="0">
                <a:latin typeface="Carlito"/>
                <a:cs typeface="Carlito"/>
              </a:rPr>
              <a:t>ini lebih </a:t>
            </a:r>
            <a:r>
              <a:rPr sz="2800" spc="-5" dirty="0">
                <a:latin typeface="Carlito"/>
                <a:cs typeface="Carlito"/>
              </a:rPr>
              <a:t>terjamin, tapi  </a:t>
            </a:r>
            <a:r>
              <a:rPr sz="2800" spc="-10" dirty="0">
                <a:latin typeface="Carlito"/>
                <a:cs typeface="Carlito"/>
              </a:rPr>
              <a:t>kurang </a:t>
            </a:r>
            <a:r>
              <a:rPr sz="2800" spc="-5" dirty="0">
                <a:latin typeface="Carlito"/>
                <a:cs typeface="Carlito"/>
              </a:rPr>
              <a:t>efisien </a:t>
            </a:r>
            <a:r>
              <a:rPr sz="2800" spc="-10" dirty="0">
                <a:latin typeface="Carlito"/>
                <a:cs typeface="Carlito"/>
              </a:rPr>
              <a:t>bila jumlah </a:t>
            </a:r>
            <a:r>
              <a:rPr sz="2800" spc="-5" dirty="0">
                <a:latin typeface="Carlito"/>
                <a:cs typeface="Carlito"/>
              </a:rPr>
              <a:t>peserta </a:t>
            </a:r>
            <a:r>
              <a:rPr sz="2800" spc="-10" dirty="0">
                <a:latin typeface="Carlito"/>
                <a:cs typeface="Carlito"/>
              </a:rPr>
              <a:t>seleksinya </a:t>
            </a:r>
            <a:r>
              <a:rPr sz="2800" spc="-5" dirty="0">
                <a:latin typeface="Carlito"/>
                <a:cs typeface="Carlito"/>
              </a:rPr>
              <a:t>banyak.  </a:t>
            </a:r>
            <a:r>
              <a:rPr sz="2800" spc="-10" dirty="0">
                <a:latin typeface="Carlito"/>
                <a:cs typeface="Carlito"/>
              </a:rPr>
              <a:t>Pendekatan </a:t>
            </a:r>
            <a:r>
              <a:rPr sz="2800" spc="-5" dirty="0">
                <a:latin typeface="Carlito"/>
                <a:cs typeface="Carlito"/>
              </a:rPr>
              <a:t>ini sangat tepat </a:t>
            </a:r>
            <a:r>
              <a:rPr sz="2800" spc="-10" dirty="0">
                <a:latin typeface="Carlito"/>
                <a:cs typeface="Carlito"/>
              </a:rPr>
              <a:t>bila dipergunakan </a:t>
            </a:r>
            <a:r>
              <a:rPr sz="2800" spc="-5" dirty="0">
                <a:latin typeface="Carlito"/>
                <a:cs typeface="Carlito"/>
              </a:rPr>
              <a:t>dalam  </a:t>
            </a:r>
            <a:r>
              <a:rPr sz="2800" spc="-10" dirty="0">
                <a:latin typeface="Carlito"/>
                <a:cs typeface="Carlito"/>
              </a:rPr>
              <a:t>seleksi </a:t>
            </a:r>
            <a:r>
              <a:rPr sz="2800" spc="-5" dirty="0">
                <a:latin typeface="Carlito"/>
                <a:cs typeface="Carlito"/>
              </a:rPr>
              <a:t>calon tenaga kerja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manajerial.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18310" y="1795779"/>
            <a:ext cx="7568565" cy="456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104" marR="5080" indent="-193040">
              <a:lnSpc>
                <a:spcPct val="129900"/>
              </a:lnSpc>
              <a:spcBef>
                <a:spcPts val="100"/>
              </a:spcBef>
              <a:buSzPct val="95454"/>
              <a:buFont typeface="Wingdings"/>
              <a:buChar char=""/>
              <a:tabLst>
                <a:tab pos="222250" algn="l"/>
              </a:tabLst>
            </a:pP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Perusahaan menyadari bahwa Sumber </a:t>
            </a:r>
            <a:r>
              <a:rPr sz="2200" spc="-10" dirty="0">
                <a:solidFill>
                  <a:srgbClr val="333333"/>
                </a:solidFill>
                <a:latin typeface="Arial"/>
                <a:cs typeface="Arial"/>
              </a:rPr>
              <a:t>Daya </a:t>
            </a: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Manusia  </a:t>
            </a:r>
            <a:r>
              <a:rPr sz="2200" spc="-10" dirty="0">
                <a:solidFill>
                  <a:srgbClr val="333333"/>
                </a:solidFill>
                <a:latin typeface="Arial"/>
                <a:cs typeface="Arial"/>
              </a:rPr>
              <a:t>(SDM) </a:t>
            </a: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merupakan modal dasar dalam proses  pembangunan perusahaan, oleh karena itu kualitas </a:t>
            </a:r>
            <a:r>
              <a:rPr sz="2200" spc="-10" dirty="0">
                <a:solidFill>
                  <a:srgbClr val="333333"/>
                </a:solidFill>
                <a:latin typeface="Arial"/>
                <a:cs typeface="Arial"/>
              </a:rPr>
              <a:t>SDM  </a:t>
            </a: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senantiasa harus dikembangkan dan diarahkan agar tujuan  yang telah ditetapkan oleh perusahaan</a:t>
            </a:r>
            <a:r>
              <a:rPr sz="2200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tercapai.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/>
              <a:buChar char=""/>
            </a:pPr>
            <a:endParaRPr sz="2400">
              <a:latin typeface="Arial"/>
              <a:cs typeface="Arial"/>
            </a:endParaRPr>
          </a:p>
          <a:p>
            <a:pPr marL="205104" marR="146050" indent="-193040">
              <a:lnSpc>
                <a:spcPct val="133300"/>
              </a:lnSpc>
              <a:spcBef>
                <a:spcPts val="1780"/>
              </a:spcBef>
              <a:buClr>
                <a:srgbClr val="000000"/>
              </a:buClr>
              <a:buSzPct val="95454"/>
              <a:buFont typeface="Wingdings"/>
              <a:buChar char=""/>
              <a:tabLst>
                <a:tab pos="222250" algn="l"/>
              </a:tabLst>
            </a:pP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Salah satu aktivitas dalam pengelolaan SDM adalah </a:t>
            </a:r>
            <a:r>
              <a:rPr sz="2200" spc="-5" dirty="0">
                <a:solidFill>
                  <a:srgbClr val="006FBF"/>
                </a:solidFill>
                <a:latin typeface="Arial"/>
                <a:cs typeface="Arial"/>
              </a:rPr>
              <a:t> Rekrutmen </a:t>
            </a: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dan </a:t>
            </a:r>
            <a:r>
              <a:rPr sz="2200" spc="-5" dirty="0">
                <a:solidFill>
                  <a:srgbClr val="006FBF"/>
                </a:solidFill>
                <a:latin typeface="Arial"/>
                <a:cs typeface="Arial"/>
              </a:rPr>
              <a:t>Seleksi</a:t>
            </a: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. Hal ini ditujukan agar perusahaan  dapat mengelola sumber daya manusia yang baik secara  efektif dan</a:t>
            </a:r>
            <a:r>
              <a:rPr sz="2200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33333"/>
                </a:solidFill>
                <a:latin typeface="Arial"/>
                <a:cs typeface="Arial"/>
              </a:rPr>
              <a:t>efisien.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992505">
              <a:lnSpc>
                <a:spcPct val="100000"/>
              </a:lnSpc>
              <a:spcBef>
                <a:spcPts val="1050"/>
              </a:spcBef>
            </a:pPr>
            <a:r>
              <a:rPr b="1" dirty="0">
                <a:latin typeface="Carlito"/>
                <a:cs typeface="Carlito"/>
              </a:rPr>
              <a:t>Latar</a:t>
            </a:r>
            <a:r>
              <a:rPr b="1" spc="-20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Belakang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92405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Instrumen Proses</a:t>
            </a:r>
            <a:r>
              <a:rPr spc="-50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Seleksi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06270" y="1691639"/>
            <a:ext cx="3489960" cy="3870960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420370" indent="-407670">
              <a:lnSpc>
                <a:spcPct val="100000"/>
              </a:lnSpc>
              <a:spcBef>
                <a:spcPts val="101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Surat-surat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rekomendasi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1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Dokumen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Lamaran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0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Tes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Kemampuan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1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Tes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Kepribadian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0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Tes</a:t>
            </a:r>
            <a:r>
              <a:rPr sz="2400" spc="-10" dirty="0">
                <a:latin typeface="Carlito"/>
                <a:cs typeface="Carlito"/>
              </a:rPr>
              <a:t> Psikologi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0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Wawancara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1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Tes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Kesehatan</a:t>
            </a:r>
            <a:endParaRPr sz="2400">
              <a:latin typeface="Carlito"/>
              <a:cs typeface="Carlito"/>
            </a:endParaRPr>
          </a:p>
          <a:p>
            <a:pPr marL="420370" indent="-407670">
              <a:lnSpc>
                <a:spcPct val="100000"/>
              </a:lnSpc>
              <a:spcBef>
                <a:spcPts val="900"/>
              </a:spcBef>
              <a:buClr>
                <a:srgbClr val="FD1E07"/>
              </a:buClr>
              <a:buFont typeface="Verdana"/>
              <a:buChar char="•"/>
              <a:tabLst>
                <a:tab pos="419734" algn="l"/>
                <a:tab pos="420370" algn="l"/>
              </a:tabLst>
            </a:pPr>
            <a:r>
              <a:rPr sz="2400" spc="-5" dirty="0">
                <a:latin typeface="Carlito"/>
                <a:cs typeface="Carlito"/>
              </a:rPr>
              <a:t>Drug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Test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090930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Proses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Seleksi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87500" y="1631950"/>
            <a:ext cx="7881620" cy="496951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401320" indent="-388620">
              <a:lnSpc>
                <a:spcPct val="100000"/>
              </a:lnSpc>
              <a:spcBef>
                <a:spcPts val="1250"/>
              </a:spcBef>
              <a:buClr>
                <a:srgbClr val="FF3399"/>
              </a:buClr>
              <a:buFont typeface="Verdana"/>
              <a:buChar char="•"/>
              <a:tabLst>
                <a:tab pos="400685" algn="l"/>
                <a:tab pos="401320" algn="l"/>
              </a:tabLst>
            </a:pP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Wawancara </a:t>
            </a:r>
            <a:r>
              <a:rPr sz="2800" dirty="0">
                <a:solidFill>
                  <a:srgbClr val="FF0000"/>
                </a:solidFill>
                <a:latin typeface="Carlito"/>
                <a:cs typeface="Carlito"/>
              </a:rPr>
              <a:t>awal</a:t>
            </a:r>
            <a:r>
              <a:rPr sz="280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753110" marR="537210" lvl="1" indent="-283210">
              <a:lnSpc>
                <a:spcPts val="3090"/>
              </a:lnSpc>
              <a:spcBef>
                <a:spcPts val="147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  <a:tab pos="753110" algn="l"/>
              </a:tabLst>
            </a:pPr>
            <a:r>
              <a:rPr sz="2800" spc="-10" dirty="0">
                <a:latin typeface="Carlito"/>
                <a:cs typeface="Carlito"/>
              </a:rPr>
              <a:t>Mengeliminasi </a:t>
            </a:r>
            <a:r>
              <a:rPr sz="2800" spc="-5" dirty="0">
                <a:latin typeface="Carlito"/>
                <a:cs typeface="Carlito"/>
              </a:rPr>
              <a:t>pelamar yang tidak </a:t>
            </a:r>
            <a:r>
              <a:rPr sz="2800" spc="-10" dirty="0">
                <a:latin typeface="Carlito"/>
                <a:cs typeface="Carlito"/>
              </a:rPr>
              <a:t>memenuhi  </a:t>
            </a:r>
            <a:r>
              <a:rPr sz="2800" spc="-5" dirty="0">
                <a:latin typeface="Carlito"/>
                <a:cs typeface="Carlito"/>
              </a:rPr>
              <a:t>persyaratan, misalnya dari </a:t>
            </a:r>
            <a:r>
              <a:rPr sz="2800" spc="-10" dirty="0">
                <a:latin typeface="Carlito"/>
                <a:cs typeface="Carlito"/>
              </a:rPr>
              <a:t>sisi</a:t>
            </a:r>
            <a:r>
              <a:rPr sz="2800" spc="-3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pendidikan.</a:t>
            </a:r>
            <a:endParaRPr sz="2800">
              <a:latin typeface="Carlito"/>
              <a:cs typeface="Carlito"/>
            </a:endParaRPr>
          </a:p>
          <a:p>
            <a:pPr marL="753110" marR="250190" lvl="1" indent="-283210">
              <a:lnSpc>
                <a:spcPts val="3090"/>
              </a:lnSpc>
              <a:spcBef>
                <a:spcPts val="142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  <a:tab pos="753110" algn="l"/>
              </a:tabLst>
            </a:pPr>
            <a:r>
              <a:rPr sz="2800" spc="-5" dirty="0">
                <a:latin typeface="Carlito"/>
                <a:cs typeface="Carlito"/>
              </a:rPr>
              <a:t>Cara wawancara dapat </a:t>
            </a:r>
            <a:r>
              <a:rPr sz="2800" spc="-10" dirty="0">
                <a:latin typeface="Carlito"/>
                <a:cs typeface="Carlito"/>
              </a:rPr>
              <a:t>melalui telp, </a:t>
            </a:r>
            <a:r>
              <a:rPr sz="2800" spc="-5" dirty="0">
                <a:latin typeface="Carlito"/>
                <a:cs typeface="Carlito"/>
              </a:rPr>
              <a:t>atau </a:t>
            </a:r>
            <a:r>
              <a:rPr sz="2800" spc="-10" dirty="0">
                <a:latin typeface="Carlito"/>
                <a:cs typeface="Carlito"/>
              </a:rPr>
              <a:t>media  daring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lainnya</a:t>
            </a:r>
            <a:endParaRPr sz="2800">
              <a:latin typeface="Carlito"/>
              <a:cs typeface="Carlito"/>
            </a:endParaRPr>
          </a:p>
          <a:p>
            <a:pPr marL="425450" indent="-390525">
              <a:lnSpc>
                <a:spcPct val="100000"/>
              </a:lnSpc>
              <a:spcBef>
                <a:spcPts val="595"/>
              </a:spcBef>
              <a:buClr>
                <a:srgbClr val="FF3399"/>
              </a:buClr>
              <a:buFont typeface="Verdana"/>
              <a:buChar char="•"/>
              <a:tabLst>
                <a:tab pos="424815" algn="l"/>
                <a:tab pos="425450" algn="l"/>
              </a:tabLst>
            </a:pP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Review lamaran dan</a:t>
            </a: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resume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776605" marR="549275" lvl="1" indent="-284480">
              <a:lnSpc>
                <a:spcPts val="3090"/>
              </a:lnSpc>
              <a:spcBef>
                <a:spcPts val="1475"/>
              </a:spcBef>
              <a:buClr>
                <a:srgbClr val="FFFFFF"/>
              </a:buClr>
              <a:buFont typeface="Arial"/>
              <a:buChar char="•"/>
              <a:tabLst>
                <a:tab pos="776605" algn="l"/>
                <a:tab pos="777240" algn="l"/>
              </a:tabLst>
            </a:pPr>
            <a:r>
              <a:rPr sz="2800" spc="-10" dirty="0">
                <a:latin typeface="Carlito"/>
                <a:cs typeface="Carlito"/>
              </a:rPr>
              <a:t>Untuk memeriksa </a:t>
            </a:r>
            <a:r>
              <a:rPr sz="2800" spc="-5" dirty="0">
                <a:latin typeface="Carlito"/>
                <a:cs typeface="Carlito"/>
              </a:rPr>
              <a:t>kecocokan </a:t>
            </a:r>
            <a:r>
              <a:rPr sz="2800" spc="-10" dirty="0">
                <a:latin typeface="Carlito"/>
                <a:cs typeface="Carlito"/>
              </a:rPr>
              <a:t>individu dengan  posisi </a:t>
            </a:r>
            <a:r>
              <a:rPr sz="2800" spc="-5" dirty="0">
                <a:latin typeface="Carlito"/>
                <a:cs typeface="Carlito"/>
              </a:rPr>
              <a:t>dan kelengkapan</a:t>
            </a:r>
            <a:r>
              <a:rPr sz="2800" spc="-2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data.</a:t>
            </a:r>
            <a:endParaRPr sz="2800">
              <a:latin typeface="Carlito"/>
              <a:cs typeface="Carlito"/>
            </a:endParaRPr>
          </a:p>
          <a:p>
            <a:pPr marL="776605" marR="5080" lvl="1" indent="-284480">
              <a:lnSpc>
                <a:spcPts val="3090"/>
              </a:lnSpc>
              <a:spcBef>
                <a:spcPts val="1430"/>
              </a:spcBef>
              <a:buClr>
                <a:srgbClr val="FFFFFF"/>
              </a:buClr>
              <a:buFont typeface="Arial"/>
              <a:buChar char="•"/>
              <a:tabLst>
                <a:tab pos="776605" algn="l"/>
                <a:tab pos="777240" algn="l"/>
              </a:tabLst>
            </a:pPr>
            <a:r>
              <a:rPr sz="2800" spc="-10" dirty="0">
                <a:latin typeface="Carlito"/>
                <a:cs typeface="Carlito"/>
              </a:rPr>
              <a:t>Memeriksa </a:t>
            </a:r>
            <a:r>
              <a:rPr sz="2800" spc="-5" dirty="0">
                <a:latin typeface="Carlito"/>
                <a:cs typeface="Carlito"/>
              </a:rPr>
              <a:t>riwayat </a:t>
            </a:r>
            <a:r>
              <a:rPr sz="2800" spc="-10" dirty="0">
                <a:latin typeface="Carlito"/>
                <a:cs typeface="Carlito"/>
              </a:rPr>
              <a:t>hidup, </a:t>
            </a:r>
            <a:r>
              <a:rPr sz="2800" spc="-5" dirty="0">
                <a:latin typeface="Carlito"/>
                <a:cs typeface="Carlito"/>
              </a:rPr>
              <a:t>tujuan karir, dan </a:t>
            </a:r>
            <a:r>
              <a:rPr sz="2800" spc="-10" dirty="0">
                <a:latin typeface="Carlito"/>
                <a:cs typeface="Carlito"/>
              </a:rPr>
              <a:t>tugas  pada </a:t>
            </a:r>
            <a:r>
              <a:rPr sz="2800" spc="-5" dirty="0">
                <a:latin typeface="Carlito"/>
                <a:cs typeface="Carlito"/>
              </a:rPr>
              <a:t>pekerjaan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terdahulu.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090930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Proses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Seleksi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12239" y="1409699"/>
            <a:ext cx="7967345" cy="348107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401320" indent="-388620">
              <a:lnSpc>
                <a:spcPct val="100000"/>
              </a:lnSpc>
              <a:spcBef>
                <a:spcPts val="1250"/>
              </a:spcBef>
              <a:buClr>
                <a:srgbClr val="FF3399"/>
              </a:buClr>
              <a:buFont typeface="Verdana"/>
              <a:buChar char="•"/>
              <a:tabLst>
                <a:tab pos="400685" algn="l"/>
                <a:tab pos="401320" algn="l"/>
              </a:tabLst>
            </a:pP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Wawancara kerja</a:t>
            </a:r>
            <a:r>
              <a:rPr sz="2800" spc="3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753745" marR="732155" lvl="1" indent="-284480">
              <a:lnSpc>
                <a:spcPts val="3090"/>
              </a:lnSpc>
              <a:spcBef>
                <a:spcPts val="1475"/>
              </a:spcBef>
              <a:buClr>
                <a:srgbClr val="FFFFFF"/>
              </a:buClr>
              <a:buFont typeface="Arial"/>
              <a:buChar char="•"/>
              <a:tabLst>
                <a:tab pos="753745" algn="l"/>
                <a:tab pos="754380" algn="l"/>
              </a:tabLst>
            </a:pPr>
            <a:r>
              <a:rPr sz="2800" spc="-5" dirty="0">
                <a:latin typeface="Carlito"/>
                <a:cs typeface="Carlito"/>
              </a:rPr>
              <a:t>Percakapan </a:t>
            </a:r>
            <a:r>
              <a:rPr sz="2800" spc="-10" dirty="0">
                <a:latin typeface="Carlito"/>
                <a:cs typeface="Carlito"/>
              </a:rPr>
              <a:t>lebih </a:t>
            </a:r>
            <a:r>
              <a:rPr sz="2800" spc="-5" dirty="0">
                <a:latin typeface="Carlito"/>
                <a:cs typeface="Carlito"/>
              </a:rPr>
              <a:t>terarah, bertukar </a:t>
            </a:r>
            <a:r>
              <a:rPr sz="2800" spc="-10" dirty="0">
                <a:latin typeface="Carlito"/>
                <a:cs typeface="Carlito"/>
              </a:rPr>
              <a:t>informasi  </a:t>
            </a:r>
            <a:r>
              <a:rPr sz="2800" spc="-5" dirty="0">
                <a:latin typeface="Carlito"/>
                <a:cs typeface="Carlito"/>
              </a:rPr>
              <a:t>antara pewawancara dan calon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pekerja.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300">
              <a:latin typeface="Carlito"/>
              <a:cs typeface="Carlito"/>
            </a:endParaRPr>
          </a:p>
          <a:p>
            <a:pPr marL="487680" indent="-389255">
              <a:lnSpc>
                <a:spcPct val="100000"/>
              </a:lnSpc>
              <a:buClr>
                <a:srgbClr val="FF3399"/>
              </a:buClr>
              <a:buFont typeface="Verdana"/>
              <a:buChar char="•"/>
              <a:tabLst>
                <a:tab pos="487045" algn="l"/>
                <a:tab pos="487680" algn="l"/>
              </a:tabLst>
            </a:pP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Periksa ulang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latar</a:t>
            </a:r>
            <a:r>
              <a:rPr sz="280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belakang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839469" marR="5080" lvl="1" indent="-283210">
              <a:lnSpc>
                <a:spcPts val="3090"/>
              </a:lnSpc>
              <a:spcBef>
                <a:spcPts val="1480"/>
              </a:spcBef>
              <a:buClr>
                <a:srgbClr val="FFFFFF"/>
              </a:buClr>
              <a:buFont typeface="Arial"/>
              <a:buChar char="•"/>
              <a:tabLst>
                <a:tab pos="838835" algn="l"/>
                <a:tab pos="839469" algn="l"/>
              </a:tabLst>
            </a:pPr>
            <a:r>
              <a:rPr sz="2800" spc="-5" dirty="0">
                <a:latin typeface="Carlito"/>
                <a:cs typeface="Carlito"/>
              </a:rPr>
              <a:t>Referensi </a:t>
            </a:r>
            <a:r>
              <a:rPr sz="2800" spc="-10" dirty="0">
                <a:latin typeface="Carlito"/>
                <a:cs typeface="Carlito"/>
              </a:rPr>
              <a:t>dari seseorang </a:t>
            </a:r>
            <a:r>
              <a:rPr sz="2800" spc="-5" dirty="0">
                <a:latin typeface="Carlito"/>
                <a:cs typeface="Carlito"/>
              </a:rPr>
              <a:t>yang dapat memvalidasi  </a:t>
            </a:r>
            <a:r>
              <a:rPr sz="2800" spc="-10" dirty="0">
                <a:latin typeface="Carlito"/>
                <a:cs typeface="Carlito"/>
              </a:rPr>
              <a:t>informasi </a:t>
            </a:r>
            <a:r>
              <a:rPr sz="2800" spc="-5" dirty="0">
                <a:latin typeface="Carlito"/>
                <a:cs typeface="Carlito"/>
              </a:rPr>
              <a:t>latar belakang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pelamar.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090930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Proses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Seleksi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12239" y="1409699"/>
            <a:ext cx="8160384" cy="465201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401320" indent="-388620">
              <a:lnSpc>
                <a:spcPct val="100000"/>
              </a:lnSpc>
              <a:spcBef>
                <a:spcPts val="1250"/>
              </a:spcBef>
              <a:buClr>
                <a:srgbClr val="FF3399"/>
              </a:buClr>
              <a:buFont typeface="Verdana"/>
              <a:buChar char="•"/>
              <a:tabLst>
                <a:tab pos="400685" algn="l"/>
                <a:tab pos="401320" algn="l"/>
              </a:tabLst>
            </a:pP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Tes seleksi</a:t>
            </a:r>
            <a:r>
              <a:rPr sz="2800" spc="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753745" marR="455295" lvl="1" indent="-284480">
              <a:lnSpc>
                <a:spcPts val="3090"/>
              </a:lnSpc>
              <a:spcBef>
                <a:spcPts val="1475"/>
              </a:spcBef>
              <a:buClr>
                <a:srgbClr val="FFFFFF"/>
              </a:buClr>
              <a:buFont typeface="Arial"/>
              <a:buChar char="•"/>
              <a:tabLst>
                <a:tab pos="753745" algn="l"/>
                <a:tab pos="754380" algn="l"/>
              </a:tabLst>
            </a:pPr>
            <a:r>
              <a:rPr sz="2800" spc="-10" dirty="0">
                <a:latin typeface="Carlito"/>
                <a:cs typeface="Carlito"/>
              </a:rPr>
              <a:t>Untuk </a:t>
            </a:r>
            <a:r>
              <a:rPr sz="2800" spc="-5" dirty="0">
                <a:latin typeface="Carlito"/>
                <a:cs typeface="Carlito"/>
              </a:rPr>
              <a:t>memperkirakan kemampuan </a:t>
            </a:r>
            <a:r>
              <a:rPr sz="2800" spc="-10" dirty="0">
                <a:latin typeface="Carlito"/>
                <a:cs typeface="Carlito"/>
              </a:rPr>
              <a:t>kinerja,  identitas sikap </a:t>
            </a:r>
            <a:r>
              <a:rPr sz="2800" dirty="0">
                <a:latin typeface="Carlito"/>
                <a:cs typeface="Carlito"/>
              </a:rPr>
              <a:t>atau </a:t>
            </a:r>
            <a:r>
              <a:rPr sz="2800" spc="-5" dirty="0">
                <a:latin typeface="Carlito"/>
                <a:cs typeface="Carlito"/>
              </a:rPr>
              <a:t>keahlian tertentu yang </a:t>
            </a:r>
            <a:r>
              <a:rPr sz="2800" spc="-10" dirty="0">
                <a:latin typeface="Carlito"/>
                <a:cs typeface="Carlito"/>
              </a:rPr>
              <a:t>tidak  terlihat pada </a:t>
            </a:r>
            <a:r>
              <a:rPr sz="2800" dirty="0">
                <a:latin typeface="Carlito"/>
                <a:cs typeface="Carlito"/>
              </a:rPr>
              <a:t>waktu </a:t>
            </a:r>
            <a:r>
              <a:rPr sz="2800" spc="-5" dirty="0">
                <a:latin typeface="Carlito"/>
                <a:cs typeface="Carlito"/>
              </a:rPr>
              <a:t>wawancara.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50">
              <a:latin typeface="Carlito"/>
              <a:cs typeface="Carlito"/>
            </a:endParaRPr>
          </a:p>
          <a:p>
            <a:pPr marL="542290" indent="-389255">
              <a:lnSpc>
                <a:spcPct val="100000"/>
              </a:lnSpc>
              <a:buClr>
                <a:srgbClr val="FF3399"/>
              </a:buClr>
              <a:buFont typeface="Verdana"/>
              <a:buChar char="•"/>
              <a:tabLst>
                <a:tab pos="541655" algn="l"/>
                <a:tab pos="542290" algn="l"/>
              </a:tabLst>
            </a:pP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Jenis </a:t>
            </a:r>
            <a:r>
              <a:rPr sz="2800" dirty="0">
                <a:solidFill>
                  <a:srgbClr val="FF0000"/>
                </a:solidFill>
                <a:latin typeface="Carlito"/>
                <a:cs typeface="Carlito"/>
              </a:rPr>
              <a:t>Tes</a:t>
            </a:r>
            <a:r>
              <a:rPr sz="280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894715" marR="5080" lvl="1" indent="-284480">
              <a:lnSpc>
                <a:spcPts val="3090"/>
              </a:lnSpc>
              <a:spcBef>
                <a:spcPts val="1490"/>
              </a:spcBef>
              <a:buClr>
                <a:srgbClr val="FFFFFF"/>
              </a:buClr>
              <a:buFont typeface="Arial"/>
              <a:buChar char="•"/>
              <a:tabLst>
                <a:tab pos="894715" algn="l"/>
                <a:tab pos="895350" algn="l"/>
              </a:tabLst>
            </a:pPr>
            <a:r>
              <a:rPr sz="2800" spc="-5" dirty="0">
                <a:latin typeface="Carlito"/>
                <a:cs typeface="Carlito"/>
              </a:rPr>
              <a:t>Cognitif test, kemampuan </a:t>
            </a:r>
            <a:r>
              <a:rPr sz="2800" spc="-10" dirty="0">
                <a:latin typeface="Carlito"/>
                <a:cs typeface="Carlito"/>
              </a:rPr>
              <a:t>psikomotor, </a:t>
            </a:r>
            <a:r>
              <a:rPr sz="2800" spc="-5" dirty="0">
                <a:latin typeface="Carlito"/>
                <a:cs typeface="Carlito"/>
              </a:rPr>
              <a:t>test  pengetahuan mengenai pekerjaan, tes  </a:t>
            </a:r>
            <a:r>
              <a:rPr sz="2800" spc="-10" dirty="0">
                <a:latin typeface="Carlito"/>
                <a:cs typeface="Carlito"/>
              </a:rPr>
              <a:t>kepribadian, </a:t>
            </a:r>
            <a:r>
              <a:rPr sz="2800" spc="-5" dirty="0">
                <a:latin typeface="Carlito"/>
                <a:cs typeface="Carlito"/>
              </a:rPr>
              <a:t>tes kesehatan, analisa </a:t>
            </a:r>
            <a:r>
              <a:rPr sz="2800" spc="-10" dirty="0">
                <a:latin typeface="Carlito"/>
                <a:cs typeface="Carlito"/>
              </a:rPr>
              <a:t>tulisan tangan,  dll.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090930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Proses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Seleksi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99539" y="1986279"/>
            <a:ext cx="7933055" cy="310134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401320" indent="-388620">
              <a:lnSpc>
                <a:spcPct val="100000"/>
              </a:lnSpc>
              <a:spcBef>
                <a:spcPts val="1250"/>
              </a:spcBef>
              <a:buClr>
                <a:srgbClr val="FF3399"/>
              </a:buClr>
              <a:buFont typeface="Verdana"/>
              <a:buChar char="•"/>
              <a:tabLst>
                <a:tab pos="400685" algn="l"/>
                <a:tab pos="401320" algn="l"/>
              </a:tabLst>
            </a:pP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Pemeriksaan Kesehatan </a:t>
            </a:r>
            <a:r>
              <a:rPr sz="280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753745" marR="5080" lvl="1" indent="-284480">
              <a:lnSpc>
                <a:spcPts val="3090"/>
              </a:lnSpc>
              <a:spcBef>
                <a:spcPts val="1475"/>
              </a:spcBef>
              <a:buClr>
                <a:srgbClr val="FFFFFF"/>
              </a:buClr>
              <a:buFont typeface="Arial"/>
              <a:buChar char="•"/>
              <a:tabLst>
                <a:tab pos="753745" algn="l"/>
                <a:tab pos="754380" algn="l"/>
              </a:tabLst>
            </a:pPr>
            <a:r>
              <a:rPr sz="2800" spc="-10" dirty="0">
                <a:latin typeface="Carlito"/>
                <a:cs typeface="Carlito"/>
              </a:rPr>
              <a:t>Dilakukan sebelum </a:t>
            </a:r>
            <a:r>
              <a:rPr sz="2800" dirty="0">
                <a:latin typeface="Carlito"/>
                <a:cs typeface="Carlito"/>
              </a:rPr>
              <a:t>atau </a:t>
            </a:r>
            <a:r>
              <a:rPr sz="2800" spc="-5" dirty="0">
                <a:latin typeface="Carlito"/>
                <a:cs typeface="Carlito"/>
              </a:rPr>
              <a:t>setelah pegawai </a:t>
            </a:r>
            <a:r>
              <a:rPr sz="2800" spc="-10" dirty="0">
                <a:latin typeface="Carlito"/>
                <a:cs typeface="Carlito"/>
              </a:rPr>
              <a:t>diterima  (tergantung bidang </a:t>
            </a:r>
            <a:r>
              <a:rPr sz="2800" spc="-5" dirty="0">
                <a:latin typeface="Carlito"/>
                <a:cs typeface="Carlito"/>
              </a:rPr>
              <a:t>pekerjaan/peraturan  perusahaan)</a:t>
            </a:r>
            <a:endParaRPr sz="2800">
              <a:latin typeface="Carlito"/>
              <a:cs typeface="Carlito"/>
            </a:endParaRPr>
          </a:p>
          <a:p>
            <a:pPr marL="401320" indent="-388620">
              <a:lnSpc>
                <a:spcPct val="100000"/>
              </a:lnSpc>
              <a:spcBef>
                <a:spcPts val="1095"/>
              </a:spcBef>
              <a:buClr>
                <a:srgbClr val="000000"/>
              </a:buClr>
              <a:buFont typeface="Wingdings"/>
              <a:buChar char=""/>
              <a:tabLst>
                <a:tab pos="401320" algn="l"/>
              </a:tabLst>
            </a:pP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Keputusan</a:t>
            </a:r>
            <a:r>
              <a:rPr sz="2800" spc="-1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seleksi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800" spc="-5" dirty="0">
                <a:latin typeface="Carlito"/>
                <a:cs typeface="Carlito"/>
              </a:rPr>
              <a:t>Biasanya </a:t>
            </a:r>
            <a:r>
              <a:rPr sz="2800" spc="-10" dirty="0">
                <a:latin typeface="Carlito"/>
                <a:cs typeface="Carlito"/>
              </a:rPr>
              <a:t>dilakukan </a:t>
            </a:r>
            <a:r>
              <a:rPr sz="2800" spc="-5" dirty="0">
                <a:latin typeface="Carlito"/>
                <a:cs typeface="Carlito"/>
              </a:rPr>
              <a:t>oleh HRD dan Manager</a:t>
            </a:r>
            <a:r>
              <a:rPr sz="2800" spc="-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lini/divisi.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pc="-10" dirty="0">
                <a:solidFill>
                  <a:srgbClr val="FF3300"/>
                </a:solidFill>
              </a:rPr>
              <a:t>Etika </a:t>
            </a:r>
            <a:r>
              <a:rPr spc="-5" dirty="0">
                <a:solidFill>
                  <a:srgbClr val="FF3300"/>
                </a:solidFill>
              </a:rPr>
              <a:t>Rekrutmen </a:t>
            </a:r>
            <a:r>
              <a:rPr dirty="0">
                <a:solidFill>
                  <a:srgbClr val="FF3300"/>
                </a:solidFill>
              </a:rPr>
              <a:t>&amp;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Seleksi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57630" y="1774190"/>
            <a:ext cx="7827645" cy="433070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1.</a:t>
            </a:r>
            <a:r>
              <a:rPr sz="3200" spc="-20" dirty="0">
                <a:solidFill>
                  <a:srgbClr val="FF3300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Pengumuman</a:t>
            </a:r>
            <a:endParaRPr sz="3200">
              <a:latin typeface="Carlito"/>
              <a:cs typeface="Carlito"/>
            </a:endParaRPr>
          </a:p>
          <a:p>
            <a:pPr marL="400685" marR="739140" indent="-388620">
              <a:lnSpc>
                <a:spcPts val="3529"/>
              </a:lnSpc>
              <a:spcBef>
                <a:spcPts val="1475"/>
              </a:spcBef>
              <a:buClr>
                <a:srgbClr val="FF3399"/>
              </a:buClr>
              <a:buFont typeface="Verdana"/>
              <a:buChar char="•"/>
              <a:tabLst>
                <a:tab pos="401320" algn="l"/>
              </a:tabLst>
            </a:pPr>
            <a:r>
              <a:rPr sz="3200" spc="-5" dirty="0">
                <a:latin typeface="Carlito"/>
                <a:cs typeface="Carlito"/>
              </a:rPr>
              <a:t>Memberikan Informasi yang sebenar-  benarnya dan jelas kepada Publik terkait  lowongan pekerjaan yang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tersedia.</a:t>
            </a:r>
            <a:endParaRPr sz="3200">
              <a:latin typeface="Carlito"/>
              <a:cs typeface="Carlito"/>
            </a:endParaRPr>
          </a:p>
          <a:p>
            <a:pPr marL="400685" marR="5080" indent="-388620">
              <a:lnSpc>
                <a:spcPts val="3529"/>
              </a:lnSpc>
              <a:spcBef>
                <a:spcPts val="1420"/>
              </a:spcBef>
              <a:buClr>
                <a:srgbClr val="FF3399"/>
              </a:buClr>
              <a:buFont typeface="Verdana"/>
              <a:buChar char="•"/>
              <a:tabLst>
                <a:tab pos="401320" algn="l"/>
              </a:tabLst>
            </a:pPr>
            <a:r>
              <a:rPr sz="3200" spc="-5" dirty="0">
                <a:latin typeface="Carlito"/>
                <a:cs typeface="Carlito"/>
              </a:rPr>
              <a:t>Tidak mencantumkan hal-hal yang bermakna  diskriminasi. Contoh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:</a:t>
            </a:r>
            <a:endParaRPr sz="3200">
              <a:latin typeface="Carlito"/>
              <a:cs typeface="Carlito"/>
            </a:endParaRPr>
          </a:p>
          <a:p>
            <a:pPr marL="400685" marR="29845">
              <a:lnSpc>
                <a:spcPts val="3529"/>
              </a:lnSpc>
              <a:spcBef>
                <a:spcPts val="1420"/>
              </a:spcBef>
            </a:pPr>
            <a:r>
              <a:rPr sz="3200" spc="-5" dirty="0">
                <a:latin typeface="Carlito"/>
                <a:cs typeface="Carlito"/>
              </a:rPr>
              <a:t>Dibutuhkan wanita, berpenampilan menarik,  beragama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xxx.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66189" y="1443989"/>
            <a:ext cx="7426325" cy="4023360"/>
          </a:xfrm>
          <a:prstGeom prst="rect">
            <a:avLst/>
          </a:prstGeom>
        </p:spPr>
        <p:txBody>
          <a:bodyPr vert="horz" wrap="square" lIns="0" tIns="299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60"/>
              </a:spcBef>
            </a:pP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2. Etika melaksanakan</a:t>
            </a:r>
            <a:r>
              <a:rPr sz="3200" spc="-35" dirty="0">
                <a:solidFill>
                  <a:srgbClr val="FF3300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tes/wawancara</a:t>
            </a:r>
            <a:endParaRPr sz="3200">
              <a:latin typeface="Carlito"/>
              <a:cs typeface="Carlito"/>
            </a:endParaRPr>
          </a:p>
          <a:p>
            <a:pPr marL="401320" marR="1097915" indent="-388620">
              <a:lnSpc>
                <a:spcPts val="3529"/>
              </a:lnSpc>
              <a:spcBef>
                <a:spcPts val="2635"/>
              </a:spcBef>
              <a:buClr>
                <a:srgbClr val="FF3399"/>
              </a:buClr>
              <a:buFont typeface="Verdana"/>
              <a:buChar char="•"/>
              <a:tabLst>
                <a:tab pos="401320" algn="l"/>
              </a:tabLst>
            </a:pPr>
            <a:r>
              <a:rPr sz="3200" spc="-5" dirty="0">
                <a:latin typeface="Carlito"/>
                <a:cs typeface="Carlito"/>
              </a:rPr>
              <a:t>Pemberian informasi jadwal tes dan  wawancara tidak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mendadak</a:t>
            </a:r>
            <a:endParaRPr sz="3200">
              <a:latin typeface="Carlito"/>
              <a:cs typeface="Carlito"/>
            </a:endParaRPr>
          </a:p>
          <a:p>
            <a:pPr marL="401320" indent="-388620">
              <a:lnSpc>
                <a:spcPct val="100000"/>
              </a:lnSpc>
              <a:spcBef>
                <a:spcPts val="2205"/>
              </a:spcBef>
              <a:buClr>
                <a:srgbClr val="FF3399"/>
              </a:buClr>
              <a:buFont typeface="Verdana"/>
              <a:buChar char="•"/>
              <a:tabLst>
                <a:tab pos="401320" algn="l"/>
              </a:tabLst>
            </a:pPr>
            <a:r>
              <a:rPr sz="3200" spc="-5" dirty="0">
                <a:latin typeface="Carlito"/>
                <a:cs typeface="Carlito"/>
              </a:rPr>
              <a:t>Pemberian alamat lokasi perusahaan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jelas</a:t>
            </a:r>
            <a:endParaRPr sz="3200">
              <a:latin typeface="Carlito"/>
              <a:cs typeface="Carlito"/>
            </a:endParaRPr>
          </a:p>
          <a:p>
            <a:pPr marL="401320" marR="5080" indent="-388620">
              <a:lnSpc>
                <a:spcPts val="3529"/>
              </a:lnSpc>
              <a:spcBef>
                <a:spcPts val="2645"/>
              </a:spcBef>
              <a:buClr>
                <a:srgbClr val="FF3399"/>
              </a:buClr>
              <a:buFont typeface="Verdana"/>
              <a:buChar char="•"/>
              <a:tabLst>
                <a:tab pos="401320" algn="l"/>
              </a:tabLst>
            </a:pPr>
            <a:r>
              <a:rPr sz="3200" spc="-5" dirty="0">
                <a:latin typeface="Carlito"/>
                <a:cs typeface="Carlito"/>
              </a:rPr>
              <a:t>Menerima peserta tes/wawancara dengan  baik dan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sopan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z="3200" spc="-10" dirty="0">
                <a:solidFill>
                  <a:srgbClr val="FF3300"/>
                </a:solidFill>
                <a:latin typeface="Carlito"/>
                <a:cs typeface="Carlito"/>
              </a:rPr>
              <a:t>Etika </a:t>
            </a: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Rekrutmen </a:t>
            </a:r>
            <a:r>
              <a:rPr sz="3200" dirty="0">
                <a:solidFill>
                  <a:srgbClr val="FF3300"/>
                </a:solidFill>
                <a:latin typeface="Carlito"/>
                <a:cs typeface="Carlito"/>
              </a:rPr>
              <a:t>&amp;</a:t>
            </a:r>
            <a:r>
              <a:rPr sz="3200" spc="-25" dirty="0">
                <a:solidFill>
                  <a:srgbClr val="FF3300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Seleksi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z="3200" spc="-10" dirty="0">
                <a:solidFill>
                  <a:srgbClr val="FF3300"/>
                </a:solidFill>
                <a:latin typeface="Carlito"/>
                <a:cs typeface="Carlito"/>
              </a:rPr>
              <a:t>Etika </a:t>
            </a: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Rekrutmen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23339" y="1525270"/>
            <a:ext cx="7858125" cy="2807970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3. </a:t>
            </a:r>
            <a:r>
              <a:rPr sz="3200" spc="-10" dirty="0">
                <a:solidFill>
                  <a:srgbClr val="FF3300"/>
                </a:solidFill>
                <a:latin typeface="Carlito"/>
                <a:cs typeface="Carlito"/>
              </a:rPr>
              <a:t>Etika </a:t>
            </a: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pasca</a:t>
            </a:r>
            <a:r>
              <a:rPr sz="3200" spc="-10" dirty="0">
                <a:solidFill>
                  <a:srgbClr val="FF3300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tes/wawancara</a:t>
            </a:r>
            <a:endParaRPr sz="3200">
              <a:latin typeface="Carlito"/>
              <a:cs typeface="Carlito"/>
            </a:endParaRPr>
          </a:p>
          <a:p>
            <a:pPr marL="401320" marR="1021080" indent="-388620">
              <a:lnSpc>
                <a:spcPts val="3529"/>
              </a:lnSpc>
              <a:spcBef>
                <a:spcPts val="1485"/>
              </a:spcBef>
              <a:buClr>
                <a:srgbClr val="FF3399"/>
              </a:buClr>
              <a:buFont typeface="Verdana"/>
              <a:buChar char="•"/>
              <a:tabLst>
                <a:tab pos="401320" algn="l"/>
              </a:tabLst>
            </a:pPr>
            <a:r>
              <a:rPr sz="3200" spc="-5" dirty="0">
                <a:latin typeface="Carlito"/>
                <a:cs typeface="Carlito"/>
              </a:rPr>
              <a:t>Memberikan informasi keputusan hasil  rekrutmen segera</a:t>
            </a:r>
            <a:endParaRPr sz="3200">
              <a:latin typeface="Carlito"/>
              <a:cs typeface="Carlito"/>
            </a:endParaRPr>
          </a:p>
          <a:p>
            <a:pPr marL="401320" marR="5080" indent="-388620">
              <a:lnSpc>
                <a:spcPts val="3529"/>
              </a:lnSpc>
              <a:spcBef>
                <a:spcPts val="1420"/>
              </a:spcBef>
              <a:buClr>
                <a:srgbClr val="FF3399"/>
              </a:buClr>
              <a:buFont typeface="Verdana"/>
              <a:buChar char="•"/>
              <a:tabLst>
                <a:tab pos="401320" algn="l"/>
              </a:tabLst>
            </a:pPr>
            <a:r>
              <a:rPr sz="3200" spc="-5" dirty="0">
                <a:latin typeface="Carlito"/>
                <a:cs typeface="Carlito"/>
              </a:rPr>
              <a:t>Tidak menggantung jawaban hasil rekrutmen  kepada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kandidat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Biaya</a:t>
            </a:r>
            <a:r>
              <a:rPr spc="-10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Rekrutmen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68730" y="1903729"/>
            <a:ext cx="8744585" cy="35915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2860" algn="just">
              <a:lnSpc>
                <a:spcPct val="130000"/>
              </a:lnSpc>
              <a:spcBef>
                <a:spcPts val="105"/>
              </a:spcBef>
            </a:pPr>
            <a:r>
              <a:rPr sz="3600" dirty="0">
                <a:latin typeface="Arial"/>
                <a:cs typeface="Arial"/>
              </a:rPr>
              <a:t>Merekrut </a:t>
            </a:r>
            <a:r>
              <a:rPr sz="3600" spc="-5" dirty="0">
                <a:latin typeface="Arial"/>
                <a:cs typeface="Arial"/>
              </a:rPr>
              <a:t>karyawan </a:t>
            </a:r>
            <a:r>
              <a:rPr sz="3600" dirty="0">
                <a:latin typeface="Arial"/>
                <a:cs typeface="Arial"/>
              </a:rPr>
              <a:t>secara </a:t>
            </a:r>
            <a:r>
              <a:rPr sz="3600" spc="-5" dirty="0">
                <a:latin typeface="Arial"/>
                <a:cs typeface="Arial"/>
              </a:rPr>
              <a:t>internal dengan  memanfaatkan kandidat dari dalam  organisasi maupun mencari dari </a:t>
            </a:r>
            <a:r>
              <a:rPr sz="3600" dirty="0">
                <a:latin typeface="Arial"/>
                <a:cs typeface="Arial"/>
              </a:rPr>
              <a:t>luar  </a:t>
            </a:r>
            <a:r>
              <a:rPr sz="3600" spc="-5" dirty="0">
                <a:latin typeface="Arial"/>
                <a:cs typeface="Arial"/>
              </a:rPr>
              <a:t>perusahaan sama-sama membutuhkan  biaya, </a:t>
            </a:r>
            <a:r>
              <a:rPr sz="3600" dirty="0">
                <a:latin typeface="Arial"/>
                <a:cs typeface="Arial"/>
              </a:rPr>
              <a:t>meski </a:t>
            </a:r>
            <a:r>
              <a:rPr sz="3600" spc="-5" dirty="0">
                <a:latin typeface="Arial"/>
                <a:cs typeface="Arial"/>
              </a:rPr>
              <a:t>besarnya</a:t>
            </a:r>
            <a:r>
              <a:rPr sz="3600" spc="-3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berbeda.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Biaya</a:t>
            </a:r>
            <a:r>
              <a:rPr spc="-10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Rekrutmen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68730" y="1905000"/>
            <a:ext cx="8746490" cy="4194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525" indent="22860" algn="just">
              <a:lnSpc>
                <a:spcPct val="129900"/>
              </a:lnSpc>
              <a:spcBef>
                <a:spcPts val="95"/>
              </a:spcBef>
            </a:pPr>
            <a:r>
              <a:rPr sz="2400" b="1" spc="-10" dirty="0">
                <a:solidFill>
                  <a:srgbClr val="FF3300"/>
                </a:solidFill>
                <a:latin typeface="Arial"/>
                <a:cs typeface="Arial"/>
              </a:rPr>
              <a:t>Cost </a:t>
            </a:r>
            <a:r>
              <a:rPr sz="2400" b="1" spc="-5" dirty="0">
                <a:solidFill>
                  <a:srgbClr val="FF3300"/>
                </a:solidFill>
                <a:latin typeface="Arial"/>
                <a:cs typeface="Arial"/>
              </a:rPr>
              <a:t>per hire </a:t>
            </a:r>
            <a:r>
              <a:rPr sz="2400" spc="-10" dirty="0">
                <a:latin typeface="Arial"/>
                <a:cs typeface="Arial"/>
              </a:rPr>
              <a:t>adalah </a:t>
            </a:r>
            <a:r>
              <a:rPr sz="2400" spc="-5" dirty="0">
                <a:latin typeface="Arial"/>
                <a:cs typeface="Arial"/>
              </a:rPr>
              <a:t>total biaya untuk menemukan </a:t>
            </a:r>
            <a:r>
              <a:rPr sz="2400" spc="-10" dirty="0">
                <a:latin typeface="Arial"/>
                <a:cs typeface="Arial"/>
              </a:rPr>
              <a:t>dan  </a:t>
            </a:r>
            <a:r>
              <a:rPr sz="2400" spc="-5" dirty="0">
                <a:latin typeface="Arial"/>
                <a:cs typeface="Arial"/>
              </a:rPr>
              <a:t>membawa seorang karyawan baru </a:t>
            </a:r>
            <a:r>
              <a:rPr sz="2400" dirty="0">
                <a:latin typeface="Arial"/>
                <a:cs typeface="Arial"/>
              </a:rPr>
              <a:t>ke </a:t>
            </a:r>
            <a:r>
              <a:rPr sz="2400" spc="-10" dirty="0">
                <a:latin typeface="Arial"/>
                <a:cs typeface="Arial"/>
              </a:rPr>
              <a:t>dalam </a:t>
            </a:r>
            <a:r>
              <a:rPr sz="2400" spc="-5" dirty="0">
                <a:latin typeface="Arial"/>
                <a:cs typeface="Arial"/>
              </a:rPr>
              <a:t>perusahaan </a:t>
            </a:r>
            <a:r>
              <a:rPr sz="2400" spc="-10" dirty="0">
                <a:latin typeface="Arial"/>
                <a:cs typeface="Arial"/>
              </a:rPr>
              <a:t>Anda,  </a:t>
            </a:r>
            <a:r>
              <a:rPr sz="2400" spc="-5" dirty="0">
                <a:latin typeface="Arial"/>
                <a:cs typeface="Arial"/>
              </a:rPr>
              <a:t>dari biaya iklan, biaya software, </a:t>
            </a:r>
            <a:r>
              <a:rPr sz="2400" spc="-10" dirty="0">
                <a:latin typeface="Arial"/>
                <a:cs typeface="Arial"/>
              </a:rPr>
              <a:t>hingga </a:t>
            </a:r>
            <a:r>
              <a:rPr sz="2400" spc="-5" dirty="0">
                <a:latin typeface="Arial"/>
                <a:cs typeface="Arial"/>
              </a:rPr>
              <a:t>biaya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administrasi.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Arial"/>
              <a:cs typeface="Arial"/>
            </a:endParaRPr>
          </a:p>
          <a:p>
            <a:pPr marL="12700" marR="5080" indent="22860" algn="just">
              <a:lnSpc>
                <a:spcPct val="129900"/>
              </a:lnSpc>
            </a:pPr>
            <a:r>
              <a:rPr sz="2400" spc="-5" dirty="0">
                <a:latin typeface="Arial"/>
                <a:cs typeface="Arial"/>
              </a:rPr>
              <a:t>Setiap perusahaan sebaiknya menghitung </a:t>
            </a:r>
            <a:r>
              <a:rPr sz="2400" spc="-5" dirty="0">
                <a:solidFill>
                  <a:srgbClr val="FF6600"/>
                </a:solidFill>
                <a:latin typeface="Arial"/>
                <a:cs typeface="Arial"/>
              </a:rPr>
              <a:t>cost </a:t>
            </a:r>
            <a:r>
              <a:rPr sz="2400" spc="-10" dirty="0">
                <a:solidFill>
                  <a:srgbClr val="FF6600"/>
                </a:solidFill>
                <a:latin typeface="Arial"/>
                <a:cs typeface="Arial"/>
              </a:rPr>
              <a:t>per </a:t>
            </a:r>
            <a:r>
              <a:rPr sz="2400" spc="-5" dirty="0">
                <a:solidFill>
                  <a:srgbClr val="FF6600"/>
                </a:solidFill>
                <a:latin typeface="Arial"/>
                <a:cs typeface="Arial"/>
              </a:rPr>
              <a:t>hire </a:t>
            </a:r>
            <a:r>
              <a:rPr sz="2400" spc="-10" dirty="0">
                <a:latin typeface="Arial"/>
                <a:cs typeface="Arial"/>
              </a:rPr>
              <a:t>agar  mengetahui </a:t>
            </a:r>
            <a:r>
              <a:rPr sz="2400" spc="-5" dirty="0">
                <a:latin typeface="Arial"/>
                <a:cs typeface="Arial"/>
              </a:rPr>
              <a:t>biaya yang dikeluarkan untuk menjalankan proses  rekrutmen. </a:t>
            </a:r>
            <a:r>
              <a:rPr sz="2400" spc="-10" dirty="0">
                <a:latin typeface="Arial"/>
                <a:cs typeface="Arial"/>
              </a:rPr>
              <a:t>Dengan </a:t>
            </a:r>
            <a:r>
              <a:rPr sz="2400" spc="-5" dirty="0">
                <a:latin typeface="Arial"/>
                <a:cs typeface="Arial"/>
              </a:rPr>
              <a:t>demikian, perusahaan </a:t>
            </a:r>
            <a:r>
              <a:rPr sz="2400" spc="-10" dirty="0">
                <a:latin typeface="Arial"/>
                <a:cs typeface="Arial"/>
              </a:rPr>
              <a:t>dapat </a:t>
            </a:r>
            <a:r>
              <a:rPr sz="2400" spc="-5" dirty="0">
                <a:latin typeface="Arial"/>
                <a:cs typeface="Arial"/>
              </a:rPr>
              <a:t>menentukan  strategi perekrutan yang paling efisien </a:t>
            </a:r>
            <a:r>
              <a:rPr sz="2400" spc="-10" dirty="0">
                <a:latin typeface="Arial"/>
                <a:cs typeface="Arial"/>
              </a:rPr>
              <a:t>dan </a:t>
            </a:r>
            <a:r>
              <a:rPr sz="2400" spc="-5" dirty="0">
                <a:latin typeface="Arial"/>
                <a:cs typeface="Arial"/>
              </a:rPr>
              <a:t>efektif </a:t>
            </a:r>
            <a:r>
              <a:rPr sz="2400" spc="-10" dirty="0">
                <a:latin typeface="Arial"/>
                <a:cs typeface="Arial"/>
              </a:rPr>
              <a:t>untuk  </a:t>
            </a:r>
            <a:r>
              <a:rPr sz="2400" spc="-5" dirty="0">
                <a:latin typeface="Arial"/>
                <a:cs typeface="Arial"/>
              </a:rPr>
              <a:t>memperoleh </a:t>
            </a:r>
            <a:r>
              <a:rPr sz="2400" spc="-10" dirty="0">
                <a:latin typeface="Arial"/>
                <a:cs typeface="Arial"/>
              </a:rPr>
              <a:t>kandidat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berkualitas.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65320" y="364490"/>
            <a:ext cx="3618229" cy="486409"/>
          </a:xfrm>
          <a:custGeom>
            <a:avLst/>
            <a:gdLst/>
            <a:ahLst/>
            <a:cxnLst/>
            <a:rect l="l" t="t" r="r" b="b"/>
            <a:pathLst>
              <a:path w="3618229" h="486409">
                <a:moveTo>
                  <a:pt x="3618229" y="0"/>
                </a:moveTo>
                <a:lnTo>
                  <a:pt x="0" y="0"/>
                </a:lnTo>
                <a:lnTo>
                  <a:pt x="0" y="486410"/>
                </a:lnTo>
                <a:lnTo>
                  <a:pt x="3618229" y="48641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65320" y="364490"/>
            <a:ext cx="3618229" cy="486409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59"/>
              </a:spcBef>
            </a:pPr>
            <a:r>
              <a:rPr sz="2600" b="1" spc="-5" dirty="0">
                <a:solidFill>
                  <a:srgbClr val="000000"/>
                </a:solidFill>
                <a:latin typeface="Carlito"/>
                <a:cs typeface="Carlito"/>
              </a:rPr>
              <a:t>Proses Manajemen</a:t>
            </a:r>
            <a:r>
              <a:rPr sz="2600" b="1" spc="-2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600" b="1" spc="-5" dirty="0">
                <a:solidFill>
                  <a:srgbClr val="000000"/>
                </a:solidFill>
                <a:latin typeface="Carlito"/>
                <a:cs typeface="Carlito"/>
              </a:rPr>
              <a:t>SDM</a:t>
            </a:r>
            <a:endParaRPr sz="26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335087" y="1048067"/>
            <a:ext cx="9949815" cy="5554345"/>
            <a:chOff x="1335087" y="1048067"/>
            <a:chExt cx="9949815" cy="5554345"/>
          </a:xfrm>
        </p:grpSpPr>
        <p:sp>
          <p:nvSpPr>
            <p:cNvPr id="5" name="object 5"/>
            <p:cNvSpPr/>
            <p:nvPr/>
          </p:nvSpPr>
          <p:spPr>
            <a:xfrm>
              <a:off x="1339850" y="1052830"/>
              <a:ext cx="9940290" cy="5544820"/>
            </a:xfrm>
            <a:custGeom>
              <a:avLst/>
              <a:gdLst/>
              <a:ahLst/>
              <a:cxnLst/>
              <a:rect l="l" t="t" r="r" b="b"/>
              <a:pathLst>
                <a:path w="9940290" h="5544820">
                  <a:moveTo>
                    <a:pt x="9940290" y="0"/>
                  </a:moveTo>
                  <a:lnTo>
                    <a:pt x="0" y="0"/>
                  </a:lnTo>
                  <a:lnTo>
                    <a:pt x="0" y="5544820"/>
                  </a:lnTo>
                  <a:lnTo>
                    <a:pt x="9940290" y="5544820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39850" y="1052830"/>
              <a:ext cx="9940290" cy="5544820"/>
            </a:xfrm>
            <a:custGeom>
              <a:avLst/>
              <a:gdLst/>
              <a:ahLst/>
              <a:cxnLst/>
              <a:rect l="l" t="t" r="r" b="b"/>
              <a:pathLst>
                <a:path w="9940290" h="5544820">
                  <a:moveTo>
                    <a:pt x="4970780" y="5544820"/>
                  </a:moveTo>
                  <a:lnTo>
                    <a:pt x="0" y="5544820"/>
                  </a:lnTo>
                  <a:lnTo>
                    <a:pt x="0" y="0"/>
                  </a:lnTo>
                  <a:lnTo>
                    <a:pt x="9940290" y="0"/>
                  </a:lnTo>
                  <a:lnTo>
                    <a:pt x="9940290" y="5544820"/>
                  </a:lnTo>
                  <a:lnTo>
                    <a:pt x="4970780" y="554482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85390" y="1555749"/>
              <a:ext cx="2393950" cy="784860"/>
            </a:xfrm>
            <a:custGeom>
              <a:avLst/>
              <a:gdLst/>
              <a:ahLst/>
              <a:cxnLst/>
              <a:rect l="l" t="t" r="r" b="b"/>
              <a:pathLst>
                <a:path w="2393950" h="784860">
                  <a:moveTo>
                    <a:pt x="239395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784860"/>
                  </a:lnTo>
                  <a:lnTo>
                    <a:pt x="2393950" y="784860"/>
                  </a:lnTo>
                  <a:lnTo>
                    <a:pt x="2393950" y="76200"/>
                  </a:lnTo>
                  <a:lnTo>
                    <a:pt x="239395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85389" y="1555750"/>
              <a:ext cx="2393950" cy="784860"/>
            </a:xfrm>
            <a:custGeom>
              <a:avLst/>
              <a:gdLst/>
              <a:ahLst/>
              <a:cxnLst/>
              <a:rect l="l" t="t" r="r" b="b"/>
              <a:pathLst>
                <a:path w="2393950" h="784860">
                  <a:moveTo>
                    <a:pt x="1197610" y="784860"/>
                  </a:moveTo>
                  <a:lnTo>
                    <a:pt x="0" y="784860"/>
                  </a:lnTo>
                  <a:lnTo>
                    <a:pt x="0" y="0"/>
                  </a:lnTo>
                  <a:lnTo>
                    <a:pt x="2393950" y="0"/>
                  </a:lnTo>
                  <a:lnTo>
                    <a:pt x="2393950" y="784860"/>
                  </a:lnTo>
                  <a:lnTo>
                    <a:pt x="1197610" y="784860"/>
                  </a:lnTo>
                  <a:close/>
                </a:path>
              </a:pathLst>
            </a:custGeom>
            <a:ln w="9344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09189" y="1631950"/>
              <a:ext cx="2393950" cy="784860"/>
            </a:xfrm>
            <a:custGeom>
              <a:avLst/>
              <a:gdLst/>
              <a:ahLst/>
              <a:cxnLst/>
              <a:rect l="l" t="t" r="r" b="b"/>
              <a:pathLst>
                <a:path w="2393950" h="784860">
                  <a:moveTo>
                    <a:pt x="2393950" y="0"/>
                  </a:moveTo>
                  <a:lnTo>
                    <a:pt x="0" y="0"/>
                  </a:lnTo>
                  <a:lnTo>
                    <a:pt x="0" y="784860"/>
                  </a:lnTo>
                  <a:lnTo>
                    <a:pt x="2393950" y="78486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409189" y="1631950"/>
            <a:ext cx="2393950" cy="784860"/>
          </a:xfrm>
          <a:prstGeom prst="rect">
            <a:avLst/>
          </a:prstGeom>
          <a:ln w="9344">
            <a:solidFill>
              <a:srgbClr val="7F7F7F"/>
            </a:solidFill>
          </a:ln>
        </p:spPr>
        <p:txBody>
          <a:bodyPr vert="horz" wrap="square" lIns="0" tIns="87630" rIns="0" bIns="0" rtlCol="0">
            <a:spAutoFit/>
          </a:bodyPr>
          <a:lstStyle/>
          <a:p>
            <a:pPr marL="913130" marR="207010" indent="-701040">
              <a:lnSpc>
                <a:spcPct val="100000"/>
              </a:lnSpc>
              <a:spcBef>
                <a:spcPts val="690"/>
              </a:spcBef>
            </a:pPr>
            <a:r>
              <a:rPr sz="20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RENCANA</a:t>
            </a:r>
            <a:r>
              <a:rPr sz="20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N  SDM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241290" y="1550987"/>
            <a:ext cx="2258060" cy="869950"/>
            <a:chOff x="5241290" y="1550987"/>
            <a:chExt cx="2258060" cy="869950"/>
          </a:xfrm>
        </p:grpSpPr>
        <p:sp>
          <p:nvSpPr>
            <p:cNvPr id="12" name="object 12"/>
            <p:cNvSpPr/>
            <p:nvPr/>
          </p:nvSpPr>
          <p:spPr>
            <a:xfrm>
              <a:off x="5317490" y="1555749"/>
              <a:ext cx="2176780" cy="788670"/>
            </a:xfrm>
            <a:custGeom>
              <a:avLst/>
              <a:gdLst/>
              <a:ahLst/>
              <a:cxnLst/>
              <a:rect l="l" t="t" r="r" b="b"/>
              <a:pathLst>
                <a:path w="2176779" h="788669">
                  <a:moveTo>
                    <a:pt x="217678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788670"/>
                  </a:lnTo>
                  <a:lnTo>
                    <a:pt x="2176780" y="788670"/>
                  </a:lnTo>
                  <a:lnTo>
                    <a:pt x="2176780" y="76200"/>
                  </a:lnTo>
                  <a:lnTo>
                    <a:pt x="217678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7490" y="1555750"/>
              <a:ext cx="2176780" cy="788670"/>
            </a:xfrm>
            <a:custGeom>
              <a:avLst/>
              <a:gdLst/>
              <a:ahLst/>
              <a:cxnLst/>
              <a:rect l="l" t="t" r="r" b="b"/>
              <a:pathLst>
                <a:path w="2176779" h="788669">
                  <a:moveTo>
                    <a:pt x="1089660" y="788670"/>
                  </a:moveTo>
                  <a:lnTo>
                    <a:pt x="0" y="788670"/>
                  </a:lnTo>
                  <a:lnTo>
                    <a:pt x="0" y="0"/>
                  </a:lnTo>
                  <a:lnTo>
                    <a:pt x="2176780" y="0"/>
                  </a:lnTo>
                  <a:lnTo>
                    <a:pt x="2176780" y="788670"/>
                  </a:lnTo>
                  <a:lnTo>
                    <a:pt x="1089660" y="788670"/>
                  </a:lnTo>
                  <a:close/>
                </a:path>
              </a:pathLst>
            </a:custGeom>
            <a:ln w="9344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41290" y="1631950"/>
              <a:ext cx="2176780" cy="788670"/>
            </a:xfrm>
            <a:custGeom>
              <a:avLst/>
              <a:gdLst/>
              <a:ahLst/>
              <a:cxnLst/>
              <a:rect l="l" t="t" r="r" b="b"/>
              <a:pathLst>
                <a:path w="2176779" h="788669">
                  <a:moveTo>
                    <a:pt x="2176780" y="0"/>
                  </a:moveTo>
                  <a:lnTo>
                    <a:pt x="0" y="0"/>
                  </a:lnTo>
                  <a:lnTo>
                    <a:pt x="0" y="788670"/>
                  </a:lnTo>
                  <a:lnTo>
                    <a:pt x="2176780" y="78867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241290" y="1631950"/>
            <a:ext cx="2176780" cy="788670"/>
          </a:xfrm>
          <a:prstGeom prst="rect">
            <a:avLst/>
          </a:prstGeom>
          <a:ln w="9344">
            <a:solidFill>
              <a:srgbClr val="7F7F7F"/>
            </a:solidFill>
          </a:ln>
        </p:spPr>
        <p:txBody>
          <a:bodyPr vert="horz" wrap="square" lIns="0" tIns="241300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1900"/>
              </a:spcBef>
            </a:pP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REKRUITMEN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954020" y="4525327"/>
            <a:ext cx="2912110" cy="876300"/>
            <a:chOff x="2954020" y="4525327"/>
            <a:chExt cx="2912110" cy="876300"/>
          </a:xfrm>
        </p:grpSpPr>
        <p:sp>
          <p:nvSpPr>
            <p:cNvPr id="17" name="object 17"/>
            <p:cNvSpPr/>
            <p:nvPr/>
          </p:nvSpPr>
          <p:spPr>
            <a:xfrm>
              <a:off x="3030220" y="4530090"/>
              <a:ext cx="2830830" cy="793750"/>
            </a:xfrm>
            <a:custGeom>
              <a:avLst/>
              <a:gdLst/>
              <a:ahLst/>
              <a:cxnLst/>
              <a:rect l="l" t="t" r="r" b="b"/>
              <a:pathLst>
                <a:path w="2830829" h="793750">
                  <a:moveTo>
                    <a:pt x="283083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793750"/>
                  </a:lnTo>
                  <a:lnTo>
                    <a:pt x="2830830" y="793750"/>
                  </a:lnTo>
                  <a:lnTo>
                    <a:pt x="2830830" y="76200"/>
                  </a:lnTo>
                  <a:lnTo>
                    <a:pt x="283083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30220" y="4530090"/>
              <a:ext cx="2830830" cy="793750"/>
            </a:xfrm>
            <a:custGeom>
              <a:avLst/>
              <a:gdLst/>
              <a:ahLst/>
              <a:cxnLst/>
              <a:rect l="l" t="t" r="r" b="b"/>
              <a:pathLst>
                <a:path w="2830829" h="793750">
                  <a:moveTo>
                    <a:pt x="1416050" y="793750"/>
                  </a:moveTo>
                  <a:lnTo>
                    <a:pt x="0" y="793750"/>
                  </a:lnTo>
                  <a:lnTo>
                    <a:pt x="0" y="0"/>
                  </a:lnTo>
                  <a:lnTo>
                    <a:pt x="2830830" y="0"/>
                  </a:lnTo>
                  <a:lnTo>
                    <a:pt x="2830830" y="793750"/>
                  </a:lnTo>
                  <a:lnTo>
                    <a:pt x="1416050" y="793750"/>
                  </a:lnTo>
                  <a:close/>
                </a:path>
              </a:pathLst>
            </a:custGeom>
            <a:ln w="9344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54020" y="4606290"/>
              <a:ext cx="2830830" cy="795020"/>
            </a:xfrm>
            <a:custGeom>
              <a:avLst/>
              <a:gdLst/>
              <a:ahLst/>
              <a:cxnLst/>
              <a:rect l="l" t="t" r="r" b="b"/>
              <a:pathLst>
                <a:path w="2830829" h="795020">
                  <a:moveTo>
                    <a:pt x="2830830" y="0"/>
                  </a:moveTo>
                  <a:lnTo>
                    <a:pt x="0" y="0"/>
                  </a:lnTo>
                  <a:lnTo>
                    <a:pt x="0" y="795020"/>
                  </a:lnTo>
                  <a:lnTo>
                    <a:pt x="2830830" y="79502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954020" y="4606290"/>
            <a:ext cx="2830830" cy="795020"/>
          </a:xfrm>
          <a:prstGeom prst="rect">
            <a:avLst/>
          </a:prstGeom>
          <a:ln w="9344">
            <a:solidFill>
              <a:srgbClr val="7F7F7F"/>
            </a:solidFill>
          </a:ln>
        </p:spPr>
        <p:txBody>
          <a:bodyPr vert="horz" wrap="square" lIns="0" tIns="2451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1930"/>
              </a:spcBef>
            </a:pP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PENILAIAN</a:t>
            </a:r>
            <a:r>
              <a:rPr sz="2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KINERJA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657340" y="4228147"/>
            <a:ext cx="2693670" cy="1468120"/>
            <a:chOff x="6657340" y="4228147"/>
            <a:chExt cx="2693670" cy="1468120"/>
          </a:xfrm>
        </p:grpSpPr>
        <p:sp>
          <p:nvSpPr>
            <p:cNvPr id="22" name="object 22"/>
            <p:cNvSpPr/>
            <p:nvPr/>
          </p:nvSpPr>
          <p:spPr>
            <a:xfrm>
              <a:off x="6733540" y="4232909"/>
              <a:ext cx="2612390" cy="1386840"/>
            </a:xfrm>
            <a:custGeom>
              <a:avLst/>
              <a:gdLst/>
              <a:ahLst/>
              <a:cxnLst/>
              <a:rect l="l" t="t" r="r" b="b"/>
              <a:pathLst>
                <a:path w="2612390" h="1386839">
                  <a:moveTo>
                    <a:pt x="261239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1386840"/>
                  </a:lnTo>
                  <a:lnTo>
                    <a:pt x="2612390" y="1386840"/>
                  </a:lnTo>
                  <a:lnTo>
                    <a:pt x="2612390" y="76200"/>
                  </a:lnTo>
                  <a:lnTo>
                    <a:pt x="261239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733540" y="4232909"/>
              <a:ext cx="2612390" cy="1386840"/>
            </a:xfrm>
            <a:custGeom>
              <a:avLst/>
              <a:gdLst/>
              <a:ahLst/>
              <a:cxnLst/>
              <a:rect l="l" t="t" r="r" b="b"/>
              <a:pathLst>
                <a:path w="2612390" h="1386839">
                  <a:moveTo>
                    <a:pt x="1306829" y="1386839"/>
                  </a:moveTo>
                  <a:lnTo>
                    <a:pt x="0" y="1386839"/>
                  </a:lnTo>
                  <a:lnTo>
                    <a:pt x="0" y="0"/>
                  </a:lnTo>
                  <a:lnTo>
                    <a:pt x="2612389" y="0"/>
                  </a:lnTo>
                  <a:lnTo>
                    <a:pt x="2612389" y="1386839"/>
                  </a:lnTo>
                  <a:lnTo>
                    <a:pt x="1306829" y="1386839"/>
                  </a:lnTo>
                  <a:close/>
                </a:path>
              </a:pathLst>
            </a:custGeom>
            <a:ln w="9344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657340" y="4309109"/>
              <a:ext cx="2612390" cy="1386840"/>
            </a:xfrm>
            <a:custGeom>
              <a:avLst/>
              <a:gdLst/>
              <a:ahLst/>
              <a:cxnLst/>
              <a:rect l="l" t="t" r="r" b="b"/>
              <a:pathLst>
                <a:path w="2612390" h="1386839">
                  <a:moveTo>
                    <a:pt x="2612389" y="0"/>
                  </a:moveTo>
                  <a:lnTo>
                    <a:pt x="0" y="0"/>
                  </a:lnTo>
                  <a:lnTo>
                    <a:pt x="0" y="1386839"/>
                  </a:lnTo>
                  <a:lnTo>
                    <a:pt x="2612389" y="138683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6657340" y="4309109"/>
            <a:ext cx="2612390" cy="1386840"/>
          </a:xfrm>
          <a:prstGeom prst="rect">
            <a:avLst/>
          </a:prstGeom>
          <a:ln w="9344">
            <a:solidFill>
              <a:srgbClr val="7F7F7F"/>
            </a:solidFill>
          </a:ln>
        </p:spPr>
        <p:txBody>
          <a:bodyPr vert="horz" wrap="square" lIns="0" tIns="236220" rIns="0" bIns="0" rtlCol="0">
            <a:spAutoFit/>
          </a:bodyPr>
          <a:lstStyle/>
          <a:p>
            <a:pPr marL="172720" marR="167640" indent="1270" algn="ctr">
              <a:lnSpc>
                <a:spcPct val="100000"/>
              </a:lnSpc>
              <a:spcBef>
                <a:spcPts val="1860"/>
              </a:spcBef>
            </a:pP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PROMOSI,  </a:t>
            </a: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TRANSFER,  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DEMOSI DAN</a:t>
            </a:r>
            <a:r>
              <a:rPr sz="20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PHK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825240" y="3135947"/>
            <a:ext cx="2692400" cy="872490"/>
            <a:chOff x="3825240" y="3135947"/>
            <a:chExt cx="2692400" cy="872490"/>
          </a:xfrm>
        </p:grpSpPr>
        <p:sp>
          <p:nvSpPr>
            <p:cNvPr id="27" name="object 27"/>
            <p:cNvSpPr/>
            <p:nvPr/>
          </p:nvSpPr>
          <p:spPr>
            <a:xfrm>
              <a:off x="3901440" y="3140709"/>
              <a:ext cx="2611120" cy="791210"/>
            </a:xfrm>
            <a:custGeom>
              <a:avLst/>
              <a:gdLst/>
              <a:ahLst/>
              <a:cxnLst/>
              <a:rect l="l" t="t" r="r" b="b"/>
              <a:pathLst>
                <a:path w="2611120" h="791210">
                  <a:moveTo>
                    <a:pt x="2611107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791210"/>
                  </a:lnTo>
                  <a:lnTo>
                    <a:pt x="2611107" y="791210"/>
                  </a:lnTo>
                  <a:lnTo>
                    <a:pt x="2611107" y="76200"/>
                  </a:lnTo>
                  <a:lnTo>
                    <a:pt x="2611107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901440" y="3140710"/>
              <a:ext cx="2611120" cy="791210"/>
            </a:xfrm>
            <a:custGeom>
              <a:avLst/>
              <a:gdLst/>
              <a:ahLst/>
              <a:cxnLst/>
              <a:rect l="l" t="t" r="r" b="b"/>
              <a:pathLst>
                <a:path w="2611120" h="791210">
                  <a:moveTo>
                    <a:pt x="1305560" y="791209"/>
                  </a:moveTo>
                  <a:lnTo>
                    <a:pt x="0" y="791209"/>
                  </a:lnTo>
                  <a:lnTo>
                    <a:pt x="0" y="0"/>
                  </a:lnTo>
                  <a:lnTo>
                    <a:pt x="2611119" y="0"/>
                  </a:lnTo>
                  <a:lnTo>
                    <a:pt x="2611119" y="791209"/>
                  </a:lnTo>
                  <a:lnTo>
                    <a:pt x="1305560" y="791209"/>
                  </a:lnTo>
                  <a:close/>
                </a:path>
              </a:pathLst>
            </a:custGeom>
            <a:ln w="9344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5240" y="3216910"/>
              <a:ext cx="2611120" cy="791210"/>
            </a:xfrm>
            <a:custGeom>
              <a:avLst/>
              <a:gdLst/>
              <a:ahLst/>
              <a:cxnLst/>
              <a:rect l="l" t="t" r="r" b="b"/>
              <a:pathLst>
                <a:path w="2611120" h="791210">
                  <a:moveTo>
                    <a:pt x="2611120" y="0"/>
                  </a:moveTo>
                  <a:lnTo>
                    <a:pt x="0" y="0"/>
                  </a:lnTo>
                  <a:lnTo>
                    <a:pt x="0" y="791209"/>
                  </a:lnTo>
                  <a:lnTo>
                    <a:pt x="2611120" y="79120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825240" y="3216910"/>
            <a:ext cx="2611120" cy="791210"/>
          </a:xfrm>
          <a:prstGeom prst="rect">
            <a:avLst/>
          </a:prstGeom>
          <a:ln w="9344">
            <a:solidFill>
              <a:srgbClr val="7F7F7F"/>
            </a:solidFill>
          </a:ln>
        </p:spPr>
        <p:txBody>
          <a:bodyPr vert="horz" wrap="square" lIns="0" tIns="91440" rIns="0" bIns="0" rtlCol="0">
            <a:spAutoFit/>
          </a:bodyPr>
          <a:lstStyle/>
          <a:p>
            <a:pPr marL="194310" marR="189230" indent="45720">
              <a:lnSpc>
                <a:spcPct val="100000"/>
              </a:lnSpc>
              <a:spcBef>
                <a:spcPts val="720"/>
              </a:spcBef>
            </a:pP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PELATIHAN 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DAN  </a:t>
            </a:r>
            <a:r>
              <a:rPr sz="20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NG</a:t>
            </a: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0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ANG</a:t>
            </a:r>
            <a:r>
              <a:rPr sz="20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419340" y="3135947"/>
            <a:ext cx="2692400" cy="678180"/>
            <a:chOff x="7419340" y="3135947"/>
            <a:chExt cx="2692400" cy="678180"/>
          </a:xfrm>
        </p:grpSpPr>
        <p:sp>
          <p:nvSpPr>
            <p:cNvPr id="32" name="object 32"/>
            <p:cNvSpPr/>
            <p:nvPr/>
          </p:nvSpPr>
          <p:spPr>
            <a:xfrm>
              <a:off x="7495540" y="3140709"/>
              <a:ext cx="2611120" cy="596900"/>
            </a:xfrm>
            <a:custGeom>
              <a:avLst/>
              <a:gdLst/>
              <a:ahLst/>
              <a:cxnLst/>
              <a:rect l="l" t="t" r="r" b="b"/>
              <a:pathLst>
                <a:path w="2611120" h="596900">
                  <a:moveTo>
                    <a:pt x="261112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596900"/>
                  </a:lnTo>
                  <a:lnTo>
                    <a:pt x="2611120" y="596900"/>
                  </a:lnTo>
                  <a:lnTo>
                    <a:pt x="2611120" y="76200"/>
                  </a:lnTo>
                  <a:lnTo>
                    <a:pt x="261112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495540" y="3140710"/>
              <a:ext cx="2611120" cy="596900"/>
            </a:xfrm>
            <a:custGeom>
              <a:avLst/>
              <a:gdLst/>
              <a:ahLst/>
              <a:cxnLst/>
              <a:rect l="l" t="t" r="r" b="b"/>
              <a:pathLst>
                <a:path w="2611120" h="596900">
                  <a:moveTo>
                    <a:pt x="1305559" y="596900"/>
                  </a:moveTo>
                  <a:lnTo>
                    <a:pt x="0" y="596900"/>
                  </a:lnTo>
                  <a:lnTo>
                    <a:pt x="0" y="0"/>
                  </a:lnTo>
                  <a:lnTo>
                    <a:pt x="2611119" y="0"/>
                  </a:lnTo>
                  <a:lnTo>
                    <a:pt x="2611119" y="596900"/>
                  </a:lnTo>
                  <a:lnTo>
                    <a:pt x="1305559" y="596900"/>
                  </a:lnTo>
                  <a:close/>
                </a:path>
              </a:pathLst>
            </a:custGeom>
            <a:ln w="9344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419340" y="3216910"/>
              <a:ext cx="2611120" cy="596900"/>
            </a:xfrm>
            <a:custGeom>
              <a:avLst/>
              <a:gdLst/>
              <a:ahLst/>
              <a:cxnLst/>
              <a:rect l="l" t="t" r="r" b="b"/>
              <a:pathLst>
                <a:path w="2611120" h="596900">
                  <a:moveTo>
                    <a:pt x="2611119" y="0"/>
                  </a:moveTo>
                  <a:lnTo>
                    <a:pt x="0" y="0"/>
                  </a:lnTo>
                  <a:lnTo>
                    <a:pt x="0" y="596900"/>
                  </a:lnTo>
                  <a:lnTo>
                    <a:pt x="2611119" y="59690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419340" y="3216910"/>
            <a:ext cx="2611120" cy="596900"/>
          </a:xfrm>
          <a:prstGeom prst="rect">
            <a:avLst/>
          </a:prstGeom>
          <a:ln w="9344">
            <a:solidFill>
              <a:srgbClr val="7F7F7F"/>
            </a:solidFill>
          </a:ln>
        </p:spPr>
        <p:txBody>
          <a:bodyPr vert="horz" wrap="square" lIns="0" tIns="146050" rIns="0" bIns="0" rtlCol="0">
            <a:spAutoFit/>
          </a:bodyPr>
          <a:lstStyle/>
          <a:p>
            <a:pPr marL="504825">
              <a:lnSpc>
                <a:spcPct val="100000"/>
              </a:lnSpc>
              <a:spcBef>
                <a:spcPts val="1150"/>
              </a:spcBef>
            </a:pP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SOSIALISASI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8291830" y="1550987"/>
            <a:ext cx="1822450" cy="869950"/>
            <a:chOff x="8291830" y="1550987"/>
            <a:chExt cx="1822450" cy="869950"/>
          </a:xfrm>
        </p:grpSpPr>
        <p:sp>
          <p:nvSpPr>
            <p:cNvPr id="37" name="object 37"/>
            <p:cNvSpPr/>
            <p:nvPr/>
          </p:nvSpPr>
          <p:spPr>
            <a:xfrm>
              <a:off x="8368030" y="1555749"/>
              <a:ext cx="1741170" cy="788670"/>
            </a:xfrm>
            <a:custGeom>
              <a:avLst/>
              <a:gdLst/>
              <a:ahLst/>
              <a:cxnLst/>
              <a:rect l="l" t="t" r="r" b="b"/>
              <a:pathLst>
                <a:path w="1741170" h="788669">
                  <a:moveTo>
                    <a:pt x="174117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0" y="788670"/>
                  </a:lnTo>
                  <a:lnTo>
                    <a:pt x="1741170" y="788670"/>
                  </a:lnTo>
                  <a:lnTo>
                    <a:pt x="1741170" y="76200"/>
                  </a:lnTo>
                  <a:lnTo>
                    <a:pt x="174117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368030" y="1555750"/>
              <a:ext cx="1741170" cy="788670"/>
            </a:xfrm>
            <a:custGeom>
              <a:avLst/>
              <a:gdLst/>
              <a:ahLst/>
              <a:cxnLst/>
              <a:rect l="l" t="t" r="r" b="b"/>
              <a:pathLst>
                <a:path w="1741170" h="788669">
                  <a:moveTo>
                    <a:pt x="871220" y="788670"/>
                  </a:moveTo>
                  <a:lnTo>
                    <a:pt x="0" y="788670"/>
                  </a:lnTo>
                  <a:lnTo>
                    <a:pt x="0" y="0"/>
                  </a:lnTo>
                  <a:lnTo>
                    <a:pt x="1741170" y="0"/>
                  </a:lnTo>
                  <a:lnTo>
                    <a:pt x="1741170" y="788670"/>
                  </a:lnTo>
                  <a:lnTo>
                    <a:pt x="871220" y="788670"/>
                  </a:lnTo>
                  <a:close/>
                </a:path>
              </a:pathLst>
            </a:custGeom>
            <a:ln w="9344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291830" y="1631950"/>
              <a:ext cx="1741170" cy="788670"/>
            </a:xfrm>
            <a:custGeom>
              <a:avLst/>
              <a:gdLst/>
              <a:ahLst/>
              <a:cxnLst/>
              <a:rect l="l" t="t" r="r" b="b"/>
              <a:pathLst>
                <a:path w="1741170" h="788669">
                  <a:moveTo>
                    <a:pt x="1741170" y="0"/>
                  </a:moveTo>
                  <a:lnTo>
                    <a:pt x="0" y="0"/>
                  </a:lnTo>
                  <a:lnTo>
                    <a:pt x="0" y="788670"/>
                  </a:lnTo>
                  <a:lnTo>
                    <a:pt x="1741170" y="78867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8291830" y="1631950"/>
            <a:ext cx="1741170" cy="788670"/>
          </a:xfrm>
          <a:prstGeom prst="rect">
            <a:avLst/>
          </a:prstGeom>
          <a:ln w="9344">
            <a:solidFill>
              <a:srgbClr val="7F7F7F"/>
            </a:solidFill>
          </a:ln>
        </p:spPr>
        <p:txBody>
          <a:bodyPr vert="horz" wrap="square" lIns="0" tIns="241300" rIns="0" bIns="0" rtlCol="0">
            <a:spAutoFit/>
          </a:bodyPr>
          <a:lstStyle/>
          <a:p>
            <a:pPr marL="326390">
              <a:lnSpc>
                <a:spcPct val="100000"/>
              </a:lnSpc>
              <a:spcBef>
                <a:spcPts val="1900"/>
              </a:spcBef>
            </a:pP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SELEKSI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2068603" y="1898650"/>
            <a:ext cx="8416925" cy="4012565"/>
            <a:chOff x="2068603" y="1898650"/>
            <a:chExt cx="8416925" cy="4012565"/>
          </a:xfrm>
        </p:grpSpPr>
        <p:sp>
          <p:nvSpPr>
            <p:cNvPr id="42" name="object 42"/>
            <p:cNvSpPr/>
            <p:nvPr/>
          </p:nvSpPr>
          <p:spPr>
            <a:xfrm>
              <a:off x="4805680" y="2023110"/>
              <a:ext cx="354330" cy="0"/>
            </a:xfrm>
            <a:custGeom>
              <a:avLst/>
              <a:gdLst/>
              <a:ahLst/>
              <a:cxnLst/>
              <a:rect l="l" t="t" r="r" b="b"/>
              <a:pathLst>
                <a:path w="354329">
                  <a:moveTo>
                    <a:pt x="0" y="0"/>
                  </a:moveTo>
                  <a:lnTo>
                    <a:pt x="35433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154930" y="1981200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0" y="0"/>
                  </a:moveTo>
                  <a:lnTo>
                    <a:pt x="0" y="85089"/>
                  </a:lnTo>
                  <a:lnTo>
                    <a:pt x="85090" y="419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419339" y="2023110"/>
              <a:ext cx="816610" cy="0"/>
            </a:xfrm>
            <a:custGeom>
              <a:avLst/>
              <a:gdLst/>
              <a:ahLst/>
              <a:cxnLst/>
              <a:rect l="l" t="t" r="r" b="b"/>
              <a:pathLst>
                <a:path w="816609">
                  <a:moveTo>
                    <a:pt x="0" y="0"/>
                  </a:moveTo>
                  <a:lnTo>
                    <a:pt x="816609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232139" y="199516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0" y="0"/>
                  </a:moveTo>
                  <a:lnTo>
                    <a:pt x="0" y="57150"/>
                  </a:lnTo>
                  <a:lnTo>
                    <a:pt x="57150" y="279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489700" y="3515360"/>
              <a:ext cx="929640" cy="0"/>
            </a:xfrm>
            <a:custGeom>
              <a:avLst/>
              <a:gdLst/>
              <a:ahLst/>
              <a:cxnLst/>
              <a:rect l="l" t="t" r="r" b="b"/>
              <a:pathLst>
                <a:path w="929640">
                  <a:moveTo>
                    <a:pt x="929640" y="0"/>
                  </a:moveTo>
                  <a:lnTo>
                    <a:pt x="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436360" y="348741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57150" y="0"/>
                  </a:moveTo>
                  <a:lnTo>
                    <a:pt x="0" y="27939"/>
                  </a:lnTo>
                  <a:lnTo>
                    <a:pt x="57150" y="5715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786120" y="4904739"/>
              <a:ext cx="816610" cy="0"/>
            </a:xfrm>
            <a:custGeom>
              <a:avLst/>
              <a:gdLst/>
              <a:ahLst/>
              <a:cxnLst/>
              <a:rect l="l" t="t" r="r" b="b"/>
              <a:pathLst>
                <a:path w="816609">
                  <a:moveTo>
                    <a:pt x="0" y="0"/>
                  </a:moveTo>
                  <a:lnTo>
                    <a:pt x="816609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598920" y="48768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0" y="0"/>
                  </a:moveTo>
                  <a:lnTo>
                    <a:pt x="0" y="57150"/>
                  </a:lnTo>
                  <a:lnTo>
                    <a:pt x="57150" y="279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034269" y="2023110"/>
              <a:ext cx="436880" cy="1488440"/>
            </a:xfrm>
            <a:custGeom>
              <a:avLst/>
              <a:gdLst/>
              <a:ahLst/>
              <a:cxnLst/>
              <a:rect l="l" t="t" r="r" b="b"/>
              <a:pathLst>
                <a:path w="436879" h="1488439">
                  <a:moveTo>
                    <a:pt x="0" y="0"/>
                  </a:moveTo>
                  <a:lnTo>
                    <a:pt x="435609" y="0"/>
                  </a:lnTo>
                </a:path>
                <a:path w="436879" h="1488439">
                  <a:moveTo>
                    <a:pt x="436879" y="0"/>
                  </a:moveTo>
                  <a:lnTo>
                    <a:pt x="436879" y="1488439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086340" y="3515360"/>
              <a:ext cx="384810" cy="0"/>
            </a:xfrm>
            <a:custGeom>
              <a:avLst/>
              <a:gdLst/>
              <a:ahLst/>
              <a:cxnLst/>
              <a:rect l="l" t="t" r="r" b="b"/>
              <a:pathLst>
                <a:path w="384809">
                  <a:moveTo>
                    <a:pt x="384809" y="0"/>
                  </a:moveTo>
                  <a:lnTo>
                    <a:pt x="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0033000" y="348741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>
                  <a:moveTo>
                    <a:pt x="57150" y="0"/>
                  </a:moveTo>
                  <a:lnTo>
                    <a:pt x="0" y="27939"/>
                  </a:lnTo>
                  <a:lnTo>
                    <a:pt x="57150" y="5715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625090" y="3515360"/>
              <a:ext cx="1200150" cy="1485900"/>
            </a:xfrm>
            <a:custGeom>
              <a:avLst/>
              <a:gdLst/>
              <a:ahLst/>
              <a:cxnLst/>
              <a:rect l="l" t="t" r="r" b="b"/>
              <a:pathLst>
                <a:path w="1200150" h="1485900">
                  <a:moveTo>
                    <a:pt x="1200150" y="0"/>
                  </a:moveTo>
                  <a:lnTo>
                    <a:pt x="0" y="0"/>
                  </a:lnTo>
                </a:path>
                <a:path w="1200150" h="1485900">
                  <a:moveTo>
                    <a:pt x="1270" y="0"/>
                  </a:moveTo>
                  <a:lnTo>
                    <a:pt x="1270" y="14859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626360" y="5002529"/>
              <a:ext cx="255270" cy="0"/>
            </a:xfrm>
            <a:custGeom>
              <a:avLst/>
              <a:gdLst/>
              <a:ahLst/>
              <a:cxnLst/>
              <a:rect l="l" t="t" r="r" b="b"/>
              <a:pathLst>
                <a:path w="255269">
                  <a:moveTo>
                    <a:pt x="0" y="0"/>
                  </a:moveTo>
                  <a:lnTo>
                    <a:pt x="255269" y="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876550" y="4964429"/>
              <a:ext cx="74930" cy="76200"/>
            </a:xfrm>
            <a:custGeom>
              <a:avLst/>
              <a:gdLst/>
              <a:ahLst/>
              <a:cxnLst/>
              <a:rect l="l" t="t" r="r" b="b"/>
              <a:pathLst>
                <a:path w="74930" h="76200">
                  <a:moveTo>
                    <a:pt x="0" y="0"/>
                  </a:moveTo>
                  <a:lnTo>
                    <a:pt x="0" y="76200"/>
                  </a:lnTo>
                  <a:lnTo>
                    <a:pt x="74930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273540" y="4904739"/>
              <a:ext cx="1196340" cy="0"/>
            </a:xfrm>
            <a:custGeom>
              <a:avLst/>
              <a:gdLst/>
              <a:ahLst/>
              <a:cxnLst/>
              <a:rect l="l" t="t" r="r" b="b"/>
              <a:pathLst>
                <a:path w="1196340">
                  <a:moveTo>
                    <a:pt x="0" y="0"/>
                  </a:moveTo>
                  <a:lnTo>
                    <a:pt x="27939" y="0"/>
                  </a:lnTo>
                </a:path>
                <a:path w="1196340">
                  <a:moveTo>
                    <a:pt x="57150" y="0"/>
                  </a:moveTo>
                  <a:lnTo>
                    <a:pt x="85089" y="0"/>
                  </a:lnTo>
                </a:path>
                <a:path w="1196340">
                  <a:moveTo>
                    <a:pt x="113029" y="0"/>
                  </a:moveTo>
                  <a:lnTo>
                    <a:pt x="142239" y="0"/>
                  </a:lnTo>
                </a:path>
                <a:path w="1196340">
                  <a:moveTo>
                    <a:pt x="170179" y="0"/>
                  </a:moveTo>
                  <a:lnTo>
                    <a:pt x="199389" y="0"/>
                  </a:lnTo>
                </a:path>
                <a:path w="1196340">
                  <a:moveTo>
                    <a:pt x="227329" y="0"/>
                  </a:moveTo>
                  <a:lnTo>
                    <a:pt x="255269" y="0"/>
                  </a:lnTo>
                </a:path>
                <a:path w="1196340">
                  <a:moveTo>
                    <a:pt x="284479" y="0"/>
                  </a:moveTo>
                  <a:lnTo>
                    <a:pt x="312419" y="0"/>
                  </a:lnTo>
                </a:path>
                <a:path w="1196340">
                  <a:moveTo>
                    <a:pt x="340359" y="0"/>
                  </a:moveTo>
                  <a:lnTo>
                    <a:pt x="369569" y="0"/>
                  </a:lnTo>
                </a:path>
                <a:path w="1196340">
                  <a:moveTo>
                    <a:pt x="397509" y="0"/>
                  </a:moveTo>
                  <a:lnTo>
                    <a:pt x="426719" y="0"/>
                  </a:lnTo>
                </a:path>
                <a:path w="1196340">
                  <a:moveTo>
                    <a:pt x="454659" y="0"/>
                  </a:moveTo>
                  <a:lnTo>
                    <a:pt x="482600" y="0"/>
                  </a:lnTo>
                </a:path>
                <a:path w="1196340">
                  <a:moveTo>
                    <a:pt x="511809" y="0"/>
                  </a:moveTo>
                  <a:lnTo>
                    <a:pt x="539750" y="0"/>
                  </a:lnTo>
                </a:path>
                <a:path w="1196340">
                  <a:moveTo>
                    <a:pt x="568959" y="0"/>
                  </a:moveTo>
                  <a:lnTo>
                    <a:pt x="596900" y="0"/>
                  </a:lnTo>
                </a:path>
                <a:path w="1196340">
                  <a:moveTo>
                    <a:pt x="624839" y="0"/>
                  </a:moveTo>
                  <a:lnTo>
                    <a:pt x="654050" y="0"/>
                  </a:lnTo>
                </a:path>
                <a:path w="1196340">
                  <a:moveTo>
                    <a:pt x="681989" y="0"/>
                  </a:moveTo>
                  <a:lnTo>
                    <a:pt x="711200" y="0"/>
                  </a:lnTo>
                </a:path>
                <a:path w="1196340">
                  <a:moveTo>
                    <a:pt x="739139" y="0"/>
                  </a:moveTo>
                  <a:lnTo>
                    <a:pt x="767079" y="0"/>
                  </a:lnTo>
                </a:path>
                <a:path w="1196340">
                  <a:moveTo>
                    <a:pt x="796289" y="0"/>
                  </a:moveTo>
                  <a:lnTo>
                    <a:pt x="824229" y="0"/>
                  </a:lnTo>
                </a:path>
                <a:path w="1196340">
                  <a:moveTo>
                    <a:pt x="853439" y="0"/>
                  </a:moveTo>
                  <a:lnTo>
                    <a:pt x="881379" y="0"/>
                  </a:lnTo>
                </a:path>
                <a:path w="1196340">
                  <a:moveTo>
                    <a:pt x="909319" y="0"/>
                  </a:moveTo>
                  <a:lnTo>
                    <a:pt x="938529" y="0"/>
                  </a:lnTo>
                </a:path>
                <a:path w="1196340">
                  <a:moveTo>
                    <a:pt x="966469" y="0"/>
                  </a:moveTo>
                  <a:lnTo>
                    <a:pt x="995679" y="0"/>
                  </a:lnTo>
                </a:path>
                <a:path w="1196340">
                  <a:moveTo>
                    <a:pt x="1023619" y="0"/>
                  </a:moveTo>
                  <a:lnTo>
                    <a:pt x="1051559" y="0"/>
                  </a:lnTo>
                </a:path>
                <a:path w="1196340">
                  <a:moveTo>
                    <a:pt x="1080769" y="0"/>
                  </a:moveTo>
                  <a:lnTo>
                    <a:pt x="1108709" y="0"/>
                  </a:lnTo>
                </a:path>
                <a:path w="1196340">
                  <a:moveTo>
                    <a:pt x="1137919" y="0"/>
                  </a:moveTo>
                  <a:lnTo>
                    <a:pt x="1165859" y="0"/>
                  </a:lnTo>
                </a:path>
                <a:path w="1196340">
                  <a:moveTo>
                    <a:pt x="1193800" y="0"/>
                  </a:moveTo>
                  <a:lnTo>
                    <a:pt x="1196339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0456953" y="491934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  <a:path w="28575" h="57150">
                  <a:moveTo>
                    <a:pt x="0" y="57149"/>
                  </a:moveTo>
                  <a:lnTo>
                    <a:pt x="28393" y="57149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0456953" y="503301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0456953" y="520382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0456953" y="531749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0456953" y="548830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</a:pathLst>
            </a:custGeom>
            <a:ln w="292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0456953" y="560197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  <a:path w="28575" h="114300">
                  <a:moveTo>
                    <a:pt x="0" y="57149"/>
                  </a:moveTo>
                  <a:lnTo>
                    <a:pt x="28393" y="57149"/>
                  </a:lnTo>
                </a:path>
                <a:path w="28575" h="114300">
                  <a:moveTo>
                    <a:pt x="0" y="114299"/>
                  </a:moveTo>
                  <a:lnTo>
                    <a:pt x="28393" y="114299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0471150" y="5758179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-14196" y="14605"/>
                  </a:moveTo>
                  <a:lnTo>
                    <a:pt x="14196" y="14605"/>
                  </a:lnTo>
                </a:path>
              </a:pathLst>
            </a:custGeom>
            <a:ln w="292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0471150" y="5815329"/>
              <a:ext cx="0" cy="27940"/>
            </a:xfrm>
            <a:custGeom>
              <a:avLst/>
              <a:gdLst/>
              <a:ahLst/>
              <a:cxnLst/>
              <a:rect l="l" t="t" r="r" b="b"/>
              <a:pathLst>
                <a:path h="27939">
                  <a:moveTo>
                    <a:pt x="-14196" y="13970"/>
                  </a:moveTo>
                  <a:lnTo>
                    <a:pt x="14196" y="1397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0471150" y="5872479"/>
              <a:ext cx="0" cy="21590"/>
            </a:xfrm>
            <a:custGeom>
              <a:avLst/>
              <a:gdLst/>
              <a:ahLst/>
              <a:cxnLst/>
              <a:rect l="l" t="t" r="r" b="b"/>
              <a:pathLst>
                <a:path h="21589">
                  <a:moveTo>
                    <a:pt x="-14196" y="10795"/>
                  </a:moveTo>
                  <a:lnTo>
                    <a:pt x="14196" y="10795"/>
                  </a:lnTo>
                </a:path>
              </a:pathLst>
            </a:custGeom>
            <a:ln w="215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081530" y="5896609"/>
              <a:ext cx="8389620" cy="0"/>
            </a:xfrm>
            <a:custGeom>
              <a:avLst/>
              <a:gdLst/>
              <a:ahLst/>
              <a:cxnLst/>
              <a:rect l="l" t="t" r="r" b="b"/>
              <a:pathLst>
                <a:path w="8389620">
                  <a:moveTo>
                    <a:pt x="8389620" y="0"/>
                  </a:moveTo>
                  <a:lnTo>
                    <a:pt x="8361680" y="0"/>
                  </a:lnTo>
                </a:path>
                <a:path w="8389620">
                  <a:moveTo>
                    <a:pt x="8332470" y="0"/>
                  </a:moveTo>
                  <a:lnTo>
                    <a:pt x="8304530" y="0"/>
                  </a:lnTo>
                </a:path>
                <a:path w="8389620">
                  <a:moveTo>
                    <a:pt x="8276590" y="0"/>
                  </a:moveTo>
                  <a:lnTo>
                    <a:pt x="8247380" y="0"/>
                  </a:lnTo>
                </a:path>
                <a:path w="8389620">
                  <a:moveTo>
                    <a:pt x="8219440" y="0"/>
                  </a:moveTo>
                  <a:lnTo>
                    <a:pt x="8190230" y="0"/>
                  </a:lnTo>
                </a:path>
                <a:path w="8389620">
                  <a:moveTo>
                    <a:pt x="8162290" y="0"/>
                  </a:moveTo>
                  <a:lnTo>
                    <a:pt x="8134350" y="0"/>
                  </a:lnTo>
                </a:path>
                <a:path w="8389620">
                  <a:moveTo>
                    <a:pt x="8105140" y="0"/>
                  </a:moveTo>
                  <a:lnTo>
                    <a:pt x="8077200" y="0"/>
                  </a:lnTo>
                </a:path>
                <a:path w="8389620">
                  <a:moveTo>
                    <a:pt x="8047990" y="0"/>
                  </a:moveTo>
                  <a:lnTo>
                    <a:pt x="8020050" y="0"/>
                  </a:lnTo>
                </a:path>
                <a:path w="8389620">
                  <a:moveTo>
                    <a:pt x="7992110" y="0"/>
                  </a:moveTo>
                  <a:lnTo>
                    <a:pt x="7962900" y="0"/>
                  </a:lnTo>
                </a:path>
                <a:path w="8389620">
                  <a:moveTo>
                    <a:pt x="7934960" y="0"/>
                  </a:moveTo>
                  <a:lnTo>
                    <a:pt x="7905750" y="0"/>
                  </a:lnTo>
                </a:path>
                <a:path w="8389620">
                  <a:moveTo>
                    <a:pt x="7877810" y="0"/>
                  </a:moveTo>
                  <a:lnTo>
                    <a:pt x="7849870" y="0"/>
                  </a:lnTo>
                </a:path>
                <a:path w="8389620">
                  <a:moveTo>
                    <a:pt x="7820660" y="0"/>
                  </a:moveTo>
                  <a:lnTo>
                    <a:pt x="7792720" y="0"/>
                  </a:lnTo>
                </a:path>
                <a:path w="8389620">
                  <a:moveTo>
                    <a:pt x="7763510" y="0"/>
                  </a:moveTo>
                  <a:lnTo>
                    <a:pt x="7735570" y="0"/>
                  </a:lnTo>
                </a:path>
                <a:path w="8389620">
                  <a:moveTo>
                    <a:pt x="7707630" y="0"/>
                  </a:moveTo>
                  <a:lnTo>
                    <a:pt x="7678420" y="0"/>
                  </a:lnTo>
                </a:path>
                <a:path w="8389620">
                  <a:moveTo>
                    <a:pt x="7650480" y="0"/>
                  </a:moveTo>
                  <a:lnTo>
                    <a:pt x="7622540" y="0"/>
                  </a:lnTo>
                </a:path>
                <a:path w="8389620">
                  <a:moveTo>
                    <a:pt x="7593330" y="0"/>
                  </a:moveTo>
                  <a:lnTo>
                    <a:pt x="7565390" y="0"/>
                  </a:lnTo>
                </a:path>
                <a:path w="8389620">
                  <a:moveTo>
                    <a:pt x="7536180" y="0"/>
                  </a:moveTo>
                  <a:lnTo>
                    <a:pt x="7508240" y="0"/>
                  </a:lnTo>
                </a:path>
                <a:path w="8389620">
                  <a:moveTo>
                    <a:pt x="7480300" y="0"/>
                  </a:moveTo>
                  <a:lnTo>
                    <a:pt x="7451090" y="0"/>
                  </a:lnTo>
                </a:path>
                <a:path w="8389620">
                  <a:moveTo>
                    <a:pt x="7423150" y="0"/>
                  </a:moveTo>
                  <a:lnTo>
                    <a:pt x="7393940" y="0"/>
                  </a:lnTo>
                </a:path>
                <a:path w="8389620">
                  <a:moveTo>
                    <a:pt x="7366000" y="0"/>
                  </a:moveTo>
                  <a:lnTo>
                    <a:pt x="7338060" y="0"/>
                  </a:lnTo>
                </a:path>
                <a:path w="8389620">
                  <a:moveTo>
                    <a:pt x="7308850" y="0"/>
                  </a:moveTo>
                  <a:lnTo>
                    <a:pt x="7280910" y="0"/>
                  </a:lnTo>
                </a:path>
                <a:path w="8389620">
                  <a:moveTo>
                    <a:pt x="7251700" y="0"/>
                  </a:moveTo>
                  <a:lnTo>
                    <a:pt x="7223760" y="0"/>
                  </a:lnTo>
                </a:path>
                <a:path w="8389620">
                  <a:moveTo>
                    <a:pt x="7195820" y="0"/>
                  </a:moveTo>
                  <a:lnTo>
                    <a:pt x="7166610" y="0"/>
                  </a:lnTo>
                </a:path>
                <a:path w="8389620">
                  <a:moveTo>
                    <a:pt x="7138670" y="0"/>
                  </a:moveTo>
                  <a:lnTo>
                    <a:pt x="7109460" y="0"/>
                  </a:lnTo>
                </a:path>
                <a:path w="8389620">
                  <a:moveTo>
                    <a:pt x="7081520" y="0"/>
                  </a:moveTo>
                  <a:lnTo>
                    <a:pt x="7053580" y="0"/>
                  </a:lnTo>
                </a:path>
                <a:path w="8389620">
                  <a:moveTo>
                    <a:pt x="7024370" y="0"/>
                  </a:moveTo>
                  <a:lnTo>
                    <a:pt x="6996430" y="0"/>
                  </a:lnTo>
                </a:path>
                <a:path w="8389620">
                  <a:moveTo>
                    <a:pt x="6967220" y="0"/>
                  </a:moveTo>
                  <a:lnTo>
                    <a:pt x="6939280" y="0"/>
                  </a:lnTo>
                </a:path>
                <a:path w="8389620">
                  <a:moveTo>
                    <a:pt x="6911340" y="0"/>
                  </a:moveTo>
                  <a:lnTo>
                    <a:pt x="6882130" y="0"/>
                  </a:lnTo>
                </a:path>
                <a:path w="8389620">
                  <a:moveTo>
                    <a:pt x="6854190" y="0"/>
                  </a:moveTo>
                  <a:lnTo>
                    <a:pt x="6824980" y="0"/>
                  </a:lnTo>
                </a:path>
                <a:path w="8389620">
                  <a:moveTo>
                    <a:pt x="6797040" y="0"/>
                  </a:moveTo>
                  <a:lnTo>
                    <a:pt x="6769100" y="0"/>
                  </a:lnTo>
                </a:path>
                <a:path w="8389620">
                  <a:moveTo>
                    <a:pt x="6739890" y="0"/>
                  </a:moveTo>
                  <a:lnTo>
                    <a:pt x="6711950" y="0"/>
                  </a:lnTo>
                </a:path>
                <a:path w="8389620">
                  <a:moveTo>
                    <a:pt x="6684010" y="0"/>
                  </a:moveTo>
                  <a:lnTo>
                    <a:pt x="6654800" y="0"/>
                  </a:lnTo>
                </a:path>
                <a:path w="8389620">
                  <a:moveTo>
                    <a:pt x="6626860" y="0"/>
                  </a:moveTo>
                  <a:lnTo>
                    <a:pt x="6597650" y="0"/>
                  </a:lnTo>
                </a:path>
                <a:path w="8389620">
                  <a:moveTo>
                    <a:pt x="6569710" y="0"/>
                  </a:moveTo>
                  <a:lnTo>
                    <a:pt x="6541770" y="0"/>
                  </a:lnTo>
                </a:path>
                <a:path w="8389620">
                  <a:moveTo>
                    <a:pt x="6512560" y="0"/>
                  </a:moveTo>
                  <a:lnTo>
                    <a:pt x="6484620" y="0"/>
                  </a:lnTo>
                </a:path>
                <a:path w="8389620">
                  <a:moveTo>
                    <a:pt x="6455410" y="0"/>
                  </a:moveTo>
                  <a:lnTo>
                    <a:pt x="6427470" y="0"/>
                  </a:lnTo>
                </a:path>
                <a:path w="8389620">
                  <a:moveTo>
                    <a:pt x="6399530" y="0"/>
                  </a:moveTo>
                  <a:lnTo>
                    <a:pt x="6370320" y="0"/>
                  </a:lnTo>
                </a:path>
                <a:path w="8389620">
                  <a:moveTo>
                    <a:pt x="6342380" y="0"/>
                  </a:moveTo>
                  <a:lnTo>
                    <a:pt x="6313170" y="0"/>
                  </a:lnTo>
                </a:path>
                <a:path w="8389620">
                  <a:moveTo>
                    <a:pt x="6285230" y="0"/>
                  </a:moveTo>
                  <a:lnTo>
                    <a:pt x="6257290" y="0"/>
                  </a:lnTo>
                </a:path>
                <a:path w="8389620">
                  <a:moveTo>
                    <a:pt x="6228080" y="0"/>
                  </a:moveTo>
                  <a:lnTo>
                    <a:pt x="6200140" y="0"/>
                  </a:lnTo>
                </a:path>
                <a:path w="8389620">
                  <a:moveTo>
                    <a:pt x="6170930" y="0"/>
                  </a:moveTo>
                  <a:lnTo>
                    <a:pt x="6142990" y="0"/>
                  </a:lnTo>
                </a:path>
                <a:path w="8389620">
                  <a:moveTo>
                    <a:pt x="6115050" y="0"/>
                  </a:moveTo>
                  <a:lnTo>
                    <a:pt x="6085840" y="0"/>
                  </a:lnTo>
                </a:path>
                <a:path w="8389620">
                  <a:moveTo>
                    <a:pt x="6057900" y="0"/>
                  </a:moveTo>
                  <a:lnTo>
                    <a:pt x="6028690" y="0"/>
                  </a:lnTo>
                </a:path>
                <a:path w="8389620">
                  <a:moveTo>
                    <a:pt x="6000750" y="0"/>
                  </a:moveTo>
                  <a:lnTo>
                    <a:pt x="5972810" y="0"/>
                  </a:lnTo>
                </a:path>
                <a:path w="8389620">
                  <a:moveTo>
                    <a:pt x="5943600" y="0"/>
                  </a:moveTo>
                  <a:lnTo>
                    <a:pt x="5915660" y="0"/>
                  </a:lnTo>
                </a:path>
                <a:path w="8389620">
                  <a:moveTo>
                    <a:pt x="5886450" y="0"/>
                  </a:moveTo>
                  <a:lnTo>
                    <a:pt x="5858510" y="0"/>
                  </a:lnTo>
                </a:path>
                <a:path w="8389620">
                  <a:moveTo>
                    <a:pt x="5830570" y="0"/>
                  </a:moveTo>
                  <a:lnTo>
                    <a:pt x="5801360" y="0"/>
                  </a:lnTo>
                </a:path>
                <a:path w="8389620">
                  <a:moveTo>
                    <a:pt x="5773420" y="0"/>
                  </a:moveTo>
                  <a:lnTo>
                    <a:pt x="5745480" y="0"/>
                  </a:lnTo>
                </a:path>
                <a:path w="8389620">
                  <a:moveTo>
                    <a:pt x="5716270" y="0"/>
                  </a:moveTo>
                  <a:lnTo>
                    <a:pt x="5688330" y="0"/>
                  </a:lnTo>
                </a:path>
                <a:path w="8389620">
                  <a:moveTo>
                    <a:pt x="5659120" y="0"/>
                  </a:moveTo>
                  <a:lnTo>
                    <a:pt x="5631180" y="0"/>
                  </a:lnTo>
                </a:path>
                <a:path w="8389620">
                  <a:moveTo>
                    <a:pt x="5603240" y="0"/>
                  </a:moveTo>
                  <a:lnTo>
                    <a:pt x="5574030" y="0"/>
                  </a:lnTo>
                </a:path>
                <a:path w="8389620">
                  <a:moveTo>
                    <a:pt x="5546090" y="0"/>
                  </a:moveTo>
                  <a:lnTo>
                    <a:pt x="5516880" y="0"/>
                  </a:lnTo>
                </a:path>
                <a:path w="8389620">
                  <a:moveTo>
                    <a:pt x="5488940" y="0"/>
                  </a:moveTo>
                  <a:lnTo>
                    <a:pt x="5461000" y="0"/>
                  </a:lnTo>
                </a:path>
                <a:path w="8389620">
                  <a:moveTo>
                    <a:pt x="5431790" y="0"/>
                  </a:moveTo>
                  <a:lnTo>
                    <a:pt x="5403850" y="0"/>
                  </a:lnTo>
                </a:path>
                <a:path w="8389620">
                  <a:moveTo>
                    <a:pt x="5374640" y="0"/>
                  </a:moveTo>
                  <a:lnTo>
                    <a:pt x="5346700" y="0"/>
                  </a:lnTo>
                </a:path>
                <a:path w="8389620">
                  <a:moveTo>
                    <a:pt x="5318760" y="0"/>
                  </a:moveTo>
                  <a:lnTo>
                    <a:pt x="5289550" y="0"/>
                  </a:lnTo>
                </a:path>
                <a:path w="8389620">
                  <a:moveTo>
                    <a:pt x="5261610" y="0"/>
                  </a:moveTo>
                  <a:lnTo>
                    <a:pt x="5232400" y="0"/>
                  </a:lnTo>
                </a:path>
                <a:path w="8389620">
                  <a:moveTo>
                    <a:pt x="5204460" y="0"/>
                  </a:moveTo>
                  <a:lnTo>
                    <a:pt x="5176520" y="0"/>
                  </a:lnTo>
                </a:path>
                <a:path w="8389620">
                  <a:moveTo>
                    <a:pt x="5147310" y="0"/>
                  </a:moveTo>
                  <a:lnTo>
                    <a:pt x="5119370" y="0"/>
                  </a:lnTo>
                </a:path>
                <a:path w="8389620">
                  <a:moveTo>
                    <a:pt x="5090160" y="0"/>
                  </a:moveTo>
                  <a:lnTo>
                    <a:pt x="5062220" y="0"/>
                  </a:lnTo>
                </a:path>
                <a:path w="8389620">
                  <a:moveTo>
                    <a:pt x="5034280" y="0"/>
                  </a:moveTo>
                  <a:lnTo>
                    <a:pt x="5005070" y="0"/>
                  </a:lnTo>
                </a:path>
                <a:path w="8389620">
                  <a:moveTo>
                    <a:pt x="4977130" y="0"/>
                  </a:moveTo>
                  <a:lnTo>
                    <a:pt x="4947920" y="0"/>
                  </a:lnTo>
                </a:path>
                <a:path w="8389620">
                  <a:moveTo>
                    <a:pt x="4919980" y="0"/>
                  </a:moveTo>
                  <a:lnTo>
                    <a:pt x="4892040" y="0"/>
                  </a:lnTo>
                </a:path>
                <a:path w="8389620">
                  <a:moveTo>
                    <a:pt x="4862830" y="0"/>
                  </a:moveTo>
                  <a:lnTo>
                    <a:pt x="4834890" y="0"/>
                  </a:lnTo>
                </a:path>
                <a:path w="8389620">
                  <a:moveTo>
                    <a:pt x="4806950" y="0"/>
                  </a:moveTo>
                  <a:lnTo>
                    <a:pt x="4777740" y="0"/>
                  </a:lnTo>
                </a:path>
                <a:path w="8389620">
                  <a:moveTo>
                    <a:pt x="4749800" y="0"/>
                  </a:moveTo>
                  <a:lnTo>
                    <a:pt x="4720590" y="0"/>
                  </a:lnTo>
                </a:path>
                <a:path w="8389620">
                  <a:moveTo>
                    <a:pt x="4692650" y="0"/>
                  </a:moveTo>
                  <a:lnTo>
                    <a:pt x="4664710" y="0"/>
                  </a:lnTo>
                </a:path>
                <a:path w="8389620">
                  <a:moveTo>
                    <a:pt x="4635500" y="0"/>
                  </a:moveTo>
                  <a:lnTo>
                    <a:pt x="4607560" y="0"/>
                  </a:lnTo>
                </a:path>
                <a:path w="8389620">
                  <a:moveTo>
                    <a:pt x="4578350" y="0"/>
                  </a:moveTo>
                  <a:lnTo>
                    <a:pt x="4550410" y="0"/>
                  </a:lnTo>
                </a:path>
                <a:path w="8389620">
                  <a:moveTo>
                    <a:pt x="4522470" y="0"/>
                  </a:moveTo>
                  <a:lnTo>
                    <a:pt x="4493260" y="0"/>
                  </a:lnTo>
                </a:path>
                <a:path w="8389620">
                  <a:moveTo>
                    <a:pt x="4465320" y="0"/>
                  </a:moveTo>
                  <a:lnTo>
                    <a:pt x="4436110" y="0"/>
                  </a:lnTo>
                </a:path>
                <a:path w="8389620">
                  <a:moveTo>
                    <a:pt x="4408170" y="0"/>
                  </a:moveTo>
                  <a:lnTo>
                    <a:pt x="4380230" y="0"/>
                  </a:lnTo>
                </a:path>
                <a:path w="8389620">
                  <a:moveTo>
                    <a:pt x="4351020" y="0"/>
                  </a:moveTo>
                  <a:lnTo>
                    <a:pt x="4323080" y="0"/>
                  </a:lnTo>
                </a:path>
                <a:path w="8389620">
                  <a:moveTo>
                    <a:pt x="4293870" y="0"/>
                  </a:moveTo>
                  <a:lnTo>
                    <a:pt x="4265930" y="0"/>
                  </a:lnTo>
                </a:path>
                <a:path w="8389620">
                  <a:moveTo>
                    <a:pt x="4237990" y="0"/>
                  </a:moveTo>
                  <a:lnTo>
                    <a:pt x="4208780" y="0"/>
                  </a:lnTo>
                </a:path>
                <a:path w="8389620">
                  <a:moveTo>
                    <a:pt x="4180840" y="0"/>
                  </a:moveTo>
                  <a:lnTo>
                    <a:pt x="4151629" y="0"/>
                  </a:lnTo>
                </a:path>
                <a:path w="8389620">
                  <a:moveTo>
                    <a:pt x="4123690" y="0"/>
                  </a:moveTo>
                  <a:lnTo>
                    <a:pt x="4095750" y="0"/>
                  </a:lnTo>
                </a:path>
                <a:path w="8389620">
                  <a:moveTo>
                    <a:pt x="4066540" y="0"/>
                  </a:moveTo>
                  <a:lnTo>
                    <a:pt x="4038600" y="0"/>
                  </a:lnTo>
                </a:path>
                <a:path w="8389620">
                  <a:moveTo>
                    <a:pt x="4010659" y="0"/>
                  </a:moveTo>
                  <a:lnTo>
                    <a:pt x="3981450" y="0"/>
                  </a:lnTo>
                </a:path>
                <a:path w="8389620">
                  <a:moveTo>
                    <a:pt x="3953509" y="0"/>
                  </a:moveTo>
                  <a:lnTo>
                    <a:pt x="3924300" y="0"/>
                  </a:lnTo>
                </a:path>
                <a:path w="8389620">
                  <a:moveTo>
                    <a:pt x="3896359" y="0"/>
                  </a:moveTo>
                  <a:lnTo>
                    <a:pt x="3868420" y="0"/>
                  </a:lnTo>
                </a:path>
                <a:path w="8389620">
                  <a:moveTo>
                    <a:pt x="3839209" y="0"/>
                  </a:moveTo>
                  <a:lnTo>
                    <a:pt x="3811270" y="0"/>
                  </a:lnTo>
                </a:path>
                <a:path w="8389620">
                  <a:moveTo>
                    <a:pt x="3782059" y="0"/>
                  </a:moveTo>
                  <a:lnTo>
                    <a:pt x="3754120" y="0"/>
                  </a:lnTo>
                </a:path>
                <a:path w="8389620">
                  <a:moveTo>
                    <a:pt x="3726179" y="0"/>
                  </a:moveTo>
                  <a:lnTo>
                    <a:pt x="3696970" y="0"/>
                  </a:lnTo>
                </a:path>
                <a:path w="8389620">
                  <a:moveTo>
                    <a:pt x="3669029" y="0"/>
                  </a:moveTo>
                  <a:lnTo>
                    <a:pt x="3639820" y="0"/>
                  </a:lnTo>
                </a:path>
                <a:path w="8389620">
                  <a:moveTo>
                    <a:pt x="3611879" y="0"/>
                  </a:moveTo>
                  <a:lnTo>
                    <a:pt x="3583940" y="0"/>
                  </a:lnTo>
                </a:path>
                <a:path w="8389620">
                  <a:moveTo>
                    <a:pt x="3554729" y="0"/>
                  </a:moveTo>
                  <a:lnTo>
                    <a:pt x="3526790" y="0"/>
                  </a:lnTo>
                </a:path>
                <a:path w="8389620">
                  <a:moveTo>
                    <a:pt x="3497579" y="0"/>
                  </a:moveTo>
                  <a:lnTo>
                    <a:pt x="3469640" y="0"/>
                  </a:lnTo>
                </a:path>
                <a:path w="8389620">
                  <a:moveTo>
                    <a:pt x="3441700" y="0"/>
                  </a:moveTo>
                  <a:lnTo>
                    <a:pt x="3412490" y="0"/>
                  </a:lnTo>
                </a:path>
                <a:path w="8389620">
                  <a:moveTo>
                    <a:pt x="3384550" y="0"/>
                  </a:moveTo>
                  <a:lnTo>
                    <a:pt x="3355340" y="0"/>
                  </a:lnTo>
                </a:path>
                <a:path w="8389620">
                  <a:moveTo>
                    <a:pt x="3327400" y="0"/>
                  </a:moveTo>
                  <a:lnTo>
                    <a:pt x="3299459" y="0"/>
                  </a:lnTo>
                </a:path>
                <a:path w="8389620">
                  <a:moveTo>
                    <a:pt x="3270250" y="0"/>
                  </a:moveTo>
                  <a:lnTo>
                    <a:pt x="3242310" y="0"/>
                  </a:lnTo>
                </a:path>
                <a:path w="8389620">
                  <a:moveTo>
                    <a:pt x="3213099" y="0"/>
                  </a:moveTo>
                  <a:lnTo>
                    <a:pt x="3185160" y="0"/>
                  </a:lnTo>
                </a:path>
                <a:path w="8389620">
                  <a:moveTo>
                    <a:pt x="3157220" y="0"/>
                  </a:moveTo>
                  <a:lnTo>
                    <a:pt x="3128010" y="0"/>
                  </a:lnTo>
                </a:path>
                <a:path w="8389620">
                  <a:moveTo>
                    <a:pt x="3100070" y="0"/>
                  </a:moveTo>
                  <a:lnTo>
                    <a:pt x="3072130" y="0"/>
                  </a:lnTo>
                </a:path>
                <a:path w="8389620">
                  <a:moveTo>
                    <a:pt x="3042920" y="0"/>
                  </a:moveTo>
                  <a:lnTo>
                    <a:pt x="3014980" y="0"/>
                  </a:lnTo>
                </a:path>
                <a:path w="8389620">
                  <a:moveTo>
                    <a:pt x="2985770" y="0"/>
                  </a:moveTo>
                  <a:lnTo>
                    <a:pt x="2957830" y="0"/>
                  </a:lnTo>
                </a:path>
                <a:path w="8389620">
                  <a:moveTo>
                    <a:pt x="2929890" y="0"/>
                  </a:moveTo>
                  <a:lnTo>
                    <a:pt x="2900680" y="0"/>
                  </a:lnTo>
                </a:path>
                <a:path w="8389620">
                  <a:moveTo>
                    <a:pt x="2872740" y="0"/>
                  </a:moveTo>
                  <a:lnTo>
                    <a:pt x="2843530" y="0"/>
                  </a:lnTo>
                </a:path>
                <a:path w="8389620">
                  <a:moveTo>
                    <a:pt x="2815590" y="0"/>
                  </a:moveTo>
                  <a:lnTo>
                    <a:pt x="2787649" y="0"/>
                  </a:lnTo>
                </a:path>
                <a:path w="8389620">
                  <a:moveTo>
                    <a:pt x="2758440" y="0"/>
                  </a:moveTo>
                  <a:lnTo>
                    <a:pt x="2730499" y="0"/>
                  </a:lnTo>
                </a:path>
                <a:path w="8389620">
                  <a:moveTo>
                    <a:pt x="2701290" y="0"/>
                  </a:moveTo>
                  <a:lnTo>
                    <a:pt x="2673349" y="0"/>
                  </a:lnTo>
                </a:path>
                <a:path w="8389620">
                  <a:moveTo>
                    <a:pt x="2645410" y="0"/>
                  </a:moveTo>
                  <a:lnTo>
                    <a:pt x="2616199" y="0"/>
                  </a:lnTo>
                </a:path>
                <a:path w="8389620">
                  <a:moveTo>
                    <a:pt x="2588260" y="0"/>
                  </a:moveTo>
                  <a:lnTo>
                    <a:pt x="2559049" y="0"/>
                  </a:lnTo>
                </a:path>
                <a:path w="8389620">
                  <a:moveTo>
                    <a:pt x="2531110" y="0"/>
                  </a:moveTo>
                  <a:lnTo>
                    <a:pt x="2503170" y="0"/>
                  </a:lnTo>
                </a:path>
                <a:path w="8389620">
                  <a:moveTo>
                    <a:pt x="2473960" y="0"/>
                  </a:moveTo>
                  <a:lnTo>
                    <a:pt x="2446020" y="0"/>
                  </a:lnTo>
                </a:path>
                <a:path w="8389620">
                  <a:moveTo>
                    <a:pt x="2416810" y="0"/>
                  </a:moveTo>
                  <a:lnTo>
                    <a:pt x="2388870" y="0"/>
                  </a:lnTo>
                </a:path>
                <a:path w="8389620">
                  <a:moveTo>
                    <a:pt x="2360930" y="0"/>
                  </a:moveTo>
                  <a:lnTo>
                    <a:pt x="2331720" y="0"/>
                  </a:lnTo>
                </a:path>
                <a:path w="8389620">
                  <a:moveTo>
                    <a:pt x="2303780" y="0"/>
                  </a:moveTo>
                  <a:lnTo>
                    <a:pt x="2274570" y="0"/>
                  </a:lnTo>
                </a:path>
                <a:path w="8389620">
                  <a:moveTo>
                    <a:pt x="2246630" y="0"/>
                  </a:moveTo>
                  <a:lnTo>
                    <a:pt x="2218690" y="0"/>
                  </a:lnTo>
                </a:path>
                <a:path w="8389620">
                  <a:moveTo>
                    <a:pt x="2189480" y="0"/>
                  </a:moveTo>
                  <a:lnTo>
                    <a:pt x="2161540" y="0"/>
                  </a:lnTo>
                </a:path>
                <a:path w="8389620">
                  <a:moveTo>
                    <a:pt x="2133599" y="0"/>
                  </a:moveTo>
                  <a:lnTo>
                    <a:pt x="2104390" y="0"/>
                  </a:lnTo>
                </a:path>
                <a:path w="8389620">
                  <a:moveTo>
                    <a:pt x="2076449" y="0"/>
                  </a:moveTo>
                  <a:lnTo>
                    <a:pt x="2047240" y="0"/>
                  </a:lnTo>
                </a:path>
                <a:path w="8389620">
                  <a:moveTo>
                    <a:pt x="2019299" y="0"/>
                  </a:moveTo>
                  <a:lnTo>
                    <a:pt x="1991359" y="0"/>
                  </a:lnTo>
                </a:path>
                <a:path w="8389620">
                  <a:moveTo>
                    <a:pt x="1962149" y="0"/>
                  </a:moveTo>
                  <a:lnTo>
                    <a:pt x="1934209" y="0"/>
                  </a:lnTo>
                </a:path>
                <a:path w="8389620">
                  <a:moveTo>
                    <a:pt x="1904999" y="0"/>
                  </a:moveTo>
                  <a:lnTo>
                    <a:pt x="1877059" y="0"/>
                  </a:lnTo>
                </a:path>
                <a:path w="8389620">
                  <a:moveTo>
                    <a:pt x="1849120" y="0"/>
                  </a:moveTo>
                  <a:lnTo>
                    <a:pt x="1819909" y="0"/>
                  </a:lnTo>
                </a:path>
                <a:path w="8389620">
                  <a:moveTo>
                    <a:pt x="1791970" y="0"/>
                  </a:moveTo>
                  <a:lnTo>
                    <a:pt x="1762759" y="0"/>
                  </a:lnTo>
                </a:path>
                <a:path w="8389620">
                  <a:moveTo>
                    <a:pt x="1734820" y="0"/>
                  </a:moveTo>
                  <a:lnTo>
                    <a:pt x="1706880" y="0"/>
                  </a:lnTo>
                </a:path>
                <a:path w="8389620">
                  <a:moveTo>
                    <a:pt x="1677670" y="0"/>
                  </a:moveTo>
                  <a:lnTo>
                    <a:pt x="1649730" y="0"/>
                  </a:lnTo>
                </a:path>
                <a:path w="8389620">
                  <a:moveTo>
                    <a:pt x="1620520" y="0"/>
                  </a:moveTo>
                  <a:lnTo>
                    <a:pt x="1592580" y="0"/>
                  </a:lnTo>
                </a:path>
                <a:path w="8389620">
                  <a:moveTo>
                    <a:pt x="1564640" y="0"/>
                  </a:moveTo>
                  <a:lnTo>
                    <a:pt x="1535430" y="0"/>
                  </a:lnTo>
                </a:path>
                <a:path w="8389620">
                  <a:moveTo>
                    <a:pt x="1507490" y="0"/>
                  </a:moveTo>
                  <a:lnTo>
                    <a:pt x="1478280" y="0"/>
                  </a:lnTo>
                </a:path>
                <a:path w="8389620">
                  <a:moveTo>
                    <a:pt x="1450340" y="0"/>
                  </a:moveTo>
                  <a:lnTo>
                    <a:pt x="1422399" y="0"/>
                  </a:lnTo>
                </a:path>
                <a:path w="8389620">
                  <a:moveTo>
                    <a:pt x="1393190" y="0"/>
                  </a:moveTo>
                  <a:lnTo>
                    <a:pt x="1365249" y="0"/>
                  </a:lnTo>
                </a:path>
                <a:path w="8389620">
                  <a:moveTo>
                    <a:pt x="1336040" y="0"/>
                  </a:moveTo>
                  <a:lnTo>
                    <a:pt x="1308099" y="0"/>
                  </a:lnTo>
                </a:path>
                <a:path w="8389620">
                  <a:moveTo>
                    <a:pt x="1280159" y="0"/>
                  </a:moveTo>
                  <a:lnTo>
                    <a:pt x="1250949" y="0"/>
                  </a:lnTo>
                </a:path>
                <a:path w="8389620">
                  <a:moveTo>
                    <a:pt x="1223009" y="0"/>
                  </a:moveTo>
                  <a:lnTo>
                    <a:pt x="1195070" y="0"/>
                  </a:lnTo>
                </a:path>
                <a:path w="8389620">
                  <a:moveTo>
                    <a:pt x="1165859" y="0"/>
                  </a:moveTo>
                  <a:lnTo>
                    <a:pt x="1137920" y="0"/>
                  </a:lnTo>
                </a:path>
                <a:path w="8389620">
                  <a:moveTo>
                    <a:pt x="1108709" y="0"/>
                  </a:moveTo>
                  <a:lnTo>
                    <a:pt x="1080770" y="0"/>
                  </a:lnTo>
                </a:path>
                <a:path w="8389620">
                  <a:moveTo>
                    <a:pt x="1052830" y="0"/>
                  </a:moveTo>
                  <a:lnTo>
                    <a:pt x="1023619" y="0"/>
                  </a:lnTo>
                </a:path>
                <a:path w="8389620">
                  <a:moveTo>
                    <a:pt x="995680" y="0"/>
                  </a:moveTo>
                  <a:lnTo>
                    <a:pt x="966469" y="0"/>
                  </a:lnTo>
                </a:path>
                <a:path w="8389620">
                  <a:moveTo>
                    <a:pt x="938530" y="0"/>
                  </a:moveTo>
                  <a:lnTo>
                    <a:pt x="910589" y="0"/>
                  </a:lnTo>
                </a:path>
                <a:path w="8389620">
                  <a:moveTo>
                    <a:pt x="881380" y="0"/>
                  </a:moveTo>
                  <a:lnTo>
                    <a:pt x="853439" y="0"/>
                  </a:lnTo>
                </a:path>
                <a:path w="8389620">
                  <a:moveTo>
                    <a:pt x="824230" y="0"/>
                  </a:moveTo>
                  <a:lnTo>
                    <a:pt x="796289" y="0"/>
                  </a:lnTo>
                </a:path>
                <a:path w="8389620">
                  <a:moveTo>
                    <a:pt x="768350" y="0"/>
                  </a:moveTo>
                  <a:lnTo>
                    <a:pt x="739139" y="0"/>
                  </a:lnTo>
                </a:path>
                <a:path w="8389620">
                  <a:moveTo>
                    <a:pt x="711200" y="0"/>
                  </a:moveTo>
                  <a:lnTo>
                    <a:pt x="681989" y="0"/>
                  </a:lnTo>
                </a:path>
                <a:path w="8389620">
                  <a:moveTo>
                    <a:pt x="654050" y="0"/>
                  </a:moveTo>
                  <a:lnTo>
                    <a:pt x="626109" y="0"/>
                  </a:lnTo>
                </a:path>
                <a:path w="8389620">
                  <a:moveTo>
                    <a:pt x="596900" y="0"/>
                  </a:moveTo>
                  <a:lnTo>
                    <a:pt x="568959" y="0"/>
                  </a:lnTo>
                </a:path>
                <a:path w="8389620">
                  <a:moveTo>
                    <a:pt x="539750" y="0"/>
                  </a:moveTo>
                  <a:lnTo>
                    <a:pt x="511809" y="0"/>
                  </a:lnTo>
                </a:path>
                <a:path w="8389620">
                  <a:moveTo>
                    <a:pt x="483869" y="0"/>
                  </a:moveTo>
                  <a:lnTo>
                    <a:pt x="454659" y="0"/>
                  </a:lnTo>
                </a:path>
                <a:path w="8389620">
                  <a:moveTo>
                    <a:pt x="426719" y="0"/>
                  </a:moveTo>
                  <a:lnTo>
                    <a:pt x="398780" y="0"/>
                  </a:lnTo>
                </a:path>
                <a:path w="8389620">
                  <a:moveTo>
                    <a:pt x="369569" y="0"/>
                  </a:moveTo>
                  <a:lnTo>
                    <a:pt x="341630" y="0"/>
                  </a:lnTo>
                </a:path>
                <a:path w="8389620">
                  <a:moveTo>
                    <a:pt x="312419" y="0"/>
                  </a:moveTo>
                  <a:lnTo>
                    <a:pt x="284480" y="0"/>
                  </a:lnTo>
                </a:path>
                <a:path w="8389620">
                  <a:moveTo>
                    <a:pt x="256539" y="0"/>
                  </a:moveTo>
                  <a:lnTo>
                    <a:pt x="227330" y="0"/>
                  </a:lnTo>
                </a:path>
                <a:path w="8389620">
                  <a:moveTo>
                    <a:pt x="199389" y="0"/>
                  </a:moveTo>
                  <a:lnTo>
                    <a:pt x="170180" y="0"/>
                  </a:lnTo>
                </a:path>
                <a:path w="8389620">
                  <a:moveTo>
                    <a:pt x="142239" y="0"/>
                  </a:moveTo>
                  <a:lnTo>
                    <a:pt x="114300" y="0"/>
                  </a:lnTo>
                </a:path>
                <a:path w="8389620">
                  <a:moveTo>
                    <a:pt x="85089" y="0"/>
                  </a:moveTo>
                  <a:lnTo>
                    <a:pt x="57150" y="0"/>
                  </a:lnTo>
                </a:path>
                <a:path w="8389620">
                  <a:moveTo>
                    <a:pt x="27939" y="0"/>
                  </a:moveTo>
                  <a:lnTo>
                    <a:pt x="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068603" y="576707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299"/>
                  </a:moveTo>
                  <a:lnTo>
                    <a:pt x="28393" y="114299"/>
                  </a:lnTo>
                </a:path>
                <a:path w="28575" h="114300">
                  <a:moveTo>
                    <a:pt x="0" y="57149"/>
                  </a:moveTo>
                  <a:lnTo>
                    <a:pt x="28393" y="57149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068603" y="565340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068603" y="553974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068603" y="542607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068603" y="5255259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068603" y="514159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49"/>
                  </a:moveTo>
                  <a:lnTo>
                    <a:pt x="28393" y="57149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068603" y="4970779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068603" y="485711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068603" y="468630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082800" y="4615179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-14196" y="14605"/>
                  </a:moveTo>
                  <a:lnTo>
                    <a:pt x="14196" y="14605"/>
                  </a:lnTo>
                </a:path>
              </a:pathLst>
            </a:custGeom>
            <a:ln w="292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068603" y="445897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299"/>
                  </a:moveTo>
                  <a:lnTo>
                    <a:pt x="28393" y="114299"/>
                  </a:lnTo>
                </a:path>
                <a:path w="28575" h="114300">
                  <a:moveTo>
                    <a:pt x="0" y="57149"/>
                  </a:moveTo>
                  <a:lnTo>
                    <a:pt x="28393" y="57149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068603" y="434530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068603" y="4174489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068603" y="406082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068603" y="389001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068603" y="377634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49"/>
                  </a:moveTo>
                  <a:lnTo>
                    <a:pt x="28393" y="57149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68603" y="3662679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082800" y="3591560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-14196" y="14604"/>
                  </a:moveTo>
                  <a:lnTo>
                    <a:pt x="14196" y="14604"/>
                  </a:lnTo>
                </a:path>
              </a:pathLst>
            </a:custGeom>
            <a:ln w="292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082800" y="3534410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-14196" y="14605"/>
                  </a:moveTo>
                  <a:lnTo>
                    <a:pt x="14196" y="14605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068603" y="337820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068603" y="326453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068603" y="3093719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068603" y="298005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068603" y="2809239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082800" y="2738119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-14196" y="14604"/>
                  </a:moveTo>
                  <a:lnTo>
                    <a:pt x="14196" y="14604"/>
                  </a:lnTo>
                </a:path>
              </a:pathLst>
            </a:custGeom>
            <a:ln w="292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068603" y="2581909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068603" y="246824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068603" y="2297429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068603" y="2183765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0" y="57150"/>
                  </a:moveTo>
                  <a:lnTo>
                    <a:pt x="28393" y="57150"/>
                  </a:lnTo>
                </a:path>
                <a:path w="28575" h="5715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068603" y="2012950"/>
              <a:ext cx="28575" cy="114300"/>
            </a:xfrm>
            <a:custGeom>
              <a:avLst/>
              <a:gdLst/>
              <a:ahLst/>
              <a:cxnLst/>
              <a:rect l="l" t="t" r="r" b="b"/>
              <a:pathLst>
                <a:path w="28575" h="114300">
                  <a:moveTo>
                    <a:pt x="0" y="114300"/>
                  </a:moveTo>
                  <a:lnTo>
                    <a:pt x="28393" y="114300"/>
                  </a:lnTo>
                </a:path>
                <a:path w="28575" h="114300">
                  <a:moveTo>
                    <a:pt x="0" y="57150"/>
                  </a:moveTo>
                  <a:lnTo>
                    <a:pt x="28393" y="57150"/>
                  </a:lnTo>
                </a:path>
                <a:path w="28575" h="114300">
                  <a:moveTo>
                    <a:pt x="0" y="0"/>
                  </a:moveTo>
                  <a:lnTo>
                    <a:pt x="28393" y="0"/>
                  </a:lnTo>
                </a:path>
              </a:pathLst>
            </a:custGeom>
            <a:ln w="279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082800" y="1941830"/>
              <a:ext cx="0" cy="29209"/>
            </a:xfrm>
            <a:custGeom>
              <a:avLst/>
              <a:gdLst/>
              <a:ahLst/>
              <a:cxnLst/>
              <a:rect l="l" t="t" r="r" b="b"/>
              <a:pathLst>
                <a:path h="29210">
                  <a:moveTo>
                    <a:pt x="-14196" y="14604"/>
                  </a:moveTo>
                  <a:lnTo>
                    <a:pt x="14196" y="14604"/>
                  </a:lnTo>
                </a:path>
              </a:pathLst>
            </a:custGeom>
            <a:ln w="292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082800" y="1926590"/>
              <a:ext cx="255270" cy="0"/>
            </a:xfrm>
            <a:custGeom>
              <a:avLst/>
              <a:gdLst/>
              <a:ahLst/>
              <a:cxnLst/>
              <a:rect l="l" t="t" r="r" b="b"/>
              <a:pathLst>
                <a:path w="255269">
                  <a:moveTo>
                    <a:pt x="0" y="0"/>
                  </a:moveTo>
                  <a:lnTo>
                    <a:pt x="27939" y="0"/>
                  </a:lnTo>
                </a:path>
                <a:path w="255269">
                  <a:moveTo>
                    <a:pt x="55880" y="0"/>
                  </a:moveTo>
                  <a:lnTo>
                    <a:pt x="85089" y="0"/>
                  </a:lnTo>
                </a:path>
                <a:path w="255269">
                  <a:moveTo>
                    <a:pt x="113030" y="0"/>
                  </a:moveTo>
                  <a:lnTo>
                    <a:pt x="142239" y="0"/>
                  </a:lnTo>
                </a:path>
                <a:path w="255269">
                  <a:moveTo>
                    <a:pt x="170180" y="0"/>
                  </a:moveTo>
                  <a:lnTo>
                    <a:pt x="198119" y="0"/>
                  </a:lnTo>
                </a:path>
                <a:path w="255269">
                  <a:moveTo>
                    <a:pt x="227330" y="0"/>
                  </a:moveTo>
                  <a:lnTo>
                    <a:pt x="255269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350770" y="1898650"/>
              <a:ext cx="57150" cy="55880"/>
            </a:xfrm>
            <a:custGeom>
              <a:avLst/>
              <a:gdLst/>
              <a:ahLst/>
              <a:cxnLst/>
              <a:rect l="l" t="t" r="r" b="b"/>
              <a:pathLst>
                <a:path w="57150" h="55880">
                  <a:moveTo>
                    <a:pt x="0" y="0"/>
                  </a:moveTo>
                  <a:lnTo>
                    <a:pt x="0" y="55879"/>
                  </a:lnTo>
                  <a:lnTo>
                    <a:pt x="57150" y="279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520700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Komponen Biaya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Rekrutmen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06500" y="1588770"/>
            <a:ext cx="8771255" cy="34467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640" marR="5080" indent="21590" algn="just">
              <a:lnSpc>
                <a:spcPct val="129900"/>
              </a:lnSpc>
              <a:spcBef>
                <a:spcPts val="95"/>
              </a:spcBef>
            </a:pPr>
            <a:r>
              <a:rPr sz="2400" spc="-5" dirty="0">
                <a:solidFill>
                  <a:srgbClr val="FF3300"/>
                </a:solidFill>
                <a:latin typeface="Arial"/>
                <a:cs typeface="Arial"/>
              </a:rPr>
              <a:t>Biaya internal </a:t>
            </a:r>
            <a:r>
              <a:rPr sz="2400" spc="-5" dirty="0">
                <a:latin typeface="Arial"/>
                <a:cs typeface="Arial"/>
              </a:rPr>
              <a:t>merupakan keseluruhan biaya yang dikeluarkan  untuk proses rekrutmen yang melibatkan unsur di dalam  perusahaan, seperti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356235" marR="1530350" indent="-344170">
              <a:lnSpc>
                <a:spcPts val="3090"/>
              </a:lnSpc>
              <a:spcBef>
                <a:spcPts val="125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10" dirty="0">
                <a:latin typeface="Carlito"/>
                <a:cs typeface="Carlito"/>
              </a:rPr>
              <a:t>Perhitungan </a:t>
            </a:r>
            <a:r>
              <a:rPr sz="2800" spc="-5" dirty="0">
                <a:latin typeface="Carlito"/>
                <a:cs typeface="Carlito"/>
              </a:rPr>
              <a:t>jam kerja </a:t>
            </a:r>
            <a:r>
              <a:rPr sz="2800" spc="-10" dirty="0">
                <a:latin typeface="Carlito"/>
                <a:cs typeface="Carlito"/>
              </a:rPr>
              <a:t>dikaitkan </a:t>
            </a:r>
            <a:r>
              <a:rPr sz="2800" spc="-5" dirty="0">
                <a:latin typeface="Carlito"/>
                <a:cs typeface="Carlito"/>
              </a:rPr>
              <a:t>dengan gaji </a:t>
            </a:r>
            <a:r>
              <a:rPr sz="2800" spc="-10" dirty="0">
                <a:latin typeface="Carlito"/>
                <a:cs typeface="Carlito"/>
              </a:rPr>
              <a:t>tim  perekrut internal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perusahaan.</a:t>
            </a:r>
            <a:endParaRPr sz="2800">
              <a:latin typeface="Carlito"/>
              <a:cs typeface="Carlito"/>
            </a:endParaRPr>
          </a:p>
          <a:p>
            <a:pPr marL="356235" marR="779780" indent="-344170">
              <a:lnSpc>
                <a:spcPts val="3090"/>
              </a:lnSpc>
              <a:spcBef>
                <a:spcPts val="217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5" dirty="0">
                <a:latin typeface="Carlito"/>
                <a:cs typeface="Carlito"/>
              </a:rPr>
              <a:t>Biaya aplikasi software yang </a:t>
            </a:r>
            <a:r>
              <a:rPr sz="2800" spc="-10" dirty="0">
                <a:latin typeface="Carlito"/>
                <a:cs typeface="Carlito"/>
              </a:rPr>
              <a:t>digunakan </a:t>
            </a:r>
            <a:r>
              <a:rPr sz="2800" spc="-5" dirty="0">
                <a:latin typeface="Carlito"/>
                <a:cs typeface="Carlito"/>
              </a:rPr>
              <a:t>dalam proses  </a:t>
            </a:r>
            <a:r>
              <a:rPr sz="2800" spc="-10" dirty="0">
                <a:latin typeface="Carlito"/>
                <a:cs typeface="Carlito"/>
              </a:rPr>
              <a:t>perekrutan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4639" y="396240"/>
            <a:ext cx="57619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520700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Komponen Biaya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Rekrutmen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4439" y="1588769"/>
            <a:ext cx="8737600" cy="4025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590">
              <a:lnSpc>
                <a:spcPct val="129800"/>
              </a:lnSpc>
              <a:spcBef>
                <a:spcPts val="100"/>
              </a:spcBef>
            </a:pPr>
            <a:r>
              <a:rPr sz="2600" dirty="0">
                <a:solidFill>
                  <a:srgbClr val="FF3300"/>
                </a:solidFill>
                <a:latin typeface="Arial"/>
                <a:cs typeface="Arial"/>
              </a:rPr>
              <a:t>Biaya eksternal </a:t>
            </a:r>
            <a:r>
              <a:rPr sz="2600" dirty="0">
                <a:latin typeface="Arial"/>
                <a:cs typeface="Arial"/>
              </a:rPr>
              <a:t>adalah biaya </a:t>
            </a:r>
            <a:r>
              <a:rPr sz="2600" spc="-5" dirty="0">
                <a:latin typeface="Arial"/>
                <a:cs typeface="Arial"/>
              </a:rPr>
              <a:t>untuk </a:t>
            </a:r>
            <a:r>
              <a:rPr sz="2600" dirty="0">
                <a:latin typeface="Arial"/>
                <a:cs typeface="Arial"/>
              </a:rPr>
              <a:t>proses </a:t>
            </a:r>
            <a:r>
              <a:rPr sz="2600" spc="-5" dirty="0">
                <a:latin typeface="Arial"/>
                <a:cs typeface="Arial"/>
              </a:rPr>
              <a:t>rekrutmen </a:t>
            </a:r>
            <a:r>
              <a:rPr sz="2600" dirty="0">
                <a:latin typeface="Arial"/>
                <a:cs typeface="Arial"/>
              </a:rPr>
              <a:t>yang  </a:t>
            </a:r>
            <a:r>
              <a:rPr sz="2600" spc="-5" dirty="0">
                <a:latin typeface="Arial"/>
                <a:cs typeface="Arial"/>
              </a:rPr>
              <a:t>melibatkan </a:t>
            </a:r>
            <a:r>
              <a:rPr sz="2600" dirty="0">
                <a:latin typeface="Arial"/>
                <a:cs typeface="Arial"/>
              </a:rPr>
              <a:t>unsur di </a:t>
            </a:r>
            <a:r>
              <a:rPr sz="2600" spc="-5" dirty="0">
                <a:latin typeface="Arial"/>
                <a:cs typeface="Arial"/>
              </a:rPr>
              <a:t>luar </a:t>
            </a:r>
            <a:r>
              <a:rPr sz="2600" dirty="0">
                <a:latin typeface="Arial"/>
                <a:cs typeface="Arial"/>
              </a:rPr>
              <a:t>perusahaan, di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antaranya:</a:t>
            </a:r>
            <a:endParaRPr sz="2600">
              <a:latin typeface="Arial"/>
              <a:cs typeface="Arial"/>
            </a:endParaRPr>
          </a:p>
          <a:p>
            <a:pPr marL="377190" marR="1494790" indent="-344170">
              <a:lnSpc>
                <a:spcPts val="3090"/>
              </a:lnSpc>
              <a:spcBef>
                <a:spcPts val="1485"/>
              </a:spcBef>
              <a:buClr>
                <a:srgbClr val="FF3399"/>
              </a:buClr>
              <a:buFont typeface="Verdana"/>
              <a:buChar char="•"/>
              <a:tabLst>
                <a:tab pos="377190" algn="l"/>
              </a:tabLst>
            </a:pPr>
            <a:r>
              <a:rPr sz="2800" spc="-5" dirty="0">
                <a:latin typeface="Carlito"/>
                <a:cs typeface="Carlito"/>
              </a:rPr>
              <a:t>Biaya </a:t>
            </a:r>
            <a:r>
              <a:rPr sz="2800" spc="-10" dirty="0">
                <a:latin typeface="Carlito"/>
                <a:cs typeface="Carlito"/>
              </a:rPr>
              <a:t>pihak </a:t>
            </a:r>
            <a:r>
              <a:rPr sz="2800" spc="-5" dirty="0">
                <a:latin typeface="Carlito"/>
                <a:cs typeface="Carlito"/>
              </a:rPr>
              <a:t>ketiga, </a:t>
            </a:r>
            <a:r>
              <a:rPr sz="2800" spc="-10" dirty="0">
                <a:latin typeface="Carlito"/>
                <a:cs typeface="Carlito"/>
              </a:rPr>
              <a:t>seperti headhunter, </a:t>
            </a:r>
            <a:r>
              <a:rPr sz="2800" spc="-5" dirty="0">
                <a:latin typeface="Carlito"/>
                <a:cs typeface="Carlito"/>
              </a:rPr>
              <a:t>agency,  </a:t>
            </a:r>
            <a:r>
              <a:rPr sz="2800" spc="-10" dirty="0">
                <a:latin typeface="Carlito"/>
                <a:cs typeface="Carlito"/>
              </a:rPr>
              <a:t>konsultan, </a:t>
            </a:r>
            <a:r>
              <a:rPr sz="2800" spc="-5" dirty="0">
                <a:latin typeface="Carlito"/>
                <a:cs typeface="Carlito"/>
              </a:rPr>
              <a:t>dan </a:t>
            </a:r>
            <a:r>
              <a:rPr sz="2800" spc="-10" dirty="0">
                <a:latin typeface="Carlito"/>
                <a:cs typeface="Carlito"/>
              </a:rPr>
              <a:t>biro psikologi penyelenggara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tes</a:t>
            </a:r>
            <a:endParaRPr sz="2800">
              <a:latin typeface="Carlito"/>
              <a:cs typeface="Carlito"/>
            </a:endParaRPr>
          </a:p>
          <a:p>
            <a:pPr marL="377190" indent="-344805">
              <a:lnSpc>
                <a:spcPct val="100000"/>
              </a:lnSpc>
              <a:spcBef>
                <a:spcPts val="1845"/>
              </a:spcBef>
              <a:buClr>
                <a:srgbClr val="FF3399"/>
              </a:buClr>
              <a:buFont typeface="Verdana"/>
              <a:buChar char="•"/>
              <a:tabLst>
                <a:tab pos="377190" algn="l"/>
              </a:tabLst>
            </a:pPr>
            <a:r>
              <a:rPr sz="2800" spc="-5" dirty="0">
                <a:latin typeface="Carlito"/>
                <a:cs typeface="Carlito"/>
              </a:rPr>
              <a:t>Pembuatan dan pemasangan iklan lowongan</a:t>
            </a:r>
            <a:r>
              <a:rPr sz="2800" spc="-5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kerja</a:t>
            </a:r>
            <a:endParaRPr sz="2800">
              <a:latin typeface="Carlito"/>
              <a:cs typeface="Carlito"/>
            </a:endParaRPr>
          </a:p>
          <a:p>
            <a:pPr marL="377190" indent="-344805">
              <a:lnSpc>
                <a:spcPct val="100000"/>
              </a:lnSpc>
              <a:spcBef>
                <a:spcPts val="1900"/>
              </a:spcBef>
              <a:buClr>
                <a:srgbClr val="FF3399"/>
              </a:buClr>
              <a:buFont typeface="Verdana"/>
              <a:buChar char="•"/>
              <a:tabLst>
                <a:tab pos="377190" algn="l"/>
              </a:tabLst>
            </a:pPr>
            <a:r>
              <a:rPr sz="2800" spc="-5" dirty="0">
                <a:latin typeface="Carlito"/>
                <a:cs typeface="Carlito"/>
              </a:rPr>
              <a:t>Biaya event, seperti job fair dan</a:t>
            </a:r>
            <a:r>
              <a:rPr sz="2800" spc="-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sejenisnya</a:t>
            </a:r>
            <a:endParaRPr sz="2800">
              <a:latin typeface="Carlito"/>
              <a:cs typeface="Carlito"/>
            </a:endParaRPr>
          </a:p>
          <a:p>
            <a:pPr marL="377190" indent="-344805">
              <a:lnSpc>
                <a:spcPct val="100000"/>
              </a:lnSpc>
              <a:spcBef>
                <a:spcPts val="1910"/>
              </a:spcBef>
              <a:buClr>
                <a:srgbClr val="FF3399"/>
              </a:buClr>
              <a:buFont typeface="Verdana"/>
              <a:buChar char="•"/>
              <a:tabLst>
                <a:tab pos="377190" algn="l"/>
              </a:tabLst>
            </a:pPr>
            <a:r>
              <a:rPr sz="2800" spc="-5" dirty="0">
                <a:latin typeface="Carlito"/>
                <a:cs typeface="Carlito"/>
              </a:rPr>
              <a:t>Ongkos perjalanan dalam</a:t>
            </a:r>
            <a:r>
              <a:rPr sz="2800" spc="-10" dirty="0">
                <a:latin typeface="Carlito"/>
                <a:cs typeface="Carlito"/>
              </a:rPr>
              <a:t> rekrutmen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4639" y="396240"/>
            <a:ext cx="5761990" cy="792480"/>
          </a:xfrm>
          <a:custGeom>
            <a:avLst/>
            <a:gdLst/>
            <a:ahLst/>
            <a:cxnLst/>
            <a:rect l="l" t="t" r="r" b="b"/>
            <a:pathLst>
              <a:path w="5761990" h="792480">
                <a:moveTo>
                  <a:pt x="0" y="0"/>
                </a:moveTo>
                <a:lnTo>
                  <a:pt x="5761990" y="0"/>
                </a:lnTo>
                <a:lnTo>
                  <a:pt x="5761990" y="792480"/>
                </a:lnTo>
                <a:lnTo>
                  <a:pt x="0" y="792480"/>
                </a:lnTo>
                <a:lnTo>
                  <a:pt x="0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34439" y="292100"/>
            <a:ext cx="8737600" cy="469265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61079" marR="2024380" indent="-1309370">
              <a:lnSpc>
                <a:spcPts val="3529"/>
              </a:lnSpc>
              <a:spcBef>
                <a:spcPts val="475"/>
              </a:spcBef>
            </a:pPr>
            <a:r>
              <a:rPr sz="3200" spc="-5" dirty="0">
                <a:solidFill>
                  <a:srgbClr val="FF3300"/>
                </a:solidFill>
                <a:latin typeface="Carlito"/>
                <a:cs typeface="Carlito"/>
              </a:rPr>
              <a:t>Formula Menghitung Biaya  Rekrutmen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00">
              <a:latin typeface="Carlito"/>
              <a:cs typeface="Carlito"/>
            </a:endParaRPr>
          </a:p>
          <a:p>
            <a:pPr marL="12700" marR="5080" indent="21590">
              <a:lnSpc>
                <a:spcPct val="129900"/>
              </a:lnSpc>
              <a:spcBef>
                <a:spcPts val="5"/>
              </a:spcBef>
              <a:tabLst>
                <a:tab pos="1938655" algn="l"/>
                <a:tab pos="3347085" algn="l"/>
                <a:tab pos="5883275" algn="l"/>
                <a:tab pos="7045325" algn="l"/>
                <a:tab pos="8047355" algn="l"/>
              </a:tabLst>
            </a:pPr>
            <a:r>
              <a:rPr sz="3200" dirty="0">
                <a:latin typeface="Arial"/>
                <a:cs typeface="Arial"/>
              </a:rPr>
              <a:t>F</a:t>
            </a:r>
            <a:r>
              <a:rPr sz="3200" spc="-5" dirty="0">
                <a:latin typeface="Arial"/>
                <a:cs typeface="Arial"/>
              </a:rPr>
              <a:t>o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m</a:t>
            </a:r>
            <a:r>
              <a:rPr sz="3200" spc="-10" dirty="0">
                <a:latin typeface="Arial"/>
                <a:cs typeface="Arial"/>
              </a:rPr>
              <a:t>u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a	</a:t>
            </a:r>
            <a:r>
              <a:rPr sz="3200" spc="-5" dirty="0">
                <a:latin typeface="Arial"/>
                <a:cs typeface="Arial"/>
              </a:rPr>
              <a:t>u</a:t>
            </a:r>
            <a:r>
              <a:rPr sz="3200" spc="-15" dirty="0">
                <a:latin typeface="Arial"/>
                <a:cs typeface="Arial"/>
              </a:rPr>
              <a:t>n</a:t>
            </a:r>
            <a:r>
              <a:rPr sz="3200" spc="-5" dirty="0">
                <a:latin typeface="Arial"/>
                <a:cs typeface="Arial"/>
              </a:rPr>
              <a:t>tu</a:t>
            </a:r>
            <a:r>
              <a:rPr sz="3200" dirty="0">
                <a:latin typeface="Arial"/>
                <a:cs typeface="Arial"/>
              </a:rPr>
              <a:t>k	m</a:t>
            </a:r>
            <a:r>
              <a:rPr sz="3200" spc="-10" dirty="0">
                <a:latin typeface="Arial"/>
                <a:cs typeface="Arial"/>
              </a:rPr>
              <a:t>e</a:t>
            </a:r>
            <a:r>
              <a:rPr sz="3200" spc="-5" dirty="0">
                <a:latin typeface="Arial"/>
                <a:cs typeface="Arial"/>
              </a:rPr>
              <a:t>n</a:t>
            </a:r>
            <a:r>
              <a:rPr sz="3200" spc="-15" dirty="0">
                <a:latin typeface="Arial"/>
                <a:cs typeface="Arial"/>
              </a:rPr>
              <a:t>g</a:t>
            </a:r>
            <a:r>
              <a:rPr sz="3200" spc="-5" dirty="0">
                <a:latin typeface="Arial"/>
                <a:cs typeface="Arial"/>
              </a:rPr>
              <a:t>hit</a:t>
            </a:r>
            <a:r>
              <a:rPr sz="3200" spc="-15" dirty="0">
                <a:latin typeface="Arial"/>
                <a:cs typeface="Arial"/>
              </a:rPr>
              <a:t>u</a:t>
            </a:r>
            <a:r>
              <a:rPr sz="3200" spc="-5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g	</a:t>
            </a:r>
            <a:r>
              <a:rPr sz="3200" spc="5" dirty="0">
                <a:latin typeface="Arial"/>
                <a:cs typeface="Arial"/>
              </a:rPr>
              <a:t>c</a:t>
            </a:r>
            <a:r>
              <a:rPr sz="3200" spc="-15" dirty="0">
                <a:latin typeface="Arial"/>
                <a:cs typeface="Arial"/>
              </a:rPr>
              <a:t>o</a:t>
            </a:r>
            <a:r>
              <a:rPr sz="3200" spc="5" dirty="0">
                <a:latin typeface="Arial"/>
                <a:cs typeface="Arial"/>
              </a:rPr>
              <a:t>s</a:t>
            </a:r>
            <a:r>
              <a:rPr sz="3200" dirty="0">
                <a:latin typeface="Arial"/>
                <a:cs typeface="Arial"/>
              </a:rPr>
              <a:t>t	</a:t>
            </a:r>
            <a:r>
              <a:rPr sz="3200" spc="-15" dirty="0">
                <a:latin typeface="Arial"/>
                <a:cs typeface="Arial"/>
              </a:rPr>
              <a:t>p</a:t>
            </a:r>
            <a:r>
              <a:rPr sz="3200" spc="-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r	</a:t>
            </a:r>
            <a:r>
              <a:rPr sz="3200" spc="-5" dirty="0">
                <a:latin typeface="Arial"/>
                <a:cs typeface="Arial"/>
              </a:rPr>
              <a:t>hi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e  </a:t>
            </a:r>
            <a:r>
              <a:rPr sz="3200" spc="-10" dirty="0">
                <a:latin typeface="Arial"/>
                <a:cs typeface="Arial"/>
              </a:rPr>
              <a:t>adalah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8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Arial"/>
                <a:cs typeface="Arial"/>
              </a:rPr>
              <a:t>Cost </a:t>
            </a:r>
            <a:r>
              <a:rPr sz="3200" spc="-10" dirty="0">
                <a:latin typeface="Arial"/>
                <a:cs typeface="Arial"/>
              </a:rPr>
              <a:t>per hire </a:t>
            </a:r>
            <a:r>
              <a:rPr sz="3200" dirty="0">
                <a:latin typeface="Arial"/>
                <a:cs typeface="Arial"/>
              </a:rPr>
              <a:t>= </a:t>
            </a:r>
            <a:r>
              <a:rPr sz="3200" spc="-5" dirty="0">
                <a:latin typeface="Arial"/>
                <a:cs typeface="Arial"/>
              </a:rPr>
              <a:t>(biaya </a:t>
            </a:r>
            <a:r>
              <a:rPr sz="3200" spc="-10" dirty="0">
                <a:latin typeface="Arial"/>
                <a:cs typeface="Arial"/>
              </a:rPr>
              <a:t>internal </a:t>
            </a:r>
            <a:r>
              <a:rPr sz="3200" dirty="0">
                <a:latin typeface="Arial"/>
                <a:cs typeface="Arial"/>
              </a:rPr>
              <a:t>+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eksternal)</a:t>
            </a:r>
            <a:endParaRPr sz="3200">
              <a:latin typeface="Arial"/>
              <a:cs typeface="Arial"/>
            </a:endParaRPr>
          </a:p>
          <a:p>
            <a:pPr marL="2946400">
              <a:lnSpc>
                <a:spcPct val="100000"/>
              </a:lnSpc>
              <a:spcBef>
                <a:spcPts val="1150"/>
              </a:spcBef>
            </a:pPr>
            <a:r>
              <a:rPr sz="3200" spc="-10" dirty="0">
                <a:latin typeface="Arial"/>
                <a:cs typeface="Arial"/>
              </a:rPr>
              <a:t>jumlah kandidat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direkrut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14800" y="4502150"/>
            <a:ext cx="4937760" cy="0"/>
          </a:xfrm>
          <a:custGeom>
            <a:avLst/>
            <a:gdLst/>
            <a:ahLst/>
            <a:cxnLst/>
            <a:rect l="l" t="t" r="r" b="b"/>
            <a:pathLst>
              <a:path w="4937759">
                <a:moveTo>
                  <a:pt x="0" y="0"/>
                </a:moveTo>
                <a:lnTo>
                  <a:pt x="49377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45920" y="304800"/>
            <a:ext cx="7773670" cy="792480"/>
          </a:xfrm>
          <a:custGeom>
            <a:avLst/>
            <a:gdLst/>
            <a:ahLst/>
            <a:cxnLst/>
            <a:rect l="l" t="t" r="r" b="b"/>
            <a:pathLst>
              <a:path w="7773670" h="792480">
                <a:moveTo>
                  <a:pt x="0" y="0"/>
                </a:moveTo>
                <a:lnTo>
                  <a:pt x="7773670" y="0"/>
                </a:lnTo>
                <a:lnTo>
                  <a:pt x="7773670" y="792479"/>
                </a:lnTo>
                <a:lnTo>
                  <a:pt x="0" y="792479"/>
                </a:lnTo>
                <a:lnTo>
                  <a:pt x="0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89810" y="200659"/>
            <a:ext cx="6477000" cy="96139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299335" marR="5080" indent="-2287270">
              <a:lnSpc>
                <a:spcPts val="3529"/>
              </a:lnSpc>
              <a:spcBef>
                <a:spcPts val="475"/>
              </a:spcBef>
            </a:pPr>
            <a:r>
              <a:rPr b="1" dirty="0">
                <a:latin typeface="Carlito"/>
                <a:cs typeface="Carlito"/>
              </a:rPr>
              <a:t>Faktor </a:t>
            </a:r>
            <a:r>
              <a:rPr b="1" spc="-5" dirty="0">
                <a:latin typeface="Carlito"/>
                <a:cs typeface="Carlito"/>
              </a:rPr>
              <a:t>Pengambilan Keputusan Dalam  Rekrutmen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27810" y="1695450"/>
            <a:ext cx="7642225" cy="4425950"/>
          </a:xfrm>
          <a:prstGeom prst="rect">
            <a:avLst/>
          </a:prstGeom>
        </p:spPr>
        <p:txBody>
          <a:bodyPr vert="horz" wrap="square" lIns="0" tIns="2540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200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10" dirty="0">
                <a:latin typeface="Carlito"/>
                <a:cs typeface="Carlito"/>
              </a:rPr>
              <a:t>Spesifikasi </a:t>
            </a:r>
            <a:r>
              <a:rPr sz="2800" spc="-5" dirty="0">
                <a:latin typeface="Carlito"/>
                <a:cs typeface="Carlito"/>
              </a:rPr>
              <a:t>karyawan yang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direkrut</a:t>
            </a:r>
            <a:endParaRPr sz="2800">
              <a:latin typeface="Carlito"/>
              <a:cs typeface="Carlito"/>
            </a:endParaRPr>
          </a:p>
          <a:p>
            <a:pPr marL="356870" indent="-344170">
              <a:lnSpc>
                <a:spcPct val="100000"/>
              </a:lnSpc>
              <a:spcBef>
                <a:spcPts val="190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10" dirty="0">
                <a:latin typeface="Carlito"/>
                <a:cs typeface="Carlito"/>
              </a:rPr>
              <a:t>Jumlah </a:t>
            </a:r>
            <a:r>
              <a:rPr sz="2800" spc="-5" dirty="0">
                <a:latin typeface="Carlito"/>
                <a:cs typeface="Carlito"/>
              </a:rPr>
              <a:t>karyawan yang</a:t>
            </a:r>
            <a:r>
              <a:rPr sz="2800" spc="-10" dirty="0">
                <a:latin typeface="Carlito"/>
                <a:cs typeface="Carlito"/>
              </a:rPr>
              <a:t> diperlukan</a:t>
            </a:r>
            <a:endParaRPr sz="2800">
              <a:latin typeface="Carlito"/>
              <a:cs typeface="Carlito"/>
            </a:endParaRPr>
          </a:p>
          <a:p>
            <a:pPr marL="356870" indent="-344170">
              <a:lnSpc>
                <a:spcPct val="100000"/>
              </a:lnSpc>
              <a:spcBef>
                <a:spcPts val="190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5" dirty="0">
                <a:latin typeface="Carlito"/>
                <a:cs typeface="Carlito"/>
              </a:rPr>
              <a:t>Beban biaya perusahaan (Gaji, </a:t>
            </a:r>
            <a:r>
              <a:rPr sz="2800" spc="-10" dirty="0">
                <a:latin typeface="Carlito"/>
                <a:cs typeface="Carlito"/>
              </a:rPr>
              <a:t>tunjangan,</a:t>
            </a:r>
            <a:r>
              <a:rPr sz="2800" spc="-5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fasilitas)</a:t>
            </a:r>
            <a:endParaRPr sz="2800">
              <a:latin typeface="Carlito"/>
              <a:cs typeface="Carlito"/>
            </a:endParaRPr>
          </a:p>
          <a:p>
            <a:pPr marL="356870" marR="666750" indent="-344170">
              <a:lnSpc>
                <a:spcPts val="3090"/>
              </a:lnSpc>
              <a:spcBef>
                <a:spcPts val="2225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5" dirty="0">
                <a:latin typeface="Carlito"/>
                <a:cs typeface="Carlito"/>
              </a:rPr>
              <a:t>Perencanaan dan </a:t>
            </a:r>
            <a:r>
              <a:rPr sz="2800" spc="-10" dirty="0">
                <a:latin typeface="Carlito"/>
                <a:cs typeface="Carlito"/>
              </a:rPr>
              <a:t>keputusan </a:t>
            </a:r>
            <a:r>
              <a:rPr sz="2800" spc="-5" dirty="0">
                <a:latin typeface="Carlito"/>
                <a:cs typeface="Carlito"/>
              </a:rPr>
              <a:t>strategis </a:t>
            </a:r>
            <a:r>
              <a:rPr sz="2800" spc="-10" dirty="0">
                <a:latin typeface="Carlito"/>
                <a:cs typeface="Carlito"/>
              </a:rPr>
              <a:t>tentang  perekrutan</a:t>
            </a:r>
            <a:endParaRPr sz="2800">
              <a:latin typeface="Carlito"/>
              <a:cs typeface="Carlito"/>
            </a:endParaRPr>
          </a:p>
          <a:p>
            <a:pPr marL="356870" indent="-344170">
              <a:lnSpc>
                <a:spcPct val="100000"/>
              </a:lnSpc>
              <a:spcBef>
                <a:spcPts val="1845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10" dirty="0">
                <a:latin typeface="Carlito"/>
                <a:cs typeface="Carlito"/>
              </a:rPr>
              <a:t>Fleksibility</a:t>
            </a:r>
            <a:endParaRPr sz="2800">
              <a:latin typeface="Carlito"/>
              <a:cs typeface="Carlito"/>
            </a:endParaRPr>
          </a:p>
          <a:p>
            <a:pPr marL="356870" indent="-344170">
              <a:lnSpc>
                <a:spcPct val="100000"/>
              </a:lnSpc>
              <a:spcBef>
                <a:spcPts val="190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10" dirty="0">
                <a:latin typeface="Carlito"/>
                <a:cs typeface="Carlito"/>
              </a:rPr>
              <a:t>Pertimbangan-pertimbangan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hukum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64890" y="396240"/>
            <a:ext cx="4480560" cy="792480"/>
          </a:xfrm>
          <a:custGeom>
            <a:avLst/>
            <a:gdLst/>
            <a:ahLst/>
            <a:cxnLst/>
            <a:rect l="l" t="t" r="r" b="b"/>
            <a:pathLst>
              <a:path w="4480559" h="792480">
                <a:moveTo>
                  <a:pt x="0" y="0"/>
                </a:moveTo>
                <a:lnTo>
                  <a:pt x="4480560" y="0"/>
                </a:lnTo>
                <a:lnTo>
                  <a:pt x="4480560" y="792480"/>
                </a:lnTo>
                <a:lnTo>
                  <a:pt x="0" y="792480"/>
                </a:lnTo>
                <a:lnTo>
                  <a:pt x="0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23520" marR="5080" indent="-210820">
              <a:lnSpc>
                <a:spcPts val="3529"/>
              </a:lnSpc>
              <a:spcBef>
                <a:spcPts val="475"/>
              </a:spcBef>
            </a:pPr>
            <a:r>
              <a:rPr spc="-5" dirty="0"/>
              <a:t>Kriteria</a:t>
            </a:r>
            <a:r>
              <a:rPr spc="-70" dirty="0"/>
              <a:t> </a:t>
            </a:r>
            <a:r>
              <a:rPr spc="-5" dirty="0"/>
              <a:t>Keberhasilan  Proses</a:t>
            </a:r>
            <a:r>
              <a:rPr spc="-30" dirty="0"/>
              <a:t> </a:t>
            </a:r>
            <a:r>
              <a:rPr spc="-5" dirty="0"/>
              <a:t>Rekrutmen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908457" y="1336447"/>
            <a:ext cx="8648065" cy="5193665"/>
            <a:chOff x="908457" y="1336447"/>
            <a:chExt cx="8648065" cy="5193665"/>
          </a:xfrm>
        </p:grpSpPr>
        <p:sp>
          <p:nvSpPr>
            <p:cNvPr id="6" name="object 6"/>
            <p:cNvSpPr/>
            <p:nvPr/>
          </p:nvSpPr>
          <p:spPr>
            <a:xfrm>
              <a:off x="913129" y="1341120"/>
              <a:ext cx="8638540" cy="5184140"/>
            </a:xfrm>
            <a:custGeom>
              <a:avLst/>
              <a:gdLst/>
              <a:ahLst/>
              <a:cxnLst/>
              <a:rect l="l" t="t" r="r" b="b"/>
              <a:pathLst>
                <a:path w="8638540" h="5184140">
                  <a:moveTo>
                    <a:pt x="8638540" y="0"/>
                  </a:moveTo>
                  <a:lnTo>
                    <a:pt x="0" y="0"/>
                  </a:lnTo>
                  <a:lnTo>
                    <a:pt x="0" y="5184140"/>
                  </a:lnTo>
                  <a:lnTo>
                    <a:pt x="8638540" y="5184140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13129" y="1341120"/>
              <a:ext cx="8638540" cy="5184140"/>
            </a:xfrm>
            <a:custGeom>
              <a:avLst/>
              <a:gdLst/>
              <a:ahLst/>
              <a:cxnLst/>
              <a:rect l="l" t="t" r="r" b="b"/>
              <a:pathLst>
                <a:path w="8638540" h="5184140">
                  <a:moveTo>
                    <a:pt x="4319270" y="5184140"/>
                  </a:moveTo>
                  <a:lnTo>
                    <a:pt x="0" y="5184140"/>
                  </a:lnTo>
                  <a:lnTo>
                    <a:pt x="0" y="0"/>
                  </a:lnTo>
                  <a:lnTo>
                    <a:pt x="8638540" y="0"/>
                  </a:lnTo>
                  <a:lnTo>
                    <a:pt x="8638540" y="5184140"/>
                  </a:lnTo>
                  <a:lnTo>
                    <a:pt x="4319270" y="518414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492250" y="1978660"/>
            <a:ext cx="7251065" cy="404749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707390" indent="-694690">
              <a:lnSpc>
                <a:spcPct val="100000"/>
              </a:lnSpc>
              <a:spcBef>
                <a:spcPts val="580"/>
              </a:spcBef>
              <a:buClr>
                <a:srgbClr val="CCFFCC"/>
              </a:buClr>
              <a:buFont typeface="Wingdings"/>
              <a:buChar char=""/>
              <a:tabLst>
                <a:tab pos="706755" algn="l"/>
                <a:tab pos="707390" algn="l"/>
              </a:tabLst>
            </a:pPr>
            <a:r>
              <a:rPr sz="4000" spc="-5" dirty="0">
                <a:solidFill>
                  <a:srgbClr val="FFCC00"/>
                </a:solidFill>
                <a:latin typeface="Verdana"/>
                <a:cs typeface="Verdana"/>
              </a:rPr>
              <a:t>jumlah</a:t>
            </a:r>
            <a:r>
              <a:rPr sz="4000" spc="-20" dirty="0">
                <a:solidFill>
                  <a:srgbClr val="FFCC00"/>
                </a:solidFill>
                <a:latin typeface="Verdana"/>
                <a:cs typeface="Verdana"/>
              </a:rPr>
              <a:t> </a:t>
            </a:r>
            <a:r>
              <a:rPr sz="4000" spc="-10" dirty="0">
                <a:solidFill>
                  <a:srgbClr val="FFCC00"/>
                </a:solidFill>
                <a:latin typeface="Verdana"/>
                <a:cs typeface="Verdana"/>
              </a:rPr>
              <a:t>pelamar.</a:t>
            </a:r>
            <a:endParaRPr sz="4000">
              <a:latin typeface="Verdana"/>
              <a:cs typeface="Verdana"/>
            </a:endParaRPr>
          </a:p>
          <a:p>
            <a:pPr marL="706755" marR="821690" indent="-694690">
              <a:lnSpc>
                <a:spcPct val="110000"/>
              </a:lnSpc>
              <a:buClr>
                <a:srgbClr val="CCFFCC"/>
              </a:buClr>
              <a:buFont typeface="Wingdings"/>
              <a:buChar char=""/>
              <a:tabLst>
                <a:tab pos="706755" algn="l"/>
                <a:tab pos="707390" algn="l"/>
              </a:tabLst>
            </a:pPr>
            <a:r>
              <a:rPr sz="4000" spc="-5" dirty="0">
                <a:solidFill>
                  <a:srgbClr val="FFCC00"/>
                </a:solidFill>
                <a:latin typeface="Verdana"/>
                <a:cs typeface="Verdana"/>
              </a:rPr>
              <a:t>jumlah </a:t>
            </a:r>
            <a:r>
              <a:rPr sz="4000" spc="-10" dirty="0">
                <a:solidFill>
                  <a:srgbClr val="FFCC00"/>
                </a:solidFill>
                <a:latin typeface="Verdana"/>
                <a:cs typeface="Verdana"/>
              </a:rPr>
              <a:t>panggilan</a:t>
            </a:r>
            <a:r>
              <a:rPr sz="4000" spc="-80" dirty="0">
                <a:solidFill>
                  <a:srgbClr val="FFCC00"/>
                </a:solidFill>
                <a:latin typeface="Verdana"/>
                <a:cs typeface="Verdana"/>
              </a:rPr>
              <a:t> </a:t>
            </a:r>
            <a:r>
              <a:rPr sz="4000" spc="-10" dirty="0">
                <a:solidFill>
                  <a:srgbClr val="FFCC00"/>
                </a:solidFill>
                <a:latin typeface="Verdana"/>
                <a:cs typeface="Verdana"/>
              </a:rPr>
              <a:t>atau  penawaran.</a:t>
            </a:r>
            <a:endParaRPr sz="4000">
              <a:latin typeface="Verdana"/>
              <a:cs typeface="Verdana"/>
            </a:endParaRPr>
          </a:p>
          <a:p>
            <a:pPr marL="707390" indent="-694690">
              <a:lnSpc>
                <a:spcPct val="100000"/>
              </a:lnSpc>
              <a:spcBef>
                <a:spcPts val="470"/>
              </a:spcBef>
              <a:buClr>
                <a:srgbClr val="CCFFCC"/>
              </a:buClr>
              <a:buFont typeface="Wingdings"/>
              <a:buChar char=""/>
              <a:tabLst>
                <a:tab pos="706755" algn="l"/>
                <a:tab pos="707390" algn="l"/>
              </a:tabLst>
            </a:pPr>
            <a:r>
              <a:rPr sz="4000" spc="-5" dirty="0">
                <a:solidFill>
                  <a:srgbClr val="FFCC00"/>
                </a:solidFill>
                <a:latin typeface="Verdana"/>
                <a:cs typeface="Verdana"/>
              </a:rPr>
              <a:t>jumlah yang</a:t>
            </a:r>
            <a:r>
              <a:rPr sz="4000" spc="-45" dirty="0">
                <a:solidFill>
                  <a:srgbClr val="FFCC00"/>
                </a:solidFill>
                <a:latin typeface="Verdana"/>
                <a:cs typeface="Verdana"/>
              </a:rPr>
              <a:t> </a:t>
            </a:r>
            <a:r>
              <a:rPr sz="4000" spc="-10" dirty="0">
                <a:solidFill>
                  <a:srgbClr val="FFCC00"/>
                </a:solidFill>
                <a:latin typeface="Verdana"/>
                <a:cs typeface="Verdana"/>
              </a:rPr>
              <a:t>diterima.</a:t>
            </a:r>
            <a:endParaRPr sz="4000">
              <a:latin typeface="Verdana"/>
              <a:cs typeface="Verdana"/>
            </a:endParaRPr>
          </a:p>
          <a:p>
            <a:pPr marL="706755" marR="5080" indent="-694690">
              <a:lnSpc>
                <a:spcPct val="110000"/>
              </a:lnSpc>
              <a:buClr>
                <a:srgbClr val="CCFFCC"/>
              </a:buClr>
              <a:buFont typeface="Wingdings"/>
              <a:buChar char=""/>
              <a:tabLst>
                <a:tab pos="706755" algn="l"/>
                <a:tab pos="707390" algn="l"/>
              </a:tabLst>
            </a:pPr>
            <a:r>
              <a:rPr sz="4000" spc="-5" dirty="0">
                <a:solidFill>
                  <a:srgbClr val="FFCC00"/>
                </a:solidFill>
                <a:latin typeface="Verdana"/>
                <a:cs typeface="Verdana"/>
              </a:rPr>
              <a:t>jumlah </a:t>
            </a:r>
            <a:r>
              <a:rPr sz="4000" spc="-10" dirty="0">
                <a:solidFill>
                  <a:srgbClr val="FFCC00"/>
                </a:solidFill>
                <a:latin typeface="Verdana"/>
                <a:cs typeface="Verdana"/>
              </a:rPr>
              <a:t>penempatan</a:t>
            </a:r>
            <a:r>
              <a:rPr sz="4000" spc="-90" dirty="0">
                <a:solidFill>
                  <a:srgbClr val="FFCC00"/>
                </a:solidFill>
                <a:latin typeface="Verdana"/>
                <a:cs typeface="Verdana"/>
              </a:rPr>
              <a:t> </a:t>
            </a:r>
            <a:r>
              <a:rPr sz="4000" spc="-5" dirty="0">
                <a:solidFill>
                  <a:srgbClr val="FFCC00"/>
                </a:solidFill>
                <a:latin typeface="Verdana"/>
                <a:cs typeface="Verdana"/>
              </a:rPr>
              <a:t>yang  </a:t>
            </a:r>
            <a:r>
              <a:rPr sz="4000" spc="-10" dirty="0">
                <a:solidFill>
                  <a:srgbClr val="FFCC00"/>
                </a:solidFill>
                <a:latin typeface="Verdana"/>
                <a:cs typeface="Verdana"/>
              </a:rPr>
              <a:t>berhasil.</a:t>
            </a:r>
            <a:endParaRPr sz="4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490855">
              <a:lnSpc>
                <a:spcPct val="100000"/>
              </a:lnSpc>
              <a:spcBef>
                <a:spcPts val="1050"/>
              </a:spcBef>
            </a:pPr>
            <a:r>
              <a:rPr spc="-10" dirty="0">
                <a:solidFill>
                  <a:srgbClr val="FF3300"/>
                </a:solidFill>
              </a:rPr>
              <a:t>Alternatif</a:t>
            </a:r>
            <a:r>
              <a:rPr spc="-2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Rekrutmen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1719" y="1465580"/>
            <a:ext cx="7301865" cy="3221990"/>
          </a:xfrm>
          <a:prstGeom prst="rect">
            <a:avLst/>
          </a:prstGeom>
        </p:spPr>
        <p:txBody>
          <a:bodyPr vert="horz" wrap="square" lIns="0" tIns="262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5400" spc="11340" baseline="3086" dirty="0">
                <a:solidFill>
                  <a:srgbClr val="FF3399"/>
                </a:solidFill>
                <a:latin typeface="Wingdings"/>
                <a:cs typeface="Wingdings"/>
              </a:rPr>
              <a:t></a:t>
            </a:r>
            <a:r>
              <a:rPr sz="5400" spc="-52" baseline="3086" dirty="0">
                <a:solidFill>
                  <a:srgbClr val="FF3399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6666FF"/>
                </a:solidFill>
                <a:latin typeface="Carlito"/>
                <a:cs typeface="Carlito"/>
              </a:rPr>
              <a:t>Lembur</a:t>
            </a:r>
            <a:endParaRPr sz="36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970"/>
              </a:spcBef>
            </a:pPr>
            <a:r>
              <a:rPr sz="5400" spc="11340" baseline="3086" dirty="0">
                <a:solidFill>
                  <a:srgbClr val="FF3399"/>
                </a:solidFill>
                <a:latin typeface="Wingdings"/>
                <a:cs typeface="Wingdings"/>
              </a:rPr>
              <a:t></a:t>
            </a:r>
            <a:r>
              <a:rPr sz="5400" spc="-30" baseline="3086" dirty="0">
                <a:solidFill>
                  <a:srgbClr val="FF3399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6666FF"/>
                </a:solidFill>
                <a:latin typeface="Carlito"/>
                <a:cs typeface="Carlito"/>
              </a:rPr>
              <a:t>Subkontrak pekerjaan </a:t>
            </a:r>
            <a:r>
              <a:rPr sz="3600" spc="-540" dirty="0">
                <a:solidFill>
                  <a:srgbClr val="6666FF"/>
                </a:solidFill>
                <a:latin typeface="Carlito"/>
                <a:cs typeface="Carlito"/>
              </a:rPr>
              <a:t>(</a:t>
            </a:r>
            <a:r>
              <a:rPr sz="3600" i="1" spc="-540" dirty="0">
                <a:solidFill>
                  <a:srgbClr val="6666FF"/>
                </a:solidFill>
                <a:latin typeface="Carlito"/>
                <a:cs typeface="Carlito"/>
              </a:rPr>
              <a:t>outsourcing</a:t>
            </a:r>
            <a:r>
              <a:rPr sz="3600" spc="-540" dirty="0">
                <a:solidFill>
                  <a:srgbClr val="6666FF"/>
                </a:solidFill>
                <a:latin typeface="Carlito"/>
                <a:cs typeface="Carlito"/>
              </a:rPr>
              <a:t>)</a:t>
            </a:r>
            <a:endParaRPr sz="36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sz="5400" spc="11340" baseline="3086" dirty="0">
                <a:solidFill>
                  <a:srgbClr val="FF3399"/>
                </a:solidFill>
                <a:latin typeface="Wingdings"/>
                <a:cs typeface="Wingdings"/>
              </a:rPr>
              <a:t></a:t>
            </a:r>
            <a:r>
              <a:rPr sz="5400" spc="-120" baseline="3086" dirty="0">
                <a:solidFill>
                  <a:srgbClr val="FF3399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6666FF"/>
                </a:solidFill>
                <a:latin typeface="Carlito"/>
                <a:cs typeface="Carlito"/>
              </a:rPr>
              <a:t>Pekerja sementara (temporer)</a:t>
            </a:r>
            <a:endParaRPr sz="36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970"/>
              </a:spcBef>
            </a:pPr>
            <a:r>
              <a:rPr sz="5400" spc="11340" baseline="3086" dirty="0">
                <a:solidFill>
                  <a:srgbClr val="FF3399"/>
                </a:solidFill>
                <a:latin typeface="Wingdings"/>
                <a:cs typeface="Wingdings"/>
              </a:rPr>
              <a:t></a:t>
            </a:r>
            <a:r>
              <a:rPr sz="5400" spc="-52" baseline="3086" dirty="0">
                <a:solidFill>
                  <a:srgbClr val="FF3399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6666FF"/>
                </a:solidFill>
                <a:latin typeface="Carlito"/>
                <a:cs typeface="Carlito"/>
              </a:rPr>
              <a:t>Menyewa pekerja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017905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Orientasi</a:t>
            </a:r>
            <a:r>
              <a:rPr spc="-1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Kerja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860">
              <a:lnSpc>
                <a:spcPct val="129900"/>
              </a:lnSpc>
              <a:spcBef>
                <a:spcPts val="95"/>
              </a:spcBef>
              <a:tabLst>
                <a:tab pos="2560955" algn="l"/>
                <a:tab pos="4629785" algn="l"/>
                <a:tab pos="6698615" algn="l"/>
              </a:tabLst>
            </a:pPr>
            <a:r>
              <a:rPr spc="-15" dirty="0"/>
              <a:t>O</a:t>
            </a:r>
            <a:r>
              <a:rPr dirty="0"/>
              <a:t>r</a:t>
            </a:r>
            <a:r>
              <a:rPr spc="5" dirty="0"/>
              <a:t>i</a:t>
            </a:r>
            <a:r>
              <a:rPr spc="-5" dirty="0"/>
              <a:t>ent</a:t>
            </a:r>
            <a:r>
              <a:rPr dirty="0"/>
              <a:t>asi	</a:t>
            </a:r>
            <a:r>
              <a:rPr spc="-5" dirty="0"/>
              <a:t>ad</a:t>
            </a:r>
            <a:r>
              <a:rPr dirty="0"/>
              <a:t>a</a:t>
            </a:r>
            <a:r>
              <a:rPr spc="-5" dirty="0"/>
              <a:t>la</a:t>
            </a:r>
            <a:r>
              <a:rPr dirty="0"/>
              <a:t>h	proses	yang  mencoba </a:t>
            </a:r>
            <a:r>
              <a:rPr spc="-5" dirty="0"/>
              <a:t>menyediakan bagi</a:t>
            </a:r>
            <a:r>
              <a:rPr spc="350" dirty="0"/>
              <a:t> </a:t>
            </a:r>
            <a:r>
              <a:rPr dirty="0"/>
              <a:t>seorang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8730" y="3331209"/>
            <a:ext cx="1982470" cy="1450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9900"/>
              </a:lnSpc>
              <a:spcBef>
                <a:spcPts val="95"/>
              </a:spcBef>
            </a:pPr>
            <a:r>
              <a:rPr sz="3600" dirty="0">
                <a:latin typeface="Arial"/>
                <a:cs typeface="Arial"/>
              </a:rPr>
              <a:t>ka</a:t>
            </a:r>
            <a:r>
              <a:rPr sz="3600" spc="-10" dirty="0">
                <a:latin typeface="Arial"/>
                <a:cs typeface="Arial"/>
              </a:rPr>
              <a:t>r</a:t>
            </a:r>
            <a:r>
              <a:rPr sz="3600" dirty="0">
                <a:latin typeface="Arial"/>
                <a:cs typeface="Arial"/>
              </a:rPr>
              <a:t>ya</a:t>
            </a:r>
            <a:r>
              <a:rPr sz="3600" spc="-5" dirty="0">
                <a:latin typeface="Arial"/>
                <a:cs typeface="Arial"/>
              </a:rPr>
              <a:t>w</a:t>
            </a:r>
            <a:r>
              <a:rPr sz="3600" dirty="0">
                <a:latin typeface="Arial"/>
                <a:cs typeface="Arial"/>
              </a:rPr>
              <a:t>an  </a:t>
            </a:r>
            <a:r>
              <a:rPr sz="3600" spc="-5" dirty="0">
                <a:latin typeface="Arial"/>
                <a:cs typeface="Arial"/>
              </a:rPr>
              <a:t>keahlian,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7934" y="3331209"/>
            <a:ext cx="5423535" cy="1450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189" marR="5080" indent="-111125">
              <a:lnSpc>
                <a:spcPct val="129900"/>
              </a:lnSpc>
              <a:spcBef>
                <a:spcPts val="95"/>
              </a:spcBef>
              <a:tabLst>
                <a:tab pos="1249680" algn="l"/>
                <a:tab pos="1444625" algn="l"/>
                <a:tab pos="3553460" algn="l"/>
                <a:tab pos="4546600" algn="l"/>
              </a:tabLst>
            </a:pPr>
            <a:r>
              <a:rPr sz="3600" dirty="0">
                <a:latin typeface="Arial"/>
                <a:cs typeface="Arial"/>
              </a:rPr>
              <a:t>b</a:t>
            </a:r>
            <a:r>
              <a:rPr sz="3600" spc="-5" dirty="0">
                <a:latin typeface="Arial"/>
                <a:cs typeface="Arial"/>
              </a:rPr>
              <a:t>ar</a:t>
            </a:r>
            <a:r>
              <a:rPr sz="3600" dirty="0">
                <a:latin typeface="Arial"/>
                <a:cs typeface="Arial"/>
              </a:rPr>
              <a:t>u	</a:t>
            </a:r>
            <a:r>
              <a:rPr sz="3600" spc="5" dirty="0">
                <a:latin typeface="Arial"/>
                <a:cs typeface="Arial"/>
              </a:rPr>
              <a:t>i</a:t>
            </a:r>
            <a:r>
              <a:rPr sz="3600" spc="-5" dirty="0">
                <a:latin typeface="Arial"/>
                <a:cs typeface="Arial"/>
              </a:rPr>
              <a:t>nformas</a:t>
            </a:r>
            <a:r>
              <a:rPr sz="3600" spc="5" dirty="0">
                <a:latin typeface="Arial"/>
                <a:cs typeface="Arial"/>
              </a:rPr>
              <a:t>i</a:t>
            </a:r>
            <a:r>
              <a:rPr sz="3600" dirty="0">
                <a:latin typeface="Arial"/>
                <a:cs typeface="Arial"/>
              </a:rPr>
              <a:t>,	ke</a:t>
            </a:r>
            <a:r>
              <a:rPr sz="3600" spc="-5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h</a:t>
            </a:r>
            <a:r>
              <a:rPr sz="3600" spc="-5" dirty="0">
                <a:latin typeface="Arial"/>
                <a:cs typeface="Arial"/>
              </a:rPr>
              <a:t>li</a:t>
            </a:r>
            <a:r>
              <a:rPr sz="3600" dirty="0">
                <a:latin typeface="Arial"/>
                <a:cs typeface="Arial"/>
              </a:rPr>
              <a:t>a</a:t>
            </a:r>
            <a:r>
              <a:rPr sz="3600" spc="-5" dirty="0">
                <a:latin typeface="Arial"/>
                <a:cs typeface="Arial"/>
              </a:rPr>
              <a:t>n-  </a:t>
            </a:r>
            <a:r>
              <a:rPr sz="3600" dirty="0">
                <a:latin typeface="Arial"/>
                <a:cs typeface="Arial"/>
              </a:rPr>
              <a:t>d</a:t>
            </a:r>
            <a:r>
              <a:rPr sz="3600" spc="-5" dirty="0">
                <a:latin typeface="Arial"/>
                <a:cs typeface="Arial"/>
              </a:rPr>
              <a:t>a</a:t>
            </a:r>
            <a:r>
              <a:rPr sz="3600" dirty="0">
                <a:latin typeface="Arial"/>
                <a:cs typeface="Arial"/>
              </a:rPr>
              <a:t>n		p</a:t>
            </a:r>
            <a:r>
              <a:rPr sz="3600" spc="-5" dirty="0">
                <a:latin typeface="Arial"/>
                <a:cs typeface="Arial"/>
              </a:rPr>
              <a:t>ema</a:t>
            </a:r>
            <a:r>
              <a:rPr sz="3600" dirty="0">
                <a:latin typeface="Arial"/>
                <a:cs typeface="Arial"/>
              </a:rPr>
              <a:t>h</a:t>
            </a:r>
            <a:r>
              <a:rPr sz="3600" spc="-5" dirty="0">
                <a:latin typeface="Arial"/>
                <a:cs typeface="Arial"/>
              </a:rPr>
              <a:t>am</a:t>
            </a:r>
            <a:r>
              <a:rPr sz="3600" dirty="0">
                <a:latin typeface="Arial"/>
                <a:cs typeface="Arial"/>
              </a:rPr>
              <a:t>an	</a:t>
            </a:r>
            <a:r>
              <a:rPr sz="3600" spc="-5" dirty="0">
                <a:latin typeface="Arial"/>
                <a:cs typeface="Arial"/>
              </a:rPr>
              <a:t>atas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8730" y="4921250"/>
            <a:ext cx="49809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organisasi dan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tujuanya.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017905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Orientasi</a:t>
            </a:r>
            <a:r>
              <a:rPr spc="-1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Kerja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25880" y="1576070"/>
            <a:ext cx="7697470" cy="40944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860" algn="just">
              <a:lnSpc>
                <a:spcPct val="1301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Dalam orientasi karyawan </a:t>
            </a:r>
            <a:r>
              <a:rPr sz="2800" dirty="0">
                <a:latin typeface="Arial"/>
                <a:cs typeface="Arial"/>
              </a:rPr>
              <a:t>baru </a:t>
            </a:r>
            <a:r>
              <a:rPr sz="2800" spc="-5" dirty="0">
                <a:latin typeface="Arial"/>
                <a:cs typeface="Arial"/>
              </a:rPr>
              <a:t>diberikan  informasi mengenai latar belakang perusahaan  </a:t>
            </a:r>
            <a:r>
              <a:rPr sz="2800" dirty="0">
                <a:latin typeface="Arial"/>
                <a:cs typeface="Arial"/>
              </a:rPr>
              <a:t>&amp;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pekerjaan.</a:t>
            </a:r>
            <a:endParaRPr sz="2800">
              <a:latin typeface="Arial"/>
              <a:cs typeface="Arial"/>
            </a:endParaRPr>
          </a:p>
          <a:p>
            <a:pPr marL="12700" marR="6350" indent="22860" algn="just">
              <a:lnSpc>
                <a:spcPct val="130000"/>
              </a:lnSpc>
              <a:spcBef>
                <a:spcPts val="1465"/>
              </a:spcBef>
            </a:pPr>
            <a:r>
              <a:rPr sz="2800" spc="-5" dirty="0">
                <a:latin typeface="Arial"/>
                <a:cs typeface="Arial"/>
              </a:rPr>
              <a:t>Sosialisasi adalah proses penanaman dalam diri  karyawan tentang sikap, standar, nilai-nilai, dan  </a:t>
            </a:r>
            <a:r>
              <a:rPr sz="2800" dirty="0">
                <a:latin typeface="Arial"/>
                <a:cs typeface="Arial"/>
              </a:rPr>
              <a:t>pola </a:t>
            </a:r>
            <a:r>
              <a:rPr sz="2800" spc="-5" dirty="0">
                <a:latin typeface="Arial"/>
                <a:cs typeface="Arial"/>
              </a:rPr>
              <a:t>perilaku </a:t>
            </a:r>
            <a:r>
              <a:rPr sz="2800" dirty="0">
                <a:latin typeface="Arial"/>
                <a:cs typeface="Arial"/>
              </a:rPr>
              <a:t>yang </a:t>
            </a:r>
            <a:r>
              <a:rPr sz="2800" spc="-5" dirty="0">
                <a:latin typeface="Arial"/>
                <a:cs typeface="Arial"/>
              </a:rPr>
              <a:t>diharapkan oleh organisasi  </a:t>
            </a:r>
            <a:r>
              <a:rPr sz="2800" dirty="0">
                <a:latin typeface="Arial"/>
                <a:cs typeface="Arial"/>
              </a:rPr>
              <a:t>dan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departemen.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017905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Orientasi</a:t>
            </a:r>
            <a:r>
              <a:rPr spc="-1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Kerja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68730" y="1943100"/>
            <a:ext cx="7698740" cy="2796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860" algn="just">
              <a:lnSpc>
                <a:spcPct val="1299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Program orientasi dimulai dari pengenalan  informasi yang singkat sampai program formal  </a:t>
            </a:r>
            <a:r>
              <a:rPr sz="2800" dirty="0">
                <a:latin typeface="Arial"/>
                <a:cs typeface="Arial"/>
              </a:rPr>
              <a:t>yang </a:t>
            </a:r>
            <a:r>
              <a:rPr sz="2800" spc="-5" dirty="0">
                <a:latin typeface="Arial"/>
                <a:cs typeface="Arial"/>
              </a:rPr>
              <a:t>panjang. Biasanya karyawan diberikan  buku panduan </a:t>
            </a:r>
            <a:r>
              <a:rPr sz="2800" dirty="0">
                <a:latin typeface="Arial"/>
                <a:cs typeface="Arial"/>
              </a:rPr>
              <a:t>tentang </a:t>
            </a:r>
            <a:r>
              <a:rPr sz="2800" spc="-5" dirty="0">
                <a:latin typeface="Arial"/>
                <a:cs typeface="Arial"/>
              </a:rPr>
              <a:t>jam </a:t>
            </a:r>
            <a:r>
              <a:rPr sz="2800" dirty="0">
                <a:latin typeface="Arial"/>
                <a:cs typeface="Arial"/>
              </a:rPr>
              <a:t>kerja, </a:t>
            </a:r>
            <a:r>
              <a:rPr sz="2800" spc="-5" dirty="0">
                <a:latin typeface="Arial"/>
                <a:cs typeface="Arial"/>
              </a:rPr>
              <a:t>penilaian  kinerja, pembayaran gaji, dan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liburan/cuti.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262255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Program Orientasi</a:t>
            </a:r>
            <a:r>
              <a:rPr spc="-30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Kerja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25880" y="1576070"/>
            <a:ext cx="7697470" cy="4135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860">
              <a:lnSpc>
                <a:spcPct val="130100"/>
              </a:lnSpc>
              <a:spcBef>
                <a:spcPts val="95"/>
              </a:spcBef>
              <a:buAutoNum type="arabicPeriod"/>
              <a:tabLst>
                <a:tab pos="490220" algn="l"/>
                <a:tab pos="490855" algn="l"/>
                <a:tab pos="2602865" algn="l"/>
                <a:tab pos="4322445" algn="l"/>
                <a:tab pos="5250815" algn="l"/>
              </a:tabLst>
            </a:pPr>
            <a:r>
              <a:rPr sz="2800" spc="-15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embe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5" dirty="0">
                <a:latin typeface="Arial"/>
                <a:cs typeface="Arial"/>
              </a:rPr>
              <a:t>k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n	sa</a:t>
            </a:r>
            <a:r>
              <a:rPr sz="2800" spc="-5" dirty="0">
                <a:latin typeface="Arial"/>
                <a:cs typeface="Arial"/>
              </a:rPr>
              <a:t>mbu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n	yang	</a:t>
            </a:r>
            <a:r>
              <a:rPr sz="2800" spc="-5" dirty="0">
                <a:latin typeface="Arial"/>
                <a:cs typeface="Arial"/>
              </a:rPr>
              <a:t>men</a:t>
            </a:r>
            <a:r>
              <a:rPr sz="2800" spc="5" dirty="0">
                <a:latin typeface="Arial"/>
                <a:cs typeface="Arial"/>
              </a:rPr>
              <a:t>y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spc="1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-10" dirty="0">
                <a:latin typeface="Arial"/>
                <a:cs typeface="Arial"/>
              </a:rPr>
              <a:t>n</a:t>
            </a:r>
            <a:r>
              <a:rPr sz="2800" spc="10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kan  </a:t>
            </a:r>
            <a:r>
              <a:rPr sz="2800" spc="-5" dirty="0">
                <a:latin typeface="Arial"/>
                <a:cs typeface="Arial"/>
              </a:rPr>
              <a:t>kepada karyawan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baru.</a:t>
            </a:r>
            <a:endParaRPr sz="2800">
              <a:latin typeface="Arial"/>
              <a:cs typeface="Arial"/>
            </a:endParaRPr>
          </a:p>
          <a:p>
            <a:pPr marL="12700" marR="6350" indent="22860">
              <a:lnSpc>
                <a:spcPct val="130100"/>
              </a:lnSpc>
              <a:spcBef>
                <a:spcPts val="590"/>
              </a:spcBef>
              <a:buAutoNum type="arabicPeriod"/>
              <a:tabLst>
                <a:tab pos="485140" algn="l"/>
                <a:tab pos="485775" algn="l"/>
                <a:tab pos="2357755" algn="l"/>
                <a:tab pos="4529455" algn="l"/>
                <a:tab pos="5295900" algn="l"/>
                <a:tab pos="6160135" algn="l"/>
              </a:tabLst>
            </a:pPr>
            <a:r>
              <a:rPr sz="2800" spc="-5" dirty="0">
                <a:latin typeface="Arial"/>
                <a:cs typeface="Arial"/>
              </a:rPr>
              <a:t>Mela</a:t>
            </a:r>
            <a:r>
              <a:rPr sz="2800" spc="5" dirty="0">
                <a:latin typeface="Arial"/>
                <a:cs typeface="Arial"/>
              </a:rPr>
              <a:t>k</a:t>
            </a:r>
            <a:r>
              <a:rPr sz="2800" spc="-5" dirty="0">
                <a:latin typeface="Arial"/>
                <a:cs typeface="Arial"/>
              </a:rPr>
              <a:t>uka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ff</a:t>
            </a:r>
            <a:r>
              <a:rPr sz="2800" spc="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ce/f</a:t>
            </a:r>
            <a:r>
              <a:rPr sz="2800" spc="-5" dirty="0">
                <a:latin typeface="Arial"/>
                <a:cs typeface="Arial"/>
              </a:rPr>
              <a:t>ac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y	t</a:t>
            </a:r>
            <a:r>
              <a:rPr sz="2800" spc="-5" dirty="0">
                <a:latin typeface="Arial"/>
                <a:cs typeface="Arial"/>
              </a:rPr>
              <a:t>ou</a:t>
            </a:r>
            <a:r>
              <a:rPr sz="2800" dirty="0">
                <a:latin typeface="Arial"/>
                <a:cs typeface="Arial"/>
              </a:rPr>
              <a:t>r	</a:t>
            </a:r>
            <a:r>
              <a:rPr sz="2800" spc="-5" dirty="0">
                <a:latin typeface="Arial"/>
                <a:cs typeface="Arial"/>
              </a:rPr>
              <a:t>aga</a:t>
            </a:r>
            <a:r>
              <a:rPr sz="2800" dirty="0">
                <a:latin typeface="Arial"/>
                <a:cs typeface="Arial"/>
              </a:rPr>
              <a:t>r	ka</a:t>
            </a:r>
            <a:r>
              <a:rPr sz="2800" spc="5" dirty="0">
                <a:latin typeface="Arial"/>
                <a:cs typeface="Arial"/>
              </a:rPr>
              <a:t>ry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wan  </a:t>
            </a:r>
            <a:r>
              <a:rPr sz="2800" dirty="0">
                <a:latin typeface="Arial"/>
                <a:cs typeface="Arial"/>
              </a:rPr>
              <a:t>baru </a:t>
            </a:r>
            <a:r>
              <a:rPr sz="2800" spc="-5" dirty="0">
                <a:latin typeface="Arial"/>
                <a:cs typeface="Arial"/>
              </a:rPr>
              <a:t>mengetahui lingkungan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kerjanya.</a:t>
            </a:r>
            <a:endParaRPr sz="2800">
              <a:latin typeface="Arial"/>
              <a:cs typeface="Arial"/>
            </a:endParaRPr>
          </a:p>
          <a:p>
            <a:pPr marL="12700" marR="5080" indent="22860">
              <a:lnSpc>
                <a:spcPct val="130100"/>
              </a:lnSpc>
              <a:spcBef>
                <a:spcPts val="590"/>
              </a:spcBef>
              <a:buAutoNum type="arabicPeriod"/>
              <a:tabLst>
                <a:tab pos="683260" algn="l"/>
                <a:tab pos="683895" algn="l"/>
                <a:tab pos="2992120" algn="l"/>
                <a:tab pos="4883785" algn="l"/>
                <a:tab pos="5591810" algn="l"/>
                <a:tab pos="6536055" algn="l"/>
              </a:tabLst>
            </a:pPr>
            <a:r>
              <a:rPr sz="2800" spc="-5" dirty="0">
                <a:latin typeface="Arial"/>
                <a:cs typeface="Arial"/>
              </a:rPr>
              <a:t>Member</a:t>
            </a:r>
            <a:r>
              <a:rPr sz="2800" spc="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kan	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spc="-15" dirty="0">
                <a:latin typeface="Arial"/>
                <a:cs typeface="Arial"/>
              </a:rPr>
              <a:t>m</a:t>
            </a:r>
            <a:r>
              <a:rPr sz="2800" spc="10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loye</a:t>
            </a:r>
            <a:r>
              <a:rPr sz="2800" dirty="0">
                <a:latin typeface="Arial"/>
                <a:cs typeface="Arial"/>
              </a:rPr>
              <a:t>e	</a:t>
            </a:r>
            <a:r>
              <a:rPr sz="2800" spc="5" dirty="0">
                <a:latin typeface="Arial"/>
                <a:cs typeface="Arial"/>
              </a:rPr>
              <a:t>k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t	</a:t>
            </a:r>
            <a:r>
              <a:rPr sz="2800" spc="-5" dirty="0">
                <a:latin typeface="Arial"/>
                <a:cs typeface="Arial"/>
              </a:rPr>
              <a:t>da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act  </a:t>
            </a:r>
            <a:r>
              <a:rPr sz="2800" dirty="0">
                <a:latin typeface="Arial"/>
                <a:cs typeface="Arial"/>
              </a:rPr>
              <a:t>person.</a:t>
            </a:r>
            <a:endParaRPr sz="2800">
              <a:latin typeface="Arial"/>
              <a:cs typeface="Arial"/>
            </a:endParaRPr>
          </a:p>
          <a:p>
            <a:pPr marL="431165" indent="-396875">
              <a:lnSpc>
                <a:spcPct val="100000"/>
              </a:lnSpc>
              <a:spcBef>
                <a:spcPts val="1600"/>
              </a:spcBef>
              <a:buAutoNum type="arabicPeriod"/>
              <a:tabLst>
                <a:tab pos="431800" algn="l"/>
              </a:tabLst>
            </a:pPr>
            <a:r>
              <a:rPr sz="2800" spc="-5" dirty="0">
                <a:latin typeface="Arial"/>
                <a:cs typeface="Arial"/>
              </a:rPr>
              <a:t>Memberitahukan Peraturan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Perusahaan.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34439" y="1770379"/>
            <a:ext cx="7273290" cy="3906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1590" algn="just">
              <a:lnSpc>
                <a:spcPct val="12990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Rekrutmen adalah serangkaian kegiatan  </a:t>
            </a:r>
            <a:r>
              <a:rPr sz="2800" dirty="0">
                <a:latin typeface="Arial"/>
                <a:cs typeface="Arial"/>
              </a:rPr>
              <a:t>yang </a:t>
            </a:r>
            <a:r>
              <a:rPr sz="2800" spc="-5" dirty="0">
                <a:latin typeface="Arial"/>
                <a:cs typeface="Arial"/>
              </a:rPr>
              <a:t>dimulai </a:t>
            </a:r>
            <a:r>
              <a:rPr sz="2800" dirty="0">
                <a:latin typeface="Arial"/>
                <a:cs typeface="Arial"/>
              </a:rPr>
              <a:t>ketika sebuah </a:t>
            </a:r>
            <a:r>
              <a:rPr sz="2800" spc="-5" dirty="0">
                <a:latin typeface="Arial"/>
                <a:cs typeface="Arial"/>
              </a:rPr>
              <a:t>perusahaan </a:t>
            </a:r>
            <a:r>
              <a:rPr sz="2800" spc="-10" dirty="0">
                <a:latin typeface="Arial"/>
                <a:cs typeface="Arial"/>
              </a:rPr>
              <a:t>atau  </a:t>
            </a:r>
            <a:r>
              <a:rPr sz="2800" spc="-5" dirty="0">
                <a:latin typeface="Arial"/>
                <a:cs typeface="Arial"/>
              </a:rPr>
              <a:t>organisasi memerlukan tenaga </a:t>
            </a:r>
            <a:r>
              <a:rPr sz="2800" dirty="0">
                <a:latin typeface="Arial"/>
                <a:cs typeface="Arial"/>
              </a:rPr>
              <a:t>kerja </a:t>
            </a:r>
            <a:r>
              <a:rPr sz="2800" spc="-5" dirty="0">
                <a:latin typeface="Arial"/>
                <a:cs typeface="Arial"/>
              </a:rPr>
              <a:t>dan  membuka lowongan hingga mendapatkan  calon tenaga </a:t>
            </a:r>
            <a:r>
              <a:rPr sz="2800" dirty="0">
                <a:latin typeface="Arial"/>
                <a:cs typeface="Arial"/>
              </a:rPr>
              <a:t>kerja yang </a:t>
            </a:r>
            <a:r>
              <a:rPr sz="2800" spc="-5" dirty="0">
                <a:latin typeface="Arial"/>
                <a:cs typeface="Arial"/>
              </a:rPr>
              <a:t>diinginkan/qualified  </a:t>
            </a:r>
            <a:r>
              <a:rPr sz="2800" dirty="0">
                <a:latin typeface="Arial"/>
                <a:cs typeface="Arial"/>
              </a:rPr>
              <a:t>sesuai </a:t>
            </a:r>
            <a:r>
              <a:rPr sz="2800" spc="-5" dirty="0">
                <a:latin typeface="Arial"/>
                <a:cs typeface="Arial"/>
              </a:rPr>
              <a:t>dengan jabatan atau lowongan yang  ada. (Prof.Dr.Veithzal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Rivai,M.B.A:2005)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Definisi</a:t>
            </a:r>
            <a:r>
              <a:rPr b="1" spc="-10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Rekrutmen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Penempatan</a:t>
            </a:r>
            <a:r>
              <a:rPr spc="-20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Kerja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56360" y="1635759"/>
            <a:ext cx="7729855" cy="461264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>
              <a:lnSpc>
                <a:spcPct val="92000"/>
              </a:lnSpc>
              <a:spcBef>
                <a:spcPts val="445"/>
              </a:spcBef>
            </a:pPr>
            <a:r>
              <a:rPr sz="3600" spc="-5" dirty="0">
                <a:latin typeface="Carlito"/>
                <a:cs typeface="Carlito"/>
              </a:rPr>
              <a:t>Penempatan kerja adalah menempatkan  karyawan </a:t>
            </a:r>
            <a:r>
              <a:rPr sz="3600" dirty="0">
                <a:latin typeface="Carlito"/>
                <a:cs typeface="Carlito"/>
              </a:rPr>
              <a:t>pada bidang </a:t>
            </a:r>
            <a:r>
              <a:rPr sz="3600" spc="-5" dirty="0">
                <a:latin typeface="Carlito"/>
                <a:cs typeface="Carlito"/>
              </a:rPr>
              <a:t>pekerjaan </a:t>
            </a:r>
            <a:r>
              <a:rPr sz="3600" dirty="0">
                <a:latin typeface="Carlito"/>
                <a:cs typeface="Carlito"/>
              </a:rPr>
              <a:t>yang  </a:t>
            </a:r>
            <a:r>
              <a:rPr sz="3600" spc="-5" dirty="0">
                <a:latin typeface="Carlito"/>
                <a:cs typeface="Carlito"/>
              </a:rPr>
              <a:t>dianggap sesuai dengan kompetensi yang  dimilikinya (pengetahuan, keterampilan  </a:t>
            </a:r>
            <a:r>
              <a:rPr sz="3600" dirty="0">
                <a:latin typeface="Carlito"/>
                <a:cs typeface="Carlito"/>
              </a:rPr>
              <a:t>dan </a:t>
            </a:r>
            <a:r>
              <a:rPr sz="3600" spc="-5" dirty="0">
                <a:latin typeface="Carlito"/>
                <a:cs typeface="Carlito"/>
              </a:rPr>
              <a:t>keahlian). Penempatan biasanya  merupakan kewenangan dari atasan  langsung pegawai yang bersangkutan  setelah dikonsultasikan dengan  management.</a:t>
            </a:r>
            <a:endParaRPr sz="3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Faktor Penempatan</a:t>
            </a:r>
            <a:r>
              <a:rPr spc="-4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Kerja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49069" y="1553209"/>
            <a:ext cx="7960359" cy="4373880"/>
          </a:xfrm>
          <a:prstGeom prst="rect">
            <a:avLst/>
          </a:prstGeom>
        </p:spPr>
        <p:txBody>
          <a:bodyPr vert="horz" wrap="square" lIns="0" tIns="273050" rIns="0" bIns="0" rtlCol="0">
            <a:spAutoFit/>
          </a:bodyPr>
          <a:lstStyle/>
          <a:p>
            <a:pPr marL="525780" indent="-513080">
              <a:lnSpc>
                <a:spcPct val="100000"/>
              </a:lnSpc>
              <a:spcBef>
                <a:spcPts val="2150"/>
              </a:spcBef>
              <a:buClr>
                <a:srgbClr val="0ACFD8"/>
              </a:buClr>
              <a:buAutoNum type="arabicPeriod"/>
              <a:tabLst>
                <a:tab pos="525780" algn="l"/>
              </a:tabLst>
            </a:pPr>
            <a:r>
              <a:rPr sz="4000" spc="-10" dirty="0">
                <a:latin typeface="Carlito"/>
                <a:cs typeface="Carlito"/>
              </a:rPr>
              <a:t>Pendidikan</a:t>
            </a:r>
            <a:endParaRPr sz="4000">
              <a:latin typeface="Carlito"/>
              <a:cs typeface="Carlito"/>
            </a:endParaRPr>
          </a:p>
          <a:p>
            <a:pPr marL="525780" indent="-513080">
              <a:lnSpc>
                <a:spcPct val="100000"/>
              </a:lnSpc>
              <a:spcBef>
                <a:spcPts val="2050"/>
              </a:spcBef>
              <a:buClr>
                <a:srgbClr val="0ACFD8"/>
              </a:buClr>
              <a:buAutoNum type="arabicPeriod"/>
              <a:tabLst>
                <a:tab pos="525780" algn="l"/>
              </a:tabLst>
            </a:pPr>
            <a:r>
              <a:rPr sz="4000" spc="-5" dirty="0">
                <a:latin typeface="Carlito"/>
                <a:cs typeface="Carlito"/>
              </a:rPr>
              <a:t>Faktor</a:t>
            </a:r>
            <a:r>
              <a:rPr sz="4000" spc="-15" dirty="0">
                <a:latin typeface="Carlito"/>
                <a:cs typeface="Carlito"/>
              </a:rPr>
              <a:t> </a:t>
            </a:r>
            <a:r>
              <a:rPr sz="4000" spc="-5" dirty="0">
                <a:latin typeface="Carlito"/>
                <a:cs typeface="Carlito"/>
              </a:rPr>
              <a:t>Pengalaman</a:t>
            </a:r>
            <a:endParaRPr sz="4000">
              <a:latin typeface="Carlito"/>
              <a:cs typeface="Carlito"/>
            </a:endParaRPr>
          </a:p>
          <a:p>
            <a:pPr marL="525780" indent="-513080">
              <a:lnSpc>
                <a:spcPct val="100000"/>
              </a:lnSpc>
              <a:spcBef>
                <a:spcPts val="2050"/>
              </a:spcBef>
              <a:buClr>
                <a:srgbClr val="0ACFD8"/>
              </a:buClr>
              <a:buAutoNum type="arabicPeriod"/>
              <a:tabLst>
                <a:tab pos="525780" algn="l"/>
              </a:tabLst>
            </a:pPr>
            <a:r>
              <a:rPr sz="4000" spc="-10" dirty="0">
                <a:latin typeface="Carlito"/>
                <a:cs typeface="Carlito"/>
              </a:rPr>
              <a:t>Ketrampilan </a:t>
            </a:r>
            <a:r>
              <a:rPr sz="4000" spc="-5" dirty="0">
                <a:latin typeface="Carlito"/>
                <a:cs typeface="Carlito"/>
              </a:rPr>
              <a:t>dan Pengetahuan</a:t>
            </a:r>
            <a:r>
              <a:rPr sz="4000" spc="-20" dirty="0">
                <a:latin typeface="Carlito"/>
                <a:cs typeface="Carlito"/>
              </a:rPr>
              <a:t> </a:t>
            </a:r>
            <a:r>
              <a:rPr sz="4000" spc="-10" dirty="0">
                <a:latin typeface="Carlito"/>
                <a:cs typeface="Carlito"/>
              </a:rPr>
              <a:t>Kerja</a:t>
            </a:r>
            <a:endParaRPr sz="4000">
              <a:latin typeface="Carlito"/>
              <a:cs typeface="Carlito"/>
            </a:endParaRPr>
          </a:p>
          <a:p>
            <a:pPr marL="525780" indent="-513080">
              <a:lnSpc>
                <a:spcPct val="100000"/>
              </a:lnSpc>
              <a:spcBef>
                <a:spcPts val="2050"/>
              </a:spcBef>
              <a:buClr>
                <a:srgbClr val="0ACFD8"/>
              </a:buClr>
              <a:buAutoNum type="arabicPeriod"/>
              <a:tabLst>
                <a:tab pos="525780" algn="l"/>
              </a:tabLst>
            </a:pPr>
            <a:r>
              <a:rPr sz="4000" spc="-5" dirty="0">
                <a:latin typeface="Carlito"/>
                <a:cs typeface="Carlito"/>
              </a:rPr>
              <a:t>Faktor Kesehatan Fisik dan</a:t>
            </a:r>
            <a:r>
              <a:rPr sz="4000" spc="-80" dirty="0">
                <a:latin typeface="Carlito"/>
                <a:cs typeface="Carlito"/>
              </a:rPr>
              <a:t> </a:t>
            </a:r>
            <a:r>
              <a:rPr sz="4000" spc="-5" dirty="0">
                <a:latin typeface="Carlito"/>
                <a:cs typeface="Carlito"/>
              </a:rPr>
              <a:t>Mental</a:t>
            </a:r>
            <a:endParaRPr sz="4000">
              <a:latin typeface="Carlito"/>
              <a:cs typeface="Carlito"/>
            </a:endParaRPr>
          </a:p>
          <a:p>
            <a:pPr marL="525780" indent="-513080">
              <a:lnSpc>
                <a:spcPct val="100000"/>
              </a:lnSpc>
              <a:spcBef>
                <a:spcPts val="2039"/>
              </a:spcBef>
              <a:buClr>
                <a:srgbClr val="0ACFD8"/>
              </a:buClr>
              <a:buAutoNum type="arabicPeriod"/>
              <a:tabLst>
                <a:tab pos="525780" algn="l"/>
              </a:tabLst>
            </a:pPr>
            <a:r>
              <a:rPr sz="4000" spc="-5" dirty="0">
                <a:latin typeface="Carlito"/>
                <a:cs typeface="Carlito"/>
              </a:rPr>
              <a:t>Faktor</a:t>
            </a:r>
            <a:r>
              <a:rPr sz="4000" spc="-15" dirty="0">
                <a:latin typeface="Carlito"/>
                <a:cs typeface="Carlito"/>
              </a:rPr>
              <a:t> </a:t>
            </a:r>
            <a:r>
              <a:rPr sz="4000" spc="-5" dirty="0">
                <a:latin typeface="Carlito"/>
                <a:cs typeface="Carlito"/>
              </a:rPr>
              <a:t>Usia</a:t>
            </a:r>
            <a:endParaRPr sz="4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7689" y="396240"/>
            <a:ext cx="493649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marL="292100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Prinsip Penempatan</a:t>
            </a:r>
            <a:r>
              <a:rPr spc="-35" dirty="0">
                <a:solidFill>
                  <a:srgbClr val="FF3300"/>
                </a:solidFill>
              </a:rPr>
              <a:t> </a:t>
            </a:r>
            <a:r>
              <a:rPr spc="-5" dirty="0">
                <a:solidFill>
                  <a:srgbClr val="FF3300"/>
                </a:solidFill>
              </a:rPr>
              <a:t>Kerja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50339" y="1682750"/>
            <a:ext cx="6322695" cy="461010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361950" indent="-349885">
              <a:lnSpc>
                <a:spcPct val="100000"/>
              </a:lnSpc>
              <a:spcBef>
                <a:spcPts val="1250"/>
              </a:spcBef>
              <a:buAutoNum type="arabicPeriod"/>
              <a:tabLst>
                <a:tab pos="362585" algn="l"/>
              </a:tabLst>
            </a:pPr>
            <a:r>
              <a:rPr sz="2800" spc="-10" dirty="0">
                <a:latin typeface="Carlito"/>
                <a:cs typeface="Carlito"/>
              </a:rPr>
              <a:t>Prinsip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Kemanusiaan</a:t>
            </a:r>
            <a:endParaRPr sz="2800">
              <a:latin typeface="Carlito"/>
              <a:cs typeface="Carlito"/>
            </a:endParaRPr>
          </a:p>
          <a:p>
            <a:pPr marL="361950" indent="-349885">
              <a:lnSpc>
                <a:spcPct val="100000"/>
              </a:lnSpc>
              <a:spcBef>
                <a:spcPts val="1150"/>
              </a:spcBef>
              <a:buAutoNum type="arabicPeriod"/>
              <a:tabLst>
                <a:tab pos="362585" algn="l"/>
              </a:tabLst>
            </a:pPr>
            <a:r>
              <a:rPr sz="2800" spc="-10" dirty="0">
                <a:latin typeface="Carlito"/>
                <a:cs typeface="Carlito"/>
              </a:rPr>
              <a:t>Prinsip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Demokrasi</a:t>
            </a:r>
            <a:endParaRPr sz="2800">
              <a:latin typeface="Carlito"/>
              <a:cs typeface="Carlito"/>
            </a:endParaRPr>
          </a:p>
          <a:p>
            <a:pPr marL="361950" indent="-349885">
              <a:lnSpc>
                <a:spcPct val="100000"/>
              </a:lnSpc>
              <a:spcBef>
                <a:spcPts val="1150"/>
              </a:spcBef>
              <a:buAutoNum type="arabicPeriod"/>
              <a:tabLst>
                <a:tab pos="362585" algn="l"/>
              </a:tabLst>
            </a:pPr>
            <a:r>
              <a:rPr sz="2800" spc="-10" dirty="0">
                <a:latin typeface="Carlito"/>
                <a:cs typeface="Carlito"/>
              </a:rPr>
              <a:t>Prinsip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Right </a:t>
            </a:r>
            <a:r>
              <a:rPr sz="2800" spc="-5" dirty="0">
                <a:latin typeface="Carlito"/>
                <a:cs typeface="Carlito"/>
              </a:rPr>
              <a:t>Man </a:t>
            </a:r>
            <a:r>
              <a:rPr sz="2800" spc="-10" dirty="0">
                <a:latin typeface="Carlito"/>
                <a:cs typeface="Carlito"/>
              </a:rPr>
              <a:t>On </a:t>
            </a:r>
            <a:r>
              <a:rPr sz="2800" spc="-5" dirty="0">
                <a:latin typeface="Carlito"/>
                <a:cs typeface="Carlito"/>
              </a:rPr>
              <a:t>The Right</a:t>
            </a:r>
            <a:r>
              <a:rPr sz="2800" spc="-2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Place</a:t>
            </a:r>
            <a:endParaRPr sz="2800">
              <a:latin typeface="Carlito"/>
              <a:cs typeface="Carlito"/>
            </a:endParaRPr>
          </a:p>
          <a:p>
            <a:pPr marL="361950" indent="-349885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362585" algn="l"/>
              </a:tabLst>
            </a:pPr>
            <a:r>
              <a:rPr sz="2800" spc="-10" dirty="0">
                <a:latin typeface="Carlito"/>
                <a:cs typeface="Carlito"/>
              </a:rPr>
              <a:t>Prinsip Equal </a:t>
            </a:r>
            <a:r>
              <a:rPr sz="2800" spc="-5" dirty="0">
                <a:latin typeface="Carlito"/>
                <a:cs typeface="Carlito"/>
              </a:rPr>
              <a:t>Pay For </a:t>
            </a:r>
            <a:r>
              <a:rPr sz="2800" spc="-10" dirty="0">
                <a:latin typeface="Carlito"/>
                <a:cs typeface="Carlito"/>
              </a:rPr>
              <a:t>Equal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Work</a:t>
            </a:r>
            <a:endParaRPr sz="2800">
              <a:latin typeface="Carlito"/>
              <a:cs typeface="Carlito"/>
            </a:endParaRPr>
          </a:p>
          <a:p>
            <a:pPr marL="361950" indent="-349885">
              <a:lnSpc>
                <a:spcPct val="100000"/>
              </a:lnSpc>
              <a:spcBef>
                <a:spcPts val="1150"/>
              </a:spcBef>
              <a:buAutoNum type="arabicPeriod"/>
              <a:tabLst>
                <a:tab pos="362585" algn="l"/>
              </a:tabLst>
            </a:pPr>
            <a:r>
              <a:rPr sz="2800" spc="-10" dirty="0">
                <a:latin typeface="Carlito"/>
                <a:cs typeface="Carlito"/>
              </a:rPr>
              <a:t>Prinsip </a:t>
            </a:r>
            <a:r>
              <a:rPr sz="2800" spc="-5" dirty="0">
                <a:latin typeface="Carlito"/>
                <a:cs typeface="Carlito"/>
              </a:rPr>
              <a:t>Kesatuan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Arah</a:t>
            </a:r>
            <a:endParaRPr sz="2800">
              <a:latin typeface="Carlito"/>
              <a:cs typeface="Carlito"/>
            </a:endParaRPr>
          </a:p>
          <a:p>
            <a:pPr marL="361950" indent="-349885">
              <a:lnSpc>
                <a:spcPct val="100000"/>
              </a:lnSpc>
              <a:spcBef>
                <a:spcPts val="1150"/>
              </a:spcBef>
              <a:buAutoNum type="arabicPeriod"/>
              <a:tabLst>
                <a:tab pos="362585" algn="l"/>
              </a:tabLst>
            </a:pPr>
            <a:r>
              <a:rPr sz="2800" spc="-10" dirty="0">
                <a:latin typeface="Carlito"/>
                <a:cs typeface="Carlito"/>
              </a:rPr>
              <a:t>Prinsip </a:t>
            </a:r>
            <a:r>
              <a:rPr sz="2800" spc="-5" dirty="0">
                <a:latin typeface="Carlito"/>
                <a:cs typeface="Carlito"/>
              </a:rPr>
              <a:t>Kesatuan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Tujuan</a:t>
            </a:r>
            <a:endParaRPr sz="2800">
              <a:latin typeface="Carlito"/>
              <a:cs typeface="Carlito"/>
            </a:endParaRPr>
          </a:p>
          <a:p>
            <a:pPr marL="361950" indent="-349885">
              <a:lnSpc>
                <a:spcPct val="100000"/>
              </a:lnSpc>
              <a:spcBef>
                <a:spcPts val="1150"/>
              </a:spcBef>
              <a:buAutoNum type="arabicPeriod"/>
              <a:tabLst>
                <a:tab pos="362585" algn="l"/>
              </a:tabLst>
            </a:pPr>
            <a:r>
              <a:rPr sz="2800" spc="-10" dirty="0">
                <a:latin typeface="Carlito"/>
                <a:cs typeface="Carlito"/>
              </a:rPr>
              <a:t>Prinsip </a:t>
            </a:r>
            <a:r>
              <a:rPr sz="2800" spc="-5" dirty="0">
                <a:latin typeface="Carlito"/>
                <a:cs typeface="Carlito"/>
              </a:rPr>
              <a:t>Kesatuan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Komando</a:t>
            </a:r>
            <a:endParaRPr sz="2800">
              <a:latin typeface="Carlito"/>
              <a:cs typeface="Carlito"/>
            </a:endParaRPr>
          </a:p>
          <a:p>
            <a:pPr marL="361950" indent="-349885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362585" algn="l"/>
              </a:tabLst>
            </a:pPr>
            <a:r>
              <a:rPr sz="2800" spc="-10" dirty="0">
                <a:latin typeface="Carlito"/>
                <a:cs typeface="Carlito"/>
              </a:rPr>
              <a:t>Prinsip Efisiensi </a:t>
            </a:r>
            <a:r>
              <a:rPr sz="2800" spc="-5" dirty="0">
                <a:latin typeface="Carlito"/>
                <a:cs typeface="Carlito"/>
              </a:rPr>
              <a:t>dan </a:t>
            </a:r>
            <a:r>
              <a:rPr sz="2800" spc="-10" dirty="0">
                <a:latin typeface="Carlito"/>
                <a:cs typeface="Carlito"/>
              </a:rPr>
              <a:t>Produktifitas</a:t>
            </a:r>
            <a:r>
              <a:rPr sz="2800" spc="-5" dirty="0">
                <a:latin typeface="Carlito"/>
                <a:cs typeface="Carlito"/>
              </a:rPr>
              <a:t> Kerja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Kesimpulan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48739" y="1830070"/>
            <a:ext cx="7889240" cy="45351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6870" marR="302895" indent="-344170">
              <a:lnSpc>
                <a:spcPts val="3090"/>
              </a:lnSpc>
              <a:spcBef>
                <a:spcPts val="425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10" dirty="0">
                <a:latin typeface="Carlito"/>
                <a:cs typeface="Carlito"/>
              </a:rPr>
              <a:t>Rekrutmen </a:t>
            </a:r>
            <a:r>
              <a:rPr sz="2800" spc="-5" dirty="0">
                <a:latin typeface="Carlito"/>
                <a:cs typeface="Carlito"/>
              </a:rPr>
              <a:t>dan </a:t>
            </a:r>
            <a:r>
              <a:rPr sz="2800" spc="-10" dirty="0">
                <a:latin typeface="Carlito"/>
                <a:cs typeface="Carlito"/>
              </a:rPr>
              <a:t>seleksi </a:t>
            </a:r>
            <a:r>
              <a:rPr sz="2800" spc="-5" dirty="0">
                <a:latin typeface="Carlito"/>
                <a:cs typeface="Carlito"/>
              </a:rPr>
              <a:t>adalah </a:t>
            </a:r>
            <a:r>
              <a:rPr sz="2800" spc="-10" dirty="0">
                <a:latin typeface="Carlito"/>
                <a:cs typeface="Carlito"/>
              </a:rPr>
              <a:t>suatu </a:t>
            </a:r>
            <a:r>
              <a:rPr sz="2800" spc="-5" dirty="0">
                <a:latin typeface="Carlito"/>
                <a:cs typeface="Carlito"/>
              </a:rPr>
              <a:t>tahapan yang  dilaksanakan perusahaan </a:t>
            </a:r>
            <a:r>
              <a:rPr sz="2800" spc="-10" dirty="0">
                <a:latin typeface="Carlito"/>
                <a:cs typeface="Carlito"/>
              </a:rPr>
              <a:t>untuk </a:t>
            </a:r>
            <a:r>
              <a:rPr sz="2800" spc="-5" dirty="0">
                <a:latin typeface="Carlito"/>
                <a:cs typeface="Carlito"/>
              </a:rPr>
              <a:t>mendapatkan  </a:t>
            </a:r>
            <a:r>
              <a:rPr sz="2800" spc="-10" dirty="0">
                <a:latin typeface="Carlito"/>
                <a:cs typeface="Carlito"/>
              </a:rPr>
              <a:t>sumber </a:t>
            </a:r>
            <a:r>
              <a:rPr sz="2800" spc="-5" dirty="0">
                <a:latin typeface="Carlito"/>
                <a:cs typeface="Carlito"/>
              </a:rPr>
              <a:t>daya </a:t>
            </a:r>
            <a:r>
              <a:rPr sz="2800" spc="-10" dirty="0">
                <a:latin typeface="Carlito"/>
                <a:cs typeface="Carlito"/>
              </a:rPr>
              <a:t>manusia </a:t>
            </a:r>
            <a:r>
              <a:rPr sz="2800" spc="-5" dirty="0">
                <a:latin typeface="Carlito"/>
                <a:cs typeface="Carlito"/>
              </a:rPr>
              <a:t>yang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berkualitas.</a:t>
            </a:r>
            <a:endParaRPr sz="2800">
              <a:latin typeface="Carlito"/>
              <a:cs typeface="Carlito"/>
            </a:endParaRPr>
          </a:p>
          <a:p>
            <a:pPr marL="356870" marR="5080" indent="-344170">
              <a:lnSpc>
                <a:spcPts val="3090"/>
              </a:lnSpc>
              <a:spcBef>
                <a:spcPts val="217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10" dirty="0">
                <a:latin typeface="Carlito"/>
                <a:cs typeface="Carlito"/>
              </a:rPr>
              <a:t>Rekrutmen dilakukan untuk </a:t>
            </a:r>
            <a:r>
              <a:rPr sz="2800" spc="-5" dirty="0">
                <a:latin typeface="Carlito"/>
                <a:cs typeface="Carlito"/>
              </a:rPr>
              <a:t>mendapatkan </a:t>
            </a:r>
            <a:r>
              <a:rPr sz="2800" spc="-10" dirty="0">
                <a:latin typeface="Carlito"/>
                <a:cs typeface="Carlito"/>
              </a:rPr>
              <a:t>kandidat  pelamar, kemudian diadakan seleksi yakni proses  untuk menentukan kandidat </a:t>
            </a:r>
            <a:r>
              <a:rPr sz="2800" spc="-5" dirty="0">
                <a:latin typeface="Carlito"/>
                <a:cs typeface="Carlito"/>
              </a:rPr>
              <a:t>yang mana </a:t>
            </a:r>
            <a:r>
              <a:rPr sz="2800" spc="-10" dirty="0">
                <a:latin typeface="Carlito"/>
                <a:cs typeface="Carlito"/>
              </a:rPr>
              <a:t>paling </a:t>
            </a:r>
            <a:r>
              <a:rPr sz="2800" spc="-5" dirty="0">
                <a:latin typeface="Carlito"/>
                <a:cs typeface="Carlito"/>
              </a:rPr>
              <a:t>layak  </a:t>
            </a:r>
            <a:r>
              <a:rPr sz="2800" spc="-10" dirty="0">
                <a:latin typeface="Carlito"/>
                <a:cs typeface="Carlito"/>
              </a:rPr>
              <a:t>untuk mengisi </a:t>
            </a:r>
            <a:r>
              <a:rPr sz="2800" spc="-5" dirty="0">
                <a:latin typeface="Carlito"/>
                <a:cs typeface="Carlito"/>
              </a:rPr>
              <a:t>jabatan </a:t>
            </a:r>
            <a:r>
              <a:rPr sz="2800" spc="-10" dirty="0">
                <a:latin typeface="Carlito"/>
                <a:cs typeface="Carlito"/>
              </a:rPr>
              <a:t>tertentu yang tersedia </a:t>
            </a:r>
            <a:r>
              <a:rPr sz="2800" spc="-5" dirty="0">
                <a:latin typeface="Carlito"/>
                <a:cs typeface="Carlito"/>
              </a:rPr>
              <a:t>di  </a:t>
            </a:r>
            <a:r>
              <a:rPr sz="2800" spc="-10" dirty="0">
                <a:latin typeface="Carlito"/>
                <a:cs typeface="Carlito"/>
              </a:rPr>
              <a:t>perusahaan.</a:t>
            </a:r>
            <a:endParaRPr sz="2800">
              <a:latin typeface="Carlito"/>
              <a:cs typeface="Carlito"/>
            </a:endParaRPr>
          </a:p>
          <a:p>
            <a:pPr marL="356870" marR="82550" indent="-344170">
              <a:lnSpc>
                <a:spcPts val="3090"/>
              </a:lnSpc>
              <a:spcBef>
                <a:spcPts val="2170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2800" spc="-10" dirty="0">
                <a:latin typeface="Carlito"/>
                <a:cs typeface="Carlito"/>
              </a:rPr>
              <a:t>Proses </a:t>
            </a:r>
            <a:r>
              <a:rPr sz="2800" spc="-5" dirty="0">
                <a:latin typeface="Carlito"/>
                <a:cs typeface="Carlito"/>
              </a:rPr>
              <a:t>pelaksanaan rekrutmen dan </a:t>
            </a:r>
            <a:r>
              <a:rPr sz="2800" spc="-10" dirty="0">
                <a:latin typeface="Carlito"/>
                <a:cs typeface="Carlito"/>
              </a:rPr>
              <a:t>seleksi </a:t>
            </a:r>
            <a:r>
              <a:rPr sz="2800" spc="-5" dirty="0">
                <a:latin typeface="Carlito"/>
                <a:cs typeface="Carlito"/>
              </a:rPr>
              <a:t>biasanya  </a:t>
            </a:r>
            <a:r>
              <a:rPr sz="2800" spc="-10" dirty="0">
                <a:latin typeface="Carlito"/>
                <a:cs typeface="Carlito"/>
              </a:rPr>
              <a:t>terdiri </a:t>
            </a:r>
            <a:r>
              <a:rPr sz="2800" spc="-5" dirty="0">
                <a:latin typeface="Carlito"/>
                <a:cs typeface="Carlito"/>
              </a:rPr>
              <a:t>dari </a:t>
            </a:r>
            <a:r>
              <a:rPr sz="2800" spc="-10" dirty="0">
                <a:latin typeface="Carlito"/>
                <a:cs typeface="Carlito"/>
              </a:rPr>
              <a:t>beberapa </a:t>
            </a:r>
            <a:r>
              <a:rPr sz="2800" spc="-5" dirty="0">
                <a:latin typeface="Carlito"/>
                <a:cs typeface="Carlito"/>
              </a:rPr>
              <a:t>langkah </a:t>
            </a:r>
            <a:r>
              <a:rPr sz="2800" dirty="0">
                <a:latin typeface="Carlito"/>
                <a:cs typeface="Carlito"/>
              </a:rPr>
              <a:t>atau </a:t>
            </a:r>
            <a:r>
              <a:rPr sz="2800" spc="-5" dirty="0">
                <a:latin typeface="Carlito"/>
                <a:cs typeface="Carlito"/>
              </a:rPr>
              <a:t>tahapan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spc="-5" dirty="0">
                <a:solidFill>
                  <a:srgbClr val="FF3300"/>
                </a:solidFill>
              </a:rPr>
              <a:t>Kesimpulan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06500" y="1769109"/>
            <a:ext cx="7792720" cy="399796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6235" marR="5080" indent="-344170">
              <a:lnSpc>
                <a:spcPct val="91900"/>
              </a:lnSpc>
              <a:spcBef>
                <a:spcPts val="484"/>
              </a:spcBef>
              <a:buClr>
                <a:srgbClr val="FF3399"/>
              </a:buClr>
              <a:buFont typeface="Verdana"/>
              <a:buChar char="•"/>
              <a:tabLst>
                <a:tab pos="356870" algn="l"/>
              </a:tabLst>
            </a:pPr>
            <a:r>
              <a:rPr sz="4000" spc="-5" dirty="0">
                <a:latin typeface="Carlito"/>
                <a:cs typeface="Carlito"/>
              </a:rPr>
              <a:t>Untuk mendapatkan SDM </a:t>
            </a:r>
            <a:r>
              <a:rPr sz="4000" spc="-10" dirty="0">
                <a:latin typeface="Carlito"/>
                <a:cs typeface="Carlito"/>
              </a:rPr>
              <a:t>yang  berkualitas </a:t>
            </a:r>
            <a:r>
              <a:rPr sz="4000" spc="-5" dirty="0">
                <a:latin typeface="Carlito"/>
                <a:cs typeface="Carlito"/>
              </a:rPr>
              <a:t>perusahaan harus betul-  betul mempersiapkan </a:t>
            </a:r>
            <a:r>
              <a:rPr sz="4000" spc="-10" dirty="0">
                <a:latin typeface="Carlito"/>
                <a:cs typeface="Carlito"/>
              </a:rPr>
              <a:t>proses  rekrutmen </a:t>
            </a:r>
            <a:r>
              <a:rPr sz="4000" spc="-5" dirty="0">
                <a:latin typeface="Carlito"/>
                <a:cs typeface="Carlito"/>
              </a:rPr>
              <a:t>dan </a:t>
            </a:r>
            <a:r>
              <a:rPr sz="4000" spc="-10" dirty="0">
                <a:latin typeface="Carlito"/>
                <a:cs typeface="Carlito"/>
              </a:rPr>
              <a:t>seleksi </a:t>
            </a:r>
            <a:r>
              <a:rPr sz="4000" spc="-5" dirty="0">
                <a:latin typeface="Carlito"/>
                <a:cs typeface="Carlito"/>
              </a:rPr>
              <a:t>secara  maksimal, hal ini dapat </a:t>
            </a:r>
            <a:r>
              <a:rPr sz="4000" spc="-10" dirty="0">
                <a:latin typeface="Carlito"/>
                <a:cs typeface="Carlito"/>
              </a:rPr>
              <a:t>merekrut  </a:t>
            </a:r>
            <a:r>
              <a:rPr sz="4000" spc="-5" dirty="0">
                <a:latin typeface="Carlito"/>
                <a:cs typeface="Carlito"/>
              </a:rPr>
              <a:t>kandidat yang sesuai dengan  </a:t>
            </a:r>
            <a:r>
              <a:rPr sz="4000" spc="-10" dirty="0">
                <a:latin typeface="Carlito"/>
                <a:cs typeface="Carlito"/>
              </a:rPr>
              <a:t>kebutuhan</a:t>
            </a:r>
            <a:r>
              <a:rPr sz="4000" spc="-25" dirty="0">
                <a:latin typeface="Carlito"/>
                <a:cs typeface="Carlito"/>
              </a:rPr>
              <a:t> </a:t>
            </a:r>
            <a:r>
              <a:rPr sz="4000" spc="-5" dirty="0">
                <a:latin typeface="Carlito"/>
                <a:cs typeface="Carlito"/>
              </a:rPr>
              <a:t>perusahaan/organisasi.</a:t>
            </a:r>
            <a:endParaRPr sz="4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9479" y="3045459"/>
            <a:ext cx="23342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000000"/>
                </a:solidFill>
                <a:latin typeface="Caladea"/>
                <a:cs typeface="Caladea"/>
              </a:rPr>
              <a:t>Terima</a:t>
            </a:r>
            <a:r>
              <a:rPr spc="-70" dirty="0">
                <a:solidFill>
                  <a:srgbClr val="000000"/>
                </a:solidFill>
                <a:latin typeface="Caladea"/>
                <a:cs typeface="Caladea"/>
              </a:rPr>
              <a:t> </a:t>
            </a:r>
            <a:r>
              <a:rPr spc="-5" dirty="0">
                <a:solidFill>
                  <a:srgbClr val="000000"/>
                </a:solidFill>
                <a:latin typeface="Caladea"/>
                <a:cs typeface="Caladea"/>
              </a:rPr>
              <a:t>Kasih</a:t>
            </a:r>
          </a:p>
        </p:txBody>
      </p:sp>
      <p:sp>
        <p:nvSpPr>
          <p:cNvPr id="3" name="object 3"/>
          <p:cNvSpPr/>
          <p:nvPr/>
        </p:nvSpPr>
        <p:spPr>
          <a:xfrm>
            <a:off x="9913619" y="190500"/>
            <a:ext cx="1833879" cy="1551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64890" y="396240"/>
            <a:ext cx="4480560" cy="792480"/>
          </a:xfrm>
          <a:custGeom>
            <a:avLst/>
            <a:gdLst/>
            <a:ahLst/>
            <a:cxnLst/>
            <a:rect l="l" t="t" r="r" b="b"/>
            <a:pathLst>
              <a:path w="4480559" h="792480">
                <a:moveTo>
                  <a:pt x="0" y="0"/>
                </a:moveTo>
                <a:lnTo>
                  <a:pt x="4480560" y="0"/>
                </a:lnTo>
                <a:lnTo>
                  <a:pt x="4480560" y="792480"/>
                </a:lnTo>
                <a:lnTo>
                  <a:pt x="0" y="792480"/>
                </a:lnTo>
                <a:lnTo>
                  <a:pt x="0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00810" y="292100"/>
            <a:ext cx="6315075" cy="158750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460750" marR="5080" indent="-957580">
              <a:lnSpc>
                <a:spcPts val="3529"/>
              </a:lnSpc>
              <a:spcBef>
                <a:spcPts val="475"/>
              </a:spcBef>
            </a:pP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Perbedaan</a:t>
            </a:r>
            <a:r>
              <a:rPr sz="3200" b="1" spc="-8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Rekrutmen  dan</a:t>
            </a:r>
            <a:r>
              <a:rPr sz="3200" b="1" spc="-1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arlito"/>
                <a:cs typeface="Carlito"/>
              </a:rPr>
              <a:t>Seleksi</a:t>
            </a:r>
            <a:endParaRPr sz="3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3200" spc="-5" dirty="0">
                <a:solidFill>
                  <a:srgbClr val="3399FF"/>
                </a:solidFill>
                <a:latin typeface="Carlito"/>
                <a:cs typeface="Carlito"/>
              </a:rPr>
              <a:t>A. Rekrutmen</a:t>
            </a:r>
            <a:r>
              <a:rPr sz="3200" spc="-25" dirty="0">
                <a:solidFill>
                  <a:srgbClr val="3399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3399FF"/>
                </a:solidFill>
                <a:latin typeface="Carlito"/>
                <a:cs typeface="Carlito"/>
              </a:rPr>
              <a:t>: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0810" y="1882140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12339" y="1902459"/>
            <a:ext cx="7035165" cy="230632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529"/>
              </a:lnSpc>
              <a:spcBef>
                <a:spcPts val="475"/>
              </a:spcBef>
            </a:pPr>
            <a:r>
              <a:rPr sz="3200" spc="-5" dirty="0">
                <a:latin typeface="Carlito"/>
                <a:cs typeface="Carlito"/>
              </a:rPr>
              <a:t>Proses pencarian atau mengundang calon-  calon tenaga kerja yang mempunyai  kemampuan sesuai dengan rencana dan  kebutuhan organisasi di waktu tertentu,  untuk melamar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kerja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0810" y="4232909"/>
            <a:ext cx="15614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3399FF"/>
                </a:solidFill>
                <a:latin typeface="Carlito"/>
                <a:cs typeface="Carlito"/>
              </a:rPr>
              <a:t>B.</a:t>
            </a:r>
            <a:r>
              <a:rPr sz="3200" spc="-80" dirty="0">
                <a:solidFill>
                  <a:srgbClr val="3399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3399FF"/>
                </a:solidFill>
                <a:latin typeface="Carlito"/>
                <a:cs typeface="Carlito"/>
              </a:rPr>
              <a:t>Seleksi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0810" y="4748529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12339" y="4768850"/>
            <a:ext cx="6769734" cy="185801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529"/>
              </a:lnSpc>
              <a:spcBef>
                <a:spcPts val="475"/>
              </a:spcBef>
            </a:pPr>
            <a:r>
              <a:rPr sz="3200" spc="-5" dirty="0">
                <a:latin typeface="Carlito"/>
                <a:cs typeface="Carlito"/>
              </a:rPr>
              <a:t>Proses memilih seseorang dari kelompok  pelamar yang paling cocok/mampu  menduduki </a:t>
            </a:r>
            <a:r>
              <a:rPr sz="3200" spc="-10" dirty="0">
                <a:latin typeface="Carlito"/>
                <a:cs typeface="Carlito"/>
              </a:rPr>
              <a:t>posisi </a:t>
            </a:r>
            <a:r>
              <a:rPr sz="3200" spc="-5" dirty="0">
                <a:latin typeface="Carlito"/>
                <a:cs typeface="Carlito"/>
              </a:rPr>
              <a:t>tertentu dan untuk  organisasi.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973736" y="2113279"/>
            <a:ext cx="154813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ebanyak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70102" y="1986279"/>
            <a:ext cx="1453515" cy="1132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3185">
              <a:lnSpc>
                <a:spcPct val="1298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mung</a:t>
            </a:r>
            <a:r>
              <a:rPr sz="2800" spc="5" dirty="0">
                <a:latin typeface="Arial"/>
                <a:cs typeface="Arial"/>
              </a:rPr>
              <a:t>k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n  </a:t>
            </a:r>
            <a:r>
              <a:rPr sz="2800" spc="10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ensial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9519" y="1986279"/>
            <a:ext cx="1631314" cy="1687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050" marR="5080" indent="-260350">
              <a:lnSpc>
                <a:spcPct val="129900"/>
              </a:lnSpc>
              <a:spcBef>
                <a:spcPts val="95"/>
              </a:spcBef>
              <a:buChar char="•"/>
              <a:tabLst>
                <a:tab pos="273050" algn="l"/>
              </a:tabLst>
            </a:pPr>
            <a:r>
              <a:rPr sz="2800" spc="-5" dirty="0">
                <a:latin typeface="Arial"/>
                <a:cs typeface="Arial"/>
              </a:rPr>
              <a:t>Untuk  </a:t>
            </a:r>
            <a:r>
              <a:rPr sz="2800" dirty="0">
                <a:latin typeface="Arial"/>
                <a:cs typeface="Arial"/>
              </a:rPr>
              <a:t>kand</a:t>
            </a:r>
            <a:r>
              <a:rPr sz="2800" spc="5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dat  memiliki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86277" y="1986279"/>
            <a:ext cx="2456180" cy="1687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6845" marR="5080" indent="-144780">
              <a:lnSpc>
                <a:spcPct val="129900"/>
              </a:lnSpc>
              <a:spcBef>
                <a:spcPts val="95"/>
              </a:spcBef>
              <a:tabLst>
                <a:tab pos="1529715" algn="l"/>
              </a:tabLst>
            </a:pPr>
            <a:r>
              <a:rPr sz="2800" spc="-5" dirty="0">
                <a:latin typeface="Arial"/>
                <a:cs typeface="Arial"/>
              </a:rPr>
              <a:t>mengu</a:t>
            </a:r>
            <a:r>
              <a:rPr sz="2800" spc="-15" dirty="0">
                <a:latin typeface="Arial"/>
                <a:cs typeface="Arial"/>
              </a:rPr>
              <a:t>m</a:t>
            </a:r>
            <a:r>
              <a:rPr sz="2800" spc="10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ul</a:t>
            </a:r>
            <a:r>
              <a:rPr sz="2800" dirty="0">
                <a:latin typeface="Arial"/>
                <a:cs typeface="Arial"/>
              </a:rPr>
              <a:t>kan  </a:t>
            </a:r>
            <a:r>
              <a:rPr sz="2800" spc="-5" dirty="0">
                <a:latin typeface="Arial"/>
                <a:cs typeface="Arial"/>
              </a:rPr>
              <a:t>tenaga	</a:t>
            </a:r>
            <a:r>
              <a:rPr sz="2800" dirty="0">
                <a:latin typeface="Arial"/>
                <a:cs typeface="Arial"/>
              </a:rPr>
              <a:t>kerja  </a:t>
            </a:r>
            <a:r>
              <a:rPr sz="2800" spc="-5" dirty="0">
                <a:latin typeface="Arial"/>
                <a:cs typeface="Arial"/>
              </a:rPr>
              <a:t>kemampuan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64607" y="2538729"/>
            <a:ext cx="2247265" cy="1135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5250">
              <a:lnSpc>
                <a:spcPct val="130100"/>
              </a:lnSpc>
              <a:spcBef>
                <a:spcPts val="95"/>
              </a:spcBef>
              <a:tabLst>
                <a:tab pos="1165225" algn="l"/>
              </a:tabLst>
            </a:pPr>
            <a:r>
              <a:rPr sz="2800" dirty="0">
                <a:latin typeface="Arial"/>
                <a:cs typeface="Arial"/>
              </a:rPr>
              <a:t>y</a:t>
            </a:r>
            <a:r>
              <a:rPr sz="2800" spc="1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g	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eca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a  yang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00448" y="3221990"/>
            <a:ext cx="282003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34235" algn="l"/>
              </a:tabLst>
            </a:pPr>
            <a:r>
              <a:rPr sz="2800" spc="-5" dirty="0">
                <a:latin typeface="Arial"/>
                <a:cs typeface="Arial"/>
              </a:rPr>
              <a:t>diha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apka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eh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99869" y="3647440"/>
            <a:ext cx="7920990" cy="1689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29900"/>
              </a:lnSpc>
              <a:spcBef>
                <a:spcPts val="105"/>
              </a:spcBef>
            </a:pPr>
            <a:r>
              <a:rPr sz="2800" spc="-5" dirty="0">
                <a:latin typeface="Arial"/>
                <a:cs typeface="Arial"/>
              </a:rPr>
              <a:t>organisasi, untuk kemudian </a:t>
            </a:r>
            <a:r>
              <a:rPr sz="2800" dirty="0">
                <a:latin typeface="Arial"/>
                <a:cs typeface="Arial"/>
              </a:rPr>
              <a:t>dilakukan </a:t>
            </a:r>
            <a:r>
              <a:rPr sz="2800" spc="-5" dirty="0">
                <a:latin typeface="Arial"/>
                <a:cs typeface="Arial"/>
              </a:rPr>
              <a:t>seleksi  atau pemilihan dan akhirnya ditempatkan pada  posisi </a:t>
            </a:r>
            <a:r>
              <a:rPr sz="2800" dirty="0">
                <a:latin typeface="Arial"/>
                <a:cs typeface="Arial"/>
              </a:rPr>
              <a:t>yang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direncanakan.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Tujuan</a:t>
            </a:r>
            <a:r>
              <a:rPr b="1" spc="-20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Rekrutmen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39519" y="1985009"/>
            <a:ext cx="8187690" cy="3194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0" marR="5080" indent="-260350" algn="just">
              <a:lnSpc>
                <a:spcPct val="129900"/>
              </a:lnSpc>
              <a:spcBef>
                <a:spcPts val="100"/>
              </a:spcBef>
              <a:buFont typeface="Arial"/>
              <a:buChar char="•"/>
              <a:tabLst>
                <a:tab pos="273050" algn="l"/>
              </a:tabLst>
            </a:pPr>
            <a:r>
              <a:rPr sz="3200" spc="-5" dirty="0">
                <a:latin typeface="Arial"/>
                <a:cs typeface="Arial"/>
              </a:rPr>
              <a:t>Mencocokkan </a:t>
            </a:r>
            <a:r>
              <a:rPr sz="3200" spc="-10" dirty="0">
                <a:latin typeface="Arial"/>
                <a:cs typeface="Arial"/>
              </a:rPr>
              <a:t>antara </a:t>
            </a:r>
            <a:r>
              <a:rPr sz="3200" spc="-5" dirty="0">
                <a:latin typeface="Arial"/>
                <a:cs typeface="Arial"/>
              </a:rPr>
              <a:t>karakteristik </a:t>
            </a:r>
            <a:r>
              <a:rPr sz="3200" spc="-10" dirty="0">
                <a:latin typeface="Arial"/>
                <a:cs typeface="Arial"/>
              </a:rPr>
              <a:t>individu  (pengetahuan, </a:t>
            </a:r>
            <a:r>
              <a:rPr sz="3200" spc="-5" dirty="0">
                <a:latin typeface="Arial"/>
                <a:cs typeface="Arial"/>
              </a:rPr>
              <a:t>ketrampilan, </a:t>
            </a:r>
            <a:r>
              <a:rPr sz="3200" spc="-10" dirty="0">
                <a:latin typeface="Arial"/>
                <a:cs typeface="Arial"/>
              </a:rPr>
              <a:t>pengalaman,  dan lain-lain) dengan </a:t>
            </a:r>
            <a:r>
              <a:rPr sz="3200" spc="-5" dirty="0">
                <a:latin typeface="Arial"/>
                <a:cs typeface="Arial"/>
              </a:rPr>
              <a:t>persyaratan </a:t>
            </a:r>
            <a:r>
              <a:rPr sz="3200" spc="-10" dirty="0">
                <a:latin typeface="Arial"/>
                <a:cs typeface="Arial"/>
              </a:rPr>
              <a:t>jabatan  </a:t>
            </a:r>
            <a:r>
              <a:rPr sz="3200" spc="-5" dirty="0">
                <a:latin typeface="Arial"/>
                <a:cs typeface="Arial"/>
              </a:rPr>
              <a:t>yang harus dimiliki </a:t>
            </a:r>
            <a:r>
              <a:rPr sz="3200" spc="-10" dirty="0">
                <a:latin typeface="Arial"/>
                <a:cs typeface="Arial"/>
              </a:rPr>
              <a:t>individu tersebut dalam  memegang </a:t>
            </a:r>
            <a:r>
              <a:rPr sz="3200" spc="-5" dirty="0">
                <a:latin typeface="Arial"/>
                <a:cs typeface="Arial"/>
              </a:rPr>
              <a:t>suatu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jabatan.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Tujuan</a:t>
            </a:r>
            <a:r>
              <a:rPr b="1" spc="-20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Rekrutmen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96409" y="631190"/>
            <a:ext cx="3015615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040"/>
              </a:lnSpc>
            </a:pPr>
            <a:r>
              <a:rPr sz="3200" spc="-5" dirty="0">
                <a:latin typeface="Carlito"/>
                <a:cs typeface="Carlito"/>
              </a:rPr>
              <a:t>Proses</a:t>
            </a:r>
            <a:r>
              <a:rPr sz="3200" spc="-7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Rekrutmen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Langkah</a:t>
            </a:r>
            <a:r>
              <a:rPr b="1" spc="-15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Rekrutmen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816927" y="1183957"/>
            <a:ext cx="8789035" cy="5643245"/>
            <a:chOff x="816927" y="1183957"/>
            <a:chExt cx="8789035" cy="5643245"/>
          </a:xfrm>
        </p:grpSpPr>
        <p:sp>
          <p:nvSpPr>
            <p:cNvPr id="6" name="object 6"/>
            <p:cNvSpPr/>
            <p:nvPr/>
          </p:nvSpPr>
          <p:spPr>
            <a:xfrm>
              <a:off x="821690" y="1188719"/>
              <a:ext cx="8779510" cy="5633720"/>
            </a:xfrm>
            <a:custGeom>
              <a:avLst/>
              <a:gdLst/>
              <a:ahLst/>
              <a:cxnLst/>
              <a:rect l="l" t="t" r="r" b="b"/>
              <a:pathLst>
                <a:path w="8779510" h="5633720">
                  <a:moveTo>
                    <a:pt x="8779510" y="1270"/>
                  </a:moveTo>
                  <a:lnTo>
                    <a:pt x="8778862" y="1270"/>
                  </a:lnTo>
                  <a:lnTo>
                    <a:pt x="8778862" y="0"/>
                  </a:lnTo>
                  <a:lnTo>
                    <a:pt x="635" y="0"/>
                  </a:lnTo>
                  <a:lnTo>
                    <a:pt x="635" y="1270"/>
                  </a:lnTo>
                  <a:lnTo>
                    <a:pt x="0" y="1270"/>
                  </a:lnTo>
                  <a:lnTo>
                    <a:pt x="0" y="5632450"/>
                  </a:lnTo>
                  <a:lnTo>
                    <a:pt x="635" y="5632450"/>
                  </a:lnTo>
                  <a:lnTo>
                    <a:pt x="635" y="5633720"/>
                  </a:lnTo>
                  <a:lnTo>
                    <a:pt x="8778875" y="5633720"/>
                  </a:lnTo>
                  <a:lnTo>
                    <a:pt x="8778875" y="5632450"/>
                  </a:lnTo>
                  <a:lnTo>
                    <a:pt x="8779510" y="5632450"/>
                  </a:lnTo>
                  <a:lnTo>
                    <a:pt x="8779510" y="1270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21689" y="1188719"/>
              <a:ext cx="8779510" cy="5633720"/>
            </a:xfrm>
            <a:custGeom>
              <a:avLst/>
              <a:gdLst/>
              <a:ahLst/>
              <a:cxnLst/>
              <a:rect l="l" t="t" r="r" b="b"/>
              <a:pathLst>
                <a:path w="8779510" h="5633720">
                  <a:moveTo>
                    <a:pt x="2540" y="0"/>
                  </a:moveTo>
                  <a:lnTo>
                    <a:pt x="1269" y="0"/>
                  </a:lnTo>
                  <a:lnTo>
                    <a:pt x="0" y="1269"/>
                  </a:lnTo>
                  <a:lnTo>
                    <a:pt x="0" y="5631180"/>
                  </a:lnTo>
                  <a:lnTo>
                    <a:pt x="0" y="5632450"/>
                  </a:lnTo>
                  <a:lnTo>
                    <a:pt x="1269" y="5633720"/>
                  </a:lnTo>
                  <a:lnTo>
                    <a:pt x="2540" y="5633720"/>
                  </a:lnTo>
                  <a:lnTo>
                    <a:pt x="8778240" y="5633720"/>
                  </a:lnTo>
                  <a:lnTo>
                    <a:pt x="8779510" y="5632450"/>
                  </a:lnTo>
                  <a:lnTo>
                    <a:pt x="8779510" y="5631180"/>
                  </a:lnTo>
                  <a:lnTo>
                    <a:pt x="8779510" y="1269"/>
                  </a:lnTo>
                  <a:lnTo>
                    <a:pt x="8778240" y="0"/>
                  </a:lnTo>
                  <a:lnTo>
                    <a:pt x="2540" y="0"/>
                  </a:lnTo>
                  <a:close/>
                </a:path>
              </a:pathLst>
            </a:custGeom>
            <a:ln w="9344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645920" y="1465580"/>
            <a:ext cx="1823720" cy="10617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7625" rIns="0" bIns="0" rtlCol="0">
            <a:spAutoFit/>
          </a:bodyPr>
          <a:lstStyle/>
          <a:p>
            <a:pPr marL="363220" marR="442595" indent="87630" algn="ctr">
              <a:lnSpc>
                <a:spcPct val="99800"/>
              </a:lnSpc>
              <a:spcBef>
                <a:spcPts val="375"/>
              </a:spcBef>
            </a:pPr>
            <a:r>
              <a:rPr sz="2200" spc="-10" dirty="0">
                <a:latin typeface="Verdana"/>
                <a:cs typeface="Verdana"/>
              </a:rPr>
              <a:t>P</a:t>
            </a:r>
            <a:r>
              <a:rPr sz="2200" spc="-5" dirty="0">
                <a:latin typeface="Verdana"/>
                <a:cs typeface="Verdana"/>
              </a:rPr>
              <a:t>e</a:t>
            </a:r>
            <a:r>
              <a:rPr sz="2200" spc="-10" dirty="0">
                <a:latin typeface="Verdana"/>
                <a:cs typeface="Verdana"/>
              </a:rPr>
              <a:t>r</a:t>
            </a:r>
            <a:r>
              <a:rPr sz="2200" spc="-5" dirty="0">
                <a:latin typeface="Verdana"/>
                <a:cs typeface="Verdana"/>
              </a:rPr>
              <a:t>e</a:t>
            </a:r>
            <a:r>
              <a:rPr sz="2200" spc="5" dirty="0">
                <a:latin typeface="Verdana"/>
                <a:cs typeface="Verdana"/>
              </a:rPr>
              <a:t>n</a:t>
            </a:r>
            <a:r>
              <a:rPr sz="2200" dirty="0">
                <a:latin typeface="Verdana"/>
                <a:cs typeface="Verdana"/>
              </a:rPr>
              <a:t>-  </a:t>
            </a:r>
            <a:r>
              <a:rPr sz="2200" spc="-10" dirty="0">
                <a:latin typeface="Verdana"/>
                <a:cs typeface="Verdana"/>
              </a:rPr>
              <a:t>c</a:t>
            </a:r>
            <a:r>
              <a:rPr sz="2200" spc="-5" dirty="0">
                <a:latin typeface="Verdana"/>
                <a:cs typeface="Verdana"/>
              </a:rPr>
              <a:t>anaan  SDM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55720" y="1465580"/>
            <a:ext cx="1976120" cy="10617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7625" rIns="0" bIns="0" rtlCol="0">
            <a:spAutoFit/>
          </a:bodyPr>
          <a:lstStyle/>
          <a:p>
            <a:pPr marL="457834" marR="309880" indent="-140970">
              <a:lnSpc>
                <a:spcPct val="99800"/>
              </a:lnSpc>
              <a:spcBef>
                <a:spcPts val="375"/>
              </a:spcBef>
            </a:pPr>
            <a:r>
              <a:rPr sz="2200" dirty="0">
                <a:latin typeface="Verdana"/>
                <a:cs typeface="Verdana"/>
              </a:rPr>
              <a:t>I</a:t>
            </a:r>
            <a:r>
              <a:rPr sz="2200" spc="-5" dirty="0">
                <a:latin typeface="Verdana"/>
                <a:cs typeface="Verdana"/>
              </a:rPr>
              <a:t>nforma</a:t>
            </a:r>
            <a:r>
              <a:rPr sz="2200" spc="-10" dirty="0">
                <a:latin typeface="Verdana"/>
                <a:cs typeface="Verdana"/>
              </a:rPr>
              <a:t>s</a:t>
            </a:r>
            <a:r>
              <a:rPr sz="2200" dirty="0">
                <a:latin typeface="Verdana"/>
                <a:cs typeface="Verdana"/>
              </a:rPr>
              <a:t>i  </a:t>
            </a:r>
            <a:r>
              <a:rPr sz="2200" spc="-5" dirty="0">
                <a:latin typeface="Verdana"/>
                <a:cs typeface="Verdana"/>
              </a:rPr>
              <a:t>analisis  </a:t>
            </a:r>
            <a:r>
              <a:rPr sz="2200" spc="-10" dirty="0">
                <a:latin typeface="Verdana"/>
                <a:cs typeface="Verdana"/>
              </a:rPr>
              <a:t>jabatan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45920" y="3218179"/>
            <a:ext cx="1823720" cy="1137920"/>
          </a:xfrm>
          <a:prstGeom prst="rect">
            <a:avLst/>
          </a:prstGeom>
          <a:solidFill>
            <a:srgbClr val="66FFFF"/>
          </a:solidFill>
        </p:spPr>
        <p:txBody>
          <a:bodyPr vert="horz" wrap="square" lIns="0" tIns="45720" rIns="0" bIns="0" rtlCol="0">
            <a:spAutoFit/>
          </a:bodyPr>
          <a:lstStyle/>
          <a:p>
            <a:pPr marL="165100" marR="156845" indent="-1270" algn="ctr">
              <a:lnSpc>
                <a:spcPct val="100000"/>
              </a:lnSpc>
              <a:spcBef>
                <a:spcPts val="360"/>
              </a:spcBef>
            </a:pPr>
            <a:r>
              <a:rPr sz="2200" spc="-10" dirty="0">
                <a:latin typeface="Verdana"/>
                <a:cs typeface="Verdana"/>
              </a:rPr>
              <a:t>P</a:t>
            </a:r>
            <a:r>
              <a:rPr sz="2200" spc="-5" dirty="0">
                <a:latin typeface="Verdana"/>
                <a:cs typeface="Verdana"/>
              </a:rPr>
              <a:t>enen</a:t>
            </a:r>
            <a:r>
              <a:rPr sz="2200" spc="-10" dirty="0">
                <a:latin typeface="Verdana"/>
                <a:cs typeface="Verdana"/>
              </a:rPr>
              <a:t>t</a:t>
            </a:r>
            <a:r>
              <a:rPr sz="2200" dirty="0">
                <a:latin typeface="Verdana"/>
                <a:cs typeface="Verdana"/>
              </a:rPr>
              <a:t>u</a:t>
            </a:r>
            <a:r>
              <a:rPr sz="2200" spc="-15" dirty="0">
                <a:latin typeface="Verdana"/>
                <a:cs typeface="Verdana"/>
              </a:rPr>
              <a:t>a</a:t>
            </a:r>
            <a:r>
              <a:rPr sz="2200" dirty="0">
                <a:latin typeface="Verdana"/>
                <a:cs typeface="Verdana"/>
              </a:rPr>
              <a:t>n  </a:t>
            </a:r>
            <a:r>
              <a:rPr sz="2200" spc="-10" dirty="0">
                <a:latin typeface="Verdana"/>
                <a:cs typeface="Verdana"/>
              </a:rPr>
              <a:t>jabatan</a:t>
            </a:r>
            <a:r>
              <a:rPr sz="2200" spc="-8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yg  </a:t>
            </a:r>
            <a:r>
              <a:rPr sz="2200" spc="-10" dirty="0">
                <a:latin typeface="Verdana"/>
                <a:cs typeface="Verdana"/>
              </a:rPr>
              <a:t>kosong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45920" y="4894579"/>
            <a:ext cx="1823720" cy="10617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7625" rIns="0" bIns="0" rtlCol="0">
            <a:spAutoFit/>
          </a:bodyPr>
          <a:lstStyle/>
          <a:p>
            <a:pPr marL="347980" marR="340360" algn="ctr">
              <a:lnSpc>
                <a:spcPct val="99800"/>
              </a:lnSpc>
              <a:spcBef>
                <a:spcPts val="375"/>
              </a:spcBef>
            </a:pPr>
            <a:r>
              <a:rPr sz="2200" spc="-10" dirty="0">
                <a:latin typeface="Verdana"/>
                <a:cs typeface="Verdana"/>
              </a:rPr>
              <a:t>P</a:t>
            </a:r>
            <a:r>
              <a:rPr sz="2200" spc="-5" dirty="0">
                <a:latin typeface="Verdana"/>
                <a:cs typeface="Verdana"/>
              </a:rPr>
              <a:t>e</a:t>
            </a:r>
            <a:r>
              <a:rPr sz="2200" spc="-10" dirty="0">
                <a:latin typeface="Verdana"/>
                <a:cs typeface="Verdana"/>
              </a:rPr>
              <a:t>r</a:t>
            </a:r>
            <a:r>
              <a:rPr sz="2200" spc="-5" dirty="0">
                <a:latin typeface="Verdana"/>
                <a:cs typeface="Verdana"/>
              </a:rPr>
              <a:t>m</a:t>
            </a:r>
            <a:r>
              <a:rPr sz="2200" dirty="0">
                <a:latin typeface="Verdana"/>
                <a:cs typeface="Verdana"/>
              </a:rPr>
              <a:t>in-  </a:t>
            </a:r>
            <a:r>
              <a:rPr sz="2200" spc="-5" dirty="0">
                <a:latin typeface="Verdana"/>
                <a:cs typeface="Verdana"/>
              </a:rPr>
              <a:t>taan  Manaj</a:t>
            </a:r>
            <a:r>
              <a:rPr sz="2200" spc="-15" dirty="0">
                <a:latin typeface="Verdana"/>
                <a:cs typeface="Verdana"/>
              </a:rPr>
              <a:t>e</a:t>
            </a:r>
            <a:r>
              <a:rPr sz="2200" dirty="0">
                <a:latin typeface="Verdana"/>
                <a:cs typeface="Verdana"/>
              </a:rPr>
              <a:t>r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31920" y="3218179"/>
            <a:ext cx="1899920" cy="1140460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46990" rIns="0" bIns="0" rtlCol="0">
            <a:spAutoFit/>
          </a:bodyPr>
          <a:lstStyle/>
          <a:p>
            <a:pPr marL="111125" marR="104139" indent="635" algn="ctr">
              <a:lnSpc>
                <a:spcPct val="100000"/>
              </a:lnSpc>
              <a:spcBef>
                <a:spcPts val="370"/>
              </a:spcBef>
            </a:pPr>
            <a:r>
              <a:rPr sz="2200" spc="-10" dirty="0">
                <a:latin typeface="Verdana"/>
                <a:cs typeface="Verdana"/>
              </a:rPr>
              <a:t>Penentuan  </a:t>
            </a:r>
            <a:r>
              <a:rPr sz="2200" spc="-5" dirty="0">
                <a:latin typeface="Verdana"/>
                <a:cs typeface="Verdana"/>
              </a:rPr>
              <a:t>pers</a:t>
            </a:r>
            <a:r>
              <a:rPr sz="2200" spc="-15" dirty="0">
                <a:latin typeface="Verdana"/>
                <a:cs typeface="Verdana"/>
              </a:rPr>
              <a:t>y</a:t>
            </a:r>
            <a:r>
              <a:rPr sz="2200" spc="-5" dirty="0">
                <a:latin typeface="Verdana"/>
                <a:cs typeface="Verdana"/>
              </a:rPr>
              <a:t>ara</a:t>
            </a:r>
            <a:r>
              <a:rPr sz="2200" spc="-10" dirty="0">
                <a:latin typeface="Verdana"/>
                <a:cs typeface="Verdana"/>
              </a:rPr>
              <a:t>t</a:t>
            </a:r>
            <a:r>
              <a:rPr sz="2200" spc="-5" dirty="0">
                <a:latin typeface="Verdana"/>
                <a:cs typeface="Verdana"/>
              </a:rPr>
              <a:t>an  </a:t>
            </a:r>
            <a:r>
              <a:rPr sz="2200" spc="-10" dirty="0">
                <a:latin typeface="Verdana"/>
                <a:cs typeface="Verdana"/>
              </a:rPr>
              <a:t>jabatan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55720" y="4894579"/>
            <a:ext cx="1976120" cy="1061720"/>
          </a:xfrm>
          <a:custGeom>
            <a:avLst/>
            <a:gdLst/>
            <a:ahLst/>
            <a:cxnLst/>
            <a:rect l="l" t="t" r="r" b="b"/>
            <a:pathLst>
              <a:path w="1976120" h="1061720">
                <a:moveTo>
                  <a:pt x="1976119" y="0"/>
                </a:moveTo>
                <a:lnTo>
                  <a:pt x="0" y="0"/>
                </a:lnTo>
                <a:lnTo>
                  <a:pt x="0" y="1061720"/>
                </a:lnTo>
                <a:lnTo>
                  <a:pt x="1976119" y="1061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55720" y="4894579"/>
            <a:ext cx="1976120" cy="106172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23545" marR="415925" indent="-1270" algn="ctr">
              <a:lnSpc>
                <a:spcPct val="99800"/>
              </a:lnSpc>
              <a:spcBef>
                <a:spcPts val="375"/>
              </a:spcBef>
            </a:pPr>
            <a:r>
              <a:rPr sz="2200" dirty="0">
                <a:latin typeface="Verdana"/>
                <a:cs typeface="Verdana"/>
              </a:rPr>
              <a:t>P</a:t>
            </a:r>
            <a:r>
              <a:rPr sz="2200" spc="-15" dirty="0">
                <a:latin typeface="Verdana"/>
                <a:cs typeface="Verdana"/>
              </a:rPr>
              <a:t>e</a:t>
            </a:r>
            <a:r>
              <a:rPr sz="2200" spc="-5" dirty="0">
                <a:latin typeface="Verdana"/>
                <a:cs typeface="Verdana"/>
              </a:rPr>
              <a:t>rm</a:t>
            </a:r>
            <a:r>
              <a:rPr sz="2200" dirty="0">
                <a:latin typeface="Verdana"/>
                <a:cs typeface="Verdana"/>
              </a:rPr>
              <a:t>i</a:t>
            </a:r>
            <a:r>
              <a:rPr sz="2200" spc="-5" dirty="0">
                <a:latin typeface="Verdana"/>
                <a:cs typeface="Verdana"/>
              </a:rPr>
              <a:t>n-  </a:t>
            </a:r>
            <a:r>
              <a:rPr sz="2200" spc="-10" dirty="0">
                <a:latin typeface="Verdana"/>
                <a:cs typeface="Verdana"/>
              </a:rPr>
              <a:t>taan  </a:t>
            </a:r>
            <a:r>
              <a:rPr sz="2200" spc="-5" dirty="0">
                <a:latin typeface="Verdana"/>
                <a:cs typeface="Verdana"/>
              </a:rPr>
              <a:t>Manajer</a:t>
            </a:r>
            <a:endParaRPr sz="22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390957" y="1575117"/>
            <a:ext cx="2519045" cy="3509645"/>
            <a:chOff x="6390957" y="1575117"/>
            <a:chExt cx="2519045" cy="3509645"/>
          </a:xfrm>
        </p:grpSpPr>
        <p:sp>
          <p:nvSpPr>
            <p:cNvPr id="16" name="object 16"/>
            <p:cNvSpPr/>
            <p:nvPr/>
          </p:nvSpPr>
          <p:spPr>
            <a:xfrm>
              <a:off x="6395720" y="1579879"/>
              <a:ext cx="2509520" cy="3500120"/>
            </a:xfrm>
            <a:custGeom>
              <a:avLst/>
              <a:gdLst/>
              <a:ahLst/>
              <a:cxnLst/>
              <a:rect l="l" t="t" r="r" b="b"/>
              <a:pathLst>
                <a:path w="2509520" h="3500120">
                  <a:moveTo>
                    <a:pt x="2509520" y="0"/>
                  </a:moveTo>
                  <a:lnTo>
                    <a:pt x="0" y="0"/>
                  </a:lnTo>
                  <a:lnTo>
                    <a:pt x="0" y="3385820"/>
                  </a:lnTo>
                  <a:lnTo>
                    <a:pt x="0" y="3500120"/>
                  </a:lnTo>
                  <a:lnTo>
                    <a:pt x="2509520" y="3500120"/>
                  </a:lnTo>
                  <a:lnTo>
                    <a:pt x="2509520" y="3385820"/>
                  </a:lnTo>
                  <a:lnTo>
                    <a:pt x="2509520" y="0"/>
                  </a:lnTo>
                  <a:close/>
                </a:path>
              </a:pathLst>
            </a:custGeom>
            <a:solidFill>
              <a:srgbClr val="AE263D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395720" y="1579880"/>
              <a:ext cx="2509520" cy="3500120"/>
            </a:xfrm>
            <a:custGeom>
              <a:avLst/>
              <a:gdLst/>
              <a:ahLst/>
              <a:cxnLst/>
              <a:rect l="l" t="t" r="r" b="b"/>
              <a:pathLst>
                <a:path w="2509520" h="3500120">
                  <a:moveTo>
                    <a:pt x="1254759" y="3500120"/>
                  </a:moveTo>
                  <a:lnTo>
                    <a:pt x="0" y="3500120"/>
                  </a:lnTo>
                  <a:lnTo>
                    <a:pt x="0" y="0"/>
                  </a:lnTo>
                  <a:lnTo>
                    <a:pt x="2509520" y="0"/>
                  </a:lnTo>
                  <a:lnTo>
                    <a:pt x="2509520" y="3500120"/>
                  </a:lnTo>
                  <a:lnTo>
                    <a:pt x="1254759" y="3500120"/>
                  </a:lnTo>
                  <a:close/>
                </a:path>
              </a:pathLst>
            </a:custGeom>
            <a:ln w="9344">
              <a:solidFill>
                <a:srgbClr val="AE263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501129" y="1625369"/>
            <a:ext cx="2298700" cy="335597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440690" marR="432434" algn="ctr">
              <a:lnSpc>
                <a:spcPct val="99800"/>
              </a:lnSpc>
              <a:spcBef>
                <a:spcPts val="15"/>
              </a:spcBef>
            </a:pP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S</a:t>
            </a:r>
            <a:r>
              <a:rPr sz="2200" b="1" dirty="0">
                <a:solidFill>
                  <a:srgbClr val="AE263D"/>
                </a:solidFill>
                <a:latin typeface="Verdana"/>
                <a:cs typeface="Verdana"/>
              </a:rPr>
              <a:t>u</a:t>
            </a: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m</a:t>
            </a: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be</a:t>
            </a:r>
            <a:r>
              <a:rPr sz="2200" b="1" dirty="0">
                <a:solidFill>
                  <a:srgbClr val="AE263D"/>
                </a:solidFill>
                <a:latin typeface="Verdana"/>
                <a:cs typeface="Verdana"/>
              </a:rPr>
              <a:t>r/  </a:t>
            </a: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metode  </a:t>
            </a:r>
            <a:r>
              <a:rPr sz="2200" b="1" dirty="0">
                <a:solidFill>
                  <a:srgbClr val="AE263D"/>
                </a:solidFill>
                <a:latin typeface="Verdana"/>
                <a:cs typeface="Verdana"/>
              </a:rPr>
              <a:t>i</a:t>
            </a: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n</a:t>
            </a:r>
            <a:r>
              <a:rPr sz="2200" b="1" spc="-15" dirty="0">
                <a:solidFill>
                  <a:srgbClr val="AE263D"/>
                </a:solidFill>
                <a:latin typeface="Verdana"/>
                <a:cs typeface="Verdana"/>
              </a:rPr>
              <a:t>t</a:t>
            </a:r>
            <a:r>
              <a:rPr sz="2200" b="1" spc="5" dirty="0">
                <a:solidFill>
                  <a:srgbClr val="AE263D"/>
                </a:solidFill>
                <a:latin typeface="Verdana"/>
                <a:cs typeface="Verdana"/>
              </a:rPr>
              <a:t>e</a:t>
            </a: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r</a:t>
            </a: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na</a:t>
            </a:r>
            <a:r>
              <a:rPr sz="2200" b="1" dirty="0">
                <a:solidFill>
                  <a:srgbClr val="AE263D"/>
                </a:solidFill>
                <a:latin typeface="Verdana"/>
                <a:cs typeface="Verdana"/>
              </a:rPr>
              <a:t>l/</a:t>
            </a:r>
            <a:endParaRPr sz="2200">
              <a:latin typeface="Verdana"/>
              <a:cs typeface="Verdana"/>
            </a:endParaRPr>
          </a:p>
          <a:p>
            <a:pPr marL="135890" marR="128270" indent="134620">
              <a:lnSpc>
                <a:spcPct val="100000"/>
              </a:lnSpc>
            </a:pP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eksternal  </a:t>
            </a: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(</a:t>
            </a:r>
            <a:r>
              <a:rPr sz="2200" b="1" i="1" spc="-10" dirty="0">
                <a:solidFill>
                  <a:srgbClr val="AE263D"/>
                </a:solidFill>
                <a:latin typeface="Verdana"/>
                <a:cs typeface="Verdana"/>
              </a:rPr>
              <a:t>job </a:t>
            </a:r>
            <a:r>
              <a:rPr sz="2200" b="1" i="1" spc="-5" dirty="0">
                <a:solidFill>
                  <a:srgbClr val="AE263D"/>
                </a:solidFill>
                <a:latin typeface="Verdana"/>
                <a:cs typeface="Verdana"/>
              </a:rPr>
              <a:t>posting</a:t>
            </a: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,  r</a:t>
            </a:r>
            <a:r>
              <a:rPr sz="2200" b="1" spc="5" dirty="0">
                <a:solidFill>
                  <a:srgbClr val="AE263D"/>
                </a:solidFill>
                <a:latin typeface="Verdana"/>
                <a:cs typeface="Verdana"/>
              </a:rPr>
              <a:t>e</a:t>
            </a: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k</a:t>
            </a:r>
            <a:r>
              <a:rPr sz="2200" b="1" spc="5" dirty="0">
                <a:solidFill>
                  <a:srgbClr val="AE263D"/>
                </a:solidFill>
                <a:latin typeface="Verdana"/>
                <a:cs typeface="Verdana"/>
              </a:rPr>
              <a:t>o</a:t>
            </a: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m</a:t>
            </a:r>
            <a:r>
              <a:rPr sz="2200" b="1" spc="5" dirty="0">
                <a:solidFill>
                  <a:srgbClr val="AE263D"/>
                </a:solidFill>
                <a:latin typeface="Verdana"/>
                <a:cs typeface="Verdana"/>
              </a:rPr>
              <a:t>e</a:t>
            </a: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n</a:t>
            </a: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d</a:t>
            </a: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a</a:t>
            </a:r>
            <a:r>
              <a:rPr sz="2200" b="1" dirty="0">
                <a:solidFill>
                  <a:srgbClr val="AE263D"/>
                </a:solidFill>
                <a:latin typeface="Verdana"/>
                <a:cs typeface="Verdana"/>
              </a:rPr>
              <a:t>si</a:t>
            </a:r>
            <a:endParaRPr sz="2200">
              <a:latin typeface="Verdana"/>
              <a:cs typeface="Verdana"/>
            </a:endParaRPr>
          </a:p>
          <a:p>
            <a:pPr indent="635" algn="ctr">
              <a:lnSpc>
                <a:spcPct val="100000"/>
              </a:lnSpc>
            </a:pPr>
            <a:r>
              <a:rPr sz="2200" b="1" spc="-10" dirty="0">
                <a:solidFill>
                  <a:srgbClr val="AE263D"/>
                </a:solidFill>
                <a:latin typeface="Verdana"/>
                <a:cs typeface="Verdana"/>
              </a:rPr>
              <a:t>pegawai,  </a:t>
            </a: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iklan,</a:t>
            </a:r>
            <a:r>
              <a:rPr sz="2200" b="1" spc="-100" dirty="0">
                <a:solidFill>
                  <a:srgbClr val="AE263D"/>
                </a:solidFill>
                <a:latin typeface="Verdana"/>
                <a:cs typeface="Verdana"/>
              </a:rPr>
              <a:t> </a:t>
            </a:r>
            <a:r>
              <a:rPr sz="2200" b="1" spc="-5" dirty="0">
                <a:solidFill>
                  <a:srgbClr val="AE263D"/>
                </a:solidFill>
                <a:latin typeface="Verdana"/>
                <a:cs typeface="Verdana"/>
              </a:rPr>
              <a:t>lembaga  pendidikan,  dll.)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294120" y="1465580"/>
            <a:ext cx="2509520" cy="3500120"/>
          </a:xfrm>
          <a:custGeom>
            <a:avLst/>
            <a:gdLst/>
            <a:ahLst/>
            <a:cxnLst/>
            <a:rect l="l" t="t" r="r" b="b"/>
            <a:pathLst>
              <a:path w="2509520" h="3500120">
                <a:moveTo>
                  <a:pt x="2509520" y="0"/>
                </a:moveTo>
                <a:lnTo>
                  <a:pt x="0" y="0"/>
                </a:lnTo>
                <a:lnTo>
                  <a:pt x="0" y="3500120"/>
                </a:lnTo>
                <a:lnTo>
                  <a:pt x="2509520" y="350012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294120" y="1465580"/>
            <a:ext cx="2509520" cy="3500120"/>
          </a:xfrm>
          <a:prstGeom prst="rect">
            <a:avLst/>
          </a:prstGeom>
          <a:ln w="9344">
            <a:solidFill>
              <a:srgbClr val="FFE002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546100" marR="538480" algn="ctr">
              <a:lnSpc>
                <a:spcPct val="99800"/>
              </a:lnSpc>
              <a:spcBef>
                <a:spcPts val="375"/>
              </a:spcBef>
            </a:pPr>
            <a:r>
              <a:rPr sz="2200" b="1" spc="-5" dirty="0">
                <a:latin typeface="Verdana"/>
                <a:cs typeface="Verdana"/>
              </a:rPr>
              <a:t>S</a:t>
            </a:r>
            <a:r>
              <a:rPr sz="2200" b="1" dirty="0">
                <a:latin typeface="Verdana"/>
                <a:cs typeface="Verdana"/>
              </a:rPr>
              <a:t>u</a:t>
            </a:r>
            <a:r>
              <a:rPr sz="2200" b="1" spc="-10" dirty="0">
                <a:latin typeface="Verdana"/>
                <a:cs typeface="Verdana"/>
              </a:rPr>
              <a:t>m</a:t>
            </a:r>
            <a:r>
              <a:rPr sz="2200" b="1" spc="-5" dirty="0">
                <a:latin typeface="Verdana"/>
                <a:cs typeface="Verdana"/>
              </a:rPr>
              <a:t>be</a:t>
            </a:r>
            <a:r>
              <a:rPr sz="2200" b="1" dirty="0">
                <a:latin typeface="Verdana"/>
                <a:cs typeface="Verdana"/>
              </a:rPr>
              <a:t>r/  </a:t>
            </a:r>
            <a:r>
              <a:rPr sz="2200" b="1" spc="-5" dirty="0">
                <a:latin typeface="Verdana"/>
                <a:cs typeface="Verdana"/>
              </a:rPr>
              <a:t>metode  </a:t>
            </a:r>
            <a:r>
              <a:rPr sz="2200" b="1" dirty="0">
                <a:latin typeface="Verdana"/>
                <a:cs typeface="Verdana"/>
              </a:rPr>
              <a:t>i</a:t>
            </a:r>
            <a:r>
              <a:rPr sz="2200" b="1" spc="-10" dirty="0">
                <a:latin typeface="Verdana"/>
                <a:cs typeface="Verdana"/>
              </a:rPr>
              <a:t>n</a:t>
            </a:r>
            <a:r>
              <a:rPr sz="2200" b="1" spc="-15" dirty="0">
                <a:latin typeface="Verdana"/>
                <a:cs typeface="Verdana"/>
              </a:rPr>
              <a:t>t</a:t>
            </a:r>
            <a:r>
              <a:rPr sz="2200" b="1" spc="5" dirty="0">
                <a:latin typeface="Verdana"/>
                <a:cs typeface="Verdana"/>
              </a:rPr>
              <a:t>e</a:t>
            </a:r>
            <a:r>
              <a:rPr sz="2200" b="1" spc="-5" dirty="0">
                <a:latin typeface="Verdana"/>
                <a:cs typeface="Verdana"/>
              </a:rPr>
              <a:t>r</a:t>
            </a:r>
            <a:r>
              <a:rPr sz="2200" b="1" spc="-10" dirty="0">
                <a:latin typeface="Verdana"/>
                <a:cs typeface="Verdana"/>
              </a:rPr>
              <a:t>na</a:t>
            </a:r>
            <a:r>
              <a:rPr sz="2200" b="1" dirty="0">
                <a:latin typeface="Verdana"/>
                <a:cs typeface="Verdana"/>
              </a:rPr>
              <a:t>l/</a:t>
            </a:r>
            <a:endParaRPr sz="2200">
              <a:latin typeface="Verdana"/>
              <a:cs typeface="Verdana"/>
            </a:endParaRPr>
          </a:p>
          <a:p>
            <a:pPr marL="241300" marR="234315" indent="134620">
              <a:lnSpc>
                <a:spcPct val="100000"/>
              </a:lnSpc>
            </a:pPr>
            <a:r>
              <a:rPr sz="2200" b="1" spc="-5" dirty="0">
                <a:latin typeface="Verdana"/>
                <a:cs typeface="Verdana"/>
              </a:rPr>
              <a:t>eksternal  </a:t>
            </a:r>
            <a:r>
              <a:rPr sz="2200" b="1" spc="-10" dirty="0">
                <a:latin typeface="Verdana"/>
                <a:cs typeface="Verdana"/>
              </a:rPr>
              <a:t>(</a:t>
            </a:r>
            <a:r>
              <a:rPr sz="2200" b="1" i="1" spc="-10" dirty="0">
                <a:latin typeface="Verdana"/>
                <a:cs typeface="Verdana"/>
              </a:rPr>
              <a:t>job </a:t>
            </a:r>
            <a:r>
              <a:rPr sz="2200" b="1" i="1" spc="-5" dirty="0">
                <a:latin typeface="Verdana"/>
                <a:cs typeface="Verdana"/>
              </a:rPr>
              <a:t>posting</a:t>
            </a:r>
            <a:r>
              <a:rPr sz="2200" b="1" spc="-5" dirty="0">
                <a:latin typeface="Verdana"/>
                <a:cs typeface="Verdana"/>
              </a:rPr>
              <a:t>,  r</a:t>
            </a:r>
            <a:r>
              <a:rPr sz="2200" b="1" spc="5" dirty="0">
                <a:latin typeface="Verdana"/>
                <a:cs typeface="Verdana"/>
              </a:rPr>
              <a:t>e</a:t>
            </a:r>
            <a:r>
              <a:rPr sz="2200" b="1" spc="-10" dirty="0">
                <a:latin typeface="Verdana"/>
                <a:cs typeface="Verdana"/>
              </a:rPr>
              <a:t>k</a:t>
            </a:r>
            <a:r>
              <a:rPr sz="2200" b="1" spc="5" dirty="0">
                <a:latin typeface="Verdana"/>
                <a:cs typeface="Verdana"/>
              </a:rPr>
              <a:t>o</a:t>
            </a:r>
            <a:r>
              <a:rPr sz="2200" b="1" spc="-10" dirty="0">
                <a:latin typeface="Verdana"/>
                <a:cs typeface="Verdana"/>
              </a:rPr>
              <a:t>m</a:t>
            </a:r>
            <a:r>
              <a:rPr sz="2200" b="1" spc="5" dirty="0">
                <a:latin typeface="Verdana"/>
                <a:cs typeface="Verdana"/>
              </a:rPr>
              <a:t>e</a:t>
            </a:r>
            <a:r>
              <a:rPr sz="2200" b="1" spc="-10" dirty="0">
                <a:latin typeface="Verdana"/>
                <a:cs typeface="Verdana"/>
              </a:rPr>
              <a:t>n</a:t>
            </a:r>
            <a:r>
              <a:rPr sz="2200" b="1" spc="-5" dirty="0">
                <a:latin typeface="Verdana"/>
                <a:cs typeface="Verdana"/>
              </a:rPr>
              <a:t>d</a:t>
            </a:r>
            <a:r>
              <a:rPr sz="2200" b="1" spc="-10" dirty="0">
                <a:latin typeface="Verdana"/>
                <a:cs typeface="Verdana"/>
              </a:rPr>
              <a:t>a</a:t>
            </a:r>
            <a:r>
              <a:rPr sz="2200" b="1" dirty="0">
                <a:latin typeface="Verdana"/>
                <a:cs typeface="Verdana"/>
              </a:rPr>
              <a:t>si</a:t>
            </a:r>
            <a:endParaRPr sz="2200">
              <a:latin typeface="Verdana"/>
              <a:cs typeface="Verdana"/>
            </a:endParaRPr>
          </a:p>
          <a:p>
            <a:pPr marL="105410" marR="99060" indent="1270" algn="ctr">
              <a:lnSpc>
                <a:spcPct val="100000"/>
              </a:lnSpc>
            </a:pPr>
            <a:r>
              <a:rPr sz="2200" b="1" spc="-10" dirty="0">
                <a:latin typeface="Verdana"/>
                <a:cs typeface="Verdana"/>
              </a:rPr>
              <a:t>pegawai,  </a:t>
            </a:r>
            <a:r>
              <a:rPr sz="2200" b="1" spc="-5" dirty="0">
                <a:latin typeface="Verdana"/>
                <a:cs typeface="Verdana"/>
              </a:rPr>
              <a:t>iklan,</a:t>
            </a:r>
            <a:r>
              <a:rPr sz="2200" b="1" spc="-75" dirty="0">
                <a:latin typeface="Verdana"/>
                <a:cs typeface="Verdana"/>
              </a:rPr>
              <a:t> </a:t>
            </a:r>
            <a:r>
              <a:rPr sz="2200" b="1" spc="-10" dirty="0">
                <a:latin typeface="Verdana"/>
                <a:cs typeface="Verdana"/>
              </a:rPr>
              <a:t>lembaga  </a:t>
            </a:r>
            <a:r>
              <a:rPr sz="2200" b="1" spc="-5" dirty="0">
                <a:latin typeface="Verdana"/>
                <a:cs typeface="Verdana"/>
              </a:rPr>
              <a:t>pendidikan,  dll.)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99119" y="5351779"/>
            <a:ext cx="2129790" cy="1137920"/>
          </a:xfrm>
          <a:prstGeom prst="rect">
            <a:avLst/>
          </a:prstGeom>
          <a:solidFill>
            <a:srgbClr val="FFF190"/>
          </a:solidFill>
        </p:spPr>
        <p:txBody>
          <a:bodyPr vert="horz" wrap="square" lIns="0" tIns="46990" rIns="0" bIns="0" rtlCol="0">
            <a:spAutoFit/>
          </a:bodyPr>
          <a:lstStyle/>
          <a:p>
            <a:pPr marL="144145" marR="139065" indent="2540" algn="ctr">
              <a:lnSpc>
                <a:spcPct val="100000"/>
              </a:lnSpc>
              <a:spcBef>
                <a:spcPts val="370"/>
              </a:spcBef>
            </a:pPr>
            <a:r>
              <a:rPr sz="2200" b="1" spc="-5" dirty="0">
                <a:latin typeface="Verdana"/>
                <a:cs typeface="Verdana"/>
              </a:rPr>
              <a:t>SEJUMLAH  CALON  </a:t>
            </a:r>
            <a:r>
              <a:rPr sz="2200" b="1" spc="-10" dirty="0">
                <a:latin typeface="Verdana"/>
                <a:cs typeface="Verdana"/>
              </a:rPr>
              <a:t>K</a:t>
            </a:r>
            <a:r>
              <a:rPr sz="2200" b="1" spc="-5" dirty="0">
                <a:latin typeface="Verdana"/>
                <a:cs typeface="Verdana"/>
              </a:rPr>
              <a:t>A</a:t>
            </a:r>
            <a:r>
              <a:rPr sz="2200" b="1" spc="-15" dirty="0">
                <a:latin typeface="Verdana"/>
                <a:cs typeface="Verdana"/>
              </a:rPr>
              <a:t>R</a:t>
            </a:r>
            <a:r>
              <a:rPr sz="2200" b="1" spc="-5" dirty="0">
                <a:latin typeface="Verdana"/>
                <a:cs typeface="Verdana"/>
              </a:rPr>
              <a:t>YAW</a:t>
            </a:r>
            <a:r>
              <a:rPr sz="2200" b="1" spc="-10" dirty="0">
                <a:latin typeface="Verdana"/>
                <a:cs typeface="Verdana"/>
              </a:rPr>
              <a:t>A</a:t>
            </a:r>
            <a:r>
              <a:rPr sz="2200" b="1" dirty="0">
                <a:latin typeface="Verdana"/>
                <a:cs typeface="Verdana"/>
              </a:rPr>
              <a:t>N</a:t>
            </a:r>
            <a:endParaRPr sz="2200">
              <a:latin typeface="Verdana"/>
              <a:cs typeface="Verdan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465070" y="2532379"/>
            <a:ext cx="6884670" cy="2819400"/>
            <a:chOff x="2465070" y="2532379"/>
            <a:chExt cx="6884670" cy="2819400"/>
          </a:xfrm>
        </p:grpSpPr>
        <p:sp>
          <p:nvSpPr>
            <p:cNvPr id="23" name="object 23"/>
            <p:cNvSpPr/>
            <p:nvPr/>
          </p:nvSpPr>
          <p:spPr>
            <a:xfrm>
              <a:off x="2560320" y="2532379"/>
              <a:ext cx="0" cy="502920"/>
            </a:xfrm>
            <a:custGeom>
              <a:avLst/>
              <a:gdLst/>
              <a:ahLst/>
              <a:cxnLst/>
              <a:rect l="l" t="t" r="r" b="b"/>
              <a:pathLst>
                <a:path h="502919">
                  <a:moveTo>
                    <a:pt x="0" y="0"/>
                  </a:moveTo>
                  <a:lnTo>
                    <a:pt x="0" y="502920"/>
                  </a:lnTo>
                </a:path>
              </a:pathLst>
            </a:custGeom>
            <a:ln w="380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65070" y="3022599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>
                  <a:moveTo>
                    <a:pt x="190500" y="0"/>
                  </a:moveTo>
                  <a:lnTo>
                    <a:pt x="95250" y="76200"/>
                  </a:lnTo>
                  <a:lnTo>
                    <a:pt x="0" y="0"/>
                  </a:lnTo>
                  <a:lnTo>
                    <a:pt x="95250" y="19050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60320" y="4533900"/>
              <a:ext cx="1270" cy="359410"/>
            </a:xfrm>
            <a:custGeom>
              <a:avLst/>
              <a:gdLst/>
              <a:ahLst/>
              <a:cxnLst/>
              <a:rect l="l" t="t" r="r" b="b"/>
              <a:pathLst>
                <a:path w="1269" h="359410">
                  <a:moveTo>
                    <a:pt x="0" y="359410"/>
                  </a:moveTo>
                  <a:lnTo>
                    <a:pt x="1269" y="0"/>
                  </a:lnTo>
                </a:path>
              </a:pathLst>
            </a:custGeom>
            <a:ln w="380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466340" y="4356100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>
                  <a:moveTo>
                    <a:pt x="95250" y="0"/>
                  </a:moveTo>
                  <a:lnTo>
                    <a:pt x="0" y="190500"/>
                  </a:lnTo>
                  <a:lnTo>
                    <a:pt x="95250" y="114300"/>
                  </a:lnTo>
                  <a:lnTo>
                    <a:pt x="190500" y="190500"/>
                  </a:lnTo>
                  <a:lnTo>
                    <a:pt x="95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846320" y="4532629"/>
              <a:ext cx="1270" cy="391160"/>
            </a:xfrm>
            <a:custGeom>
              <a:avLst/>
              <a:gdLst/>
              <a:ahLst/>
              <a:cxnLst/>
              <a:rect l="l" t="t" r="r" b="b"/>
              <a:pathLst>
                <a:path w="1270" h="391160">
                  <a:moveTo>
                    <a:pt x="0" y="391160"/>
                  </a:moveTo>
                  <a:lnTo>
                    <a:pt x="1269" y="0"/>
                  </a:lnTo>
                </a:path>
              </a:pathLst>
            </a:custGeom>
            <a:ln w="380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52340" y="4354829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>
                  <a:moveTo>
                    <a:pt x="95250" y="0"/>
                  </a:moveTo>
                  <a:lnTo>
                    <a:pt x="0" y="189230"/>
                  </a:lnTo>
                  <a:lnTo>
                    <a:pt x="95250" y="114300"/>
                  </a:lnTo>
                  <a:lnTo>
                    <a:pt x="190500" y="190500"/>
                  </a:lnTo>
                  <a:lnTo>
                    <a:pt x="95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474720" y="3751579"/>
              <a:ext cx="274320" cy="0"/>
            </a:xfrm>
            <a:custGeom>
              <a:avLst/>
              <a:gdLst/>
              <a:ahLst/>
              <a:cxnLst/>
              <a:rect l="l" t="t" r="r" b="b"/>
              <a:pathLst>
                <a:path w="274320">
                  <a:moveTo>
                    <a:pt x="0" y="0"/>
                  </a:moveTo>
                  <a:lnTo>
                    <a:pt x="274319" y="0"/>
                  </a:lnTo>
                </a:path>
              </a:pathLst>
            </a:custGeom>
            <a:ln w="38097">
              <a:solidFill>
                <a:srgbClr val="FFE00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736340" y="3656329"/>
              <a:ext cx="191770" cy="190500"/>
            </a:xfrm>
            <a:custGeom>
              <a:avLst/>
              <a:gdLst/>
              <a:ahLst/>
              <a:cxnLst/>
              <a:rect l="l" t="t" r="r" b="b"/>
              <a:pathLst>
                <a:path w="191770" h="190500">
                  <a:moveTo>
                    <a:pt x="0" y="0"/>
                  </a:moveTo>
                  <a:lnTo>
                    <a:pt x="76200" y="95250"/>
                  </a:lnTo>
                  <a:lnTo>
                    <a:pt x="0" y="190500"/>
                  </a:lnTo>
                  <a:lnTo>
                    <a:pt x="191770" y="95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0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836920" y="3751579"/>
              <a:ext cx="274320" cy="0"/>
            </a:xfrm>
            <a:custGeom>
              <a:avLst/>
              <a:gdLst/>
              <a:ahLst/>
              <a:cxnLst/>
              <a:rect l="l" t="t" r="r" b="b"/>
              <a:pathLst>
                <a:path w="274320">
                  <a:moveTo>
                    <a:pt x="0" y="0"/>
                  </a:moveTo>
                  <a:lnTo>
                    <a:pt x="274319" y="0"/>
                  </a:lnTo>
                </a:path>
              </a:pathLst>
            </a:custGeom>
            <a:ln w="38097">
              <a:solidFill>
                <a:srgbClr val="FFE00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098540" y="3656329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>
                  <a:moveTo>
                    <a:pt x="0" y="0"/>
                  </a:moveTo>
                  <a:lnTo>
                    <a:pt x="76200" y="95250"/>
                  </a:lnTo>
                  <a:lnTo>
                    <a:pt x="0" y="190500"/>
                  </a:lnTo>
                  <a:lnTo>
                    <a:pt x="190500" y="95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0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846320" y="2532379"/>
              <a:ext cx="0" cy="502920"/>
            </a:xfrm>
            <a:custGeom>
              <a:avLst/>
              <a:gdLst/>
              <a:ahLst/>
              <a:cxnLst/>
              <a:rect l="l" t="t" r="r" b="b"/>
              <a:pathLst>
                <a:path h="502919">
                  <a:moveTo>
                    <a:pt x="0" y="0"/>
                  </a:moveTo>
                  <a:lnTo>
                    <a:pt x="0" y="502920"/>
                  </a:lnTo>
                </a:path>
              </a:pathLst>
            </a:custGeom>
            <a:ln w="380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751070" y="3022599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>
                  <a:moveTo>
                    <a:pt x="190500" y="0"/>
                  </a:moveTo>
                  <a:lnTo>
                    <a:pt x="95250" y="76200"/>
                  </a:lnTo>
                  <a:lnTo>
                    <a:pt x="0" y="0"/>
                  </a:lnTo>
                  <a:lnTo>
                    <a:pt x="95250" y="19050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803640" y="3215639"/>
              <a:ext cx="459740" cy="1976120"/>
            </a:xfrm>
            <a:custGeom>
              <a:avLst/>
              <a:gdLst/>
              <a:ahLst/>
              <a:cxnLst/>
              <a:rect l="l" t="t" r="r" b="b"/>
              <a:pathLst>
                <a:path w="459740" h="1976120">
                  <a:moveTo>
                    <a:pt x="0" y="0"/>
                  </a:moveTo>
                  <a:lnTo>
                    <a:pt x="459739" y="0"/>
                  </a:lnTo>
                  <a:lnTo>
                    <a:pt x="459739" y="1976120"/>
                  </a:lnTo>
                </a:path>
              </a:pathLst>
            </a:custGeom>
            <a:ln w="57146">
              <a:solidFill>
                <a:srgbClr val="FFCC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178289" y="5179059"/>
              <a:ext cx="171450" cy="172720"/>
            </a:xfrm>
            <a:custGeom>
              <a:avLst/>
              <a:gdLst/>
              <a:ahLst/>
              <a:cxnLst/>
              <a:rect l="l" t="t" r="r" b="b"/>
              <a:pathLst>
                <a:path w="171450" h="172720">
                  <a:moveTo>
                    <a:pt x="171450" y="0"/>
                  </a:moveTo>
                  <a:lnTo>
                    <a:pt x="0" y="0"/>
                  </a:lnTo>
                  <a:lnTo>
                    <a:pt x="85089" y="172719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51669" y="701040"/>
            <a:ext cx="2129789" cy="20535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76019" y="2115820"/>
            <a:ext cx="7989570" cy="4161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u="heavy" spc="-5" dirty="0">
                <a:solidFill>
                  <a:srgbClr val="FF3300"/>
                </a:solidFill>
                <a:uFill>
                  <a:solidFill>
                    <a:srgbClr val="FF3300"/>
                  </a:solidFill>
                </a:uFill>
                <a:latin typeface="Carlito"/>
                <a:cs typeface="Carlito"/>
              </a:rPr>
              <a:t>1.</a:t>
            </a:r>
            <a:r>
              <a:rPr sz="2800" u="heavy" dirty="0">
                <a:solidFill>
                  <a:srgbClr val="FF3300"/>
                </a:solidFill>
                <a:uFill>
                  <a:solidFill>
                    <a:srgbClr val="FF3300"/>
                  </a:solidFill>
                </a:uFill>
                <a:latin typeface="Carlito"/>
                <a:cs typeface="Carlito"/>
              </a:rPr>
              <a:t> </a:t>
            </a:r>
            <a:r>
              <a:rPr sz="3200" u="heavy" spc="-5" dirty="0">
                <a:solidFill>
                  <a:srgbClr val="FF3300"/>
                </a:solidFill>
                <a:uFill>
                  <a:solidFill>
                    <a:srgbClr val="FF3300"/>
                  </a:solidFill>
                </a:uFill>
                <a:latin typeface="Carlito"/>
                <a:cs typeface="Carlito"/>
              </a:rPr>
              <a:t>Internal</a:t>
            </a:r>
            <a:endParaRPr sz="3200">
              <a:latin typeface="Carlito"/>
              <a:cs typeface="Carlito"/>
            </a:endParaRPr>
          </a:p>
          <a:p>
            <a:pPr marL="523240" marR="5080">
              <a:lnSpc>
                <a:spcPct val="91900"/>
              </a:lnSpc>
              <a:spcBef>
                <a:spcPts val="500"/>
              </a:spcBef>
            </a:pPr>
            <a:r>
              <a:rPr sz="3200" spc="-5" dirty="0">
                <a:latin typeface="Carlito"/>
                <a:cs typeface="Carlito"/>
              </a:rPr>
              <a:t>Membuka peluang dengan cara menawarkan  kepada karyawan yang berminat </a:t>
            </a:r>
            <a:r>
              <a:rPr sz="3200" spc="-10" dirty="0">
                <a:latin typeface="Carlito"/>
                <a:cs typeface="Carlito"/>
              </a:rPr>
              <a:t>untuk  </a:t>
            </a:r>
            <a:r>
              <a:rPr sz="3200" spc="-5" dirty="0">
                <a:latin typeface="Carlito"/>
                <a:cs typeface="Carlito"/>
              </a:rPr>
              <a:t>mengisi lowongan jabatan. Dengan cara ini,  peusahaan telah memberikan peluang  kepada semua karyawan yang potensial  untuk tumbuh dan berkembang. Sehingga  menciptakan suasana terbuka serta dapat  memotivasi kinerja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karyawan.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64890" y="396240"/>
            <a:ext cx="4480560" cy="792480"/>
          </a:xfrm>
          <a:prstGeom prst="rect">
            <a:avLst/>
          </a:prstGeom>
          <a:solidFill>
            <a:srgbClr val="DCDCDC"/>
          </a:solidFill>
        </p:spPr>
        <p:txBody>
          <a:bodyPr vert="horz" wrap="square" lIns="0" tIns="1333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0"/>
              </a:spcBef>
            </a:pPr>
            <a:r>
              <a:rPr b="1" spc="-5" dirty="0">
                <a:latin typeface="Carlito"/>
                <a:cs typeface="Carlito"/>
              </a:rPr>
              <a:t>Sumber</a:t>
            </a:r>
            <a:r>
              <a:rPr b="1" spc="-20" dirty="0">
                <a:latin typeface="Carlito"/>
                <a:cs typeface="Carlito"/>
              </a:rPr>
              <a:t> </a:t>
            </a:r>
            <a:r>
              <a:rPr b="1" spc="-5" dirty="0">
                <a:latin typeface="Carlito"/>
                <a:cs typeface="Carlito"/>
              </a:rPr>
              <a:t>Rekrutmen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1730</Words>
  <Application>Microsoft Office PowerPoint</Application>
  <PresentationFormat>Widescreen</PresentationFormat>
  <Paragraphs>239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Caladea</vt:lpstr>
      <vt:lpstr>Calibri</vt:lpstr>
      <vt:lpstr>Carlito</vt:lpstr>
      <vt:lpstr>Times New Roman</vt:lpstr>
      <vt:lpstr>Verdana</vt:lpstr>
      <vt:lpstr>Wingdings</vt:lpstr>
      <vt:lpstr>Office Theme</vt:lpstr>
      <vt:lpstr>PowerPoint Presentation</vt:lpstr>
      <vt:lpstr>Latar Belakang</vt:lpstr>
      <vt:lpstr>Proses Manajemen SDM</vt:lpstr>
      <vt:lpstr>Definisi Rekrutmen</vt:lpstr>
      <vt:lpstr>PowerPoint Presentation</vt:lpstr>
      <vt:lpstr>Tujuan Rekrutmen</vt:lpstr>
      <vt:lpstr>Tujuan Rekrutmen</vt:lpstr>
      <vt:lpstr>Langkah Rekrutmen</vt:lpstr>
      <vt:lpstr>Sumber Rekrutmen</vt:lpstr>
      <vt:lpstr>Rekrutmen Internal</vt:lpstr>
      <vt:lpstr>Rekrutmen Internal</vt:lpstr>
      <vt:lpstr>Metode Rekrutmen  Internal</vt:lpstr>
      <vt:lpstr>Sumber Rekrutmen</vt:lpstr>
      <vt:lpstr>Rekrutmen Eksternal</vt:lpstr>
      <vt:lpstr>Rekrutmen Eksternal</vt:lpstr>
      <vt:lpstr>Metode Rekrutmen  Eksternal</vt:lpstr>
      <vt:lpstr>Seleksi</vt:lpstr>
      <vt:lpstr>Sistem Seleksi Yang Efektif</vt:lpstr>
      <vt:lpstr>Sistem Seleksi Yang Efektif</vt:lpstr>
      <vt:lpstr>Instrumen Proses Seleksi</vt:lpstr>
      <vt:lpstr>Proses Seleksi</vt:lpstr>
      <vt:lpstr>Proses Seleksi</vt:lpstr>
      <vt:lpstr>Proses Seleksi</vt:lpstr>
      <vt:lpstr>Proses Seleksi</vt:lpstr>
      <vt:lpstr>Etika Rekrutmen &amp; Seleksi</vt:lpstr>
      <vt:lpstr>PowerPoint Presentation</vt:lpstr>
      <vt:lpstr>PowerPoint Presentation</vt:lpstr>
      <vt:lpstr>Biaya Rekrutmen</vt:lpstr>
      <vt:lpstr>Biaya Rekrutmen</vt:lpstr>
      <vt:lpstr>Komponen Biaya Rekrutmen</vt:lpstr>
      <vt:lpstr>Komponen Biaya Rekrutmen</vt:lpstr>
      <vt:lpstr>PowerPoint Presentation</vt:lpstr>
      <vt:lpstr>Faktor Pengambilan Keputusan Dalam  Rekrutmen</vt:lpstr>
      <vt:lpstr>Kriteria Keberhasilan  Proses Rekrutmen</vt:lpstr>
      <vt:lpstr>Alternatif Rekrutmen</vt:lpstr>
      <vt:lpstr>Orientasi Kerja</vt:lpstr>
      <vt:lpstr>Orientasi Kerja</vt:lpstr>
      <vt:lpstr>Orientasi Kerja</vt:lpstr>
      <vt:lpstr>Program Orientasi Kerja</vt:lpstr>
      <vt:lpstr>Penempatan Kerja</vt:lpstr>
      <vt:lpstr>Faktor Penempatan Kerja</vt:lpstr>
      <vt:lpstr>Prinsip Penempatan Kerja</vt:lpstr>
      <vt:lpstr>Kesimpulan</vt:lpstr>
      <vt:lpstr>Kesimpulan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yusuf mcsn</cp:lastModifiedBy>
  <cp:revision>2</cp:revision>
  <dcterms:created xsi:type="dcterms:W3CDTF">2023-08-29T07:15:23Z</dcterms:created>
  <dcterms:modified xsi:type="dcterms:W3CDTF">2023-09-08T02:38:45Z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2022-11-02T00:00:00Z</vt:filetime>
  </property>
  <property fmtid="{D5CDD505-2E9C-101B-9397-08002B2CF9AE}" pid="3" name="Creator">
    <vt:lpwstr>Impress</vt:lpwstr>
  </property>
  <property fmtid="{D5CDD505-2E9C-101B-9397-08002B2CF9AE}" pid="4" name="LastSaved">
    <vt:filetime>2023-08-29T00:00:00Z</vt:filetime>
  </property>
</Properties>
</file>