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8" r:id="rId3"/>
    <p:sldId id="257" r:id="rId4"/>
    <p:sldId id="258" r:id="rId5"/>
    <p:sldId id="260" r:id="rId6"/>
    <p:sldId id="272" r:id="rId7"/>
    <p:sldId id="259" r:id="rId8"/>
    <p:sldId id="261" r:id="rId9"/>
    <p:sldId id="262" r:id="rId10"/>
    <p:sldId id="269" r:id="rId11"/>
    <p:sldId id="264" r:id="rId12"/>
    <p:sldId id="265" r:id="rId13"/>
    <p:sldId id="270" r:id="rId14"/>
    <p:sldId id="263" r:id="rId15"/>
    <p:sldId id="266" r:id="rId16"/>
  </p:sldIdLst>
  <p:sldSz cx="18288000" cy="10287000"/>
  <p:notesSz cx="6858000" cy="9144000"/>
  <p:embeddedFontLst>
    <p:embeddedFont>
      <p:font typeface="Bree Serif" panose="020B0604020202020204" charset="0"/>
      <p:regular r:id="rId17"/>
    </p:embeddedFont>
    <p:embeddedFont>
      <p:font typeface="Calibri" panose="020F0502020204030204" pitchFamily="34" charset="0"/>
      <p:regular r:id="rId18"/>
      <p:bold r:id="rId19"/>
      <p:italic r:id="rId20"/>
      <p:boldItalic r:id="rId21"/>
    </p:embeddedFont>
    <p:embeddedFont>
      <p:font typeface="Consolas" panose="020B0609020204030204" pitchFamily="49" charset="0"/>
      <p:regular r:id="rId22"/>
      <p:bold r:id="rId23"/>
      <p:italic r:id="rId24"/>
      <p:boldItalic r:id="rId25"/>
    </p:embeddedFont>
    <p:embeddedFont>
      <p:font typeface="Poppins" panose="00000500000000000000" pitchFamily="2" charset="0"/>
      <p:regular r:id="rId26"/>
      <p:bold r:id="rId27"/>
      <p:italic r:id="rId28"/>
      <p:boldItalic r:id="rId29"/>
    </p:embeddedFont>
    <p:embeddedFont>
      <p:font typeface="Poppins Bold" panose="00000800000000000000" charset="0"/>
      <p:regular r:id="rId30"/>
    </p:embeddedFont>
    <p:embeddedFont>
      <p:font typeface="Poppins Italics"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85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jpeg"/><Relationship Id="rId7"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7.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80241" y="3807634"/>
            <a:ext cx="5231810" cy="4496086"/>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FF3131"/>
              </a:solidFill>
              <a:prstDash val="solid"/>
              <a:miter/>
            </a:ln>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3959105" y="1464096"/>
            <a:ext cx="5231810" cy="4530511"/>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46" r="-14946"/>
              </a:stretch>
            </a:blipFill>
          </p:spPr>
        </p:sp>
      </p:grpSp>
      <p:grpSp>
        <p:nvGrpSpPr>
          <p:cNvPr id="7" name="Group 7"/>
          <p:cNvGrpSpPr>
            <a:grpSpLocks noChangeAspect="1"/>
          </p:cNvGrpSpPr>
          <p:nvPr/>
        </p:nvGrpSpPr>
        <p:grpSpPr>
          <a:xfrm>
            <a:off x="13959105" y="6151172"/>
            <a:ext cx="5231810" cy="4530511"/>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B23E3E"/>
            </a:solidFill>
            <a:ln w="12700">
              <a:solidFill>
                <a:srgbClr val="000000"/>
              </a:solidFill>
            </a:ln>
          </p:spPr>
        </p:sp>
      </p:grpSp>
      <p:grpSp>
        <p:nvGrpSpPr>
          <p:cNvPr id="9" name="Group 9"/>
          <p:cNvGrpSpPr>
            <a:grpSpLocks noChangeAspect="1"/>
          </p:cNvGrpSpPr>
          <p:nvPr/>
        </p:nvGrpSpPr>
        <p:grpSpPr>
          <a:xfrm>
            <a:off x="9880241" y="-881102"/>
            <a:ext cx="5231810" cy="4530511"/>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D9D9D9"/>
            </a:solidFill>
            <a:ln w="12700">
              <a:solidFill>
                <a:srgbClr val="000000"/>
              </a:solidFill>
            </a:ln>
          </p:spPr>
        </p:sp>
      </p:grpSp>
      <p:grpSp>
        <p:nvGrpSpPr>
          <p:cNvPr id="11" name="Group 11"/>
          <p:cNvGrpSpPr/>
          <p:nvPr/>
        </p:nvGrpSpPr>
        <p:grpSpPr>
          <a:xfrm>
            <a:off x="-2320942" y="6151172"/>
            <a:ext cx="5231810" cy="4496086"/>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B23E3E"/>
              </a:solidFill>
              <a:prstDash val="solid"/>
              <a:miter/>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93" y="9538295"/>
            <a:ext cx="18288000" cy="641795"/>
            <a:chOff x="0" y="0"/>
            <a:chExt cx="4816593" cy="169032"/>
          </a:xfrm>
        </p:grpSpPr>
        <p:sp>
          <p:nvSpPr>
            <p:cNvPr id="15" name="Freeform 15"/>
            <p:cNvSpPr/>
            <p:nvPr/>
          </p:nvSpPr>
          <p:spPr>
            <a:xfrm>
              <a:off x="0" y="0"/>
              <a:ext cx="4816592" cy="169032"/>
            </a:xfrm>
            <a:custGeom>
              <a:avLst/>
              <a:gdLst/>
              <a:ahLst/>
              <a:cxnLst/>
              <a:rect l="l" t="t" r="r" b="b"/>
              <a:pathLst>
                <a:path w="4816592" h="169032">
                  <a:moveTo>
                    <a:pt x="0" y="0"/>
                  </a:moveTo>
                  <a:lnTo>
                    <a:pt x="4816592" y="0"/>
                  </a:lnTo>
                  <a:lnTo>
                    <a:pt x="4816592" y="169032"/>
                  </a:lnTo>
                  <a:lnTo>
                    <a:pt x="0" y="169032"/>
                  </a:lnTo>
                  <a:close/>
                </a:path>
              </a:pathLst>
            </a:custGeom>
            <a:solidFill>
              <a:srgbClr val="1B3640"/>
            </a:solidFill>
          </p:spPr>
        </p:sp>
        <p:sp>
          <p:nvSpPr>
            <p:cNvPr id="16" name="TextBox 16"/>
            <p:cNvSpPr txBox="1"/>
            <p:nvPr/>
          </p:nvSpPr>
          <p:spPr>
            <a:xfrm>
              <a:off x="0" y="-38100"/>
              <a:ext cx="4816593" cy="207132"/>
            </a:xfrm>
            <a:prstGeom prst="rect">
              <a:avLst/>
            </a:prstGeom>
          </p:spPr>
          <p:txBody>
            <a:bodyPr lIns="50800" tIns="50800" rIns="50800" bIns="50800" rtlCol="0" anchor="ctr"/>
            <a:lstStyle/>
            <a:p>
              <a:pPr algn="ctr">
                <a:lnSpc>
                  <a:spcPts val="2659"/>
                </a:lnSpc>
              </a:pPr>
              <a:endParaRPr/>
            </a:p>
          </p:txBody>
        </p:sp>
      </p:grpSp>
      <p:sp>
        <p:nvSpPr>
          <p:cNvPr id="17" name="AutoShape 17"/>
          <p:cNvSpPr/>
          <p:nvPr/>
        </p:nvSpPr>
        <p:spPr>
          <a:xfrm flipV="1">
            <a:off x="74" y="10222953"/>
            <a:ext cx="18288000" cy="19050"/>
          </a:xfrm>
          <a:prstGeom prst="line">
            <a:avLst/>
          </a:prstGeom>
          <a:ln w="142875" cap="flat">
            <a:solidFill>
              <a:srgbClr val="B23E3E"/>
            </a:solidFill>
            <a:prstDash val="solid"/>
            <a:headEnd type="none" w="sm" len="sm"/>
            <a:tailEnd type="none" w="sm" len="sm"/>
          </a:ln>
        </p:spPr>
      </p:sp>
      <p:grpSp>
        <p:nvGrpSpPr>
          <p:cNvPr id="18" name="Group 18"/>
          <p:cNvGrpSpPr/>
          <p:nvPr/>
        </p:nvGrpSpPr>
        <p:grpSpPr>
          <a:xfrm>
            <a:off x="1746561" y="-881102"/>
            <a:ext cx="5231810" cy="4496086"/>
            <a:chOff x="0" y="0"/>
            <a:chExt cx="812800" cy="698500"/>
          </a:xfrm>
        </p:grpSpPr>
        <p:sp>
          <p:nvSpPr>
            <p:cNvPr id="19" name="Freeform 1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FF3131"/>
              </a:solidFill>
              <a:prstDash val="solid"/>
              <a:miter/>
            </a:ln>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1" name="Group 21"/>
          <p:cNvGrpSpPr>
            <a:grpSpLocks noChangeAspect="1"/>
          </p:cNvGrpSpPr>
          <p:nvPr/>
        </p:nvGrpSpPr>
        <p:grpSpPr>
          <a:xfrm>
            <a:off x="-2320942" y="1464096"/>
            <a:ext cx="5231810" cy="4530511"/>
            <a:chOff x="0" y="0"/>
            <a:chExt cx="4282440" cy="3708400"/>
          </a:xfrm>
        </p:grpSpPr>
        <p:sp>
          <p:nvSpPr>
            <p:cNvPr id="22" name="Freeform 2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6D1"/>
            </a:solidFill>
            <a:ln w="12700">
              <a:solidFill>
                <a:srgbClr val="000000"/>
              </a:solidFill>
            </a:ln>
          </p:spPr>
        </p:sp>
      </p:grpSp>
      <p:grpSp>
        <p:nvGrpSpPr>
          <p:cNvPr id="23" name="Group 23"/>
          <p:cNvGrpSpPr>
            <a:grpSpLocks noChangeAspect="1"/>
          </p:cNvGrpSpPr>
          <p:nvPr/>
        </p:nvGrpSpPr>
        <p:grpSpPr>
          <a:xfrm>
            <a:off x="1746561" y="3807634"/>
            <a:ext cx="5231810" cy="4530511"/>
            <a:chOff x="0" y="0"/>
            <a:chExt cx="4282440" cy="3708400"/>
          </a:xfrm>
        </p:grpSpPr>
        <p:sp>
          <p:nvSpPr>
            <p:cNvPr id="24" name="Freeform 2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D9D9D9"/>
            </a:solidFill>
            <a:ln w="12700">
              <a:solidFill>
                <a:srgbClr val="000000"/>
              </a:solidFill>
            </a:ln>
          </p:spPr>
        </p:sp>
      </p:grpSp>
      <p:sp>
        <p:nvSpPr>
          <p:cNvPr id="25" name="TextBox 25"/>
          <p:cNvSpPr txBox="1"/>
          <p:nvPr/>
        </p:nvSpPr>
        <p:spPr>
          <a:xfrm>
            <a:off x="1028507" y="4633522"/>
            <a:ext cx="13281934" cy="1517650"/>
          </a:xfrm>
          <a:prstGeom prst="rect">
            <a:avLst/>
          </a:prstGeom>
        </p:spPr>
        <p:txBody>
          <a:bodyPr lIns="0" tIns="0" rIns="0" bIns="0" rtlCol="0" anchor="t">
            <a:spAutoFit/>
          </a:bodyPr>
          <a:lstStyle/>
          <a:p>
            <a:pPr marL="0" lvl="0" indent="0" algn="l">
              <a:lnSpc>
                <a:spcPts val="10999"/>
              </a:lnSpc>
              <a:spcBef>
                <a:spcPct val="0"/>
              </a:spcBef>
            </a:pPr>
            <a:r>
              <a:rPr lang="en-US" sz="9999" spc="99" dirty="0">
                <a:solidFill>
                  <a:srgbClr val="1B3640"/>
                </a:solidFill>
                <a:latin typeface="Poppins Bold"/>
                <a:ea typeface="Poppins Bold"/>
                <a:cs typeface="Poppins Bold"/>
                <a:sym typeface="Poppins Bold"/>
              </a:rPr>
              <a:t>TECNOPRENEURSHIP</a:t>
            </a:r>
          </a:p>
        </p:txBody>
      </p:sp>
      <p:sp>
        <p:nvSpPr>
          <p:cNvPr id="26" name="TextBox 26"/>
          <p:cNvSpPr txBox="1"/>
          <p:nvPr/>
        </p:nvSpPr>
        <p:spPr>
          <a:xfrm>
            <a:off x="4264580" y="6072889"/>
            <a:ext cx="8851734" cy="720710"/>
          </a:xfrm>
          <a:prstGeom prst="rect">
            <a:avLst/>
          </a:prstGeom>
        </p:spPr>
        <p:txBody>
          <a:bodyPr lIns="0" tIns="0" rIns="0" bIns="0" rtlCol="0" anchor="t">
            <a:spAutoFit/>
          </a:bodyPr>
          <a:lstStyle/>
          <a:p>
            <a:pPr marL="0" lvl="0" indent="0" algn="l">
              <a:lnSpc>
                <a:spcPts val="6049"/>
              </a:lnSpc>
              <a:spcBef>
                <a:spcPct val="0"/>
              </a:spcBef>
            </a:pPr>
            <a:r>
              <a:rPr lang="en-US" sz="4000" spc="274" dirty="0">
                <a:latin typeface="Poppins Bold"/>
                <a:ea typeface="Poppins Bold"/>
                <a:cs typeface="Poppins Bold"/>
                <a:sym typeface="Poppins Bold"/>
              </a:rPr>
              <a:t>HENI SUSILOWATI, M.M</a:t>
            </a:r>
          </a:p>
        </p:txBody>
      </p:sp>
      <p:sp>
        <p:nvSpPr>
          <p:cNvPr id="27" name="TextBox 27"/>
          <p:cNvSpPr txBox="1"/>
          <p:nvPr/>
        </p:nvSpPr>
        <p:spPr>
          <a:xfrm>
            <a:off x="1028893" y="3523335"/>
            <a:ext cx="16230600" cy="987427"/>
          </a:xfrm>
          <a:prstGeom prst="rect">
            <a:avLst/>
          </a:prstGeom>
        </p:spPr>
        <p:txBody>
          <a:bodyPr lIns="0" tIns="0" rIns="0" bIns="0" rtlCol="0" anchor="t">
            <a:spAutoFit/>
          </a:bodyPr>
          <a:lstStyle/>
          <a:p>
            <a:pPr marL="0" lvl="0" indent="0" algn="l">
              <a:lnSpc>
                <a:spcPts val="7150"/>
              </a:lnSpc>
            </a:pPr>
            <a:r>
              <a:rPr lang="en-US" sz="6500" spc="195" dirty="0">
                <a:solidFill>
                  <a:srgbClr val="1B3640"/>
                </a:solidFill>
                <a:latin typeface="Poppins Bold"/>
                <a:ea typeface="Poppins Bold"/>
                <a:cs typeface="Poppins Bold"/>
                <a:sym typeface="Poppins Bold"/>
              </a:rPr>
              <a:t>HAKEKAT</a:t>
            </a:r>
          </a:p>
        </p:txBody>
      </p:sp>
      <p:grpSp>
        <p:nvGrpSpPr>
          <p:cNvPr id="28" name="Group 28"/>
          <p:cNvGrpSpPr/>
          <p:nvPr/>
        </p:nvGrpSpPr>
        <p:grpSpPr>
          <a:xfrm>
            <a:off x="177292" y="251081"/>
            <a:ext cx="7540616" cy="1631844"/>
            <a:chOff x="0" y="0"/>
            <a:chExt cx="10054155" cy="2175792"/>
          </a:xfrm>
        </p:grpSpPr>
        <p:sp>
          <p:nvSpPr>
            <p:cNvPr id="29" name="Freeform 29"/>
            <p:cNvSpPr/>
            <p:nvPr/>
          </p:nvSpPr>
          <p:spPr>
            <a:xfrm>
              <a:off x="0" y="131552"/>
              <a:ext cx="1787412" cy="1810545"/>
            </a:xfrm>
            <a:custGeom>
              <a:avLst/>
              <a:gdLst/>
              <a:ahLst/>
              <a:cxnLst/>
              <a:rect l="l" t="t" r="r" b="b"/>
              <a:pathLst>
                <a:path w="1787412" h="1810545">
                  <a:moveTo>
                    <a:pt x="0" y="0"/>
                  </a:moveTo>
                  <a:lnTo>
                    <a:pt x="1787412" y="0"/>
                  </a:lnTo>
                  <a:lnTo>
                    <a:pt x="1787412" y="1810545"/>
                  </a:lnTo>
                  <a:lnTo>
                    <a:pt x="0" y="1810545"/>
                  </a:lnTo>
                  <a:lnTo>
                    <a:pt x="0" y="0"/>
                  </a:lnTo>
                  <a:close/>
                </a:path>
              </a:pathLst>
            </a:custGeom>
            <a:blipFill>
              <a:blip r:embed="rId3"/>
              <a:stretch>
                <a:fillRect/>
              </a:stretch>
            </a:blipFill>
          </p:spPr>
        </p:sp>
        <p:sp>
          <p:nvSpPr>
            <p:cNvPr id="30" name="Freeform 30"/>
            <p:cNvSpPr/>
            <p:nvPr/>
          </p:nvSpPr>
          <p:spPr>
            <a:xfrm>
              <a:off x="2092212" y="131552"/>
              <a:ext cx="1971667" cy="1810545"/>
            </a:xfrm>
            <a:custGeom>
              <a:avLst/>
              <a:gdLst/>
              <a:ahLst/>
              <a:cxnLst/>
              <a:rect l="l" t="t" r="r" b="b"/>
              <a:pathLst>
                <a:path w="1971667" h="1810545">
                  <a:moveTo>
                    <a:pt x="0" y="0"/>
                  </a:moveTo>
                  <a:lnTo>
                    <a:pt x="1971667" y="0"/>
                  </a:lnTo>
                  <a:lnTo>
                    <a:pt x="1971667" y="1810545"/>
                  </a:lnTo>
                  <a:lnTo>
                    <a:pt x="0" y="1810545"/>
                  </a:lnTo>
                  <a:lnTo>
                    <a:pt x="0" y="0"/>
                  </a:lnTo>
                  <a:close/>
                </a:path>
              </a:pathLst>
            </a:custGeom>
            <a:blipFill>
              <a:blip r:embed="rId4"/>
              <a:stretch>
                <a:fillRect/>
              </a:stretch>
            </a:blipFill>
          </p:spPr>
        </p:sp>
        <p:sp>
          <p:nvSpPr>
            <p:cNvPr id="31" name="Freeform 31"/>
            <p:cNvSpPr/>
            <p:nvPr/>
          </p:nvSpPr>
          <p:spPr>
            <a:xfrm>
              <a:off x="4228979" y="0"/>
              <a:ext cx="2259992" cy="2175792"/>
            </a:xfrm>
            <a:custGeom>
              <a:avLst/>
              <a:gdLst/>
              <a:ahLst/>
              <a:cxnLst/>
              <a:rect l="l" t="t" r="r" b="b"/>
              <a:pathLst>
                <a:path w="2259992" h="2175792">
                  <a:moveTo>
                    <a:pt x="0" y="0"/>
                  </a:moveTo>
                  <a:lnTo>
                    <a:pt x="2259992" y="0"/>
                  </a:lnTo>
                  <a:lnTo>
                    <a:pt x="2259992" y="2175792"/>
                  </a:lnTo>
                  <a:lnTo>
                    <a:pt x="0" y="2175792"/>
                  </a:lnTo>
                  <a:lnTo>
                    <a:pt x="0" y="0"/>
                  </a:lnTo>
                  <a:close/>
                </a:path>
              </a:pathLst>
            </a:custGeom>
            <a:blipFill>
              <a:blip r:embed="rId5"/>
              <a:stretch>
                <a:fillRect/>
              </a:stretch>
            </a:blipFill>
          </p:spPr>
        </p:sp>
        <p:sp>
          <p:nvSpPr>
            <p:cNvPr id="32" name="Freeform 32"/>
            <p:cNvSpPr/>
            <p:nvPr/>
          </p:nvSpPr>
          <p:spPr>
            <a:xfrm>
              <a:off x="6654071" y="131552"/>
              <a:ext cx="3400084" cy="1810545"/>
            </a:xfrm>
            <a:custGeom>
              <a:avLst/>
              <a:gdLst/>
              <a:ahLst/>
              <a:cxnLst/>
              <a:rect l="l" t="t" r="r" b="b"/>
              <a:pathLst>
                <a:path w="3400084" h="1810545">
                  <a:moveTo>
                    <a:pt x="0" y="0"/>
                  </a:moveTo>
                  <a:lnTo>
                    <a:pt x="3400084" y="0"/>
                  </a:lnTo>
                  <a:lnTo>
                    <a:pt x="3400084" y="1810545"/>
                  </a:lnTo>
                  <a:lnTo>
                    <a:pt x="0" y="1810545"/>
                  </a:lnTo>
                  <a:lnTo>
                    <a:pt x="0" y="0"/>
                  </a:lnTo>
                  <a:close/>
                </a:path>
              </a:pathLst>
            </a:custGeom>
            <a:blipFill>
              <a:blip r:embed="rId6"/>
              <a:stretch>
                <a:fillRect/>
              </a:stretch>
            </a:blipFill>
          </p:spPr>
        </p:sp>
      </p:grpSp>
      <p:sp>
        <p:nvSpPr>
          <p:cNvPr id="33" name="TextBox 33"/>
          <p:cNvSpPr txBox="1"/>
          <p:nvPr/>
        </p:nvSpPr>
        <p:spPr>
          <a:xfrm>
            <a:off x="4775913" y="8063856"/>
            <a:ext cx="7385218" cy="1191006"/>
          </a:xfrm>
          <a:prstGeom prst="rect">
            <a:avLst/>
          </a:prstGeom>
        </p:spPr>
        <p:txBody>
          <a:bodyPr lIns="0" tIns="0" rIns="0" bIns="0" rtlCol="0" anchor="t">
            <a:spAutoFit/>
          </a:bodyPr>
          <a:lstStyle/>
          <a:p>
            <a:pPr algn="ctr">
              <a:lnSpc>
                <a:spcPts val="4662"/>
              </a:lnSpc>
            </a:pPr>
            <a:r>
              <a:rPr lang="en-US" sz="4200" dirty="0" err="1">
                <a:solidFill>
                  <a:srgbClr val="000000"/>
                </a:solidFill>
                <a:latin typeface="Bree Serif"/>
                <a:ea typeface="Bree Serif"/>
                <a:cs typeface="Bree Serif"/>
                <a:sym typeface="Bree Serif"/>
              </a:rPr>
              <a:t>Technopreneurship</a:t>
            </a:r>
            <a:endParaRPr lang="en-US" sz="4200" dirty="0">
              <a:solidFill>
                <a:srgbClr val="000000"/>
              </a:solidFill>
              <a:latin typeface="Bree Serif"/>
              <a:ea typeface="Bree Serif"/>
              <a:cs typeface="Bree Serif"/>
              <a:sym typeface="Bree Serif"/>
            </a:endParaRPr>
          </a:p>
          <a:p>
            <a:pPr algn="ctr">
              <a:lnSpc>
                <a:spcPts val="4662"/>
              </a:lnSpc>
            </a:pPr>
            <a:r>
              <a:rPr lang="en-US" sz="4200" dirty="0">
                <a:solidFill>
                  <a:srgbClr val="000000"/>
                </a:solidFill>
                <a:latin typeface="Bree Serif"/>
                <a:ea typeface="Bree Serif"/>
                <a:cs typeface="Bree Serif"/>
                <a:sym typeface="Bree Serif"/>
              </a:rPr>
              <a:t> - </a:t>
            </a:r>
            <a:r>
              <a:rPr lang="en-US" sz="4200" dirty="0" err="1">
                <a:solidFill>
                  <a:srgbClr val="000000"/>
                </a:solidFill>
                <a:latin typeface="Bree Serif"/>
                <a:ea typeface="Bree Serif"/>
                <a:cs typeface="Bree Serif"/>
                <a:sym typeface="Bree Serif"/>
              </a:rPr>
              <a:t>Pertemuan</a:t>
            </a:r>
            <a:r>
              <a:rPr lang="en-US" sz="4200" dirty="0">
                <a:solidFill>
                  <a:srgbClr val="000000"/>
                </a:solidFill>
                <a:latin typeface="Bree Serif"/>
                <a:ea typeface="Bree Serif"/>
                <a:cs typeface="Bree Serif"/>
                <a:sym typeface="Bree Serif"/>
              </a:rPr>
              <a:t> 2 -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8700"/>
            <a:ext cx="9144268" cy="1203619"/>
            <a:chOff x="0" y="0"/>
            <a:chExt cx="2408367" cy="317003"/>
          </a:xfrm>
        </p:grpSpPr>
        <p:sp>
          <p:nvSpPr>
            <p:cNvPr id="3" name="Freeform 3"/>
            <p:cNvSpPr/>
            <p:nvPr/>
          </p:nvSpPr>
          <p:spPr>
            <a:xfrm>
              <a:off x="0" y="0"/>
              <a:ext cx="2408367" cy="317003"/>
            </a:xfrm>
            <a:custGeom>
              <a:avLst/>
              <a:gdLst/>
              <a:ahLst/>
              <a:cxnLst/>
              <a:rect l="l" t="t" r="r" b="b"/>
              <a:pathLst>
                <a:path w="2408367" h="317003">
                  <a:moveTo>
                    <a:pt x="0" y="0"/>
                  </a:moveTo>
                  <a:lnTo>
                    <a:pt x="2408367" y="0"/>
                  </a:lnTo>
                  <a:lnTo>
                    <a:pt x="2408367" y="317003"/>
                  </a:lnTo>
                  <a:lnTo>
                    <a:pt x="0" y="317003"/>
                  </a:lnTo>
                  <a:close/>
                </a:path>
              </a:pathLst>
            </a:custGeom>
            <a:solidFill>
              <a:srgbClr val="1B3640"/>
            </a:solidFill>
          </p:spPr>
        </p:sp>
        <p:sp>
          <p:nvSpPr>
            <p:cNvPr id="4" name="TextBox 4"/>
            <p:cNvSpPr txBox="1"/>
            <p:nvPr/>
          </p:nvSpPr>
          <p:spPr>
            <a:xfrm>
              <a:off x="0" y="-38100"/>
              <a:ext cx="2408367" cy="3551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6820371" y="452647"/>
            <a:ext cx="877621" cy="1580264"/>
          </a:xfrm>
          <a:custGeom>
            <a:avLst/>
            <a:gdLst/>
            <a:ahLst/>
            <a:cxnLst/>
            <a:rect l="l" t="t" r="r" b="b"/>
            <a:pathLst>
              <a:path w="877621" h="1580264">
                <a:moveTo>
                  <a:pt x="0" y="0"/>
                </a:moveTo>
                <a:lnTo>
                  <a:pt x="877620" y="0"/>
                </a:lnTo>
                <a:lnTo>
                  <a:pt x="877620" y="1580263"/>
                </a:lnTo>
                <a:lnTo>
                  <a:pt x="0" y="15802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a:grpSpLocks noChangeAspect="1"/>
          </p:cNvGrpSpPr>
          <p:nvPr/>
        </p:nvGrpSpPr>
        <p:grpSpPr>
          <a:xfrm>
            <a:off x="12055050" y="2285511"/>
            <a:ext cx="5414338" cy="4688572"/>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t="-36609" b="-36609"/>
              </a:stretch>
            </a:blipFill>
          </p:spPr>
        </p:sp>
      </p:grpSp>
      <p:sp>
        <p:nvSpPr>
          <p:cNvPr id="8" name="TextBox 8"/>
          <p:cNvSpPr txBox="1"/>
          <p:nvPr/>
        </p:nvSpPr>
        <p:spPr>
          <a:xfrm>
            <a:off x="1029199" y="1163784"/>
            <a:ext cx="8115069" cy="850233"/>
          </a:xfrm>
          <a:prstGeom prst="rect">
            <a:avLst/>
          </a:prstGeom>
        </p:spPr>
        <p:txBody>
          <a:bodyPr lIns="0" tIns="0" rIns="0" bIns="0" rtlCol="0" anchor="t">
            <a:spAutoFit/>
          </a:bodyPr>
          <a:lstStyle/>
          <a:p>
            <a:pPr marL="0" marR="0" lvl="0" indent="0" algn="l" defTabSz="914400" rtl="0" eaLnBrk="1" fontAlgn="auto" latinLnBrk="0" hangingPunct="1">
              <a:lnSpc>
                <a:spcPts val="6600"/>
              </a:lnSpc>
              <a:spcBef>
                <a:spcPct val="0"/>
              </a:spcBef>
              <a:spcAft>
                <a:spcPts val="0"/>
              </a:spcAft>
              <a:buClrTx/>
              <a:buSzTx/>
              <a:buFontTx/>
              <a:buNone/>
              <a:tabLst/>
              <a:defRPr/>
            </a:pPr>
            <a:r>
              <a:rPr lang="en-US" sz="6000" spc="300" dirty="0">
                <a:solidFill>
                  <a:srgbClr val="FFDE59"/>
                </a:solidFill>
                <a:latin typeface="Poppins Bold"/>
                <a:ea typeface="Poppins Bold"/>
                <a:cs typeface="Poppins Bold"/>
                <a:sym typeface="Poppins Bold"/>
              </a:rPr>
              <a:t>KARAKTERISTIK</a:t>
            </a:r>
            <a:endParaRPr kumimoji="0" lang="en-US" sz="6000" b="0" i="0" u="none" strike="noStrike" kern="1200" cap="none" spc="300" normalizeH="0" baseline="0" noProof="0" dirty="0">
              <a:ln>
                <a:noFill/>
              </a:ln>
              <a:solidFill>
                <a:srgbClr val="FFDE59"/>
              </a:solidFill>
              <a:effectLst/>
              <a:uLnTx/>
              <a:uFillTx/>
              <a:latin typeface="Poppins Bold"/>
              <a:ea typeface="Poppins Bold"/>
              <a:cs typeface="Poppins Bold"/>
              <a:sym typeface="Poppins Bold"/>
            </a:endParaRPr>
          </a:p>
        </p:txBody>
      </p:sp>
      <p:sp>
        <p:nvSpPr>
          <p:cNvPr id="9" name="TextBox 9"/>
          <p:cNvSpPr txBox="1"/>
          <p:nvPr/>
        </p:nvSpPr>
        <p:spPr>
          <a:xfrm>
            <a:off x="369762" y="2399016"/>
            <a:ext cx="7906709" cy="986434"/>
          </a:xfrm>
          <a:prstGeom prst="rect">
            <a:avLst/>
          </a:prstGeom>
        </p:spPr>
        <p:txBody>
          <a:bodyPr lIns="0" tIns="0" rIns="0" bIns="0" rtlCol="0" anchor="t">
            <a:spAutoFit/>
          </a:bodyPr>
          <a:lstStyle/>
          <a:p>
            <a:pPr marL="0" marR="0" lvl="0" indent="0" algn="l" defTabSz="914400" rtl="0" eaLnBrk="1" fontAlgn="auto" latinLnBrk="0" hangingPunct="1">
              <a:lnSpc>
                <a:spcPts val="7238"/>
              </a:lnSpc>
              <a:spcBef>
                <a:spcPct val="0"/>
              </a:spcBef>
              <a:spcAft>
                <a:spcPts val="0"/>
              </a:spcAft>
              <a:buClrTx/>
              <a:buSzTx/>
              <a:buFontTx/>
              <a:buNone/>
              <a:tabLst/>
              <a:defRPr/>
            </a:pPr>
            <a:r>
              <a:rPr kumimoji="0" lang="en-US" sz="6580" b="0" i="0" u="none" strike="noStrike" kern="1200" cap="none" spc="329" normalizeH="0" baseline="0" noProof="0">
                <a:ln>
                  <a:noFill/>
                </a:ln>
                <a:solidFill>
                  <a:srgbClr val="1B3640"/>
                </a:solidFill>
                <a:effectLst/>
                <a:uLnTx/>
                <a:uFillTx/>
                <a:latin typeface="Poppins Bold"/>
                <a:ea typeface="Poppins Bold"/>
                <a:cs typeface="Poppins Bold"/>
                <a:sym typeface="Poppins Bold"/>
              </a:rPr>
              <a:t>TECHNOPRENEUR</a:t>
            </a:r>
          </a:p>
        </p:txBody>
      </p:sp>
      <p:grpSp>
        <p:nvGrpSpPr>
          <p:cNvPr id="10" name="Group 10"/>
          <p:cNvGrpSpPr>
            <a:grpSpLocks noChangeAspect="1"/>
          </p:cNvGrpSpPr>
          <p:nvPr/>
        </p:nvGrpSpPr>
        <p:grpSpPr>
          <a:xfrm>
            <a:off x="7814168" y="4629797"/>
            <a:ext cx="5414338" cy="4688572"/>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r="-22504"/>
              </a:stretch>
            </a:blipFill>
          </p:spPr>
        </p:sp>
      </p:grpSp>
      <p:grpSp>
        <p:nvGrpSpPr>
          <p:cNvPr id="12" name="Group 12"/>
          <p:cNvGrpSpPr>
            <a:grpSpLocks noChangeAspect="1"/>
          </p:cNvGrpSpPr>
          <p:nvPr/>
        </p:nvGrpSpPr>
        <p:grpSpPr>
          <a:xfrm>
            <a:off x="12055050" y="7136110"/>
            <a:ext cx="5414338" cy="4688572"/>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3131"/>
            </a:solidFill>
            <a:ln w="12700">
              <a:solidFill>
                <a:srgbClr val="000000"/>
              </a:solidFill>
            </a:ln>
          </p:spPr>
        </p:sp>
      </p:grpSp>
      <p:grpSp>
        <p:nvGrpSpPr>
          <p:cNvPr id="14" name="Group 14"/>
          <p:cNvGrpSpPr>
            <a:grpSpLocks noChangeAspect="1"/>
          </p:cNvGrpSpPr>
          <p:nvPr/>
        </p:nvGrpSpPr>
        <p:grpSpPr>
          <a:xfrm>
            <a:off x="7814168" y="-222520"/>
            <a:ext cx="5414338" cy="4688572"/>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B23E3E"/>
            </a:solidFill>
            <a:ln w="12700">
              <a:solidFill>
                <a:srgbClr val="000000"/>
              </a:solidFill>
            </a:ln>
          </p:spPr>
        </p:sp>
      </p:grpSp>
      <p:sp>
        <p:nvSpPr>
          <p:cNvPr id="16" name="TextBox 16"/>
          <p:cNvSpPr txBox="1"/>
          <p:nvPr/>
        </p:nvSpPr>
        <p:spPr>
          <a:xfrm>
            <a:off x="446226" y="4016102"/>
            <a:ext cx="7133437" cy="5386859"/>
          </a:xfrm>
          <a:prstGeom prst="rect">
            <a:avLst/>
          </a:prstGeom>
        </p:spPr>
        <p:txBody>
          <a:bodyPr wrap="square" lIns="0" tIns="0" rIns="0" bIns="0" rtlCol="0" anchor="t">
            <a:spAutoFit/>
          </a:bodyPr>
          <a:lstStyle/>
          <a:p>
            <a:pPr marL="0" marR="0" lvl="0" indent="0" algn="just" defTabSz="914400" rtl="0" eaLnBrk="1" fontAlgn="auto" latinLnBrk="0" hangingPunct="1">
              <a:lnSpc>
                <a:spcPts val="2970"/>
              </a:lnSpc>
              <a:spcBef>
                <a:spcPts val="0"/>
              </a:spcBef>
              <a:spcAft>
                <a:spcPts val="0"/>
              </a:spcAft>
              <a:buClrTx/>
              <a:buSzTx/>
              <a:buFontTx/>
              <a:buNone/>
              <a:tabLst/>
              <a:defRPr/>
            </a:pPr>
            <a:r>
              <a:rPr kumimoji="0" lang="en-US" sz="2700" b="1" i="0" u="none" strike="noStrike" kern="1200" cap="none" spc="135" normalizeH="0" baseline="0" noProof="0" dirty="0">
                <a:ln>
                  <a:noFill/>
                </a:ln>
                <a:solidFill>
                  <a:srgbClr val="1B3640"/>
                </a:solidFill>
                <a:effectLst/>
                <a:uLnTx/>
                <a:uFillTx/>
                <a:latin typeface="Poppins"/>
                <a:ea typeface="Poppins"/>
                <a:cs typeface="Poppins"/>
                <a:sym typeface="Poppins"/>
              </a:rPr>
              <a:t>1. </a:t>
            </a:r>
            <a:r>
              <a:rPr kumimoji="0" lang="en-US" sz="2700" b="1" i="0" u="none" strike="noStrike" kern="1200" cap="none" spc="135" normalizeH="0" baseline="0" noProof="0" dirty="0" err="1">
                <a:ln>
                  <a:noFill/>
                </a:ln>
                <a:solidFill>
                  <a:srgbClr val="1B3640"/>
                </a:solidFill>
                <a:effectLst/>
                <a:uLnTx/>
                <a:uFillTx/>
                <a:latin typeface="Poppins"/>
                <a:ea typeface="Poppins"/>
                <a:cs typeface="Poppins"/>
                <a:sym typeface="Poppins"/>
              </a:rPr>
              <a:t>Inovasi</a:t>
            </a:r>
            <a:r>
              <a:rPr kumimoji="0" lang="en-US" sz="2700" b="1" i="0" u="none" strike="noStrike" kern="1200" cap="none" spc="135" normalizeH="0" baseline="0" noProof="0" dirty="0">
                <a:ln>
                  <a:noFill/>
                </a:ln>
                <a:solidFill>
                  <a:srgbClr val="1B3640"/>
                </a:solidFill>
                <a:effectLst/>
                <a:uLnTx/>
                <a:uFillTx/>
                <a:latin typeface="Poppins"/>
                <a:ea typeface="Poppins"/>
                <a:cs typeface="Poppins"/>
                <a:sym typeface="Poppins"/>
              </a:rPr>
              <a:t>:</a:t>
            </a:r>
          </a:p>
          <a:p>
            <a:pPr marL="0" marR="0" lvl="0" indent="0" algn="just" defTabSz="914400" rtl="0" eaLnBrk="1" fontAlgn="auto" latinLnBrk="0" hangingPunct="1">
              <a:lnSpc>
                <a:spcPts val="2970"/>
              </a:lnSpc>
              <a:spcBef>
                <a:spcPts val="0"/>
              </a:spcBef>
              <a:spcAft>
                <a:spcPts val="0"/>
              </a:spcAft>
              <a:buClrTx/>
              <a:buSzTx/>
              <a:buFontTx/>
              <a:buNone/>
              <a:tabLst/>
              <a:defRPr/>
            </a:pP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Kemampuan</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untuk</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berpikir</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out of the box dan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menciptakan</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solusi</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baru</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a:t>
            </a:r>
          </a:p>
          <a:p>
            <a:pPr marL="0" marR="0" lvl="0" indent="0" algn="just" defTabSz="914400" rtl="0" eaLnBrk="1" fontAlgn="auto" latinLnBrk="0" hangingPunct="1">
              <a:lnSpc>
                <a:spcPts val="2970"/>
              </a:lnSpc>
              <a:spcBef>
                <a:spcPts val="0"/>
              </a:spcBef>
              <a:spcAft>
                <a:spcPts val="0"/>
              </a:spcAft>
              <a:buClrTx/>
              <a:buSzTx/>
              <a:buFontTx/>
              <a:buNone/>
              <a:tabLst/>
              <a:defRPr/>
            </a:pPr>
            <a:r>
              <a:rPr kumimoji="0" lang="en-US" sz="2700" b="1" i="0" u="none" strike="noStrike" kern="1200" cap="none" spc="135" normalizeH="0" baseline="0" noProof="0" dirty="0">
                <a:ln>
                  <a:noFill/>
                </a:ln>
                <a:solidFill>
                  <a:srgbClr val="1B3640"/>
                </a:solidFill>
                <a:effectLst/>
                <a:uLnTx/>
                <a:uFillTx/>
                <a:latin typeface="Poppins"/>
                <a:ea typeface="Poppins"/>
                <a:cs typeface="Poppins"/>
                <a:sym typeface="Poppins"/>
              </a:rPr>
              <a:t>2. </a:t>
            </a:r>
            <a:r>
              <a:rPr kumimoji="0" lang="en-US" sz="2700" b="1" i="0" u="none" strike="noStrike" kern="1200" cap="none" spc="135" normalizeH="0" baseline="0" noProof="0" dirty="0" err="1">
                <a:ln>
                  <a:noFill/>
                </a:ln>
                <a:solidFill>
                  <a:srgbClr val="1B3640"/>
                </a:solidFill>
                <a:effectLst/>
                <a:uLnTx/>
                <a:uFillTx/>
                <a:latin typeface="Poppins"/>
                <a:ea typeface="Poppins"/>
                <a:cs typeface="Poppins"/>
                <a:sym typeface="Poppins"/>
              </a:rPr>
              <a:t>Pengambilan</a:t>
            </a:r>
            <a:r>
              <a:rPr kumimoji="0" lang="en-US" sz="2700" b="1"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1" i="0" u="none" strike="noStrike" kern="1200" cap="none" spc="135" normalizeH="0" baseline="0" noProof="0" dirty="0" err="1">
                <a:ln>
                  <a:noFill/>
                </a:ln>
                <a:solidFill>
                  <a:srgbClr val="1B3640"/>
                </a:solidFill>
                <a:effectLst/>
                <a:uLnTx/>
                <a:uFillTx/>
                <a:latin typeface="Poppins"/>
                <a:ea typeface="Poppins"/>
                <a:cs typeface="Poppins"/>
                <a:sym typeface="Poppins"/>
              </a:rPr>
              <a:t>Risiko</a:t>
            </a:r>
            <a:r>
              <a:rPr kumimoji="0" lang="en-US" sz="2700" b="1" i="0" u="none" strike="noStrike" kern="1200" cap="none" spc="135" normalizeH="0" baseline="0" noProof="0" dirty="0">
                <a:ln>
                  <a:noFill/>
                </a:ln>
                <a:solidFill>
                  <a:srgbClr val="1B3640"/>
                </a:solidFill>
                <a:effectLst/>
                <a:uLnTx/>
                <a:uFillTx/>
                <a:latin typeface="Poppins"/>
                <a:ea typeface="Poppins"/>
                <a:cs typeface="Poppins"/>
                <a:sym typeface="Poppins"/>
              </a:rPr>
              <a:t>:</a:t>
            </a:r>
          </a:p>
          <a:p>
            <a:pPr marL="0" marR="0" lvl="0" indent="0" algn="just" defTabSz="914400" rtl="0" eaLnBrk="1" fontAlgn="auto" latinLnBrk="0" hangingPunct="1">
              <a:lnSpc>
                <a:spcPts val="2970"/>
              </a:lnSpc>
              <a:spcBef>
                <a:spcPts val="0"/>
              </a:spcBef>
              <a:spcAft>
                <a:spcPts val="0"/>
              </a:spcAft>
              <a:buClrTx/>
              <a:buSzTx/>
              <a:buFontTx/>
              <a:buNone/>
              <a:tabLst/>
              <a:defRPr/>
            </a:pP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Kesediaan</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untuk</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mengambil</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risiko</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yang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diperhitungkan</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dalam</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mencapai</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tujuan</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bisnis</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a:t>
            </a:r>
          </a:p>
          <a:p>
            <a:pPr marL="0" marR="0" lvl="0" indent="0" algn="just" defTabSz="914400" rtl="0" eaLnBrk="1" fontAlgn="auto" latinLnBrk="0" hangingPunct="1">
              <a:lnSpc>
                <a:spcPts val="2970"/>
              </a:lnSpc>
              <a:spcBef>
                <a:spcPts val="0"/>
              </a:spcBef>
              <a:spcAft>
                <a:spcPts val="0"/>
              </a:spcAft>
              <a:buClrTx/>
              <a:buSzTx/>
              <a:buFontTx/>
              <a:buNone/>
              <a:tabLst/>
              <a:defRPr/>
            </a:pPr>
            <a:r>
              <a:rPr kumimoji="0" lang="en-US" sz="2700" b="1" i="0" u="none" strike="noStrike" kern="1200" cap="none" spc="135" normalizeH="0" baseline="0" noProof="0" dirty="0">
                <a:ln>
                  <a:noFill/>
                </a:ln>
                <a:solidFill>
                  <a:srgbClr val="1B3640"/>
                </a:solidFill>
                <a:effectLst/>
                <a:uLnTx/>
                <a:uFillTx/>
                <a:latin typeface="Poppins"/>
                <a:ea typeface="Poppins"/>
                <a:cs typeface="Poppins"/>
                <a:sym typeface="Poppins"/>
              </a:rPr>
              <a:t>3. </a:t>
            </a:r>
            <a:r>
              <a:rPr kumimoji="0" lang="en-US" sz="2700" b="1" i="0" u="none" strike="noStrike" kern="1200" cap="none" spc="135" normalizeH="0" baseline="0" noProof="0" dirty="0" err="1">
                <a:ln>
                  <a:noFill/>
                </a:ln>
                <a:solidFill>
                  <a:srgbClr val="1B3640"/>
                </a:solidFill>
                <a:effectLst/>
                <a:uLnTx/>
                <a:uFillTx/>
                <a:latin typeface="Poppins"/>
                <a:ea typeface="Poppins"/>
                <a:cs typeface="Poppins"/>
                <a:sym typeface="Poppins"/>
              </a:rPr>
              <a:t>Keahlian</a:t>
            </a:r>
            <a:r>
              <a:rPr kumimoji="0" lang="en-US" sz="2700" b="1" i="0" u="none" strike="noStrike" kern="1200" cap="none" spc="135" normalizeH="0" baseline="0" noProof="0" dirty="0">
                <a:ln>
                  <a:noFill/>
                </a:ln>
                <a:solidFill>
                  <a:srgbClr val="1B3640"/>
                </a:solidFill>
                <a:effectLst/>
                <a:uLnTx/>
                <a:uFillTx/>
                <a:latin typeface="Poppins"/>
                <a:ea typeface="Poppins"/>
                <a:cs typeface="Poppins"/>
                <a:sym typeface="Poppins"/>
              </a:rPr>
              <a:t> Teknis:</a:t>
            </a:r>
          </a:p>
          <a:p>
            <a:pPr marL="0" marR="0" lvl="0" indent="0" algn="just" defTabSz="914400" rtl="0" eaLnBrk="1" fontAlgn="auto" latinLnBrk="0" hangingPunct="1">
              <a:lnSpc>
                <a:spcPts val="2970"/>
              </a:lnSpc>
              <a:spcBef>
                <a:spcPts val="0"/>
              </a:spcBef>
              <a:spcAft>
                <a:spcPts val="0"/>
              </a:spcAft>
              <a:buClrTx/>
              <a:buSzTx/>
              <a:buFontTx/>
              <a:buNone/>
              <a:tabLst/>
              <a:defRPr/>
            </a:pP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Pemahaman</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mendalam</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tentang</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teknologi</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dan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aplikasinya</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a:t>
            </a:r>
          </a:p>
          <a:p>
            <a:pPr marL="0" marR="0" lvl="0" indent="0" algn="just" defTabSz="914400" rtl="0" eaLnBrk="1" fontAlgn="auto" latinLnBrk="0" hangingPunct="1">
              <a:lnSpc>
                <a:spcPts val="2970"/>
              </a:lnSpc>
              <a:spcBef>
                <a:spcPts val="0"/>
              </a:spcBef>
              <a:spcAft>
                <a:spcPts val="0"/>
              </a:spcAft>
              <a:buClrTx/>
              <a:buSzTx/>
              <a:buFontTx/>
              <a:buNone/>
              <a:tabLst/>
              <a:defRPr/>
            </a:pPr>
            <a:r>
              <a:rPr kumimoji="0" lang="en-US" sz="2700" b="1" i="0" u="none" strike="noStrike" kern="1200" cap="none" spc="135" normalizeH="0" baseline="0" noProof="0" dirty="0">
                <a:ln>
                  <a:noFill/>
                </a:ln>
                <a:solidFill>
                  <a:srgbClr val="1B3640"/>
                </a:solidFill>
                <a:effectLst/>
                <a:uLnTx/>
                <a:uFillTx/>
                <a:latin typeface="Poppins"/>
                <a:ea typeface="Poppins"/>
                <a:cs typeface="Poppins"/>
                <a:sym typeface="Poppins"/>
              </a:rPr>
              <a:t>4. </a:t>
            </a:r>
            <a:r>
              <a:rPr kumimoji="0" lang="en-US" sz="2700" b="1" i="0" u="none" strike="noStrike" kern="1200" cap="none" spc="135" normalizeH="0" baseline="0" noProof="0" dirty="0" err="1">
                <a:ln>
                  <a:noFill/>
                </a:ln>
                <a:solidFill>
                  <a:srgbClr val="1B3640"/>
                </a:solidFill>
                <a:effectLst/>
                <a:uLnTx/>
                <a:uFillTx/>
                <a:latin typeface="Poppins"/>
                <a:ea typeface="Poppins"/>
                <a:cs typeface="Poppins"/>
                <a:sym typeface="Poppins"/>
              </a:rPr>
              <a:t>Ketajaman</a:t>
            </a:r>
            <a:r>
              <a:rPr kumimoji="0" lang="en-US" sz="2700" b="1"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1" i="0" u="none" strike="noStrike" kern="1200" cap="none" spc="135" normalizeH="0" baseline="0" noProof="0" dirty="0" err="1">
                <a:ln>
                  <a:noFill/>
                </a:ln>
                <a:solidFill>
                  <a:srgbClr val="1B3640"/>
                </a:solidFill>
                <a:effectLst/>
                <a:uLnTx/>
                <a:uFillTx/>
                <a:latin typeface="Poppins"/>
                <a:ea typeface="Poppins"/>
                <a:cs typeface="Poppins"/>
                <a:sym typeface="Poppins"/>
              </a:rPr>
              <a:t>Bisnis</a:t>
            </a:r>
            <a:r>
              <a:rPr kumimoji="0" lang="en-US" sz="2700" b="1" i="0" u="none" strike="noStrike" kern="1200" cap="none" spc="135" normalizeH="0" baseline="0" noProof="0" dirty="0">
                <a:ln>
                  <a:noFill/>
                </a:ln>
                <a:solidFill>
                  <a:srgbClr val="1B3640"/>
                </a:solidFill>
                <a:effectLst/>
                <a:uLnTx/>
                <a:uFillTx/>
                <a:latin typeface="Poppins"/>
                <a:ea typeface="Poppins"/>
                <a:cs typeface="Poppins"/>
                <a:sym typeface="Poppins"/>
              </a:rPr>
              <a:t>:</a:t>
            </a:r>
          </a:p>
          <a:p>
            <a:pPr marL="0" marR="0" lvl="0" indent="0" algn="just" defTabSz="914400" rtl="0" eaLnBrk="1" fontAlgn="auto" latinLnBrk="0" hangingPunct="1">
              <a:lnSpc>
                <a:spcPts val="2970"/>
              </a:lnSpc>
              <a:spcBef>
                <a:spcPts val="0"/>
              </a:spcBef>
              <a:spcAft>
                <a:spcPts val="0"/>
              </a:spcAft>
              <a:buClrTx/>
              <a:buSzTx/>
              <a:buFontTx/>
              <a:buNone/>
              <a:tabLst/>
              <a:defRPr/>
            </a:pP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Keterampilan</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dalam</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mengelola</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dan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meningkatkan</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skala</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bisnis</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secara</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efektif</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a:t>
            </a:r>
          </a:p>
        </p:txBody>
      </p:sp>
    </p:spTree>
    <p:extLst>
      <p:ext uri="{BB962C8B-B14F-4D97-AF65-F5344CB8AC3E}">
        <p14:creationId xmlns:p14="http://schemas.microsoft.com/office/powerpoint/2010/main" val="2377444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38213" y="1028700"/>
            <a:ext cx="7120759" cy="2862427"/>
            <a:chOff x="0" y="0"/>
            <a:chExt cx="9494345" cy="3816569"/>
          </a:xfrm>
        </p:grpSpPr>
        <p:pic>
          <p:nvPicPr>
            <p:cNvPr id="3" name="Picture 3"/>
            <p:cNvPicPr>
              <a:picLocks noChangeAspect="1"/>
            </p:cNvPicPr>
            <p:nvPr/>
          </p:nvPicPr>
          <p:blipFill>
            <a:blip r:embed="rId2"/>
            <a:srcRect t="19851" b="19851"/>
            <a:stretch>
              <a:fillRect/>
            </a:stretch>
          </p:blipFill>
          <p:spPr>
            <a:xfrm>
              <a:off x="0" y="0"/>
              <a:ext cx="9494345" cy="3816569"/>
            </a:xfrm>
            <a:prstGeom prst="rect">
              <a:avLst/>
            </a:prstGeom>
          </p:spPr>
        </p:pic>
      </p:grpSp>
      <p:sp>
        <p:nvSpPr>
          <p:cNvPr id="4" name="TextBox 4"/>
          <p:cNvSpPr txBox="1"/>
          <p:nvPr/>
        </p:nvSpPr>
        <p:spPr>
          <a:xfrm>
            <a:off x="10138213" y="4485639"/>
            <a:ext cx="7120759" cy="1325248"/>
          </a:xfrm>
          <a:prstGeom prst="rect">
            <a:avLst/>
          </a:prstGeom>
        </p:spPr>
        <p:txBody>
          <a:bodyPr lIns="0" tIns="0" rIns="0" bIns="0" rtlCol="0" anchor="t">
            <a:spAutoFit/>
          </a:bodyPr>
          <a:lstStyle/>
          <a:p>
            <a:pPr marL="0" lvl="0" indent="0" algn="ctr">
              <a:lnSpc>
                <a:spcPts val="5060"/>
              </a:lnSpc>
              <a:spcBef>
                <a:spcPct val="0"/>
              </a:spcBef>
            </a:pPr>
            <a:r>
              <a:rPr lang="en-US" sz="4600" spc="230">
                <a:solidFill>
                  <a:srgbClr val="1B3640"/>
                </a:solidFill>
                <a:latin typeface="Poppins Bold"/>
                <a:ea typeface="Poppins Bold"/>
                <a:cs typeface="Poppins Bold"/>
                <a:sym typeface="Poppins Bold"/>
              </a:rPr>
              <a:t>LANDASAN TECHOPRENEURSHIP</a:t>
            </a:r>
          </a:p>
        </p:txBody>
      </p:sp>
      <p:grpSp>
        <p:nvGrpSpPr>
          <p:cNvPr id="5" name="Group 5"/>
          <p:cNvGrpSpPr/>
          <p:nvPr/>
        </p:nvGrpSpPr>
        <p:grpSpPr>
          <a:xfrm>
            <a:off x="10138213" y="5908128"/>
            <a:ext cx="7120759" cy="3350172"/>
            <a:chOff x="0" y="0"/>
            <a:chExt cx="9494345" cy="4466897"/>
          </a:xfrm>
        </p:grpSpPr>
        <p:pic>
          <p:nvPicPr>
            <p:cNvPr id="6" name="Picture 6"/>
            <p:cNvPicPr>
              <a:picLocks noChangeAspect="1"/>
            </p:cNvPicPr>
            <p:nvPr/>
          </p:nvPicPr>
          <p:blipFill>
            <a:blip r:embed="rId3"/>
            <a:srcRect t="4855" b="63740"/>
            <a:stretch>
              <a:fillRect/>
            </a:stretch>
          </p:blipFill>
          <p:spPr>
            <a:xfrm>
              <a:off x="0" y="0"/>
              <a:ext cx="9494345" cy="4466897"/>
            </a:xfrm>
            <a:prstGeom prst="rect">
              <a:avLst/>
            </a:prstGeom>
          </p:spPr>
        </p:pic>
      </p:grpSp>
      <p:grpSp>
        <p:nvGrpSpPr>
          <p:cNvPr id="7" name="Group 7"/>
          <p:cNvGrpSpPr/>
          <p:nvPr/>
        </p:nvGrpSpPr>
        <p:grpSpPr>
          <a:xfrm>
            <a:off x="10138541" y="4129252"/>
            <a:ext cx="7120759" cy="249621"/>
            <a:chOff x="0" y="0"/>
            <a:chExt cx="9494345" cy="332828"/>
          </a:xfrm>
        </p:grpSpPr>
        <p:sp>
          <p:nvSpPr>
            <p:cNvPr id="8" name="AutoShape 8"/>
            <p:cNvSpPr/>
            <p:nvPr/>
          </p:nvSpPr>
          <p:spPr>
            <a:xfrm>
              <a:off x="0" y="0"/>
              <a:ext cx="9494345" cy="332828"/>
            </a:xfrm>
            <a:prstGeom prst="rect">
              <a:avLst/>
            </a:prstGeom>
            <a:solidFill>
              <a:srgbClr val="B23E3E"/>
            </a:solidFill>
          </p:spPr>
        </p:sp>
      </p:grpSp>
      <p:sp>
        <p:nvSpPr>
          <p:cNvPr id="9" name="Freeform 9"/>
          <p:cNvSpPr/>
          <p:nvPr/>
        </p:nvSpPr>
        <p:spPr>
          <a:xfrm flipH="1" flipV="1">
            <a:off x="0" y="6196690"/>
            <a:ext cx="4090310" cy="4090310"/>
          </a:xfrm>
          <a:custGeom>
            <a:avLst/>
            <a:gdLst/>
            <a:ahLst/>
            <a:cxnLst/>
            <a:rect l="l" t="t" r="r" b="b"/>
            <a:pathLst>
              <a:path w="4090310" h="4090310">
                <a:moveTo>
                  <a:pt x="4090310" y="4090310"/>
                </a:moveTo>
                <a:lnTo>
                  <a:pt x="0" y="4090310"/>
                </a:lnTo>
                <a:lnTo>
                  <a:pt x="0" y="0"/>
                </a:lnTo>
                <a:lnTo>
                  <a:pt x="4090310" y="0"/>
                </a:lnTo>
                <a:lnTo>
                  <a:pt x="4090310" y="409031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661637" y="990600"/>
            <a:ext cx="9128611" cy="8572500"/>
          </a:xfrm>
          <a:prstGeom prst="rect">
            <a:avLst/>
          </a:prstGeom>
        </p:spPr>
        <p:txBody>
          <a:bodyPr lIns="0" tIns="0" rIns="0" bIns="0" rtlCol="0" anchor="t">
            <a:spAutoFit/>
          </a:bodyPr>
          <a:lstStyle/>
          <a:p>
            <a:pPr algn="l">
              <a:lnSpc>
                <a:spcPts val="4200"/>
              </a:lnSpc>
            </a:pPr>
            <a:r>
              <a:rPr lang="en-US" sz="3500" spc="175">
                <a:solidFill>
                  <a:srgbClr val="1B3640"/>
                </a:solidFill>
                <a:latin typeface="Poppins Bold"/>
                <a:ea typeface="Poppins Bold"/>
                <a:cs typeface="Poppins Bold"/>
                <a:sym typeface="Poppins Bold"/>
              </a:rPr>
              <a:t>Kebutuhan masyarakat</a:t>
            </a:r>
          </a:p>
          <a:p>
            <a:pPr algn="l">
              <a:lnSpc>
                <a:spcPts val="4200"/>
              </a:lnSpc>
            </a:pPr>
            <a:r>
              <a:rPr lang="en-US" sz="3500" spc="175">
                <a:solidFill>
                  <a:srgbClr val="1B3640"/>
                </a:solidFill>
                <a:latin typeface="Poppins"/>
                <a:ea typeface="Poppins"/>
                <a:cs typeface="Poppins"/>
                <a:sym typeface="Poppins"/>
              </a:rPr>
              <a:t>Mobil, motor, telepon seluler, televise, internet, provider, social media</a:t>
            </a:r>
          </a:p>
          <a:p>
            <a:pPr algn="l">
              <a:lnSpc>
                <a:spcPts val="4200"/>
              </a:lnSpc>
            </a:pPr>
            <a:endParaRPr lang="en-US" sz="3500" spc="175">
              <a:solidFill>
                <a:srgbClr val="1B3640"/>
              </a:solidFill>
              <a:latin typeface="Poppins"/>
              <a:ea typeface="Poppins"/>
              <a:cs typeface="Poppins"/>
              <a:sym typeface="Poppins"/>
            </a:endParaRPr>
          </a:p>
          <a:p>
            <a:pPr algn="l">
              <a:lnSpc>
                <a:spcPts val="4200"/>
              </a:lnSpc>
            </a:pPr>
            <a:r>
              <a:rPr lang="en-US" sz="3500" spc="175">
                <a:solidFill>
                  <a:srgbClr val="1B3640"/>
                </a:solidFill>
                <a:latin typeface="Poppins Bold"/>
                <a:ea typeface="Poppins Bold"/>
                <a:cs typeface="Poppins Bold"/>
                <a:sym typeface="Poppins Bold"/>
              </a:rPr>
              <a:t>Perkaya diri dengan ide</a:t>
            </a:r>
          </a:p>
          <a:p>
            <a:pPr algn="l">
              <a:lnSpc>
                <a:spcPts val="4200"/>
              </a:lnSpc>
            </a:pPr>
            <a:r>
              <a:rPr lang="en-US" sz="3500" spc="175">
                <a:solidFill>
                  <a:srgbClr val="1B3640"/>
                </a:solidFill>
                <a:latin typeface="Poppins"/>
                <a:ea typeface="Poppins"/>
                <a:cs typeface="Poppins"/>
                <a:sym typeface="Poppins"/>
              </a:rPr>
              <a:t>Produk yang dihasilkan tidak harus baru tapi inovatif</a:t>
            </a:r>
          </a:p>
          <a:p>
            <a:pPr algn="l">
              <a:lnSpc>
                <a:spcPts val="4200"/>
              </a:lnSpc>
            </a:pPr>
            <a:endParaRPr lang="en-US" sz="3500" spc="175">
              <a:solidFill>
                <a:srgbClr val="1B3640"/>
              </a:solidFill>
              <a:latin typeface="Poppins"/>
              <a:ea typeface="Poppins"/>
              <a:cs typeface="Poppins"/>
              <a:sym typeface="Poppins"/>
            </a:endParaRPr>
          </a:p>
          <a:p>
            <a:pPr algn="l">
              <a:lnSpc>
                <a:spcPts val="4200"/>
              </a:lnSpc>
            </a:pPr>
            <a:r>
              <a:rPr lang="en-US" sz="3500" spc="175">
                <a:solidFill>
                  <a:srgbClr val="1B3640"/>
                </a:solidFill>
                <a:latin typeface="Poppins Bold"/>
                <a:ea typeface="Poppins Bold"/>
                <a:cs typeface="Poppins Bold"/>
                <a:sym typeface="Poppins Bold"/>
              </a:rPr>
              <a:t>Perencanaan matang</a:t>
            </a:r>
          </a:p>
          <a:p>
            <a:pPr algn="l">
              <a:lnSpc>
                <a:spcPts val="4200"/>
              </a:lnSpc>
            </a:pPr>
            <a:r>
              <a:rPr lang="en-US" sz="3500" spc="175">
                <a:solidFill>
                  <a:srgbClr val="1B3640"/>
                </a:solidFill>
                <a:latin typeface="Poppins"/>
                <a:ea typeface="Poppins"/>
                <a:cs typeface="Poppins"/>
                <a:sym typeface="Poppins"/>
              </a:rPr>
              <a:t>Memiliki kemampuan menganalis pasar, mendesain produk, strategi pasar, menentukan harga</a:t>
            </a:r>
          </a:p>
          <a:p>
            <a:pPr algn="l">
              <a:lnSpc>
                <a:spcPts val="4200"/>
              </a:lnSpc>
            </a:pPr>
            <a:endParaRPr lang="en-US" sz="3500" spc="175">
              <a:solidFill>
                <a:srgbClr val="1B3640"/>
              </a:solidFill>
              <a:latin typeface="Poppins"/>
              <a:ea typeface="Poppins"/>
              <a:cs typeface="Poppins"/>
              <a:sym typeface="Poppins"/>
            </a:endParaRPr>
          </a:p>
          <a:p>
            <a:pPr algn="l">
              <a:lnSpc>
                <a:spcPts val="4200"/>
              </a:lnSpc>
            </a:pPr>
            <a:r>
              <a:rPr lang="en-US" sz="3500" spc="175">
                <a:solidFill>
                  <a:srgbClr val="1B3640"/>
                </a:solidFill>
                <a:latin typeface="Poppins Bold"/>
                <a:ea typeface="Poppins Bold"/>
                <a:cs typeface="Poppins Bold"/>
                <a:sym typeface="Poppins Bold"/>
              </a:rPr>
              <a:t>Tambahkan value pada produk</a:t>
            </a:r>
          </a:p>
          <a:p>
            <a:pPr algn="l">
              <a:lnSpc>
                <a:spcPts val="4200"/>
              </a:lnSpc>
            </a:pPr>
            <a:r>
              <a:rPr lang="en-US" sz="3500" spc="175">
                <a:solidFill>
                  <a:srgbClr val="1B3640"/>
                </a:solidFill>
                <a:latin typeface="Poppins"/>
                <a:ea typeface="Poppins"/>
                <a:cs typeface="Poppins"/>
                <a:sym typeface="Poppins"/>
              </a:rPr>
              <a:t>Menambah nilai dari produk yang ada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0040" y="2465140"/>
            <a:ext cx="12008069" cy="1072240"/>
            <a:chOff x="0" y="0"/>
            <a:chExt cx="3162619" cy="282401"/>
          </a:xfrm>
        </p:grpSpPr>
        <p:sp>
          <p:nvSpPr>
            <p:cNvPr id="3" name="Freeform 3"/>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B23E3E"/>
            </a:solidFill>
          </p:spPr>
        </p:sp>
        <p:sp>
          <p:nvSpPr>
            <p:cNvPr id="4" name="TextBox 4"/>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388523" y="4676225"/>
            <a:ext cx="5231810" cy="4496086"/>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D9D9D9"/>
              </a:solidFill>
              <a:prstDash val="solid"/>
              <a:miter/>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0321020" y="7021423"/>
            <a:ext cx="5231810" cy="4530511"/>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6D1"/>
            </a:solidFill>
            <a:ln w="12700">
              <a:solidFill>
                <a:srgbClr val="000000"/>
              </a:solidFill>
            </a:ln>
          </p:spPr>
        </p:sp>
      </p:grpSp>
      <p:grpSp>
        <p:nvGrpSpPr>
          <p:cNvPr id="10" name="Group 10"/>
          <p:cNvGrpSpPr/>
          <p:nvPr/>
        </p:nvGrpSpPr>
        <p:grpSpPr>
          <a:xfrm>
            <a:off x="14388523" y="9344289"/>
            <a:ext cx="5231810" cy="4496086"/>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3131"/>
            </a:solidFill>
            <a:ln cap="sq">
              <a:noFill/>
              <a:prstDash val="solid"/>
              <a:miter/>
            </a:ln>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V="1">
            <a:off x="74" y="10196513"/>
            <a:ext cx="18288000" cy="19050"/>
          </a:xfrm>
          <a:prstGeom prst="line">
            <a:avLst/>
          </a:prstGeom>
          <a:ln w="142875" cap="flat">
            <a:solidFill>
              <a:srgbClr val="B23E3E"/>
            </a:solidFill>
            <a:prstDash val="solid"/>
            <a:headEnd type="none" w="sm" len="sm"/>
            <a:tailEnd type="none" w="sm" len="sm"/>
          </a:ln>
        </p:spPr>
      </p:sp>
      <p:sp>
        <p:nvSpPr>
          <p:cNvPr id="14" name="TextBox 14"/>
          <p:cNvSpPr txBox="1"/>
          <p:nvPr/>
        </p:nvSpPr>
        <p:spPr>
          <a:xfrm>
            <a:off x="3654505" y="1770910"/>
            <a:ext cx="10979138" cy="603250"/>
          </a:xfrm>
          <a:prstGeom prst="rect">
            <a:avLst/>
          </a:prstGeom>
        </p:spPr>
        <p:txBody>
          <a:bodyPr lIns="0" tIns="0" rIns="0" bIns="0" rtlCol="0" anchor="t">
            <a:spAutoFit/>
          </a:bodyPr>
          <a:lstStyle/>
          <a:p>
            <a:pPr marL="0" lvl="0" indent="0" algn="ctr">
              <a:lnSpc>
                <a:spcPts val="4399"/>
              </a:lnSpc>
              <a:spcBef>
                <a:spcPct val="0"/>
              </a:spcBef>
            </a:pPr>
            <a:r>
              <a:rPr lang="en-US" sz="3999" spc="399">
                <a:solidFill>
                  <a:srgbClr val="1B3640"/>
                </a:solidFill>
                <a:latin typeface="Poppins Italics"/>
                <a:ea typeface="Poppins Italics"/>
                <a:cs typeface="Poppins Italics"/>
                <a:sym typeface="Poppins Italics"/>
              </a:rPr>
              <a:t>Aspek Spirit </a:t>
            </a:r>
          </a:p>
        </p:txBody>
      </p:sp>
      <p:sp>
        <p:nvSpPr>
          <p:cNvPr id="15" name="TextBox 15"/>
          <p:cNvSpPr txBox="1"/>
          <p:nvPr/>
        </p:nvSpPr>
        <p:spPr>
          <a:xfrm>
            <a:off x="1028774" y="4219168"/>
            <a:ext cx="16230600" cy="5372100"/>
          </a:xfrm>
          <a:prstGeom prst="rect">
            <a:avLst/>
          </a:prstGeom>
        </p:spPr>
        <p:txBody>
          <a:bodyPr lIns="0" tIns="0" rIns="0" bIns="0" rtlCol="0" anchor="t">
            <a:spAutoFit/>
          </a:bodyPr>
          <a:lstStyle/>
          <a:p>
            <a:pPr algn="l">
              <a:lnSpc>
                <a:spcPts val="4200"/>
              </a:lnSpc>
            </a:pPr>
            <a:r>
              <a:rPr lang="en-US" sz="3500" spc="175">
                <a:solidFill>
                  <a:srgbClr val="1B3640"/>
                </a:solidFill>
                <a:latin typeface="Poppins Bold"/>
                <a:ea typeface="Poppins Bold"/>
                <a:cs typeface="Poppins Bold"/>
                <a:sym typeface="Poppins Bold"/>
              </a:rPr>
              <a:t>Terdapat atribut atau aspek yang dijadikan acuan dalam spirit teknopreneurship, yaitu :</a:t>
            </a:r>
          </a:p>
          <a:p>
            <a:pPr marL="755652" lvl="1" indent="-377826" algn="l">
              <a:lnSpc>
                <a:spcPts val="4200"/>
              </a:lnSpc>
              <a:buFont typeface="Arial"/>
              <a:buChar char="•"/>
            </a:pPr>
            <a:r>
              <a:rPr lang="en-US" sz="3500" spc="175">
                <a:solidFill>
                  <a:srgbClr val="1B3640"/>
                </a:solidFill>
                <a:latin typeface="Poppins"/>
                <a:ea typeface="Poppins"/>
                <a:cs typeface="Poppins"/>
                <a:sym typeface="Poppins"/>
              </a:rPr>
              <a:t>Lebih suka risiko yang moderat</a:t>
            </a:r>
          </a:p>
          <a:p>
            <a:pPr marL="755652" lvl="1" indent="-377826" algn="l">
              <a:lnSpc>
                <a:spcPts val="4200"/>
              </a:lnSpc>
              <a:buFont typeface="Arial"/>
              <a:buChar char="•"/>
            </a:pPr>
            <a:r>
              <a:rPr lang="en-US" sz="3500" spc="175">
                <a:solidFill>
                  <a:srgbClr val="1B3640"/>
                </a:solidFill>
                <a:latin typeface="Poppins"/>
                <a:ea typeface="Poppins"/>
                <a:cs typeface="Poppins"/>
                <a:sym typeface="Poppins"/>
              </a:rPr>
              <a:t>Menyenangi pekerjaan yang berkaitan dengan proses mantal dengan tujuan utama pencapaian prestasi pribadi</a:t>
            </a:r>
          </a:p>
          <a:p>
            <a:pPr marL="755652" lvl="1" indent="-377826" algn="l">
              <a:lnSpc>
                <a:spcPts val="4200"/>
              </a:lnSpc>
              <a:buFont typeface="Arial"/>
              <a:buChar char="•"/>
            </a:pPr>
            <a:r>
              <a:rPr lang="en-US" sz="3500" spc="175">
                <a:solidFill>
                  <a:srgbClr val="1B3640"/>
                </a:solidFill>
                <a:latin typeface="Poppins"/>
                <a:ea typeface="Poppins"/>
                <a:cs typeface="Poppins"/>
                <a:sym typeface="Poppins"/>
              </a:rPr>
              <a:t>Locus of control internal (skill, ability, effort)</a:t>
            </a:r>
          </a:p>
          <a:p>
            <a:pPr marL="755652" lvl="1" indent="-377826" algn="l">
              <a:lnSpc>
                <a:spcPts val="4200"/>
              </a:lnSpc>
              <a:buFont typeface="Arial"/>
              <a:buChar char="•"/>
            </a:pPr>
            <a:r>
              <a:rPr lang="en-US" sz="3500" spc="175">
                <a:solidFill>
                  <a:srgbClr val="1B3640"/>
                </a:solidFill>
                <a:latin typeface="Poppins"/>
                <a:ea typeface="Poppins"/>
                <a:cs typeface="Poppins"/>
                <a:sym typeface="Poppins"/>
              </a:rPr>
              <a:t>Kemampuan kreatif dan inovasi</a:t>
            </a:r>
          </a:p>
          <a:p>
            <a:pPr marL="755652" lvl="1" indent="-377826" algn="l">
              <a:lnSpc>
                <a:spcPts val="4200"/>
              </a:lnSpc>
              <a:buFont typeface="Arial"/>
              <a:buChar char="•"/>
            </a:pPr>
            <a:r>
              <a:rPr lang="en-US" sz="3500" spc="175">
                <a:solidFill>
                  <a:srgbClr val="1B3640"/>
                </a:solidFill>
                <a:latin typeface="Poppins"/>
                <a:ea typeface="Poppins"/>
                <a:cs typeface="Poppins"/>
                <a:sym typeface="Poppins"/>
              </a:rPr>
              <a:t>Cenderung berpikir panjang, memiliki potensi untuk melakukan visi yang jauh ke depan</a:t>
            </a:r>
          </a:p>
          <a:p>
            <a:pPr marL="755652" lvl="1" indent="-377826" algn="l">
              <a:lnSpc>
                <a:spcPts val="4200"/>
              </a:lnSpc>
              <a:buFont typeface="Arial"/>
              <a:buChar char="•"/>
            </a:pPr>
            <a:r>
              <a:rPr lang="en-US" sz="3500" spc="175">
                <a:solidFill>
                  <a:srgbClr val="1B3640"/>
                </a:solidFill>
                <a:latin typeface="Poppins"/>
                <a:ea typeface="Poppins"/>
                <a:cs typeface="Poppins"/>
                <a:sym typeface="Poppins"/>
              </a:rPr>
              <a:t> Kemandirian</a:t>
            </a:r>
          </a:p>
        </p:txBody>
      </p:sp>
      <p:sp>
        <p:nvSpPr>
          <p:cNvPr id="16" name="TextBox 16"/>
          <p:cNvSpPr txBox="1"/>
          <p:nvPr/>
        </p:nvSpPr>
        <p:spPr>
          <a:xfrm>
            <a:off x="3654200" y="2585335"/>
            <a:ext cx="10979138" cy="831850"/>
          </a:xfrm>
          <a:prstGeom prst="rect">
            <a:avLst/>
          </a:prstGeom>
        </p:spPr>
        <p:txBody>
          <a:bodyPr lIns="0" tIns="0" rIns="0" bIns="0" rtlCol="0" anchor="t">
            <a:spAutoFit/>
          </a:bodyPr>
          <a:lstStyle/>
          <a:p>
            <a:pPr marL="0" lvl="0" indent="0" algn="ctr">
              <a:lnSpc>
                <a:spcPts val="6049"/>
              </a:lnSpc>
              <a:spcBef>
                <a:spcPct val="0"/>
              </a:spcBef>
            </a:pPr>
            <a:r>
              <a:rPr lang="en-US" sz="5499" spc="137">
                <a:solidFill>
                  <a:srgbClr val="FFFFFF"/>
                </a:solidFill>
                <a:latin typeface="Poppins Bold"/>
                <a:ea typeface="Poppins Bold"/>
                <a:cs typeface="Poppins Bold"/>
                <a:sym typeface="Poppins Bold"/>
              </a:rPr>
              <a:t>TECHNOPRENEURSHIP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0" y="555580"/>
            <a:ext cx="7120759" cy="2862427"/>
            <a:chOff x="0" y="0"/>
            <a:chExt cx="9494345" cy="3816569"/>
          </a:xfrm>
        </p:grpSpPr>
        <p:pic>
          <p:nvPicPr>
            <p:cNvPr id="3" name="Picture 3"/>
            <p:cNvPicPr>
              <a:picLocks noChangeAspect="1"/>
            </p:cNvPicPr>
            <p:nvPr/>
          </p:nvPicPr>
          <p:blipFill>
            <a:blip r:embed="rId2"/>
            <a:srcRect t="19851" b="19851"/>
            <a:stretch>
              <a:fillRect/>
            </a:stretch>
          </p:blipFill>
          <p:spPr>
            <a:xfrm>
              <a:off x="0" y="0"/>
              <a:ext cx="9494345" cy="3816569"/>
            </a:xfrm>
            <a:prstGeom prst="rect">
              <a:avLst/>
            </a:prstGeom>
          </p:spPr>
        </p:pic>
      </p:grpSp>
      <p:sp>
        <p:nvSpPr>
          <p:cNvPr id="4" name="TextBox 4"/>
          <p:cNvSpPr txBox="1"/>
          <p:nvPr/>
        </p:nvSpPr>
        <p:spPr>
          <a:xfrm>
            <a:off x="10058400" y="3897005"/>
            <a:ext cx="7696200" cy="1661993"/>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5400" b="0" i="0" u="none" strike="noStrike" kern="1200" cap="none" spc="230" normalizeH="0" baseline="0" noProof="0" dirty="0" err="1">
                <a:ln>
                  <a:noFill/>
                </a:ln>
                <a:solidFill>
                  <a:srgbClr val="1B3640"/>
                </a:solidFill>
                <a:effectLst/>
                <a:uLnTx/>
                <a:uFillTx/>
                <a:latin typeface="Poppins Bold"/>
                <a:ea typeface="Poppins Bold"/>
                <a:cs typeface="Poppins Bold"/>
                <a:sym typeface="Poppins Bold"/>
              </a:rPr>
              <a:t>Tantangan</a:t>
            </a:r>
            <a:r>
              <a:rPr kumimoji="0" lang="en-US" sz="5400" b="0" i="0" u="none" strike="noStrike" kern="1200" cap="none" spc="230" normalizeH="0" baseline="0" noProof="0" dirty="0">
                <a:ln>
                  <a:noFill/>
                </a:ln>
                <a:solidFill>
                  <a:srgbClr val="1B3640"/>
                </a:solidFill>
                <a:effectLst/>
                <a:uLnTx/>
                <a:uFillTx/>
                <a:latin typeface="Poppins Bold"/>
                <a:ea typeface="Poppins Bold"/>
                <a:cs typeface="Poppins Bold"/>
                <a:sym typeface="Poppins Bold"/>
              </a:rPr>
              <a:t> </a:t>
            </a:r>
            <a:r>
              <a:rPr kumimoji="0" lang="en-US" sz="5400" b="0" i="0" u="none" strike="noStrike" kern="1200" cap="none" spc="230" normalizeH="0" baseline="0" noProof="0" dirty="0" err="1">
                <a:ln>
                  <a:noFill/>
                </a:ln>
                <a:solidFill>
                  <a:srgbClr val="1B3640"/>
                </a:solidFill>
                <a:effectLst/>
                <a:uLnTx/>
                <a:uFillTx/>
                <a:latin typeface="Poppins Bold"/>
                <a:ea typeface="Poppins Bold"/>
                <a:cs typeface="Poppins Bold"/>
                <a:sym typeface="Poppins Bold"/>
              </a:rPr>
              <a:t>dalam</a:t>
            </a:r>
            <a:r>
              <a:rPr kumimoji="0" lang="en-US" sz="5400" b="0" i="0" u="none" strike="noStrike" kern="1200" cap="none" spc="230" normalizeH="0" baseline="0" noProof="0" dirty="0">
                <a:ln>
                  <a:noFill/>
                </a:ln>
                <a:solidFill>
                  <a:srgbClr val="1B3640"/>
                </a:solidFill>
                <a:effectLst/>
                <a:uLnTx/>
                <a:uFillTx/>
                <a:latin typeface="Poppins Bold"/>
                <a:ea typeface="Poppins Bold"/>
                <a:cs typeface="Poppins Bold"/>
                <a:sym typeface="Poppins Bold"/>
              </a:rPr>
              <a:t> </a:t>
            </a:r>
            <a:r>
              <a:rPr kumimoji="0" lang="en-US" sz="5400" b="0" i="0" u="none" strike="noStrike" kern="1200" cap="none" spc="230" normalizeH="0" baseline="0" noProof="0" dirty="0" err="1">
                <a:ln>
                  <a:noFill/>
                </a:ln>
                <a:solidFill>
                  <a:srgbClr val="1B3640"/>
                </a:solidFill>
                <a:effectLst/>
                <a:uLnTx/>
                <a:uFillTx/>
                <a:latin typeface="Poppins Bold"/>
                <a:ea typeface="Poppins Bold"/>
                <a:cs typeface="Poppins Bold"/>
                <a:sym typeface="Poppins Bold"/>
              </a:rPr>
              <a:t>Technopreneurship</a:t>
            </a:r>
            <a:endParaRPr kumimoji="0" lang="en-US" sz="5400" b="0" i="0" u="none" strike="noStrike" kern="1200" cap="none" spc="230" normalizeH="0" baseline="0" noProof="0" dirty="0">
              <a:ln>
                <a:noFill/>
              </a:ln>
              <a:solidFill>
                <a:srgbClr val="1B3640"/>
              </a:solidFill>
              <a:effectLst/>
              <a:uLnTx/>
              <a:uFillTx/>
              <a:latin typeface="Poppins Bold"/>
              <a:ea typeface="Poppins Bold"/>
              <a:cs typeface="Poppins Bold"/>
              <a:sym typeface="Poppins Bold"/>
            </a:endParaRPr>
          </a:p>
        </p:txBody>
      </p:sp>
      <p:grpSp>
        <p:nvGrpSpPr>
          <p:cNvPr id="5" name="Group 5"/>
          <p:cNvGrpSpPr/>
          <p:nvPr/>
        </p:nvGrpSpPr>
        <p:grpSpPr>
          <a:xfrm>
            <a:off x="10405241" y="5905500"/>
            <a:ext cx="7120759" cy="3350172"/>
            <a:chOff x="0" y="0"/>
            <a:chExt cx="9494345" cy="4466897"/>
          </a:xfrm>
        </p:grpSpPr>
        <p:pic>
          <p:nvPicPr>
            <p:cNvPr id="6" name="Picture 6"/>
            <p:cNvPicPr>
              <a:picLocks noChangeAspect="1"/>
            </p:cNvPicPr>
            <p:nvPr/>
          </p:nvPicPr>
          <p:blipFill>
            <a:blip r:embed="rId3"/>
            <a:srcRect t="4855" b="63740"/>
            <a:stretch>
              <a:fillRect/>
            </a:stretch>
          </p:blipFill>
          <p:spPr>
            <a:xfrm>
              <a:off x="0" y="0"/>
              <a:ext cx="9494345" cy="4466897"/>
            </a:xfrm>
            <a:prstGeom prst="rect">
              <a:avLst/>
            </a:prstGeom>
          </p:spPr>
        </p:pic>
      </p:grpSp>
      <p:grpSp>
        <p:nvGrpSpPr>
          <p:cNvPr id="7" name="Group 7"/>
          <p:cNvGrpSpPr/>
          <p:nvPr/>
        </p:nvGrpSpPr>
        <p:grpSpPr>
          <a:xfrm>
            <a:off x="10259683" y="3604510"/>
            <a:ext cx="7120759" cy="249621"/>
            <a:chOff x="0" y="0"/>
            <a:chExt cx="9494345" cy="332828"/>
          </a:xfrm>
        </p:grpSpPr>
        <p:sp>
          <p:nvSpPr>
            <p:cNvPr id="8" name="AutoShape 8"/>
            <p:cNvSpPr/>
            <p:nvPr/>
          </p:nvSpPr>
          <p:spPr>
            <a:xfrm>
              <a:off x="0" y="0"/>
              <a:ext cx="9494345" cy="332828"/>
            </a:xfrm>
            <a:prstGeom prst="rect">
              <a:avLst/>
            </a:prstGeom>
            <a:solidFill>
              <a:srgbClr val="B23E3E"/>
            </a:solidFill>
          </p:spPr>
        </p:sp>
      </p:grpSp>
      <p:sp>
        <p:nvSpPr>
          <p:cNvPr id="16" name="TextBox 15">
            <a:extLst>
              <a:ext uri="{FF2B5EF4-FFF2-40B4-BE49-F238E27FC236}">
                <a16:creationId xmlns:a16="http://schemas.microsoft.com/office/drawing/2014/main" id="{4B55F921-5A4A-49F4-93DF-AB01DF57439D}"/>
              </a:ext>
            </a:extLst>
          </p:cNvPr>
          <p:cNvSpPr txBox="1"/>
          <p:nvPr/>
        </p:nvSpPr>
        <p:spPr>
          <a:xfrm>
            <a:off x="464043" y="1388626"/>
            <a:ext cx="9144000" cy="5016758"/>
          </a:xfrm>
          <a:prstGeom prst="rect">
            <a:avLst/>
          </a:prstGeom>
          <a:noFill/>
        </p:spPr>
        <p:txBody>
          <a:bodyPr wrap="square">
            <a:spAutoFit/>
          </a:bodyPr>
          <a:lstStyle/>
          <a:p>
            <a:pPr algn="just"/>
            <a:r>
              <a:rPr lang="en-ID" sz="3200" b="1" dirty="0">
                <a:latin typeface="Consolas" panose="020B0609020204030204" pitchFamily="49" charset="0"/>
                <a:cs typeface="Poppins" panose="00000500000000000000" pitchFamily="2" charset="0"/>
              </a:rPr>
              <a:t>1. </a:t>
            </a:r>
            <a:r>
              <a:rPr lang="en-ID" sz="3200" b="1" dirty="0" err="1">
                <a:latin typeface="Consolas" panose="020B0609020204030204" pitchFamily="49" charset="0"/>
                <a:cs typeface="Poppins" panose="00000500000000000000" pitchFamily="2" charset="0"/>
              </a:rPr>
              <a:t>Keusangan</a:t>
            </a:r>
            <a:r>
              <a:rPr lang="en-ID" sz="3200" b="1" dirty="0">
                <a:latin typeface="Consolas" panose="020B0609020204030204" pitchFamily="49" charset="0"/>
                <a:cs typeface="Poppins" panose="00000500000000000000" pitchFamily="2" charset="0"/>
              </a:rPr>
              <a:t> </a:t>
            </a:r>
            <a:r>
              <a:rPr lang="en-ID" sz="3200" b="1" dirty="0" err="1">
                <a:latin typeface="Consolas" panose="020B0609020204030204" pitchFamily="49" charset="0"/>
                <a:cs typeface="Poppins" panose="00000500000000000000" pitchFamily="2" charset="0"/>
              </a:rPr>
              <a:t>Teknologi</a:t>
            </a:r>
            <a:r>
              <a:rPr lang="en-ID" sz="3200" b="1" dirty="0">
                <a:latin typeface="Consolas" panose="020B0609020204030204" pitchFamily="49" charset="0"/>
                <a:cs typeface="Poppins" panose="00000500000000000000" pitchFamily="2" charset="0"/>
              </a:rPr>
              <a:t>:</a:t>
            </a:r>
          </a:p>
          <a:p>
            <a:pPr algn="just"/>
            <a:r>
              <a:rPr lang="en-ID" sz="3200" dirty="0" err="1">
                <a:latin typeface="Consolas" panose="020B0609020204030204" pitchFamily="49" charset="0"/>
                <a:cs typeface="Poppins" panose="00000500000000000000" pitchFamily="2" charset="0"/>
              </a:rPr>
              <a:t>Perubahan</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teknologi</a:t>
            </a:r>
            <a:r>
              <a:rPr lang="en-ID" sz="3200" dirty="0">
                <a:latin typeface="Consolas" panose="020B0609020204030204" pitchFamily="49" charset="0"/>
                <a:cs typeface="Poppins" panose="00000500000000000000" pitchFamily="2" charset="0"/>
              </a:rPr>
              <a:t> yang </a:t>
            </a:r>
            <a:r>
              <a:rPr lang="en-ID" sz="3200" dirty="0" err="1">
                <a:latin typeface="Consolas" panose="020B0609020204030204" pitchFamily="49" charset="0"/>
                <a:cs typeface="Poppins" panose="00000500000000000000" pitchFamily="2" charset="0"/>
              </a:rPr>
              <a:t>cepat</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dapat</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membuat</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produk</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atau</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jasa</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menjadi</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cepat</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ketinggalan</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jaman</a:t>
            </a:r>
            <a:r>
              <a:rPr lang="en-ID" sz="3200" dirty="0">
                <a:latin typeface="Consolas" panose="020B0609020204030204" pitchFamily="49" charset="0"/>
                <a:cs typeface="Poppins" panose="00000500000000000000" pitchFamily="2" charset="0"/>
              </a:rPr>
              <a:t>.</a:t>
            </a:r>
          </a:p>
          <a:p>
            <a:pPr algn="just"/>
            <a:r>
              <a:rPr lang="en-ID" sz="3200" b="1" dirty="0">
                <a:latin typeface="Consolas" panose="020B0609020204030204" pitchFamily="49" charset="0"/>
                <a:cs typeface="Poppins" panose="00000500000000000000" pitchFamily="2" charset="0"/>
              </a:rPr>
              <a:t>2. </a:t>
            </a:r>
            <a:r>
              <a:rPr lang="en-ID" sz="3200" b="1" dirty="0" err="1">
                <a:latin typeface="Consolas" panose="020B0609020204030204" pitchFamily="49" charset="0"/>
                <a:cs typeface="Poppins" panose="00000500000000000000" pitchFamily="2" charset="0"/>
              </a:rPr>
              <a:t>Masalah</a:t>
            </a:r>
            <a:r>
              <a:rPr lang="en-ID" sz="3200" b="1" dirty="0">
                <a:latin typeface="Consolas" panose="020B0609020204030204" pitchFamily="49" charset="0"/>
                <a:cs typeface="Poppins" panose="00000500000000000000" pitchFamily="2" charset="0"/>
              </a:rPr>
              <a:t> </a:t>
            </a:r>
            <a:r>
              <a:rPr lang="en-ID" sz="3200" b="1" dirty="0" err="1">
                <a:latin typeface="Consolas" panose="020B0609020204030204" pitchFamily="49" charset="0"/>
                <a:cs typeface="Poppins" panose="00000500000000000000" pitchFamily="2" charset="0"/>
              </a:rPr>
              <a:t>Pendanaan</a:t>
            </a:r>
            <a:r>
              <a:rPr lang="en-ID" sz="3200" b="1" dirty="0">
                <a:latin typeface="Consolas" panose="020B0609020204030204" pitchFamily="49" charset="0"/>
                <a:cs typeface="Poppins" panose="00000500000000000000" pitchFamily="2" charset="0"/>
              </a:rPr>
              <a:t>:</a:t>
            </a:r>
          </a:p>
          <a:p>
            <a:pPr algn="just"/>
            <a:r>
              <a:rPr lang="en-ID" sz="3200" dirty="0" err="1">
                <a:latin typeface="Consolas" panose="020B0609020204030204" pitchFamily="49" charset="0"/>
                <a:cs typeface="Poppins" panose="00000500000000000000" pitchFamily="2" charset="0"/>
              </a:rPr>
              <a:t>Kesulitan</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dalam</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mengamankan</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investasi</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untuk</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usaha-usaha</a:t>
            </a:r>
            <a:r>
              <a:rPr lang="en-ID" sz="3200" dirty="0">
                <a:latin typeface="Consolas" panose="020B0609020204030204" pitchFamily="49" charset="0"/>
                <a:cs typeface="Poppins" panose="00000500000000000000" pitchFamily="2" charset="0"/>
              </a:rPr>
              <a:t> yang </a:t>
            </a:r>
            <a:r>
              <a:rPr lang="en-ID" sz="3200" dirty="0" err="1">
                <a:latin typeface="Consolas" panose="020B0609020204030204" pitchFamily="49" charset="0"/>
                <a:cs typeface="Poppins" panose="00000500000000000000" pitchFamily="2" charset="0"/>
              </a:rPr>
              <a:t>sarat</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teknologi</a:t>
            </a:r>
            <a:r>
              <a:rPr lang="en-ID" sz="3200" dirty="0">
                <a:latin typeface="Consolas" panose="020B0609020204030204" pitchFamily="49" charset="0"/>
                <a:cs typeface="Poppins" panose="00000500000000000000" pitchFamily="2" charset="0"/>
              </a:rPr>
              <a:t>.</a:t>
            </a:r>
          </a:p>
          <a:p>
            <a:pPr algn="just"/>
            <a:r>
              <a:rPr lang="en-ID" sz="3200" b="1" dirty="0">
                <a:latin typeface="Consolas" panose="020B0609020204030204" pitchFamily="49" charset="0"/>
                <a:cs typeface="Poppins" panose="00000500000000000000" pitchFamily="2" charset="0"/>
              </a:rPr>
              <a:t>3. </a:t>
            </a:r>
            <a:r>
              <a:rPr lang="en-ID" sz="3200" b="1" dirty="0" err="1">
                <a:latin typeface="Consolas" panose="020B0609020204030204" pitchFamily="49" charset="0"/>
                <a:cs typeface="Poppins" panose="00000500000000000000" pitchFamily="2" charset="0"/>
              </a:rPr>
              <a:t>Kendala</a:t>
            </a:r>
            <a:r>
              <a:rPr lang="en-ID" sz="3200" b="1" dirty="0">
                <a:latin typeface="Consolas" panose="020B0609020204030204" pitchFamily="49" charset="0"/>
                <a:cs typeface="Poppins" panose="00000500000000000000" pitchFamily="2" charset="0"/>
              </a:rPr>
              <a:t> </a:t>
            </a:r>
            <a:r>
              <a:rPr lang="en-ID" sz="3200" b="1" dirty="0" err="1">
                <a:latin typeface="Consolas" panose="020B0609020204030204" pitchFamily="49" charset="0"/>
                <a:cs typeface="Poppins" panose="00000500000000000000" pitchFamily="2" charset="0"/>
              </a:rPr>
              <a:t>Regulasi</a:t>
            </a:r>
            <a:r>
              <a:rPr lang="en-ID" sz="3200" b="1" dirty="0">
                <a:latin typeface="Consolas" panose="020B0609020204030204" pitchFamily="49" charset="0"/>
                <a:cs typeface="Poppins" panose="00000500000000000000" pitchFamily="2" charset="0"/>
              </a:rPr>
              <a:t>:</a:t>
            </a:r>
          </a:p>
          <a:p>
            <a:pPr algn="just"/>
            <a:r>
              <a:rPr lang="en-ID" sz="3200" dirty="0" err="1">
                <a:latin typeface="Consolas" panose="020B0609020204030204" pitchFamily="49" charset="0"/>
                <a:cs typeface="Poppins" panose="00000500000000000000" pitchFamily="2" charset="0"/>
              </a:rPr>
              <a:t>Menavigasi</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persyaratan</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hukum</a:t>
            </a:r>
            <a:r>
              <a:rPr lang="en-ID" sz="3200" dirty="0">
                <a:latin typeface="Consolas" panose="020B0609020204030204" pitchFamily="49" charset="0"/>
                <a:cs typeface="Poppins" panose="00000500000000000000" pitchFamily="2" charset="0"/>
              </a:rPr>
              <a:t> dan </a:t>
            </a:r>
            <a:r>
              <a:rPr lang="en-ID" sz="3200" dirty="0" err="1">
                <a:latin typeface="Consolas" panose="020B0609020204030204" pitchFamily="49" charset="0"/>
                <a:cs typeface="Poppins" panose="00000500000000000000" pitchFamily="2" charset="0"/>
              </a:rPr>
              <a:t>peraturan</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terkait</a:t>
            </a:r>
            <a:r>
              <a:rPr lang="en-ID" sz="3200" dirty="0">
                <a:latin typeface="Consolas" panose="020B0609020204030204" pitchFamily="49" charset="0"/>
                <a:cs typeface="Poppins" panose="00000500000000000000" pitchFamily="2" charset="0"/>
              </a:rPr>
              <a:t> </a:t>
            </a:r>
            <a:r>
              <a:rPr lang="en-ID" sz="3200" dirty="0" err="1">
                <a:latin typeface="Consolas" panose="020B0609020204030204" pitchFamily="49" charset="0"/>
                <a:cs typeface="Poppins" panose="00000500000000000000" pitchFamily="2" charset="0"/>
              </a:rPr>
              <a:t>teknologi</a:t>
            </a:r>
            <a:r>
              <a:rPr lang="en-ID" sz="3200" dirty="0">
                <a:latin typeface="Consolas" panose="020B0609020204030204" pitchFamily="49" charset="0"/>
                <a:cs typeface="Poppins" panose="00000500000000000000" pitchFamily="2" charset="0"/>
              </a:rPr>
              <a:t>.</a:t>
            </a:r>
          </a:p>
        </p:txBody>
      </p:sp>
      <p:pic>
        <p:nvPicPr>
          <p:cNvPr id="18" name="Picture 17">
            <a:extLst>
              <a:ext uri="{FF2B5EF4-FFF2-40B4-BE49-F238E27FC236}">
                <a16:creationId xmlns:a16="http://schemas.microsoft.com/office/drawing/2014/main" id="{AE2E3BEA-9F8D-4ABA-8857-A8D8769B7C7E}"/>
              </a:ext>
            </a:extLst>
          </p:cNvPr>
          <p:cNvPicPr>
            <a:picLocks noChangeAspect="1"/>
          </p:cNvPicPr>
          <p:nvPr/>
        </p:nvPicPr>
        <p:blipFill>
          <a:blip r:embed="rId4"/>
          <a:stretch>
            <a:fillRect/>
          </a:stretch>
        </p:blipFill>
        <p:spPr>
          <a:xfrm>
            <a:off x="3102416" y="8343899"/>
            <a:ext cx="3867254" cy="3350172"/>
          </a:xfrm>
          <a:prstGeom prst="rect">
            <a:avLst/>
          </a:prstGeom>
        </p:spPr>
      </p:pic>
      <p:pic>
        <p:nvPicPr>
          <p:cNvPr id="20" name="Picture 19">
            <a:extLst>
              <a:ext uri="{FF2B5EF4-FFF2-40B4-BE49-F238E27FC236}">
                <a16:creationId xmlns:a16="http://schemas.microsoft.com/office/drawing/2014/main" id="{86D86643-42D8-4948-A498-FF1277C8EC67}"/>
              </a:ext>
            </a:extLst>
          </p:cNvPr>
          <p:cNvPicPr>
            <a:picLocks noChangeAspect="1"/>
          </p:cNvPicPr>
          <p:nvPr/>
        </p:nvPicPr>
        <p:blipFill>
          <a:blip r:embed="rId5"/>
          <a:stretch>
            <a:fillRect/>
          </a:stretch>
        </p:blipFill>
        <p:spPr>
          <a:xfrm>
            <a:off x="37752" y="6751218"/>
            <a:ext cx="3673509" cy="3185363"/>
          </a:xfrm>
          <a:prstGeom prst="rect">
            <a:avLst/>
          </a:prstGeom>
        </p:spPr>
      </p:pic>
    </p:spTree>
    <p:extLst>
      <p:ext uri="{BB962C8B-B14F-4D97-AF65-F5344CB8AC3E}">
        <p14:creationId xmlns:p14="http://schemas.microsoft.com/office/powerpoint/2010/main" val="2764463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41695"/>
            <a:ext cx="12008069" cy="756929"/>
            <a:chOff x="0" y="0"/>
            <a:chExt cx="3162619" cy="199356"/>
          </a:xfrm>
        </p:grpSpPr>
        <p:sp>
          <p:nvSpPr>
            <p:cNvPr id="3" name="Freeform 3"/>
            <p:cNvSpPr/>
            <p:nvPr/>
          </p:nvSpPr>
          <p:spPr>
            <a:xfrm>
              <a:off x="0" y="0"/>
              <a:ext cx="3162619" cy="199356"/>
            </a:xfrm>
            <a:custGeom>
              <a:avLst/>
              <a:gdLst/>
              <a:ahLst/>
              <a:cxnLst/>
              <a:rect l="l" t="t" r="r" b="b"/>
              <a:pathLst>
                <a:path w="3162619" h="199356">
                  <a:moveTo>
                    <a:pt x="0" y="0"/>
                  </a:moveTo>
                  <a:lnTo>
                    <a:pt x="3162619" y="0"/>
                  </a:lnTo>
                  <a:lnTo>
                    <a:pt x="3162619" y="199356"/>
                  </a:lnTo>
                  <a:lnTo>
                    <a:pt x="0" y="199356"/>
                  </a:lnTo>
                  <a:close/>
                </a:path>
              </a:pathLst>
            </a:custGeom>
            <a:solidFill>
              <a:srgbClr val="1B3640"/>
            </a:solidFill>
          </p:spPr>
        </p:sp>
        <p:sp>
          <p:nvSpPr>
            <p:cNvPr id="4" name="TextBox 4"/>
            <p:cNvSpPr txBox="1"/>
            <p:nvPr/>
          </p:nvSpPr>
          <p:spPr>
            <a:xfrm>
              <a:off x="0" y="-38100"/>
              <a:ext cx="3162619" cy="2374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2465140"/>
            <a:ext cx="12008069" cy="1072240"/>
            <a:chOff x="0" y="0"/>
            <a:chExt cx="3162619" cy="282401"/>
          </a:xfrm>
        </p:grpSpPr>
        <p:sp>
          <p:nvSpPr>
            <p:cNvPr id="6" name="Freeform 6"/>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FF3131"/>
            </a:solidFill>
          </p:spPr>
        </p:sp>
        <p:sp>
          <p:nvSpPr>
            <p:cNvPr id="7" name="TextBox 7"/>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486431" y="561425"/>
            <a:ext cx="5231810" cy="4496086"/>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D9D9D9"/>
              </a:solidFill>
              <a:prstDash val="solid"/>
              <a:miter/>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11418927" y="2906623"/>
            <a:ext cx="5231810" cy="4530511"/>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6D1"/>
            </a:solidFill>
            <a:ln w="12700">
              <a:solidFill>
                <a:srgbClr val="000000"/>
              </a:solidFill>
            </a:ln>
          </p:spPr>
        </p:sp>
      </p:grpSp>
      <p:grpSp>
        <p:nvGrpSpPr>
          <p:cNvPr id="13" name="Group 13"/>
          <p:cNvGrpSpPr/>
          <p:nvPr/>
        </p:nvGrpSpPr>
        <p:grpSpPr>
          <a:xfrm>
            <a:off x="15486431" y="5229489"/>
            <a:ext cx="5231810" cy="4496086"/>
            <a:chOff x="0" y="0"/>
            <a:chExt cx="812800" cy="698500"/>
          </a:xfrm>
        </p:grpSpPr>
        <p:sp>
          <p:nvSpPr>
            <p:cNvPr id="14" name="Freeform 1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3131"/>
            </a:solidFill>
            <a:ln cap="sq">
              <a:noFill/>
              <a:prstDash val="solid"/>
              <a:miter/>
            </a:ln>
          </p:spPr>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6" name="AutoShape 16"/>
          <p:cNvSpPr/>
          <p:nvPr/>
        </p:nvSpPr>
        <p:spPr>
          <a:xfrm flipV="1">
            <a:off x="74" y="10196513"/>
            <a:ext cx="18288000" cy="19050"/>
          </a:xfrm>
          <a:prstGeom prst="line">
            <a:avLst/>
          </a:prstGeom>
          <a:ln w="142875" cap="flat">
            <a:solidFill>
              <a:srgbClr val="B23E3E"/>
            </a:solidFill>
            <a:prstDash val="solid"/>
            <a:headEnd type="none" w="sm" len="sm"/>
            <a:tailEnd type="none" w="sm" len="sm"/>
          </a:ln>
        </p:spPr>
      </p:sp>
      <p:sp>
        <p:nvSpPr>
          <p:cNvPr id="17" name="TextBox 17"/>
          <p:cNvSpPr txBox="1"/>
          <p:nvPr/>
        </p:nvSpPr>
        <p:spPr>
          <a:xfrm>
            <a:off x="1028931" y="1818535"/>
            <a:ext cx="10979138" cy="603250"/>
          </a:xfrm>
          <a:prstGeom prst="rect">
            <a:avLst/>
          </a:prstGeom>
        </p:spPr>
        <p:txBody>
          <a:bodyPr lIns="0" tIns="0" rIns="0" bIns="0" rtlCol="0" anchor="t">
            <a:spAutoFit/>
          </a:bodyPr>
          <a:lstStyle/>
          <a:p>
            <a:pPr marL="0" lvl="0" indent="0" algn="l">
              <a:lnSpc>
                <a:spcPts val="4399"/>
              </a:lnSpc>
              <a:spcBef>
                <a:spcPct val="0"/>
              </a:spcBef>
            </a:pPr>
            <a:r>
              <a:rPr lang="en-US" sz="3999" spc="399">
                <a:solidFill>
                  <a:srgbClr val="FFFFFF"/>
                </a:solidFill>
                <a:latin typeface="Poppins Italics"/>
                <a:ea typeface="Poppins Italics"/>
                <a:cs typeface="Poppins Italics"/>
                <a:sym typeface="Poppins Italics"/>
              </a:rPr>
              <a:t>Ketrampilan </a:t>
            </a:r>
          </a:p>
        </p:txBody>
      </p:sp>
      <p:sp>
        <p:nvSpPr>
          <p:cNvPr id="18" name="TextBox 18"/>
          <p:cNvSpPr txBox="1"/>
          <p:nvPr/>
        </p:nvSpPr>
        <p:spPr>
          <a:xfrm>
            <a:off x="1028700" y="3903434"/>
            <a:ext cx="10979369" cy="3771900"/>
          </a:xfrm>
          <a:prstGeom prst="rect">
            <a:avLst/>
          </a:prstGeom>
        </p:spPr>
        <p:txBody>
          <a:bodyPr lIns="0" tIns="0" rIns="0" bIns="0" rtlCol="0" anchor="t">
            <a:spAutoFit/>
          </a:bodyPr>
          <a:lstStyle/>
          <a:p>
            <a:pPr algn="l">
              <a:lnSpc>
                <a:spcPts val="4200"/>
              </a:lnSpc>
            </a:pPr>
            <a:r>
              <a:rPr lang="en-US" sz="3500" spc="175">
                <a:solidFill>
                  <a:srgbClr val="1B3640"/>
                </a:solidFill>
                <a:latin typeface="Poppins"/>
                <a:ea typeface="Poppins"/>
                <a:cs typeface="Poppins"/>
                <a:sym typeface="Poppins"/>
              </a:rPr>
              <a:t>Ketrampilan soft skill dan hard skill yang dibutuhkan start - up bisnis adalah :</a:t>
            </a:r>
          </a:p>
          <a:p>
            <a:pPr algn="l">
              <a:lnSpc>
                <a:spcPts val="4200"/>
              </a:lnSpc>
            </a:pPr>
            <a:r>
              <a:rPr lang="en-US" sz="3500" spc="175">
                <a:solidFill>
                  <a:srgbClr val="1B3640"/>
                </a:solidFill>
                <a:latin typeface="Poppins"/>
                <a:ea typeface="Poppins"/>
                <a:cs typeface="Poppins"/>
                <a:sym typeface="Poppins"/>
              </a:rPr>
              <a:t>1. Kemampuan Komunikasi</a:t>
            </a:r>
          </a:p>
          <a:p>
            <a:pPr algn="l">
              <a:lnSpc>
                <a:spcPts val="4200"/>
              </a:lnSpc>
            </a:pPr>
            <a:r>
              <a:rPr lang="en-US" sz="3500" spc="175">
                <a:solidFill>
                  <a:srgbClr val="1B3640"/>
                </a:solidFill>
                <a:latin typeface="Poppins"/>
                <a:ea typeface="Poppins"/>
                <a:cs typeface="Poppins"/>
                <a:sym typeface="Poppins"/>
              </a:rPr>
              <a:t>2. Aspek Keteknikan</a:t>
            </a:r>
          </a:p>
          <a:p>
            <a:pPr algn="l">
              <a:lnSpc>
                <a:spcPts val="4200"/>
              </a:lnSpc>
            </a:pPr>
            <a:r>
              <a:rPr lang="en-US" sz="3500" spc="175">
                <a:solidFill>
                  <a:srgbClr val="1B3640"/>
                </a:solidFill>
                <a:latin typeface="Poppins"/>
                <a:ea typeface="Poppins"/>
                <a:cs typeface="Poppins"/>
                <a:sym typeface="Poppins"/>
              </a:rPr>
              <a:t>3. Pembuatan Bisnis Plan</a:t>
            </a:r>
          </a:p>
          <a:p>
            <a:pPr algn="l">
              <a:lnSpc>
                <a:spcPts val="4200"/>
              </a:lnSpc>
            </a:pPr>
            <a:r>
              <a:rPr lang="en-US" sz="3500" spc="175">
                <a:solidFill>
                  <a:srgbClr val="1B3640"/>
                </a:solidFill>
                <a:latin typeface="Poppins"/>
                <a:ea typeface="Poppins"/>
                <a:cs typeface="Poppins"/>
                <a:sym typeface="Poppins"/>
              </a:rPr>
              <a:t>4. Ketrampilan Teknis</a:t>
            </a:r>
          </a:p>
          <a:p>
            <a:pPr algn="l">
              <a:lnSpc>
                <a:spcPts val="4200"/>
              </a:lnSpc>
            </a:pPr>
            <a:r>
              <a:rPr lang="en-US" sz="3500" spc="175">
                <a:solidFill>
                  <a:srgbClr val="1B3640"/>
                </a:solidFill>
                <a:latin typeface="Poppins"/>
                <a:ea typeface="Poppins"/>
                <a:cs typeface="Poppins"/>
                <a:sym typeface="Poppins"/>
              </a:rPr>
              <a:t>5. Memanajemen dan Memotivasi Orang</a:t>
            </a:r>
          </a:p>
        </p:txBody>
      </p:sp>
      <p:sp>
        <p:nvSpPr>
          <p:cNvPr id="19" name="TextBox 19"/>
          <p:cNvSpPr txBox="1"/>
          <p:nvPr/>
        </p:nvSpPr>
        <p:spPr>
          <a:xfrm>
            <a:off x="1028931" y="2585335"/>
            <a:ext cx="10979138" cy="831850"/>
          </a:xfrm>
          <a:prstGeom prst="rect">
            <a:avLst/>
          </a:prstGeom>
        </p:spPr>
        <p:txBody>
          <a:bodyPr lIns="0" tIns="0" rIns="0" bIns="0" rtlCol="0" anchor="t">
            <a:spAutoFit/>
          </a:bodyPr>
          <a:lstStyle/>
          <a:p>
            <a:pPr marL="0" lvl="0" indent="0" algn="l">
              <a:lnSpc>
                <a:spcPts val="6049"/>
              </a:lnSpc>
              <a:spcBef>
                <a:spcPct val="0"/>
              </a:spcBef>
            </a:pPr>
            <a:r>
              <a:rPr lang="en-US" sz="5499" spc="137">
                <a:solidFill>
                  <a:srgbClr val="1B3640"/>
                </a:solidFill>
                <a:latin typeface="Poppins Bold"/>
                <a:ea typeface="Poppins Bold"/>
                <a:cs typeface="Poppins Bold"/>
                <a:sym typeface="Poppins Bold"/>
              </a:rPr>
              <a:t>SOFT SKILL DAN HARD SKILL</a:t>
            </a:r>
          </a:p>
        </p:txBody>
      </p:sp>
      <p:sp>
        <p:nvSpPr>
          <p:cNvPr id="20" name="TextBox 20"/>
          <p:cNvSpPr txBox="1"/>
          <p:nvPr/>
        </p:nvSpPr>
        <p:spPr>
          <a:xfrm>
            <a:off x="1028931" y="8037284"/>
            <a:ext cx="10979369" cy="1638300"/>
          </a:xfrm>
          <a:prstGeom prst="rect">
            <a:avLst/>
          </a:prstGeom>
        </p:spPr>
        <p:txBody>
          <a:bodyPr lIns="0" tIns="0" rIns="0" bIns="0" rtlCol="0" anchor="t">
            <a:spAutoFit/>
          </a:bodyPr>
          <a:lstStyle/>
          <a:p>
            <a:pPr algn="l">
              <a:lnSpc>
                <a:spcPts val="4200"/>
              </a:lnSpc>
            </a:pPr>
            <a:r>
              <a:rPr lang="en-US" sz="3500" spc="175">
                <a:solidFill>
                  <a:srgbClr val="1B3640"/>
                </a:solidFill>
                <a:latin typeface="Poppins"/>
                <a:ea typeface="Poppins"/>
                <a:cs typeface="Poppins"/>
                <a:sym typeface="Poppins"/>
              </a:rPr>
              <a:t>Faktor soft skill yang dianggap penting, yaitu</a:t>
            </a:r>
          </a:p>
          <a:p>
            <a:pPr algn="l">
              <a:lnSpc>
                <a:spcPts val="4200"/>
              </a:lnSpc>
            </a:pPr>
            <a:r>
              <a:rPr lang="en-US" sz="3500" spc="175">
                <a:solidFill>
                  <a:srgbClr val="1B3640"/>
                </a:solidFill>
                <a:latin typeface="Poppins"/>
                <a:ea typeface="Poppins"/>
                <a:cs typeface="Poppins"/>
                <a:sym typeface="Poppins"/>
              </a:rPr>
              <a:t>Kemampuan Komunikasi dan Kemampuan Memotivasi Orang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1866" y="2771027"/>
            <a:ext cx="9144268" cy="1203619"/>
            <a:chOff x="0" y="0"/>
            <a:chExt cx="2408367" cy="317003"/>
          </a:xfrm>
        </p:grpSpPr>
        <p:sp>
          <p:nvSpPr>
            <p:cNvPr id="3" name="Freeform 3"/>
            <p:cNvSpPr/>
            <p:nvPr/>
          </p:nvSpPr>
          <p:spPr>
            <a:xfrm>
              <a:off x="0" y="0"/>
              <a:ext cx="2408367" cy="317003"/>
            </a:xfrm>
            <a:custGeom>
              <a:avLst/>
              <a:gdLst/>
              <a:ahLst/>
              <a:cxnLst/>
              <a:rect l="l" t="t" r="r" b="b"/>
              <a:pathLst>
                <a:path w="2408367" h="317003">
                  <a:moveTo>
                    <a:pt x="0" y="0"/>
                  </a:moveTo>
                  <a:lnTo>
                    <a:pt x="2408367" y="0"/>
                  </a:lnTo>
                  <a:lnTo>
                    <a:pt x="2408367" y="317003"/>
                  </a:lnTo>
                  <a:lnTo>
                    <a:pt x="0" y="317003"/>
                  </a:lnTo>
                  <a:close/>
                </a:path>
              </a:pathLst>
            </a:custGeom>
            <a:solidFill>
              <a:srgbClr val="1B3640"/>
            </a:solidFill>
          </p:spPr>
        </p:sp>
        <p:sp>
          <p:nvSpPr>
            <p:cNvPr id="4" name="TextBox 4"/>
            <p:cNvSpPr txBox="1"/>
            <p:nvPr/>
          </p:nvSpPr>
          <p:spPr>
            <a:xfrm>
              <a:off x="0" y="-38100"/>
              <a:ext cx="2408367" cy="355103"/>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rot="381547">
            <a:off x="11229833" y="6122200"/>
            <a:ext cx="4685096" cy="5246370"/>
            <a:chOff x="0" y="0"/>
            <a:chExt cx="6350000" cy="7110730"/>
          </a:xfrm>
        </p:grpSpPr>
        <p:sp>
          <p:nvSpPr>
            <p:cNvPr id="6" name="Freeform 6"/>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2"/>
              <a:stretch>
                <a:fillRect t="-16892" b="-16892"/>
              </a:stretch>
            </a:blipFill>
          </p:spPr>
        </p:sp>
      </p:grpSp>
      <p:grpSp>
        <p:nvGrpSpPr>
          <p:cNvPr id="7" name="Group 7"/>
          <p:cNvGrpSpPr>
            <a:grpSpLocks noChangeAspect="1"/>
          </p:cNvGrpSpPr>
          <p:nvPr/>
        </p:nvGrpSpPr>
        <p:grpSpPr>
          <a:xfrm rot="381547">
            <a:off x="6135206" y="7426274"/>
            <a:ext cx="4685096" cy="5246370"/>
            <a:chOff x="0" y="0"/>
            <a:chExt cx="6350000" cy="7110730"/>
          </a:xfrm>
        </p:grpSpPr>
        <p:sp>
          <p:nvSpPr>
            <p:cNvPr id="8" name="Freeform 8"/>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3131"/>
            </a:solidFill>
            <a:ln w="12700">
              <a:solidFill>
                <a:srgbClr val="000000"/>
              </a:solidFill>
            </a:ln>
          </p:spPr>
        </p:sp>
      </p:grpSp>
      <p:grpSp>
        <p:nvGrpSpPr>
          <p:cNvPr id="9" name="Group 9"/>
          <p:cNvGrpSpPr>
            <a:grpSpLocks noChangeAspect="1"/>
          </p:cNvGrpSpPr>
          <p:nvPr/>
        </p:nvGrpSpPr>
        <p:grpSpPr>
          <a:xfrm rot="381547">
            <a:off x="1040579" y="8730347"/>
            <a:ext cx="4685096" cy="5246370"/>
            <a:chOff x="0" y="0"/>
            <a:chExt cx="6350000" cy="7110730"/>
          </a:xfrm>
        </p:grpSpPr>
        <p:sp>
          <p:nvSpPr>
            <p:cNvPr id="10" name="Freeform 10"/>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3"/>
              <a:stretch>
                <a:fillRect l="-33985" r="-33985"/>
              </a:stretch>
            </a:blipFill>
          </p:spPr>
        </p:sp>
      </p:grpSp>
      <p:grpSp>
        <p:nvGrpSpPr>
          <p:cNvPr id="11" name="Group 11"/>
          <p:cNvGrpSpPr>
            <a:grpSpLocks noChangeAspect="1"/>
          </p:cNvGrpSpPr>
          <p:nvPr/>
        </p:nvGrpSpPr>
        <p:grpSpPr>
          <a:xfrm rot="381547">
            <a:off x="7838120" y="-3704905"/>
            <a:ext cx="4685096" cy="5246370"/>
            <a:chOff x="0" y="0"/>
            <a:chExt cx="6350000" cy="7110730"/>
          </a:xfrm>
        </p:grpSpPr>
        <p:sp>
          <p:nvSpPr>
            <p:cNvPr id="12" name="Freeform 12"/>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B23E3E"/>
            </a:solidFill>
            <a:ln w="12700">
              <a:solidFill>
                <a:srgbClr val="000000"/>
              </a:solidFill>
            </a:ln>
          </p:spPr>
        </p:sp>
      </p:grpSp>
      <p:grpSp>
        <p:nvGrpSpPr>
          <p:cNvPr id="13" name="Group 13"/>
          <p:cNvGrpSpPr>
            <a:grpSpLocks noChangeAspect="1"/>
          </p:cNvGrpSpPr>
          <p:nvPr/>
        </p:nvGrpSpPr>
        <p:grpSpPr>
          <a:xfrm rot="381547">
            <a:off x="2743493" y="-2400831"/>
            <a:ext cx="4685096" cy="5246370"/>
            <a:chOff x="0" y="0"/>
            <a:chExt cx="6350000" cy="7110730"/>
          </a:xfrm>
        </p:grpSpPr>
        <p:sp>
          <p:nvSpPr>
            <p:cNvPr id="14" name="Freeform 14"/>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4"/>
              <a:stretch>
                <a:fillRect l="-34195" r="-34195"/>
              </a:stretch>
            </a:blipFill>
          </p:spPr>
        </p:sp>
      </p:grpSp>
      <p:grpSp>
        <p:nvGrpSpPr>
          <p:cNvPr id="15" name="Group 15"/>
          <p:cNvGrpSpPr>
            <a:grpSpLocks noChangeAspect="1"/>
          </p:cNvGrpSpPr>
          <p:nvPr/>
        </p:nvGrpSpPr>
        <p:grpSpPr>
          <a:xfrm rot="381547">
            <a:off x="-2351134" y="-1096758"/>
            <a:ext cx="4685096" cy="5246370"/>
            <a:chOff x="0" y="0"/>
            <a:chExt cx="6350000" cy="7110730"/>
          </a:xfrm>
        </p:grpSpPr>
        <p:sp>
          <p:nvSpPr>
            <p:cNvPr id="16" name="Freeform 16"/>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3131"/>
            </a:solidFill>
            <a:ln w="12700">
              <a:solidFill>
                <a:srgbClr val="000000"/>
              </a:solidFill>
            </a:ln>
          </p:spPr>
        </p:sp>
      </p:grpSp>
      <p:grpSp>
        <p:nvGrpSpPr>
          <p:cNvPr id="17" name="Group 17"/>
          <p:cNvGrpSpPr>
            <a:grpSpLocks noChangeAspect="1"/>
          </p:cNvGrpSpPr>
          <p:nvPr/>
        </p:nvGrpSpPr>
        <p:grpSpPr>
          <a:xfrm rot="381547">
            <a:off x="16310534" y="4797309"/>
            <a:ext cx="4685096" cy="5246370"/>
            <a:chOff x="0" y="0"/>
            <a:chExt cx="6350000" cy="7110730"/>
          </a:xfrm>
        </p:grpSpPr>
        <p:sp>
          <p:nvSpPr>
            <p:cNvPr id="18" name="Freeform 18"/>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B23E3E"/>
            </a:solidFill>
            <a:ln w="12700">
              <a:solidFill>
                <a:srgbClr val="000000"/>
              </a:solidFill>
            </a:ln>
          </p:spPr>
        </p:sp>
      </p:grpSp>
      <p:grpSp>
        <p:nvGrpSpPr>
          <p:cNvPr id="19" name="Group 19"/>
          <p:cNvGrpSpPr>
            <a:grpSpLocks noChangeAspect="1"/>
          </p:cNvGrpSpPr>
          <p:nvPr/>
        </p:nvGrpSpPr>
        <p:grpSpPr>
          <a:xfrm rot="381547">
            <a:off x="14916633" y="8730347"/>
            <a:ext cx="4685096" cy="5246370"/>
            <a:chOff x="0" y="0"/>
            <a:chExt cx="6350000" cy="7110730"/>
          </a:xfrm>
        </p:grpSpPr>
        <p:sp>
          <p:nvSpPr>
            <p:cNvPr id="20" name="Freeform 20"/>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3131"/>
            </a:solidFill>
            <a:ln w="12700">
              <a:solidFill>
                <a:srgbClr val="000000"/>
              </a:solidFill>
            </a:ln>
          </p:spPr>
        </p:sp>
      </p:grpSp>
      <p:sp>
        <p:nvSpPr>
          <p:cNvPr id="21" name="TextBox 21"/>
          <p:cNvSpPr txBox="1"/>
          <p:nvPr/>
        </p:nvSpPr>
        <p:spPr>
          <a:xfrm>
            <a:off x="5086465" y="2906112"/>
            <a:ext cx="8115069" cy="923925"/>
          </a:xfrm>
          <a:prstGeom prst="rect">
            <a:avLst/>
          </a:prstGeom>
        </p:spPr>
        <p:txBody>
          <a:bodyPr lIns="0" tIns="0" rIns="0" bIns="0" rtlCol="0" anchor="t">
            <a:spAutoFit/>
          </a:bodyPr>
          <a:lstStyle/>
          <a:p>
            <a:pPr marL="0" lvl="0" indent="0" algn="ctr">
              <a:lnSpc>
                <a:spcPts val="6600"/>
              </a:lnSpc>
              <a:spcBef>
                <a:spcPct val="0"/>
              </a:spcBef>
            </a:pPr>
            <a:r>
              <a:rPr lang="en-US" sz="6000" spc="300">
                <a:solidFill>
                  <a:srgbClr val="FFDE59"/>
                </a:solidFill>
                <a:latin typeface="Poppins Bold"/>
                <a:ea typeface="Poppins Bold"/>
                <a:cs typeface="Poppins Bold"/>
                <a:sym typeface="Poppins Bold"/>
              </a:rPr>
              <a:t>TERIMAKASIH</a:t>
            </a:r>
          </a:p>
        </p:txBody>
      </p:sp>
      <p:grpSp>
        <p:nvGrpSpPr>
          <p:cNvPr id="22" name="Group 22"/>
          <p:cNvGrpSpPr/>
          <p:nvPr/>
        </p:nvGrpSpPr>
        <p:grpSpPr>
          <a:xfrm>
            <a:off x="5373692" y="4392933"/>
            <a:ext cx="7540616" cy="1631844"/>
            <a:chOff x="0" y="0"/>
            <a:chExt cx="10054155" cy="2175792"/>
          </a:xfrm>
        </p:grpSpPr>
        <p:sp>
          <p:nvSpPr>
            <p:cNvPr id="23" name="Freeform 23"/>
            <p:cNvSpPr/>
            <p:nvPr/>
          </p:nvSpPr>
          <p:spPr>
            <a:xfrm>
              <a:off x="0" y="131552"/>
              <a:ext cx="1787412" cy="1810545"/>
            </a:xfrm>
            <a:custGeom>
              <a:avLst/>
              <a:gdLst/>
              <a:ahLst/>
              <a:cxnLst/>
              <a:rect l="l" t="t" r="r" b="b"/>
              <a:pathLst>
                <a:path w="1787412" h="1810545">
                  <a:moveTo>
                    <a:pt x="0" y="0"/>
                  </a:moveTo>
                  <a:lnTo>
                    <a:pt x="1787412" y="0"/>
                  </a:lnTo>
                  <a:lnTo>
                    <a:pt x="1787412" y="1810545"/>
                  </a:lnTo>
                  <a:lnTo>
                    <a:pt x="0" y="1810545"/>
                  </a:lnTo>
                  <a:lnTo>
                    <a:pt x="0" y="0"/>
                  </a:lnTo>
                  <a:close/>
                </a:path>
              </a:pathLst>
            </a:custGeom>
            <a:blipFill>
              <a:blip r:embed="rId5"/>
              <a:stretch>
                <a:fillRect/>
              </a:stretch>
            </a:blipFill>
          </p:spPr>
        </p:sp>
        <p:sp>
          <p:nvSpPr>
            <p:cNvPr id="24" name="Freeform 24"/>
            <p:cNvSpPr/>
            <p:nvPr/>
          </p:nvSpPr>
          <p:spPr>
            <a:xfrm>
              <a:off x="2092212" y="131552"/>
              <a:ext cx="1971667" cy="1810545"/>
            </a:xfrm>
            <a:custGeom>
              <a:avLst/>
              <a:gdLst/>
              <a:ahLst/>
              <a:cxnLst/>
              <a:rect l="l" t="t" r="r" b="b"/>
              <a:pathLst>
                <a:path w="1971667" h="1810545">
                  <a:moveTo>
                    <a:pt x="0" y="0"/>
                  </a:moveTo>
                  <a:lnTo>
                    <a:pt x="1971667" y="0"/>
                  </a:lnTo>
                  <a:lnTo>
                    <a:pt x="1971667" y="1810545"/>
                  </a:lnTo>
                  <a:lnTo>
                    <a:pt x="0" y="1810545"/>
                  </a:lnTo>
                  <a:lnTo>
                    <a:pt x="0" y="0"/>
                  </a:lnTo>
                  <a:close/>
                </a:path>
              </a:pathLst>
            </a:custGeom>
            <a:blipFill>
              <a:blip r:embed="rId6"/>
              <a:stretch>
                <a:fillRect/>
              </a:stretch>
            </a:blipFill>
          </p:spPr>
        </p:sp>
        <p:sp>
          <p:nvSpPr>
            <p:cNvPr id="25" name="Freeform 25"/>
            <p:cNvSpPr/>
            <p:nvPr/>
          </p:nvSpPr>
          <p:spPr>
            <a:xfrm>
              <a:off x="4228979" y="0"/>
              <a:ext cx="2259992" cy="2175792"/>
            </a:xfrm>
            <a:custGeom>
              <a:avLst/>
              <a:gdLst/>
              <a:ahLst/>
              <a:cxnLst/>
              <a:rect l="l" t="t" r="r" b="b"/>
              <a:pathLst>
                <a:path w="2259992" h="2175792">
                  <a:moveTo>
                    <a:pt x="0" y="0"/>
                  </a:moveTo>
                  <a:lnTo>
                    <a:pt x="2259992" y="0"/>
                  </a:lnTo>
                  <a:lnTo>
                    <a:pt x="2259992" y="2175792"/>
                  </a:lnTo>
                  <a:lnTo>
                    <a:pt x="0" y="2175792"/>
                  </a:lnTo>
                  <a:lnTo>
                    <a:pt x="0" y="0"/>
                  </a:lnTo>
                  <a:close/>
                </a:path>
              </a:pathLst>
            </a:custGeom>
            <a:blipFill>
              <a:blip r:embed="rId7"/>
              <a:stretch>
                <a:fillRect/>
              </a:stretch>
            </a:blipFill>
          </p:spPr>
        </p:sp>
        <p:sp>
          <p:nvSpPr>
            <p:cNvPr id="26" name="Freeform 26"/>
            <p:cNvSpPr/>
            <p:nvPr/>
          </p:nvSpPr>
          <p:spPr>
            <a:xfrm>
              <a:off x="6654071" y="131552"/>
              <a:ext cx="3400084" cy="1810545"/>
            </a:xfrm>
            <a:custGeom>
              <a:avLst/>
              <a:gdLst/>
              <a:ahLst/>
              <a:cxnLst/>
              <a:rect l="l" t="t" r="r" b="b"/>
              <a:pathLst>
                <a:path w="3400084" h="1810545">
                  <a:moveTo>
                    <a:pt x="0" y="0"/>
                  </a:moveTo>
                  <a:lnTo>
                    <a:pt x="3400084" y="0"/>
                  </a:lnTo>
                  <a:lnTo>
                    <a:pt x="3400084" y="1810545"/>
                  </a:lnTo>
                  <a:lnTo>
                    <a:pt x="0" y="1810545"/>
                  </a:lnTo>
                  <a:lnTo>
                    <a:pt x="0" y="0"/>
                  </a:lnTo>
                  <a:close/>
                </a:path>
              </a:pathLst>
            </a:custGeom>
            <a:blipFill>
              <a:blip r:embed="rId8"/>
              <a:stretch>
                <a:fillRect/>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8700"/>
            <a:ext cx="9144268" cy="1203619"/>
            <a:chOff x="0" y="0"/>
            <a:chExt cx="2408367" cy="317003"/>
          </a:xfrm>
        </p:grpSpPr>
        <p:sp>
          <p:nvSpPr>
            <p:cNvPr id="3" name="Freeform 3"/>
            <p:cNvSpPr/>
            <p:nvPr/>
          </p:nvSpPr>
          <p:spPr>
            <a:xfrm>
              <a:off x="0" y="0"/>
              <a:ext cx="2408367" cy="317003"/>
            </a:xfrm>
            <a:custGeom>
              <a:avLst/>
              <a:gdLst/>
              <a:ahLst/>
              <a:cxnLst/>
              <a:rect l="l" t="t" r="r" b="b"/>
              <a:pathLst>
                <a:path w="2408367" h="317003">
                  <a:moveTo>
                    <a:pt x="0" y="0"/>
                  </a:moveTo>
                  <a:lnTo>
                    <a:pt x="2408367" y="0"/>
                  </a:lnTo>
                  <a:lnTo>
                    <a:pt x="2408367" y="317003"/>
                  </a:lnTo>
                  <a:lnTo>
                    <a:pt x="0" y="317003"/>
                  </a:lnTo>
                  <a:close/>
                </a:path>
              </a:pathLst>
            </a:custGeom>
            <a:solidFill>
              <a:srgbClr val="1B3640"/>
            </a:solidFill>
          </p:spPr>
        </p:sp>
        <p:sp>
          <p:nvSpPr>
            <p:cNvPr id="4" name="TextBox 4"/>
            <p:cNvSpPr txBox="1"/>
            <p:nvPr/>
          </p:nvSpPr>
          <p:spPr>
            <a:xfrm>
              <a:off x="0" y="-38100"/>
              <a:ext cx="2408367" cy="3551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6820371" y="452647"/>
            <a:ext cx="877621" cy="1580264"/>
          </a:xfrm>
          <a:custGeom>
            <a:avLst/>
            <a:gdLst/>
            <a:ahLst/>
            <a:cxnLst/>
            <a:rect l="l" t="t" r="r" b="b"/>
            <a:pathLst>
              <a:path w="877621" h="1580264">
                <a:moveTo>
                  <a:pt x="0" y="0"/>
                </a:moveTo>
                <a:lnTo>
                  <a:pt x="877620" y="0"/>
                </a:lnTo>
                <a:lnTo>
                  <a:pt x="877620" y="1580263"/>
                </a:lnTo>
                <a:lnTo>
                  <a:pt x="0" y="15802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a:grpSpLocks noChangeAspect="1"/>
          </p:cNvGrpSpPr>
          <p:nvPr/>
        </p:nvGrpSpPr>
        <p:grpSpPr>
          <a:xfrm>
            <a:off x="12055050" y="2285511"/>
            <a:ext cx="5414338" cy="4688572"/>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t="-36609" b="-36609"/>
              </a:stretch>
            </a:blipFill>
          </p:spPr>
        </p:sp>
      </p:grpSp>
      <p:sp>
        <p:nvSpPr>
          <p:cNvPr id="8" name="TextBox 8"/>
          <p:cNvSpPr txBox="1"/>
          <p:nvPr/>
        </p:nvSpPr>
        <p:spPr>
          <a:xfrm>
            <a:off x="1029199" y="1163784"/>
            <a:ext cx="8115069" cy="850233"/>
          </a:xfrm>
          <a:prstGeom prst="rect">
            <a:avLst/>
          </a:prstGeom>
        </p:spPr>
        <p:txBody>
          <a:bodyPr lIns="0" tIns="0" rIns="0" bIns="0" rtlCol="0" anchor="t">
            <a:spAutoFit/>
          </a:bodyPr>
          <a:lstStyle/>
          <a:p>
            <a:pPr marL="0" marR="0" lvl="0" indent="0" algn="l" defTabSz="914400" rtl="0" eaLnBrk="1" fontAlgn="auto" latinLnBrk="0" hangingPunct="1">
              <a:lnSpc>
                <a:spcPts val="6600"/>
              </a:lnSpc>
              <a:spcBef>
                <a:spcPct val="0"/>
              </a:spcBef>
              <a:spcAft>
                <a:spcPts val="0"/>
              </a:spcAft>
              <a:buClrTx/>
              <a:buSzTx/>
              <a:buFontTx/>
              <a:buNone/>
              <a:tabLst/>
              <a:defRPr/>
            </a:pPr>
            <a:r>
              <a:rPr kumimoji="0" lang="en-US" sz="6000" b="0" i="0" u="none" strike="noStrike" kern="1200" cap="none" spc="300" normalizeH="0" baseline="0" noProof="0" dirty="0" err="1">
                <a:ln>
                  <a:noFill/>
                </a:ln>
                <a:solidFill>
                  <a:srgbClr val="FFDE59"/>
                </a:solidFill>
                <a:effectLst/>
                <a:uLnTx/>
                <a:uFillTx/>
                <a:latin typeface="Poppins Bold"/>
                <a:ea typeface="Poppins Bold"/>
                <a:cs typeface="Poppins Bold"/>
                <a:sym typeface="Poppins Bold"/>
              </a:rPr>
              <a:t>Tujuan</a:t>
            </a:r>
            <a:endParaRPr kumimoji="0" lang="en-US" sz="6000" b="0" i="0" u="none" strike="noStrike" kern="1200" cap="none" spc="300" normalizeH="0" baseline="0" noProof="0" dirty="0">
              <a:ln>
                <a:noFill/>
              </a:ln>
              <a:solidFill>
                <a:srgbClr val="FFDE59"/>
              </a:solidFill>
              <a:effectLst/>
              <a:uLnTx/>
              <a:uFillTx/>
              <a:latin typeface="Poppins Bold"/>
              <a:ea typeface="Poppins Bold"/>
              <a:cs typeface="Poppins Bold"/>
              <a:sym typeface="Poppins Bold"/>
            </a:endParaRPr>
          </a:p>
        </p:txBody>
      </p:sp>
      <p:sp>
        <p:nvSpPr>
          <p:cNvPr id="9" name="TextBox 9"/>
          <p:cNvSpPr txBox="1"/>
          <p:nvPr/>
        </p:nvSpPr>
        <p:spPr>
          <a:xfrm>
            <a:off x="369762" y="2399016"/>
            <a:ext cx="7906709" cy="928780"/>
          </a:xfrm>
          <a:prstGeom prst="rect">
            <a:avLst/>
          </a:prstGeom>
        </p:spPr>
        <p:txBody>
          <a:bodyPr lIns="0" tIns="0" rIns="0" bIns="0" rtlCol="0" anchor="t">
            <a:spAutoFit/>
          </a:bodyPr>
          <a:lstStyle/>
          <a:p>
            <a:pPr marL="0" marR="0" lvl="0" indent="0" algn="l" defTabSz="914400" rtl="0" eaLnBrk="1" fontAlgn="auto" latinLnBrk="0" hangingPunct="1">
              <a:lnSpc>
                <a:spcPts val="7238"/>
              </a:lnSpc>
              <a:spcBef>
                <a:spcPct val="0"/>
              </a:spcBef>
              <a:spcAft>
                <a:spcPts val="0"/>
              </a:spcAft>
              <a:buClrTx/>
              <a:buSzTx/>
              <a:buFontTx/>
              <a:buNone/>
              <a:tabLst/>
              <a:defRPr/>
            </a:pPr>
            <a:r>
              <a:rPr kumimoji="0" lang="en-US" sz="6580" b="0" i="0" u="none" strike="noStrike" kern="1200" cap="none" spc="329" normalizeH="0" baseline="0" noProof="0" dirty="0" err="1">
                <a:ln>
                  <a:noFill/>
                </a:ln>
                <a:solidFill>
                  <a:srgbClr val="1B3640"/>
                </a:solidFill>
                <a:effectLst/>
                <a:uLnTx/>
                <a:uFillTx/>
                <a:latin typeface="Poppins Bold"/>
                <a:ea typeface="Poppins Bold"/>
                <a:cs typeface="Poppins Bold"/>
                <a:sym typeface="Poppins Bold"/>
              </a:rPr>
              <a:t>Pembelajaran</a:t>
            </a:r>
            <a:endParaRPr kumimoji="0" lang="en-US" sz="6580" b="0" i="0" u="none" strike="noStrike" kern="1200" cap="none" spc="329" normalizeH="0" baseline="0" noProof="0" dirty="0">
              <a:ln>
                <a:noFill/>
              </a:ln>
              <a:solidFill>
                <a:srgbClr val="1B3640"/>
              </a:solidFill>
              <a:effectLst/>
              <a:uLnTx/>
              <a:uFillTx/>
              <a:latin typeface="Poppins Bold"/>
              <a:ea typeface="Poppins Bold"/>
              <a:cs typeface="Poppins Bold"/>
              <a:sym typeface="Poppins Bold"/>
            </a:endParaRPr>
          </a:p>
        </p:txBody>
      </p:sp>
      <p:grpSp>
        <p:nvGrpSpPr>
          <p:cNvPr id="10" name="Group 10"/>
          <p:cNvGrpSpPr>
            <a:grpSpLocks noChangeAspect="1"/>
          </p:cNvGrpSpPr>
          <p:nvPr/>
        </p:nvGrpSpPr>
        <p:grpSpPr>
          <a:xfrm>
            <a:off x="7814168" y="4629797"/>
            <a:ext cx="5414338" cy="4688572"/>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r="-22504"/>
              </a:stretch>
            </a:blipFill>
          </p:spPr>
        </p:sp>
      </p:grpSp>
      <p:grpSp>
        <p:nvGrpSpPr>
          <p:cNvPr id="12" name="Group 12"/>
          <p:cNvGrpSpPr>
            <a:grpSpLocks noChangeAspect="1"/>
          </p:cNvGrpSpPr>
          <p:nvPr/>
        </p:nvGrpSpPr>
        <p:grpSpPr>
          <a:xfrm>
            <a:off x="12055050" y="7136110"/>
            <a:ext cx="5414338" cy="4688572"/>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3131"/>
            </a:solidFill>
            <a:ln w="12700">
              <a:solidFill>
                <a:srgbClr val="000000"/>
              </a:solidFill>
            </a:ln>
          </p:spPr>
        </p:sp>
      </p:grpSp>
      <p:grpSp>
        <p:nvGrpSpPr>
          <p:cNvPr id="14" name="Group 14"/>
          <p:cNvGrpSpPr>
            <a:grpSpLocks noChangeAspect="1"/>
          </p:cNvGrpSpPr>
          <p:nvPr/>
        </p:nvGrpSpPr>
        <p:grpSpPr>
          <a:xfrm>
            <a:off x="7814168" y="-222520"/>
            <a:ext cx="5414338" cy="4688572"/>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B23E3E"/>
            </a:solidFill>
            <a:ln w="12700">
              <a:solidFill>
                <a:srgbClr val="000000"/>
              </a:solidFill>
            </a:ln>
          </p:spPr>
        </p:sp>
      </p:grpSp>
      <p:sp>
        <p:nvSpPr>
          <p:cNvPr id="16" name="TextBox 16"/>
          <p:cNvSpPr txBox="1"/>
          <p:nvPr/>
        </p:nvSpPr>
        <p:spPr>
          <a:xfrm>
            <a:off x="1028700" y="4023360"/>
            <a:ext cx="6474499" cy="3847976"/>
          </a:xfrm>
          <a:prstGeom prst="rect">
            <a:avLst/>
          </a:prstGeom>
        </p:spPr>
        <p:txBody>
          <a:bodyPr lIns="0" tIns="0" rIns="0" bIns="0" rtlCol="0" anchor="t">
            <a:spAutoFit/>
          </a:bodyPr>
          <a:lstStyle/>
          <a:p>
            <a:pPr marL="514350" marR="0" lvl="0" indent="-514350" algn="just" defTabSz="914400" rtl="0" eaLnBrk="1" fontAlgn="auto" latinLnBrk="0" hangingPunct="1">
              <a:lnSpc>
                <a:spcPts val="2970"/>
              </a:lnSpc>
              <a:spcBef>
                <a:spcPts val="0"/>
              </a:spcBef>
              <a:spcAft>
                <a:spcPts val="0"/>
              </a:spcAft>
              <a:buClrTx/>
              <a:buSzTx/>
              <a:buFontTx/>
              <a:buAutoNum type="arabicPeriod"/>
              <a:tabLst/>
              <a:defRPr/>
            </a:pP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Mengetahui</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ruang</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lingkup</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technoprenurship</a:t>
            </a:r>
            <a:endPar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endParaRPr>
          </a:p>
          <a:p>
            <a:pPr marL="514350" marR="0" lvl="0" indent="-514350" algn="just" defTabSz="914400" rtl="0" eaLnBrk="1" fontAlgn="auto" latinLnBrk="0" hangingPunct="1">
              <a:lnSpc>
                <a:spcPts val="2970"/>
              </a:lnSpc>
              <a:spcBef>
                <a:spcPts val="0"/>
              </a:spcBef>
              <a:spcAft>
                <a:spcPts val="0"/>
              </a:spcAft>
              <a:buClrTx/>
              <a:buSzTx/>
              <a:buFontTx/>
              <a:buAutoNum type="arabicPeriod"/>
              <a:tabLst/>
              <a:defRPr/>
            </a:pP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Mengetahui</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peran</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dan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urgensi</a:t>
            </a:r>
            <a:r>
              <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rPr>
              <a:t> </a:t>
            </a:r>
            <a:r>
              <a:rPr kumimoji="0" lang="en-US" sz="2700" b="0" i="0" u="none" strike="noStrike" kern="1200" cap="none" spc="135" normalizeH="0" baseline="0" noProof="0" dirty="0" err="1">
                <a:ln>
                  <a:noFill/>
                </a:ln>
                <a:solidFill>
                  <a:srgbClr val="1B3640"/>
                </a:solidFill>
                <a:effectLst/>
                <a:uLnTx/>
                <a:uFillTx/>
                <a:latin typeface="Poppins"/>
                <a:ea typeface="Poppins"/>
                <a:cs typeface="Poppins"/>
                <a:sym typeface="Poppins"/>
              </a:rPr>
              <a:t>Technopreneurship</a:t>
            </a:r>
            <a:endPar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endParaRPr>
          </a:p>
          <a:p>
            <a:pPr marL="514350" marR="0" lvl="0" indent="-514350" algn="just" defTabSz="914400" rtl="0" eaLnBrk="1" fontAlgn="auto" latinLnBrk="0" hangingPunct="1">
              <a:lnSpc>
                <a:spcPts val="2970"/>
              </a:lnSpc>
              <a:spcBef>
                <a:spcPts val="0"/>
              </a:spcBef>
              <a:spcAft>
                <a:spcPts val="0"/>
              </a:spcAft>
              <a:buClrTx/>
              <a:buSzTx/>
              <a:buFontTx/>
              <a:buAutoNum type="arabicPeriod"/>
              <a:tabLst/>
              <a:defRPr/>
            </a:pPr>
            <a:r>
              <a:rPr lang="en-US" sz="2700" spc="135" dirty="0" err="1">
                <a:solidFill>
                  <a:srgbClr val="1B3640"/>
                </a:solidFill>
                <a:latin typeface="Poppins"/>
                <a:ea typeface="Poppins"/>
                <a:cs typeface="Poppins"/>
                <a:sym typeface="Poppins"/>
              </a:rPr>
              <a:t>Mengetahui</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Kepribadian</a:t>
            </a:r>
            <a:r>
              <a:rPr lang="en-US" sz="2700" spc="135" dirty="0">
                <a:solidFill>
                  <a:srgbClr val="1B3640"/>
                </a:solidFill>
                <a:latin typeface="Poppins"/>
                <a:ea typeface="Poppins"/>
                <a:cs typeface="Poppins"/>
                <a:sym typeface="Poppins"/>
              </a:rPr>
              <a:t> dan </a:t>
            </a:r>
            <a:r>
              <a:rPr lang="en-US" sz="2700" spc="135" dirty="0" err="1">
                <a:solidFill>
                  <a:srgbClr val="1B3640"/>
                </a:solidFill>
                <a:latin typeface="Poppins"/>
                <a:ea typeface="Poppins"/>
                <a:cs typeface="Poppins"/>
                <a:sym typeface="Poppins"/>
              </a:rPr>
              <a:t>karakter</a:t>
            </a:r>
            <a:r>
              <a:rPr lang="en-US" sz="2700" spc="135" dirty="0">
                <a:solidFill>
                  <a:srgbClr val="1B3640"/>
                </a:solidFill>
                <a:latin typeface="Poppins"/>
                <a:ea typeface="Poppins"/>
                <a:cs typeface="Poppins"/>
                <a:sym typeface="Poppins"/>
              </a:rPr>
              <a:t> N-Ach</a:t>
            </a:r>
          </a:p>
          <a:p>
            <a:pPr marL="514350" marR="0" lvl="0" indent="-514350" algn="just" defTabSz="914400" rtl="0" eaLnBrk="1" fontAlgn="auto" latinLnBrk="0" hangingPunct="1">
              <a:lnSpc>
                <a:spcPts val="2970"/>
              </a:lnSpc>
              <a:spcBef>
                <a:spcPts val="0"/>
              </a:spcBef>
              <a:spcAft>
                <a:spcPts val="0"/>
              </a:spcAft>
              <a:buClrTx/>
              <a:buSzTx/>
              <a:buFontTx/>
              <a:buAutoNum type="arabicPeriod"/>
              <a:tabLst/>
              <a:defRPr/>
            </a:pPr>
            <a:r>
              <a:rPr lang="en-US" sz="2700" spc="135" dirty="0" err="1">
                <a:solidFill>
                  <a:srgbClr val="1B3640"/>
                </a:solidFill>
                <a:latin typeface="Poppins"/>
                <a:ea typeface="Poppins"/>
                <a:cs typeface="Poppins"/>
                <a:sym typeface="Poppins"/>
              </a:rPr>
              <a:t>Mengetahui</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Landasan</a:t>
            </a:r>
            <a:r>
              <a:rPr lang="en-US" sz="2700" spc="135" dirty="0">
                <a:solidFill>
                  <a:srgbClr val="1B3640"/>
                </a:solidFill>
                <a:latin typeface="Poppins"/>
                <a:ea typeface="Poppins"/>
                <a:cs typeface="Poppins"/>
                <a:sym typeface="Poppins"/>
              </a:rPr>
              <a:t> dan </a:t>
            </a:r>
            <a:r>
              <a:rPr lang="en-US" sz="2700" spc="135" dirty="0" err="1">
                <a:solidFill>
                  <a:srgbClr val="1B3640"/>
                </a:solidFill>
                <a:latin typeface="Poppins"/>
                <a:ea typeface="Poppins"/>
                <a:cs typeface="Poppins"/>
                <a:sym typeface="Poppins"/>
              </a:rPr>
              <a:t>aspek</a:t>
            </a:r>
            <a:r>
              <a:rPr lang="en-US" sz="2700" spc="135" dirty="0">
                <a:solidFill>
                  <a:srgbClr val="1B3640"/>
                </a:solidFill>
                <a:latin typeface="Poppins"/>
                <a:ea typeface="Poppins"/>
                <a:cs typeface="Poppins"/>
                <a:sym typeface="Poppins"/>
              </a:rPr>
              <a:t> spirit </a:t>
            </a:r>
            <a:r>
              <a:rPr lang="en-US" sz="2700" spc="135" dirty="0" err="1">
                <a:solidFill>
                  <a:srgbClr val="1B3640"/>
                </a:solidFill>
                <a:latin typeface="Poppins"/>
                <a:ea typeface="Poppins"/>
                <a:cs typeface="Poppins"/>
                <a:sym typeface="Poppins"/>
              </a:rPr>
              <a:t>technopreneurship</a:t>
            </a:r>
            <a:endParaRPr lang="en-US" sz="2700" spc="135" dirty="0">
              <a:solidFill>
                <a:srgbClr val="1B3640"/>
              </a:solidFill>
              <a:latin typeface="Poppins"/>
              <a:ea typeface="Poppins"/>
              <a:cs typeface="Poppins"/>
              <a:sym typeface="Poppins"/>
            </a:endParaRPr>
          </a:p>
          <a:p>
            <a:pPr marL="514350" marR="0" lvl="0" indent="-514350" algn="just" defTabSz="914400" rtl="0" eaLnBrk="1" fontAlgn="auto" latinLnBrk="0" hangingPunct="1">
              <a:lnSpc>
                <a:spcPts val="2970"/>
              </a:lnSpc>
              <a:spcBef>
                <a:spcPts val="0"/>
              </a:spcBef>
              <a:spcAft>
                <a:spcPts val="0"/>
              </a:spcAft>
              <a:buClrTx/>
              <a:buSzTx/>
              <a:buFontTx/>
              <a:buAutoNum type="arabicPeriod"/>
              <a:tabLst/>
              <a:defRPr/>
            </a:pPr>
            <a:endPar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endParaRPr>
          </a:p>
          <a:p>
            <a:pPr marL="514350" marR="0" lvl="0" indent="-514350" algn="just" defTabSz="914400" rtl="0" eaLnBrk="1" fontAlgn="auto" latinLnBrk="0" hangingPunct="1">
              <a:lnSpc>
                <a:spcPts val="2970"/>
              </a:lnSpc>
              <a:spcBef>
                <a:spcPts val="0"/>
              </a:spcBef>
              <a:spcAft>
                <a:spcPts val="0"/>
              </a:spcAft>
              <a:buClrTx/>
              <a:buSzTx/>
              <a:buFontTx/>
              <a:buAutoNum type="arabicPeriod"/>
              <a:tabLst/>
              <a:defRPr/>
            </a:pPr>
            <a:endParaRPr kumimoji="0" lang="en-US" sz="2700" b="0" i="0" u="none" strike="noStrike" kern="1200" cap="none" spc="135" normalizeH="0" baseline="0" noProof="0" dirty="0">
              <a:ln>
                <a:noFill/>
              </a:ln>
              <a:solidFill>
                <a:srgbClr val="1B3640"/>
              </a:solidFill>
              <a:effectLst/>
              <a:uLnTx/>
              <a:uFillTx/>
              <a:latin typeface="Poppins"/>
              <a:ea typeface="Poppins"/>
              <a:cs typeface="Poppins"/>
              <a:sym typeface="Poppins"/>
            </a:endParaRPr>
          </a:p>
        </p:txBody>
      </p:sp>
    </p:spTree>
    <p:extLst>
      <p:ext uri="{BB962C8B-B14F-4D97-AF65-F5344CB8AC3E}">
        <p14:creationId xmlns:p14="http://schemas.microsoft.com/office/powerpoint/2010/main" val="4120323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1866" y="846785"/>
            <a:ext cx="9144268" cy="1203619"/>
            <a:chOff x="0" y="0"/>
            <a:chExt cx="2408367" cy="317003"/>
          </a:xfrm>
        </p:grpSpPr>
        <p:sp>
          <p:nvSpPr>
            <p:cNvPr id="3" name="Freeform 3"/>
            <p:cNvSpPr/>
            <p:nvPr/>
          </p:nvSpPr>
          <p:spPr>
            <a:xfrm>
              <a:off x="0" y="0"/>
              <a:ext cx="2408367" cy="317003"/>
            </a:xfrm>
            <a:custGeom>
              <a:avLst/>
              <a:gdLst/>
              <a:ahLst/>
              <a:cxnLst/>
              <a:rect l="l" t="t" r="r" b="b"/>
              <a:pathLst>
                <a:path w="2408367" h="317003">
                  <a:moveTo>
                    <a:pt x="0" y="0"/>
                  </a:moveTo>
                  <a:lnTo>
                    <a:pt x="2408367" y="0"/>
                  </a:lnTo>
                  <a:lnTo>
                    <a:pt x="2408367" y="317003"/>
                  </a:lnTo>
                  <a:lnTo>
                    <a:pt x="0" y="317003"/>
                  </a:lnTo>
                  <a:close/>
                </a:path>
              </a:pathLst>
            </a:custGeom>
            <a:solidFill>
              <a:srgbClr val="1B3640"/>
            </a:solidFill>
          </p:spPr>
        </p:sp>
        <p:sp>
          <p:nvSpPr>
            <p:cNvPr id="4" name="TextBox 4"/>
            <p:cNvSpPr txBox="1"/>
            <p:nvPr/>
          </p:nvSpPr>
          <p:spPr>
            <a:xfrm>
              <a:off x="0" y="-38100"/>
              <a:ext cx="2408367" cy="35510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829166" y="1209199"/>
            <a:ext cx="8629669" cy="478791"/>
          </a:xfrm>
          <a:prstGeom prst="rect">
            <a:avLst/>
          </a:prstGeom>
        </p:spPr>
        <p:txBody>
          <a:bodyPr lIns="0" tIns="0" rIns="0" bIns="0" rtlCol="0" anchor="t">
            <a:spAutoFit/>
          </a:bodyPr>
          <a:lstStyle/>
          <a:p>
            <a:pPr marL="0" lvl="0" indent="0" algn="ctr">
              <a:lnSpc>
                <a:spcPts val="3520"/>
              </a:lnSpc>
              <a:spcBef>
                <a:spcPct val="0"/>
              </a:spcBef>
            </a:pPr>
            <a:r>
              <a:rPr lang="en-US" sz="3200" spc="160">
                <a:solidFill>
                  <a:srgbClr val="FFFFFF"/>
                </a:solidFill>
                <a:latin typeface="Poppins Bold"/>
                <a:ea typeface="Poppins Bold"/>
                <a:cs typeface="Poppins Bold"/>
                <a:sym typeface="Poppins Bold"/>
              </a:rPr>
              <a:t>RUANG LINGKUP TECHNOPRENEURSHIP</a:t>
            </a:r>
          </a:p>
        </p:txBody>
      </p:sp>
      <p:grpSp>
        <p:nvGrpSpPr>
          <p:cNvPr id="6" name="Group 6"/>
          <p:cNvGrpSpPr/>
          <p:nvPr/>
        </p:nvGrpSpPr>
        <p:grpSpPr>
          <a:xfrm>
            <a:off x="0" y="8808809"/>
            <a:ext cx="18288000" cy="1478191"/>
            <a:chOff x="0" y="0"/>
            <a:chExt cx="24384000" cy="1970922"/>
          </a:xfrm>
        </p:grpSpPr>
        <p:pic>
          <p:nvPicPr>
            <p:cNvPr id="7" name="Picture 7"/>
            <p:cNvPicPr>
              <a:picLocks noChangeAspect="1"/>
            </p:cNvPicPr>
            <p:nvPr/>
          </p:nvPicPr>
          <p:blipFill>
            <a:blip r:embed="rId2"/>
            <a:srcRect t="18966" b="18966"/>
            <a:stretch>
              <a:fillRect/>
            </a:stretch>
          </p:blipFill>
          <p:spPr>
            <a:xfrm>
              <a:off x="0" y="0"/>
              <a:ext cx="4775200" cy="1970922"/>
            </a:xfrm>
            <a:prstGeom prst="rect">
              <a:avLst/>
            </a:prstGeom>
          </p:spPr>
        </p:pic>
        <p:pic>
          <p:nvPicPr>
            <p:cNvPr id="8" name="Picture 8"/>
            <p:cNvPicPr>
              <a:picLocks noChangeAspect="1"/>
            </p:cNvPicPr>
            <p:nvPr/>
          </p:nvPicPr>
          <p:blipFill>
            <a:blip r:embed="rId3"/>
            <a:srcRect t="19044" b="19044"/>
            <a:stretch>
              <a:fillRect/>
            </a:stretch>
          </p:blipFill>
          <p:spPr>
            <a:xfrm>
              <a:off x="4902200" y="0"/>
              <a:ext cx="4775200" cy="1970922"/>
            </a:xfrm>
            <a:prstGeom prst="rect">
              <a:avLst/>
            </a:prstGeom>
          </p:spPr>
        </p:pic>
        <p:pic>
          <p:nvPicPr>
            <p:cNvPr id="9" name="Picture 9"/>
            <p:cNvPicPr>
              <a:picLocks noChangeAspect="1"/>
            </p:cNvPicPr>
            <p:nvPr/>
          </p:nvPicPr>
          <p:blipFill>
            <a:blip r:embed="rId4"/>
            <a:srcRect t="19054" b="19054"/>
            <a:stretch>
              <a:fillRect/>
            </a:stretch>
          </p:blipFill>
          <p:spPr>
            <a:xfrm>
              <a:off x="9804400" y="0"/>
              <a:ext cx="4775200" cy="1970922"/>
            </a:xfrm>
            <a:prstGeom prst="rect">
              <a:avLst/>
            </a:prstGeom>
          </p:spPr>
        </p:pic>
        <p:pic>
          <p:nvPicPr>
            <p:cNvPr id="10" name="Picture 10"/>
            <p:cNvPicPr>
              <a:picLocks noChangeAspect="1"/>
            </p:cNvPicPr>
            <p:nvPr/>
          </p:nvPicPr>
          <p:blipFill>
            <a:blip r:embed="rId5"/>
            <a:srcRect t="19044" b="19044"/>
            <a:stretch>
              <a:fillRect/>
            </a:stretch>
          </p:blipFill>
          <p:spPr>
            <a:xfrm>
              <a:off x="14706600" y="0"/>
              <a:ext cx="4775200" cy="1970922"/>
            </a:xfrm>
            <a:prstGeom prst="rect">
              <a:avLst/>
            </a:prstGeom>
          </p:spPr>
        </p:pic>
        <p:pic>
          <p:nvPicPr>
            <p:cNvPr id="11" name="Picture 11"/>
            <p:cNvPicPr>
              <a:picLocks noChangeAspect="1"/>
            </p:cNvPicPr>
            <p:nvPr/>
          </p:nvPicPr>
          <p:blipFill>
            <a:blip r:embed="rId6"/>
            <a:srcRect t="20805" b="20805"/>
            <a:stretch>
              <a:fillRect/>
            </a:stretch>
          </p:blipFill>
          <p:spPr>
            <a:xfrm>
              <a:off x="19608800" y="0"/>
              <a:ext cx="4775200" cy="1970922"/>
            </a:xfrm>
            <a:prstGeom prst="rect">
              <a:avLst/>
            </a:prstGeom>
          </p:spPr>
        </p:pic>
      </p:grpSp>
      <p:sp>
        <p:nvSpPr>
          <p:cNvPr id="12" name="AutoShape 12"/>
          <p:cNvSpPr/>
          <p:nvPr/>
        </p:nvSpPr>
        <p:spPr>
          <a:xfrm flipV="1">
            <a:off x="74" y="10196513"/>
            <a:ext cx="18288000" cy="19050"/>
          </a:xfrm>
          <a:prstGeom prst="line">
            <a:avLst/>
          </a:prstGeom>
          <a:ln w="142875" cap="flat">
            <a:solidFill>
              <a:srgbClr val="B23E3E"/>
            </a:solidFill>
            <a:prstDash val="solid"/>
            <a:headEnd type="none" w="sm" len="sm"/>
            <a:tailEnd type="none" w="sm" len="sm"/>
          </a:ln>
        </p:spPr>
      </p:sp>
      <p:sp>
        <p:nvSpPr>
          <p:cNvPr id="13" name="TextBox 13"/>
          <p:cNvSpPr txBox="1"/>
          <p:nvPr/>
        </p:nvSpPr>
        <p:spPr>
          <a:xfrm>
            <a:off x="1731349" y="2606675"/>
            <a:ext cx="14825302" cy="558800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1B3640"/>
                </a:solidFill>
                <a:latin typeface="Poppins"/>
                <a:ea typeface="Poppins"/>
                <a:cs typeface="Poppins"/>
                <a:sym typeface="Poppins"/>
              </a:rPr>
              <a:t>Definisi Technopreneurship mengerucut pada penyempitan makna yaitu lebih mengacu pada pemanfaatan teknologi informasi untuk perkembangan suatu bisnis misal penggunaan website utk menjual product, pemanfaatan perangkat lunak utk kegiatan operasional bisnis, penggunaan media sosial utk memasarkan bisnis dll.</a:t>
            </a:r>
          </a:p>
          <a:p>
            <a:pPr marL="755651" lvl="1" indent="-377825" algn="just">
              <a:lnSpc>
                <a:spcPts val="4900"/>
              </a:lnSpc>
              <a:spcBef>
                <a:spcPct val="0"/>
              </a:spcBef>
              <a:buFont typeface="Arial"/>
              <a:buChar char="•"/>
            </a:pPr>
            <a:r>
              <a:rPr lang="en-US" sz="3500">
                <a:solidFill>
                  <a:srgbClr val="1B3640"/>
                </a:solidFill>
                <a:latin typeface="Poppins"/>
                <a:ea typeface="Poppins"/>
                <a:cs typeface="Poppins"/>
                <a:sym typeface="Poppins"/>
              </a:rPr>
              <a:t>Adapun beberapa sector bisnis lainnya dimana teknologi dapat diaplikasikan antara lain sector air, energy, kesehatan, pertanian &amp; keanekaragaman hayati.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593224"/>
            <a:ext cx="18288000" cy="6693776"/>
            <a:chOff x="0" y="0"/>
            <a:chExt cx="24384000" cy="8925034"/>
          </a:xfrm>
        </p:grpSpPr>
        <p:pic>
          <p:nvPicPr>
            <p:cNvPr id="3" name="Picture 3"/>
            <p:cNvPicPr>
              <a:picLocks noChangeAspect="1"/>
            </p:cNvPicPr>
            <p:nvPr/>
          </p:nvPicPr>
          <p:blipFill>
            <a:blip r:embed="rId2"/>
            <a:srcRect t="22548" b="22548"/>
            <a:stretch>
              <a:fillRect/>
            </a:stretch>
          </p:blipFill>
          <p:spPr>
            <a:xfrm>
              <a:off x="0" y="0"/>
              <a:ext cx="24384000" cy="8925034"/>
            </a:xfrm>
            <a:prstGeom prst="rect">
              <a:avLst/>
            </a:prstGeom>
          </p:spPr>
        </p:pic>
      </p:grpSp>
      <p:grpSp>
        <p:nvGrpSpPr>
          <p:cNvPr id="4" name="Group 4"/>
          <p:cNvGrpSpPr/>
          <p:nvPr/>
        </p:nvGrpSpPr>
        <p:grpSpPr>
          <a:xfrm>
            <a:off x="4571866" y="846785"/>
            <a:ext cx="9144268" cy="1203619"/>
            <a:chOff x="0" y="0"/>
            <a:chExt cx="2408367" cy="317003"/>
          </a:xfrm>
        </p:grpSpPr>
        <p:sp>
          <p:nvSpPr>
            <p:cNvPr id="5" name="Freeform 5"/>
            <p:cNvSpPr/>
            <p:nvPr/>
          </p:nvSpPr>
          <p:spPr>
            <a:xfrm>
              <a:off x="0" y="0"/>
              <a:ext cx="2408367" cy="317003"/>
            </a:xfrm>
            <a:custGeom>
              <a:avLst/>
              <a:gdLst/>
              <a:ahLst/>
              <a:cxnLst/>
              <a:rect l="l" t="t" r="r" b="b"/>
              <a:pathLst>
                <a:path w="2408367" h="317003">
                  <a:moveTo>
                    <a:pt x="0" y="0"/>
                  </a:moveTo>
                  <a:lnTo>
                    <a:pt x="2408367" y="0"/>
                  </a:lnTo>
                  <a:lnTo>
                    <a:pt x="2408367" y="317003"/>
                  </a:lnTo>
                  <a:lnTo>
                    <a:pt x="0" y="317003"/>
                  </a:lnTo>
                  <a:close/>
                </a:path>
              </a:pathLst>
            </a:custGeom>
            <a:solidFill>
              <a:srgbClr val="1B3640"/>
            </a:solidFill>
          </p:spPr>
        </p:sp>
        <p:sp>
          <p:nvSpPr>
            <p:cNvPr id="6" name="TextBox 6"/>
            <p:cNvSpPr txBox="1"/>
            <p:nvPr/>
          </p:nvSpPr>
          <p:spPr>
            <a:xfrm>
              <a:off x="0" y="-38100"/>
              <a:ext cx="2408367" cy="35510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489335" y="2601967"/>
            <a:ext cx="5309330" cy="6656333"/>
            <a:chOff x="0" y="0"/>
            <a:chExt cx="1398342" cy="1753108"/>
          </a:xfrm>
        </p:grpSpPr>
        <p:sp>
          <p:nvSpPr>
            <p:cNvPr id="8" name="Freeform 8"/>
            <p:cNvSpPr/>
            <p:nvPr/>
          </p:nvSpPr>
          <p:spPr>
            <a:xfrm>
              <a:off x="0" y="0"/>
              <a:ext cx="1398342" cy="1753108"/>
            </a:xfrm>
            <a:custGeom>
              <a:avLst/>
              <a:gdLst/>
              <a:ahLst/>
              <a:cxnLst/>
              <a:rect l="l" t="t" r="r" b="b"/>
              <a:pathLst>
                <a:path w="1398342" h="1753108">
                  <a:moveTo>
                    <a:pt x="0" y="0"/>
                  </a:moveTo>
                  <a:lnTo>
                    <a:pt x="1398342" y="0"/>
                  </a:lnTo>
                  <a:lnTo>
                    <a:pt x="1398342" y="1753108"/>
                  </a:lnTo>
                  <a:lnTo>
                    <a:pt x="0" y="1753108"/>
                  </a:lnTo>
                  <a:close/>
                </a:path>
              </a:pathLst>
            </a:custGeom>
            <a:solidFill>
              <a:srgbClr val="FF3131"/>
            </a:solidFill>
          </p:spPr>
        </p:sp>
        <p:sp>
          <p:nvSpPr>
            <p:cNvPr id="9" name="TextBox 9"/>
            <p:cNvSpPr txBox="1"/>
            <p:nvPr/>
          </p:nvSpPr>
          <p:spPr>
            <a:xfrm>
              <a:off x="0" y="-38100"/>
              <a:ext cx="1398342" cy="1791208"/>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0938198" y="2384033"/>
            <a:ext cx="1211368" cy="1366847"/>
          </a:xfrm>
          <a:custGeom>
            <a:avLst/>
            <a:gdLst/>
            <a:ahLst/>
            <a:cxnLst/>
            <a:rect l="l" t="t" r="r" b="b"/>
            <a:pathLst>
              <a:path w="1211368" h="1366847">
                <a:moveTo>
                  <a:pt x="0" y="0"/>
                </a:moveTo>
                <a:lnTo>
                  <a:pt x="1211368" y="0"/>
                </a:lnTo>
                <a:lnTo>
                  <a:pt x="1211368" y="1366846"/>
                </a:lnTo>
                <a:lnTo>
                  <a:pt x="0" y="1366846"/>
                </a:lnTo>
                <a:lnTo>
                  <a:pt x="0" y="0"/>
                </a:lnTo>
                <a:close/>
              </a:path>
            </a:pathLst>
          </a:custGeom>
          <a:blipFill>
            <a:blip r:embed="rId3"/>
            <a:stretch>
              <a:fillRect/>
            </a:stretch>
          </a:blipFill>
        </p:spPr>
      </p:sp>
      <p:grpSp>
        <p:nvGrpSpPr>
          <p:cNvPr id="11" name="Group 11"/>
          <p:cNvGrpSpPr/>
          <p:nvPr/>
        </p:nvGrpSpPr>
        <p:grpSpPr>
          <a:xfrm>
            <a:off x="829104" y="2601967"/>
            <a:ext cx="5309330" cy="6656333"/>
            <a:chOff x="0" y="0"/>
            <a:chExt cx="1398342" cy="1753108"/>
          </a:xfrm>
        </p:grpSpPr>
        <p:sp>
          <p:nvSpPr>
            <p:cNvPr id="12" name="Freeform 12"/>
            <p:cNvSpPr/>
            <p:nvPr/>
          </p:nvSpPr>
          <p:spPr>
            <a:xfrm>
              <a:off x="0" y="0"/>
              <a:ext cx="1398342" cy="1753108"/>
            </a:xfrm>
            <a:custGeom>
              <a:avLst/>
              <a:gdLst/>
              <a:ahLst/>
              <a:cxnLst/>
              <a:rect l="l" t="t" r="r" b="b"/>
              <a:pathLst>
                <a:path w="1398342" h="1753108">
                  <a:moveTo>
                    <a:pt x="0" y="0"/>
                  </a:moveTo>
                  <a:lnTo>
                    <a:pt x="1398342" y="0"/>
                  </a:lnTo>
                  <a:lnTo>
                    <a:pt x="1398342" y="1753108"/>
                  </a:lnTo>
                  <a:lnTo>
                    <a:pt x="0" y="1753108"/>
                  </a:lnTo>
                  <a:close/>
                </a:path>
              </a:pathLst>
            </a:custGeom>
            <a:solidFill>
              <a:srgbClr val="FF3131"/>
            </a:solidFill>
          </p:spPr>
        </p:sp>
        <p:sp>
          <p:nvSpPr>
            <p:cNvPr id="13" name="TextBox 13"/>
            <p:cNvSpPr txBox="1"/>
            <p:nvPr/>
          </p:nvSpPr>
          <p:spPr>
            <a:xfrm>
              <a:off x="0" y="-38100"/>
              <a:ext cx="1398342" cy="1791208"/>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250321" y="4362806"/>
            <a:ext cx="4498386" cy="1180826"/>
          </a:xfrm>
          <a:custGeom>
            <a:avLst/>
            <a:gdLst/>
            <a:ahLst/>
            <a:cxnLst/>
            <a:rect l="l" t="t" r="r" b="b"/>
            <a:pathLst>
              <a:path w="4498386" h="1180826">
                <a:moveTo>
                  <a:pt x="0" y="0"/>
                </a:moveTo>
                <a:lnTo>
                  <a:pt x="4498386" y="0"/>
                </a:lnTo>
                <a:lnTo>
                  <a:pt x="4498386" y="1180826"/>
                </a:lnTo>
                <a:lnTo>
                  <a:pt x="0" y="1180826"/>
                </a:lnTo>
                <a:lnTo>
                  <a:pt x="0" y="0"/>
                </a:lnTo>
                <a:close/>
              </a:path>
            </a:pathLst>
          </a:custGeom>
          <a:blipFill>
            <a:blip r:embed="rId4"/>
            <a:stretch>
              <a:fillRect/>
            </a:stretch>
          </a:blipFill>
        </p:spPr>
      </p:sp>
      <p:grpSp>
        <p:nvGrpSpPr>
          <p:cNvPr id="15" name="Group 15"/>
          <p:cNvGrpSpPr/>
          <p:nvPr/>
        </p:nvGrpSpPr>
        <p:grpSpPr>
          <a:xfrm>
            <a:off x="1250321" y="2818086"/>
            <a:ext cx="4466897" cy="2325414"/>
            <a:chOff x="0" y="0"/>
            <a:chExt cx="5955862" cy="3100552"/>
          </a:xfrm>
        </p:grpSpPr>
        <p:pic>
          <p:nvPicPr>
            <p:cNvPr id="16" name="Picture 16"/>
            <p:cNvPicPr>
              <a:picLocks noChangeAspect="1"/>
            </p:cNvPicPr>
            <p:nvPr/>
          </p:nvPicPr>
          <p:blipFill>
            <a:blip r:embed="rId5"/>
            <a:srcRect t="32647" b="32647"/>
            <a:stretch>
              <a:fillRect/>
            </a:stretch>
          </p:blipFill>
          <p:spPr>
            <a:xfrm>
              <a:off x="0" y="0"/>
              <a:ext cx="5955862" cy="3100552"/>
            </a:xfrm>
            <a:prstGeom prst="rect">
              <a:avLst/>
            </a:prstGeom>
          </p:spPr>
        </p:pic>
      </p:grpSp>
      <p:sp>
        <p:nvSpPr>
          <p:cNvPr id="17" name="Freeform 17"/>
          <p:cNvSpPr/>
          <p:nvPr/>
        </p:nvSpPr>
        <p:spPr>
          <a:xfrm>
            <a:off x="5277967" y="2384033"/>
            <a:ext cx="1211368" cy="1366847"/>
          </a:xfrm>
          <a:custGeom>
            <a:avLst/>
            <a:gdLst/>
            <a:ahLst/>
            <a:cxnLst/>
            <a:rect l="l" t="t" r="r" b="b"/>
            <a:pathLst>
              <a:path w="1211368" h="1366847">
                <a:moveTo>
                  <a:pt x="0" y="0"/>
                </a:moveTo>
                <a:lnTo>
                  <a:pt x="1211368" y="0"/>
                </a:lnTo>
                <a:lnTo>
                  <a:pt x="1211368" y="1366846"/>
                </a:lnTo>
                <a:lnTo>
                  <a:pt x="0" y="1366846"/>
                </a:lnTo>
                <a:lnTo>
                  <a:pt x="0" y="0"/>
                </a:lnTo>
                <a:close/>
              </a:path>
            </a:pathLst>
          </a:custGeom>
          <a:blipFill>
            <a:blip r:embed="rId3"/>
            <a:stretch>
              <a:fillRect/>
            </a:stretch>
          </a:blipFill>
        </p:spPr>
      </p:sp>
      <p:grpSp>
        <p:nvGrpSpPr>
          <p:cNvPr id="18" name="Group 18"/>
          <p:cNvGrpSpPr/>
          <p:nvPr/>
        </p:nvGrpSpPr>
        <p:grpSpPr>
          <a:xfrm>
            <a:off x="12149566" y="2601967"/>
            <a:ext cx="5309330" cy="6656333"/>
            <a:chOff x="0" y="0"/>
            <a:chExt cx="1398342" cy="1753108"/>
          </a:xfrm>
        </p:grpSpPr>
        <p:sp>
          <p:nvSpPr>
            <p:cNvPr id="19" name="Freeform 19"/>
            <p:cNvSpPr/>
            <p:nvPr/>
          </p:nvSpPr>
          <p:spPr>
            <a:xfrm>
              <a:off x="0" y="0"/>
              <a:ext cx="1398342" cy="1753108"/>
            </a:xfrm>
            <a:custGeom>
              <a:avLst/>
              <a:gdLst/>
              <a:ahLst/>
              <a:cxnLst/>
              <a:rect l="l" t="t" r="r" b="b"/>
              <a:pathLst>
                <a:path w="1398342" h="1753108">
                  <a:moveTo>
                    <a:pt x="0" y="0"/>
                  </a:moveTo>
                  <a:lnTo>
                    <a:pt x="1398342" y="0"/>
                  </a:lnTo>
                  <a:lnTo>
                    <a:pt x="1398342" y="1753108"/>
                  </a:lnTo>
                  <a:lnTo>
                    <a:pt x="0" y="1753108"/>
                  </a:lnTo>
                  <a:close/>
                </a:path>
              </a:pathLst>
            </a:custGeom>
            <a:solidFill>
              <a:srgbClr val="FF3131"/>
            </a:solidFill>
          </p:spPr>
        </p:sp>
        <p:sp>
          <p:nvSpPr>
            <p:cNvPr id="20" name="TextBox 20"/>
            <p:cNvSpPr txBox="1"/>
            <p:nvPr/>
          </p:nvSpPr>
          <p:spPr>
            <a:xfrm>
              <a:off x="0" y="-38100"/>
              <a:ext cx="1398342" cy="1791208"/>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2570782" y="4362806"/>
            <a:ext cx="4498386" cy="1180826"/>
          </a:xfrm>
          <a:custGeom>
            <a:avLst/>
            <a:gdLst/>
            <a:ahLst/>
            <a:cxnLst/>
            <a:rect l="l" t="t" r="r" b="b"/>
            <a:pathLst>
              <a:path w="4498386" h="1180826">
                <a:moveTo>
                  <a:pt x="0" y="0"/>
                </a:moveTo>
                <a:lnTo>
                  <a:pt x="4498386" y="0"/>
                </a:lnTo>
                <a:lnTo>
                  <a:pt x="4498386" y="1180826"/>
                </a:lnTo>
                <a:lnTo>
                  <a:pt x="0" y="1180826"/>
                </a:lnTo>
                <a:lnTo>
                  <a:pt x="0" y="0"/>
                </a:lnTo>
                <a:close/>
              </a:path>
            </a:pathLst>
          </a:custGeom>
          <a:blipFill>
            <a:blip r:embed="rId4"/>
            <a:stretch>
              <a:fillRect/>
            </a:stretch>
          </a:blipFill>
        </p:spPr>
      </p:sp>
      <p:grpSp>
        <p:nvGrpSpPr>
          <p:cNvPr id="22" name="Group 22"/>
          <p:cNvGrpSpPr/>
          <p:nvPr/>
        </p:nvGrpSpPr>
        <p:grpSpPr>
          <a:xfrm>
            <a:off x="12570782" y="2818086"/>
            <a:ext cx="4466897" cy="2325414"/>
            <a:chOff x="0" y="0"/>
            <a:chExt cx="5955862" cy="3100552"/>
          </a:xfrm>
        </p:grpSpPr>
        <p:pic>
          <p:nvPicPr>
            <p:cNvPr id="23" name="Picture 23"/>
            <p:cNvPicPr>
              <a:picLocks noChangeAspect="1"/>
            </p:cNvPicPr>
            <p:nvPr/>
          </p:nvPicPr>
          <p:blipFill>
            <a:blip r:embed="rId6"/>
            <a:srcRect t="10955" b="10955"/>
            <a:stretch>
              <a:fillRect/>
            </a:stretch>
          </p:blipFill>
          <p:spPr>
            <a:xfrm>
              <a:off x="0" y="0"/>
              <a:ext cx="5955862" cy="3100552"/>
            </a:xfrm>
            <a:prstGeom prst="rect">
              <a:avLst/>
            </a:prstGeom>
          </p:spPr>
        </p:pic>
      </p:grpSp>
      <p:sp>
        <p:nvSpPr>
          <p:cNvPr id="24" name="Freeform 24"/>
          <p:cNvSpPr/>
          <p:nvPr/>
        </p:nvSpPr>
        <p:spPr>
          <a:xfrm>
            <a:off x="16598428" y="2384033"/>
            <a:ext cx="1211368" cy="1366847"/>
          </a:xfrm>
          <a:custGeom>
            <a:avLst/>
            <a:gdLst/>
            <a:ahLst/>
            <a:cxnLst/>
            <a:rect l="l" t="t" r="r" b="b"/>
            <a:pathLst>
              <a:path w="1211368" h="1366847">
                <a:moveTo>
                  <a:pt x="0" y="0"/>
                </a:moveTo>
                <a:lnTo>
                  <a:pt x="1211368" y="0"/>
                </a:lnTo>
                <a:lnTo>
                  <a:pt x="1211368" y="1366846"/>
                </a:lnTo>
                <a:lnTo>
                  <a:pt x="0" y="1366846"/>
                </a:lnTo>
                <a:lnTo>
                  <a:pt x="0" y="0"/>
                </a:lnTo>
                <a:close/>
              </a:path>
            </a:pathLst>
          </a:custGeom>
          <a:blipFill>
            <a:blip r:embed="rId3"/>
            <a:stretch>
              <a:fillRect/>
            </a:stretch>
          </a:blipFill>
        </p:spPr>
      </p:sp>
      <p:sp>
        <p:nvSpPr>
          <p:cNvPr id="25" name="TextBox 25"/>
          <p:cNvSpPr txBox="1"/>
          <p:nvPr/>
        </p:nvSpPr>
        <p:spPr>
          <a:xfrm>
            <a:off x="5102210" y="900589"/>
            <a:ext cx="8115069" cy="1096011"/>
          </a:xfrm>
          <a:prstGeom prst="rect">
            <a:avLst/>
          </a:prstGeom>
        </p:spPr>
        <p:txBody>
          <a:bodyPr lIns="0" tIns="0" rIns="0" bIns="0" rtlCol="0" anchor="t">
            <a:spAutoFit/>
          </a:bodyPr>
          <a:lstStyle/>
          <a:p>
            <a:pPr marL="0" lvl="0" indent="0" algn="ctr">
              <a:lnSpc>
                <a:spcPts val="4180"/>
              </a:lnSpc>
              <a:spcBef>
                <a:spcPct val="0"/>
              </a:spcBef>
            </a:pPr>
            <a:r>
              <a:rPr lang="en-US" sz="3800" spc="190">
                <a:solidFill>
                  <a:srgbClr val="FFFFFF"/>
                </a:solidFill>
                <a:latin typeface="Poppins Bold"/>
                <a:ea typeface="Poppins Bold"/>
                <a:cs typeface="Poppins Bold"/>
                <a:sym typeface="Poppins Bold"/>
              </a:rPr>
              <a:t>PERBEDAAN ENTREPRENEUR DAN TECHNOPRENEUR</a:t>
            </a:r>
          </a:p>
        </p:txBody>
      </p:sp>
      <p:sp>
        <p:nvSpPr>
          <p:cNvPr id="26" name="TextBox 26"/>
          <p:cNvSpPr txBox="1"/>
          <p:nvPr/>
        </p:nvSpPr>
        <p:spPr>
          <a:xfrm>
            <a:off x="6910552" y="3572275"/>
            <a:ext cx="4466897" cy="4491990"/>
          </a:xfrm>
          <a:prstGeom prst="rect">
            <a:avLst/>
          </a:prstGeom>
        </p:spPr>
        <p:txBody>
          <a:bodyPr lIns="0" tIns="0" rIns="0" bIns="0" rtlCol="0" anchor="t">
            <a:spAutoFit/>
          </a:bodyPr>
          <a:lstStyle/>
          <a:p>
            <a:pPr algn="ctr">
              <a:lnSpc>
                <a:spcPts val="2970"/>
              </a:lnSpc>
            </a:pPr>
            <a:r>
              <a:rPr lang="en-US" sz="2700" spc="135" dirty="0" err="1">
                <a:solidFill>
                  <a:srgbClr val="1B3640"/>
                </a:solidFill>
                <a:latin typeface="Poppins"/>
                <a:ea typeface="Poppins"/>
                <a:cs typeface="Poppins"/>
                <a:sym typeface="Poppins"/>
              </a:rPr>
              <a:t>Teknopreneur</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adalah</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mereka</a:t>
            </a:r>
            <a:r>
              <a:rPr lang="en-US" sz="2700" spc="135" dirty="0">
                <a:solidFill>
                  <a:srgbClr val="1B3640"/>
                </a:solidFill>
                <a:latin typeface="Poppins"/>
                <a:ea typeface="Poppins"/>
                <a:cs typeface="Poppins"/>
                <a:sym typeface="Poppins"/>
              </a:rPr>
              <a:t> yang </a:t>
            </a:r>
            <a:r>
              <a:rPr lang="en-US" sz="2700" spc="135" dirty="0" err="1">
                <a:solidFill>
                  <a:srgbClr val="1B3640"/>
                </a:solidFill>
                <a:latin typeface="Poppins"/>
                <a:ea typeface="Poppins"/>
                <a:cs typeface="Poppins"/>
                <a:sym typeface="Poppins"/>
              </a:rPr>
              <a:t>mendasarkan</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ke"entrepreneuran"nya</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berdasarkan</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keahlian</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berbasis</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teknologi</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sebagai</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unsur</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utama</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pengembangan</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produknya</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Inovasi</a:t>
            </a:r>
            <a:r>
              <a:rPr lang="en-US" sz="2700" spc="135" dirty="0">
                <a:solidFill>
                  <a:srgbClr val="1B3640"/>
                </a:solidFill>
                <a:latin typeface="Poppins"/>
                <a:ea typeface="Poppins"/>
                <a:cs typeface="Poppins"/>
                <a:sym typeface="Poppins"/>
              </a:rPr>
              <a:t> dan </a:t>
            </a:r>
            <a:r>
              <a:rPr lang="en-US" sz="2700" spc="135" dirty="0" err="1">
                <a:solidFill>
                  <a:srgbClr val="1B3640"/>
                </a:solidFill>
                <a:latin typeface="Poppins"/>
                <a:ea typeface="Poppins"/>
                <a:cs typeface="Poppins"/>
                <a:sym typeface="Poppins"/>
              </a:rPr>
              <a:t>kreativitas</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sangat</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mendominasi</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dalam</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hal</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ini</a:t>
            </a:r>
            <a:endParaRPr lang="en-US" sz="2700" spc="135" dirty="0">
              <a:solidFill>
                <a:srgbClr val="1B3640"/>
              </a:solidFill>
              <a:latin typeface="Poppins"/>
              <a:ea typeface="Poppins"/>
              <a:cs typeface="Poppins"/>
              <a:sym typeface="Poppins"/>
            </a:endParaRPr>
          </a:p>
        </p:txBody>
      </p:sp>
      <p:sp>
        <p:nvSpPr>
          <p:cNvPr id="27" name="TextBox 27"/>
          <p:cNvSpPr txBox="1"/>
          <p:nvPr/>
        </p:nvSpPr>
        <p:spPr>
          <a:xfrm>
            <a:off x="1178957" y="5359619"/>
            <a:ext cx="4466897" cy="3847976"/>
          </a:xfrm>
          <a:prstGeom prst="rect">
            <a:avLst/>
          </a:prstGeom>
        </p:spPr>
        <p:txBody>
          <a:bodyPr lIns="0" tIns="0" rIns="0" bIns="0" rtlCol="0" anchor="t">
            <a:spAutoFit/>
          </a:bodyPr>
          <a:lstStyle/>
          <a:p>
            <a:pPr algn="ctr">
              <a:lnSpc>
                <a:spcPts val="2970"/>
              </a:lnSpc>
            </a:pPr>
            <a:r>
              <a:rPr lang="en-US" sz="2700" spc="135" dirty="0" err="1">
                <a:solidFill>
                  <a:srgbClr val="1B3640"/>
                </a:solidFill>
                <a:latin typeface="Poppins"/>
                <a:ea typeface="Poppins"/>
                <a:cs typeface="Poppins"/>
                <a:sym typeface="Poppins"/>
              </a:rPr>
              <a:t>Definisi</a:t>
            </a:r>
            <a:r>
              <a:rPr lang="en-US" sz="2700" spc="135" dirty="0">
                <a:solidFill>
                  <a:srgbClr val="1B3640"/>
                </a:solidFill>
                <a:latin typeface="Poppins"/>
                <a:ea typeface="Poppins"/>
                <a:cs typeface="Poppins"/>
                <a:sym typeface="Poppins"/>
              </a:rPr>
              <a:t>:</a:t>
            </a:r>
          </a:p>
          <a:p>
            <a:pPr algn="ctr">
              <a:lnSpc>
                <a:spcPts val="2970"/>
              </a:lnSpc>
            </a:pPr>
            <a:r>
              <a:rPr lang="en-US" sz="2700" spc="135" dirty="0" err="1">
                <a:solidFill>
                  <a:srgbClr val="1B3640"/>
                </a:solidFill>
                <a:latin typeface="Poppins"/>
                <a:ea typeface="Poppins"/>
                <a:cs typeface="Poppins"/>
                <a:sym typeface="Poppins"/>
              </a:rPr>
              <a:t>Technopreneurship</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adalah</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praktik</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menciptakan</a:t>
            </a:r>
            <a:r>
              <a:rPr lang="en-US" sz="2700" spc="135" dirty="0">
                <a:solidFill>
                  <a:srgbClr val="1B3640"/>
                </a:solidFill>
                <a:latin typeface="Poppins"/>
                <a:ea typeface="Poppins"/>
                <a:cs typeface="Poppins"/>
                <a:sym typeface="Poppins"/>
              </a:rPr>
              <a:t> dan </a:t>
            </a:r>
            <a:r>
              <a:rPr lang="en-US" sz="2700" spc="135" dirty="0" err="1">
                <a:solidFill>
                  <a:srgbClr val="1B3640"/>
                </a:solidFill>
                <a:latin typeface="Poppins"/>
                <a:ea typeface="Poppins"/>
                <a:cs typeface="Poppins"/>
                <a:sym typeface="Poppins"/>
              </a:rPr>
              <a:t>mengelola</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bisnis</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berbasis</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teknologi</a:t>
            </a:r>
            <a:r>
              <a:rPr lang="en-US" sz="2700" spc="135" dirty="0">
                <a:solidFill>
                  <a:srgbClr val="1B3640"/>
                </a:solidFill>
                <a:latin typeface="Poppins"/>
                <a:ea typeface="Poppins"/>
                <a:cs typeface="Poppins"/>
                <a:sym typeface="Poppins"/>
              </a:rPr>
              <a:t>.</a:t>
            </a:r>
          </a:p>
          <a:p>
            <a:pPr algn="ctr">
              <a:lnSpc>
                <a:spcPts val="2970"/>
              </a:lnSpc>
            </a:pPr>
            <a:r>
              <a:rPr lang="en-US" sz="2700" spc="135" dirty="0" err="1">
                <a:solidFill>
                  <a:srgbClr val="1B3640"/>
                </a:solidFill>
                <a:latin typeface="Poppins"/>
                <a:ea typeface="Poppins"/>
                <a:cs typeface="Poppins"/>
                <a:sym typeface="Poppins"/>
              </a:rPr>
              <a:t>Elemen</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Kunci</a:t>
            </a:r>
            <a:r>
              <a:rPr lang="en-US" sz="2700" spc="135" dirty="0">
                <a:solidFill>
                  <a:srgbClr val="1B3640"/>
                </a:solidFill>
                <a:latin typeface="Poppins"/>
                <a:ea typeface="Poppins"/>
                <a:cs typeface="Poppins"/>
                <a:sym typeface="Poppins"/>
              </a:rPr>
              <a:t>:</a:t>
            </a:r>
          </a:p>
          <a:p>
            <a:pPr algn="ctr">
              <a:lnSpc>
                <a:spcPts val="2970"/>
              </a:lnSpc>
            </a:pPr>
            <a:r>
              <a:rPr lang="en-US" sz="2700" spc="135" dirty="0" err="1">
                <a:solidFill>
                  <a:srgbClr val="1B3640"/>
                </a:solidFill>
                <a:latin typeface="Poppins"/>
                <a:ea typeface="Poppins"/>
                <a:cs typeface="Poppins"/>
                <a:sym typeface="Poppins"/>
              </a:rPr>
              <a:t>Teknologi</a:t>
            </a:r>
            <a:endParaRPr lang="en-US" sz="2700" spc="135" dirty="0">
              <a:solidFill>
                <a:srgbClr val="1B3640"/>
              </a:solidFill>
              <a:latin typeface="Poppins"/>
              <a:ea typeface="Poppins"/>
              <a:cs typeface="Poppins"/>
              <a:sym typeface="Poppins"/>
            </a:endParaRPr>
          </a:p>
          <a:p>
            <a:pPr algn="ctr">
              <a:lnSpc>
                <a:spcPts val="2970"/>
              </a:lnSpc>
            </a:pPr>
            <a:r>
              <a:rPr lang="en-US" sz="2700" spc="135" dirty="0" err="1">
                <a:solidFill>
                  <a:srgbClr val="1B3640"/>
                </a:solidFill>
                <a:latin typeface="Poppins"/>
                <a:ea typeface="Poppins"/>
                <a:cs typeface="Poppins"/>
                <a:sym typeface="Poppins"/>
              </a:rPr>
              <a:t>Inovasi</a:t>
            </a:r>
            <a:endParaRPr lang="en-US" sz="2700" spc="135" dirty="0">
              <a:solidFill>
                <a:srgbClr val="1B3640"/>
              </a:solidFill>
              <a:latin typeface="Poppins"/>
              <a:ea typeface="Poppins"/>
              <a:cs typeface="Poppins"/>
              <a:sym typeface="Poppins"/>
            </a:endParaRPr>
          </a:p>
          <a:p>
            <a:pPr algn="ctr">
              <a:lnSpc>
                <a:spcPts val="2970"/>
              </a:lnSpc>
            </a:pPr>
            <a:r>
              <a:rPr lang="en-US" sz="2700" spc="135" dirty="0" err="1">
                <a:solidFill>
                  <a:srgbClr val="1B3640"/>
                </a:solidFill>
                <a:latin typeface="Poppins"/>
                <a:ea typeface="Poppins"/>
                <a:cs typeface="Poppins"/>
                <a:sym typeface="Poppins"/>
              </a:rPr>
              <a:t>Kewiraswastaan</a:t>
            </a:r>
            <a:endParaRPr lang="en-US" sz="2700" spc="135" dirty="0">
              <a:solidFill>
                <a:srgbClr val="1B3640"/>
              </a:solidFill>
              <a:latin typeface="Poppins"/>
              <a:ea typeface="Poppins"/>
              <a:cs typeface="Poppins"/>
              <a:sym typeface="Poppins"/>
            </a:endParaRPr>
          </a:p>
        </p:txBody>
      </p:sp>
      <p:sp>
        <p:nvSpPr>
          <p:cNvPr id="28" name="TextBox 28"/>
          <p:cNvSpPr txBox="1"/>
          <p:nvPr/>
        </p:nvSpPr>
        <p:spPr>
          <a:xfrm>
            <a:off x="12541615" y="5261057"/>
            <a:ext cx="4466897" cy="3749040"/>
          </a:xfrm>
          <a:prstGeom prst="rect">
            <a:avLst/>
          </a:prstGeom>
        </p:spPr>
        <p:txBody>
          <a:bodyPr lIns="0" tIns="0" rIns="0" bIns="0" rtlCol="0" anchor="t">
            <a:spAutoFit/>
          </a:bodyPr>
          <a:lstStyle/>
          <a:p>
            <a:pPr algn="ctr">
              <a:lnSpc>
                <a:spcPts val="2970"/>
              </a:lnSpc>
            </a:pPr>
            <a:r>
              <a:rPr lang="en-US" sz="2700" spc="135">
                <a:solidFill>
                  <a:srgbClr val="1B3640"/>
                </a:solidFill>
                <a:latin typeface="Poppins"/>
                <a:ea typeface="Poppins"/>
                <a:cs typeface="Poppins"/>
                <a:sym typeface="Poppins"/>
              </a:rPr>
              <a:t>Teknopreneur tidak sekedar menjual barang komoditas namun mereka menjual produk inovatif yang mampu menjadi substitusi maupun komplemen dalam kemajuan peradaban manusia.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28936" y="-594713"/>
            <a:ext cx="5231810" cy="4496086"/>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B23E3E"/>
              </a:solidFill>
              <a:prstDash val="solid"/>
              <a:miter/>
            </a:ln>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2196526" y="1722106"/>
            <a:ext cx="5231810" cy="4530511"/>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6D1"/>
            </a:solidFill>
            <a:ln w="12700">
              <a:solidFill>
                <a:srgbClr val="000000"/>
              </a:solidFill>
            </a:ln>
          </p:spPr>
        </p:sp>
      </p:grpSp>
      <p:grpSp>
        <p:nvGrpSpPr>
          <p:cNvPr id="7" name="Group 7"/>
          <p:cNvGrpSpPr/>
          <p:nvPr/>
        </p:nvGrpSpPr>
        <p:grpSpPr>
          <a:xfrm>
            <a:off x="-1828936" y="4073351"/>
            <a:ext cx="5231810" cy="4496086"/>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D9D9D9"/>
            </a:solidFill>
            <a:ln cap="sq">
              <a:noFill/>
              <a:prstDash val="solid"/>
              <a:miter/>
            </a:ln>
          </p:spPr>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9" y="0"/>
            <a:ext cx="18288000" cy="1028700"/>
            <a:chOff x="0" y="0"/>
            <a:chExt cx="4816593" cy="270933"/>
          </a:xfrm>
        </p:grpSpPr>
        <p:sp>
          <p:nvSpPr>
            <p:cNvPr id="11" name="Freeform 11"/>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3131"/>
            </a:solidFill>
          </p:spPr>
        </p:sp>
        <p:sp>
          <p:nvSpPr>
            <p:cNvPr id="12" name="TextBox 12"/>
            <p:cNvSpPr txBox="1"/>
            <p:nvPr/>
          </p:nvSpPr>
          <p:spPr>
            <a:xfrm>
              <a:off x="0" y="-38100"/>
              <a:ext cx="4816593" cy="30903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196526" y="413660"/>
            <a:ext cx="16091474" cy="1072240"/>
            <a:chOff x="0" y="0"/>
            <a:chExt cx="4238084" cy="282401"/>
          </a:xfrm>
        </p:grpSpPr>
        <p:sp>
          <p:nvSpPr>
            <p:cNvPr id="14" name="Freeform 14"/>
            <p:cNvSpPr/>
            <p:nvPr/>
          </p:nvSpPr>
          <p:spPr>
            <a:xfrm>
              <a:off x="0" y="0"/>
              <a:ext cx="4238084" cy="282401"/>
            </a:xfrm>
            <a:custGeom>
              <a:avLst/>
              <a:gdLst/>
              <a:ahLst/>
              <a:cxnLst/>
              <a:rect l="l" t="t" r="r" b="b"/>
              <a:pathLst>
                <a:path w="4238084" h="282401">
                  <a:moveTo>
                    <a:pt x="0" y="0"/>
                  </a:moveTo>
                  <a:lnTo>
                    <a:pt x="4238084" y="0"/>
                  </a:lnTo>
                  <a:lnTo>
                    <a:pt x="4238084" y="282401"/>
                  </a:lnTo>
                  <a:lnTo>
                    <a:pt x="0" y="282401"/>
                  </a:lnTo>
                  <a:close/>
                </a:path>
              </a:pathLst>
            </a:custGeom>
            <a:solidFill>
              <a:srgbClr val="1B3640"/>
            </a:solidFill>
          </p:spPr>
        </p:sp>
        <p:sp>
          <p:nvSpPr>
            <p:cNvPr id="15" name="TextBox 15"/>
            <p:cNvSpPr txBox="1"/>
            <p:nvPr/>
          </p:nvSpPr>
          <p:spPr>
            <a:xfrm>
              <a:off x="0" y="-38100"/>
              <a:ext cx="4238084" cy="320501"/>
            </a:xfrm>
            <a:prstGeom prst="rect">
              <a:avLst/>
            </a:prstGeom>
          </p:spPr>
          <p:txBody>
            <a:bodyPr lIns="50800" tIns="50800" rIns="50800" bIns="50800" rtlCol="0" anchor="ctr"/>
            <a:lstStyle/>
            <a:p>
              <a:pPr algn="ctr">
                <a:lnSpc>
                  <a:spcPts val="2659"/>
                </a:lnSpc>
              </a:pPr>
              <a:endParaRPr/>
            </a:p>
          </p:txBody>
        </p:sp>
      </p:grpSp>
      <p:sp>
        <p:nvSpPr>
          <p:cNvPr id="16" name="AutoShape 16"/>
          <p:cNvSpPr/>
          <p:nvPr/>
        </p:nvSpPr>
        <p:spPr>
          <a:xfrm flipV="1">
            <a:off x="74" y="10196513"/>
            <a:ext cx="18288000" cy="19050"/>
          </a:xfrm>
          <a:prstGeom prst="line">
            <a:avLst/>
          </a:prstGeom>
          <a:ln w="142875" cap="flat">
            <a:solidFill>
              <a:srgbClr val="B23E3E"/>
            </a:solidFill>
            <a:prstDash val="solid"/>
            <a:headEnd type="none" w="sm" len="sm"/>
            <a:tailEnd type="none" w="sm" len="sm"/>
          </a:ln>
        </p:spPr>
      </p:sp>
      <p:grpSp>
        <p:nvGrpSpPr>
          <p:cNvPr id="17" name="Group 17"/>
          <p:cNvGrpSpPr/>
          <p:nvPr/>
        </p:nvGrpSpPr>
        <p:grpSpPr>
          <a:xfrm>
            <a:off x="1859824" y="1722106"/>
            <a:ext cx="16058985" cy="3652185"/>
            <a:chOff x="0" y="0"/>
            <a:chExt cx="4229527" cy="961892"/>
          </a:xfrm>
        </p:grpSpPr>
        <p:sp>
          <p:nvSpPr>
            <p:cNvPr id="18" name="Freeform 18"/>
            <p:cNvSpPr/>
            <p:nvPr/>
          </p:nvSpPr>
          <p:spPr>
            <a:xfrm>
              <a:off x="0" y="0"/>
              <a:ext cx="4229527" cy="961892"/>
            </a:xfrm>
            <a:custGeom>
              <a:avLst/>
              <a:gdLst/>
              <a:ahLst/>
              <a:cxnLst/>
              <a:rect l="l" t="t" r="r" b="b"/>
              <a:pathLst>
                <a:path w="4229527" h="961892">
                  <a:moveTo>
                    <a:pt x="0" y="0"/>
                  </a:moveTo>
                  <a:lnTo>
                    <a:pt x="4229527" y="0"/>
                  </a:lnTo>
                  <a:lnTo>
                    <a:pt x="4229527" y="961892"/>
                  </a:lnTo>
                  <a:lnTo>
                    <a:pt x="0" y="961892"/>
                  </a:lnTo>
                  <a:close/>
                </a:path>
              </a:pathLst>
            </a:custGeom>
            <a:solidFill>
              <a:srgbClr val="F5A21F"/>
            </a:solidFill>
          </p:spPr>
        </p:sp>
        <p:sp>
          <p:nvSpPr>
            <p:cNvPr id="19" name="TextBox 19"/>
            <p:cNvSpPr txBox="1"/>
            <p:nvPr/>
          </p:nvSpPr>
          <p:spPr>
            <a:xfrm>
              <a:off x="0" y="-38100"/>
              <a:ext cx="4229527" cy="999992"/>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2565717" y="533855"/>
            <a:ext cx="15353091" cy="831850"/>
          </a:xfrm>
          <a:prstGeom prst="rect">
            <a:avLst/>
          </a:prstGeom>
        </p:spPr>
        <p:txBody>
          <a:bodyPr lIns="0" tIns="0" rIns="0" bIns="0" rtlCol="0" anchor="t">
            <a:spAutoFit/>
          </a:bodyPr>
          <a:lstStyle/>
          <a:p>
            <a:pPr marL="0" lvl="0" indent="0" algn="r">
              <a:lnSpc>
                <a:spcPts val="6050"/>
              </a:lnSpc>
              <a:spcBef>
                <a:spcPct val="0"/>
              </a:spcBef>
            </a:pPr>
            <a:r>
              <a:rPr lang="en-US" sz="5500" spc="275">
                <a:solidFill>
                  <a:srgbClr val="FFFFFF"/>
                </a:solidFill>
                <a:latin typeface="Poppins Bold"/>
                <a:ea typeface="Poppins Bold"/>
                <a:cs typeface="Poppins Bold"/>
                <a:sym typeface="Poppins Bold"/>
              </a:rPr>
              <a:t>PERAN &amp; URGENSI TECHNOPRENEURSHIP</a:t>
            </a:r>
          </a:p>
        </p:txBody>
      </p:sp>
      <p:sp>
        <p:nvSpPr>
          <p:cNvPr id="21" name="TextBox 21"/>
          <p:cNvSpPr txBox="1"/>
          <p:nvPr/>
        </p:nvSpPr>
        <p:spPr>
          <a:xfrm>
            <a:off x="2194346" y="1914344"/>
            <a:ext cx="15389940" cy="3201035"/>
          </a:xfrm>
          <a:prstGeom prst="rect">
            <a:avLst/>
          </a:prstGeom>
        </p:spPr>
        <p:txBody>
          <a:bodyPr lIns="0" tIns="0" rIns="0" bIns="0" rtlCol="0" anchor="t">
            <a:spAutoFit/>
          </a:bodyPr>
          <a:lstStyle/>
          <a:p>
            <a:pPr algn="just">
              <a:lnSpc>
                <a:spcPts val="3640"/>
              </a:lnSpc>
            </a:pPr>
            <a:r>
              <a:rPr lang="en-US" sz="2600">
                <a:solidFill>
                  <a:srgbClr val="FFFFFF"/>
                </a:solidFill>
                <a:latin typeface="Poppins"/>
                <a:ea typeface="Poppins"/>
                <a:cs typeface="Poppins"/>
                <a:sym typeface="Poppins"/>
              </a:rPr>
              <a:t>Data yg dirilis oleh Badan Pusat Statistik pada Agustus 2014 (update terakhir diganti) dari 9,5 % total pengangguran di Indonesia sebanyak 688.660 orang merupakan alumni Perguruan Tinggi. Bahkan 495.143 orang diantaranya lulusan perguruan tinggi bergelar sarjana.</a:t>
            </a:r>
          </a:p>
          <a:p>
            <a:pPr algn="just">
              <a:lnSpc>
                <a:spcPts val="3640"/>
              </a:lnSpc>
            </a:pPr>
            <a:endParaRPr lang="en-US" sz="2600">
              <a:solidFill>
                <a:srgbClr val="FFFFFF"/>
              </a:solidFill>
              <a:latin typeface="Poppins"/>
              <a:ea typeface="Poppins"/>
              <a:cs typeface="Poppins"/>
              <a:sym typeface="Poppins"/>
            </a:endParaRPr>
          </a:p>
          <a:p>
            <a:pPr algn="just">
              <a:lnSpc>
                <a:spcPts val="3640"/>
              </a:lnSpc>
              <a:spcBef>
                <a:spcPct val="0"/>
              </a:spcBef>
            </a:pPr>
            <a:r>
              <a:rPr lang="en-US" sz="2600">
                <a:solidFill>
                  <a:srgbClr val="FFFFFF"/>
                </a:solidFill>
                <a:latin typeface="Poppins"/>
                <a:ea typeface="Poppins"/>
                <a:cs typeface="Poppins"/>
                <a:sym typeface="Poppins"/>
              </a:rPr>
              <a:t>Technopreneurship dapat menjadi solusi bagi persoalan tingginya pengangguran terdidik di Indonesia. Pertumbuhan pengusaha muda dapat memberikan efek domino yg positif pada berbagai lini. Terutama pertumbuhan ekonomi nasional.</a:t>
            </a:r>
          </a:p>
        </p:txBody>
      </p:sp>
      <p:grpSp>
        <p:nvGrpSpPr>
          <p:cNvPr id="22" name="Group 22"/>
          <p:cNvGrpSpPr/>
          <p:nvPr/>
        </p:nvGrpSpPr>
        <p:grpSpPr>
          <a:xfrm>
            <a:off x="1859824" y="5606115"/>
            <a:ext cx="8029492" cy="3652185"/>
            <a:chOff x="0" y="0"/>
            <a:chExt cx="2114763" cy="961892"/>
          </a:xfrm>
        </p:grpSpPr>
        <p:sp>
          <p:nvSpPr>
            <p:cNvPr id="23" name="Freeform 23"/>
            <p:cNvSpPr/>
            <p:nvPr/>
          </p:nvSpPr>
          <p:spPr>
            <a:xfrm>
              <a:off x="0" y="0"/>
              <a:ext cx="2114764" cy="961892"/>
            </a:xfrm>
            <a:custGeom>
              <a:avLst/>
              <a:gdLst/>
              <a:ahLst/>
              <a:cxnLst/>
              <a:rect l="l" t="t" r="r" b="b"/>
              <a:pathLst>
                <a:path w="2114764" h="961892">
                  <a:moveTo>
                    <a:pt x="0" y="0"/>
                  </a:moveTo>
                  <a:lnTo>
                    <a:pt x="2114764" y="0"/>
                  </a:lnTo>
                  <a:lnTo>
                    <a:pt x="2114764" y="961892"/>
                  </a:lnTo>
                  <a:lnTo>
                    <a:pt x="0" y="961892"/>
                  </a:lnTo>
                  <a:close/>
                </a:path>
              </a:pathLst>
            </a:custGeom>
            <a:solidFill>
              <a:srgbClr val="F5A21F"/>
            </a:solidFill>
          </p:spPr>
        </p:sp>
        <p:sp>
          <p:nvSpPr>
            <p:cNvPr id="24" name="TextBox 24"/>
            <p:cNvSpPr txBox="1"/>
            <p:nvPr/>
          </p:nvSpPr>
          <p:spPr>
            <a:xfrm>
              <a:off x="0" y="-38100"/>
              <a:ext cx="2114763" cy="999992"/>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0242263" y="5606115"/>
            <a:ext cx="7676546" cy="3652185"/>
            <a:chOff x="0" y="0"/>
            <a:chExt cx="2021806" cy="961892"/>
          </a:xfrm>
        </p:grpSpPr>
        <p:sp>
          <p:nvSpPr>
            <p:cNvPr id="26" name="Freeform 26"/>
            <p:cNvSpPr/>
            <p:nvPr/>
          </p:nvSpPr>
          <p:spPr>
            <a:xfrm>
              <a:off x="0" y="0"/>
              <a:ext cx="2021806" cy="961892"/>
            </a:xfrm>
            <a:custGeom>
              <a:avLst/>
              <a:gdLst/>
              <a:ahLst/>
              <a:cxnLst/>
              <a:rect l="l" t="t" r="r" b="b"/>
              <a:pathLst>
                <a:path w="2021806" h="961892">
                  <a:moveTo>
                    <a:pt x="0" y="0"/>
                  </a:moveTo>
                  <a:lnTo>
                    <a:pt x="2021806" y="0"/>
                  </a:lnTo>
                  <a:lnTo>
                    <a:pt x="2021806" y="961892"/>
                  </a:lnTo>
                  <a:lnTo>
                    <a:pt x="0" y="961892"/>
                  </a:lnTo>
                  <a:close/>
                </a:path>
              </a:pathLst>
            </a:custGeom>
            <a:solidFill>
              <a:srgbClr val="F5A21F"/>
            </a:solidFill>
          </p:spPr>
        </p:sp>
        <p:sp>
          <p:nvSpPr>
            <p:cNvPr id="27" name="TextBox 27"/>
            <p:cNvSpPr txBox="1"/>
            <p:nvPr/>
          </p:nvSpPr>
          <p:spPr>
            <a:xfrm>
              <a:off x="0" y="-38100"/>
              <a:ext cx="2021806" cy="999992"/>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2196526" y="5812442"/>
            <a:ext cx="7390901" cy="3125470"/>
          </a:xfrm>
          <a:prstGeom prst="rect">
            <a:avLst/>
          </a:prstGeom>
        </p:spPr>
        <p:txBody>
          <a:bodyPr lIns="0" tIns="0" rIns="0" bIns="0" rtlCol="0" anchor="t">
            <a:spAutoFit/>
          </a:bodyPr>
          <a:lstStyle/>
          <a:p>
            <a:pPr algn="l">
              <a:lnSpc>
                <a:spcPts val="3080"/>
              </a:lnSpc>
            </a:pPr>
            <a:r>
              <a:rPr lang="en-US" sz="2200" dirty="0">
                <a:solidFill>
                  <a:srgbClr val="000000"/>
                </a:solidFill>
                <a:latin typeface="Poppins Bold"/>
                <a:ea typeface="Poppins Bold"/>
                <a:cs typeface="Poppins Bold"/>
                <a:sym typeface="Poppins Bold"/>
              </a:rPr>
              <a:t>Peran dan </a:t>
            </a:r>
            <a:r>
              <a:rPr lang="en-US" sz="2200" dirty="0" err="1">
                <a:solidFill>
                  <a:srgbClr val="000000"/>
                </a:solidFill>
                <a:latin typeface="Poppins Bold"/>
                <a:ea typeface="Poppins Bold"/>
                <a:cs typeface="Poppins Bold"/>
                <a:sym typeface="Poppins Bold"/>
              </a:rPr>
              <a:t>pentingnya</a:t>
            </a:r>
            <a:r>
              <a:rPr lang="en-US" sz="2200" dirty="0">
                <a:solidFill>
                  <a:srgbClr val="000000"/>
                </a:solidFill>
                <a:latin typeface="Poppins Bold"/>
                <a:ea typeface="Poppins Bold"/>
                <a:cs typeface="Poppins Bold"/>
                <a:sym typeface="Poppins Bold"/>
              </a:rPr>
              <a:t> </a:t>
            </a:r>
            <a:r>
              <a:rPr lang="en-US" sz="2200" dirty="0" err="1">
                <a:solidFill>
                  <a:srgbClr val="000000"/>
                </a:solidFill>
                <a:latin typeface="Poppins Bold"/>
                <a:ea typeface="Poppins Bold"/>
                <a:cs typeface="Poppins Bold"/>
                <a:sym typeface="Poppins Bold"/>
              </a:rPr>
              <a:t>penerapan</a:t>
            </a:r>
            <a:r>
              <a:rPr lang="en-US" sz="2200" dirty="0">
                <a:solidFill>
                  <a:srgbClr val="000000"/>
                </a:solidFill>
                <a:latin typeface="Poppins Bold"/>
                <a:ea typeface="Poppins Bold"/>
                <a:cs typeface="Poppins Bold"/>
                <a:sym typeface="Poppins Bold"/>
              </a:rPr>
              <a:t> </a:t>
            </a:r>
            <a:r>
              <a:rPr lang="en-US" sz="2200" dirty="0" err="1">
                <a:solidFill>
                  <a:srgbClr val="000000"/>
                </a:solidFill>
                <a:latin typeface="Poppins Bold"/>
                <a:ea typeface="Poppins Bold"/>
                <a:cs typeface="Poppins Bold"/>
                <a:sym typeface="Poppins Bold"/>
              </a:rPr>
              <a:t>technopreneurship</a:t>
            </a:r>
            <a:r>
              <a:rPr lang="en-US" sz="2200" dirty="0">
                <a:solidFill>
                  <a:srgbClr val="000000"/>
                </a:solidFill>
                <a:latin typeface="Poppins Bold"/>
                <a:ea typeface="Poppins Bold"/>
                <a:cs typeface="Poppins Bold"/>
                <a:sym typeface="Poppins Bold"/>
              </a:rPr>
              <a:t> </a:t>
            </a:r>
            <a:r>
              <a:rPr lang="en-US" sz="2200" dirty="0" err="1">
                <a:solidFill>
                  <a:srgbClr val="000000"/>
                </a:solidFill>
                <a:latin typeface="Poppins Bold"/>
                <a:ea typeface="Poppins Bold"/>
                <a:cs typeface="Poppins Bold"/>
                <a:sym typeface="Poppins Bold"/>
              </a:rPr>
              <a:t>bagi</a:t>
            </a:r>
            <a:r>
              <a:rPr lang="en-US" sz="2200" dirty="0">
                <a:solidFill>
                  <a:srgbClr val="000000"/>
                </a:solidFill>
                <a:latin typeface="Poppins Bold"/>
                <a:ea typeface="Poppins Bold"/>
                <a:cs typeface="Poppins Bold"/>
                <a:sym typeface="Poppins Bold"/>
              </a:rPr>
              <a:t> </a:t>
            </a:r>
            <a:r>
              <a:rPr lang="en-US" sz="2200" dirty="0" err="1">
                <a:solidFill>
                  <a:srgbClr val="000000"/>
                </a:solidFill>
                <a:latin typeface="Poppins Bold"/>
                <a:ea typeface="Poppins Bold"/>
                <a:cs typeface="Poppins Bold"/>
                <a:sym typeface="Poppins Bold"/>
              </a:rPr>
              <a:t>suatu</a:t>
            </a:r>
            <a:r>
              <a:rPr lang="en-US" sz="2200" dirty="0">
                <a:solidFill>
                  <a:srgbClr val="000000"/>
                </a:solidFill>
                <a:latin typeface="Poppins Bold"/>
                <a:ea typeface="Poppins Bold"/>
                <a:cs typeface="Poppins Bold"/>
                <a:sym typeface="Poppins Bold"/>
              </a:rPr>
              <a:t> Negara :</a:t>
            </a:r>
          </a:p>
          <a:p>
            <a:pPr marL="474983" lvl="1" indent="-237491" algn="l">
              <a:lnSpc>
                <a:spcPts val="3080"/>
              </a:lnSpc>
              <a:buFont typeface="Arial"/>
              <a:buChar char="•"/>
            </a:pPr>
            <a:r>
              <a:rPr lang="en-US" sz="2200" dirty="0" err="1">
                <a:solidFill>
                  <a:srgbClr val="000000"/>
                </a:solidFill>
                <a:latin typeface="Poppins"/>
                <a:ea typeface="Poppins"/>
                <a:cs typeface="Poppins"/>
                <a:sym typeface="Poppins"/>
              </a:rPr>
              <a:t>Meningkatkan</a:t>
            </a:r>
            <a:r>
              <a:rPr lang="en-US" sz="2200" dirty="0">
                <a:solidFill>
                  <a:srgbClr val="000000"/>
                </a:solidFill>
                <a:latin typeface="Poppins"/>
                <a:ea typeface="Poppins"/>
                <a:cs typeface="Poppins"/>
                <a:sym typeface="Poppins"/>
              </a:rPr>
              <a:t> </a:t>
            </a:r>
            <a:r>
              <a:rPr lang="en-US" sz="2200" dirty="0" err="1">
                <a:solidFill>
                  <a:srgbClr val="000000"/>
                </a:solidFill>
                <a:latin typeface="Poppins"/>
                <a:ea typeface="Poppins"/>
                <a:cs typeface="Poppins"/>
                <a:sym typeface="Poppins"/>
              </a:rPr>
              <a:t>efisiensi</a:t>
            </a:r>
            <a:r>
              <a:rPr lang="en-US" sz="2200" dirty="0">
                <a:solidFill>
                  <a:srgbClr val="000000"/>
                </a:solidFill>
                <a:latin typeface="Poppins"/>
                <a:ea typeface="Poppins"/>
                <a:cs typeface="Poppins"/>
                <a:sym typeface="Poppins"/>
              </a:rPr>
              <a:t> dan </a:t>
            </a:r>
            <a:r>
              <a:rPr lang="en-US" sz="2200" dirty="0" err="1">
                <a:solidFill>
                  <a:srgbClr val="000000"/>
                </a:solidFill>
                <a:latin typeface="Poppins"/>
                <a:ea typeface="Poppins"/>
                <a:cs typeface="Poppins"/>
                <a:sym typeface="Poppins"/>
              </a:rPr>
              <a:t>produktivitas</a:t>
            </a:r>
            <a:endParaRPr lang="en-US" sz="2200" dirty="0">
              <a:solidFill>
                <a:srgbClr val="000000"/>
              </a:solidFill>
              <a:latin typeface="Poppins"/>
              <a:ea typeface="Poppins"/>
              <a:cs typeface="Poppins"/>
              <a:sym typeface="Poppins"/>
            </a:endParaRPr>
          </a:p>
          <a:p>
            <a:pPr marL="474983" lvl="1" indent="-237491" algn="l">
              <a:lnSpc>
                <a:spcPts val="3080"/>
              </a:lnSpc>
              <a:buFont typeface="Arial"/>
              <a:buChar char="•"/>
            </a:pPr>
            <a:r>
              <a:rPr lang="en-US" sz="2200" dirty="0" err="1">
                <a:solidFill>
                  <a:srgbClr val="000000"/>
                </a:solidFill>
                <a:latin typeface="Poppins"/>
                <a:ea typeface="Poppins"/>
                <a:cs typeface="Poppins"/>
                <a:sym typeface="Poppins"/>
              </a:rPr>
              <a:t>Meningkatkan</a:t>
            </a:r>
            <a:r>
              <a:rPr lang="en-US" sz="2200" dirty="0">
                <a:solidFill>
                  <a:srgbClr val="000000"/>
                </a:solidFill>
                <a:latin typeface="Poppins"/>
                <a:ea typeface="Poppins"/>
                <a:cs typeface="Poppins"/>
                <a:sym typeface="Poppins"/>
              </a:rPr>
              <a:t> </a:t>
            </a:r>
            <a:r>
              <a:rPr lang="en-US" sz="2200" dirty="0" err="1">
                <a:solidFill>
                  <a:srgbClr val="000000"/>
                </a:solidFill>
                <a:latin typeface="Poppins"/>
                <a:ea typeface="Poppins"/>
                <a:cs typeface="Poppins"/>
                <a:sym typeface="Poppins"/>
              </a:rPr>
              <a:t>pendapatan</a:t>
            </a:r>
            <a:endParaRPr lang="en-US" sz="2200" dirty="0">
              <a:solidFill>
                <a:srgbClr val="000000"/>
              </a:solidFill>
              <a:latin typeface="Poppins"/>
              <a:ea typeface="Poppins"/>
              <a:cs typeface="Poppins"/>
              <a:sym typeface="Poppins"/>
            </a:endParaRPr>
          </a:p>
          <a:p>
            <a:pPr marL="474983" lvl="1" indent="-237491" algn="l">
              <a:lnSpc>
                <a:spcPts val="3080"/>
              </a:lnSpc>
              <a:buFont typeface="Arial"/>
              <a:buChar char="•"/>
            </a:pPr>
            <a:r>
              <a:rPr lang="en-US" sz="2200" dirty="0" err="1">
                <a:solidFill>
                  <a:srgbClr val="000000"/>
                </a:solidFill>
                <a:latin typeface="Poppins"/>
                <a:ea typeface="Poppins"/>
                <a:cs typeface="Poppins"/>
                <a:sym typeface="Poppins"/>
              </a:rPr>
              <a:t>Menciptakan</a:t>
            </a:r>
            <a:r>
              <a:rPr lang="en-US" sz="2200" dirty="0">
                <a:solidFill>
                  <a:srgbClr val="000000"/>
                </a:solidFill>
                <a:latin typeface="Poppins"/>
                <a:ea typeface="Poppins"/>
                <a:cs typeface="Poppins"/>
                <a:sym typeface="Poppins"/>
              </a:rPr>
              <a:t> </a:t>
            </a:r>
            <a:r>
              <a:rPr lang="en-US" sz="2200" dirty="0" err="1">
                <a:solidFill>
                  <a:srgbClr val="000000"/>
                </a:solidFill>
                <a:latin typeface="Poppins"/>
                <a:ea typeface="Poppins"/>
                <a:cs typeface="Poppins"/>
                <a:sym typeface="Poppins"/>
              </a:rPr>
              <a:t>lapangan</a:t>
            </a:r>
            <a:r>
              <a:rPr lang="en-US" sz="2200" dirty="0">
                <a:solidFill>
                  <a:srgbClr val="000000"/>
                </a:solidFill>
                <a:latin typeface="Poppins"/>
                <a:ea typeface="Poppins"/>
                <a:cs typeface="Poppins"/>
                <a:sym typeface="Poppins"/>
              </a:rPr>
              <a:t> </a:t>
            </a:r>
            <a:r>
              <a:rPr lang="en-US" sz="2200" dirty="0" err="1">
                <a:solidFill>
                  <a:srgbClr val="000000"/>
                </a:solidFill>
                <a:latin typeface="Poppins"/>
                <a:ea typeface="Poppins"/>
                <a:cs typeface="Poppins"/>
                <a:sym typeface="Poppins"/>
              </a:rPr>
              <a:t>kerja</a:t>
            </a:r>
            <a:r>
              <a:rPr lang="en-US" sz="2200" dirty="0">
                <a:solidFill>
                  <a:srgbClr val="000000"/>
                </a:solidFill>
                <a:latin typeface="Poppins"/>
                <a:ea typeface="Poppins"/>
                <a:cs typeface="Poppins"/>
                <a:sym typeface="Poppins"/>
              </a:rPr>
              <a:t> </a:t>
            </a:r>
            <a:r>
              <a:rPr lang="en-US" sz="2200" dirty="0" err="1">
                <a:solidFill>
                  <a:srgbClr val="000000"/>
                </a:solidFill>
                <a:latin typeface="Poppins"/>
                <a:ea typeface="Poppins"/>
                <a:cs typeface="Poppins"/>
                <a:sym typeface="Poppins"/>
              </a:rPr>
              <a:t>baru</a:t>
            </a:r>
            <a:endParaRPr lang="en-US" sz="2200" dirty="0">
              <a:solidFill>
                <a:srgbClr val="000000"/>
              </a:solidFill>
              <a:latin typeface="Poppins"/>
              <a:ea typeface="Poppins"/>
              <a:cs typeface="Poppins"/>
              <a:sym typeface="Poppins"/>
            </a:endParaRPr>
          </a:p>
          <a:p>
            <a:pPr marL="474983" lvl="1" indent="-237491" algn="l">
              <a:lnSpc>
                <a:spcPts val="3080"/>
              </a:lnSpc>
              <a:buFont typeface="Arial"/>
              <a:buChar char="•"/>
            </a:pPr>
            <a:r>
              <a:rPr lang="en-US" sz="2200" dirty="0" err="1">
                <a:solidFill>
                  <a:srgbClr val="000000"/>
                </a:solidFill>
                <a:latin typeface="Poppins"/>
                <a:ea typeface="Poppins"/>
                <a:cs typeface="Poppins"/>
                <a:sym typeface="Poppins"/>
              </a:rPr>
              <a:t>Menggerakkan</a:t>
            </a:r>
            <a:r>
              <a:rPr lang="en-US" sz="2200" dirty="0">
                <a:solidFill>
                  <a:srgbClr val="000000"/>
                </a:solidFill>
                <a:latin typeface="Poppins"/>
                <a:ea typeface="Poppins"/>
                <a:cs typeface="Poppins"/>
                <a:sym typeface="Poppins"/>
              </a:rPr>
              <a:t> sector </a:t>
            </a:r>
            <a:r>
              <a:rPr lang="en-US" sz="2200" dirty="0" err="1">
                <a:solidFill>
                  <a:srgbClr val="000000"/>
                </a:solidFill>
                <a:latin typeface="Poppins"/>
                <a:ea typeface="Poppins"/>
                <a:cs typeface="Poppins"/>
                <a:sym typeface="Poppins"/>
              </a:rPr>
              <a:t>ekonomi</a:t>
            </a:r>
            <a:r>
              <a:rPr lang="en-US" sz="2200" dirty="0">
                <a:solidFill>
                  <a:srgbClr val="000000"/>
                </a:solidFill>
                <a:latin typeface="Poppins"/>
                <a:ea typeface="Poppins"/>
                <a:cs typeface="Poppins"/>
                <a:sym typeface="Poppins"/>
              </a:rPr>
              <a:t> </a:t>
            </a:r>
            <a:r>
              <a:rPr lang="en-US" sz="2200" dirty="0" err="1">
                <a:solidFill>
                  <a:srgbClr val="000000"/>
                </a:solidFill>
                <a:latin typeface="Poppins"/>
                <a:ea typeface="Poppins"/>
                <a:cs typeface="Poppins"/>
                <a:sym typeface="Poppins"/>
              </a:rPr>
              <a:t>lainnya</a:t>
            </a:r>
            <a:endParaRPr lang="en-US" sz="2200" dirty="0">
              <a:solidFill>
                <a:srgbClr val="000000"/>
              </a:solidFill>
              <a:latin typeface="Poppins"/>
              <a:ea typeface="Poppins"/>
              <a:cs typeface="Poppins"/>
              <a:sym typeface="Poppins"/>
            </a:endParaRPr>
          </a:p>
          <a:p>
            <a:pPr marL="474983" lvl="1" indent="-237491" algn="l">
              <a:lnSpc>
                <a:spcPts val="3080"/>
              </a:lnSpc>
              <a:spcBef>
                <a:spcPct val="0"/>
              </a:spcBef>
              <a:buFont typeface="Arial"/>
              <a:buChar char="•"/>
            </a:pPr>
            <a:r>
              <a:rPr lang="en-US" sz="2200" dirty="0" err="1">
                <a:solidFill>
                  <a:srgbClr val="000000"/>
                </a:solidFill>
                <a:latin typeface="Poppins"/>
                <a:ea typeface="Poppins"/>
                <a:cs typeface="Poppins"/>
                <a:sym typeface="Poppins"/>
              </a:rPr>
              <a:t>Meminimalkan</a:t>
            </a:r>
            <a:r>
              <a:rPr lang="en-US" sz="2200" dirty="0">
                <a:solidFill>
                  <a:srgbClr val="000000"/>
                </a:solidFill>
                <a:latin typeface="Poppins"/>
                <a:ea typeface="Poppins"/>
                <a:cs typeface="Poppins"/>
                <a:sym typeface="Poppins"/>
              </a:rPr>
              <a:t> hambatan2 </a:t>
            </a:r>
            <a:r>
              <a:rPr lang="en-US" sz="2200" dirty="0" err="1">
                <a:solidFill>
                  <a:srgbClr val="000000"/>
                </a:solidFill>
                <a:latin typeface="Poppins"/>
                <a:ea typeface="Poppins"/>
                <a:cs typeface="Poppins"/>
                <a:sym typeface="Poppins"/>
              </a:rPr>
              <a:t>dlm</a:t>
            </a:r>
            <a:r>
              <a:rPr lang="en-US" sz="2200" dirty="0">
                <a:solidFill>
                  <a:srgbClr val="000000"/>
                </a:solidFill>
                <a:latin typeface="Poppins"/>
                <a:ea typeface="Poppins"/>
                <a:cs typeface="Poppins"/>
                <a:sym typeface="Poppins"/>
              </a:rPr>
              <a:t> </a:t>
            </a:r>
            <a:r>
              <a:rPr lang="en-US" sz="2200" dirty="0" err="1">
                <a:solidFill>
                  <a:srgbClr val="000000"/>
                </a:solidFill>
                <a:latin typeface="Poppins"/>
                <a:ea typeface="Poppins"/>
                <a:cs typeface="Poppins"/>
                <a:sym typeface="Poppins"/>
              </a:rPr>
              <a:t>berwirausaha</a:t>
            </a:r>
            <a:r>
              <a:rPr lang="en-US" sz="2200" dirty="0">
                <a:solidFill>
                  <a:srgbClr val="000000"/>
                </a:solidFill>
                <a:latin typeface="Poppins"/>
                <a:ea typeface="Poppins"/>
                <a:cs typeface="Poppins"/>
                <a:sym typeface="Poppins"/>
              </a:rPr>
              <a:t>, </a:t>
            </a:r>
            <a:r>
              <a:rPr lang="en-US" sz="2200" dirty="0" err="1">
                <a:solidFill>
                  <a:srgbClr val="000000"/>
                </a:solidFill>
                <a:latin typeface="Poppins"/>
                <a:ea typeface="Poppins"/>
                <a:cs typeface="Poppins"/>
                <a:sym typeface="Poppins"/>
              </a:rPr>
              <a:t>terutama</a:t>
            </a:r>
            <a:r>
              <a:rPr lang="en-US" sz="2200" dirty="0">
                <a:solidFill>
                  <a:srgbClr val="000000"/>
                </a:solidFill>
                <a:latin typeface="Poppins"/>
                <a:ea typeface="Poppins"/>
                <a:cs typeface="Poppins"/>
                <a:sym typeface="Poppins"/>
              </a:rPr>
              <a:t> </a:t>
            </a:r>
            <a:r>
              <a:rPr lang="en-US" sz="2200" dirty="0" err="1">
                <a:solidFill>
                  <a:srgbClr val="000000"/>
                </a:solidFill>
                <a:latin typeface="Poppins"/>
                <a:ea typeface="Poppins"/>
                <a:cs typeface="Poppins"/>
                <a:sym typeface="Poppins"/>
              </a:rPr>
              <a:t>bagi</a:t>
            </a:r>
            <a:r>
              <a:rPr lang="en-US" sz="2200" dirty="0">
                <a:solidFill>
                  <a:srgbClr val="000000"/>
                </a:solidFill>
                <a:latin typeface="Poppins"/>
                <a:ea typeface="Poppins"/>
                <a:cs typeface="Poppins"/>
                <a:sym typeface="Poppins"/>
              </a:rPr>
              <a:t> UKM</a:t>
            </a:r>
          </a:p>
        </p:txBody>
      </p:sp>
      <p:sp>
        <p:nvSpPr>
          <p:cNvPr id="29" name="TextBox 29"/>
          <p:cNvSpPr txBox="1"/>
          <p:nvPr/>
        </p:nvSpPr>
        <p:spPr>
          <a:xfrm>
            <a:off x="10385085" y="5645635"/>
            <a:ext cx="7390901" cy="3515995"/>
          </a:xfrm>
          <a:prstGeom prst="rect">
            <a:avLst/>
          </a:prstGeom>
        </p:spPr>
        <p:txBody>
          <a:bodyPr lIns="0" tIns="0" rIns="0" bIns="0" rtlCol="0" anchor="t">
            <a:spAutoFit/>
          </a:bodyPr>
          <a:lstStyle/>
          <a:p>
            <a:pPr algn="l">
              <a:lnSpc>
                <a:spcPts val="3080"/>
              </a:lnSpc>
            </a:pPr>
            <a:r>
              <a:rPr lang="en-US" sz="2200">
                <a:solidFill>
                  <a:srgbClr val="000000"/>
                </a:solidFill>
                <a:latin typeface="Poppins Bold"/>
                <a:ea typeface="Poppins Bold"/>
                <a:cs typeface="Poppins Bold"/>
                <a:sym typeface="Poppins Bold"/>
              </a:rPr>
              <a:t>Technopreneurship memberikan dampak positif bagi lingkungan &amp; sosial :</a:t>
            </a:r>
          </a:p>
          <a:p>
            <a:pPr marL="474983" lvl="1" indent="-237491" algn="l">
              <a:lnSpc>
                <a:spcPts val="3080"/>
              </a:lnSpc>
              <a:buFont typeface="Arial"/>
              <a:buChar char="•"/>
            </a:pPr>
            <a:r>
              <a:rPr lang="en-US" sz="2200">
                <a:solidFill>
                  <a:srgbClr val="000000"/>
                </a:solidFill>
                <a:latin typeface="Poppins"/>
                <a:ea typeface="Poppins"/>
                <a:cs typeface="Poppins"/>
                <a:sym typeface="Poppins"/>
              </a:rPr>
              <a:t>Pemanfaatan SDA lebih produktif &amp; berkelanjutan</a:t>
            </a:r>
          </a:p>
          <a:p>
            <a:pPr marL="474983" lvl="1" indent="-237491" algn="l">
              <a:lnSpc>
                <a:spcPts val="3080"/>
              </a:lnSpc>
              <a:buFont typeface="Arial"/>
              <a:buChar char="•"/>
            </a:pPr>
            <a:r>
              <a:rPr lang="en-US" sz="2200">
                <a:solidFill>
                  <a:srgbClr val="000000"/>
                </a:solidFill>
                <a:latin typeface="Poppins"/>
                <a:ea typeface="Poppins"/>
                <a:cs typeface="Poppins"/>
                <a:sym typeface="Poppins"/>
              </a:rPr>
              <a:t>Peningkatan efisiensi penggunaan SDA terutama energy</a:t>
            </a:r>
          </a:p>
          <a:p>
            <a:pPr marL="474983" lvl="1" indent="-237491" algn="l">
              <a:lnSpc>
                <a:spcPts val="3080"/>
              </a:lnSpc>
              <a:buFont typeface="Arial"/>
              <a:buChar char="•"/>
            </a:pPr>
            <a:r>
              <a:rPr lang="en-US" sz="2200">
                <a:solidFill>
                  <a:srgbClr val="000000"/>
                </a:solidFill>
                <a:latin typeface="Poppins"/>
                <a:ea typeface="Poppins"/>
                <a:cs typeface="Poppins"/>
                <a:sym typeface="Poppins"/>
              </a:rPr>
              <a:t>Mengurangi eksploitasi SDA</a:t>
            </a:r>
          </a:p>
          <a:p>
            <a:pPr marL="474983" lvl="1" indent="-237491" algn="l">
              <a:lnSpc>
                <a:spcPts val="3080"/>
              </a:lnSpc>
              <a:spcBef>
                <a:spcPct val="0"/>
              </a:spcBef>
              <a:buFont typeface="Arial"/>
              <a:buChar char="•"/>
            </a:pPr>
            <a:r>
              <a:rPr lang="en-US" sz="2200">
                <a:solidFill>
                  <a:srgbClr val="000000"/>
                </a:solidFill>
                <a:latin typeface="Poppins"/>
                <a:ea typeface="Poppins"/>
                <a:cs typeface="Poppins"/>
                <a:sym typeface="Poppins"/>
              </a:rPr>
              <a:t>Mengatasi persoalan polusi dan pencemaran lingkungan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8700"/>
            <a:ext cx="9144268" cy="1203619"/>
            <a:chOff x="0" y="0"/>
            <a:chExt cx="2408367" cy="317003"/>
          </a:xfrm>
        </p:grpSpPr>
        <p:sp>
          <p:nvSpPr>
            <p:cNvPr id="3" name="Freeform 3"/>
            <p:cNvSpPr/>
            <p:nvPr/>
          </p:nvSpPr>
          <p:spPr>
            <a:xfrm>
              <a:off x="0" y="0"/>
              <a:ext cx="2408367" cy="317003"/>
            </a:xfrm>
            <a:custGeom>
              <a:avLst/>
              <a:gdLst/>
              <a:ahLst/>
              <a:cxnLst/>
              <a:rect l="l" t="t" r="r" b="b"/>
              <a:pathLst>
                <a:path w="2408367" h="317003">
                  <a:moveTo>
                    <a:pt x="0" y="0"/>
                  </a:moveTo>
                  <a:lnTo>
                    <a:pt x="2408367" y="0"/>
                  </a:lnTo>
                  <a:lnTo>
                    <a:pt x="2408367" y="317003"/>
                  </a:lnTo>
                  <a:lnTo>
                    <a:pt x="0" y="317003"/>
                  </a:lnTo>
                  <a:close/>
                </a:path>
              </a:pathLst>
            </a:custGeom>
            <a:solidFill>
              <a:srgbClr val="1B3640"/>
            </a:solidFill>
          </p:spPr>
        </p:sp>
        <p:sp>
          <p:nvSpPr>
            <p:cNvPr id="4" name="TextBox 4"/>
            <p:cNvSpPr txBox="1"/>
            <p:nvPr/>
          </p:nvSpPr>
          <p:spPr>
            <a:xfrm>
              <a:off x="0" y="-38100"/>
              <a:ext cx="2408367" cy="3551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6820371" y="452647"/>
            <a:ext cx="877621" cy="1580264"/>
          </a:xfrm>
          <a:custGeom>
            <a:avLst/>
            <a:gdLst/>
            <a:ahLst/>
            <a:cxnLst/>
            <a:rect l="l" t="t" r="r" b="b"/>
            <a:pathLst>
              <a:path w="877621" h="1580264">
                <a:moveTo>
                  <a:pt x="0" y="0"/>
                </a:moveTo>
                <a:lnTo>
                  <a:pt x="877620" y="0"/>
                </a:lnTo>
                <a:lnTo>
                  <a:pt x="877620" y="1580263"/>
                </a:lnTo>
                <a:lnTo>
                  <a:pt x="0" y="15802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a:grpSpLocks noChangeAspect="1"/>
          </p:cNvGrpSpPr>
          <p:nvPr/>
        </p:nvGrpSpPr>
        <p:grpSpPr>
          <a:xfrm>
            <a:off x="12055050" y="2285511"/>
            <a:ext cx="5414338" cy="4688572"/>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t="-36609" b="-36609"/>
              </a:stretch>
            </a:blipFill>
          </p:spPr>
        </p:sp>
      </p:grpSp>
      <p:sp>
        <p:nvSpPr>
          <p:cNvPr id="8" name="TextBox 8"/>
          <p:cNvSpPr txBox="1"/>
          <p:nvPr/>
        </p:nvSpPr>
        <p:spPr>
          <a:xfrm>
            <a:off x="1029199" y="1163784"/>
            <a:ext cx="8115069" cy="850233"/>
          </a:xfrm>
          <a:prstGeom prst="rect">
            <a:avLst/>
          </a:prstGeom>
        </p:spPr>
        <p:txBody>
          <a:bodyPr lIns="0" tIns="0" rIns="0" bIns="0" rtlCol="0" anchor="t">
            <a:spAutoFit/>
          </a:bodyPr>
          <a:lstStyle/>
          <a:p>
            <a:pPr marL="0" marR="0" lvl="0" indent="0" algn="l" defTabSz="914400" rtl="0" eaLnBrk="1" fontAlgn="auto" latinLnBrk="0" hangingPunct="1">
              <a:lnSpc>
                <a:spcPts val="6600"/>
              </a:lnSpc>
              <a:spcBef>
                <a:spcPct val="0"/>
              </a:spcBef>
              <a:spcAft>
                <a:spcPts val="0"/>
              </a:spcAft>
              <a:buClrTx/>
              <a:buSzTx/>
              <a:buFontTx/>
              <a:buNone/>
              <a:tabLst/>
              <a:defRPr/>
            </a:pPr>
            <a:r>
              <a:rPr kumimoji="0" lang="en-US" sz="6000" b="0" i="0" u="none" strike="noStrike" kern="1200" cap="none" spc="300" normalizeH="0" baseline="0" noProof="0" dirty="0" err="1">
                <a:ln>
                  <a:noFill/>
                </a:ln>
                <a:solidFill>
                  <a:srgbClr val="FFDE59"/>
                </a:solidFill>
                <a:effectLst/>
                <a:uLnTx/>
                <a:uFillTx/>
                <a:latin typeface="Poppins Bold"/>
                <a:ea typeface="Poppins Bold"/>
                <a:cs typeface="Poppins Bold"/>
                <a:sym typeface="Poppins Bold"/>
              </a:rPr>
              <a:t>Tujuan</a:t>
            </a:r>
            <a:endParaRPr kumimoji="0" lang="en-US" sz="6000" b="0" i="0" u="none" strike="noStrike" kern="1200" cap="none" spc="300" normalizeH="0" baseline="0" noProof="0" dirty="0">
              <a:ln>
                <a:noFill/>
              </a:ln>
              <a:solidFill>
                <a:srgbClr val="FFDE59"/>
              </a:solidFill>
              <a:effectLst/>
              <a:uLnTx/>
              <a:uFillTx/>
              <a:latin typeface="Poppins Bold"/>
              <a:ea typeface="Poppins Bold"/>
              <a:cs typeface="Poppins Bold"/>
              <a:sym typeface="Poppins Bold"/>
            </a:endParaRPr>
          </a:p>
        </p:txBody>
      </p:sp>
      <p:sp>
        <p:nvSpPr>
          <p:cNvPr id="9" name="TextBox 9"/>
          <p:cNvSpPr txBox="1"/>
          <p:nvPr/>
        </p:nvSpPr>
        <p:spPr>
          <a:xfrm>
            <a:off x="369762" y="2399016"/>
            <a:ext cx="7906709" cy="928780"/>
          </a:xfrm>
          <a:prstGeom prst="rect">
            <a:avLst/>
          </a:prstGeom>
        </p:spPr>
        <p:txBody>
          <a:bodyPr lIns="0" tIns="0" rIns="0" bIns="0" rtlCol="0" anchor="t">
            <a:spAutoFit/>
          </a:bodyPr>
          <a:lstStyle/>
          <a:p>
            <a:pPr marL="0" marR="0" lvl="0" indent="0" algn="l" defTabSz="914400" rtl="0" eaLnBrk="1" fontAlgn="auto" latinLnBrk="0" hangingPunct="1">
              <a:lnSpc>
                <a:spcPts val="7238"/>
              </a:lnSpc>
              <a:spcBef>
                <a:spcPct val="0"/>
              </a:spcBef>
              <a:spcAft>
                <a:spcPts val="0"/>
              </a:spcAft>
              <a:buClrTx/>
              <a:buSzTx/>
              <a:buFontTx/>
              <a:buNone/>
              <a:tabLst/>
              <a:defRPr/>
            </a:pPr>
            <a:r>
              <a:rPr kumimoji="0" lang="en-US" sz="6580" b="0" i="0" u="none" strike="noStrike" kern="1200" cap="none" spc="329" normalizeH="0" baseline="0" noProof="0" dirty="0" err="1">
                <a:ln>
                  <a:noFill/>
                </a:ln>
                <a:solidFill>
                  <a:srgbClr val="1B3640"/>
                </a:solidFill>
                <a:effectLst/>
                <a:uLnTx/>
                <a:uFillTx/>
                <a:latin typeface="Poppins Bold"/>
                <a:ea typeface="Poppins Bold"/>
                <a:cs typeface="Poppins Bold"/>
                <a:sym typeface="Poppins Bold"/>
              </a:rPr>
              <a:t>Pembelajaran</a:t>
            </a:r>
            <a:endParaRPr kumimoji="0" lang="en-US" sz="6580" b="0" i="0" u="none" strike="noStrike" kern="1200" cap="none" spc="329" normalizeH="0" baseline="0" noProof="0" dirty="0">
              <a:ln>
                <a:noFill/>
              </a:ln>
              <a:solidFill>
                <a:srgbClr val="1B3640"/>
              </a:solidFill>
              <a:effectLst/>
              <a:uLnTx/>
              <a:uFillTx/>
              <a:latin typeface="Poppins Bold"/>
              <a:ea typeface="Poppins Bold"/>
              <a:cs typeface="Poppins Bold"/>
              <a:sym typeface="Poppins Bold"/>
            </a:endParaRPr>
          </a:p>
        </p:txBody>
      </p:sp>
      <p:grpSp>
        <p:nvGrpSpPr>
          <p:cNvPr id="10" name="Group 10"/>
          <p:cNvGrpSpPr>
            <a:grpSpLocks noChangeAspect="1"/>
          </p:cNvGrpSpPr>
          <p:nvPr/>
        </p:nvGrpSpPr>
        <p:grpSpPr>
          <a:xfrm>
            <a:off x="7814168" y="4629797"/>
            <a:ext cx="5414338" cy="4688572"/>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r="-22504"/>
              </a:stretch>
            </a:blipFill>
          </p:spPr>
        </p:sp>
      </p:grpSp>
      <p:grpSp>
        <p:nvGrpSpPr>
          <p:cNvPr id="12" name="Group 12"/>
          <p:cNvGrpSpPr>
            <a:grpSpLocks noChangeAspect="1"/>
          </p:cNvGrpSpPr>
          <p:nvPr/>
        </p:nvGrpSpPr>
        <p:grpSpPr>
          <a:xfrm>
            <a:off x="12055050" y="7136110"/>
            <a:ext cx="5414338" cy="4688572"/>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3131"/>
            </a:solidFill>
            <a:ln w="12700">
              <a:solidFill>
                <a:srgbClr val="000000"/>
              </a:solidFill>
            </a:ln>
          </p:spPr>
        </p:sp>
      </p:grpSp>
      <p:grpSp>
        <p:nvGrpSpPr>
          <p:cNvPr id="14" name="Group 14"/>
          <p:cNvGrpSpPr>
            <a:grpSpLocks noChangeAspect="1"/>
          </p:cNvGrpSpPr>
          <p:nvPr/>
        </p:nvGrpSpPr>
        <p:grpSpPr>
          <a:xfrm>
            <a:off x="7814168" y="-222520"/>
            <a:ext cx="5414338" cy="4688572"/>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B23E3E"/>
            </a:solidFill>
            <a:ln w="12700">
              <a:solidFill>
                <a:srgbClr val="000000"/>
              </a:solidFill>
            </a:ln>
          </p:spPr>
        </p:sp>
      </p:grpSp>
      <p:sp>
        <p:nvSpPr>
          <p:cNvPr id="20" name="TextBox 19">
            <a:extLst>
              <a:ext uri="{FF2B5EF4-FFF2-40B4-BE49-F238E27FC236}">
                <a16:creationId xmlns:a16="http://schemas.microsoft.com/office/drawing/2014/main" id="{08D06D89-C228-4C93-AF59-A97FC6E6D1B6}"/>
              </a:ext>
            </a:extLst>
          </p:cNvPr>
          <p:cNvSpPr txBox="1"/>
          <p:nvPr/>
        </p:nvSpPr>
        <p:spPr>
          <a:xfrm>
            <a:off x="480228" y="4649114"/>
            <a:ext cx="9213010" cy="4031873"/>
          </a:xfrm>
          <a:prstGeom prst="rect">
            <a:avLst/>
          </a:prstGeom>
          <a:noFill/>
        </p:spPr>
        <p:txBody>
          <a:bodyPr wrap="square">
            <a:spAutoFit/>
          </a:bodyPr>
          <a:lstStyle/>
          <a:p>
            <a:r>
              <a:rPr lang="en-ID" sz="3200" dirty="0" err="1">
                <a:latin typeface="Consolas" panose="020B0609020204030204" pitchFamily="49" charset="0"/>
              </a:rPr>
              <a:t>Definisi</a:t>
            </a:r>
            <a:r>
              <a:rPr lang="en-ID" sz="3200" dirty="0">
                <a:latin typeface="Consolas" panose="020B0609020204030204" pitchFamily="49" charset="0"/>
              </a:rPr>
              <a:t>:</a:t>
            </a:r>
          </a:p>
          <a:p>
            <a:r>
              <a:rPr lang="en-ID" sz="3200" dirty="0" err="1">
                <a:latin typeface="Consolas" panose="020B0609020204030204" pitchFamily="49" charset="0"/>
              </a:rPr>
              <a:t>Technopreneurship</a:t>
            </a:r>
            <a:r>
              <a:rPr lang="en-ID" sz="3200" dirty="0">
                <a:latin typeface="Consolas" panose="020B0609020204030204" pitchFamily="49" charset="0"/>
              </a:rPr>
              <a:t> </a:t>
            </a:r>
            <a:r>
              <a:rPr lang="en-ID" sz="3200" dirty="0" err="1">
                <a:latin typeface="Consolas" panose="020B0609020204030204" pitchFamily="49" charset="0"/>
              </a:rPr>
              <a:t>adalah</a:t>
            </a:r>
            <a:r>
              <a:rPr lang="en-ID" sz="3200" dirty="0">
                <a:latin typeface="Consolas" panose="020B0609020204030204" pitchFamily="49" charset="0"/>
              </a:rPr>
              <a:t> </a:t>
            </a:r>
            <a:r>
              <a:rPr lang="en-ID" sz="3200" dirty="0" err="1">
                <a:latin typeface="Consolas" panose="020B0609020204030204" pitchFamily="49" charset="0"/>
              </a:rPr>
              <a:t>praktik</a:t>
            </a:r>
            <a:r>
              <a:rPr lang="en-ID" sz="3200" dirty="0">
                <a:latin typeface="Consolas" panose="020B0609020204030204" pitchFamily="49" charset="0"/>
              </a:rPr>
              <a:t> </a:t>
            </a:r>
            <a:r>
              <a:rPr lang="en-ID" sz="3200" dirty="0" err="1">
                <a:latin typeface="Consolas" panose="020B0609020204030204" pitchFamily="49" charset="0"/>
              </a:rPr>
              <a:t>menciptakan</a:t>
            </a:r>
            <a:r>
              <a:rPr lang="en-ID" sz="3200" dirty="0">
                <a:latin typeface="Consolas" panose="020B0609020204030204" pitchFamily="49" charset="0"/>
              </a:rPr>
              <a:t> dan </a:t>
            </a:r>
            <a:r>
              <a:rPr lang="en-ID" sz="3200" dirty="0" err="1">
                <a:latin typeface="Consolas" panose="020B0609020204030204" pitchFamily="49" charset="0"/>
              </a:rPr>
              <a:t>mengelola</a:t>
            </a:r>
            <a:r>
              <a:rPr lang="en-ID" sz="3200" dirty="0">
                <a:latin typeface="Consolas" panose="020B0609020204030204" pitchFamily="49" charset="0"/>
              </a:rPr>
              <a:t> </a:t>
            </a:r>
            <a:r>
              <a:rPr lang="en-ID" sz="3200" dirty="0" err="1">
                <a:latin typeface="Consolas" panose="020B0609020204030204" pitchFamily="49" charset="0"/>
              </a:rPr>
              <a:t>bisnis</a:t>
            </a:r>
            <a:r>
              <a:rPr lang="en-ID" sz="3200" dirty="0">
                <a:latin typeface="Consolas" panose="020B0609020204030204" pitchFamily="49" charset="0"/>
              </a:rPr>
              <a:t> </a:t>
            </a:r>
            <a:r>
              <a:rPr lang="en-ID" sz="3200" dirty="0" err="1">
                <a:latin typeface="Consolas" panose="020B0609020204030204" pitchFamily="49" charset="0"/>
              </a:rPr>
              <a:t>berbasis</a:t>
            </a:r>
            <a:r>
              <a:rPr lang="en-ID" sz="3200" dirty="0">
                <a:latin typeface="Consolas" panose="020B0609020204030204" pitchFamily="49" charset="0"/>
              </a:rPr>
              <a:t> </a:t>
            </a:r>
            <a:r>
              <a:rPr lang="en-ID" sz="3200" dirty="0" err="1">
                <a:latin typeface="Consolas" panose="020B0609020204030204" pitchFamily="49" charset="0"/>
              </a:rPr>
              <a:t>teknologi</a:t>
            </a:r>
            <a:r>
              <a:rPr lang="en-ID" sz="3200" dirty="0">
                <a:latin typeface="Consolas" panose="020B0609020204030204" pitchFamily="49" charset="0"/>
              </a:rPr>
              <a:t>.</a:t>
            </a:r>
          </a:p>
          <a:p>
            <a:r>
              <a:rPr lang="en-ID" sz="3200" dirty="0" err="1">
                <a:latin typeface="Consolas" panose="020B0609020204030204" pitchFamily="49" charset="0"/>
              </a:rPr>
              <a:t>Elemen</a:t>
            </a:r>
            <a:r>
              <a:rPr lang="en-ID" sz="3200" dirty="0">
                <a:latin typeface="Consolas" panose="020B0609020204030204" pitchFamily="49" charset="0"/>
              </a:rPr>
              <a:t> </a:t>
            </a:r>
            <a:r>
              <a:rPr lang="en-ID" sz="3200" dirty="0" err="1">
                <a:latin typeface="Consolas" panose="020B0609020204030204" pitchFamily="49" charset="0"/>
              </a:rPr>
              <a:t>Kunci</a:t>
            </a:r>
            <a:r>
              <a:rPr lang="en-ID" sz="3200" dirty="0">
                <a:latin typeface="Consolas" panose="020B0609020204030204" pitchFamily="49" charset="0"/>
              </a:rPr>
              <a:t>:</a:t>
            </a:r>
          </a:p>
          <a:p>
            <a:r>
              <a:rPr lang="en-ID" sz="3200" dirty="0" err="1">
                <a:latin typeface="Consolas" panose="020B0609020204030204" pitchFamily="49" charset="0"/>
              </a:rPr>
              <a:t>Teknologi</a:t>
            </a:r>
            <a:endParaRPr lang="en-ID" sz="3200" dirty="0">
              <a:latin typeface="Consolas" panose="020B0609020204030204" pitchFamily="49" charset="0"/>
            </a:endParaRPr>
          </a:p>
          <a:p>
            <a:r>
              <a:rPr lang="en-ID" sz="3200" dirty="0" err="1">
                <a:latin typeface="Consolas" panose="020B0609020204030204" pitchFamily="49" charset="0"/>
              </a:rPr>
              <a:t>Inovasi</a:t>
            </a:r>
            <a:endParaRPr lang="en-ID" sz="3200" dirty="0">
              <a:latin typeface="Consolas" panose="020B0609020204030204" pitchFamily="49" charset="0"/>
            </a:endParaRPr>
          </a:p>
          <a:p>
            <a:r>
              <a:rPr lang="en-ID" sz="3200" dirty="0" err="1">
                <a:latin typeface="Consolas" panose="020B0609020204030204" pitchFamily="49" charset="0"/>
              </a:rPr>
              <a:t>Kewiraswastaan</a:t>
            </a:r>
            <a:endParaRPr lang="en-ID" sz="3200" dirty="0">
              <a:latin typeface="Consolas" panose="020B0609020204030204" pitchFamily="49" charset="0"/>
            </a:endParaRPr>
          </a:p>
        </p:txBody>
      </p:sp>
    </p:spTree>
    <p:extLst>
      <p:ext uri="{BB962C8B-B14F-4D97-AF65-F5344CB8AC3E}">
        <p14:creationId xmlns:p14="http://schemas.microsoft.com/office/powerpoint/2010/main" val="2588409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8700"/>
            <a:ext cx="9144268" cy="1203619"/>
            <a:chOff x="0" y="0"/>
            <a:chExt cx="2408367" cy="317003"/>
          </a:xfrm>
        </p:grpSpPr>
        <p:sp>
          <p:nvSpPr>
            <p:cNvPr id="3" name="Freeform 3"/>
            <p:cNvSpPr/>
            <p:nvPr/>
          </p:nvSpPr>
          <p:spPr>
            <a:xfrm>
              <a:off x="0" y="0"/>
              <a:ext cx="2408367" cy="317003"/>
            </a:xfrm>
            <a:custGeom>
              <a:avLst/>
              <a:gdLst/>
              <a:ahLst/>
              <a:cxnLst/>
              <a:rect l="l" t="t" r="r" b="b"/>
              <a:pathLst>
                <a:path w="2408367" h="317003">
                  <a:moveTo>
                    <a:pt x="0" y="0"/>
                  </a:moveTo>
                  <a:lnTo>
                    <a:pt x="2408367" y="0"/>
                  </a:lnTo>
                  <a:lnTo>
                    <a:pt x="2408367" y="317003"/>
                  </a:lnTo>
                  <a:lnTo>
                    <a:pt x="0" y="317003"/>
                  </a:lnTo>
                  <a:close/>
                </a:path>
              </a:pathLst>
            </a:custGeom>
            <a:solidFill>
              <a:srgbClr val="1B3640"/>
            </a:solidFill>
          </p:spPr>
        </p:sp>
        <p:sp>
          <p:nvSpPr>
            <p:cNvPr id="4" name="TextBox 4"/>
            <p:cNvSpPr txBox="1"/>
            <p:nvPr/>
          </p:nvSpPr>
          <p:spPr>
            <a:xfrm>
              <a:off x="0" y="-38100"/>
              <a:ext cx="2408367" cy="35510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820371" y="452647"/>
            <a:ext cx="877621" cy="1580264"/>
          </a:xfrm>
          <a:custGeom>
            <a:avLst/>
            <a:gdLst/>
            <a:ahLst/>
            <a:cxnLst/>
            <a:rect l="l" t="t" r="r" b="b"/>
            <a:pathLst>
              <a:path w="877621" h="1580264">
                <a:moveTo>
                  <a:pt x="0" y="0"/>
                </a:moveTo>
                <a:lnTo>
                  <a:pt x="877620" y="0"/>
                </a:lnTo>
                <a:lnTo>
                  <a:pt x="877620" y="1580263"/>
                </a:lnTo>
                <a:lnTo>
                  <a:pt x="0" y="15802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a:grpSpLocks noChangeAspect="1"/>
          </p:cNvGrpSpPr>
          <p:nvPr/>
        </p:nvGrpSpPr>
        <p:grpSpPr>
          <a:xfrm>
            <a:off x="12055050" y="2285511"/>
            <a:ext cx="5414338" cy="4688572"/>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t="-36609" b="-36609"/>
              </a:stretch>
            </a:blipFill>
          </p:spPr>
        </p:sp>
      </p:grpSp>
      <p:sp>
        <p:nvSpPr>
          <p:cNvPr id="8" name="TextBox 8"/>
          <p:cNvSpPr txBox="1"/>
          <p:nvPr/>
        </p:nvSpPr>
        <p:spPr>
          <a:xfrm>
            <a:off x="1029199" y="1163784"/>
            <a:ext cx="8115069" cy="923925"/>
          </a:xfrm>
          <a:prstGeom prst="rect">
            <a:avLst/>
          </a:prstGeom>
        </p:spPr>
        <p:txBody>
          <a:bodyPr lIns="0" tIns="0" rIns="0" bIns="0" rtlCol="0" anchor="t">
            <a:spAutoFit/>
          </a:bodyPr>
          <a:lstStyle/>
          <a:p>
            <a:pPr marL="0" lvl="0" indent="0" algn="l">
              <a:lnSpc>
                <a:spcPts val="6600"/>
              </a:lnSpc>
              <a:spcBef>
                <a:spcPct val="0"/>
              </a:spcBef>
            </a:pPr>
            <a:r>
              <a:rPr lang="en-US" sz="6000" spc="300">
                <a:solidFill>
                  <a:srgbClr val="FFDE59"/>
                </a:solidFill>
                <a:latin typeface="Poppins Bold"/>
                <a:ea typeface="Poppins Bold"/>
                <a:cs typeface="Poppins Bold"/>
                <a:sym typeface="Poppins Bold"/>
              </a:rPr>
              <a:t>KEPRIBADIAN</a:t>
            </a:r>
          </a:p>
        </p:txBody>
      </p:sp>
      <p:sp>
        <p:nvSpPr>
          <p:cNvPr id="9" name="TextBox 9"/>
          <p:cNvSpPr txBox="1"/>
          <p:nvPr/>
        </p:nvSpPr>
        <p:spPr>
          <a:xfrm>
            <a:off x="369762" y="2399016"/>
            <a:ext cx="7906709" cy="986434"/>
          </a:xfrm>
          <a:prstGeom prst="rect">
            <a:avLst/>
          </a:prstGeom>
        </p:spPr>
        <p:txBody>
          <a:bodyPr lIns="0" tIns="0" rIns="0" bIns="0" rtlCol="0" anchor="t">
            <a:spAutoFit/>
          </a:bodyPr>
          <a:lstStyle/>
          <a:p>
            <a:pPr marL="0" lvl="0" indent="0" algn="l">
              <a:lnSpc>
                <a:spcPts val="7238"/>
              </a:lnSpc>
              <a:spcBef>
                <a:spcPct val="0"/>
              </a:spcBef>
            </a:pPr>
            <a:r>
              <a:rPr lang="en-US" sz="6580" spc="329">
                <a:solidFill>
                  <a:srgbClr val="1B3640"/>
                </a:solidFill>
                <a:latin typeface="Poppins Bold"/>
                <a:ea typeface="Poppins Bold"/>
                <a:cs typeface="Poppins Bold"/>
                <a:sym typeface="Poppins Bold"/>
              </a:rPr>
              <a:t>TECHNOPRENEUR</a:t>
            </a:r>
          </a:p>
        </p:txBody>
      </p:sp>
      <p:grpSp>
        <p:nvGrpSpPr>
          <p:cNvPr id="10" name="Group 10"/>
          <p:cNvGrpSpPr>
            <a:grpSpLocks noChangeAspect="1"/>
          </p:cNvGrpSpPr>
          <p:nvPr/>
        </p:nvGrpSpPr>
        <p:grpSpPr>
          <a:xfrm>
            <a:off x="7814168" y="4629797"/>
            <a:ext cx="5414338" cy="4688572"/>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r="-22504"/>
              </a:stretch>
            </a:blipFill>
          </p:spPr>
        </p:sp>
      </p:grpSp>
      <p:grpSp>
        <p:nvGrpSpPr>
          <p:cNvPr id="12" name="Group 12"/>
          <p:cNvGrpSpPr>
            <a:grpSpLocks noChangeAspect="1"/>
          </p:cNvGrpSpPr>
          <p:nvPr/>
        </p:nvGrpSpPr>
        <p:grpSpPr>
          <a:xfrm>
            <a:off x="12055050" y="7136110"/>
            <a:ext cx="5414338" cy="4688572"/>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3131"/>
            </a:solidFill>
            <a:ln w="12700">
              <a:solidFill>
                <a:srgbClr val="000000"/>
              </a:solidFill>
            </a:ln>
          </p:spPr>
        </p:sp>
      </p:grpSp>
      <p:grpSp>
        <p:nvGrpSpPr>
          <p:cNvPr id="14" name="Group 14"/>
          <p:cNvGrpSpPr>
            <a:grpSpLocks noChangeAspect="1"/>
          </p:cNvGrpSpPr>
          <p:nvPr/>
        </p:nvGrpSpPr>
        <p:grpSpPr>
          <a:xfrm>
            <a:off x="7814168" y="-222520"/>
            <a:ext cx="5414338" cy="4688572"/>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B23E3E"/>
            </a:solidFill>
            <a:ln w="12700">
              <a:solidFill>
                <a:srgbClr val="000000"/>
              </a:solidFill>
            </a:ln>
          </p:spPr>
        </p:sp>
      </p:grpSp>
      <p:sp>
        <p:nvSpPr>
          <p:cNvPr id="16" name="TextBox 16"/>
          <p:cNvSpPr txBox="1"/>
          <p:nvPr/>
        </p:nvSpPr>
        <p:spPr>
          <a:xfrm>
            <a:off x="369762" y="4023360"/>
            <a:ext cx="7133437" cy="4617418"/>
          </a:xfrm>
          <a:prstGeom prst="rect">
            <a:avLst/>
          </a:prstGeom>
        </p:spPr>
        <p:txBody>
          <a:bodyPr wrap="square" lIns="0" tIns="0" rIns="0" bIns="0" rtlCol="0" anchor="t">
            <a:spAutoFit/>
          </a:bodyPr>
          <a:lstStyle/>
          <a:p>
            <a:pPr algn="just">
              <a:lnSpc>
                <a:spcPts val="2970"/>
              </a:lnSpc>
            </a:pPr>
            <a:r>
              <a:rPr lang="en-US" sz="2700" spc="135" dirty="0">
                <a:solidFill>
                  <a:srgbClr val="1B3640"/>
                </a:solidFill>
                <a:latin typeface="Poppins"/>
                <a:ea typeface="Poppins"/>
                <a:cs typeface="Poppins"/>
                <a:sym typeface="Poppins"/>
              </a:rPr>
              <a:t>McClelland </a:t>
            </a:r>
            <a:r>
              <a:rPr lang="en-US" sz="2700" spc="135" dirty="0" err="1">
                <a:solidFill>
                  <a:srgbClr val="1B3640"/>
                </a:solidFill>
                <a:latin typeface="Poppins"/>
                <a:ea typeface="Poppins"/>
                <a:cs typeface="Poppins"/>
                <a:sym typeface="Poppins"/>
              </a:rPr>
              <a:t>mengajukan</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konsep</a:t>
            </a:r>
            <a:r>
              <a:rPr lang="en-US" sz="2700" spc="135" dirty="0">
                <a:solidFill>
                  <a:srgbClr val="1B3640"/>
                </a:solidFill>
                <a:latin typeface="Poppins"/>
                <a:ea typeface="Poppins"/>
                <a:cs typeface="Poppins"/>
                <a:sym typeface="Poppins"/>
              </a:rPr>
              <a:t> need for achievement (</a:t>
            </a:r>
            <a:r>
              <a:rPr lang="en-US" sz="2700" spc="135" dirty="0" err="1">
                <a:solidFill>
                  <a:srgbClr val="1B3640"/>
                </a:solidFill>
                <a:latin typeface="Poppins"/>
                <a:ea typeface="Poppins"/>
                <a:cs typeface="Poppins"/>
                <a:sym typeface="Poppins"/>
              </a:rPr>
              <a:t>selanjutnya</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disingkat</a:t>
            </a:r>
            <a:r>
              <a:rPr lang="en-US" sz="2700" spc="135" dirty="0">
                <a:solidFill>
                  <a:srgbClr val="1B3640"/>
                </a:solidFill>
                <a:latin typeface="Poppins"/>
                <a:ea typeface="Poppins"/>
                <a:cs typeface="Poppins"/>
                <a:sym typeface="Poppins"/>
              </a:rPr>
              <a:t> N-Ach)</a:t>
            </a:r>
          </a:p>
          <a:p>
            <a:pPr algn="just">
              <a:lnSpc>
                <a:spcPts val="2970"/>
              </a:lnSpc>
            </a:pPr>
            <a:r>
              <a:rPr lang="en-US" sz="2700" spc="135" dirty="0">
                <a:solidFill>
                  <a:srgbClr val="1B3640"/>
                </a:solidFill>
                <a:latin typeface="Poppins"/>
                <a:ea typeface="Poppins"/>
                <a:cs typeface="Poppins"/>
                <a:sym typeface="Poppins"/>
              </a:rPr>
              <a:t>yang </a:t>
            </a:r>
            <a:r>
              <a:rPr lang="en-US" sz="2700" spc="135" dirty="0" err="1">
                <a:solidFill>
                  <a:srgbClr val="1B3640"/>
                </a:solidFill>
                <a:latin typeface="Poppins"/>
                <a:ea typeface="Poppins"/>
                <a:cs typeface="Poppins"/>
                <a:sym typeface="Poppins"/>
              </a:rPr>
              <a:t>diartikan</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sebagai</a:t>
            </a:r>
            <a:r>
              <a:rPr lang="en-US" sz="2700" spc="135" dirty="0">
                <a:solidFill>
                  <a:srgbClr val="1B3640"/>
                </a:solidFill>
                <a:latin typeface="Poppins"/>
                <a:ea typeface="Poppins"/>
                <a:cs typeface="Poppins"/>
                <a:sym typeface="Poppins"/>
              </a:rPr>
              <a:t> virus </a:t>
            </a:r>
            <a:r>
              <a:rPr lang="en-US" sz="2700" spc="135" dirty="0" err="1">
                <a:solidFill>
                  <a:srgbClr val="1B3640"/>
                </a:solidFill>
                <a:latin typeface="Poppins"/>
                <a:ea typeface="Poppins"/>
                <a:cs typeface="Poppins"/>
                <a:sym typeface="Poppins"/>
              </a:rPr>
              <a:t>kepribadian</a:t>
            </a:r>
            <a:r>
              <a:rPr lang="en-US" sz="2700" spc="135" dirty="0">
                <a:solidFill>
                  <a:srgbClr val="1B3640"/>
                </a:solidFill>
                <a:latin typeface="Poppins"/>
                <a:ea typeface="Poppins"/>
                <a:cs typeface="Poppins"/>
                <a:sym typeface="Poppins"/>
              </a:rPr>
              <a:t> yang </a:t>
            </a:r>
            <a:r>
              <a:rPr lang="en-US" sz="2700" spc="135" dirty="0" err="1">
                <a:solidFill>
                  <a:srgbClr val="1B3640"/>
                </a:solidFill>
                <a:latin typeface="Poppins"/>
                <a:ea typeface="Poppins"/>
                <a:cs typeface="Poppins"/>
                <a:sym typeface="Poppins"/>
              </a:rPr>
              <a:t>menyebabkan</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seseorang</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ingin</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selalu</a:t>
            </a:r>
            <a:endParaRPr lang="en-US" sz="2700" spc="135" dirty="0">
              <a:solidFill>
                <a:srgbClr val="1B3640"/>
              </a:solidFill>
              <a:latin typeface="Poppins"/>
              <a:ea typeface="Poppins"/>
              <a:cs typeface="Poppins"/>
              <a:sym typeface="Poppins"/>
            </a:endParaRPr>
          </a:p>
          <a:p>
            <a:pPr algn="just">
              <a:lnSpc>
                <a:spcPts val="2970"/>
              </a:lnSpc>
            </a:pPr>
            <a:r>
              <a:rPr lang="en-US" sz="2700" spc="135" dirty="0" err="1">
                <a:solidFill>
                  <a:srgbClr val="1B3640"/>
                </a:solidFill>
                <a:latin typeface="Poppins"/>
                <a:ea typeface="Poppins"/>
                <a:cs typeface="Poppins"/>
                <a:sym typeface="Poppins"/>
              </a:rPr>
              <a:t>berbuat</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lebih</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baik</a:t>
            </a:r>
            <a:r>
              <a:rPr lang="en-US" sz="2700" spc="135" dirty="0">
                <a:solidFill>
                  <a:srgbClr val="1B3640"/>
                </a:solidFill>
                <a:latin typeface="Poppins"/>
                <a:ea typeface="Poppins"/>
                <a:cs typeface="Poppins"/>
                <a:sym typeface="Poppins"/>
              </a:rPr>
              <a:t> dan </a:t>
            </a:r>
            <a:r>
              <a:rPr lang="en-US" sz="2700" spc="135" dirty="0" err="1">
                <a:solidFill>
                  <a:srgbClr val="1B3640"/>
                </a:solidFill>
                <a:latin typeface="Poppins"/>
                <a:ea typeface="Poppins"/>
                <a:cs typeface="Poppins"/>
                <a:sym typeface="Poppins"/>
              </a:rPr>
              <a:t>terus</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maju</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selalu</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berpikir</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untuk</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berbuat</a:t>
            </a:r>
            <a:r>
              <a:rPr lang="en-US" sz="2700" spc="135" dirty="0">
                <a:solidFill>
                  <a:srgbClr val="1B3640"/>
                </a:solidFill>
                <a:latin typeface="Poppins"/>
                <a:ea typeface="Poppins"/>
                <a:cs typeface="Poppins"/>
                <a:sym typeface="Poppins"/>
              </a:rPr>
              <a:t> yang </a:t>
            </a:r>
            <a:r>
              <a:rPr lang="en-US" sz="2700" spc="135" dirty="0" err="1">
                <a:solidFill>
                  <a:srgbClr val="1B3640"/>
                </a:solidFill>
                <a:latin typeface="Poppins"/>
                <a:ea typeface="Poppins"/>
                <a:cs typeface="Poppins"/>
                <a:sym typeface="Poppins"/>
              </a:rPr>
              <a:t>lebih</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baik</a:t>
            </a:r>
            <a:r>
              <a:rPr lang="en-US" sz="2700" spc="135" dirty="0">
                <a:solidFill>
                  <a:srgbClr val="1B3640"/>
                </a:solidFill>
                <a:latin typeface="Poppins"/>
                <a:ea typeface="Poppins"/>
                <a:cs typeface="Poppins"/>
                <a:sym typeface="Poppins"/>
              </a:rPr>
              <a:t>, dan</a:t>
            </a:r>
          </a:p>
          <a:p>
            <a:pPr algn="just">
              <a:lnSpc>
                <a:spcPts val="2970"/>
              </a:lnSpc>
            </a:pPr>
            <a:r>
              <a:rPr lang="en-US" sz="2700" spc="135" dirty="0" err="1">
                <a:solidFill>
                  <a:srgbClr val="1B3640"/>
                </a:solidFill>
                <a:latin typeface="Poppins"/>
                <a:ea typeface="Poppins"/>
                <a:cs typeface="Poppins"/>
                <a:sym typeface="Poppins"/>
              </a:rPr>
              <a:t>memiliki</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tujuan</a:t>
            </a:r>
            <a:r>
              <a:rPr lang="en-US" sz="2700" spc="135" dirty="0">
                <a:solidFill>
                  <a:srgbClr val="1B3640"/>
                </a:solidFill>
                <a:latin typeface="Poppins"/>
                <a:ea typeface="Poppins"/>
                <a:cs typeface="Poppins"/>
                <a:sym typeface="Poppins"/>
              </a:rPr>
              <a:t> yang </a:t>
            </a:r>
            <a:r>
              <a:rPr lang="en-US" sz="2700" spc="135" dirty="0" err="1">
                <a:solidFill>
                  <a:srgbClr val="1B3640"/>
                </a:solidFill>
                <a:latin typeface="Poppins"/>
                <a:ea typeface="Poppins"/>
                <a:cs typeface="Poppins"/>
                <a:sym typeface="Poppins"/>
              </a:rPr>
              <a:t>realistik</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dengan</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mengambil</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resiko</a:t>
            </a:r>
            <a:r>
              <a:rPr lang="en-US" sz="2700" spc="135" dirty="0">
                <a:solidFill>
                  <a:srgbClr val="1B3640"/>
                </a:solidFill>
                <a:latin typeface="Poppins"/>
                <a:ea typeface="Poppins"/>
                <a:cs typeface="Poppins"/>
                <a:sym typeface="Poppins"/>
              </a:rPr>
              <a:t> yang </a:t>
            </a:r>
            <a:r>
              <a:rPr lang="en-US" sz="2700" spc="135" dirty="0" err="1">
                <a:solidFill>
                  <a:srgbClr val="1B3640"/>
                </a:solidFill>
                <a:latin typeface="Poppins"/>
                <a:ea typeface="Poppins"/>
                <a:cs typeface="Poppins"/>
                <a:sym typeface="Poppins"/>
              </a:rPr>
              <a:t>yang</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benar-benar</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telah</a:t>
            </a:r>
            <a:r>
              <a:rPr lang="en-US" sz="2700" spc="135" dirty="0">
                <a:solidFill>
                  <a:srgbClr val="1B3640"/>
                </a:solidFill>
                <a:latin typeface="Poppins"/>
                <a:ea typeface="Poppins"/>
                <a:cs typeface="Poppins"/>
                <a:sym typeface="Poppins"/>
              </a:rPr>
              <a:t> </a:t>
            </a:r>
            <a:r>
              <a:rPr lang="en-US" sz="2700" spc="135" dirty="0" err="1">
                <a:solidFill>
                  <a:srgbClr val="1B3640"/>
                </a:solidFill>
                <a:latin typeface="Poppins"/>
                <a:ea typeface="Poppins"/>
                <a:cs typeface="Poppins"/>
                <a:sym typeface="Poppins"/>
              </a:rPr>
              <a:t>diperhitungkan</a:t>
            </a:r>
            <a:endParaRPr lang="en-US" sz="2700" spc="135" dirty="0">
              <a:solidFill>
                <a:srgbClr val="1B3640"/>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0081" y="1396639"/>
            <a:ext cx="12008069" cy="756929"/>
            <a:chOff x="0" y="0"/>
            <a:chExt cx="3162619" cy="199356"/>
          </a:xfrm>
        </p:grpSpPr>
        <p:sp>
          <p:nvSpPr>
            <p:cNvPr id="3" name="Freeform 3"/>
            <p:cNvSpPr/>
            <p:nvPr/>
          </p:nvSpPr>
          <p:spPr>
            <a:xfrm>
              <a:off x="0" y="0"/>
              <a:ext cx="3162619" cy="199356"/>
            </a:xfrm>
            <a:custGeom>
              <a:avLst/>
              <a:gdLst/>
              <a:ahLst/>
              <a:cxnLst/>
              <a:rect l="l" t="t" r="r" b="b"/>
              <a:pathLst>
                <a:path w="3162619" h="199356">
                  <a:moveTo>
                    <a:pt x="0" y="0"/>
                  </a:moveTo>
                  <a:lnTo>
                    <a:pt x="3162619" y="0"/>
                  </a:lnTo>
                  <a:lnTo>
                    <a:pt x="3162619" y="199356"/>
                  </a:lnTo>
                  <a:lnTo>
                    <a:pt x="0" y="199356"/>
                  </a:lnTo>
                  <a:close/>
                </a:path>
              </a:pathLst>
            </a:custGeom>
            <a:solidFill>
              <a:srgbClr val="1B3640"/>
            </a:solidFill>
          </p:spPr>
        </p:sp>
        <p:sp>
          <p:nvSpPr>
            <p:cNvPr id="4" name="TextBox 4"/>
            <p:cNvSpPr txBox="1"/>
            <p:nvPr/>
          </p:nvSpPr>
          <p:spPr>
            <a:xfrm>
              <a:off x="0" y="-38100"/>
              <a:ext cx="3162619" cy="237456"/>
            </a:xfrm>
            <a:prstGeom prst="rect">
              <a:avLst/>
            </a:prstGeom>
          </p:spPr>
          <p:txBody>
            <a:bodyPr lIns="50800" tIns="50800" rIns="50800" bIns="50800" rtlCol="0" anchor="ctr"/>
            <a:lstStyle/>
            <a:p>
              <a:pPr algn="l">
                <a:lnSpc>
                  <a:spcPts val="2659"/>
                </a:lnSpc>
              </a:pPr>
              <a:endParaRPr/>
            </a:p>
          </p:txBody>
        </p:sp>
      </p:grpSp>
      <p:grpSp>
        <p:nvGrpSpPr>
          <p:cNvPr id="5" name="Group 5"/>
          <p:cNvGrpSpPr/>
          <p:nvPr/>
        </p:nvGrpSpPr>
        <p:grpSpPr>
          <a:xfrm>
            <a:off x="3140081" y="2120083"/>
            <a:ext cx="12008069" cy="1072240"/>
            <a:chOff x="0" y="0"/>
            <a:chExt cx="3162619" cy="282401"/>
          </a:xfrm>
        </p:grpSpPr>
        <p:sp>
          <p:nvSpPr>
            <p:cNvPr id="6" name="Freeform 6"/>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FFF6D1"/>
            </a:solidFill>
          </p:spPr>
        </p:sp>
        <p:sp>
          <p:nvSpPr>
            <p:cNvPr id="7" name="TextBox 7"/>
            <p:cNvSpPr txBox="1"/>
            <p:nvPr/>
          </p:nvSpPr>
          <p:spPr>
            <a:xfrm>
              <a:off x="0" y="-38100"/>
              <a:ext cx="3162619" cy="320501"/>
            </a:xfrm>
            <a:prstGeom prst="rect">
              <a:avLst/>
            </a:prstGeom>
          </p:spPr>
          <p:txBody>
            <a:bodyPr lIns="50800" tIns="50800" rIns="50800" bIns="50800" rtlCol="0" anchor="ctr"/>
            <a:lstStyle/>
            <a:p>
              <a:pPr algn="l">
                <a:lnSpc>
                  <a:spcPts val="2659"/>
                </a:lnSpc>
              </a:pPr>
              <a:endParaRPr/>
            </a:p>
          </p:txBody>
        </p:sp>
      </p:grpSp>
      <p:graphicFrame>
        <p:nvGraphicFramePr>
          <p:cNvPr id="8" name="Table 8"/>
          <p:cNvGraphicFramePr>
            <a:graphicFrameLocks noGrp="1"/>
          </p:cNvGraphicFramePr>
          <p:nvPr/>
        </p:nvGraphicFramePr>
        <p:xfrm>
          <a:off x="1028700" y="4130065"/>
          <a:ext cx="16230600" cy="5402326"/>
        </p:xfrm>
        <a:graphic>
          <a:graphicData uri="http://schemas.openxmlformats.org/drawingml/2006/table">
            <a:tbl>
              <a:tblPr/>
              <a:tblGrid>
                <a:gridCol w="2705100">
                  <a:extLst>
                    <a:ext uri="{9D8B030D-6E8A-4147-A177-3AD203B41FA5}">
                      <a16:colId xmlns:a16="http://schemas.microsoft.com/office/drawing/2014/main" val="20000"/>
                    </a:ext>
                  </a:extLst>
                </a:gridCol>
                <a:gridCol w="2705100">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gridCol w="2705100">
                  <a:extLst>
                    <a:ext uri="{9D8B030D-6E8A-4147-A177-3AD203B41FA5}">
                      <a16:colId xmlns:a16="http://schemas.microsoft.com/office/drawing/2014/main" val="20003"/>
                    </a:ext>
                  </a:extLst>
                </a:gridCol>
                <a:gridCol w="2705100">
                  <a:extLst>
                    <a:ext uri="{9D8B030D-6E8A-4147-A177-3AD203B41FA5}">
                      <a16:colId xmlns:a16="http://schemas.microsoft.com/office/drawing/2014/main" val="20004"/>
                    </a:ext>
                  </a:extLst>
                </a:gridCol>
                <a:gridCol w="2705100">
                  <a:extLst>
                    <a:ext uri="{9D8B030D-6E8A-4147-A177-3AD203B41FA5}">
                      <a16:colId xmlns:a16="http://schemas.microsoft.com/office/drawing/2014/main" val="20005"/>
                    </a:ext>
                  </a:extLst>
                </a:gridCol>
              </a:tblGrid>
              <a:tr h="1158487">
                <a:tc>
                  <a:txBody>
                    <a:bodyPr/>
                    <a:lstStyle/>
                    <a:p>
                      <a:pPr algn="ctr">
                        <a:lnSpc>
                          <a:spcPts val="4199"/>
                        </a:lnSpc>
                        <a:defRPr/>
                      </a:pPr>
                      <a:r>
                        <a:rPr lang="en-US" sz="2999">
                          <a:solidFill>
                            <a:srgbClr val="1B3640"/>
                          </a:solidFill>
                          <a:latin typeface="Poppins Bold"/>
                          <a:ea typeface="Poppins Bold"/>
                          <a:cs typeface="Poppins Bold"/>
                          <a:sym typeface="Poppins Bold"/>
                        </a:rPr>
                        <a:t>1</a:t>
                      </a:r>
                      <a:endParaRPr lang="en-US" sz="1100"/>
                    </a:p>
                  </a:txBody>
                  <a:tcPr marL="76200" marR="76200" marT="76200" marB="762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3131"/>
                    </a:solidFill>
                  </a:tcPr>
                </a:tc>
                <a:tc>
                  <a:txBody>
                    <a:bodyPr/>
                    <a:lstStyle/>
                    <a:p>
                      <a:pPr algn="ctr">
                        <a:lnSpc>
                          <a:spcPts val="4199"/>
                        </a:lnSpc>
                        <a:defRPr/>
                      </a:pPr>
                      <a:r>
                        <a:rPr lang="en-US" sz="2999">
                          <a:solidFill>
                            <a:srgbClr val="1B3640"/>
                          </a:solidFill>
                          <a:latin typeface="Poppins Bold"/>
                          <a:ea typeface="Poppins Bold"/>
                          <a:cs typeface="Poppins Bold"/>
                          <a:sym typeface="Poppins Bold"/>
                        </a:rPr>
                        <a:t>2</a:t>
                      </a:r>
                      <a:endParaRPr lang="en-US" sz="1100"/>
                    </a:p>
                  </a:txBody>
                  <a:tcPr marL="76200" marR="76200" marT="76200" marB="762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3131"/>
                    </a:solidFill>
                  </a:tcPr>
                </a:tc>
                <a:tc>
                  <a:txBody>
                    <a:bodyPr/>
                    <a:lstStyle/>
                    <a:p>
                      <a:pPr algn="ctr">
                        <a:lnSpc>
                          <a:spcPts val="4199"/>
                        </a:lnSpc>
                        <a:defRPr/>
                      </a:pPr>
                      <a:r>
                        <a:rPr lang="en-US" sz="2999">
                          <a:solidFill>
                            <a:srgbClr val="1B3640"/>
                          </a:solidFill>
                          <a:latin typeface="Poppins Bold"/>
                          <a:ea typeface="Poppins Bold"/>
                          <a:cs typeface="Poppins Bold"/>
                          <a:sym typeface="Poppins Bold"/>
                        </a:rPr>
                        <a:t>3</a:t>
                      </a:r>
                      <a:endParaRPr lang="en-US" sz="1100"/>
                    </a:p>
                  </a:txBody>
                  <a:tcPr marL="76200" marR="76200" marT="76200" marB="762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3131"/>
                    </a:solidFill>
                  </a:tcPr>
                </a:tc>
                <a:tc>
                  <a:txBody>
                    <a:bodyPr/>
                    <a:lstStyle/>
                    <a:p>
                      <a:pPr algn="ctr">
                        <a:lnSpc>
                          <a:spcPts val="4199"/>
                        </a:lnSpc>
                        <a:defRPr/>
                      </a:pPr>
                      <a:r>
                        <a:rPr lang="en-US" sz="2999">
                          <a:solidFill>
                            <a:srgbClr val="1B3640"/>
                          </a:solidFill>
                          <a:latin typeface="Poppins Bold"/>
                          <a:ea typeface="Poppins Bold"/>
                          <a:cs typeface="Poppins Bold"/>
                          <a:sym typeface="Poppins Bold"/>
                        </a:rPr>
                        <a:t>4</a:t>
                      </a:r>
                      <a:endParaRPr lang="en-US" sz="1100"/>
                    </a:p>
                  </a:txBody>
                  <a:tcPr marL="76200" marR="76200" marT="76200" marB="762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3131"/>
                    </a:solidFill>
                  </a:tcPr>
                </a:tc>
                <a:tc>
                  <a:txBody>
                    <a:bodyPr/>
                    <a:lstStyle/>
                    <a:p>
                      <a:pPr algn="ctr">
                        <a:lnSpc>
                          <a:spcPts val="4199"/>
                        </a:lnSpc>
                        <a:defRPr/>
                      </a:pPr>
                      <a:r>
                        <a:rPr lang="en-US" sz="2999">
                          <a:solidFill>
                            <a:srgbClr val="1B3640"/>
                          </a:solidFill>
                          <a:latin typeface="Poppins Bold"/>
                          <a:ea typeface="Poppins Bold"/>
                          <a:cs typeface="Poppins Bold"/>
                          <a:sym typeface="Poppins Bold"/>
                        </a:rPr>
                        <a:t>5</a:t>
                      </a:r>
                      <a:endParaRPr lang="en-US" sz="1100"/>
                    </a:p>
                  </a:txBody>
                  <a:tcPr marL="76200" marR="76200" marT="76200" marB="762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3131"/>
                    </a:solidFill>
                  </a:tcPr>
                </a:tc>
                <a:tc>
                  <a:txBody>
                    <a:bodyPr/>
                    <a:lstStyle/>
                    <a:p>
                      <a:pPr algn="ctr">
                        <a:lnSpc>
                          <a:spcPts val="4199"/>
                        </a:lnSpc>
                        <a:defRPr/>
                      </a:pPr>
                      <a:r>
                        <a:rPr lang="en-US" sz="2999">
                          <a:solidFill>
                            <a:srgbClr val="1B3640"/>
                          </a:solidFill>
                          <a:latin typeface="Poppins Bold"/>
                          <a:ea typeface="Poppins Bold"/>
                          <a:cs typeface="Poppins Bold"/>
                          <a:sym typeface="Poppins Bold"/>
                        </a:rPr>
                        <a:t>6</a:t>
                      </a:r>
                      <a:endParaRPr lang="en-US" sz="1100"/>
                    </a:p>
                  </a:txBody>
                  <a:tcPr marL="76200" marR="76200" marT="76200" marB="762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3131"/>
                    </a:solidFill>
                  </a:tcPr>
                </a:tc>
                <a:extLst>
                  <a:ext uri="{0D108BD9-81ED-4DB2-BD59-A6C34878D82A}">
                    <a16:rowId xmlns:a16="http://schemas.microsoft.com/office/drawing/2014/main" val="10000"/>
                  </a:ext>
                </a:extLst>
              </a:tr>
              <a:tr h="4243839">
                <a:tc>
                  <a:txBody>
                    <a:bodyPr/>
                    <a:lstStyle/>
                    <a:p>
                      <a:pPr marL="474976" lvl="1" indent="-237488" algn="l">
                        <a:lnSpc>
                          <a:spcPts val="3079"/>
                        </a:lnSpc>
                        <a:buFont typeface="Arial"/>
                        <a:buChar char="•"/>
                        <a:defRPr/>
                      </a:pPr>
                      <a:r>
                        <a:rPr lang="en-US" sz="2199" spc="54">
                          <a:solidFill>
                            <a:srgbClr val="1B3640"/>
                          </a:solidFill>
                          <a:latin typeface="Poppins"/>
                          <a:ea typeface="Poppins"/>
                          <a:cs typeface="Poppins"/>
                          <a:sym typeface="Poppins"/>
                        </a:rPr>
                        <a:t>Lebih menyukai pekerjaan dengan resiko yang realistic</a:t>
                      </a:r>
                      <a:endParaRPr lang="en-US" sz="1100"/>
                    </a:p>
                  </a:txBody>
                  <a:tcPr marL="76200" marR="76200" marT="76200" marB="762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9D9D9"/>
                    </a:solidFill>
                  </a:tcPr>
                </a:tc>
                <a:tc>
                  <a:txBody>
                    <a:bodyPr/>
                    <a:lstStyle/>
                    <a:p>
                      <a:pPr marL="474976" lvl="1" indent="-237488" algn="l">
                        <a:lnSpc>
                          <a:spcPts val="3079"/>
                        </a:lnSpc>
                        <a:buFont typeface="Arial"/>
                        <a:buChar char="•"/>
                        <a:defRPr/>
                      </a:pPr>
                      <a:r>
                        <a:rPr lang="en-US" sz="2199">
                          <a:solidFill>
                            <a:srgbClr val="1B3640"/>
                          </a:solidFill>
                          <a:latin typeface="Poppins"/>
                          <a:ea typeface="Poppins"/>
                          <a:cs typeface="Poppins"/>
                          <a:sym typeface="Poppins"/>
                        </a:rPr>
                        <a:t>Bekerja lebih giat pada tugas-tugas yang memerlukan kemampuan mental</a:t>
                      </a:r>
                      <a:endParaRPr lang="en-US" sz="1100"/>
                    </a:p>
                  </a:txBody>
                  <a:tcPr marL="76200" marR="76200" marT="76200" marB="762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9D9D9"/>
                    </a:solidFill>
                  </a:tcPr>
                </a:tc>
                <a:tc>
                  <a:txBody>
                    <a:bodyPr/>
                    <a:lstStyle/>
                    <a:p>
                      <a:pPr marL="474976" lvl="1" indent="-237488" algn="l">
                        <a:lnSpc>
                          <a:spcPts val="3079"/>
                        </a:lnSpc>
                        <a:buFont typeface="Arial"/>
                        <a:buChar char="•"/>
                        <a:defRPr/>
                      </a:pPr>
                      <a:r>
                        <a:rPr lang="en-US" sz="2199">
                          <a:solidFill>
                            <a:srgbClr val="1B3640"/>
                          </a:solidFill>
                          <a:latin typeface="Poppins"/>
                          <a:ea typeface="Poppins"/>
                          <a:cs typeface="Poppins"/>
                          <a:sym typeface="Poppins"/>
                        </a:rPr>
                        <a:t>Tidak menjadi bekerja lebih giat dengan adanya imbalan uang</a:t>
                      </a:r>
                      <a:endParaRPr lang="en-US" sz="1100"/>
                    </a:p>
                  </a:txBody>
                  <a:tcPr marL="76200" marR="76200" marT="76200" marB="762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9D9D9"/>
                    </a:solidFill>
                  </a:tcPr>
                </a:tc>
                <a:tc>
                  <a:txBody>
                    <a:bodyPr/>
                    <a:lstStyle/>
                    <a:p>
                      <a:pPr marL="474976" lvl="1" indent="-237488" algn="l">
                        <a:lnSpc>
                          <a:spcPts val="3079"/>
                        </a:lnSpc>
                        <a:buFont typeface="Arial"/>
                        <a:buChar char="•"/>
                        <a:defRPr/>
                      </a:pPr>
                      <a:r>
                        <a:rPr lang="en-US" sz="2199">
                          <a:solidFill>
                            <a:srgbClr val="1B3640"/>
                          </a:solidFill>
                          <a:latin typeface="Poppins"/>
                          <a:ea typeface="Poppins"/>
                          <a:cs typeface="Poppins"/>
                          <a:sym typeface="Poppins"/>
                        </a:rPr>
                        <a:t>Ingin bekerja pada situasi yang dapat diperoleh pencapaian pribadi (personal achievement)</a:t>
                      </a:r>
                      <a:endParaRPr lang="en-US" sz="1100"/>
                    </a:p>
                  </a:txBody>
                  <a:tcPr marL="76200" marR="76200" marT="76200" marB="762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9D9D9"/>
                    </a:solidFill>
                  </a:tcPr>
                </a:tc>
                <a:tc>
                  <a:txBody>
                    <a:bodyPr/>
                    <a:lstStyle/>
                    <a:p>
                      <a:pPr marL="474976" lvl="1" indent="-237488" algn="l">
                        <a:lnSpc>
                          <a:spcPts val="3079"/>
                        </a:lnSpc>
                        <a:buFont typeface="Arial"/>
                        <a:buChar char="•"/>
                        <a:defRPr/>
                      </a:pPr>
                      <a:r>
                        <a:rPr lang="en-US" sz="2199">
                          <a:solidFill>
                            <a:srgbClr val="1B3640"/>
                          </a:solidFill>
                          <a:latin typeface="Poppins"/>
                          <a:ea typeface="Poppins"/>
                          <a:cs typeface="Poppins"/>
                          <a:sym typeface="Poppins"/>
                        </a:rPr>
                        <a:t>Menunjukkan kinerja yang lebih baik dalam kondisi yang memberikanumpan-balik yang jelas dan positif</a:t>
                      </a:r>
                      <a:endParaRPr lang="en-US" sz="1100"/>
                    </a:p>
                  </a:txBody>
                  <a:tcPr marL="76200" marR="76200" marT="76200" marB="762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9D9D9"/>
                    </a:solidFill>
                  </a:tcPr>
                </a:tc>
                <a:tc>
                  <a:txBody>
                    <a:bodyPr/>
                    <a:lstStyle/>
                    <a:p>
                      <a:pPr marL="474976" lvl="1" indent="-237488" algn="l">
                        <a:lnSpc>
                          <a:spcPts val="3079"/>
                        </a:lnSpc>
                        <a:buFont typeface="Arial"/>
                        <a:buChar char="•"/>
                        <a:defRPr/>
                      </a:pPr>
                      <a:r>
                        <a:rPr lang="en-US" sz="2199">
                          <a:solidFill>
                            <a:srgbClr val="1B3640"/>
                          </a:solidFill>
                          <a:latin typeface="Poppins"/>
                          <a:ea typeface="Poppins"/>
                          <a:cs typeface="Poppins"/>
                          <a:sym typeface="Poppins"/>
                        </a:rPr>
                        <a:t>Cenderung untuk berpikir ke masa depan dan memiliki pemikiran untuk jangka panjang</a:t>
                      </a:r>
                      <a:endParaRPr lang="en-US" sz="1100"/>
                    </a:p>
                  </a:txBody>
                  <a:tcPr marL="76200" marR="76200" marT="76200" marB="762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bl>
          </a:graphicData>
        </a:graphic>
      </p:graphicFrame>
      <p:sp>
        <p:nvSpPr>
          <p:cNvPr id="9" name="TextBox 9"/>
          <p:cNvSpPr txBox="1"/>
          <p:nvPr/>
        </p:nvSpPr>
        <p:spPr>
          <a:xfrm>
            <a:off x="3139850" y="1473478"/>
            <a:ext cx="10979138" cy="603250"/>
          </a:xfrm>
          <a:prstGeom prst="rect">
            <a:avLst/>
          </a:prstGeom>
        </p:spPr>
        <p:txBody>
          <a:bodyPr lIns="0" tIns="0" rIns="0" bIns="0" rtlCol="0" anchor="t">
            <a:spAutoFit/>
          </a:bodyPr>
          <a:lstStyle/>
          <a:p>
            <a:pPr marL="0" lvl="0" indent="0" algn="ctr">
              <a:lnSpc>
                <a:spcPts val="4399"/>
              </a:lnSpc>
              <a:spcBef>
                <a:spcPct val="0"/>
              </a:spcBef>
            </a:pPr>
            <a:r>
              <a:rPr lang="en-US" sz="3999" spc="399">
                <a:solidFill>
                  <a:srgbClr val="FFFFFF"/>
                </a:solidFill>
                <a:latin typeface="Poppins Italics"/>
                <a:ea typeface="Poppins Italics"/>
                <a:cs typeface="Poppins Italics"/>
                <a:sym typeface="Poppins Italics"/>
              </a:rPr>
              <a:t>Karakteristik</a:t>
            </a:r>
          </a:p>
        </p:txBody>
      </p:sp>
      <p:sp>
        <p:nvSpPr>
          <p:cNvPr id="10" name="TextBox 10"/>
          <p:cNvSpPr txBox="1"/>
          <p:nvPr/>
        </p:nvSpPr>
        <p:spPr>
          <a:xfrm>
            <a:off x="3139850" y="2240278"/>
            <a:ext cx="10979138" cy="831850"/>
          </a:xfrm>
          <a:prstGeom prst="rect">
            <a:avLst/>
          </a:prstGeom>
        </p:spPr>
        <p:txBody>
          <a:bodyPr lIns="0" tIns="0" rIns="0" bIns="0" rtlCol="0" anchor="t">
            <a:spAutoFit/>
          </a:bodyPr>
          <a:lstStyle/>
          <a:p>
            <a:pPr marL="0" lvl="0" indent="0" algn="ctr">
              <a:lnSpc>
                <a:spcPts val="6049"/>
              </a:lnSpc>
              <a:spcBef>
                <a:spcPct val="0"/>
              </a:spcBef>
            </a:pPr>
            <a:r>
              <a:rPr lang="en-US" sz="5499" spc="137">
                <a:solidFill>
                  <a:srgbClr val="1B3640"/>
                </a:solidFill>
                <a:latin typeface="Poppins Bold"/>
                <a:ea typeface="Poppins Bold"/>
                <a:cs typeface="Poppins Bold"/>
                <a:sym typeface="Poppins Bold"/>
              </a:rPr>
              <a:t>N-ACH YANG TINGGI</a:t>
            </a:r>
          </a:p>
        </p:txBody>
      </p:sp>
      <p:sp>
        <p:nvSpPr>
          <p:cNvPr id="11" name="AutoShape 11"/>
          <p:cNvSpPr/>
          <p:nvPr/>
        </p:nvSpPr>
        <p:spPr>
          <a:xfrm flipV="1">
            <a:off x="74" y="10196513"/>
            <a:ext cx="18288000" cy="19050"/>
          </a:xfrm>
          <a:prstGeom prst="line">
            <a:avLst/>
          </a:prstGeom>
          <a:ln w="142875" cap="flat">
            <a:solidFill>
              <a:srgbClr val="B23E3E"/>
            </a:solidFill>
            <a:prstDash val="solid"/>
            <a:headEnd type="none" w="sm" len="sm"/>
            <a:tailEnd type="none" w="sm"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 y="413660"/>
            <a:ext cx="18288268" cy="1072240"/>
            <a:chOff x="0" y="0"/>
            <a:chExt cx="4816663" cy="282401"/>
          </a:xfrm>
        </p:grpSpPr>
        <p:sp>
          <p:nvSpPr>
            <p:cNvPr id="3" name="Freeform 3"/>
            <p:cNvSpPr/>
            <p:nvPr/>
          </p:nvSpPr>
          <p:spPr>
            <a:xfrm>
              <a:off x="0" y="0"/>
              <a:ext cx="4816663" cy="282401"/>
            </a:xfrm>
            <a:custGeom>
              <a:avLst/>
              <a:gdLst/>
              <a:ahLst/>
              <a:cxnLst/>
              <a:rect l="l" t="t" r="r" b="b"/>
              <a:pathLst>
                <a:path w="4816663" h="282401">
                  <a:moveTo>
                    <a:pt x="0" y="0"/>
                  </a:moveTo>
                  <a:lnTo>
                    <a:pt x="4816663" y="0"/>
                  </a:lnTo>
                  <a:lnTo>
                    <a:pt x="4816663" y="282401"/>
                  </a:lnTo>
                  <a:lnTo>
                    <a:pt x="0" y="282401"/>
                  </a:lnTo>
                  <a:close/>
                </a:path>
              </a:pathLst>
            </a:custGeom>
            <a:solidFill>
              <a:srgbClr val="FF3131"/>
            </a:solidFill>
          </p:spPr>
        </p:sp>
        <p:sp>
          <p:nvSpPr>
            <p:cNvPr id="4" name="TextBox 4"/>
            <p:cNvSpPr txBox="1"/>
            <p:nvPr/>
          </p:nvSpPr>
          <p:spPr>
            <a:xfrm>
              <a:off x="0" y="-38100"/>
              <a:ext cx="4816663" cy="3205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7751379"/>
            <a:ext cx="18288000" cy="2535621"/>
            <a:chOff x="0" y="0"/>
            <a:chExt cx="4816593" cy="667818"/>
          </a:xfrm>
        </p:grpSpPr>
        <p:sp>
          <p:nvSpPr>
            <p:cNvPr id="6" name="Freeform 6"/>
            <p:cNvSpPr/>
            <p:nvPr/>
          </p:nvSpPr>
          <p:spPr>
            <a:xfrm>
              <a:off x="0" y="0"/>
              <a:ext cx="4816592" cy="667818"/>
            </a:xfrm>
            <a:custGeom>
              <a:avLst/>
              <a:gdLst/>
              <a:ahLst/>
              <a:cxnLst/>
              <a:rect l="l" t="t" r="r" b="b"/>
              <a:pathLst>
                <a:path w="4816592" h="667818">
                  <a:moveTo>
                    <a:pt x="0" y="0"/>
                  </a:moveTo>
                  <a:lnTo>
                    <a:pt x="4816592" y="0"/>
                  </a:lnTo>
                  <a:lnTo>
                    <a:pt x="4816592" y="667818"/>
                  </a:lnTo>
                  <a:lnTo>
                    <a:pt x="0" y="667818"/>
                  </a:lnTo>
                  <a:close/>
                </a:path>
              </a:pathLst>
            </a:custGeom>
            <a:solidFill>
              <a:srgbClr val="1B3640"/>
            </a:solidFill>
          </p:spPr>
        </p:sp>
        <p:sp>
          <p:nvSpPr>
            <p:cNvPr id="7" name="TextBox 7"/>
            <p:cNvSpPr txBox="1"/>
            <p:nvPr/>
          </p:nvSpPr>
          <p:spPr>
            <a:xfrm>
              <a:off x="0" y="-38100"/>
              <a:ext cx="4816593" cy="7059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334454" y="-262579"/>
            <a:ext cx="5231810" cy="4496086"/>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D9D9D9"/>
              </a:solidFill>
              <a:prstDash val="solid"/>
              <a:miter/>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11266951" y="2082619"/>
            <a:ext cx="5231810" cy="4530511"/>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6D1"/>
            </a:solidFill>
            <a:ln w="12700">
              <a:solidFill>
                <a:srgbClr val="000000"/>
              </a:solidFill>
            </a:ln>
          </p:spPr>
        </p:sp>
      </p:grpSp>
      <p:sp>
        <p:nvSpPr>
          <p:cNvPr id="13" name="TextBox 13"/>
          <p:cNvSpPr txBox="1"/>
          <p:nvPr/>
        </p:nvSpPr>
        <p:spPr>
          <a:xfrm>
            <a:off x="1517039" y="533855"/>
            <a:ext cx="15571930" cy="831850"/>
          </a:xfrm>
          <a:prstGeom prst="rect">
            <a:avLst/>
          </a:prstGeom>
        </p:spPr>
        <p:txBody>
          <a:bodyPr lIns="0" tIns="0" rIns="0" bIns="0" rtlCol="0" anchor="t">
            <a:spAutoFit/>
          </a:bodyPr>
          <a:lstStyle/>
          <a:p>
            <a:pPr marL="0" lvl="0" indent="0" algn="l">
              <a:lnSpc>
                <a:spcPts val="6050"/>
              </a:lnSpc>
              <a:spcBef>
                <a:spcPct val="0"/>
              </a:spcBef>
            </a:pPr>
            <a:r>
              <a:rPr lang="en-US" sz="5500" spc="275">
                <a:solidFill>
                  <a:srgbClr val="1B3640"/>
                </a:solidFill>
                <a:latin typeface="Poppins Bold"/>
                <a:ea typeface="Poppins Bold"/>
                <a:cs typeface="Poppins Bold"/>
                <a:sym typeface="Poppins Bold"/>
              </a:rPr>
              <a:t>KARAKTER PEMBENTUK TECHNOPRENEUR</a:t>
            </a:r>
          </a:p>
        </p:txBody>
      </p:sp>
      <p:sp>
        <p:nvSpPr>
          <p:cNvPr id="14" name="AutoShape 14"/>
          <p:cNvSpPr/>
          <p:nvPr/>
        </p:nvSpPr>
        <p:spPr>
          <a:xfrm flipV="1">
            <a:off x="74" y="10196513"/>
            <a:ext cx="18288000" cy="19050"/>
          </a:xfrm>
          <a:prstGeom prst="line">
            <a:avLst/>
          </a:prstGeom>
          <a:ln w="142875" cap="flat">
            <a:solidFill>
              <a:srgbClr val="B23E3E"/>
            </a:solidFill>
            <a:prstDash val="solid"/>
            <a:headEnd type="none" w="sm" len="sm"/>
            <a:tailEnd type="none" w="sm" len="sm"/>
          </a:ln>
        </p:spPr>
      </p:sp>
      <p:grpSp>
        <p:nvGrpSpPr>
          <p:cNvPr id="15" name="Group 15"/>
          <p:cNvGrpSpPr>
            <a:grpSpLocks noChangeAspect="1"/>
          </p:cNvGrpSpPr>
          <p:nvPr/>
        </p:nvGrpSpPr>
        <p:grpSpPr>
          <a:xfrm>
            <a:off x="7897364" y="2880326"/>
            <a:ext cx="2493153" cy="2574928"/>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l="-27519" r="-27519"/>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1B3640"/>
            </a:solidFill>
          </p:spPr>
        </p:sp>
      </p:grpSp>
      <p:grpSp>
        <p:nvGrpSpPr>
          <p:cNvPr id="18" name="Group 18"/>
          <p:cNvGrpSpPr/>
          <p:nvPr/>
        </p:nvGrpSpPr>
        <p:grpSpPr>
          <a:xfrm>
            <a:off x="15334454" y="4405484"/>
            <a:ext cx="5231810" cy="4496086"/>
            <a:chOff x="0" y="0"/>
            <a:chExt cx="812800" cy="698500"/>
          </a:xfrm>
        </p:grpSpPr>
        <p:sp>
          <p:nvSpPr>
            <p:cNvPr id="19" name="Freeform 1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3131"/>
            </a:solidFill>
            <a:ln cap="sq">
              <a:noFill/>
              <a:prstDash val="solid"/>
              <a:miter/>
            </a:ln>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1" name="Group 21"/>
          <p:cNvGrpSpPr>
            <a:grpSpLocks noChangeAspect="1"/>
          </p:cNvGrpSpPr>
          <p:nvPr/>
        </p:nvGrpSpPr>
        <p:grpSpPr>
          <a:xfrm>
            <a:off x="13676642" y="2880326"/>
            <a:ext cx="2493153" cy="2574928"/>
            <a:chOff x="0" y="0"/>
            <a:chExt cx="6350000" cy="6558280"/>
          </a:xfrm>
        </p:grpSpPr>
        <p:sp>
          <p:nvSpPr>
            <p:cNvPr id="22" name="Freeform 22"/>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6186" r="-91744"/>
              </a:stretch>
            </a:blipFill>
          </p:spPr>
        </p:sp>
        <p:sp>
          <p:nvSpPr>
            <p:cNvPr id="23" name="Freeform 23"/>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1B3640"/>
            </a:solidFill>
          </p:spPr>
        </p:sp>
      </p:grpSp>
      <p:sp>
        <p:nvSpPr>
          <p:cNvPr id="24" name="TextBox 24"/>
          <p:cNvSpPr txBox="1"/>
          <p:nvPr/>
        </p:nvSpPr>
        <p:spPr>
          <a:xfrm>
            <a:off x="6691111" y="5826729"/>
            <a:ext cx="4905778" cy="457200"/>
          </a:xfrm>
          <a:prstGeom prst="rect">
            <a:avLst/>
          </a:prstGeom>
        </p:spPr>
        <p:txBody>
          <a:bodyPr lIns="0" tIns="0" rIns="0" bIns="0" rtlCol="0" anchor="t">
            <a:spAutoFit/>
          </a:bodyPr>
          <a:lstStyle/>
          <a:p>
            <a:pPr marL="0" lvl="0" indent="0" algn="ctr">
              <a:lnSpc>
                <a:spcPts val="3300"/>
              </a:lnSpc>
              <a:spcBef>
                <a:spcPct val="0"/>
              </a:spcBef>
            </a:pPr>
            <a:r>
              <a:rPr lang="en-US" sz="3000">
                <a:solidFill>
                  <a:srgbClr val="000000"/>
                </a:solidFill>
                <a:latin typeface="Poppins Bold"/>
                <a:ea typeface="Poppins Bold"/>
                <a:cs typeface="Poppins Bold"/>
                <a:sym typeface="Poppins Bold"/>
              </a:rPr>
              <a:t>EKSTRAPERSONAL</a:t>
            </a:r>
          </a:p>
        </p:txBody>
      </p:sp>
      <p:sp>
        <p:nvSpPr>
          <p:cNvPr id="25" name="TextBox 25"/>
          <p:cNvSpPr txBox="1"/>
          <p:nvPr/>
        </p:nvSpPr>
        <p:spPr>
          <a:xfrm>
            <a:off x="12473129" y="5826729"/>
            <a:ext cx="4905778" cy="530225"/>
          </a:xfrm>
          <a:prstGeom prst="rect">
            <a:avLst/>
          </a:prstGeom>
        </p:spPr>
        <p:txBody>
          <a:bodyPr lIns="0" tIns="0" rIns="0" bIns="0" rtlCol="0" anchor="t">
            <a:spAutoFit/>
          </a:bodyPr>
          <a:lstStyle/>
          <a:p>
            <a:pPr marL="0" lvl="0" indent="0" algn="ctr">
              <a:lnSpc>
                <a:spcPts val="3849"/>
              </a:lnSpc>
              <a:spcBef>
                <a:spcPct val="0"/>
              </a:spcBef>
            </a:pPr>
            <a:r>
              <a:rPr lang="en-US" sz="3499">
                <a:solidFill>
                  <a:srgbClr val="000000"/>
                </a:solidFill>
                <a:latin typeface="Poppins Bold"/>
                <a:ea typeface="Poppins Bold"/>
                <a:cs typeface="Poppins Bold"/>
                <a:sym typeface="Poppins Bold"/>
              </a:rPr>
              <a:t>INTERPERSONAL</a:t>
            </a:r>
          </a:p>
        </p:txBody>
      </p:sp>
      <p:grpSp>
        <p:nvGrpSpPr>
          <p:cNvPr id="26" name="Group 26"/>
          <p:cNvGrpSpPr>
            <a:grpSpLocks noChangeAspect="1"/>
          </p:cNvGrpSpPr>
          <p:nvPr/>
        </p:nvGrpSpPr>
        <p:grpSpPr>
          <a:xfrm>
            <a:off x="2115286" y="2880326"/>
            <a:ext cx="2493153" cy="2574928"/>
            <a:chOff x="0" y="0"/>
            <a:chExt cx="6350000" cy="6558280"/>
          </a:xfrm>
        </p:grpSpPr>
        <p:sp>
          <p:nvSpPr>
            <p:cNvPr id="27" name="Freeform 2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45629" r="-45629"/>
              </a:stretch>
            </a:blipFill>
          </p:spPr>
        </p:sp>
        <p:sp>
          <p:nvSpPr>
            <p:cNvPr id="28" name="Freeform 2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1B3640"/>
            </a:solidFill>
          </p:spPr>
        </p:sp>
      </p:grpSp>
      <p:sp>
        <p:nvSpPr>
          <p:cNvPr id="29" name="TextBox 29"/>
          <p:cNvSpPr txBox="1"/>
          <p:nvPr/>
        </p:nvSpPr>
        <p:spPr>
          <a:xfrm>
            <a:off x="1028700" y="5826729"/>
            <a:ext cx="4905778" cy="530225"/>
          </a:xfrm>
          <a:prstGeom prst="rect">
            <a:avLst/>
          </a:prstGeom>
        </p:spPr>
        <p:txBody>
          <a:bodyPr lIns="0" tIns="0" rIns="0" bIns="0" rtlCol="0" anchor="t">
            <a:spAutoFit/>
          </a:bodyPr>
          <a:lstStyle/>
          <a:p>
            <a:pPr marL="0" lvl="0" indent="0" algn="ctr">
              <a:lnSpc>
                <a:spcPts val="3849"/>
              </a:lnSpc>
              <a:spcBef>
                <a:spcPct val="0"/>
              </a:spcBef>
            </a:pPr>
            <a:r>
              <a:rPr lang="en-US" sz="3499">
                <a:solidFill>
                  <a:srgbClr val="000000"/>
                </a:solidFill>
                <a:latin typeface="Poppins Bold"/>
                <a:ea typeface="Poppins Bold"/>
                <a:cs typeface="Poppins Bold"/>
                <a:sym typeface="Poppins Bold"/>
              </a:rPr>
              <a:t>INTRAPERSONAL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748</Words>
  <Application>Microsoft Office PowerPoint</Application>
  <PresentationFormat>Custom</PresentationFormat>
  <Paragraphs>119</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Poppins Bold</vt:lpstr>
      <vt:lpstr>Arial</vt:lpstr>
      <vt:lpstr>Poppins</vt:lpstr>
      <vt:lpstr>Consolas</vt:lpstr>
      <vt:lpstr>Bree Serif</vt:lpstr>
      <vt:lpstr>Poppins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P2 - Hakekat Technopreneurship</dc:title>
  <cp:lastModifiedBy>Hp</cp:lastModifiedBy>
  <cp:revision>5</cp:revision>
  <dcterms:created xsi:type="dcterms:W3CDTF">2006-08-16T00:00:00Z</dcterms:created>
  <dcterms:modified xsi:type="dcterms:W3CDTF">2024-11-04T03:51:52Z</dcterms:modified>
  <dc:identifier>DAGNXAvYxzw</dc:identifier>
</cp:coreProperties>
</file>