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256" r:id="rId5"/>
    <p:sldId id="304" r:id="rId6"/>
    <p:sldId id="269" r:id="rId7"/>
    <p:sldId id="298" r:id="rId8"/>
    <p:sldId id="271" r:id="rId9"/>
    <p:sldId id="305" r:id="rId10"/>
    <p:sldId id="306" r:id="rId11"/>
    <p:sldId id="283" r:id="rId12"/>
    <p:sldId id="299" r:id="rId13"/>
    <p:sldId id="300" r:id="rId14"/>
    <p:sldId id="284" r:id="rId15"/>
    <p:sldId id="285" r:id="rId16"/>
    <p:sldId id="286" r:id="rId17"/>
    <p:sldId id="297" r:id="rId18"/>
    <p:sldId id="287" r:id="rId19"/>
    <p:sldId id="311" r:id="rId20"/>
    <p:sldId id="288" r:id="rId21"/>
    <p:sldId id="289" r:id="rId22"/>
    <p:sldId id="313" r:id="rId23"/>
    <p:sldId id="290" r:id="rId24"/>
    <p:sldId id="291" r:id="rId25"/>
    <p:sldId id="292" r:id="rId26"/>
    <p:sldId id="303" r:id="rId27"/>
    <p:sldId id="293" r:id="rId28"/>
    <p:sldId id="308" r:id="rId29"/>
    <p:sldId id="294" r:id="rId30"/>
    <p:sldId id="310" r:id="rId31"/>
    <p:sldId id="312" r:id="rId32"/>
    <p:sldId id="295" r:id="rId33"/>
    <p:sldId id="309" r:id="rId34"/>
    <p:sldId id="296" r:id="rId35"/>
    <p:sldId id="314" r:id="rId36"/>
    <p:sldId id="302" r:id="rId37"/>
    <p:sldId id="30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509"/>
    <a:srgbClr val="DA6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849" autoAdjust="0"/>
  </p:normalViewPr>
  <p:slideViewPr>
    <p:cSldViewPr snapToGrid="0">
      <p:cViewPr varScale="1">
        <p:scale>
          <a:sx n="50" d="100"/>
          <a:sy n="50" d="100"/>
        </p:scale>
        <p:origin x="12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skanlut.jatimprov.go.id/files/uploads/2016/07/eksportir-25-besar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appler.com/indonesia/buletin/168838-disney-menunjuk-country-manager-indonesia" TargetMode="External"/><Relationship Id="rId4" Type="http://schemas.openxmlformats.org/officeDocument/2006/relationships/hyperlink" Target="https://marketeers.com/seperti-apa-bisnis-disney-di-indonesia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Ekspor</a:t>
            </a:r>
            <a:r>
              <a:rPr lang="en-US" dirty="0"/>
              <a:t>: </a:t>
            </a:r>
            <a:r>
              <a:rPr lang="id-ID" dirty="0">
                <a:hlinkClick r:id="rId3"/>
              </a:rPr>
              <a:t>http://diskanlut.jatimprov.go.id/files/uploads/2016/07/eksportir-25-besar.pdf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Lincensing</a:t>
            </a:r>
            <a:r>
              <a:rPr lang="en-US" dirty="0"/>
              <a:t>: </a:t>
            </a:r>
            <a:r>
              <a:rPr lang="id-ID" dirty="0">
                <a:hlinkClick r:id="rId4"/>
              </a:rPr>
              <a:t>https://marketeers.com/seperti-apa-bisnis-disney-di-indonesia/</a:t>
            </a:r>
            <a:r>
              <a:rPr lang="en-US" dirty="0"/>
              <a:t> , </a:t>
            </a:r>
            <a:r>
              <a:rPr lang="id-ID" dirty="0">
                <a:hlinkClick r:id="rId5"/>
              </a:rPr>
              <a:t>https://www.rappler.com/indonesia/buletin/168838-disney-menunjuk-country-manager-Indonesia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Franchising: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LN: </a:t>
            </a:r>
            <a:r>
              <a:rPr lang="en-US" dirty="0" err="1"/>
              <a:t>Ruang</a:t>
            </a:r>
            <a:r>
              <a:rPr lang="en-US" dirty="0"/>
              <a:t> Guru, </a:t>
            </a:r>
          </a:p>
          <a:p>
            <a:pPr marL="171450" indent="-171450">
              <a:buFontTx/>
              <a:buChar char="-"/>
            </a:pPr>
            <a:r>
              <a:rPr lang="en-US" dirty="0"/>
              <a:t>License:</a:t>
            </a:r>
            <a:r>
              <a:rPr lang="en-US" baseline="0" dirty="0"/>
              <a:t> License, Franchise, Copy Right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BOT (Build, Operate, Transfer)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6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8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8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5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One of the special modes of carrying out international business is a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turnkey project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It is a contract under which a firm agrees to fully design, construct and equip a manufacturing/ business/ service facility and turn the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over to the purchaser when it is ready for operation for a remuneration.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https://timesofindia.indiatimes.com/what-is-a-turnkey-project/articleshow/2021394.cms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https://ekonomi.bisnis.com/read/20201021/98/1307778/proyek-mrt-terbuka-lagi-untuk-pendanaan-dari-jepang-tapi</a:t>
            </a: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9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https://www.scribd.com/document/345029462/Perbedaan-Merger-Akuisisi-Dan-Joint-Venture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20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https://enjiner.com/perusahaan-merger-di-indonesia/</a:t>
            </a:r>
          </a:p>
          <a:p>
            <a:r>
              <a:rPr lang="en-US" dirty="0"/>
              <a:t>https://glints.com/id/lowongan/merger-adalah/#.YFNyV68zY2w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ru-RU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Strategies </a:t>
            </a:r>
            <a:br>
              <a:rPr lang="en-US" altLang="ru-RU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ru-RU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Entering </a:t>
            </a:r>
            <a:br>
              <a:rPr lang="en-US" altLang="ru-RU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altLang="ru-RU" sz="6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Foreign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235824"/>
            <a:ext cx="8767860" cy="10219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alt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BUSINESS</a:t>
            </a:r>
            <a:endParaRPr lang="ru-R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national Market Entery">
            <a:extLst>
              <a:ext uri="{FF2B5EF4-FFF2-40B4-BE49-F238E27FC236}">
                <a16:creationId xmlns:a16="http://schemas.microsoft.com/office/drawing/2014/main" id="{D5FBFB99-4ECB-4229-8470-6D56EFB3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449580"/>
            <a:ext cx="7749540" cy="59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4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0498"/>
            <a:ext cx="9875520" cy="11811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EXPORTING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371600"/>
            <a:ext cx="10706100" cy="51435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/>
              <a:t>Indirect exports: </a:t>
            </a:r>
          </a:p>
          <a:p>
            <a:r>
              <a:rPr lang="en-US" dirty="0"/>
              <a:t>Perusahaan A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B di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B </a:t>
            </a:r>
            <a:r>
              <a:rPr lang="en-US" dirty="0" err="1"/>
              <a:t>mengekspor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 A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/</a:t>
            </a:r>
            <a:r>
              <a:rPr lang="en-US" dirty="0" err="1"/>
              <a:t>sparepart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B, B </a:t>
            </a:r>
            <a:r>
              <a:rPr lang="en-US" dirty="0" err="1"/>
              <a:t>mengekspor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truk</a:t>
            </a:r>
            <a:r>
              <a:rPr lang="en-US" dirty="0"/>
              <a:t>. A </a:t>
            </a:r>
            <a:r>
              <a:rPr lang="en-US" dirty="0" err="1"/>
              <a:t>menjadi</a:t>
            </a:r>
            <a:r>
              <a:rPr lang="en-US" dirty="0"/>
              <a:t> supplier B.</a:t>
            </a:r>
          </a:p>
          <a:p>
            <a:pPr marL="45720" indent="0">
              <a:buNone/>
            </a:pPr>
            <a:r>
              <a:rPr lang="en-US" b="1" dirty="0"/>
              <a:t>Direct exports:</a:t>
            </a:r>
          </a:p>
          <a:p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endParaRPr lang="en-US" dirty="0"/>
          </a:p>
          <a:p>
            <a:pPr marL="45720" indent="0">
              <a:buNone/>
            </a:pPr>
            <a:r>
              <a:rPr lang="en-US" b="1" dirty="0" err="1"/>
              <a:t>Intracorporate</a:t>
            </a:r>
            <a:r>
              <a:rPr lang="en-US" b="1" dirty="0"/>
              <a:t> transfer:</a:t>
            </a:r>
          </a:p>
          <a:p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: Toyota Indonesia </a:t>
            </a:r>
            <a:r>
              <a:rPr lang="en-US" dirty="0" err="1"/>
              <a:t>mengekspor</a:t>
            </a:r>
            <a:r>
              <a:rPr lang="en-US" dirty="0"/>
              <a:t> </a:t>
            </a:r>
            <a:r>
              <a:rPr lang="en-US" dirty="0" err="1"/>
              <a:t>Innova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Toyota Malaysia.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terhitung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Indonesia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Malaysia, </a:t>
            </a:r>
            <a:r>
              <a:rPr lang="en-US" dirty="0" err="1"/>
              <a:t>tetapi</a:t>
            </a:r>
            <a:r>
              <a:rPr lang="en-US" dirty="0"/>
              <a:t> revenue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Toyota Corporation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926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to be Considered in Exporting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/>
              <a:t>Government Policies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Marketing Concerns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Logistical Considerations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Distribution Issues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9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EXPORT INTERMEDIARIES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dipasarkan</a:t>
            </a:r>
            <a:r>
              <a:rPr lang="en-US" sz="2800" dirty="0"/>
              <a:t>/ </a:t>
            </a:r>
            <a:r>
              <a:rPr lang="en-US" sz="2800" dirty="0" err="1"/>
              <a:t>didistribusikan</a:t>
            </a:r>
            <a:r>
              <a:rPr lang="en-US" sz="2800" dirty="0"/>
              <a:t> di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,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intermediari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ketiga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spesialisasi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memfasilitasi</a:t>
            </a:r>
            <a:r>
              <a:rPr lang="en-US" sz="2800" dirty="0"/>
              <a:t> </a:t>
            </a:r>
            <a:r>
              <a:rPr lang="en-US" sz="2800" dirty="0" err="1"/>
              <a:t>ekspor</a:t>
            </a:r>
            <a:r>
              <a:rPr lang="en-US" sz="2800" dirty="0"/>
              <a:t>/</a:t>
            </a:r>
            <a:r>
              <a:rPr lang="en-US" sz="2800" dirty="0" err="1"/>
              <a:t>impor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Fasilitas</a:t>
            </a:r>
            <a:r>
              <a:rPr lang="en-US" sz="2800" dirty="0"/>
              <a:t> yang </a:t>
            </a:r>
            <a:r>
              <a:rPr lang="en-US" sz="2800" dirty="0" err="1"/>
              <a:t>ditawarkan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: </a:t>
            </a:r>
            <a:r>
              <a:rPr lang="en-US" sz="2800" dirty="0" err="1"/>
              <a:t>transportasi</a:t>
            </a:r>
            <a:r>
              <a:rPr lang="en-US" sz="2800" dirty="0"/>
              <a:t>, </a:t>
            </a:r>
            <a:r>
              <a:rPr lang="en-US" sz="2800" dirty="0" err="1"/>
              <a:t>dokumentasi</a:t>
            </a:r>
            <a:r>
              <a:rPr lang="en-US" sz="2800" dirty="0"/>
              <a:t>, marketing,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pembiayaan</a:t>
            </a:r>
            <a:r>
              <a:rPr lang="en-US" sz="2800" dirty="0"/>
              <a:t>.</a:t>
            </a:r>
          </a:p>
          <a:p>
            <a:pPr marL="4572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4488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INTERMEDIARIES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dipasarkan</a:t>
            </a:r>
            <a:r>
              <a:rPr lang="en-US" sz="2400" dirty="0"/>
              <a:t>/ </a:t>
            </a:r>
            <a:r>
              <a:rPr lang="en-US" sz="2400" dirty="0" err="1"/>
              <a:t>didistribusikan</a:t>
            </a:r>
            <a:r>
              <a:rPr lang="en-US" sz="2400" dirty="0"/>
              <a:t> di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,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intermediari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spesialisasi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memfasilitasi</a:t>
            </a:r>
            <a:r>
              <a:rPr lang="en-US" sz="2400" dirty="0"/>
              <a:t> </a:t>
            </a:r>
            <a:r>
              <a:rPr lang="en-US" sz="2400" dirty="0" err="1"/>
              <a:t>ekspor</a:t>
            </a:r>
            <a:r>
              <a:rPr lang="en-US" sz="2400" dirty="0"/>
              <a:t>/</a:t>
            </a:r>
            <a:r>
              <a:rPr lang="en-US" sz="2400" dirty="0" err="1"/>
              <a:t>impor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r>
              <a:rPr lang="en-US" sz="2400" dirty="0" err="1"/>
              <a:t>Fasilitas</a:t>
            </a:r>
            <a:r>
              <a:rPr lang="en-US" sz="2400" dirty="0"/>
              <a:t> yang </a:t>
            </a:r>
            <a:r>
              <a:rPr lang="en-US" sz="2400" dirty="0" err="1"/>
              <a:t>ditawarkan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 </a:t>
            </a:r>
            <a:r>
              <a:rPr lang="en-US" sz="2400" dirty="0" err="1"/>
              <a:t>transportasi</a:t>
            </a:r>
            <a:r>
              <a:rPr lang="en-US" sz="2400" dirty="0"/>
              <a:t>, </a:t>
            </a:r>
            <a:r>
              <a:rPr lang="en-US" sz="2400" dirty="0" err="1"/>
              <a:t>distribusi</a:t>
            </a:r>
            <a:r>
              <a:rPr lang="en-US" sz="2400" dirty="0"/>
              <a:t>, </a:t>
            </a:r>
            <a:r>
              <a:rPr lang="en-US" sz="2400" dirty="0" err="1"/>
              <a:t>dokumentasi</a:t>
            </a:r>
            <a:r>
              <a:rPr lang="en-US" sz="2400" dirty="0"/>
              <a:t>, marketing,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pembiayaan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intermediari</a:t>
            </a:r>
            <a:r>
              <a:rPr lang="en-US" sz="2400" dirty="0"/>
              <a:t>:</a:t>
            </a:r>
          </a:p>
          <a:p>
            <a:r>
              <a:rPr lang="en-US" sz="2400" dirty="0"/>
              <a:t>Manufacturer’s Agents/Representatives</a:t>
            </a:r>
          </a:p>
          <a:p>
            <a:pPr marL="263525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d-ID" altLang="id-ID" dirty="0">
                <a:solidFill>
                  <a:schemeClr val="accent3">
                    <a:lumMod val="75000"/>
                  </a:schemeClr>
                </a:solidFill>
              </a:rPr>
              <a:t>Agen yang </a:t>
            </a:r>
            <a:r>
              <a:rPr lang="en-US" altLang="id-ID" dirty="0" err="1">
                <a:solidFill>
                  <a:schemeClr val="accent3">
                    <a:lumMod val="75000"/>
                  </a:schemeClr>
                </a:solidFill>
              </a:rPr>
              <a:t>mendistribusikan</a:t>
            </a:r>
            <a:r>
              <a:rPr lang="en-US" altLang="id-ID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d-ID" altLang="id-ID" dirty="0">
                <a:solidFill>
                  <a:schemeClr val="accent3">
                    <a:lumMod val="75000"/>
                  </a:schemeClr>
                </a:solidFill>
              </a:rPr>
              <a:t>produk yang tidak kompetitif tetapi saling melengkapi dari beberapa produsen, </a:t>
            </a:r>
            <a:r>
              <a:rPr lang="en-US" altLang="id-ID" dirty="0" err="1">
                <a:solidFill>
                  <a:schemeClr val="accent3">
                    <a:lumMod val="75000"/>
                  </a:schemeClr>
                </a:solidFill>
              </a:rPr>
              <a:t>melalui</a:t>
            </a:r>
            <a:r>
              <a:rPr lang="en-US" altLang="id-ID" dirty="0">
                <a:solidFill>
                  <a:schemeClr val="accent3">
                    <a:lumMod val="75000"/>
                  </a:schemeClr>
                </a:solidFill>
              </a:rPr>
              <a:t> channel </a:t>
            </a:r>
            <a:r>
              <a:rPr lang="id-ID" altLang="id-ID" dirty="0">
                <a:solidFill>
                  <a:schemeClr val="accent3">
                    <a:lumMod val="75000"/>
                  </a:schemeClr>
                </a:solidFill>
              </a:rPr>
              <a:t>yang sama atau ke pelanggan yang sama. </a:t>
            </a:r>
          </a:p>
          <a:p>
            <a:r>
              <a:rPr lang="en-US" sz="2400" dirty="0"/>
              <a:t>Distributors</a:t>
            </a:r>
          </a:p>
          <a:p>
            <a:pPr marL="26352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yang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menjualnya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 Distributor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manufacturer’s agent yang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eksportir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perwakilan</a:t>
            </a:r>
            <a:r>
              <a:rPr lang="en-US" dirty="0"/>
              <a:t>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id-ID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7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INTERNATIONAL LICENSING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687050" cy="4514850"/>
          </a:xfrm>
        </p:spPr>
        <p:txBody>
          <a:bodyPr/>
          <a:lstStyle/>
          <a:p>
            <a:pPr marL="45720" indent="0">
              <a:buNone/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licensor</a:t>
            </a:r>
            <a:r>
              <a:rPr lang="en-US" dirty="0"/>
              <a:t>, </a:t>
            </a:r>
            <a:r>
              <a:rPr lang="en-US" dirty="0" err="1"/>
              <a:t>melisensikan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intellectual property-</a:t>
            </a:r>
            <a:r>
              <a:rPr lang="en-US" dirty="0" err="1"/>
              <a:t>nya</a:t>
            </a:r>
            <a:r>
              <a:rPr lang="en-US" dirty="0"/>
              <a:t> (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paten,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, </a:t>
            </a:r>
            <a:r>
              <a:rPr lang="en-US" dirty="0" err="1"/>
              <a:t>merek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)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lain,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licensee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fee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balasannya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324225"/>
            <a:ext cx="3238500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Leases the rights to use its intellectual property.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Earns new revenues with relatively low investment.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62700" y="3324225"/>
            <a:ext cx="3562349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Uses the intellectual property to create products for local sale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Pays a royalty back to the licensor</a:t>
            </a:r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267080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LICENSOR</a:t>
            </a:r>
            <a:endParaRPr lang="id-ID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19788" y="2756475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LICENSEE</a:t>
            </a:r>
            <a:endParaRPr lang="id-ID" sz="20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24100" y="4686300"/>
            <a:ext cx="2838450" cy="70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24626" y="5029200"/>
            <a:ext cx="3167062" cy="70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72100" y="3747135"/>
            <a:ext cx="990601" cy="19050"/>
          </a:xfrm>
          <a:prstGeom prst="straightConnector1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381626" y="5829300"/>
            <a:ext cx="981075" cy="19050"/>
          </a:xfrm>
          <a:prstGeom prst="straightConnector1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33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8A4E90-8371-4AB1-B8FA-CA31861C0749}"/>
              </a:ext>
            </a:extLst>
          </p:cNvPr>
          <p:cNvSpPr txBox="1"/>
          <p:nvPr/>
        </p:nvSpPr>
        <p:spPr>
          <a:xfrm>
            <a:off x="711200" y="5710535"/>
            <a:ext cx="1092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https://www.globenewswire.com/news-release/2020/08/20/2081399/0/en/The-Top-150-Global-Licensors-of-2020-Announced-by-License-Global.html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C4027-027F-4BCB-9172-504C07337E78}"/>
              </a:ext>
            </a:extLst>
          </p:cNvPr>
          <p:cNvSpPr txBox="1"/>
          <p:nvPr/>
        </p:nvSpPr>
        <p:spPr>
          <a:xfrm>
            <a:off x="711200" y="1724828"/>
            <a:ext cx="7874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The Walt Disney Company – $54.7B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Meredith Corporation – $26.5B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Authentic Brands Group – $12.3B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 err="1">
                <a:effectLst/>
                <a:latin typeface="Roboto"/>
              </a:rPr>
              <a:t>WarnerMedia</a:t>
            </a:r>
            <a:r>
              <a:rPr lang="en-US" sz="2400" b="0" i="0" dirty="0">
                <a:effectLst/>
                <a:latin typeface="Roboto"/>
              </a:rPr>
              <a:t> – $11B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PVH Corp. – $10.6B (estimated)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Universal Brand Development – $7.1B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Hasbro – $6.9B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 err="1">
                <a:effectLst/>
                <a:latin typeface="Roboto"/>
              </a:rPr>
              <a:t>ViacomCBS</a:t>
            </a:r>
            <a:r>
              <a:rPr lang="en-US" sz="2400" b="0" i="0" dirty="0">
                <a:effectLst/>
                <a:latin typeface="Roboto"/>
              </a:rPr>
              <a:t> – $5.8B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General Motors – $4.62B (estimated)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effectLst/>
                <a:latin typeface="Roboto"/>
              </a:rPr>
              <a:t>Sanrio – $4.4B (estimated)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A09F3-9802-4D2B-9D99-F2C68B02DF02}"/>
              </a:ext>
            </a:extLst>
          </p:cNvPr>
          <p:cNvSpPr txBox="1"/>
          <p:nvPr/>
        </p:nvSpPr>
        <p:spPr>
          <a:xfrm>
            <a:off x="711200" y="1001553"/>
            <a:ext cx="974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effectLst/>
                <a:latin typeface="Roboto"/>
              </a:rPr>
              <a:t>The Top Ten Leading 150 Global Licensors Include:</a:t>
            </a:r>
          </a:p>
        </p:txBody>
      </p:sp>
      <p:pic>
        <p:nvPicPr>
          <p:cNvPr id="1026" name="Picture 2" descr="Walt Disney Pictures and Autodesk Sign XGen Technology License Agreement |  Chip and Company">
            <a:extLst>
              <a:ext uri="{FF2B5EF4-FFF2-40B4-BE49-F238E27FC236}">
                <a16:creationId xmlns:a16="http://schemas.microsoft.com/office/drawing/2014/main" id="{CA6086F6-7FAF-405E-BCAD-30272AFA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1833563"/>
            <a:ext cx="2434853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bright Licensing | Sanrio Characters">
            <a:extLst>
              <a:ext uri="{FF2B5EF4-FFF2-40B4-BE49-F238E27FC236}">
                <a16:creationId xmlns:a16="http://schemas.microsoft.com/office/drawing/2014/main" id="{51901B38-FE43-44B9-9D69-1146F409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1624806"/>
            <a:ext cx="229235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e Bantal Hello Kitty 2in1 Sanrio License | DINOMARKET | Online Retail &amp;  Premium Marketplace">
            <a:extLst>
              <a:ext uri="{FF2B5EF4-FFF2-40B4-BE49-F238E27FC236}">
                <a16:creationId xmlns:a16="http://schemas.microsoft.com/office/drawing/2014/main" id="{75C1CC46-1DDB-4FC5-937F-3215A0B93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 b="28400"/>
          <a:stretch/>
        </p:blipFill>
        <p:spPr bwMode="auto">
          <a:xfrm>
            <a:off x="7714878" y="3984655"/>
            <a:ext cx="2940050" cy="14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0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3850"/>
            <a:ext cx="9875520" cy="933450"/>
          </a:xfrm>
        </p:spPr>
        <p:txBody>
          <a:bodyPr/>
          <a:lstStyle/>
          <a:p>
            <a:r>
              <a:rPr lang="en-US" b="1" dirty="0"/>
              <a:t>BASIC ISSUES IN LICENSING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57300"/>
            <a:ext cx="10382250" cy="53721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</a:t>
            </a:r>
            <a:r>
              <a:rPr lang="id-ID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tapkan batas-batas perjanjian</a:t>
            </a:r>
            <a:endParaRPr lang="en-US" altLang="id-ID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Heineken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mendapat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lisensi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eksklusif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memproduksi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menjual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Pepsi-Cola di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Belanda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Pepsi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menyuplai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Heineken formula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minumannya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menyuplai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konsentrat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sirup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cola. Pepsi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lisensi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lain. Heineken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memproduksi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Pepsi lain (Lay’s)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perjanjian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terpisah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d-ID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id-ID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US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id-ID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Menetapkan tingkat kompensas</a:t>
            </a:r>
            <a:r>
              <a:rPr lang="en-US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Kompensasi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perjanjian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lisensi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disebut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royalty,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dibayarkan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licensor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flat fee,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unit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terjual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prosentase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id-ID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0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penjualan</a:t>
            </a:r>
            <a:endParaRPr lang="en-US" altLang="id-ID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17500">
              <a:buNone/>
            </a:pPr>
            <a:r>
              <a:rPr lang="en-US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id-ID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Kesepakatan</a:t>
            </a:r>
            <a:r>
              <a:rPr lang="en-US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hak, hak istimewa,</a:t>
            </a:r>
            <a:r>
              <a:rPr lang="en-US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lang="en-US" altLang="id-ID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keterbatasan</a:t>
            </a:r>
            <a:r>
              <a:rPr lang="id-ID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dalam perjanjian</a:t>
            </a:r>
            <a:r>
              <a:rPr lang="en-US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1950" indent="0">
              <a:lnSpc>
                <a:spcPct val="11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Perjanjian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membatasi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kebebasan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licensee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menyebarkan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didapat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licensor,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membatasi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penggunakan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baku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spesifikasi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beda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altLang="id-ID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id-ID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terlisensi</a:t>
            </a:r>
            <a:r>
              <a:rPr lang="en-US" altLang="id-ID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Menentukan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durasi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perjanjian</a:t>
            </a:r>
            <a:r>
              <a:rPr lang="id-ID" altLang="id-ID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id-ID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altLang="id-ID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4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1950"/>
            <a:ext cx="9875520" cy="742950"/>
          </a:xfrm>
        </p:spPr>
        <p:txBody>
          <a:bodyPr/>
          <a:lstStyle/>
          <a:p>
            <a:pPr algn="ctr"/>
            <a:r>
              <a:rPr lang="en-US" b="1" dirty="0"/>
              <a:t>INTERNATIONAL FRANCHISING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09700"/>
            <a:ext cx="10306050" cy="5181600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Franchising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khusus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Licensing,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kontrol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support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Franchisor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Franchisee</a:t>
            </a:r>
            <a:r>
              <a:rPr lang="en-US" sz="2400" b="1" dirty="0"/>
              <a:t>. Franchisor </a:t>
            </a:r>
            <a:r>
              <a:rPr lang="en-US" sz="2400" b="1" dirty="0" err="1"/>
              <a:t>menyediakan</a:t>
            </a:r>
            <a:r>
              <a:rPr lang="en-US" sz="2400" b="1" dirty="0"/>
              <a:t> Franchisee-</a:t>
            </a:r>
            <a:r>
              <a:rPr lang="en-US" sz="2400" b="1" dirty="0" err="1"/>
              <a:t>nya</a:t>
            </a:r>
            <a:r>
              <a:rPr lang="en-US" sz="2400" b="1" dirty="0"/>
              <a:t>: 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628650" indent="-182563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2400" b="1" dirty="0" err="1"/>
              <a:t>Merek</a:t>
            </a:r>
            <a:r>
              <a:rPr lang="en-US" sz="2400" b="1" dirty="0"/>
              <a:t> </a:t>
            </a:r>
            <a:r>
              <a:rPr lang="en-US" sz="2400" b="1" dirty="0" err="1"/>
              <a:t>dagang</a:t>
            </a:r>
            <a:r>
              <a:rPr lang="en-US" sz="2400" b="1" dirty="0"/>
              <a:t>                                    -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operasi</a:t>
            </a:r>
            <a:endParaRPr lang="en-US" sz="2400" b="1" dirty="0"/>
          </a:p>
          <a:p>
            <a:pPr marL="628650" indent="-182563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2400" b="1" dirty="0"/>
              <a:t>Advertising                                          - Training</a:t>
            </a:r>
          </a:p>
          <a:p>
            <a:pPr marL="628650" indent="-182563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2400" b="1" dirty="0"/>
              <a:t>Program  </a:t>
            </a:r>
            <a:r>
              <a:rPr lang="en-US" sz="2400" b="1" dirty="0" err="1"/>
              <a:t>penjaminan</a:t>
            </a:r>
            <a:r>
              <a:rPr lang="en-US" sz="2400" b="1" dirty="0"/>
              <a:t> </a:t>
            </a:r>
            <a:r>
              <a:rPr lang="en-US" sz="2400" b="1" dirty="0" err="1"/>
              <a:t>mutu</a:t>
            </a:r>
            <a:endParaRPr lang="en-US" sz="2400" b="1" dirty="0"/>
          </a:p>
          <a:p>
            <a:pPr marL="1219200" indent="-1123950">
              <a:lnSpc>
                <a:spcPct val="150000"/>
              </a:lnSpc>
              <a:spcBef>
                <a:spcPts val="0"/>
              </a:spcBef>
              <a:buNone/>
            </a:pPr>
            <a:endParaRPr lang="en-US" sz="2600" b="1" dirty="0"/>
          </a:p>
          <a:p>
            <a:pPr marL="1333500" indent="-12382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err="1"/>
              <a:t>Contoh</a:t>
            </a:r>
            <a:r>
              <a:rPr lang="en-US" sz="2600" b="1" dirty="0"/>
              <a:t>: McDonald’s, Dunkin’ Donuts, Benetton (retail stores), Bridgestone, Accor  Hotel Management</a:t>
            </a:r>
          </a:p>
        </p:txBody>
      </p:sp>
    </p:spTree>
    <p:extLst>
      <p:ext uri="{BB962C8B-B14F-4D97-AF65-F5344CB8AC3E}">
        <p14:creationId xmlns:p14="http://schemas.microsoft.com/office/powerpoint/2010/main" val="309429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7B8645-3752-4D92-9F44-7380902A838F}"/>
              </a:ext>
            </a:extLst>
          </p:cNvPr>
          <p:cNvSpPr txBox="1"/>
          <p:nvPr/>
        </p:nvSpPr>
        <p:spPr>
          <a:xfrm>
            <a:off x="520700" y="5874435"/>
            <a:ext cx="913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https://my.yamaha.com/en/about_yamaha/franchise_retailer_business/index.html</a:t>
            </a:r>
          </a:p>
        </p:txBody>
      </p:sp>
      <p:pic>
        <p:nvPicPr>
          <p:cNvPr id="5124" name="Picture 4" descr="It is a proven music education system with over 50 years of track record.">
            <a:extLst>
              <a:ext uri="{FF2B5EF4-FFF2-40B4-BE49-F238E27FC236}">
                <a16:creationId xmlns:a16="http://schemas.microsoft.com/office/drawing/2014/main" id="{079C506B-B376-465E-9025-63822393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14959"/>
            <a:ext cx="10109200" cy="40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amaha | Cornerstone Music Malaysia">
            <a:extLst>
              <a:ext uri="{FF2B5EF4-FFF2-40B4-BE49-F238E27FC236}">
                <a16:creationId xmlns:a16="http://schemas.microsoft.com/office/drawing/2014/main" id="{977BC0C7-7F16-471B-9E18-F3CEA69D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2859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4151-7E52-4F3E-87EA-CD55CE6E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Aktivitas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8C07C-7B92-467A-A77B-E0F604F8E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Quizizz: </a:t>
            </a:r>
            <a:r>
              <a:rPr lang="en-US" dirty="0" err="1"/>
              <a:t>definisi</a:t>
            </a:r>
            <a:r>
              <a:rPr lang="en-US" dirty="0"/>
              <a:t> entry mode, </a:t>
            </a:r>
            <a:r>
              <a:rPr lang="en-US" dirty="0" err="1"/>
              <a:t>contoh</a:t>
            </a:r>
            <a:r>
              <a:rPr lang="en-US" dirty="0"/>
              <a:t> entry mode, </a:t>
            </a:r>
            <a:r>
              <a:rPr lang="en-US" dirty="0" err="1"/>
              <a:t>kelebihan</a:t>
            </a:r>
            <a:r>
              <a:rPr lang="en-US" dirty="0"/>
              <a:t> dan </a:t>
            </a:r>
            <a:r>
              <a:rPr lang="en-US" dirty="0" err="1"/>
              <a:t>kekurangan</a:t>
            </a:r>
            <a:r>
              <a:rPr lang="en-US" dirty="0"/>
              <a:t> entry mode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dan </a:t>
            </a:r>
            <a:r>
              <a:rPr lang="en-US" dirty="0" err="1"/>
              <a:t>kekurangan</a:t>
            </a:r>
            <a:r>
              <a:rPr lang="en-US" dirty="0"/>
              <a:t> masing-masing entry mode/strategi </a:t>
            </a:r>
            <a:r>
              <a:rPr lang="en-US" dirty="0" err="1"/>
              <a:t>masuk</a:t>
            </a:r>
            <a:r>
              <a:rPr lang="en-US" dirty="0"/>
              <a:t> dan </a:t>
            </a:r>
            <a:r>
              <a:rPr lang="en-US" dirty="0" err="1"/>
              <a:t>contohnya</a:t>
            </a:r>
            <a:r>
              <a:rPr lang="en-US" dirty="0"/>
              <a:t>.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Indonesia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ekspansi</a:t>
            </a:r>
            <a:r>
              <a:rPr lang="en-US" dirty="0"/>
              <a:t> global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strategi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dan </a:t>
            </a:r>
            <a:r>
              <a:rPr lang="en-US" dirty="0" err="1"/>
              <a:t>mengapa</a:t>
            </a:r>
            <a:endParaRPr lang="en-US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berdiskusi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strategi </a:t>
            </a:r>
            <a:r>
              <a:rPr lang="en-US" dirty="0" err="1"/>
              <a:t>masuk</a:t>
            </a:r>
            <a:r>
              <a:rPr lang="en-US" dirty="0"/>
              <a:t> yang paling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alasannya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2615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CONTRACT MANUFACTURING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/>
              <a:t>Di Indonesia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3200" b="1" dirty="0" err="1"/>
              <a:t>Makloon</a:t>
            </a:r>
            <a:r>
              <a:rPr lang="en-US" sz="2800" dirty="0"/>
              <a:t> (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3200" b="1" dirty="0"/>
              <a:t>Mark Loan</a:t>
            </a:r>
            <a:r>
              <a:rPr lang="en-US" sz="2800" dirty="0"/>
              <a:t>)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</a:t>
            </a:r>
            <a:r>
              <a:rPr lang="en-US" sz="2800" dirty="0"/>
              <a:t>-outsource (</a:t>
            </a:r>
            <a:r>
              <a:rPr lang="en-US" sz="2800" dirty="0" err="1"/>
              <a:t>alih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) </a:t>
            </a:r>
            <a:r>
              <a:rPr lang="en-US" sz="2800" dirty="0" err="1"/>
              <a:t>hampir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err="1"/>
              <a:t>manufaktur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lain. 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:  NIKE, Victoria’s Secret, JC Penney</a:t>
            </a:r>
          </a:p>
          <a:p>
            <a:pPr marL="45720" indent="0">
              <a:buNone/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08085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CONTRACT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Perusahaan A </a:t>
            </a:r>
            <a:r>
              <a:rPr lang="en-US" sz="3200" dirty="0" err="1"/>
              <a:t>menyediakan</a:t>
            </a:r>
            <a:r>
              <a:rPr lang="en-US" sz="3200" dirty="0"/>
              <a:t> managerial assistance, technical expertise, </a:t>
            </a:r>
            <a:r>
              <a:rPr lang="en-US" sz="3200" dirty="0" err="1"/>
              <a:t>atau</a:t>
            </a:r>
            <a:r>
              <a:rPr lang="en-US" sz="3200" dirty="0"/>
              <a:t> specialized service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B </a:t>
            </a:r>
            <a:r>
              <a:rPr lang="en-US" sz="3200" dirty="0" err="1"/>
              <a:t>selama</a:t>
            </a:r>
            <a:r>
              <a:rPr lang="en-US" sz="3200" dirty="0"/>
              <a:t> </a:t>
            </a:r>
            <a:r>
              <a:rPr lang="en-US" sz="3200" dirty="0" err="1"/>
              <a:t>jangka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. B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memberika</a:t>
            </a:r>
            <a:r>
              <a:rPr lang="en-US" sz="3200" dirty="0"/>
              <a:t> </a:t>
            </a:r>
            <a:r>
              <a:rPr lang="en-US" sz="3200" dirty="0" err="1"/>
              <a:t>kompensasi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flat fee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prosentase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penjualan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marL="45720" indent="0">
              <a:buNone/>
            </a:pPr>
            <a:r>
              <a:rPr lang="en-US" sz="3200" dirty="0" err="1"/>
              <a:t>Contoh</a:t>
            </a:r>
            <a:r>
              <a:rPr lang="en-US" sz="3200" dirty="0"/>
              <a:t>: Hilton Hotel, Air France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130751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TURNKEY PROJECT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Perusahaan 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mendesain</a:t>
            </a:r>
            <a:r>
              <a:rPr lang="en-US" dirty="0"/>
              <a:t>, </a:t>
            </a:r>
            <a:r>
              <a:rPr lang="en-US" dirty="0" err="1"/>
              <a:t>membangun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B yang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. Perusahaan B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r>
              <a:rPr lang="en-US" dirty="0" err="1"/>
              <a:t>Pendirian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, PLTN, airport, </a:t>
            </a:r>
            <a:r>
              <a:rPr lang="en-US" dirty="0" err="1"/>
              <a:t>jalan</a:t>
            </a:r>
            <a:r>
              <a:rPr lang="en-US" dirty="0"/>
              <a:t>, </a:t>
            </a:r>
            <a:r>
              <a:rPr lang="en-US" dirty="0" err="1"/>
              <a:t>kilang</a:t>
            </a:r>
            <a:r>
              <a:rPr lang="en-US" dirty="0"/>
              <a:t> </a:t>
            </a:r>
            <a:r>
              <a:rPr lang="en-US" dirty="0" err="1"/>
              <a:t>minyak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Perusahaan </a:t>
            </a:r>
            <a:r>
              <a:rPr lang="en-US" dirty="0" err="1"/>
              <a:t>Jepang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turnkey project MRT Jakarta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225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Turnkey contract? Meaning, definition and usages |  BusinessNovice.net">
            <a:extLst>
              <a:ext uri="{FF2B5EF4-FFF2-40B4-BE49-F238E27FC236}">
                <a16:creationId xmlns:a16="http://schemas.microsoft.com/office/drawing/2014/main" id="{29DBD1E7-5797-4E58-8AFA-797BA8F5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975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7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err="1"/>
              <a:t>Semua</a:t>
            </a:r>
            <a:r>
              <a:rPr lang="en-US" dirty="0"/>
              <a:t> entry modes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menginternasionalisasi</a:t>
            </a:r>
            <a:r>
              <a:rPr lang="en-US" dirty="0"/>
              <a:t> </a:t>
            </a:r>
            <a:r>
              <a:rPr lang="en-US" dirty="0" err="1"/>
              <a:t>bisnisnya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negeri.</a:t>
            </a:r>
          </a:p>
          <a:p>
            <a:pPr marL="45720" indent="0">
              <a:buNone/>
            </a:pPr>
            <a:r>
              <a:rPr lang="en-US" dirty="0"/>
              <a:t>Perusahaan </a:t>
            </a:r>
            <a:r>
              <a:rPr lang="en-US" dirty="0" err="1"/>
              <a:t>memilih</a:t>
            </a:r>
            <a:r>
              <a:rPr lang="en-US" dirty="0"/>
              <a:t> FDI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bisnisnya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profit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juga.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internasionalnya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export </a:t>
            </a:r>
            <a:r>
              <a:rPr lang="en-US" dirty="0" err="1"/>
              <a:t>atau</a:t>
            </a:r>
            <a:r>
              <a:rPr lang="en-US" dirty="0"/>
              <a:t> licensing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di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FDI:</a:t>
            </a:r>
          </a:p>
          <a:p>
            <a:pPr marL="502920" indent="-457200">
              <a:buAutoNum type="arabicPeriod"/>
            </a:pPr>
            <a:r>
              <a:rPr lang="en-US" dirty="0"/>
              <a:t>Greenfield Strategy</a:t>
            </a:r>
          </a:p>
          <a:p>
            <a:pPr marL="502920" indent="-457200">
              <a:buAutoNum type="arabicPeriod"/>
            </a:pPr>
            <a:r>
              <a:rPr lang="en-US" dirty="0"/>
              <a:t>Acquisition Strategy</a:t>
            </a:r>
          </a:p>
          <a:p>
            <a:pPr marL="502920" indent="-457200">
              <a:buAutoNum type="arabicPeriod"/>
            </a:pPr>
            <a:r>
              <a:rPr lang="en-US" dirty="0"/>
              <a:t>Joint Venture</a:t>
            </a:r>
          </a:p>
        </p:txBody>
      </p:sp>
    </p:spTree>
    <p:extLst>
      <p:ext uri="{BB962C8B-B14F-4D97-AF65-F5344CB8AC3E}">
        <p14:creationId xmlns:p14="http://schemas.microsoft.com/office/powerpoint/2010/main" val="1866335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E3D82-29D8-4974-BC57-31318B06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066" y="1143000"/>
            <a:ext cx="7335868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GREENFIELD STRATEGY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err="1"/>
              <a:t>Memulai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di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nol.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b="1" i="1" dirty="0">
                <a:solidFill>
                  <a:srgbClr val="92D050"/>
                </a:solidFill>
              </a:rPr>
              <a:t>greenfield</a:t>
            </a:r>
            <a:r>
              <a:rPr lang="en-US" sz="2800" dirty="0"/>
              <a:t> </a:t>
            </a:r>
            <a:r>
              <a:rPr lang="en-US" sz="2800" dirty="0" err="1"/>
              <a:t>berasal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imajinasi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yang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lapangan</a:t>
            </a:r>
            <a:r>
              <a:rPr lang="en-US" sz="2800" dirty="0"/>
              <a:t> </a:t>
            </a:r>
            <a:r>
              <a:rPr lang="en-US" sz="2800" dirty="0" err="1"/>
              <a:t>hijau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dibangun</a:t>
            </a:r>
            <a:r>
              <a:rPr lang="en-US" sz="2800" dirty="0"/>
              <a:t> </a:t>
            </a:r>
            <a:r>
              <a:rPr lang="en-US" sz="2800" dirty="0" err="1"/>
              <a:t>fasilitas</a:t>
            </a:r>
            <a:r>
              <a:rPr lang="en-US" sz="2800" dirty="0"/>
              <a:t> di </a:t>
            </a:r>
            <a:r>
              <a:rPr lang="en-US" sz="2800" dirty="0" err="1"/>
              <a:t>atasnya</a:t>
            </a:r>
            <a:r>
              <a:rPr lang="en-US" sz="2800" dirty="0"/>
              <a:t>.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dirty="0" err="1"/>
              <a:t>Contoh</a:t>
            </a:r>
            <a:r>
              <a:rPr lang="en-US" sz="2800" dirty="0"/>
              <a:t>: </a:t>
            </a:r>
            <a:r>
              <a:rPr lang="en-US" sz="2800" dirty="0" err="1"/>
              <a:t>Pabrik</a:t>
            </a:r>
            <a:r>
              <a:rPr lang="en-US" sz="2800" dirty="0"/>
              <a:t> Unilever di </a:t>
            </a:r>
            <a:r>
              <a:rPr lang="en-US" sz="2800" dirty="0" err="1"/>
              <a:t>Rungkut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 Surabaya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71239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DA38-EB42-495F-88FE-AD32B937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FDA9-FFF6-4774-A391-3AC7852A8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l">
              <a:buNone/>
            </a:pPr>
            <a:r>
              <a:rPr lang="en-US" sz="2800" b="0" i="0" dirty="0">
                <a:effectLst/>
                <a:latin typeface="+mj-lt"/>
              </a:rPr>
              <a:t>Merger </a:t>
            </a:r>
            <a:r>
              <a:rPr lang="en-US" sz="2800" b="0" i="0" dirty="0" err="1">
                <a:effectLst/>
                <a:latin typeface="+mj-lt"/>
              </a:rPr>
              <a:t>adalah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kesepakatan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antara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perusahaan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untuk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bersatu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menjadi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suatu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bisnis</a:t>
            </a:r>
            <a:r>
              <a:rPr lang="en-US" sz="2800" b="0" i="0" dirty="0">
                <a:effectLst/>
                <a:latin typeface="+mj-lt"/>
              </a:rPr>
              <a:t> yang </a:t>
            </a:r>
            <a:r>
              <a:rPr lang="en-US" sz="2800" b="0" i="0" dirty="0" err="1">
                <a:effectLst/>
                <a:latin typeface="+mj-lt"/>
              </a:rPr>
              <a:t>baru</a:t>
            </a:r>
            <a:r>
              <a:rPr lang="en-US" sz="2800" b="0" i="0" dirty="0">
                <a:effectLst/>
                <a:latin typeface="+mj-lt"/>
              </a:rPr>
              <a:t>.</a:t>
            </a:r>
          </a:p>
          <a:p>
            <a:pPr marL="45720" indent="0" algn="l">
              <a:buNone/>
            </a:pPr>
            <a:r>
              <a:rPr lang="en-US" sz="2800" b="0" i="0" dirty="0" err="1">
                <a:effectLst/>
                <a:latin typeface="+mj-lt"/>
              </a:rPr>
              <a:t>Penyatuan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dua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perusahaan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ini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biasanya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dengan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cara</a:t>
            </a:r>
            <a:r>
              <a:rPr lang="en-US" sz="2800" b="0" i="0" dirty="0">
                <a:effectLst/>
                <a:latin typeface="+mj-lt"/>
              </a:rPr>
              <a:t> transfer </a:t>
            </a:r>
            <a:r>
              <a:rPr lang="en-US" sz="2800" b="0" i="0" dirty="0" err="1">
                <a:effectLst/>
                <a:latin typeface="+mj-lt"/>
              </a:rPr>
              <a:t>kepemilikan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dengan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cara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bertukar</a:t>
            </a:r>
            <a:r>
              <a:rPr lang="en-US" sz="2800" b="0" i="0" dirty="0">
                <a:effectLst/>
                <a:latin typeface="+mj-lt"/>
              </a:rPr>
              <a:t> </a:t>
            </a:r>
            <a:r>
              <a:rPr lang="en-US" sz="2800" b="0" i="0" dirty="0" err="1">
                <a:effectLst/>
                <a:latin typeface="+mj-lt"/>
              </a:rPr>
              <a:t>saham</a:t>
            </a:r>
            <a:r>
              <a:rPr lang="en-US" sz="2800" b="0" i="0" dirty="0">
                <a:effectLst/>
                <a:latin typeface="+mj-lt"/>
              </a:rPr>
              <a:t> </a:t>
            </a:r>
            <a:r>
              <a:rPr lang="en-US" sz="2800" b="0" i="0" dirty="0" err="1">
                <a:effectLst/>
                <a:latin typeface="+mj-lt"/>
              </a:rPr>
              <a:t>atau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pembayaran</a:t>
            </a:r>
            <a:r>
              <a:rPr lang="en-US" sz="2800" b="0" i="0" dirty="0">
                <a:effectLst/>
                <a:latin typeface="+mj-lt"/>
              </a:rPr>
              <a:t> </a:t>
            </a:r>
            <a:r>
              <a:rPr lang="en-US" sz="2800" b="0" i="0" dirty="0" err="1">
                <a:effectLst/>
                <a:latin typeface="+mj-lt"/>
              </a:rPr>
              <a:t>tunai</a:t>
            </a:r>
            <a:r>
              <a:rPr lang="en-US" sz="2800" b="0" i="0" dirty="0">
                <a:effectLst/>
                <a:latin typeface="+mj-lt"/>
              </a:rPr>
              <a:t>. 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885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074B9-5326-408F-A22C-33C53FB5E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4" t="28518" r="28125" b="7777"/>
          <a:stretch/>
        </p:blipFill>
        <p:spPr>
          <a:xfrm>
            <a:off x="850900" y="1244600"/>
            <a:ext cx="5372100" cy="43688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670F4AB-3A1A-43D9-9676-02BE3FAF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49" y="1244600"/>
            <a:ext cx="3810001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D0BFF9-CC0B-4AC7-A54A-56703FD48452}"/>
              </a:ext>
            </a:extLst>
          </p:cNvPr>
          <p:cNvSpPr txBox="1"/>
          <p:nvPr/>
        </p:nvSpPr>
        <p:spPr>
          <a:xfrm>
            <a:off x="6718300" y="4471988"/>
            <a:ext cx="4991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PT Bank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Mandiri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ini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merupakan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merger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dari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PT Bank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Bumi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Daya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(BDD), Bank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Ekspor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Impor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Indonesia (EXIM), Bank Pembangunan Indonesia (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Bapindo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), dan Bank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Roboto"/>
              </a:rPr>
              <a:t>Dagang</a:t>
            </a:r>
            <a:r>
              <a:rPr lang="en-US" b="0" i="0" dirty="0">
                <a:solidFill>
                  <a:srgbClr val="3A3A3A"/>
                </a:solidFill>
                <a:effectLst/>
                <a:latin typeface="Roboto"/>
              </a:rPr>
              <a:t> Negara (BDN).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STRATEGY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2057400"/>
            <a:ext cx="100379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eksis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. </a:t>
            </a:r>
            <a:r>
              <a:rPr lang="en-US" sz="2400" dirty="0" err="1"/>
              <a:t>Pertimbangannya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eksis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mempercepat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alih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pabrik</a:t>
            </a:r>
            <a:r>
              <a:rPr lang="en-US" sz="2400" dirty="0"/>
              <a:t>, </a:t>
            </a:r>
            <a:r>
              <a:rPr lang="en-US" sz="2400" dirty="0" err="1"/>
              <a:t>karyawan</a:t>
            </a:r>
            <a:r>
              <a:rPr lang="en-US" sz="2400" dirty="0"/>
              <a:t>, </a:t>
            </a:r>
            <a:r>
              <a:rPr lang="en-US" sz="2400" dirty="0" err="1"/>
              <a:t>teknologi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  <a:p>
            <a:pPr marL="45720" indent="0">
              <a:buNone/>
            </a:pPr>
            <a:r>
              <a:rPr lang="en-US" sz="2400" dirty="0"/>
              <a:t>Semen Indonesia </a:t>
            </a:r>
            <a:r>
              <a:rPr lang="en-US" sz="2400" dirty="0" err="1"/>
              <a:t>mengakuisisi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semen di Vietnam.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8137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82040" y="3997228"/>
            <a:ext cx="9433560" cy="238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08864" y="1487391"/>
            <a:ext cx="1440657" cy="457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1876789" y="1857382"/>
            <a:ext cx="4874418" cy="228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Product-market dimensions</a:t>
            </a:r>
          </a:p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Major product-market differences</a:t>
            </a:r>
          </a:p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characteristics of national market</a:t>
            </a:r>
          </a:p>
          <a:p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Competitor analysis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6603570" y="1787428"/>
            <a:ext cx="3445590" cy="2209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target markets</a:t>
            </a:r>
          </a:p>
          <a:p>
            <a:pPr fontAlgn="auto">
              <a:spcAft>
                <a:spcPts val="0"/>
              </a:spcAft>
            </a:pP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trends</a:t>
            </a:r>
          </a:p>
          <a:p>
            <a:pPr fontAlgn="auto">
              <a:spcAft>
                <a:spcPts val="0"/>
              </a:spcAft>
            </a:pP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change</a:t>
            </a:r>
          </a:p>
          <a:p>
            <a:pPr fontAlgn="auto">
              <a:spcAft>
                <a:spcPts val="0"/>
              </a:spcAft>
            </a:pP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factors</a:t>
            </a:r>
          </a:p>
          <a:p>
            <a:pPr fontAlgn="auto">
              <a:spcAft>
                <a:spcPts val="0"/>
              </a:spcAft>
            </a:pPr>
            <a:r>
              <a:rPr lang="en-US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options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45769" y="3844828"/>
            <a:ext cx="1204914" cy="762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29189" y="609600"/>
            <a:ext cx="7772400" cy="76200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New Market Opportunities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76793" y="4615572"/>
            <a:ext cx="3050381" cy="52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potential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36774" y="4606828"/>
            <a:ext cx="4264819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of competition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36774" y="5477164"/>
            <a:ext cx="4264819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and political environment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76793" y="5477164"/>
            <a:ext cx="3050381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Socio-cultural influences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3"/>
          <p:cNvCxnSpPr>
            <a:stCxn id="7" idx="3"/>
            <a:endCxn id="8" idx="1"/>
          </p:cNvCxnSpPr>
          <p:nvPr/>
        </p:nvCxnSpPr>
        <p:spPr>
          <a:xfrm flipV="1">
            <a:off x="4927170" y="4873528"/>
            <a:ext cx="609600" cy="43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20"/>
          <p:cNvCxnSpPr>
            <a:stCxn id="8" idx="2"/>
            <a:endCxn id="9" idx="0"/>
          </p:cNvCxnSpPr>
          <p:nvPr/>
        </p:nvCxnSpPr>
        <p:spPr>
          <a:xfrm>
            <a:off x="7669180" y="5140228"/>
            <a:ext cx="0" cy="3369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21"/>
          <p:cNvCxnSpPr>
            <a:stCxn id="9" idx="1"/>
            <a:endCxn id="10" idx="3"/>
          </p:cNvCxnSpPr>
          <p:nvPr/>
        </p:nvCxnSpPr>
        <p:spPr>
          <a:xfrm flipH="1">
            <a:off x="4927170" y="5743864"/>
            <a:ext cx="609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20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om Instagram to WhatsApp: A Snapshot of Facebook's Acquisitions  (Infographic)">
            <a:extLst>
              <a:ext uri="{FF2B5EF4-FFF2-40B4-BE49-F238E27FC236}">
                <a16:creationId xmlns:a16="http://schemas.microsoft.com/office/drawing/2014/main" id="{ED445D88-32D2-4159-9D1D-343063C9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94" y="885932"/>
            <a:ext cx="6856411" cy="45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29D677-6E25-4A8C-BB79-D8A147283242}"/>
              </a:ext>
            </a:extLst>
          </p:cNvPr>
          <p:cNvSpPr txBox="1"/>
          <p:nvPr/>
        </p:nvSpPr>
        <p:spPr>
          <a:xfrm>
            <a:off x="685800" y="5972068"/>
            <a:ext cx="10350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https://www.techwyse.com/blog/infographics/facebook-acquisitions-the-complete-list-infographic/</a:t>
            </a:r>
          </a:p>
        </p:txBody>
      </p:sp>
    </p:spTree>
    <p:extLst>
      <p:ext uri="{BB962C8B-B14F-4D97-AF65-F5344CB8AC3E}">
        <p14:creationId xmlns:p14="http://schemas.microsoft.com/office/powerpoint/2010/main" val="950811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VENTURES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JV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bersepakat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45720" indent="0">
              <a:buNone/>
            </a:pPr>
            <a:r>
              <a:rPr lang="en-US" dirty="0"/>
              <a:t>Nestle </a:t>
            </a:r>
            <a:r>
              <a:rPr lang="en-US" dirty="0" err="1"/>
              <a:t>dan</a:t>
            </a:r>
            <a:r>
              <a:rPr lang="en-US" dirty="0"/>
              <a:t> Indofood </a:t>
            </a:r>
            <a:r>
              <a:rPr lang="en-US" dirty="0" err="1"/>
              <a:t>mendirikan</a:t>
            </a:r>
            <a:r>
              <a:rPr lang="en-US" dirty="0"/>
              <a:t> joint ventures PT Nestle Indofood </a:t>
            </a:r>
            <a:r>
              <a:rPr lang="en-US" dirty="0" err="1"/>
              <a:t>Citarasa</a:t>
            </a:r>
            <a:r>
              <a:rPr lang="en-US" dirty="0"/>
              <a:t> Indonesia yang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id-ID" dirty="0"/>
              <a:t>aneka bumbu masakan seperti Indofood Bumbu Racik, Indofood Kecap Manis, Indofood Sambal dan Maggi.</a:t>
            </a:r>
            <a:br>
              <a:rPr lang="id-ID" dirty="0"/>
            </a:br>
            <a:endParaRPr lang="en-US" dirty="0"/>
          </a:p>
          <a:p>
            <a:pPr marL="45720" indent="0">
              <a:buNone/>
            </a:pPr>
            <a:r>
              <a:rPr lang="en-US" dirty="0"/>
              <a:t>*Di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Oktober</a:t>
            </a:r>
            <a:r>
              <a:rPr lang="en-US" dirty="0"/>
              <a:t> 2018, Indofood </a:t>
            </a:r>
            <a:r>
              <a:rPr lang="en-US" dirty="0" err="1"/>
              <a:t>mengakuisisi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Nestle di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gabungan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7672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yota President and CEO Akio Toyoda, dan Mazda President and CEO Masamichi Kogai, di Tokyo, 4 Agustus 2017 / newsroom.toyota.co.jp">
            <a:extLst>
              <a:ext uri="{FF2B5EF4-FFF2-40B4-BE49-F238E27FC236}">
                <a16:creationId xmlns:a16="http://schemas.microsoft.com/office/drawing/2014/main" id="{7C50C3BD-7453-45AF-AE8B-D5D4D733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67267"/>
            <a:ext cx="77343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224D0-85BF-49E8-AA30-EAD63F32BB22}"/>
              </a:ext>
            </a:extLst>
          </p:cNvPr>
          <p:cNvSpPr txBox="1"/>
          <p:nvPr/>
        </p:nvSpPr>
        <p:spPr>
          <a:xfrm>
            <a:off x="774700" y="5824835"/>
            <a:ext cx="1103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https://otomotif.bisnis.com/read/20180314/275/749649/mazda-dan-toyota-dirikan-joint-venture-di-as-pabrik-beroperasi-mulai-2021</a:t>
            </a:r>
          </a:p>
        </p:txBody>
      </p:sp>
    </p:spTree>
    <p:extLst>
      <p:ext uri="{BB962C8B-B14F-4D97-AF65-F5344CB8AC3E}">
        <p14:creationId xmlns:p14="http://schemas.microsoft.com/office/powerpoint/2010/main" val="382958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630B-92CC-43C1-97DC-DE16DA8A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0" y="2194560"/>
            <a:ext cx="6112401" cy="24688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Dari </a:t>
            </a:r>
            <a:r>
              <a:rPr lang="en-US" sz="3600" b="1" dirty="0" err="1">
                <a:solidFill>
                  <a:schemeClr val="tx1"/>
                </a:solidFill>
              </a:rPr>
              <a:t>sekian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banyak</a:t>
            </a:r>
            <a:r>
              <a:rPr lang="en-US" sz="3600" b="1" dirty="0">
                <a:solidFill>
                  <a:schemeClr val="tx1"/>
                </a:solidFill>
              </a:rPr>
              <a:t> strategi </a:t>
            </a:r>
            <a:r>
              <a:rPr lang="en-US" sz="3600" b="1" dirty="0" err="1">
                <a:solidFill>
                  <a:schemeClr val="tx1"/>
                </a:solidFill>
              </a:rPr>
              <a:t>masuk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bagaimana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cara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menentukan</a:t>
            </a:r>
            <a:r>
              <a:rPr lang="en-US" sz="3600" b="1" dirty="0">
                <a:solidFill>
                  <a:schemeClr val="tx1"/>
                </a:solidFill>
              </a:rPr>
              <a:t> strategi mana yang </a:t>
            </a:r>
            <a:r>
              <a:rPr lang="en-US" sz="3600" b="1" dirty="0" err="1">
                <a:solidFill>
                  <a:schemeClr val="tx1"/>
                </a:solidFill>
              </a:rPr>
              <a:t>harus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kita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pilih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C675D-FFC4-4F4B-B1A8-45D5735C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3" r="20670"/>
          <a:stretch/>
        </p:blipFill>
        <p:spPr>
          <a:xfrm>
            <a:off x="1059181" y="762002"/>
            <a:ext cx="3387089" cy="53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1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clectic paradigm OLI">
            <a:extLst>
              <a:ext uri="{FF2B5EF4-FFF2-40B4-BE49-F238E27FC236}">
                <a16:creationId xmlns:a16="http://schemas.microsoft.com/office/drawing/2014/main" id="{72EB9B7E-D4D1-4AE4-A40B-C8EB2AE3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35" y="747300"/>
            <a:ext cx="8076130" cy="4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9914A-720B-4A00-9EFF-52AA3FACFF88}"/>
              </a:ext>
            </a:extLst>
          </p:cNvPr>
          <p:cNvSpPr txBox="1"/>
          <p:nvPr/>
        </p:nvSpPr>
        <p:spPr>
          <a:xfrm>
            <a:off x="877252" y="5560158"/>
            <a:ext cx="9866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https://www.business-to-you.com/choosing-the-right-entry-mode-strategy/</a:t>
            </a:r>
          </a:p>
        </p:txBody>
      </p:sp>
    </p:spTree>
    <p:extLst>
      <p:ext uri="{BB962C8B-B14F-4D97-AF65-F5344CB8AC3E}">
        <p14:creationId xmlns:p14="http://schemas.microsoft.com/office/powerpoint/2010/main" val="140969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98EE2D-D562-42EB-A213-08C7FC7327FB}"/>
              </a:ext>
            </a:extLst>
          </p:cNvPr>
          <p:cNvSpPr txBox="1"/>
          <p:nvPr/>
        </p:nvSpPr>
        <p:spPr>
          <a:xfrm>
            <a:off x="537210" y="5894755"/>
            <a:ext cx="8586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https://www.superheuristics.com/5-modes-of-entry-into-international-markets/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0A5A27-BEB9-43B0-AD95-E2F0D098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Key Decisions Involved in Expanding Internationally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ACB226-BDE5-43B3-A413-4B042E1B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83180"/>
            <a:ext cx="9872871" cy="2308860"/>
          </a:xfrm>
        </p:spPr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Deciding Whether to Go Abroad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Selecting the market(s) to enter</a:t>
            </a:r>
          </a:p>
          <a:p>
            <a:r>
              <a:rPr lang="en-US" b="1" i="0" dirty="0">
                <a:solidFill>
                  <a:srgbClr val="FF0000"/>
                </a:solidFill>
                <a:effectLst/>
                <a:latin typeface="Roboto"/>
              </a:rPr>
              <a:t>Finalizing the entry mode(s)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Preparing the marketing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3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0499" y="608309"/>
            <a:ext cx="8928573" cy="7949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3200" b="1">
                <a:latin typeface="Calibri" panose="020F0502020204030204" pitchFamily="34" charset="0"/>
                <a:cs typeface="Calibri" panose="020F0502020204030204" pitchFamily="34" charset="0"/>
              </a:rPr>
              <a:t>Choosing a Mode of Entry</a:t>
            </a:r>
            <a:endParaRPr lang="en-US" alt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1549831" y="3159752"/>
            <a:ext cx="9020013" cy="3163556"/>
            <a:chOff x="371475" y="3206342"/>
            <a:chExt cx="8456294" cy="2729353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371475" y="3206342"/>
              <a:ext cx="3200400" cy="272935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Decision Factors</a:t>
              </a: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342900" indent="-342900" eaLnBrk="1" hangingPunct="1">
                <a:buFont typeface="Wingdings" panose="05000000000000000000" pitchFamily="2" charset="2"/>
                <a:buChar char="Ø"/>
              </a:pP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Ownership advantages</a:t>
              </a:r>
            </a:p>
            <a:p>
              <a:pPr marL="342900" indent="-342900" eaLnBrk="1" hangingPunct="1">
                <a:buFont typeface="Wingdings" panose="05000000000000000000" pitchFamily="2" charset="2"/>
                <a:buChar char="Ø"/>
              </a:pP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Location advantages</a:t>
              </a:r>
            </a:p>
            <a:p>
              <a:pPr marL="342900" indent="-342900" eaLnBrk="1" hangingPunct="1">
                <a:buFont typeface="Wingdings" panose="05000000000000000000" pitchFamily="2" charset="2"/>
                <a:buChar char="Ø"/>
              </a:pP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Internalization advantages</a:t>
              </a:r>
            </a:p>
            <a:p>
              <a:pPr marL="342900" indent="-342900" eaLnBrk="1" hangingPunct="1">
                <a:buFont typeface="Wingdings" panose="05000000000000000000" pitchFamily="2" charset="2"/>
                <a:buChar char="Ø"/>
              </a:pP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Other factors</a:t>
              </a:r>
            </a:p>
            <a:p>
              <a:pPr marL="800100" lvl="1" indent="-342900" eaLnBrk="1" hangingPunct="1">
                <a:buFont typeface="Arial" panose="020B0604020202020204" pitchFamily="34" charset="0"/>
                <a:buChar char="•"/>
              </a:pP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Need for control</a:t>
              </a:r>
            </a:p>
            <a:p>
              <a:pPr marL="800100" lvl="1" indent="-342900" eaLnBrk="1" hangingPunct="1">
                <a:buFont typeface="Arial" panose="020B0604020202020204" pitchFamily="34" charset="0"/>
                <a:buChar char="•"/>
              </a:pP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Resource availability</a:t>
              </a:r>
            </a:p>
            <a:p>
              <a:pPr marL="800100" lvl="1" indent="-342900" eaLnBrk="1" hangingPunct="1">
                <a:buFont typeface="Arial" panose="020B0604020202020204" pitchFamily="34" charset="0"/>
                <a:buChar char="•"/>
              </a:pPr>
              <a:r>
                <a:rPr lang="en-US" altLang="ru-RU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Global strategy</a:t>
              </a:r>
            </a:p>
          </p:txBody>
        </p:sp>
        <p:sp>
          <p:nvSpPr>
            <p:cNvPr id="5" name="Стрелка вправо 9"/>
            <p:cNvSpPr/>
            <p:nvPr/>
          </p:nvSpPr>
          <p:spPr bwMode="auto">
            <a:xfrm>
              <a:off x="3571874" y="4204187"/>
              <a:ext cx="441960" cy="733663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Группа 2"/>
            <p:cNvGrpSpPr/>
            <p:nvPr/>
          </p:nvGrpSpPr>
          <p:grpSpPr>
            <a:xfrm>
              <a:off x="4013834" y="3206342"/>
              <a:ext cx="4813935" cy="2729353"/>
              <a:chOff x="4023360" y="2650739"/>
              <a:chExt cx="4813935" cy="2729353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495800" y="3774583"/>
                <a:ext cx="4331970" cy="4594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International </a:t>
                </a:r>
                <a:r>
                  <a:rPr lang="en-US" alt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Franchising</a:t>
                </a: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495800" y="4338423"/>
                <a:ext cx="4331970" cy="46519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Specialized Modes</a:t>
                </a: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505325" y="4914900"/>
                <a:ext cx="4331970" cy="46519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Foreign Direct Investment</a:t>
                </a: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4495800" y="3200400"/>
                <a:ext cx="4331970" cy="4594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International </a:t>
                </a:r>
                <a:r>
                  <a:rPr lang="en-US" alt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Licensing</a:t>
                </a:r>
              </a:p>
            </p:txBody>
          </p:sp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4495800" y="2650739"/>
                <a:ext cx="4331970" cy="4690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ru-RU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Exporting</a:t>
                </a: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023360" y="2885246"/>
                <a:ext cx="9525" cy="2262250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3"/>
              <p:cNvCxnSpPr>
                <a:endCxn id="11" idx="1"/>
              </p:cNvCxnSpPr>
              <p:nvPr/>
            </p:nvCxnSpPr>
            <p:spPr>
              <a:xfrm>
                <a:off x="4023360" y="2885246"/>
                <a:ext cx="4724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5"/>
              <p:cNvCxnSpPr>
                <a:endCxn id="10" idx="1"/>
              </p:cNvCxnSpPr>
              <p:nvPr/>
            </p:nvCxnSpPr>
            <p:spPr>
              <a:xfrm>
                <a:off x="4023360" y="3430144"/>
                <a:ext cx="47244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7"/>
              <p:cNvCxnSpPr>
                <a:endCxn id="7" idx="1"/>
              </p:cNvCxnSpPr>
              <p:nvPr/>
            </p:nvCxnSpPr>
            <p:spPr>
              <a:xfrm>
                <a:off x="4023360" y="4004327"/>
                <a:ext cx="47244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24"/>
              <p:cNvCxnSpPr>
                <a:endCxn id="8" idx="1"/>
              </p:cNvCxnSpPr>
              <p:nvPr/>
            </p:nvCxnSpPr>
            <p:spPr>
              <a:xfrm>
                <a:off x="4023360" y="4571019"/>
                <a:ext cx="4724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019916"/>
              <p:cNvCxnSpPr>
                <a:endCxn id="9" idx="1"/>
              </p:cNvCxnSpPr>
              <p:nvPr/>
            </p:nvCxnSpPr>
            <p:spPr>
              <a:xfrm>
                <a:off x="4032885" y="5147496"/>
                <a:ext cx="4724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Прямоугольник 1"/>
          <p:cNvSpPr/>
          <p:nvPr/>
        </p:nvSpPr>
        <p:spPr>
          <a:xfrm>
            <a:off x="1345666" y="1220645"/>
            <a:ext cx="9196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altLang="ru-RU" sz="2400" b="1" i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Select those that hold the most potential for entry or expansion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551046" y="1856529"/>
            <a:ext cx="8985368" cy="11177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1904330" y="2369913"/>
            <a:ext cx="245875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Exporting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4672178" y="2369913"/>
            <a:ext cx="259233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Foreign Production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7614659" y="2369913"/>
            <a:ext cx="259233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Ownership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9"/>
          <p:cNvSpPr/>
          <p:nvPr/>
        </p:nvSpPr>
        <p:spPr>
          <a:xfrm>
            <a:off x="4423192" y="1912206"/>
            <a:ext cx="3109320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ENTRY STRATEGIES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2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630B-92CC-43C1-97DC-DE16DA8A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0" y="2194560"/>
            <a:ext cx="6112401" cy="24688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Dari </a:t>
            </a:r>
            <a:r>
              <a:rPr lang="en-US" sz="3600" b="1" dirty="0" err="1">
                <a:solidFill>
                  <a:schemeClr val="tx1"/>
                </a:solidFill>
              </a:rPr>
              <a:t>sekian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banyak</a:t>
            </a:r>
            <a:r>
              <a:rPr lang="en-US" sz="3600" b="1" dirty="0">
                <a:solidFill>
                  <a:schemeClr val="tx1"/>
                </a:solidFill>
              </a:rPr>
              <a:t> strategi </a:t>
            </a:r>
            <a:r>
              <a:rPr lang="en-US" sz="3600" b="1" dirty="0" err="1">
                <a:solidFill>
                  <a:schemeClr val="tx1"/>
                </a:solidFill>
              </a:rPr>
              <a:t>masuk</a:t>
            </a:r>
            <a:r>
              <a:rPr lang="en-US" sz="3600" b="1" dirty="0">
                <a:solidFill>
                  <a:schemeClr val="tx1"/>
                </a:solidFill>
              </a:rPr>
              <a:t>, mana yang </a:t>
            </a:r>
            <a:r>
              <a:rPr lang="en-US" sz="3600" b="1" dirty="0" err="1">
                <a:solidFill>
                  <a:schemeClr val="tx1"/>
                </a:solidFill>
              </a:rPr>
              <a:t>risikonya</a:t>
            </a:r>
            <a:r>
              <a:rPr lang="en-US" sz="3600" b="1" dirty="0">
                <a:solidFill>
                  <a:schemeClr val="tx1"/>
                </a:solidFill>
              </a:rPr>
              <a:t> paling </a:t>
            </a:r>
            <a:r>
              <a:rPr lang="en-US" sz="3600" b="1" dirty="0" err="1">
                <a:solidFill>
                  <a:schemeClr val="tx1"/>
                </a:solidFill>
              </a:rPr>
              <a:t>kecil</a:t>
            </a:r>
            <a:r>
              <a:rPr lang="en-US" sz="3600" b="1" dirty="0">
                <a:solidFill>
                  <a:schemeClr val="tx1"/>
                </a:solidFill>
              </a:rPr>
              <a:t>/paling </a:t>
            </a:r>
            <a:r>
              <a:rPr lang="en-US" sz="3600" b="1" dirty="0" err="1">
                <a:solidFill>
                  <a:schemeClr val="tx1"/>
                </a:solidFill>
              </a:rPr>
              <a:t>besar</a:t>
            </a:r>
            <a:r>
              <a:rPr lang="en-US" sz="3600" b="1" dirty="0">
                <a:solidFill>
                  <a:schemeClr val="tx1"/>
                </a:solidFill>
              </a:rPr>
              <a:t>? </a:t>
            </a:r>
            <a:r>
              <a:rPr lang="en-US" sz="3600" b="1" dirty="0" err="1">
                <a:solidFill>
                  <a:schemeClr val="tx1"/>
                </a:solidFill>
              </a:rPr>
              <a:t>Jelaskan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alasan</a:t>
            </a:r>
            <a:r>
              <a:rPr lang="en-US" sz="3600" b="1" dirty="0">
                <a:solidFill>
                  <a:schemeClr val="tx1"/>
                </a:solidFill>
              </a:rPr>
              <a:t> Anda!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C675D-FFC4-4F4B-B1A8-45D5735C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3" r="20670"/>
          <a:stretch/>
        </p:blipFill>
        <p:spPr>
          <a:xfrm>
            <a:off x="1059181" y="762002"/>
            <a:ext cx="3387089" cy="53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630B-92CC-43C1-97DC-DE16DA8A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0" y="2194560"/>
            <a:ext cx="6112401" cy="24688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Dari </a:t>
            </a:r>
            <a:r>
              <a:rPr lang="en-US" sz="3600" b="1" dirty="0" err="1">
                <a:solidFill>
                  <a:schemeClr val="tx1"/>
                </a:solidFill>
              </a:rPr>
              <a:t>sekian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banyak</a:t>
            </a:r>
            <a:r>
              <a:rPr lang="en-US" sz="3600" b="1" dirty="0">
                <a:solidFill>
                  <a:schemeClr val="tx1"/>
                </a:solidFill>
              </a:rPr>
              <a:t> strategi </a:t>
            </a:r>
            <a:r>
              <a:rPr lang="en-US" sz="3600" b="1" dirty="0" err="1">
                <a:solidFill>
                  <a:schemeClr val="tx1"/>
                </a:solidFill>
              </a:rPr>
              <a:t>masuk</a:t>
            </a:r>
            <a:r>
              <a:rPr lang="en-US" sz="3600" b="1" dirty="0">
                <a:solidFill>
                  <a:schemeClr val="tx1"/>
                </a:solidFill>
              </a:rPr>
              <a:t>, mana yang paling </a:t>
            </a:r>
            <a:r>
              <a:rPr lang="en-US" sz="3600" b="1" dirty="0" err="1">
                <a:solidFill>
                  <a:schemeClr val="tx1"/>
                </a:solidFill>
              </a:rPr>
              <a:t>mudah</a:t>
            </a:r>
            <a:r>
              <a:rPr lang="en-US" sz="3600" b="1" dirty="0">
                <a:solidFill>
                  <a:schemeClr val="tx1"/>
                </a:solidFill>
              </a:rPr>
              <a:t>/paling </a:t>
            </a:r>
            <a:r>
              <a:rPr lang="en-US" sz="3600" b="1" dirty="0" err="1">
                <a:solidFill>
                  <a:schemeClr val="tx1"/>
                </a:solidFill>
              </a:rPr>
              <a:t>sulit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dilakukan</a:t>
            </a:r>
            <a:r>
              <a:rPr lang="en-US" sz="3600" b="1" dirty="0">
                <a:solidFill>
                  <a:schemeClr val="tx1"/>
                </a:solidFill>
              </a:rPr>
              <a:t>? </a:t>
            </a:r>
            <a:r>
              <a:rPr lang="en-US" sz="3600" b="1" dirty="0" err="1">
                <a:solidFill>
                  <a:schemeClr val="tx1"/>
                </a:solidFill>
              </a:rPr>
              <a:t>Jelaskan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alasan</a:t>
            </a:r>
            <a:r>
              <a:rPr lang="en-US" sz="3600" b="1" dirty="0">
                <a:solidFill>
                  <a:schemeClr val="tx1"/>
                </a:solidFill>
              </a:rPr>
              <a:t> Anda!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C675D-FFC4-4F4B-B1A8-45D5735C7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3" r="20670"/>
          <a:stretch/>
        </p:blipFill>
        <p:spPr>
          <a:xfrm>
            <a:off x="1059181" y="762002"/>
            <a:ext cx="3387089" cy="53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9875520" cy="762000"/>
          </a:xfrm>
        </p:spPr>
        <p:txBody>
          <a:bodyPr/>
          <a:lstStyle/>
          <a:p>
            <a:pPr algn="ctr"/>
            <a:r>
              <a:rPr lang="en-US" dirty="0"/>
              <a:t>Choosing a Mode of Entry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238250"/>
            <a:ext cx="25146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Home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Country Production</a:t>
            </a:r>
            <a:endParaRPr lang="id-ID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9550" y="1238250"/>
            <a:ext cx="36195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Host Country Production Performed by Others</a:t>
            </a:r>
            <a:endParaRPr lang="id-ID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238250"/>
            <a:ext cx="371475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Host Country Production in Firm-Owned Factories</a:t>
            </a:r>
            <a:endParaRPr lang="id-ID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838450"/>
            <a:ext cx="2514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EXPORTING: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Indirect exports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Direct exports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Intracorporate</a:t>
            </a:r>
            <a:r>
              <a:rPr lang="en-US" sz="2400" dirty="0"/>
              <a:t> transfers</a:t>
            </a:r>
            <a:endParaRPr lang="id-ID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838450"/>
            <a:ext cx="371475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FOREIGN DIRECT INVESTMENT: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Greenfield strategy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Acquisition strategy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Joint Venture</a:t>
            </a:r>
            <a:endParaRPr lang="id-ID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48600" y="2838450"/>
            <a:ext cx="360045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International licensing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International franchising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Contract manufacturing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Management contracts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Turnkey projects</a:t>
            </a:r>
            <a:endParaRPr lang="id-ID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4991100"/>
            <a:ext cx="1045845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Home country production: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sepenuhnya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endParaRPr lang="en-US" b="1" dirty="0"/>
          </a:p>
          <a:p>
            <a:r>
              <a:rPr lang="en-US" b="1" dirty="0"/>
              <a:t>Host country production in firm-owned factories: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mendirikan</a:t>
            </a:r>
            <a:r>
              <a:rPr lang="en-US" b="1" dirty="0"/>
              <a:t> </a:t>
            </a:r>
            <a:r>
              <a:rPr lang="en-US" b="1" dirty="0" err="1"/>
              <a:t>pabrik</a:t>
            </a:r>
            <a:r>
              <a:rPr lang="en-US" b="1" dirty="0"/>
              <a:t> yang </a:t>
            </a:r>
            <a:r>
              <a:rPr lang="en-US" b="1" dirty="0" err="1"/>
              <a:t>dimiliki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sebagian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seluruhnya</a:t>
            </a:r>
            <a:endParaRPr lang="en-US" b="1" dirty="0"/>
          </a:p>
          <a:p>
            <a:r>
              <a:rPr lang="en-US" b="1" dirty="0"/>
              <a:t>Host country production performed by others: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negeri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4232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s of entry into international business analyzed">
            <a:extLst>
              <a:ext uri="{FF2B5EF4-FFF2-40B4-BE49-F238E27FC236}">
                <a16:creationId xmlns:a16="http://schemas.microsoft.com/office/drawing/2014/main" id="{379A6723-D441-4E01-865B-95F97588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81" y="731520"/>
            <a:ext cx="8989438" cy="51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3F45E-4F3E-4186-B953-CC02E4B90880}"/>
              </a:ext>
            </a:extLst>
          </p:cNvPr>
          <p:cNvSpPr txBox="1"/>
          <p:nvPr/>
        </p:nvSpPr>
        <p:spPr>
          <a:xfrm>
            <a:off x="511492" y="5941814"/>
            <a:ext cx="9558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https://www.superheuristics.com/5-modes-of-entry-into-international-markets/</a:t>
            </a:r>
          </a:p>
        </p:txBody>
      </p:sp>
    </p:spTree>
    <p:extLst>
      <p:ext uri="{BB962C8B-B14F-4D97-AF65-F5344CB8AC3E}">
        <p14:creationId xmlns:p14="http://schemas.microsoft.com/office/powerpoint/2010/main" val="20020134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 
Strategies for Entering Foreign Markets</MediaServiceKeyPoint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CA70E-ED75-4FF0-A862-8EF12B737755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doesteacher does</Template>
  <TotalTime>0</TotalTime>
  <Words>1773</Words>
  <Application>Microsoft Office PowerPoint</Application>
  <PresentationFormat>Widescreen</PresentationFormat>
  <Paragraphs>202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</vt:lpstr>
      <vt:lpstr>Calibri</vt:lpstr>
      <vt:lpstr>Corbel</vt:lpstr>
      <vt:lpstr>Roboto</vt:lpstr>
      <vt:lpstr>Segoe UI Semibold</vt:lpstr>
      <vt:lpstr>Tahoma</vt:lpstr>
      <vt:lpstr>Times New Roman</vt:lpstr>
      <vt:lpstr>Wingdings</vt:lpstr>
      <vt:lpstr>Wingdings 2</vt:lpstr>
      <vt:lpstr>Basis</vt:lpstr>
      <vt:lpstr>Strategies  for Entering  Foreign Markets</vt:lpstr>
      <vt:lpstr>Alternatif Aktivitas</vt:lpstr>
      <vt:lpstr>PowerPoint Presentation</vt:lpstr>
      <vt:lpstr>Key Decisions Involved in Expanding Internationally</vt:lpstr>
      <vt:lpstr>PowerPoint Presentation</vt:lpstr>
      <vt:lpstr>PowerPoint Presentation</vt:lpstr>
      <vt:lpstr>PowerPoint Presentation</vt:lpstr>
      <vt:lpstr>Choosing a Mode of Entry</vt:lpstr>
      <vt:lpstr>PowerPoint Presentation</vt:lpstr>
      <vt:lpstr>PowerPoint Presentation</vt:lpstr>
      <vt:lpstr>EXPORTING</vt:lpstr>
      <vt:lpstr>Factors to be Considered in Exporting</vt:lpstr>
      <vt:lpstr>EXPORT INTERMEDIARIES</vt:lpstr>
      <vt:lpstr>EXPORT INTERMEDIARIES</vt:lpstr>
      <vt:lpstr>INTERNATIONAL LICENSING</vt:lpstr>
      <vt:lpstr>PowerPoint Presentation</vt:lpstr>
      <vt:lpstr>BASIC ISSUES IN LICENSING</vt:lpstr>
      <vt:lpstr>INTERNATIONAL FRANCHISING</vt:lpstr>
      <vt:lpstr>PowerPoint Presentation</vt:lpstr>
      <vt:lpstr>CONTRACT MANUFACTURING</vt:lpstr>
      <vt:lpstr>MANAGEMENT CONTRACT</vt:lpstr>
      <vt:lpstr>TURNKEY PROJECT</vt:lpstr>
      <vt:lpstr>PowerPoint Presentation</vt:lpstr>
      <vt:lpstr>FOREIGN DIRECT INVESMENT</vt:lpstr>
      <vt:lpstr>PowerPoint Presentation</vt:lpstr>
      <vt:lpstr>GREENFIELD STRATEGY</vt:lpstr>
      <vt:lpstr>MERGER</vt:lpstr>
      <vt:lpstr>PowerPoint Presentation</vt:lpstr>
      <vt:lpstr>ACQUISITION STRATEGY</vt:lpstr>
      <vt:lpstr>PowerPoint Presentation</vt:lpstr>
      <vt:lpstr>JOINT VENTURES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BUSINESSs</dc:title>
  <dc:creator/>
  <cp:lastModifiedBy/>
  <cp:revision>1</cp:revision>
  <dcterms:created xsi:type="dcterms:W3CDTF">2020-02-25T14:43:48Z</dcterms:created>
  <dcterms:modified xsi:type="dcterms:W3CDTF">2021-03-18T15:45:45Z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