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78" r:id="rId7"/>
    <p:sldId id="279" r:id="rId8"/>
    <p:sldId id="277" r:id="rId9"/>
    <p:sldId id="280" r:id="rId10"/>
    <p:sldId id="263" r:id="rId11"/>
    <p:sldId id="260" r:id="rId12"/>
    <p:sldId id="266" r:id="rId13"/>
    <p:sldId id="281" r:id="rId14"/>
    <p:sldId id="282" r:id="rId15"/>
    <p:sldId id="283" r:id="rId16"/>
    <p:sldId id="268" r:id="rId17"/>
    <p:sldId id="275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K Grotesk" panose="00000500000000000000" pitchFamily="50" charset="0"/>
      <p:regular r:id="rId23"/>
      <p:bold r:id="rId24"/>
      <p:italic r:id="rId25"/>
      <p:boldItalic r:id="rId26"/>
    </p:embeddedFont>
    <p:embeddedFont>
      <p:font typeface="League Gothic"/>
      <p:regular r:id="rId27"/>
    </p:embeddedFont>
    <p:embeddedFont>
      <p:font typeface="Mont Bold"/>
      <p:regular r:id="rId28"/>
    </p:embeddedFont>
    <p:embeddedFont>
      <p:font typeface="Muli Semi-Bold"/>
      <p:regular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Ultra-Bold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FFDF7"/>
    <a:srgbClr val="FEF7DE"/>
    <a:srgbClr val="E3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1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85" r="-106140"/>
            </a:stretch>
          </a:blipFill>
        </p:spPr>
      </p:sp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17720" y="196278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7675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79260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62922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33400" y="3546126"/>
            <a:ext cx="8354767" cy="17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855" b="1" dirty="0">
                <a:solidFill>
                  <a:srgbClr val="017016"/>
                </a:solidFill>
                <a:latin typeface="Poppins Ultra-Bold"/>
              </a:rPr>
              <a:t>KONSEP DASAR 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0641" y="6280284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 dirty="0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6EF324-AE21-D1B0-B3E1-5706F2EEB2E6}"/>
              </a:ext>
            </a:extLst>
          </p:cNvPr>
          <p:cNvSpPr txBox="1"/>
          <p:nvPr/>
        </p:nvSpPr>
        <p:spPr>
          <a:xfrm>
            <a:off x="573602" y="2586453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 dirty="0">
                <a:solidFill>
                  <a:srgbClr val="017016"/>
                </a:solidFill>
                <a:latin typeface="Poppins"/>
              </a:rPr>
              <a:t>PERTEMUAN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359" r="-6235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94297" y="4535888"/>
            <a:ext cx="634912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dirty="0">
                <a:solidFill>
                  <a:srgbClr val="017016"/>
                </a:solidFill>
                <a:latin typeface="League Gothic"/>
              </a:rPr>
              <a:t>SIKLUS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4000" dirty="0">
                <a:solidFill>
                  <a:srgbClr val="FAB900"/>
                </a:solidFill>
                <a:latin typeface="League Gothic"/>
              </a:rPr>
              <a:t>INFORMASI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2332757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Siklus</a:t>
            </a:r>
            <a:r>
              <a:rPr lang="en-US" sz="7000" b="1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  <a:endParaRPr lang="en-US" sz="7000" b="1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4691F6E-1DD7-BC27-4EF3-D64DDCA5E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62200" y="3600956"/>
            <a:ext cx="2910866" cy="2736214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BC09DCC-1CA8-59CF-A41B-60620575EFFD}"/>
              </a:ext>
            </a:extLst>
          </p:cNvPr>
          <p:cNvSpPr txBox="1"/>
          <p:nvPr/>
        </p:nvSpPr>
        <p:spPr>
          <a:xfrm>
            <a:off x="6172200" y="4719410"/>
            <a:ext cx="8382000" cy="42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-&gt; </a:t>
            </a:r>
            <a:r>
              <a:rPr lang="en-US" sz="2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mentah</a:t>
            </a:r>
            <a:r>
              <a:rPr lang="en-US" sz="2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diolah</a:t>
            </a:r>
            <a:r>
              <a:rPr lang="en-US" sz="2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endParaRPr lang="en-US" sz="28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5904AA-C578-F6F2-9CAB-0C9DBE574592}"/>
              </a:ext>
            </a:extLst>
          </p:cNvPr>
          <p:cNvSpPr/>
          <p:nvPr/>
        </p:nvSpPr>
        <p:spPr>
          <a:xfrm>
            <a:off x="6019800" y="6887314"/>
            <a:ext cx="1920266" cy="24646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     YAM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  IV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RUK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 T  W U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0B9E96-CAA0-9EA6-4B86-F2258C098AAE}"/>
              </a:ext>
            </a:extLst>
          </p:cNvPr>
          <p:cNvSpPr/>
          <p:nvPr/>
        </p:nvSpPr>
        <p:spPr>
          <a:xfrm>
            <a:off x="12648893" y="6922130"/>
            <a:ext cx="1920266" cy="2362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Hayam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Wuruk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4EB46A-C147-9070-B429-5238D5453BE7}"/>
              </a:ext>
            </a:extLst>
          </p:cNvPr>
          <p:cNvSpPr/>
          <p:nvPr/>
        </p:nvSpPr>
        <p:spPr>
          <a:xfrm>
            <a:off x="9367349" y="7728422"/>
            <a:ext cx="2029404" cy="7806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Diolah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6AF0A4-9A3E-35F3-3A80-50B307CE92CA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7940066" y="8118758"/>
            <a:ext cx="1427283" cy="8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8B05AA-9C57-013E-8976-F2B3BB870EB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1396753" y="8103230"/>
            <a:ext cx="125214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"/>
            <a:ext cx="18288000" cy="1857251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E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486981" y="6667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58566" y="18154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42228" y="34776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EA216AE4-7020-7889-951C-0A281FC5994D}"/>
              </a:ext>
            </a:extLst>
          </p:cNvPr>
          <p:cNvSpPr txBox="1"/>
          <p:nvPr/>
        </p:nvSpPr>
        <p:spPr>
          <a:xfrm>
            <a:off x="762000" y="641294"/>
            <a:ext cx="7239000" cy="106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Siklus</a:t>
            </a:r>
            <a:r>
              <a:rPr lang="en-US" sz="7000" b="1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  <a:endParaRPr lang="en-US" sz="7000" b="1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37DCC2-201F-DAD4-7AA1-0DF150C1F230}"/>
              </a:ext>
            </a:extLst>
          </p:cNvPr>
          <p:cNvGrpSpPr/>
          <p:nvPr/>
        </p:nvGrpSpPr>
        <p:grpSpPr>
          <a:xfrm>
            <a:off x="1749027" y="2731200"/>
            <a:ext cx="14173200" cy="3911160"/>
            <a:chOff x="1869057" y="3670740"/>
            <a:chExt cx="14173200" cy="3911160"/>
          </a:xfrm>
        </p:grpSpPr>
        <p:sp>
          <p:nvSpPr>
            <p:cNvPr id="24" name="Flowchart: Multidocument 23">
              <a:extLst>
                <a:ext uri="{FF2B5EF4-FFF2-40B4-BE49-F238E27FC236}">
                  <a16:creationId xmlns:a16="http://schemas.microsoft.com/office/drawing/2014/main" id="{E360DFD1-7184-CABD-5356-650557527E6E}"/>
                </a:ext>
              </a:extLst>
            </p:cNvPr>
            <p:cNvSpPr/>
            <p:nvPr/>
          </p:nvSpPr>
          <p:spPr>
            <a:xfrm>
              <a:off x="1869057" y="3848100"/>
              <a:ext cx="3457351" cy="2438400"/>
            </a:xfrm>
            <a:prstGeom prst="flowChartMultidocumen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FAKTUR</a:t>
              </a:r>
              <a:endParaRPr lang="en-ID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A27C2C-F4EE-2D45-7BEB-B761CB0B3566}"/>
                </a:ext>
              </a:extLst>
            </p:cNvPr>
            <p:cNvSpPr/>
            <p:nvPr/>
          </p:nvSpPr>
          <p:spPr>
            <a:xfrm>
              <a:off x="6745857" y="4457700"/>
              <a:ext cx="3962400" cy="101688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DIOLAH</a:t>
              </a:r>
              <a:endParaRPr lang="en-ID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lowchart: Multidocument 25">
              <a:extLst>
                <a:ext uri="{FF2B5EF4-FFF2-40B4-BE49-F238E27FC236}">
                  <a16:creationId xmlns:a16="http://schemas.microsoft.com/office/drawing/2014/main" id="{2B40BC3A-8206-ED7F-D325-BB9B87ECA46F}"/>
                </a:ext>
              </a:extLst>
            </p:cNvPr>
            <p:cNvSpPr/>
            <p:nvPr/>
          </p:nvSpPr>
          <p:spPr>
            <a:xfrm>
              <a:off x="12308457" y="3670740"/>
              <a:ext cx="3733800" cy="3911160"/>
            </a:xfrm>
            <a:prstGeom prst="flowChartMultidocumen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INFORMASI</a:t>
              </a:r>
              <a:endParaRPr lang="en-ID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E08E029-B438-41CB-439E-983C83E68CB7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5145657" y="4966141"/>
              <a:ext cx="160020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E2FFCDF-AE8E-30B7-89C6-C71CBE69BD5A}"/>
                </a:ext>
              </a:extLst>
            </p:cNvPr>
            <p:cNvCxnSpPr>
              <a:cxnSpLocks/>
            </p:cNvCxnSpPr>
            <p:nvPr/>
          </p:nvCxnSpPr>
          <p:spPr>
            <a:xfrm>
              <a:off x="10708257" y="5030822"/>
              <a:ext cx="160020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4B898-D783-6403-38E8-FA2748298641}"/>
              </a:ext>
            </a:extLst>
          </p:cNvPr>
          <p:cNvSpPr/>
          <p:nvPr/>
        </p:nvSpPr>
        <p:spPr>
          <a:xfrm>
            <a:off x="1833430" y="6465001"/>
            <a:ext cx="9901369" cy="2819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diperoleh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laporan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berguna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manajemen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laporan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berguna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manajemen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mengevaluasi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terjual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B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"/>
            <a:ext cx="18288000" cy="1857251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E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486981" y="6667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858566" y="18154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42228" y="34776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EA216AE4-7020-7889-951C-0A281FC5994D}"/>
              </a:ext>
            </a:extLst>
          </p:cNvPr>
          <p:cNvSpPr txBox="1"/>
          <p:nvPr/>
        </p:nvSpPr>
        <p:spPr>
          <a:xfrm>
            <a:off x="762000" y="641294"/>
            <a:ext cx="7239000" cy="106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Siklus</a:t>
            </a:r>
            <a:r>
              <a:rPr lang="en-US" sz="7000" b="1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7000" b="1" dirty="0" err="1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  <a:endParaRPr lang="en-US" sz="7000" b="1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CDA830-9A42-F79A-28B7-F124A8ABF72F}"/>
              </a:ext>
            </a:extLst>
          </p:cNvPr>
          <p:cNvSpPr/>
          <p:nvPr/>
        </p:nvSpPr>
        <p:spPr>
          <a:xfrm>
            <a:off x="7607300" y="2994819"/>
            <a:ext cx="2133600" cy="792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Proses 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(model)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2EBD6-E74C-4609-451E-4E313939E19B}"/>
              </a:ext>
            </a:extLst>
          </p:cNvPr>
          <p:cNvSpPr/>
          <p:nvPr/>
        </p:nvSpPr>
        <p:spPr>
          <a:xfrm>
            <a:off x="10410429" y="4151300"/>
            <a:ext cx="2133600" cy="817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(information)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7C07F-AFC7-6163-82F1-5DD49A7B2E56}"/>
              </a:ext>
            </a:extLst>
          </p:cNvPr>
          <p:cNvSpPr/>
          <p:nvPr/>
        </p:nvSpPr>
        <p:spPr>
          <a:xfrm>
            <a:off x="10410429" y="5805116"/>
            <a:ext cx="2133600" cy="8142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Penerima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C76DE-6C46-83DE-58BB-84CBAB99402D}"/>
              </a:ext>
            </a:extLst>
          </p:cNvPr>
          <p:cNvSpPr/>
          <p:nvPr/>
        </p:nvSpPr>
        <p:spPr>
          <a:xfrm>
            <a:off x="9728200" y="7474925"/>
            <a:ext cx="2133600" cy="8142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Keputusan Tindakan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3CDC0-BBF1-588D-F4E2-C57A138B000D}"/>
              </a:ext>
            </a:extLst>
          </p:cNvPr>
          <p:cNvSpPr/>
          <p:nvPr/>
        </p:nvSpPr>
        <p:spPr>
          <a:xfrm>
            <a:off x="5334004" y="7474926"/>
            <a:ext cx="2133600" cy="817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0A1A3D-02CA-F6B4-5810-0C06440703BA}"/>
              </a:ext>
            </a:extLst>
          </p:cNvPr>
          <p:cNvSpPr/>
          <p:nvPr/>
        </p:nvSpPr>
        <p:spPr>
          <a:xfrm>
            <a:off x="4635500" y="4151300"/>
            <a:ext cx="2133600" cy="817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Input (data)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7A680-5290-3236-81E7-20BB2C284D57}"/>
              </a:ext>
            </a:extLst>
          </p:cNvPr>
          <p:cNvSpPr/>
          <p:nvPr/>
        </p:nvSpPr>
        <p:spPr>
          <a:xfrm>
            <a:off x="4635500" y="5801429"/>
            <a:ext cx="2133600" cy="817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ditangkap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2B146008-5360-1797-B304-E51DEAEE1923}"/>
              </a:ext>
            </a:extLst>
          </p:cNvPr>
          <p:cNvSpPr/>
          <p:nvPr/>
        </p:nvSpPr>
        <p:spPr>
          <a:xfrm>
            <a:off x="8102600" y="4519316"/>
            <a:ext cx="1143000" cy="1438199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data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490A59-A1D4-85B7-D893-10D8853CCEA0}"/>
              </a:ext>
            </a:extLst>
          </p:cNvPr>
          <p:cNvCxnSpPr>
            <a:cxnSpLocks/>
            <a:stCxn id="2" idx="3"/>
            <a:endCxn id="6" idx="0"/>
          </p:cNvCxnSpPr>
          <p:nvPr/>
        </p:nvCxnSpPr>
        <p:spPr>
          <a:xfrm>
            <a:off x="9740900" y="3390900"/>
            <a:ext cx="1736329" cy="760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B20C2E-31B2-9536-4ABA-3DEDB23FE8BF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1477229" y="4969245"/>
            <a:ext cx="0" cy="83587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407CD1-4985-E844-028D-02C9E90E3B5C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0795000" y="6619375"/>
            <a:ext cx="615158" cy="8555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F539E0-7921-5D31-C4F4-05BB5E3CD18B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>
          <a:xfrm flipH="1">
            <a:off x="7467604" y="7882055"/>
            <a:ext cx="2260596" cy="184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2127FE-9C1E-7C9B-2FFC-2BEEA6B47FB4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645152" y="6619376"/>
            <a:ext cx="755652" cy="8555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2F4F18-7395-B7DC-A58D-0F794BF74A54}"/>
              </a:ext>
            </a:extLst>
          </p:cNvPr>
          <p:cNvCxnSpPr>
            <a:cxnSpLocks/>
            <a:stCxn id="11" idx="0"/>
            <a:endCxn id="10" idx="2"/>
          </p:cNvCxnSpPr>
          <p:nvPr/>
        </p:nvCxnSpPr>
        <p:spPr>
          <a:xfrm flipV="1">
            <a:off x="5702300" y="4969245"/>
            <a:ext cx="0" cy="8321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A9876B-8558-ED51-AF04-8C51B7AD15B5}"/>
              </a:ext>
            </a:extLst>
          </p:cNvPr>
          <p:cNvCxnSpPr>
            <a:cxnSpLocks/>
          </p:cNvCxnSpPr>
          <p:nvPr/>
        </p:nvCxnSpPr>
        <p:spPr>
          <a:xfrm flipV="1">
            <a:off x="5715000" y="3390900"/>
            <a:ext cx="1968500" cy="7962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90046E-A6F8-27DC-03C1-2CB46FE31F76}"/>
              </a:ext>
            </a:extLst>
          </p:cNvPr>
          <p:cNvCxnSpPr>
            <a:stCxn id="2" idx="2"/>
            <a:endCxn id="12" idx="1"/>
          </p:cNvCxnSpPr>
          <p:nvPr/>
        </p:nvCxnSpPr>
        <p:spPr>
          <a:xfrm>
            <a:off x="8674100" y="3786981"/>
            <a:ext cx="0" cy="73233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5">
            <a:extLst>
              <a:ext uri="{FF2B5EF4-FFF2-40B4-BE49-F238E27FC236}">
                <a16:creationId xmlns:a16="http://schemas.microsoft.com/office/drawing/2014/main" id="{F62ACCCF-6DF8-8CF2-9792-B0BF4489A680}"/>
              </a:ext>
            </a:extLst>
          </p:cNvPr>
          <p:cNvSpPr txBox="1"/>
          <p:nvPr/>
        </p:nvSpPr>
        <p:spPr>
          <a:xfrm>
            <a:off x="6089470" y="9315192"/>
            <a:ext cx="6254930" cy="500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4000" b="1" dirty="0">
                <a:solidFill>
                  <a:schemeClr val="bg1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Model </a:t>
            </a:r>
            <a:r>
              <a:rPr lang="en-US" sz="4000" b="1" dirty="0" err="1">
                <a:solidFill>
                  <a:schemeClr val="bg1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Pengolahan</a:t>
            </a:r>
            <a:r>
              <a:rPr lang="en-US" sz="4000" b="1" dirty="0">
                <a:solidFill>
                  <a:schemeClr val="bg1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595818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359" r="-6235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94297" y="4535888"/>
            <a:ext cx="6349124" cy="16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2000" b="1" dirty="0">
                <a:solidFill>
                  <a:srgbClr val="017016"/>
                </a:solidFill>
                <a:latin typeface="League Gothic"/>
              </a:rPr>
              <a:t>KUALITAS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16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2000" b="1" dirty="0">
                <a:solidFill>
                  <a:srgbClr val="FAB900"/>
                </a:solidFill>
                <a:latin typeface="League Gothic"/>
              </a:rPr>
              <a:t>INFORMASI</a:t>
            </a:r>
          </a:p>
        </p:txBody>
      </p:sp>
    </p:spTree>
    <p:extLst>
      <p:ext uri="{BB962C8B-B14F-4D97-AF65-F5344CB8AC3E}">
        <p14:creationId xmlns:p14="http://schemas.microsoft.com/office/powerpoint/2010/main" val="611875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38815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479497" y="2423363"/>
            <a:ext cx="9183319" cy="76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b="1" spc="167" dirty="0">
                <a:solidFill>
                  <a:srgbClr val="006C31"/>
                </a:solidFill>
                <a:latin typeface="HK Grotesk" panose="020B0604020202020204" charset="0"/>
              </a:rPr>
              <a:t>3 </a:t>
            </a:r>
            <a:r>
              <a:rPr lang="en-US" sz="6000" b="1" spc="167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K Grotesk" panose="020B0604020202020204" charset="0"/>
              </a:rPr>
              <a:t>Pilar </a:t>
            </a:r>
            <a:r>
              <a:rPr lang="en-US" sz="6000" b="1" spc="167" dirty="0" err="1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K Grotesk" panose="020B0604020202020204" charset="0"/>
              </a:rPr>
              <a:t>Informasi</a:t>
            </a:r>
            <a:endParaRPr lang="en-US" sz="6000" b="1" spc="167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K Grotesk" panose="020B0604020202020204" charset="0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-1270448" y="7592966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-1270324" y="435371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659346" y="7577511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81139" y="244338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752724" y="3592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536386" y="525430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Flowchart: Extract 35">
            <a:extLst>
              <a:ext uri="{FF2B5EF4-FFF2-40B4-BE49-F238E27FC236}">
                <a16:creationId xmlns:a16="http://schemas.microsoft.com/office/drawing/2014/main" id="{56874FC9-30A0-FEF5-15B6-E95AE9A6E00E}"/>
              </a:ext>
            </a:extLst>
          </p:cNvPr>
          <p:cNvSpPr/>
          <p:nvPr/>
        </p:nvSpPr>
        <p:spPr>
          <a:xfrm>
            <a:off x="11882564" y="3753456"/>
            <a:ext cx="5029200" cy="2003051"/>
          </a:xfrm>
          <a:prstGeom prst="flowChartExtra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berguna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42372F-7DA0-42FD-8E08-30FF46D4FE65}"/>
              </a:ext>
            </a:extLst>
          </p:cNvPr>
          <p:cNvSpPr/>
          <p:nvPr/>
        </p:nvSpPr>
        <p:spPr>
          <a:xfrm>
            <a:off x="12569617" y="5756507"/>
            <a:ext cx="3583720" cy="320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4FD63E-7CA8-2CB2-49B2-35C6E55BF509}"/>
              </a:ext>
            </a:extLst>
          </p:cNvPr>
          <p:cNvSpPr/>
          <p:nvPr/>
        </p:nvSpPr>
        <p:spPr>
          <a:xfrm>
            <a:off x="12569617" y="5756507"/>
            <a:ext cx="609600" cy="320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Relevan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C5F451-B64E-8D08-21C4-E5094558759B}"/>
              </a:ext>
            </a:extLst>
          </p:cNvPr>
          <p:cNvSpPr/>
          <p:nvPr/>
        </p:nvSpPr>
        <p:spPr>
          <a:xfrm>
            <a:off x="14071157" y="5756507"/>
            <a:ext cx="609600" cy="320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Tepat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B12F54-7C2A-A438-172F-F1BB19E44178}"/>
              </a:ext>
            </a:extLst>
          </p:cNvPr>
          <p:cNvSpPr/>
          <p:nvPr/>
        </p:nvSpPr>
        <p:spPr>
          <a:xfrm>
            <a:off x="15543737" y="5756507"/>
            <a:ext cx="609600" cy="320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Akurat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CC4EDE-957B-4E08-CC3A-5FDEA2120A9E}"/>
              </a:ext>
            </a:extLst>
          </p:cNvPr>
          <p:cNvSpPr txBox="1"/>
          <p:nvPr/>
        </p:nvSpPr>
        <p:spPr>
          <a:xfrm>
            <a:off x="1522206" y="3446070"/>
            <a:ext cx="79572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Terdapat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banyak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sistem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informasi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yang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gagal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dalam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menghasilkan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informasi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yang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berguna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atau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dapat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dikatakan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sistem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informasi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tersebut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menghasilkan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sampah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,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tidak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ada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keluaran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yang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bermakna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bagi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 </a:t>
            </a:r>
            <a:r>
              <a:rPr lang="en-ID" sz="2400" dirty="0" err="1">
                <a:solidFill>
                  <a:srgbClr val="006C31"/>
                </a:solidFill>
                <a:latin typeface="HK Grotesk" panose="00000500000000000000" pitchFamily="50" charset="0"/>
              </a:rPr>
              <a:t>pemakainya</a:t>
            </a:r>
            <a:r>
              <a:rPr lang="en-ID" sz="2400" dirty="0">
                <a:solidFill>
                  <a:srgbClr val="006C31"/>
                </a:solidFill>
                <a:latin typeface="HK Grotesk" panose="00000500000000000000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566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-3810000" y="-618738"/>
            <a:ext cx="10588094" cy="15164843"/>
            <a:chOff x="0" y="0"/>
            <a:chExt cx="443357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017016">
                <a:alpha val="9804"/>
              </a:srgbClr>
            </a:solidFill>
            <a:ln w="12700">
              <a:noFill/>
            </a:ln>
          </p:spPr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D1587ABE-EA90-110D-8041-F82AA163D188}"/>
              </a:ext>
            </a:extLst>
          </p:cNvPr>
          <p:cNvGrpSpPr/>
          <p:nvPr/>
        </p:nvGrpSpPr>
        <p:grpSpPr>
          <a:xfrm>
            <a:off x="993141" y="4112418"/>
            <a:ext cx="5102859" cy="2834627"/>
            <a:chOff x="0" y="0"/>
            <a:chExt cx="6803813" cy="3779503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1901E242-39FF-AB12-3206-B87E4E0571A1}"/>
                </a:ext>
              </a:extLst>
            </p:cNvPr>
            <p:cNvSpPr txBox="1"/>
            <p:nvPr/>
          </p:nvSpPr>
          <p:spPr>
            <a:xfrm>
              <a:off x="0" y="0"/>
              <a:ext cx="6803813" cy="2641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b="1" dirty="0" err="1">
                  <a:solidFill>
                    <a:srgbClr val="006C31"/>
                  </a:solidFill>
                  <a:latin typeface="HK Grotesk" panose="00000500000000000000" pitchFamily="50" charset="0"/>
                </a:rPr>
                <a:t>Kualitas</a:t>
              </a:r>
              <a:r>
                <a:rPr lang="en-US" sz="6000" b="1" dirty="0">
                  <a:solidFill>
                    <a:srgbClr val="006C31"/>
                  </a:solidFill>
                  <a:latin typeface="HK Grotesk" panose="00000500000000000000" pitchFamily="50" charset="0"/>
                </a:rPr>
                <a:t> </a:t>
              </a:r>
              <a:r>
                <a:rPr lang="en-US" sz="6000" b="1" dirty="0" err="1">
                  <a:solidFill>
                    <a:srgbClr val="006C31"/>
                  </a:solidFill>
                  <a:latin typeface="HK Grotesk" panose="00000500000000000000" pitchFamily="50" charset="0"/>
                </a:rPr>
                <a:t>Informasi</a:t>
              </a:r>
              <a:endParaRPr lang="en-US" sz="6000" b="1" dirty="0">
                <a:solidFill>
                  <a:srgbClr val="006C31"/>
                </a:solidFill>
                <a:latin typeface="HK Grotesk" panose="00000500000000000000" pitchFamily="50" charset="0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5112AF76-5589-D198-1D00-00F36642EFFD}"/>
                </a:ext>
              </a:extLst>
            </p:cNvPr>
            <p:cNvSpPr txBox="1"/>
            <p:nvPr/>
          </p:nvSpPr>
          <p:spPr>
            <a:xfrm>
              <a:off x="0" y="3164890"/>
              <a:ext cx="5596747" cy="614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 lang="en-US" sz="2800" dirty="0">
                <a:solidFill>
                  <a:srgbClr val="171717"/>
                </a:solidFill>
                <a:latin typeface="Muli Semi-Bold"/>
              </a:endParaRPr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7BD99C52-9B66-9D62-01AD-E11BAA582DAC}"/>
              </a:ext>
            </a:extLst>
          </p:cNvPr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9A6E631-B81D-A5FF-DC49-D4E3142E51CE}"/>
              </a:ext>
            </a:extLst>
          </p:cNvPr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7897B5C-0757-C89D-395B-B6263274880A}"/>
              </a:ext>
            </a:extLst>
          </p:cNvPr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F454B-6A9A-BD5C-9EA5-34CE96A5DDF0}"/>
              </a:ext>
            </a:extLst>
          </p:cNvPr>
          <p:cNvSpPr txBox="1"/>
          <p:nvPr/>
        </p:nvSpPr>
        <p:spPr>
          <a:xfrm>
            <a:off x="8860048" y="1383145"/>
            <a:ext cx="7240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600" b="1" dirty="0">
                <a:solidFill>
                  <a:srgbClr val="006C31"/>
                </a:solidFill>
                <a:latin typeface="HK Grotesk" panose="00000500000000000000" pitchFamily="50" charset="0"/>
              </a:rPr>
              <a:t>ILUSTRASI KUALITAS INFORMASI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A0EEC-B25D-F882-F9C4-DEFE1F569B19}"/>
              </a:ext>
            </a:extLst>
          </p:cNvPr>
          <p:cNvSpPr txBox="1"/>
          <p:nvPr/>
        </p:nvSpPr>
        <p:spPr>
          <a:xfrm>
            <a:off x="7357007" y="2438970"/>
            <a:ext cx="8305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dirty="0">
                <a:latin typeface="HK Grotesk" panose="00000500000000000000" pitchFamily="50" charset="0"/>
              </a:rPr>
              <a:t>Staf </a:t>
            </a:r>
            <a:r>
              <a:rPr lang="en-ID" sz="2000" dirty="0" err="1">
                <a:latin typeface="HK Grotesk" panose="00000500000000000000" pitchFamily="50" charset="0"/>
              </a:rPr>
              <a:t>koordinator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harus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dapat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menyerahkan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hasil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kegiatan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mingguan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dengan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b="1" dirty="0" err="1">
                <a:latin typeface="HK Grotesk" panose="00000500000000000000" pitchFamily="50" charset="0"/>
              </a:rPr>
              <a:t>tepat</a:t>
            </a:r>
            <a:r>
              <a:rPr lang="en-ID" sz="2000" b="1" dirty="0">
                <a:latin typeface="HK Grotesk" panose="00000500000000000000" pitchFamily="50" charset="0"/>
              </a:rPr>
              <a:t> </a:t>
            </a:r>
            <a:r>
              <a:rPr lang="en-ID" sz="2000" b="1" dirty="0" err="1">
                <a:latin typeface="HK Grotesk" panose="00000500000000000000" pitchFamily="50" charset="0"/>
              </a:rPr>
              <a:t>waktu</a:t>
            </a:r>
            <a:r>
              <a:rPr lang="en-ID" sz="2000" b="1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kepada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sesuai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jadwal</a:t>
            </a:r>
            <a:r>
              <a:rPr lang="en-ID" sz="2000" dirty="0">
                <a:latin typeface="HK Grotesk" panose="00000500000000000000" pitchFamily="50" charset="0"/>
              </a:rPr>
              <a:t> yang </a:t>
            </a:r>
            <a:r>
              <a:rPr lang="en-ID" sz="2000" dirty="0" err="1">
                <a:latin typeface="HK Grotesk" panose="00000500000000000000" pitchFamily="50" charset="0"/>
              </a:rPr>
              <a:t>telah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ditetapkan</a:t>
            </a:r>
            <a:r>
              <a:rPr lang="en-ID" sz="2000" dirty="0">
                <a:latin typeface="HK Grotesk" panose="00000500000000000000" pitchFamily="50" charset="0"/>
              </a:rPr>
              <a:t>. </a:t>
            </a:r>
            <a:r>
              <a:rPr lang="en-ID" sz="2000" dirty="0" err="1">
                <a:latin typeface="HK Grotesk" panose="00000500000000000000" pitchFamily="50" charset="0"/>
              </a:rPr>
              <a:t>Apabila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terlambat</a:t>
            </a:r>
            <a:r>
              <a:rPr lang="en-ID" sz="2000" dirty="0">
                <a:latin typeface="HK Grotesk" panose="00000500000000000000" pitchFamily="50" charset="0"/>
              </a:rPr>
              <a:t> 1 </a:t>
            </a:r>
            <a:r>
              <a:rPr lang="en-ID" sz="2000" dirty="0" err="1">
                <a:latin typeface="HK Grotesk" panose="00000500000000000000" pitchFamily="50" charset="0"/>
              </a:rPr>
              <a:t>minggu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maka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menganggap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bahwa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tersebut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tidak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berguna</a:t>
            </a:r>
            <a:r>
              <a:rPr lang="en-ID" sz="2000" dirty="0">
                <a:latin typeface="HK Grotesk" panose="00000500000000000000" pitchFamily="50" charset="0"/>
              </a:rPr>
              <a:t>. </a:t>
            </a:r>
            <a:r>
              <a:rPr lang="sv-SE" sz="2000" dirty="0">
                <a:latin typeface="HK Grotesk" panose="00000500000000000000" pitchFamily="50" charset="0"/>
              </a:rPr>
              <a:t>Informasi tersebut sudah tidak dapat digunakan sebagai bahan evaluasi untuk kinerja minggu depan. </a:t>
            </a:r>
            <a:endParaRPr lang="en-ID" sz="2000" dirty="0">
              <a:solidFill>
                <a:srgbClr val="006C31"/>
              </a:solidFill>
              <a:latin typeface="HK Grotesk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C3A2FE-8235-3751-3A8E-DF0375E18C9B}"/>
              </a:ext>
            </a:extLst>
          </p:cNvPr>
          <p:cNvSpPr txBox="1"/>
          <p:nvPr/>
        </p:nvSpPr>
        <p:spPr>
          <a:xfrm>
            <a:off x="8250832" y="4352412"/>
            <a:ext cx="8305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dirty="0">
                <a:latin typeface="HK Grotesk" panose="00000500000000000000" pitchFamily="50" charset="0"/>
              </a:rPr>
              <a:t>Staf </a:t>
            </a:r>
            <a:r>
              <a:rPr lang="en-ID" sz="2000" dirty="0" err="1">
                <a:latin typeface="HK Grotesk" panose="00000500000000000000" pitchFamily="50" charset="0"/>
              </a:rPr>
              <a:t>koordinator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menyerahkan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mingguan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dengan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waktu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namun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menyatakan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bahwa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informasi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dari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tersebut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b="1" dirty="0" err="1">
                <a:latin typeface="HK Grotesk" panose="00000500000000000000" pitchFamily="50" charset="0"/>
              </a:rPr>
              <a:t>tidak</a:t>
            </a:r>
            <a:r>
              <a:rPr lang="en-ID" sz="2000" b="1" dirty="0">
                <a:latin typeface="HK Grotesk" panose="00000500000000000000" pitchFamily="50" charset="0"/>
              </a:rPr>
              <a:t> </a:t>
            </a:r>
            <a:r>
              <a:rPr lang="en-ID" sz="2000" b="1" dirty="0" err="1">
                <a:latin typeface="HK Grotesk" panose="00000500000000000000" pitchFamily="50" charset="0"/>
              </a:rPr>
              <a:t>relevan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terdapat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informasi</a:t>
            </a:r>
            <a:r>
              <a:rPr lang="en-ID" sz="2000" dirty="0">
                <a:latin typeface="HK Grotesk" panose="00000500000000000000" pitchFamily="50" charset="0"/>
              </a:rPr>
              <a:t> yang </a:t>
            </a:r>
            <a:r>
              <a:rPr lang="en-ID" sz="2000" dirty="0" err="1">
                <a:latin typeface="HK Grotesk" panose="00000500000000000000" pitchFamily="50" charset="0"/>
              </a:rPr>
              <a:t>tidak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dibutuhkan</a:t>
            </a:r>
            <a:r>
              <a:rPr lang="en-ID" sz="2000" dirty="0">
                <a:latin typeface="HK Grotesk" panose="00000500000000000000" pitchFamily="50" charset="0"/>
              </a:rPr>
              <a:t> oleh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tersebut</a:t>
            </a:r>
            <a:endParaRPr lang="en-ID" sz="2000" dirty="0">
              <a:solidFill>
                <a:srgbClr val="006C31"/>
              </a:solidFill>
              <a:latin typeface="HK Grotesk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7880C-B954-BEEB-B1EB-B31D5E03DD90}"/>
              </a:ext>
            </a:extLst>
          </p:cNvPr>
          <p:cNvSpPr txBox="1"/>
          <p:nvPr/>
        </p:nvSpPr>
        <p:spPr>
          <a:xfrm>
            <a:off x="7357007" y="5722956"/>
            <a:ext cx="8305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dirty="0" err="1">
                <a:latin typeface="HK Grotesk" panose="00000500000000000000" pitchFamily="50" charset="0"/>
              </a:rPr>
              <a:t>Selanjutnya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minggu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berikutnya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lagi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staf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koordinator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memperbaiki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mingguannya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dia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menyerahkan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dengan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waktu</a:t>
            </a:r>
            <a:r>
              <a:rPr lang="en-ID" sz="2000" dirty="0">
                <a:latin typeface="HK Grotesk" panose="00000500000000000000" pitchFamily="50" charset="0"/>
              </a:rPr>
              <a:t> dan </a:t>
            </a:r>
            <a:r>
              <a:rPr lang="en-ID" sz="2000" dirty="0" err="1">
                <a:latin typeface="HK Grotesk" panose="00000500000000000000" pitchFamily="50" charset="0"/>
              </a:rPr>
              <a:t>relevan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namun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masih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menyatakan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bahwa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laporan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tersebut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tidak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berguna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karena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terdapat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nilai</a:t>
            </a:r>
            <a:r>
              <a:rPr lang="en-ID" sz="2000" dirty="0">
                <a:latin typeface="HK Grotesk" panose="00000500000000000000" pitchFamily="50" charset="0"/>
              </a:rPr>
              <a:t> yang </a:t>
            </a:r>
            <a:r>
              <a:rPr lang="en-ID" sz="2000" b="1" dirty="0" err="1">
                <a:latin typeface="HK Grotesk" panose="00000500000000000000" pitchFamily="50" charset="0"/>
              </a:rPr>
              <a:t>tidak</a:t>
            </a:r>
            <a:r>
              <a:rPr lang="en-ID" sz="2000" b="1" dirty="0">
                <a:latin typeface="HK Grotesk" panose="00000500000000000000" pitchFamily="50" charset="0"/>
              </a:rPr>
              <a:t> </a:t>
            </a:r>
            <a:r>
              <a:rPr lang="en-ID" sz="2000" b="1" dirty="0" err="1">
                <a:latin typeface="HK Grotesk" panose="00000500000000000000" pitchFamily="50" charset="0"/>
              </a:rPr>
              <a:t>akurat</a:t>
            </a:r>
            <a:r>
              <a:rPr lang="en-ID" sz="2000" dirty="0">
                <a:latin typeface="HK Grotesk" panose="00000500000000000000" pitchFamily="50" charset="0"/>
              </a:rPr>
              <a:t>, </a:t>
            </a:r>
            <a:r>
              <a:rPr lang="en-ID" sz="2000" dirty="0" err="1">
                <a:latin typeface="HK Grotesk" panose="00000500000000000000" pitchFamily="50" charset="0"/>
              </a:rPr>
              <a:t>sehingga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dapat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menyesatkan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manajer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dalam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pengambilan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keputusan</a:t>
            </a:r>
            <a:endParaRPr lang="en-ID" sz="2000" dirty="0">
              <a:solidFill>
                <a:srgbClr val="006C31"/>
              </a:solidFill>
              <a:latin typeface="HK Grotesk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523A8-EF3C-8E5B-63BC-42262E5D83CD}"/>
              </a:ext>
            </a:extLst>
          </p:cNvPr>
          <p:cNvSpPr txBox="1"/>
          <p:nvPr/>
        </p:nvSpPr>
        <p:spPr>
          <a:xfrm>
            <a:off x="8458200" y="7998787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dirty="0">
                <a:latin typeface="HK Grotesk" panose="00000500000000000000" pitchFamily="50" charset="0"/>
              </a:rPr>
              <a:t>Kesimpulan: </a:t>
            </a:r>
            <a:r>
              <a:rPr lang="en-ID" sz="2000" dirty="0" err="1">
                <a:latin typeface="HK Grotesk" panose="00000500000000000000" pitchFamily="50" charset="0"/>
              </a:rPr>
              <a:t>Informasi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harus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memiliki</a:t>
            </a:r>
            <a:r>
              <a:rPr lang="en-ID" sz="2000" dirty="0">
                <a:latin typeface="HK Grotesk" panose="00000500000000000000" pitchFamily="50" charset="0"/>
              </a:rPr>
              <a:t> 3 pilar. Agar </a:t>
            </a:r>
            <a:r>
              <a:rPr lang="en-ID" sz="2000" dirty="0" err="1">
                <a:latin typeface="HK Grotesk" panose="00000500000000000000" pitchFamily="50" charset="0"/>
              </a:rPr>
              <a:t>informasi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berharga</a:t>
            </a:r>
            <a:r>
              <a:rPr lang="en-ID" sz="2000" dirty="0">
                <a:latin typeface="HK Grotesk" panose="00000500000000000000" pitchFamily="50" charset="0"/>
              </a:rPr>
              <a:t> dan </a:t>
            </a:r>
            <a:r>
              <a:rPr lang="en-ID" sz="2000" dirty="0" err="1">
                <a:latin typeface="HK Grotesk" panose="00000500000000000000" pitchFamily="50" charset="0"/>
              </a:rPr>
              <a:t>dapat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dimanfaatkan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untuk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menyelesaikan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suatu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permasalahan</a:t>
            </a:r>
            <a:r>
              <a:rPr lang="en-ID" sz="2000" dirty="0">
                <a:latin typeface="HK Grotesk" panose="00000500000000000000" pitchFamily="50" charset="0"/>
              </a:rPr>
              <a:t> dan </a:t>
            </a:r>
            <a:r>
              <a:rPr lang="en-ID" sz="2000" dirty="0" err="1">
                <a:latin typeface="HK Grotesk" panose="00000500000000000000" pitchFamily="50" charset="0"/>
              </a:rPr>
              <a:t>pengambilan</a:t>
            </a:r>
            <a:r>
              <a:rPr lang="en-ID" sz="2000" dirty="0">
                <a:latin typeface="HK Grotesk" panose="00000500000000000000" pitchFamily="50" charset="0"/>
              </a:rPr>
              <a:t> </a:t>
            </a:r>
            <a:r>
              <a:rPr lang="en-ID" sz="2000" dirty="0" err="1">
                <a:latin typeface="HK Grotesk" panose="00000500000000000000" pitchFamily="50" charset="0"/>
              </a:rPr>
              <a:t>keputusan</a:t>
            </a:r>
            <a:r>
              <a:rPr lang="en-ID" sz="2000" dirty="0">
                <a:latin typeface="HK Grotesk" panose="00000500000000000000" pitchFamily="50" charset="0"/>
              </a:rPr>
              <a:t>.</a:t>
            </a:r>
            <a:endParaRPr lang="en-ID" sz="2000" dirty="0">
              <a:solidFill>
                <a:srgbClr val="006C31"/>
              </a:solidFill>
              <a:latin typeface="HK Grotesk" panose="00000500000000000000" pitchFamily="50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905000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3261946" y="4952374"/>
            <a:ext cx="12632547" cy="4072495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923093" y="2289400"/>
            <a:ext cx="8774107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PEMBELAJARAN</a:t>
            </a:r>
          </a:p>
        </p:txBody>
      </p:sp>
      <p:sp>
        <p:nvSpPr>
          <p:cNvPr id="289" name="TextBox 34">
            <a:extLst>
              <a:ext uri="{FF2B5EF4-FFF2-40B4-BE49-F238E27FC236}">
                <a16:creationId xmlns:a16="http://schemas.microsoft.com/office/drawing/2014/main" id="{69E1E808-B3CA-543A-4B85-EAEDD715FC3A}"/>
              </a:ext>
            </a:extLst>
          </p:cNvPr>
          <p:cNvSpPr txBox="1"/>
          <p:nvPr/>
        </p:nvSpPr>
        <p:spPr>
          <a:xfrm>
            <a:off x="2257944" y="2270209"/>
            <a:ext cx="5399134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CAPAIAN</a:t>
            </a:r>
          </a:p>
        </p:txBody>
      </p: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87605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AC3D6-9C06-F46C-30CB-3A612886C9C0}"/>
              </a:ext>
            </a:extLst>
          </p:cNvPr>
          <p:cNvSpPr txBox="1"/>
          <p:nvPr/>
        </p:nvSpPr>
        <p:spPr>
          <a:xfrm>
            <a:off x="4510278" y="5799956"/>
            <a:ext cx="10130883" cy="1977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Capaian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</a:t>
            </a: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pembelajaran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yang </a:t>
            </a: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dibebankan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pada </a:t>
            </a: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pokok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</a:t>
            </a: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bahasan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</a:t>
            </a:r>
            <a:r>
              <a:rPr lang="en-ID" sz="2800" b="0" i="0" u="none" strike="noStrike" dirty="0" err="1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ini</a:t>
            </a:r>
            <a:r>
              <a:rPr lang="en-ID" sz="2800" b="0" i="0" u="none" strike="noStrike" dirty="0">
                <a:solidFill>
                  <a:srgbClr val="006C31"/>
                </a:solidFill>
                <a:effectLst/>
                <a:latin typeface="HK Grotesk" panose="00000500000000000000" pitchFamily="50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Mahasiswa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mampu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memahami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dan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menjelaskan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teori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yang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berkenaan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konsep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dasar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sistem</a:t>
            </a:r>
            <a:r>
              <a:rPr lang="en-US" sz="2800" dirty="0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6C31"/>
                </a:solidFill>
                <a:effectLst/>
                <a:latin typeface="HK Grotesk" panose="00000500000000000000" pitchFamily="50" charset="0"/>
                <a:ea typeface="Arial" panose="020B0604020202020204" pitchFamily="34" charset="0"/>
              </a:rPr>
              <a:t>informasi</a:t>
            </a:r>
            <a:endParaRPr lang="en-US" sz="2800" spc="-79" dirty="0">
              <a:solidFill>
                <a:srgbClr val="006C31"/>
              </a:solidFill>
              <a:latin typeface="HK Grotesk" panose="00000500000000000000" pitchFamily="5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144000" y="5603113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740824" y="5603113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144000" y="6772081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740824" y="6772081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7950089" y="5715113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507225" y="2232928"/>
            <a:ext cx="7047939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CONTENT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05421" y="5913840"/>
            <a:ext cx="4838385" cy="29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Siklus</a:t>
            </a:r>
            <a:r>
              <a:rPr lang="en-US" sz="2100" spc="-44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44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3661908" y="5976394"/>
            <a:ext cx="4052353" cy="263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Definisi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Sistem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dan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79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0871043" y="7114294"/>
            <a:ext cx="3284771" cy="292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Kualitas</a:t>
            </a:r>
            <a:r>
              <a:rPr lang="en-US" sz="2100" spc="-44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44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44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667848" y="7113934"/>
            <a:ext cx="4109504" cy="26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Karakteristik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Sistem</a:t>
            </a: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2100" spc="-79" dirty="0" err="1">
                <a:solidFill>
                  <a:srgbClr val="017016"/>
                </a:solidFill>
                <a:latin typeface="HK Grotesk" panose="020B0604020202020204" charset="0"/>
              </a:rPr>
              <a:t>Informasi</a:t>
            </a:r>
            <a:endParaRPr lang="en-US" sz="2100" spc="-79" dirty="0">
              <a:solidFill>
                <a:srgbClr val="017016"/>
              </a:solidFill>
              <a:latin typeface="HK Grotesk" panose="020B0604020202020204" charset="0"/>
            </a:endParaRP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7978664" y="6880132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393939" y="5705588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393939" y="6880132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89" name="TextBox 34">
            <a:extLst>
              <a:ext uri="{FF2B5EF4-FFF2-40B4-BE49-F238E27FC236}">
                <a16:creationId xmlns:a16="http://schemas.microsoft.com/office/drawing/2014/main" id="{69E1E808-B3CA-543A-4B85-EAEDD715FC3A}"/>
              </a:ext>
            </a:extLst>
          </p:cNvPr>
          <p:cNvSpPr txBox="1"/>
          <p:nvPr/>
        </p:nvSpPr>
        <p:spPr>
          <a:xfrm>
            <a:off x="1530757" y="2270209"/>
            <a:ext cx="7120927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600" b="1" dirty="0">
                <a:solidFill>
                  <a:srgbClr val="017016"/>
                </a:solidFill>
                <a:latin typeface="League Gothic"/>
              </a:rPr>
              <a:t>TABLE OF</a:t>
            </a:r>
          </a:p>
        </p:txBody>
      </p: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171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61229" y="4495800"/>
            <a:ext cx="6349124" cy="1685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b="1" dirty="0">
                <a:solidFill>
                  <a:srgbClr val="017016"/>
                </a:solidFill>
                <a:latin typeface="League Gothic"/>
              </a:rPr>
              <a:t>DEFINISI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330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4000" b="1" dirty="0">
                <a:solidFill>
                  <a:srgbClr val="FAB900"/>
                </a:solidFill>
                <a:latin typeface="League Gothic"/>
              </a:rPr>
              <a:t>SISTEM &amp; INFORMASI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  <p:sp>
        <p:nvSpPr>
          <p:cNvPr id="27" name="AutoShape 27"/>
          <p:cNvSpPr/>
          <p:nvPr/>
        </p:nvSpPr>
        <p:spPr>
          <a:xfrm>
            <a:off x="1623491" y="4610100"/>
            <a:ext cx="223244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882379" y="2132321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spc="64" dirty="0">
                <a:solidFill>
                  <a:srgbClr val="FFFFFF"/>
                </a:solidFill>
                <a:latin typeface="HK Grotesk" panose="020B0604020202020204" charset="0"/>
              </a:rPr>
              <a:t>Email newsletter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18058" y="3164847"/>
            <a:ext cx="5797161" cy="123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Sistem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dengan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pendekatan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prosedur</a:t>
            </a:r>
            <a:endParaRPr lang="en-US" sz="3999" b="1" spc="167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618058" y="4901401"/>
            <a:ext cx="4507081" cy="252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99"/>
              </a:lnSpc>
              <a:spcBef>
                <a:spcPct val="0"/>
              </a:spcBef>
            </a:pPr>
            <a:r>
              <a:rPr lang="en-ID" sz="2400" dirty="0" err="1">
                <a:latin typeface="HK Grotesk" panose="00000500000000000000" pitchFamily="50" charset="0"/>
              </a:rPr>
              <a:t>Merupakan</a:t>
            </a:r>
            <a:r>
              <a:rPr lang="en-ID" sz="2400" dirty="0">
                <a:latin typeface="HK Grotesk" panose="00000500000000000000" pitchFamily="50" charset="0"/>
              </a:rPr>
              <a:t> </a:t>
            </a:r>
            <a:r>
              <a:rPr lang="en-ID" sz="2400" dirty="0" err="1">
                <a:latin typeface="HK Grotesk" panose="00000500000000000000" pitchFamily="50" charset="0"/>
              </a:rPr>
              <a:t>urutan</a:t>
            </a:r>
            <a:r>
              <a:rPr lang="en-ID" sz="2400" dirty="0">
                <a:latin typeface="HK Grotesk" panose="00000500000000000000" pitchFamily="50" charset="0"/>
              </a:rPr>
              <a:t> – </a:t>
            </a:r>
            <a:r>
              <a:rPr lang="en-ID" sz="2400" dirty="0" err="1">
                <a:latin typeface="HK Grotesk" panose="00000500000000000000" pitchFamily="50" charset="0"/>
              </a:rPr>
              <a:t>urutan</a:t>
            </a:r>
            <a:r>
              <a:rPr lang="en-ID" sz="2400" dirty="0">
                <a:latin typeface="HK Grotesk" panose="00000500000000000000" pitchFamily="50" charset="0"/>
              </a:rPr>
              <a:t> yang </a:t>
            </a:r>
            <a:r>
              <a:rPr lang="en-ID" sz="2400" dirty="0" err="1">
                <a:latin typeface="HK Grotesk" panose="00000500000000000000" pitchFamily="50" charset="0"/>
              </a:rPr>
              <a:t>tepat</a:t>
            </a:r>
            <a:r>
              <a:rPr lang="en-ID" sz="2400" dirty="0">
                <a:latin typeface="HK Grotesk" panose="00000500000000000000" pitchFamily="50" charset="0"/>
              </a:rPr>
              <a:t> yang </a:t>
            </a:r>
            <a:r>
              <a:rPr lang="en-ID" sz="2400" dirty="0" err="1">
                <a:latin typeface="HK Grotesk" panose="00000500000000000000" pitchFamily="50" charset="0"/>
              </a:rPr>
              <a:t>harus</a:t>
            </a:r>
            <a:r>
              <a:rPr lang="en-ID" sz="2400" dirty="0">
                <a:latin typeface="HK Grotesk" panose="00000500000000000000" pitchFamily="50" charset="0"/>
              </a:rPr>
              <a:t> </a:t>
            </a:r>
            <a:r>
              <a:rPr lang="en-ID" sz="2400" dirty="0" err="1">
                <a:latin typeface="HK Grotesk" panose="00000500000000000000" pitchFamily="50" charset="0"/>
              </a:rPr>
              <a:t>dikerjakan</a:t>
            </a:r>
            <a:r>
              <a:rPr lang="en-ID" sz="2400" dirty="0">
                <a:latin typeface="HK Grotesk" panose="00000500000000000000" pitchFamily="50" charset="0"/>
              </a:rPr>
              <a:t>, </a:t>
            </a:r>
            <a:r>
              <a:rPr lang="en-ID" sz="2400" dirty="0" err="1">
                <a:latin typeface="HK Grotesk" panose="00000500000000000000" pitchFamily="50" charset="0"/>
              </a:rPr>
              <a:t>siapa</a:t>
            </a:r>
            <a:r>
              <a:rPr lang="en-ID" sz="2400" dirty="0">
                <a:latin typeface="HK Grotesk" panose="00000500000000000000" pitchFamily="50" charset="0"/>
              </a:rPr>
              <a:t> (who) yang </a:t>
            </a:r>
            <a:r>
              <a:rPr lang="en-ID" sz="2400" dirty="0" err="1">
                <a:latin typeface="HK Grotesk" panose="00000500000000000000" pitchFamily="50" charset="0"/>
              </a:rPr>
              <a:t>mengerjakannya</a:t>
            </a:r>
            <a:r>
              <a:rPr lang="en-ID" sz="2400" dirty="0">
                <a:latin typeface="HK Grotesk" panose="00000500000000000000" pitchFamily="50" charset="0"/>
              </a:rPr>
              <a:t>, </a:t>
            </a:r>
            <a:r>
              <a:rPr lang="en-ID" sz="2400" dirty="0" err="1">
                <a:latin typeface="HK Grotesk" panose="00000500000000000000" pitchFamily="50" charset="0"/>
              </a:rPr>
              <a:t>kapan</a:t>
            </a:r>
            <a:r>
              <a:rPr lang="en-ID" sz="2400" dirty="0">
                <a:latin typeface="HK Grotesk" panose="00000500000000000000" pitchFamily="50" charset="0"/>
              </a:rPr>
              <a:t> (when) </a:t>
            </a:r>
            <a:r>
              <a:rPr lang="en-ID" sz="2400" dirty="0" err="1">
                <a:latin typeface="HK Grotesk" panose="00000500000000000000" pitchFamily="50" charset="0"/>
              </a:rPr>
              <a:t>dikerjakan</a:t>
            </a:r>
            <a:r>
              <a:rPr lang="en-ID" sz="2400" dirty="0">
                <a:latin typeface="HK Grotesk" panose="00000500000000000000" pitchFamily="50" charset="0"/>
              </a:rPr>
              <a:t>, dan </a:t>
            </a:r>
            <a:r>
              <a:rPr lang="en-ID" sz="2400" dirty="0" err="1">
                <a:latin typeface="HK Grotesk" panose="00000500000000000000" pitchFamily="50" charset="0"/>
              </a:rPr>
              <a:t>bagaimana</a:t>
            </a:r>
            <a:r>
              <a:rPr lang="en-ID" sz="2400" dirty="0">
                <a:latin typeface="HK Grotesk" panose="00000500000000000000" pitchFamily="50" charset="0"/>
              </a:rPr>
              <a:t> (how) </a:t>
            </a:r>
            <a:r>
              <a:rPr lang="en-ID" sz="2400" dirty="0" err="1">
                <a:latin typeface="HK Grotesk" panose="00000500000000000000" pitchFamily="50" charset="0"/>
              </a:rPr>
              <a:t>mengerjakannya</a:t>
            </a:r>
            <a:endParaRPr lang="en-US" sz="2199" spc="114" dirty="0">
              <a:solidFill>
                <a:srgbClr val="000000"/>
              </a:solidFill>
              <a:latin typeface="HK Grotesk" panose="00000500000000000000" pitchFamily="50" charset="0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77A3641B-4A1C-C90B-0AB8-7DA9D5A69B25}"/>
              </a:ext>
            </a:extLst>
          </p:cNvPr>
          <p:cNvSpPr txBox="1"/>
          <p:nvPr/>
        </p:nvSpPr>
        <p:spPr>
          <a:xfrm>
            <a:off x="9879399" y="4979415"/>
            <a:ext cx="5797161" cy="184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Sistem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dengan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pendekatan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komponen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sistem</a:t>
            </a:r>
            <a:endParaRPr lang="en-US" sz="3999" b="1" spc="167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45" name="AutoShape 27">
            <a:extLst>
              <a:ext uri="{FF2B5EF4-FFF2-40B4-BE49-F238E27FC236}">
                <a16:creationId xmlns:a16="http://schemas.microsoft.com/office/drawing/2014/main" id="{54D56E02-CD13-5171-338C-816E96F01CC1}"/>
              </a:ext>
            </a:extLst>
          </p:cNvPr>
          <p:cNvSpPr/>
          <p:nvPr/>
        </p:nvSpPr>
        <p:spPr>
          <a:xfrm>
            <a:off x="9879399" y="7084442"/>
            <a:ext cx="223244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13D95F-F328-7CB3-BD4A-E085335FF5C7}"/>
              </a:ext>
            </a:extLst>
          </p:cNvPr>
          <p:cNvSpPr txBox="1"/>
          <p:nvPr/>
        </p:nvSpPr>
        <p:spPr>
          <a:xfrm>
            <a:off x="9753600" y="7343195"/>
            <a:ext cx="77209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Merupakan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seperangkat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komponen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saling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terkait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batas yang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jelas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bekerja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sama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mencapai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serangkaian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tujuan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bersama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menerima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input dan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menghasilkan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output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proses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transformasi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HK Grotesk" panose="00000500000000000000" pitchFamily="50" charset="0"/>
                <a:cs typeface="Arial" panose="020B0604020202020204" pitchFamily="34" charset="0"/>
              </a:rPr>
              <a:t>terorganisir</a:t>
            </a:r>
            <a:r>
              <a:rPr lang="en-US" sz="2400" dirty="0">
                <a:latin typeface="HK Grotesk" panose="00000500000000000000" pitchFamily="50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248400" y="2781300"/>
            <a:ext cx="4953000" cy="106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b="1" dirty="0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</a:p>
        </p:txBody>
      </p:sp>
      <p:sp>
        <p:nvSpPr>
          <p:cNvPr id="7" name="Freeform 7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EC1EF302-0A17-000B-2DDD-F739E1CB0523}"/>
              </a:ext>
            </a:extLst>
          </p:cNvPr>
          <p:cNvSpPr/>
          <p:nvPr/>
        </p:nvSpPr>
        <p:spPr>
          <a:xfrm>
            <a:off x="3992530" y="3205536"/>
            <a:ext cx="2103470" cy="3657758"/>
          </a:xfrm>
          <a:prstGeom prst="curvedRightArrow">
            <a:avLst>
              <a:gd name="adj1" fmla="val 25000"/>
              <a:gd name="adj2" fmla="val 7643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31CA0-5704-BF4B-BA05-B480E1CFBC84}"/>
              </a:ext>
            </a:extLst>
          </p:cNvPr>
          <p:cNvSpPr txBox="1"/>
          <p:nvPr/>
        </p:nvSpPr>
        <p:spPr>
          <a:xfrm>
            <a:off x="6096000" y="5471152"/>
            <a:ext cx="7924800" cy="2633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3299"/>
              </a:lnSpc>
              <a:spcBef>
                <a:spcPct val="0"/>
              </a:spcBef>
            </a:pPr>
            <a:r>
              <a:rPr lang="en-ID" sz="2800" dirty="0" err="1">
                <a:latin typeface="HK Grotesk" panose="00000500000000000000" pitchFamily="50" charset="0"/>
              </a:rPr>
              <a:t>Membuat</a:t>
            </a:r>
            <a:r>
              <a:rPr lang="en-ID" sz="2800" dirty="0">
                <a:latin typeface="HK Grotesk" panose="00000500000000000000" pitchFamily="50" charset="0"/>
              </a:rPr>
              <a:t>, </a:t>
            </a:r>
            <a:r>
              <a:rPr lang="en-ID" sz="2800" dirty="0" err="1">
                <a:latin typeface="HK Grotesk" panose="00000500000000000000" pitchFamily="50" charset="0"/>
              </a:rPr>
              <a:t>menangkap</a:t>
            </a:r>
            <a:r>
              <a:rPr lang="en-ID" sz="2800" dirty="0">
                <a:latin typeface="HK Grotesk" panose="00000500000000000000" pitchFamily="50" charset="0"/>
              </a:rPr>
              <a:t>, </a:t>
            </a:r>
            <a:r>
              <a:rPr lang="en-ID" sz="2800" dirty="0" err="1">
                <a:latin typeface="HK Grotesk" panose="00000500000000000000" pitchFamily="50" charset="0"/>
              </a:rPr>
              <a:t>mengatur</a:t>
            </a:r>
            <a:r>
              <a:rPr lang="en-ID" sz="2800" dirty="0">
                <a:latin typeface="HK Grotesk" panose="00000500000000000000" pitchFamily="50" charset="0"/>
              </a:rPr>
              <a:t>, </a:t>
            </a:r>
            <a:r>
              <a:rPr lang="en-ID" sz="2800" dirty="0" err="1">
                <a:latin typeface="HK Grotesk" panose="00000500000000000000" pitchFamily="50" charset="0"/>
              </a:rPr>
              <a:t>menyimpan</a:t>
            </a:r>
            <a:r>
              <a:rPr lang="en-ID" sz="2800" dirty="0">
                <a:latin typeface="HK Grotesk" panose="00000500000000000000" pitchFamily="50" charset="0"/>
              </a:rPr>
              <a:t>, </a:t>
            </a:r>
            <a:r>
              <a:rPr lang="en-ID" sz="2800" dirty="0" err="1">
                <a:latin typeface="HK Grotesk" panose="00000500000000000000" pitchFamily="50" charset="0"/>
              </a:rPr>
              <a:t>mengambil</a:t>
            </a:r>
            <a:r>
              <a:rPr lang="en-ID" sz="2800" dirty="0">
                <a:latin typeface="HK Grotesk" panose="00000500000000000000" pitchFamily="50" charset="0"/>
              </a:rPr>
              <a:t>, </a:t>
            </a:r>
            <a:r>
              <a:rPr lang="en-ID" sz="2800" dirty="0" err="1">
                <a:latin typeface="HK Grotesk" panose="00000500000000000000" pitchFamily="50" charset="0"/>
              </a:rPr>
              <a:t>menganalisis</a:t>
            </a:r>
            <a:r>
              <a:rPr lang="en-ID" sz="2800" dirty="0">
                <a:latin typeface="HK Grotesk" panose="00000500000000000000" pitchFamily="50" charset="0"/>
              </a:rPr>
              <a:t>, dan </a:t>
            </a:r>
            <a:r>
              <a:rPr lang="en-ID" sz="2800" dirty="0" err="1">
                <a:latin typeface="HK Grotesk" panose="00000500000000000000" pitchFamily="50" charset="0"/>
              </a:rPr>
              <a:t>bertindak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berdasarkan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informasi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adalah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kegiatan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mendasar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untuk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setiap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organisasi</a:t>
            </a:r>
            <a:r>
              <a:rPr lang="en-ID" sz="2800" dirty="0">
                <a:latin typeface="HK Grotesk" panose="00000500000000000000" pitchFamily="50" charset="0"/>
              </a:rPr>
              <a:t>. </a:t>
            </a:r>
            <a:r>
              <a:rPr lang="en-ID" sz="2800" dirty="0" err="1">
                <a:latin typeface="HK Grotesk" panose="00000500000000000000" pitchFamily="50" charset="0"/>
              </a:rPr>
              <a:t>Dengan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demikian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ID" sz="2800" b="1" dirty="0" err="1">
                <a:latin typeface="HK Grotesk" panose="00000500000000000000" pitchFamily="50" charset="0"/>
              </a:rPr>
              <a:t>informasi</a:t>
            </a:r>
            <a:r>
              <a:rPr lang="en-ID" sz="2800" b="1" dirty="0">
                <a:latin typeface="HK Grotesk" panose="00000500000000000000" pitchFamily="50" charset="0"/>
              </a:rPr>
              <a:t> </a:t>
            </a:r>
            <a:r>
              <a:rPr lang="en-ID" sz="2800" dirty="0" err="1">
                <a:latin typeface="HK Grotesk" panose="00000500000000000000" pitchFamily="50" charset="0"/>
              </a:rPr>
              <a:t>merupakan</a:t>
            </a:r>
            <a:r>
              <a:rPr lang="en-ID" sz="2800" dirty="0">
                <a:latin typeface="HK Grotesk" panose="00000500000000000000" pitchFamily="50" charset="0"/>
              </a:rPr>
              <a:t> </a:t>
            </a:r>
            <a:r>
              <a:rPr lang="en-US" sz="2800" b="1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aset</a:t>
            </a:r>
            <a:r>
              <a:rPr lang="en-US" sz="2800" b="1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terpenting</a:t>
            </a:r>
            <a:r>
              <a:rPr lang="en-US" sz="2800" b="1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dari</a:t>
            </a:r>
            <a:r>
              <a:rPr lang="en-US" sz="28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sebuah</a:t>
            </a:r>
            <a:r>
              <a:rPr lang="en-US" sz="28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organisasi</a:t>
            </a:r>
            <a:endParaRPr lang="en-US" sz="2800" spc="114" dirty="0">
              <a:solidFill>
                <a:srgbClr val="000000"/>
              </a:solidFill>
              <a:latin typeface="HK Grotesk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FBB0A-218C-B2A8-5D81-FE6D9CE46354}"/>
              </a:ext>
            </a:extLst>
          </p:cNvPr>
          <p:cNvSpPr txBox="1"/>
          <p:nvPr/>
        </p:nvSpPr>
        <p:spPr>
          <a:xfrm>
            <a:off x="7391400" y="3720906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3299"/>
              </a:lnSpc>
              <a:spcBef>
                <a:spcPct val="0"/>
              </a:spcBef>
            </a:pP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data yang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diolah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bentuk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berguna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bagi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 para </a:t>
            </a:r>
            <a:r>
              <a:rPr lang="en-US" sz="2400" dirty="0" err="1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penggunanya</a:t>
            </a:r>
            <a:r>
              <a:rPr lang="en-US" sz="2400" dirty="0">
                <a:solidFill>
                  <a:srgbClr val="2A2A2A"/>
                </a:solidFill>
                <a:latin typeface="HK Grotesk" panose="00000500000000000000" pitchFamily="50" charset="0"/>
                <a:cs typeface="Arial" panose="020B0604020202020204" pitchFamily="34" charset="0"/>
              </a:rPr>
              <a:t>. </a:t>
            </a:r>
            <a:endParaRPr lang="en-US" sz="2400" spc="114" dirty="0">
              <a:solidFill>
                <a:srgbClr val="000000"/>
              </a:solidFill>
              <a:latin typeface="HK Grotes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0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48400" y="4495800"/>
            <a:ext cx="1146195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1000" b="1" dirty="0">
                <a:solidFill>
                  <a:srgbClr val="017016"/>
                </a:solidFill>
                <a:latin typeface="League Gothic"/>
              </a:rPr>
              <a:t>KARAKTERISTIK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323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2000" b="1" dirty="0">
                <a:solidFill>
                  <a:srgbClr val="FAB900"/>
                </a:solidFill>
                <a:latin typeface="League Gothic"/>
              </a:rPr>
              <a:t>SISTEM INFORMASI</a:t>
            </a:r>
          </a:p>
        </p:txBody>
      </p:sp>
    </p:spTree>
    <p:extLst>
      <p:ext uri="{BB962C8B-B14F-4D97-AF65-F5344CB8AC3E}">
        <p14:creationId xmlns:p14="http://schemas.microsoft.com/office/powerpoint/2010/main" val="113351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59587" y="8311119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0"/>
                </a:lnTo>
                <a:lnTo>
                  <a:pt x="0" y="2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24894" y="8065233"/>
            <a:ext cx="8186769" cy="1628766"/>
            <a:chOff x="0" y="0"/>
            <a:chExt cx="2156186" cy="428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54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859587" y="6241213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24894" y="5991959"/>
            <a:ext cx="8186769" cy="1628766"/>
            <a:chOff x="0" y="0"/>
            <a:chExt cx="2156186" cy="428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859587" y="4165355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624894" y="3918685"/>
            <a:ext cx="8186769" cy="1628766"/>
            <a:chOff x="0" y="0"/>
            <a:chExt cx="2156186" cy="428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859587" y="2092866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624894" y="1845411"/>
            <a:ext cx="8186769" cy="1628766"/>
            <a:chOff x="0" y="0"/>
            <a:chExt cx="2156186" cy="428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124950" y="2316537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AutoShape 20"/>
          <p:cNvSpPr/>
          <p:nvPr/>
        </p:nvSpPr>
        <p:spPr>
          <a:xfrm flipV="1">
            <a:off x="10322782" y="2231767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137393" y="4389811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 flipV="1">
            <a:off x="10322782" y="4305041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9112039" y="6463085"/>
            <a:ext cx="712338" cy="686516"/>
          </a:xfrm>
          <a:custGeom>
            <a:avLst/>
            <a:gdLst/>
            <a:ahLst/>
            <a:cxnLst/>
            <a:rect l="l" t="t" r="r" b="b"/>
            <a:pathLst>
              <a:path w="712338" h="686516">
                <a:moveTo>
                  <a:pt x="0" y="0"/>
                </a:moveTo>
                <a:lnTo>
                  <a:pt x="712338" y="0"/>
                </a:lnTo>
                <a:lnTo>
                  <a:pt x="712338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V="1">
            <a:off x="10322782" y="637831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9031632" y="8536359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AutoShape 26"/>
          <p:cNvSpPr/>
          <p:nvPr/>
        </p:nvSpPr>
        <p:spPr>
          <a:xfrm flipV="1">
            <a:off x="10322782" y="8451589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882379" y="2132321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Komponen</a:t>
            </a: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 /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Elemen</a:t>
            </a: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Sistem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882379" y="2595448"/>
            <a:ext cx="5184795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Sistem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informasi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terdiri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dari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beberapa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komponen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atau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subsistem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yang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saling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berinteraksi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,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bekerjasama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mencapai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tujuan</a:t>
            </a:r>
            <a:r>
              <a:rPr lang="en-US" sz="1466" spc="76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1466" spc="76" dirty="0" err="1">
                <a:solidFill>
                  <a:srgbClr val="FFFFFF"/>
                </a:solidFill>
                <a:latin typeface="HK Grotesk" panose="020B0604020202020204" charset="0"/>
              </a:rPr>
              <a:t>tertentu</a:t>
            </a:r>
            <a:endParaRPr lang="en-US" sz="1466" spc="76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882379" y="4205595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Batasan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Sistem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882379" y="4668722"/>
            <a:ext cx="5184795" cy="55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Ruang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lingkup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membatasi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antara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suatu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lainnya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atau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lingkungan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luarnya</a:t>
            </a:r>
            <a:endParaRPr lang="en-US" sz="1466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882379" y="6278869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Lingkungan</a:t>
            </a: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Luar</a:t>
            </a: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Sistem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882379" y="6741996"/>
            <a:ext cx="5184795" cy="55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Lingkungan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luar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bersifat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positif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dipelihara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sedangkan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bersifat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negative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dikendalikan</a:t>
            </a:r>
            <a:endParaRPr lang="en-US" sz="1466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882379" y="8352143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Penghubung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882378" y="8815270"/>
            <a:ext cx="5866633" cy="835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Penghubung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merupakan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media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penghubung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memungkinkan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sumber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–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sumber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daya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mengalir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dari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satu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subsistem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ke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subsistem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lainnya</a:t>
            </a:r>
            <a:endParaRPr lang="en-US" sz="1466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76337" y="2017150"/>
            <a:ext cx="5797161" cy="141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Karakteristik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</a:p>
          <a:p>
            <a:pPr>
              <a:lnSpc>
                <a:spcPts val="5599"/>
              </a:lnSpc>
            </a:pP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Sistem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  <a:endParaRPr lang="en-US" sz="3999" b="1" spc="167" dirty="0">
              <a:solidFill>
                <a:srgbClr val="006C31"/>
              </a:solidFill>
              <a:latin typeface="HK Grotesk" panose="020B0604020202020204" charset="0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4247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17596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59587" y="8311119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0"/>
                </a:lnTo>
                <a:lnTo>
                  <a:pt x="0" y="2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24894" y="8065233"/>
            <a:ext cx="8186769" cy="1628766"/>
            <a:chOff x="0" y="0"/>
            <a:chExt cx="2156186" cy="428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54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859587" y="6241213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24894" y="5991959"/>
            <a:ext cx="8186769" cy="1628766"/>
            <a:chOff x="0" y="0"/>
            <a:chExt cx="2156186" cy="428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859587" y="4165355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624894" y="3918685"/>
            <a:ext cx="8186769" cy="1628766"/>
            <a:chOff x="0" y="0"/>
            <a:chExt cx="2156186" cy="428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859587" y="2092866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624894" y="1845411"/>
            <a:ext cx="8186769" cy="1628766"/>
            <a:chOff x="0" y="0"/>
            <a:chExt cx="2156186" cy="428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124950" y="2316537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 flipV="1">
            <a:off x="10322782" y="2231767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137393" y="4389811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 flipV="1">
            <a:off x="10322782" y="4305041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9112039" y="6463085"/>
            <a:ext cx="712338" cy="686516"/>
          </a:xfrm>
          <a:custGeom>
            <a:avLst/>
            <a:gdLst/>
            <a:ahLst/>
            <a:cxnLst/>
            <a:rect l="l" t="t" r="r" b="b"/>
            <a:pathLst>
              <a:path w="712338" h="686516">
                <a:moveTo>
                  <a:pt x="0" y="0"/>
                </a:moveTo>
                <a:lnTo>
                  <a:pt x="712338" y="0"/>
                </a:lnTo>
                <a:lnTo>
                  <a:pt x="712338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V="1">
            <a:off x="10322782" y="637831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9031632" y="8536359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AutoShape 26"/>
          <p:cNvSpPr/>
          <p:nvPr/>
        </p:nvSpPr>
        <p:spPr>
          <a:xfrm flipV="1">
            <a:off x="10322782" y="8451589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882379" y="2132321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Masukan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882379" y="2595448"/>
            <a:ext cx="5184795" cy="55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00"/>
              </a:lnSpc>
              <a:spcBef>
                <a:spcPct val="0"/>
              </a:spcBef>
            </a:pP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Masukan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berupa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perawatan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dan juga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berupa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data</a:t>
            </a:r>
            <a:endParaRPr lang="en-US" sz="1466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882379" y="4205595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Keluaran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882379" y="4668722"/>
            <a:ext cx="5184795" cy="8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fi-FI" dirty="0">
                <a:solidFill>
                  <a:schemeClr val="bg1"/>
                </a:solidFill>
                <a:latin typeface="HK Grotesk" panose="00000500000000000000" pitchFamily="50" charset="0"/>
              </a:rPr>
              <a:t>Keluaran dapat berupa informasi yang merupakan keluaran yang berguna, dan juga dapat berupa panas</a:t>
            </a:r>
            <a:endParaRPr lang="en-US" sz="1600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882379" y="6278869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Pengolah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872075" y="6645176"/>
            <a:ext cx="6034018" cy="83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Pengolahan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/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pemrosesan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meliputi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perhitungan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pembandingan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data,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kemudian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mengambil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tindakan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menyimpan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data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penggunaan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 di masa </a:t>
            </a:r>
            <a:r>
              <a:rPr lang="en-ID" sz="1600" dirty="0" err="1">
                <a:solidFill>
                  <a:schemeClr val="bg1"/>
                </a:solidFill>
                <a:latin typeface="HK Grotesk" panose="00000500000000000000" pitchFamily="50" charset="0"/>
              </a:rPr>
              <a:t>mendatang</a:t>
            </a:r>
            <a:r>
              <a:rPr lang="en-ID" sz="1600" dirty="0">
                <a:solidFill>
                  <a:schemeClr val="bg1"/>
                </a:solidFill>
                <a:latin typeface="HK Grotesk" panose="00000500000000000000" pitchFamily="50" charset="0"/>
              </a:rPr>
              <a:t>. </a:t>
            </a:r>
            <a:endParaRPr lang="en-US" sz="1466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882379" y="8352143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Sasaran</a:t>
            </a: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 </a:t>
            </a: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Sistem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933526" y="8763414"/>
            <a:ext cx="5737396" cy="84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200"/>
              </a:lnSpc>
              <a:spcBef>
                <a:spcPct val="0"/>
              </a:spcBef>
            </a:pP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adanya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tujuan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sasaran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maka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menentukan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masukan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apa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dibutuhkan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keluaran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seperti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apa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dihasilkan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.</a:t>
            </a:r>
            <a:endParaRPr lang="en-US" sz="1600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674215" y="2128082"/>
            <a:ext cx="5797161" cy="141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Karakteristik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</a:p>
          <a:p>
            <a:pPr>
              <a:lnSpc>
                <a:spcPts val="5599"/>
              </a:lnSpc>
            </a:pP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Sistem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</a:t>
            </a:r>
            <a:r>
              <a:rPr lang="en-US" sz="3999" b="1" spc="167" dirty="0" err="1">
                <a:solidFill>
                  <a:srgbClr val="006C31"/>
                </a:solidFill>
                <a:latin typeface="HK Grotesk" panose="020B0604020202020204" charset="0"/>
              </a:rPr>
              <a:t>Informasi</a:t>
            </a:r>
            <a:r>
              <a:rPr lang="en-US" sz="3999" b="1" spc="167" dirty="0">
                <a:solidFill>
                  <a:srgbClr val="006C31"/>
                </a:solidFill>
                <a:latin typeface="HK Grotesk" panose="020B0604020202020204" charset="0"/>
              </a:rPr>
              <a:t> [2]</a:t>
            </a: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89332311-61F0-AA05-376B-6AE4998A43D3}"/>
              </a:ext>
            </a:extLst>
          </p:cNvPr>
          <p:cNvSpPr/>
          <p:nvPr/>
        </p:nvSpPr>
        <p:spPr>
          <a:xfrm>
            <a:off x="8859587" y="2094982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48" name="Group 16">
            <a:extLst>
              <a:ext uri="{FF2B5EF4-FFF2-40B4-BE49-F238E27FC236}">
                <a16:creationId xmlns:a16="http://schemas.microsoft.com/office/drawing/2014/main" id="{BD16B5BD-2430-AB76-9A0F-87A91EFA9587}"/>
              </a:ext>
            </a:extLst>
          </p:cNvPr>
          <p:cNvGrpSpPr/>
          <p:nvPr/>
        </p:nvGrpSpPr>
        <p:grpSpPr>
          <a:xfrm>
            <a:off x="8624894" y="1847527"/>
            <a:ext cx="8186769" cy="1628766"/>
            <a:chOff x="0" y="0"/>
            <a:chExt cx="2156186" cy="428975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6E72D7A-19D3-BFE7-23DA-D8A6FB3557EA}"/>
                </a:ext>
              </a:extLst>
            </p:cNvPr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79B024DB-5759-08B6-2126-400CF3CA217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51" name="Freeform 19">
            <a:extLst>
              <a:ext uri="{FF2B5EF4-FFF2-40B4-BE49-F238E27FC236}">
                <a16:creationId xmlns:a16="http://schemas.microsoft.com/office/drawing/2014/main" id="{68E67B0D-A724-F6F3-0327-0281E06BE91D}"/>
              </a:ext>
            </a:extLst>
          </p:cNvPr>
          <p:cNvSpPr/>
          <p:nvPr/>
        </p:nvSpPr>
        <p:spPr>
          <a:xfrm>
            <a:off x="9124950" y="2318653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2" name="AutoShape 20">
            <a:extLst>
              <a:ext uri="{FF2B5EF4-FFF2-40B4-BE49-F238E27FC236}">
                <a16:creationId xmlns:a16="http://schemas.microsoft.com/office/drawing/2014/main" id="{C16068E4-F8F3-BBB3-F88C-E8C3ED112EF8}"/>
              </a:ext>
            </a:extLst>
          </p:cNvPr>
          <p:cNvSpPr/>
          <p:nvPr/>
        </p:nvSpPr>
        <p:spPr>
          <a:xfrm flipV="1">
            <a:off x="10322782" y="2233883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TextBox 31">
            <a:extLst>
              <a:ext uri="{FF2B5EF4-FFF2-40B4-BE49-F238E27FC236}">
                <a16:creationId xmlns:a16="http://schemas.microsoft.com/office/drawing/2014/main" id="{48A11882-6088-73C4-8578-824B3666B53A}"/>
              </a:ext>
            </a:extLst>
          </p:cNvPr>
          <p:cNvSpPr txBox="1"/>
          <p:nvPr/>
        </p:nvSpPr>
        <p:spPr>
          <a:xfrm>
            <a:off x="10882379" y="2134437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Masukan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  <p:sp>
        <p:nvSpPr>
          <p:cNvPr id="54" name="TextBox 32">
            <a:extLst>
              <a:ext uri="{FF2B5EF4-FFF2-40B4-BE49-F238E27FC236}">
                <a16:creationId xmlns:a16="http://schemas.microsoft.com/office/drawing/2014/main" id="{54904A32-4A3B-D9A3-C563-71E2ADC9C30D}"/>
              </a:ext>
            </a:extLst>
          </p:cNvPr>
          <p:cNvSpPr txBox="1"/>
          <p:nvPr/>
        </p:nvSpPr>
        <p:spPr>
          <a:xfrm>
            <a:off x="10882379" y="2597564"/>
            <a:ext cx="5184795" cy="5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00"/>
              </a:lnSpc>
              <a:spcBef>
                <a:spcPct val="0"/>
              </a:spcBef>
            </a:pP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Masukan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berupa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perawatan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dan juga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berupa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data</a:t>
            </a:r>
            <a:endParaRPr lang="en-US" sz="1600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B2E8F54B-C9C3-135C-BA33-84100CBB74DB}"/>
              </a:ext>
            </a:extLst>
          </p:cNvPr>
          <p:cNvSpPr/>
          <p:nvPr/>
        </p:nvSpPr>
        <p:spPr>
          <a:xfrm>
            <a:off x="555472" y="4156820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56" name="Group 16">
            <a:extLst>
              <a:ext uri="{FF2B5EF4-FFF2-40B4-BE49-F238E27FC236}">
                <a16:creationId xmlns:a16="http://schemas.microsoft.com/office/drawing/2014/main" id="{9A518D54-EFA6-1023-71AA-CE4DD796F9F1}"/>
              </a:ext>
            </a:extLst>
          </p:cNvPr>
          <p:cNvGrpSpPr/>
          <p:nvPr/>
        </p:nvGrpSpPr>
        <p:grpSpPr>
          <a:xfrm>
            <a:off x="256054" y="3909365"/>
            <a:ext cx="8186769" cy="1628766"/>
            <a:chOff x="0" y="0"/>
            <a:chExt cx="2156186" cy="428975"/>
          </a:xfrm>
        </p:grpSpPr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F08053FE-E45F-8926-9716-EBD6D9E7159E}"/>
                </a:ext>
              </a:extLst>
            </p:cNvPr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</p:sp>
        <p:sp>
          <p:nvSpPr>
            <p:cNvPr id="58" name="TextBox 18">
              <a:extLst>
                <a:ext uri="{FF2B5EF4-FFF2-40B4-BE49-F238E27FC236}">
                  <a16:creationId xmlns:a16="http://schemas.microsoft.com/office/drawing/2014/main" id="{9DF4D49F-6958-A7BE-A2BD-B771D63C0C3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59" name="Freeform 19">
            <a:extLst>
              <a:ext uri="{FF2B5EF4-FFF2-40B4-BE49-F238E27FC236}">
                <a16:creationId xmlns:a16="http://schemas.microsoft.com/office/drawing/2014/main" id="{6C48A291-2CDB-FB25-120F-386A0BC743B8}"/>
              </a:ext>
            </a:extLst>
          </p:cNvPr>
          <p:cNvSpPr/>
          <p:nvPr/>
        </p:nvSpPr>
        <p:spPr>
          <a:xfrm>
            <a:off x="820835" y="4380491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AutoShape 20">
            <a:extLst>
              <a:ext uri="{FF2B5EF4-FFF2-40B4-BE49-F238E27FC236}">
                <a16:creationId xmlns:a16="http://schemas.microsoft.com/office/drawing/2014/main" id="{AE766B52-CABA-E359-BDD4-0288D7976E15}"/>
              </a:ext>
            </a:extLst>
          </p:cNvPr>
          <p:cNvSpPr/>
          <p:nvPr/>
        </p:nvSpPr>
        <p:spPr>
          <a:xfrm flipV="1">
            <a:off x="1953942" y="4295721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" name="TextBox 31">
            <a:extLst>
              <a:ext uri="{FF2B5EF4-FFF2-40B4-BE49-F238E27FC236}">
                <a16:creationId xmlns:a16="http://schemas.microsoft.com/office/drawing/2014/main" id="{39E49A1B-DE79-B490-9FD3-0BA2E2F8D8CB}"/>
              </a:ext>
            </a:extLst>
          </p:cNvPr>
          <p:cNvSpPr txBox="1"/>
          <p:nvPr/>
        </p:nvSpPr>
        <p:spPr>
          <a:xfrm>
            <a:off x="2513539" y="4196275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>
                <a:solidFill>
                  <a:srgbClr val="FFFFFF"/>
                </a:solidFill>
                <a:latin typeface="HK Grotesk" panose="020B0604020202020204" charset="0"/>
              </a:rPr>
              <a:t>Feedback</a:t>
            </a:r>
          </a:p>
        </p:txBody>
      </p:sp>
      <p:sp>
        <p:nvSpPr>
          <p:cNvPr id="62" name="TextBox 32">
            <a:extLst>
              <a:ext uri="{FF2B5EF4-FFF2-40B4-BE49-F238E27FC236}">
                <a16:creationId xmlns:a16="http://schemas.microsoft.com/office/drawing/2014/main" id="{677ADB45-23F0-F75E-5215-ABBA195D5C82}"/>
              </a:ext>
            </a:extLst>
          </p:cNvPr>
          <p:cNvSpPr txBox="1"/>
          <p:nvPr/>
        </p:nvSpPr>
        <p:spPr>
          <a:xfrm>
            <a:off x="2578264" y="4659402"/>
            <a:ext cx="5472993" cy="562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200"/>
              </a:lnSpc>
              <a:spcBef>
                <a:spcPct val="0"/>
              </a:spcBef>
            </a:pP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informasi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diperoleh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sistem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digunakan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pihak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manajemen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HK Grotesk" panose="00000500000000000000" pitchFamily="50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HK Grotesk" panose="00000500000000000000" pitchFamily="50" charset="0"/>
              </a:rPr>
              <a:t>keputusan</a:t>
            </a:r>
            <a:endParaRPr lang="en-US" sz="1600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grpSp>
        <p:nvGrpSpPr>
          <p:cNvPr id="63" name="Group 12">
            <a:extLst>
              <a:ext uri="{FF2B5EF4-FFF2-40B4-BE49-F238E27FC236}">
                <a16:creationId xmlns:a16="http://schemas.microsoft.com/office/drawing/2014/main" id="{C23DFEEB-CF68-E5D0-0C2F-A8030BFCFA80}"/>
              </a:ext>
            </a:extLst>
          </p:cNvPr>
          <p:cNvGrpSpPr/>
          <p:nvPr/>
        </p:nvGrpSpPr>
        <p:grpSpPr>
          <a:xfrm>
            <a:off x="311899" y="6007057"/>
            <a:ext cx="8186769" cy="1628766"/>
            <a:chOff x="0" y="0"/>
            <a:chExt cx="2156186" cy="428975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1D1A3ED7-1DE3-0E1D-436D-6655A2A6EBA6}"/>
                </a:ext>
              </a:extLst>
            </p:cNvPr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D4AE676C-6663-E70B-48BE-8C7C011EC83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66" name="Freeform 21">
            <a:extLst>
              <a:ext uri="{FF2B5EF4-FFF2-40B4-BE49-F238E27FC236}">
                <a16:creationId xmlns:a16="http://schemas.microsoft.com/office/drawing/2014/main" id="{DBDA3C58-FC34-F015-B223-E368629E8466}"/>
              </a:ext>
            </a:extLst>
          </p:cNvPr>
          <p:cNvSpPr/>
          <p:nvPr/>
        </p:nvSpPr>
        <p:spPr>
          <a:xfrm>
            <a:off x="824398" y="6478183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7" name="AutoShape 22">
            <a:extLst>
              <a:ext uri="{FF2B5EF4-FFF2-40B4-BE49-F238E27FC236}">
                <a16:creationId xmlns:a16="http://schemas.microsoft.com/office/drawing/2014/main" id="{5832D86A-152E-E207-4F3E-4E122F264F98}"/>
              </a:ext>
            </a:extLst>
          </p:cNvPr>
          <p:cNvSpPr/>
          <p:nvPr/>
        </p:nvSpPr>
        <p:spPr>
          <a:xfrm flipV="1">
            <a:off x="2009787" y="6393413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TextBox 34">
            <a:extLst>
              <a:ext uri="{FF2B5EF4-FFF2-40B4-BE49-F238E27FC236}">
                <a16:creationId xmlns:a16="http://schemas.microsoft.com/office/drawing/2014/main" id="{D5EA2BE6-176A-F0EF-6FCE-C3534C054BAA}"/>
              </a:ext>
            </a:extLst>
          </p:cNvPr>
          <p:cNvSpPr txBox="1"/>
          <p:nvPr/>
        </p:nvSpPr>
        <p:spPr>
          <a:xfrm>
            <a:off x="2533548" y="6585325"/>
            <a:ext cx="5184795" cy="8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pemantauan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bergerak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tujuannya</a:t>
            </a:r>
            <a:endParaRPr lang="en-US" sz="1600" spc="76" dirty="0">
              <a:solidFill>
                <a:schemeClr val="bg1"/>
              </a:solidFill>
              <a:latin typeface="HK Grotesk" panose="00000500000000000000" pitchFamily="50" charset="0"/>
            </a:endParaRPr>
          </a:p>
        </p:txBody>
      </p:sp>
      <p:sp>
        <p:nvSpPr>
          <p:cNvPr id="70" name="TextBox 35">
            <a:extLst>
              <a:ext uri="{FF2B5EF4-FFF2-40B4-BE49-F238E27FC236}">
                <a16:creationId xmlns:a16="http://schemas.microsoft.com/office/drawing/2014/main" id="{19518BC4-D827-4073-95D3-CBA89D8CD0A9}"/>
              </a:ext>
            </a:extLst>
          </p:cNvPr>
          <p:cNvSpPr txBox="1"/>
          <p:nvPr/>
        </p:nvSpPr>
        <p:spPr>
          <a:xfrm>
            <a:off x="2535775" y="6156003"/>
            <a:ext cx="5184795" cy="34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016" b="1" spc="64" dirty="0" err="1">
                <a:solidFill>
                  <a:srgbClr val="FFFFFF"/>
                </a:solidFill>
                <a:latin typeface="HK Grotesk" panose="020B0604020202020204" charset="0"/>
              </a:rPr>
              <a:t>Kontrol</a:t>
            </a:r>
            <a:endParaRPr lang="en-US" sz="2016" b="1" spc="64" dirty="0">
              <a:solidFill>
                <a:srgbClr val="FFFFFF"/>
              </a:solidFill>
              <a:latin typeface="HK Grotes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82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656</Words>
  <Application>Microsoft Office PowerPoint</Application>
  <PresentationFormat>Custom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Poppins Ultra-Bold</vt:lpstr>
      <vt:lpstr>Muli Semi-Bold</vt:lpstr>
      <vt:lpstr>League Gothic</vt:lpstr>
      <vt:lpstr>HK Grotesk</vt:lpstr>
      <vt:lpstr>Calibri</vt:lpstr>
      <vt:lpstr>Poppins</vt:lpstr>
      <vt:lpstr>Arial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dc:creator>ASUS</dc:creator>
  <cp:lastModifiedBy>ari cahaya</cp:lastModifiedBy>
  <cp:revision>6</cp:revision>
  <dcterms:created xsi:type="dcterms:W3CDTF">2006-08-16T00:00:00Z</dcterms:created>
  <dcterms:modified xsi:type="dcterms:W3CDTF">2023-08-03T15:13:34Z</dcterms:modified>
  <dc:identifier>DAFoNZsbnoA</dc:identifier>
</cp:coreProperties>
</file>