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2" r:id="rId4"/>
    <p:sldId id="267" r:id="rId5"/>
    <p:sldId id="270" r:id="rId6"/>
    <p:sldId id="260" r:id="rId7"/>
    <p:sldId id="263" r:id="rId8"/>
    <p:sldId id="261" r:id="rId9"/>
    <p:sldId id="264" r:id="rId10"/>
    <p:sldId id="257" r:id="rId11"/>
    <p:sldId id="258" r:id="rId12"/>
    <p:sldId id="259" r:id="rId13"/>
    <p:sldId id="271" r:id="rId14"/>
    <p:sldId id="272" r:id="rId15"/>
    <p:sldId id="273" r:id="rId16"/>
    <p:sldId id="274" r:id="rId17"/>
    <p:sldId id="275" r:id="rId18"/>
    <p:sldId id="301" r:id="rId19"/>
    <p:sldId id="300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EA70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FZI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FZI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FZI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FZI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FZI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FZI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FZI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FZI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FZI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FZI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FZI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FZI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OO-Petrel-PGS\gabung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Oil-Segment 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(Oil!$C$3,Oil!$I$3,Oil!$C$12,Oil!$I$12,Oil!$C$21,Oil!$I$21,Oil!$C$30,Oil!$I$30,Oil!$C$39,Oil!$I$39)</c:f>
              <c:numCache>
                <c:formatCode>General</c:formatCode>
                <c:ptCount val="10"/>
                <c:pt idx="0">
                  <c:v>4086</c:v>
                </c:pt>
                <c:pt idx="1">
                  <c:v>3594</c:v>
                </c:pt>
                <c:pt idx="2">
                  <c:v>3979</c:v>
                </c:pt>
                <c:pt idx="3">
                  <c:v>3486</c:v>
                </c:pt>
                <c:pt idx="4">
                  <c:v>4084</c:v>
                </c:pt>
                <c:pt idx="5">
                  <c:v>4121</c:v>
                </c:pt>
                <c:pt idx="6">
                  <c:v>3528</c:v>
                </c:pt>
                <c:pt idx="7">
                  <c:v>2705</c:v>
                </c:pt>
                <c:pt idx="8">
                  <c:v>4096</c:v>
                </c:pt>
                <c:pt idx="9">
                  <c:v>5426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(Oil!$D$3,Oil!$J$3,Oil!$D$12,Oil!$J$12,Oil!$D$21,Oil!$J$21,Oil!$D$30,Oil!$J$30,Oil!$D$39,Oil!$J$39)</c:f>
              <c:numCache>
                <c:formatCode>0</c:formatCode>
                <c:ptCount val="10"/>
                <c:pt idx="0">
                  <c:v>3875.9140000000002</c:v>
                </c:pt>
                <c:pt idx="1">
                  <c:v>3407.8829999999998</c:v>
                </c:pt>
                <c:pt idx="2">
                  <c:v>3880.4369999999999</c:v>
                </c:pt>
                <c:pt idx="3">
                  <c:v>3311.6669999999999</c:v>
                </c:pt>
                <c:pt idx="4">
                  <c:v>3843.819</c:v>
                </c:pt>
                <c:pt idx="5">
                  <c:v>4027.163</c:v>
                </c:pt>
                <c:pt idx="6">
                  <c:v>3238.6860000000001</c:v>
                </c:pt>
                <c:pt idx="7">
                  <c:v>2435.9299999999998</c:v>
                </c:pt>
                <c:pt idx="8">
                  <c:v>3953.674</c:v>
                </c:pt>
                <c:pt idx="9">
                  <c:v>5296.0330000000004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1367984"/>
        <c:axId val="381371792"/>
      </c:barChart>
      <c:catAx>
        <c:axId val="38136798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371792"/>
        <c:crosses val="autoZero"/>
        <c:auto val="1"/>
        <c:lblAlgn val="ctr"/>
        <c:lblOffset val="100"/>
        <c:noMultiLvlLbl val="0"/>
      </c:catAx>
      <c:valAx>
        <c:axId val="38137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OOIP</a:t>
                </a:r>
              </a:p>
              <a:p>
                <a:pPr>
                  <a:defRPr/>
                </a:pPr>
                <a:r>
                  <a:rPr lang="en-US"/>
                  <a:t>10^3 STB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3679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Gas-Segment 4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(Gas!$C$7,Gas!$I$7,Gas!$C$16,Gas!$I$16,Gas!$C$25,Gas!$I$25,Gas!$C$34,Gas!$I$34,Gas!$C$43,Gas!$I$43)</c:f>
              <c:numCache>
                <c:formatCode>General</c:formatCode>
                <c:ptCount val="10"/>
                <c:pt idx="0">
                  <c:v>28913</c:v>
                </c:pt>
                <c:pt idx="1">
                  <c:v>17447</c:v>
                </c:pt>
                <c:pt idx="2">
                  <c:v>15377</c:v>
                </c:pt>
                <c:pt idx="3">
                  <c:v>14030</c:v>
                </c:pt>
                <c:pt idx="4">
                  <c:v>15315</c:v>
                </c:pt>
                <c:pt idx="5">
                  <c:v>15436</c:v>
                </c:pt>
                <c:pt idx="6">
                  <c:v>17936</c:v>
                </c:pt>
                <c:pt idx="7">
                  <c:v>18593</c:v>
                </c:pt>
                <c:pt idx="8">
                  <c:v>7002</c:v>
                </c:pt>
                <c:pt idx="9">
                  <c:v>23869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(Gas!$D$7,Gas!$J$7,Gas!$D$16,Gas!$J$16,Gas!$D$25,Gas!$J$25,Gas!$D$34,Gas!$J$34,Gas!$D$43,Gas!$J$43)</c:f>
              <c:numCache>
                <c:formatCode>0</c:formatCode>
                <c:ptCount val="10"/>
                <c:pt idx="0">
                  <c:v>27166.374</c:v>
                </c:pt>
                <c:pt idx="1">
                  <c:v>15098.861000000001</c:v>
                </c:pt>
                <c:pt idx="2">
                  <c:v>12847.096</c:v>
                </c:pt>
                <c:pt idx="3">
                  <c:v>11444.245999999999</c:v>
                </c:pt>
                <c:pt idx="4">
                  <c:v>12767.496999999999</c:v>
                </c:pt>
                <c:pt idx="5">
                  <c:v>13067.210999999999</c:v>
                </c:pt>
                <c:pt idx="6">
                  <c:v>15175.437</c:v>
                </c:pt>
                <c:pt idx="7">
                  <c:v>15759.769</c:v>
                </c:pt>
                <c:pt idx="8">
                  <c:v>5904.95</c:v>
                </c:pt>
                <c:pt idx="9">
                  <c:v>20875.78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1184016"/>
        <c:axId val="391181296"/>
      </c:barChart>
      <c:catAx>
        <c:axId val="39118401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181296"/>
        <c:crosses val="autoZero"/>
        <c:auto val="1"/>
        <c:lblAlgn val="ctr"/>
        <c:lblOffset val="100"/>
        <c:noMultiLvlLbl val="0"/>
      </c:catAx>
      <c:valAx>
        <c:axId val="391181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IGIP </a:t>
                </a:r>
              </a:p>
              <a:p>
                <a:pPr>
                  <a:defRPr/>
                </a:pPr>
                <a:r>
                  <a:rPr lang="en-US"/>
                  <a:t>(10^3 MSCF)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1840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Gas-Segment 5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(Gas!$C$8,Gas!$I$8,Gas!$C$17,Gas!$I$17,Gas!$C$26,Gas!$I$26,Gas!$C$35,Gas!$I$35,Gas!$C$44,Gas!$I$44)</c:f>
              <c:numCache>
                <c:formatCode>General</c:formatCode>
                <c:ptCount val="10"/>
                <c:pt idx="0">
                  <c:v>3849</c:v>
                </c:pt>
                <c:pt idx="1">
                  <c:v>2912</c:v>
                </c:pt>
                <c:pt idx="2">
                  <c:v>2751</c:v>
                </c:pt>
                <c:pt idx="3">
                  <c:v>2158</c:v>
                </c:pt>
                <c:pt idx="4">
                  <c:v>1723</c:v>
                </c:pt>
                <c:pt idx="5">
                  <c:v>4009</c:v>
                </c:pt>
                <c:pt idx="6">
                  <c:v>1940</c:v>
                </c:pt>
                <c:pt idx="7">
                  <c:v>1569</c:v>
                </c:pt>
                <c:pt idx="8">
                  <c:v>2084</c:v>
                </c:pt>
                <c:pt idx="9">
                  <c:v>1767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(Gas!$D$8,Gas!$J$8,Gas!$D$17,Gas!$J$17,Gas!$D$26,Gas!$J$26,Gas!$D$35,Gas!$J$35,Gas!$D$44,Gas!$J$44)</c:f>
              <c:numCache>
                <c:formatCode>0</c:formatCode>
                <c:ptCount val="10"/>
                <c:pt idx="0">
                  <c:v>3569.3270000000002</c:v>
                </c:pt>
                <c:pt idx="1">
                  <c:v>2669.585</c:v>
                </c:pt>
                <c:pt idx="2">
                  <c:v>2300.6959999999999</c:v>
                </c:pt>
                <c:pt idx="3">
                  <c:v>1807.2470000000001</c:v>
                </c:pt>
                <c:pt idx="4">
                  <c:v>1451.3710000000001</c:v>
                </c:pt>
                <c:pt idx="5">
                  <c:v>3500.6179999999999</c:v>
                </c:pt>
                <c:pt idx="6">
                  <c:v>1583.1410000000001</c:v>
                </c:pt>
                <c:pt idx="7">
                  <c:v>1207.5419999999999</c:v>
                </c:pt>
                <c:pt idx="8">
                  <c:v>1698.124</c:v>
                </c:pt>
                <c:pt idx="9">
                  <c:v>1523.0440000000001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9884320"/>
        <c:axId val="409884864"/>
      </c:barChart>
      <c:catAx>
        <c:axId val="40988432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84864"/>
        <c:crosses val="autoZero"/>
        <c:auto val="1"/>
        <c:lblAlgn val="ctr"/>
        <c:lblOffset val="100"/>
        <c:noMultiLvlLbl val="0"/>
      </c:catAx>
      <c:valAx>
        <c:axId val="40988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IGIP </a:t>
                </a:r>
              </a:p>
              <a:p>
                <a:pPr>
                  <a:defRPr/>
                </a:pPr>
                <a:r>
                  <a:rPr lang="en-US"/>
                  <a:t>(10^3 MSCF)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843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Gas-Total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(Gas!$C$2,Gas!$I$2,Gas!$C$11,Gas!$I$11,Gas!$C$20,Gas!$I$20,Gas!$C$29,Gas!$I$29,Gas!$C$38,Gas!$I$38)</c:f>
              <c:numCache>
                <c:formatCode>General</c:formatCode>
                <c:ptCount val="10"/>
                <c:pt idx="0">
                  <c:v>179840</c:v>
                </c:pt>
                <c:pt idx="1">
                  <c:v>136140</c:v>
                </c:pt>
                <c:pt idx="2">
                  <c:v>157799</c:v>
                </c:pt>
                <c:pt idx="3">
                  <c:v>197701</c:v>
                </c:pt>
                <c:pt idx="4">
                  <c:v>182011</c:v>
                </c:pt>
                <c:pt idx="5">
                  <c:v>185828</c:v>
                </c:pt>
                <c:pt idx="6">
                  <c:v>124136</c:v>
                </c:pt>
                <c:pt idx="7">
                  <c:v>139383</c:v>
                </c:pt>
                <c:pt idx="8">
                  <c:v>162029</c:v>
                </c:pt>
                <c:pt idx="9">
                  <c:v>176081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(Gas!$D$2,Gas!$J$2,Gas!$D$11,Gas!$J$11,Gas!$D$20,Gas!$J$20,Gas!$D$29,Gas!$J$29,Gas!$D$38,Gas!$J$38)</c:f>
              <c:numCache>
                <c:formatCode>General</c:formatCode>
                <c:ptCount val="10"/>
                <c:pt idx="0" formatCode="0">
                  <c:v>178756.96100000001</c:v>
                </c:pt>
                <c:pt idx="1">
                  <c:v>133984.77599999998</c:v>
                </c:pt>
                <c:pt idx="2">
                  <c:v>154879.25399999999</c:v>
                </c:pt>
                <c:pt idx="3">
                  <c:v>199784.05600000001</c:v>
                </c:pt>
                <c:pt idx="4">
                  <c:v>184124.47900000002</c:v>
                </c:pt>
                <c:pt idx="5">
                  <c:v>188043.73900000003</c:v>
                </c:pt>
                <c:pt idx="6">
                  <c:v>119613.194</c:v>
                </c:pt>
                <c:pt idx="7">
                  <c:v>137065.43999999997</c:v>
                </c:pt>
                <c:pt idx="8">
                  <c:v>162463.527</c:v>
                </c:pt>
                <c:pt idx="9">
                  <c:v>174677.75699999998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9888672"/>
        <c:axId val="409883776"/>
      </c:barChart>
      <c:catAx>
        <c:axId val="40988867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83776"/>
        <c:crosses val="autoZero"/>
        <c:auto val="1"/>
        <c:lblAlgn val="ctr"/>
        <c:lblOffset val="100"/>
        <c:noMultiLvlLbl val="0"/>
      </c:catAx>
      <c:valAx>
        <c:axId val="409883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IGIP </a:t>
                </a:r>
              </a:p>
              <a:p>
                <a:pPr>
                  <a:defRPr/>
                </a:pPr>
                <a:r>
                  <a:rPr lang="en-US"/>
                  <a:t>(10^3 MSCF)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886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Oil-Segment 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(Oil!$C$3,Oil!$I$3,Oil!$C$12,Oil!$I$12,Oil!$C$21,Oil!$I$21,Oil!$C$30,Oil!$I$30,Oil!$C$39,Oil!$I$39)</c:f>
              <c:numCache>
                <c:formatCode>General</c:formatCode>
                <c:ptCount val="10"/>
                <c:pt idx="0">
                  <c:v>4086</c:v>
                </c:pt>
                <c:pt idx="1">
                  <c:v>3594</c:v>
                </c:pt>
                <c:pt idx="2">
                  <c:v>3979</c:v>
                </c:pt>
                <c:pt idx="3">
                  <c:v>3486</c:v>
                </c:pt>
                <c:pt idx="4">
                  <c:v>4084</c:v>
                </c:pt>
                <c:pt idx="5">
                  <c:v>4121</c:v>
                </c:pt>
                <c:pt idx="6">
                  <c:v>3528</c:v>
                </c:pt>
                <c:pt idx="7">
                  <c:v>2705</c:v>
                </c:pt>
                <c:pt idx="8">
                  <c:v>4096</c:v>
                </c:pt>
                <c:pt idx="9">
                  <c:v>5426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(Oil!$D$3,Oil!$J$3,Oil!$D$12,Oil!$J$12,Oil!$D$21,Oil!$J$21,Oil!$D$30,Oil!$J$30,Oil!$D$39,Oil!$J$39)</c:f>
              <c:numCache>
                <c:formatCode>0</c:formatCode>
                <c:ptCount val="10"/>
                <c:pt idx="0">
                  <c:v>4257.1509999999998</c:v>
                </c:pt>
                <c:pt idx="1">
                  <c:v>4027.9839999999999</c:v>
                </c:pt>
                <c:pt idx="2">
                  <c:v>3700.0659999999998</c:v>
                </c:pt>
                <c:pt idx="3">
                  <c:v>3382.5459999999998</c:v>
                </c:pt>
                <c:pt idx="4">
                  <c:v>3608.9810000000002</c:v>
                </c:pt>
                <c:pt idx="5">
                  <c:v>4068.058</c:v>
                </c:pt>
                <c:pt idx="6">
                  <c:v>3909.913</c:v>
                </c:pt>
                <c:pt idx="7">
                  <c:v>3026.625</c:v>
                </c:pt>
                <c:pt idx="8">
                  <c:v>3741.1610000000001</c:v>
                </c:pt>
                <c:pt idx="9">
                  <c:v>4134.3760000000002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7981584"/>
        <c:axId val="347979408"/>
      </c:barChart>
      <c:catAx>
        <c:axId val="34798158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979408"/>
        <c:crosses val="autoZero"/>
        <c:auto val="1"/>
        <c:lblAlgn val="ctr"/>
        <c:lblOffset val="100"/>
        <c:noMultiLvlLbl val="0"/>
      </c:catAx>
      <c:valAx>
        <c:axId val="347979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OOIP</a:t>
                </a:r>
              </a:p>
              <a:p>
                <a:pPr>
                  <a:defRPr/>
                </a:pPr>
                <a:r>
                  <a:rPr lang="en-US"/>
                  <a:t>10^3 STB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9815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Oil-Segment 2 Timur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(Oil!$C$4,Oil!$I$4,Oil!$C$13,Oil!$I$13,Oil!$C$22,Oil!$I$22,Oil!$C$31,Oil!$I$31,Oil!$C$40,Oil!$I$40)</c:f>
              <c:numCache>
                <c:formatCode>General</c:formatCode>
                <c:ptCount val="10"/>
                <c:pt idx="0">
                  <c:v>8982</c:v>
                </c:pt>
                <c:pt idx="1">
                  <c:v>10229</c:v>
                </c:pt>
                <c:pt idx="2">
                  <c:v>11063</c:v>
                </c:pt>
                <c:pt idx="3">
                  <c:v>12155</c:v>
                </c:pt>
                <c:pt idx="4">
                  <c:v>11256</c:v>
                </c:pt>
                <c:pt idx="5">
                  <c:v>16504</c:v>
                </c:pt>
                <c:pt idx="6">
                  <c:v>9524</c:v>
                </c:pt>
                <c:pt idx="7">
                  <c:v>11013</c:v>
                </c:pt>
                <c:pt idx="8">
                  <c:v>12975</c:v>
                </c:pt>
                <c:pt idx="9">
                  <c:v>9846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(Oil!$D$4,Oil!$J$4,Oil!$D$13,Oil!$J$13,Oil!$D$22,Oil!$J$22,Oil!$D$31,Oil!$J$31,Oil!$D$40,Oil!$J$40)</c:f>
              <c:numCache>
                <c:formatCode>0</c:formatCode>
                <c:ptCount val="10"/>
                <c:pt idx="0">
                  <c:v>9803.7330000000002</c:v>
                </c:pt>
                <c:pt idx="1">
                  <c:v>9694.2659999999996</c:v>
                </c:pt>
                <c:pt idx="2">
                  <c:v>11458.165999999999</c:v>
                </c:pt>
                <c:pt idx="3">
                  <c:v>10899.027</c:v>
                </c:pt>
                <c:pt idx="4">
                  <c:v>10849.741</c:v>
                </c:pt>
                <c:pt idx="5">
                  <c:v>13939.678</c:v>
                </c:pt>
                <c:pt idx="6">
                  <c:v>9804.4619999999995</c:v>
                </c:pt>
                <c:pt idx="7">
                  <c:v>11088.37</c:v>
                </c:pt>
                <c:pt idx="8">
                  <c:v>9393.5529999999999</c:v>
                </c:pt>
                <c:pt idx="9">
                  <c:v>10943.397999999999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1186736"/>
        <c:axId val="391186192"/>
      </c:barChart>
      <c:catAx>
        <c:axId val="39118673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186192"/>
        <c:crosses val="autoZero"/>
        <c:auto val="1"/>
        <c:lblAlgn val="ctr"/>
        <c:lblOffset val="100"/>
        <c:noMultiLvlLbl val="0"/>
      </c:catAx>
      <c:valAx>
        <c:axId val="391186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OOIP</a:t>
                </a:r>
              </a:p>
              <a:p>
                <a:pPr>
                  <a:defRPr/>
                </a:pPr>
                <a:r>
                  <a:rPr lang="en-US"/>
                  <a:t>10^3 STB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1867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Oil-Segment 4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(Oil!$C$7,Oil!$I$7,Oil!$C$16,Oil!$I$16,Oil!$C$25,Oil!$I$25,Oil!$C$34,Oil!$I$34,Oil!$C$43,Oil!$I$43)</c:f>
              <c:numCache>
                <c:formatCode>General</c:formatCode>
                <c:ptCount val="10"/>
                <c:pt idx="0">
                  <c:v>13606</c:v>
                </c:pt>
                <c:pt idx="1">
                  <c:v>7550</c:v>
                </c:pt>
                <c:pt idx="2">
                  <c:v>7401</c:v>
                </c:pt>
                <c:pt idx="3">
                  <c:v>8472</c:v>
                </c:pt>
                <c:pt idx="4">
                  <c:v>7575</c:v>
                </c:pt>
                <c:pt idx="5">
                  <c:v>6966</c:v>
                </c:pt>
                <c:pt idx="6">
                  <c:v>11143</c:v>
                </c:pt>
                <c:pt idx="7">
                  <c:v>10477</c:v>
                </c:pt>
                <c:pt idx="8">
                  <c:v>3782</c:v>
                </c:pt>
                <c:pt idx="9">
                  <c:v>12028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(Oil!$D$7,Oil!$J$7,Oil!$D$16,Oil!$J$16,Oil!$D$25,Oil!$J$25,Oil!$D$34,Oil!$J$34,Oil!$D$43,Oil!$J$43)</c:f>
              <c:numCache>
                <c:formatCode>0</c:formatCode>
                <c:ptCount val="10"/>
                <c:pt idx="0">
                  <c:v>11207.093999999999</c:v>
                </c:pt>
                <c:pt idx="1">
                  <c:v>8316.5779999999995</c:v>
                </c:pt>
                <c:pt idx="2">
                  <c:v>8730.1489999999994</c:v>
                </c:pt>
                <c:pt idx="3">
                  <c:v>8066.4660000000003</c:v>
                </c:pt>
                <c:pt idx="4">
                  <c:v>8661.0419999999995</c:v>
                </c:pt>
                <c:pt idx="5">
                  <c:v>8905.3150000000005</c:v>
                </c:pt>
                <c:pt idx="6">
                  <c:v>10826.285</c:v>
                </c:pt>
                <c:pt idx="7">
                  <c:v>10199.772000000001</c:v>
                </c:pt>
                <c:pt idx="8">
                  <c:v>6835.0640000000003</c:v>
                </c:pt>
                <c:pt idx="9">
                  <c:v>11373.15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8962064"/>
        <c:axId val="388963696"/>
      </c:barChart>
      <c:catAx>
        <c:axId val="38896206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963696"/>
        <c:crosses val="autoZero"/>
        <c:auto val="1"/>
        <c:lblAlgn val="ctr"/>
        <c:lblOffset val="100"/>
        <c:noMultiLvlLbl val="0"/>
      </c:catAx>
      <c:valAx>
        <c:axId val="388963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OOIP</a:t>
                </a:r>
              </a:p>
              <a:p>
                <a:pPr>
                  <a:defRPr/>
                </a:pPr>
                <a:r>
                  <a:rPr lang="en-US"/>
                  <a:t>10^3 STB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9620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Oil-Segment 5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(Oil!$C$8,Oil!$I$8,Oil!$C$17,Oil!$I$17,Oil!$C$26,Oil!$I$26,Oil!$C$35,Oil!$I$35,Oil!$C$44,Oil!$I$44)</c:f>
              <c:numCache>
                <c:formatCode>General</c:formatCode>
                <c:ptCount val="10"/>
                <c:pt idx="0">
                  <c:v>1454</c:v>
                </c:pt>
                <c:pt idx="1">
                  <c:v>814</c:v>
                </c:pt>
                <c:pt idx="2">
                  <c:v>1324</c:v>
                </c:pt>
                <c:pt idx="3">
                  <c:v>754</c:v>
                </c:pt>
                <c:pt idx="4">
                  <c:v>864</c:v>
                </c:pt>
                <c:pt idx="5">
                  <c:v>2020</c:v>
                </c:pt>
                <c:pt idx="6">
                  <c:v>1112</c:v>
                </c:pt>
                <c:pt idx="7">
                  <c:v>1262</c:v>
                </c:pt>
                <c:pt idx="8">
                  <c:v>1214</c:v>
                </c:pt>
                <c:pt idx="9">
                  <c:v>471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(Oil!$D$8,Oil!$J$8,Oil!$D$17,Oil!$J$17,Oil!$D$26,Oil!$J$26,Oil!$D$35,Oil!$J$35,Oil!$D$44,Oil!$J$44)</c:f>
              <c:numCache>
                <c:formatCode>0</c:formatCode>
                <c:ptCount val="10"/>
                <c:pt idx="0">
                  <c:v>932.85599999999999</c:v>
                </c:pt>
                <c:pt idx="1">
                  <c:v>694.15099999999995</c:v>
                </c:pt>
                <c:pt idx="2">
                  <c:v>1041.8920000000001</c:v>
                </c:pt>
                <c:pt idx="3">
                  <c:v>990.12599999999998</c:v>
                </c:pt>
                <c:pt idx="4">
                  <c:v>1087.232</c:v>
                </c:pt>
                <c:pt idx="5">
                  <c:v>1431.5119999999999</c:v>
                </c:pt>
                <c:pt idx="6">
                  <c:v>997.50300000000004</c:v>
                </c:pt>
                <c:pt idx="7">
                  <c:v>1040.998</c:v>
                </c:pt>
                <c:pt idx="8">
                  <c:v>1008.027</c:v>
                </c:pt>
                <c:pt idx="9">
                  <c:v>919.85699999999997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5312656"/>
        <c:axId val="485307760"/>
      </c:barChart>
      <c:catAx>
        <c:axId val="48531265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307760"/>
        <c:crosses val="autoZero"/>
        <c:auto val="1"/>
        <c:lblAlgn val="ctr"/>
        <c:lblOffset val="100"/>
        <c:noMultiLvlLbl val="0"/>
      </c:catAx>
      <c:valAx>
        <c:axId val="485307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OOIP</a:t>
                </a:r>
              </a:p>
              <a:p>
                <a:pPr>
                  <a:defRPr/>
                </a:pPr>
                <a:r>
                  <a:rPr lang="en-US"/>
                  <a:t>10^3 STB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3126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Oil-Total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(Oil!$C$2,Oil!$I$2,Oil!$C$11,Oil!$I$11,Oil!$C$20,Oil!$I$20,Oil!$C$29,Oil!$I$29,Oil!$C$38,Oil!$I$38)</c:f>
              <c:numCache>
                <c:formatCode>General</c:formatCode>
                <c:ptCount val="10"/>
                <c:pt idx="0">
                  <c:v>28128</c:v>
                </c:pt>
                <c:pt idx="1">
                  <c:v>22187</c:v>
                </c:pt>
                <c:pt idx="2">
                  <c:v>23767</c:v>
                </c:pt>
                <c:pt idx="3">
                  <c:v>24867</c:v>
                </c:pt>
                <c:pt idx="4">
                  <c:v>23779</c:v>
                </c:pt>
                <c:pt idx="5">
                  <c:v>29611</c:v>
                </c:pt>
                <c:pt idx="6">
                  <c:v>25307</c:v>
                </c:pt>
                <c:pt idx="7">
                  <c:v>25457</c:v>
                </c:pt>
                <c:pt idx="8">
                  <c:v>22067</c:v>
                </c:pt>
                <c:pt idx="9">
                  <c:v>27771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(Oil!$D$2,Oil!$J$2,Oil!$D$11,Oil!$J$11,Oil!$D$20,Oil!$J$20,Oil!$D$29,Oil!$J$29,Oil!$D$38,Oil!$J$38)</c:f>
              <c:numCache>
                <c:formatCode>0</c:formatCode>
                <c:ptCount val="10"/>
                <c:pt idx="0">
                  <c:v>26200.833999999999</c:v>
                </c:pt>
                <c:pt idx="1">
                  <c:v>22732.979000000003</c:v>
                </c:pt>
                <c:pt idx="2">
                  <c:v>24930.273000000001</c:v>
                </c:pt>
                <c:pt idx="3">
                  <c:v>23338.165000000001</c:v>
                </c:pt>
                <c:pt idx="4">
                  <c:v>24206.995999999999</c:v>
                </c:pt>
                <c:pt idx="5">
                  <c:v>28344.562999999998</c:v>
                </c:pt>
                <c:pt idx="6">
                  <c:v>25538.163</c:v>
                </c:pt>
                <c:pt idx="7">
                  <c:v>25355.764999999999</c:v>
                </c:pt>
                <c:pt idx="8">
                  <c:v>20977.805</c:v>
                </c:pt>
                <c:pt idx="9">
                  <c:v>27370.780999999999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9885408"/>
        <c:axId val="409882688"/>
      </c:barChart>
      <c:catAx>
        <c:axId val="40988540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82688"/>
        <c:crosses val="autoZero"/>
        <c:auto val="1"/>
        <c:lblAlgn val="ctr"/>
        <c:lblOffset val="100"/>
        <c:noMultiLvlLbl val="0"/>
      </c:catAx>
      <c:valAx>
        <c:axId val="409882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OOIP</a:t>
                </a:r>
              </a:p>
              <a:p>
                <a:pPr>
                  <a:defRPr/>
                </a:pPr>
                <a:r>
                  <a:rPr lang="en-US"/>
                  <a:t>10^3 STB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854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Gas-Segment 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(Gas!$C$3,Gas!$I$3,Gas!$C$12,Gas!$I$12,Gas!$C$21,Gas!$I$21,Gas!$C$30,Gas!$I$30,Gas!$C$39,Gas!$I$39)</c:f>
              <c:numCache>
                <c:formatCode>General</c:formatCode>
                <c:ptCount val="10"/>
                <c:pt idx="0">
                  <c:v>10720</c:v>
                </c:pt>
                <c:pt idx="1">
                  <c:v>7602</c:v>
                </c:pt>
                <c:pt idx="2">
                  <c:v>10985</c:v>
                </c:pt>
                <c:pt idx="3">
                  <c:v>4226</c:v>
                </c:pt>
                <c:pt idx="4">
                  <c:v>7091</c:v>
                </c:pt>
                <c:pt idx="5">
                  <c:v>5663</c:v>
                </c:pt>
                <c:pt idx="6">
                  <c:v>5610</c:v>
                </c:pt>
                <c:pt idx="7">
                  <c:v>3640</c:v>
                </c:pt>
                <c:pt idx="8">
                  <c:v>6253</c:v>
                </c:pt>
                <c:pt idx="9">
                  <c:v>7298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(Gas!$D$3,Gas!$J$3,Gas!$D$12,Gas!$J$12,Gas!$D$21,Gas!$J$21,Gas!$D$30,Gas!$J$30,Gas!$D$39,Gas!$J$39)</c:f>
              <c:numCache>
                <c:formatCode>0</c:formatCode>
                <c:ptCount val="10"/>
                <c:pt idx="0">
                  <c:v>11313.558000000001</c:v>
                </c:pt>
                <c:pt idx="1">
                  <c:v>7332.232</c:v>
                </c:pt>
                <c:pt idx="2">
                  <c:v>10087.31</c:v>
                </c:pt>
                <c:pt idx="3">
                  <c:v>5195.63</c:v>
                </c:pt>
                <c:pt idx="4">
                  <c:v>6500.9830000000002</c:v>
                </c:pt>
                <c:pt idx="5">
                  <c:v>5991.3119999999999</c:v>
                </c:pt>
                <c:pt idx="6">
                  <c:v>7188.9650000000001</c:v>
                </c:pt>
                <c:pt idx="7">
                  <c:v>5260.67</c:v>
                </c:pt>
                <c:pt idx="8">
                  <c:v>6534.0129999999999</c:v>
                </c:pt>
                <c:pt idx="9">
                  <c:v>6920.6379999999999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5278208"/>
        <c:axId val="395279840"/>
      </c:barChart>
      <c:catAx>
        <c:axId val="39527820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5279840"/>
        <c:crosses val="autoZero"/>
        <c:auto val="1"/>
        <c:lblAlgn val="ctr"/>
        <c:lblOffset val="100"/>
        <c:noMultiLvlLbl val="0"/>
      </c:catAx>
      <c:valAx>
        <c:axId val="395279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IGIP </a:t>
                </a:r>
              </a:p>
              <a:p>
                <a:pPr>
                  <a:defRPr/>
                </a:pPr>
                <a:r>
                  <a:rPr lang="en-US"/>
                  <a:t>(10^3 MSCF)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52782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Gas-Segment 2</a:t>
            </a:r>
            <a:r>
              <a:rPr lang="en-US" baseline="0"/>
              <a:t> Timur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(Gas!$C$4,Gas!$I$4,Gas!$C$13,Gas!$I$13,Gas!$C$22,Gas!$I$22,Gas!$C$31,Gas!$I$31,Gas!$C$40,Gas!$I$40)</c:f>
              <c:numCache>
                <c:formatCode>General</c:formatCode>
                <c:ptCount val="10"/>
                <c:pt idx="0">
                  <c:v>20053</c:v>
                </c:pt>
                <c:pt idx="1">
                  <c:v>24926</c:v>
                </c:pt>
                <c:pt idx="2">
                  <c:v>29064</c:v>
                </c:pt>
                <c:pt idx="3">
                  <c:v>30847</c:v>
                </c:pt>
                <c:pt idx="4">
                  <c:v>30626</c:v>
                </c:pt>
                <c:pt idx="5">
                  <c:v>36286</c:v>
                </c:pt>
                <c:pt idx="6">
                  <c:v>29725</c:v>
                </c:pt>
                <c:pt idx="7">
                  <c:v>28488</c:v>
                </c:pt>
                <c:pt idx="8">
                  <c:v>27580</c:v>
                </c:pt>
                <c:pt idx="9">
                  <c:v>24173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(Gas!$D$4,Gas!$J$4,Gas!$D$13,Gas!$J$13,Gas!$D$22,Gas!$J$22,Gas!$D$31,Gas!$J$31,Gas!$D$40,Gas!$J$40)</c:f>
              <c:numCache>
                <c:formatCode>0</c:formatCode>
                <c:ptCount val="10"/>
                <c:pt idx="0">
                  <c:v>20615.243999999999</c:v>
                </c:pt>
                <c:pt idx="1">
                  <c:v>20603.633000000002</c:v>
                </c:pt>
                <c:pt idx="2">
                  <c:v>23456.030999999999</c:v>
                </c:pt>
                <c:pt idx="3">
                  <c:v>23448.880000000001</c:v>
                </c:pt>
                <c:pt idx="4">
                  <c:v>24264.323</c:v>
                </c:pt>
                <c:pt idx="5">
                  <c:v>28308.306</c:v>
                </c:pt>
                <c:pt idx="6">
                  <c:v>24248.535</c:v>
                </c:pt>
                <c:pt idx="7">
                  <c:v>22566.813999999998</c:v>
                </c:pt>
                <c:pt idx="8">
                  <c:v>18267.819</c:v>
                </c:pt>
                <c:pt idx="9">
                  <c:v>22465.964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6706592"/>
        <c:axId val="406707136"/>
      </c:barChart>
      <c:catAx>
        <c:axId val="40670659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707136"/>
        <c:crosses val="autoZero"/>
        <c:auto val="1"/>
        <c:lblAlgn val="ctr"/>
        <c:lblOffset val="100"/>
        <c:noMultiLvlLbl val="0"/>
      </c:catAx>
      <c:valAx>
        <c:axId val="406707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IGIP </a:t>
                </a:r>
              </a:p>
              <a:p>
                <a:pPr>
                  <a:defRPr/>
                </a:pPr>
                <a:r>
                  <a:rPr lang="en-US"/>
                  <a:t>(10^3 MSCF)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7065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Oil-Segment 2 Timur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(Oil!$C$4,Oil!$I$4,Oil!$C$13,Oil!$I$13,Oil!$C$22,Oil!$I$22,Oil!$C$31,Oil!$I$31,Oil!$C$40,Oil!$I$40)</c:f>
              <c:numCache>
                <c:formatCode>General</c:formatCode>
                <c:ptCount val="10"/>
                <c:pt idx="0">
                  <c:v>8982</c:v>
                </c:pt>
                <c:pt idx="1">
                  <c:v>10229</c:v>
                </c:pt>
                <c:pt idx="2">
                  <c:v>11063</c:v>
                </c:pt>
                <c:pt idx="3">
                  <c:v>12155</c:v>
                </c:pt>
                <c:pt idx="4">
                  <c:v>11256</c:v>
                </c:pt>
                <c:pt idx="5">
                  <c:v>16504</c:v>
                </c:pt>
                <c:pt idx="6">
                  <c:v>9524</c:v>
                </c:pt>
                <c:pt idx="7">
                  <c:v>11013</c:v>
                </c:pt>
                <c:pt idx="8">
                  <c:v>12975</c:v>
                </c:pt>
                <c:pt idx="9">
                  <c:v>9846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(Oil!$D$4,Oil!$J$4,Oil!$D$13,Oil!$J$13,Oil!$D$22,Oil!$J$22,Oil!$D$31,Oil!$J$31,Oil!$D$40,Oil!$J$40)</c:f>
              <c:numCache>
                <c:formatCode>0</c:formatCode>
                <c:ptCount val="10"/>
                <c:pt idx="0">
                  <c:v>11163.521000000001</c:v>
                </c:pt>
                <c:pt idx="1">
                  <c:v>12149.296</c:v>
                </c:pt>
                <c:pt idx="2">
                  <c:v>13510.726000000001</c:v>
                </c:pt>
                <c:pt idx="3">
                  <c:v>14984.314</c:v>
                </c:pt>
                <c:pt idx="4">
                  <c:v>13712.35</c:v>
                </c:pt>
                <c:pt idx="5">
                  <c:v>20342.960999999999</c:v>
                </c:pt>
                <c:pt idx="6">
                  <c:v>11143.034</c:v>
                </c:pt>
                <c:pt idx="7">
                  <c:v>13415.601000000001</c:v>
                </c:pt>
                <c:pt idx="8">
                  <c:v>15837.239</c:v>
                </c:pt>
                <c:pt idx="9">
                  <c:v>12277.785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1369616"/>
        <c:axId val="381370160"/>
      </c:barChart>
      <c:catAx>
        <c:axId val="38136961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370160"/>
        <c:crosses val="autoZero"/>
        <c:auto val="1"/>
        <c:lblAlgn val="ctr"/>
        <c:lblOffset val="100"/>
        <c:noMultiLvlLbl val="0"/>
      </c:catAx>
      <c:valAx>
        <c:axId val="381370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OOIP</a:t>
                </a:r>
              </a:p>
              <a:p>
                <a:pPr>
                  <a:defRPr/>
                </a:pPr>
                <a:r>
                  <a:rPr lang="en-US"/>
                  <a:t>10^3 STB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3696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Gas-Segment 2</a:t>
            </a:r>
            <a:r>
              <a:rPr lang="en-US" baseline="0"/>
              <a:t> Barat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(Gas!$C$5,Gas!$I$5,Gas!$C$14,Gas!$I$14,Gas!$C$23,Gas!$I$23,Gas!$C$32,Gas!$I$32,Gas!$C$41,Gas!$I$41)</c:f>
              <c:numCache>
                <c:formatCode>General</c:formatCode>
                <c:ptCount val="10"/>
                <c:pt idx="0">
                  <c:v>77381</c:v>
                </c:pt>
                <c:pt idx="1">
                  <c:v>54555</c:v>
                </c:pt>
                <c:pt idx="2">
                  <c:v>70887</c:v>
                </c:pt>
                <c:pt idx="3">
                  <c:v>112927</c:v>
                </c:pt>
                <c:pt idx="4">
                  <c:v>96463</c:v>
                </c:pt>
                <c:pt idx="5">
                  <c:v>93839</c:v>
                </c:pt>
                <c:pt idx="6">
                  <c:v>37095</c:v>
                </c:pt>
                <c:pt idx="7">
                  <c:v>52665</c:v>
                </c:pt>
                <c:pt idx="8">
                  <c:v>93270</c:v>
                </c:pt>
                <c:pt idx="9">
                  <c:v>83131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(Gas!$D$5,Gas!$J$5,Gas!$D$14,Gas!$J$14,Gas!$D$23,Gas!$J$23,Gas!$D$32,Gas!$J$32,Gas!$D$41,Gas!$J$41)</c:f>
              <c:numCache>
                <c:formatCode>0</c:formatCode>
                <c:ptCount val="10"/>
                <c:pt idx="0">
                  <c:v>76658.290999999997</c:v>
                </c:pt>
                <c:pt idx="1">
                  <c:v>65702.062999999995</c:v>
                </c:pt>
                <c:pt idx="2">
                  <c:v>75022.7</c:v>
                </c:pt>
                <c:pt idx="3">
                  <c:v>109470.67600000001</c:v>
                </c:pt>
                <c:pt idx="4">
                  <c:v>83952.467999999993</c:v>
                </c:pt>
                <c:pt idx="5">
                  <c:v>78686.491999999998</c:v>
                </c:pt>
                <c:pt idx="6">
                  <c:v>52850.671000000002</c:v>
                </c:pt>
                <c:pt idx="7">
                  <c:v>59013.413</c:v>
                </c:pt>
                <c:pt idx="8">
                  <c:v>80999.307000000001</c:v>
                </c:pt>
                <c:pt idx="9">
                  <c:v>84946.417000000001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805312"/>
        <c:axId val="98800960"/>
      </c:barChart>
      <c:catAx>
        <c:axId val="9880531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800960"/>
        <c:crosses val="autoZero"/>
        <c:auto val="1"/>
        <c:lblAlgn val="ctr"/>
        <c:lblOffset val="100"/>
        <c:noMultiLvlLbl val="0"/>
      </c:catAx>
      <c:valAx>
        <c:axId val="98800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IGIP </a:t>
                </a:r>
              </a:p>
              <a:p>
                <a:pPr>
                  <a:defRPr/>
                </a:pPr>
                <a:r>
                  <a:rPr lang="en-US"/>
                  <a:t>(10^3 MSCF)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8053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Gas-Segment 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(Gas!$C$6,Gas!$I$6,Gas!$C$15,Gas!$I$15,Gas!$C$24,Gas!$I$24,Gas!$C$33,Gas!$I$33,Gas!$C$42,Gas!$I$42)</c:f>
              <c:numCache>
                <c:formatCode>General</c:formatCode>
                <c:ptCount val="10"/>
                <c:pt idx="0">
                  <c:v>38924</c:v>
                </c:pt>
                <c:pt idx="1">
                  <c:v>28698</c:v>
                </c:pt>
                <c:pt idx="2">
                  <c:v>28735</c:v>
                </c:pt>
                <c:pt idx="3">
                  <c:v>33513</c:v>
                </c:pt>
                <c:pt idx="4">
                  <c:v>30793</c:v>
                </c:pt>
                <c:pt idx="5">
                  <c:v>30595</c:v>
                </c:pt>
                <c:pt idx="6">
                  <c:v>31830</c:v>
                </c:pt>
                <c:pt idx="7">
                  <c:v>34428</c:v>
                </c:pt>
                <c:pt idx="8">
                  <c:v>25840</c:v>
                </c:pt>
                <c:pt idx="9">
                  <c:v>35843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(Gas!$D$6,Gas!$J$6,Gas!$D$15,Gas!$J$15,Gas!$D$24,Gas!$J$24,Gas!$D$33,Gas!$J$33,Gas!$D$42,Gas!$J$42)</c:f>
              <c:numCache>
                <c:formatCode>0</c:formatCode>
                <c:ptCount val="10"/>
                <c:pt idx="0">
                  <c:v>26305.861000000001</c:v>
                </c:pt>
                <c:pt idx="1">
                  <c:v>19250.107</c:v>
                </c:pt>
                <c:pt idx="2">
                  <c:v>22717.956999999999</c:v>
                </c:pt>
                <c:pt idx="3">
                  <c:v>25856.081999999999</c:v>
                </c:pt>
                <c:pt idx="4">
                  <c:v>24662.885999999999</c:v>
                </c:pt>
                <c:pt idx="5">
                  <c:v>24801.058000000001</c:v>
                </c:pt>
                <c:pt idx="6">
                  <c:v>23953.503000000001</c:v>
                </c:pt>
                <c:pt idx="7">
                  <c:v>27951.050999999999</c:v>
                </c:pt>
                <c:pt idx="8">
                  <c:v>22073.851999999999</c:v>
                </c:pt>
                <c:pt idx="9">
                  <c:v>25038.170999999998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6709856"/>
        <c:axId val="406703328"/>
      </c:barChart>
      <c:catAx>
        <c:axId val="40670985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703328"/>
        <c:crosses val="autoZero"/>
        <c:auto val="1"/>
        <c:lblAlgn val="ctr"/>
        <c:lblOffset val="100"/>
        <c:noMultiLvlLbl val="0"/>
      </c:catAx>
      <c:valAx>
        <c:axId val="406703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IGIP </a:t>
                </a:r>
              </a:p>
              <a:p>
                <a:pPr>
                  <a:defRPr/>
                </a:pPr>
                <a:r>
                  <a:rPr lang="en-US"/>
                  <a:t>(10^3 MSCF)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7098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Gas-Segment 4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(Gas!$C$7,Gas!$I$7,Gas!$C$16,Gas!$I$16,Gas!$C$25,Gas!$I$25,Gas!$C$34,Gas!$I$34,Gas!$C$43,Gas!$I$43)</c:f>
              <c:numCache>
                <c:formatCode>General</c:formatCode>
                <c:ptCount val="10"/>
                <c:pt idx="0">
                  <c:v>28913</c:v>
                </c:pt>
                <c:pt idx="1">
                  <c:v>17447</c:v>
                </c:pt>
                <c:pt idx="2">
                  <c:v>15377</c:v>
                </c:pt>
                <c:pt idx="3">
                  <c:v>14030</c:v>
                </c:pt>
                <c:pt idx="4">
                  <c:v>15315</c:v>
                </c:pt>
                <c:pt idx="5">
                  <c:v>15436</c:v>
                </c:pt>
                <c:pt idx="6">
                  <c:v>17936</c:v>
                </c:pt>
                <c:pt idx="7">
                  <c:v>18593</c:v>
                </c:pt>
                <c:pt idx="8">
                  <c:v>7002</c:v>
                </c:pt>
                <c:pt idx="9">
                  <c:v>23869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(Gas!$D$7,Gas!$J$7,Gas!$D$16,Gas!$J$16,Gas!$D$25,Gas!$J$25,Gas!$D$34,Gas!$J$34,Gas!$D$43,Gas!$J$43)</c:f>
              <c:numCache>
                <c:formatCode>0</c:formatCode>
                <c:ptCount val="10"/>
                <c:pt idx="0">
                  <c:v>26817.276000000002</c:v>
                </c:pt>
                <c:pt idx="1">
                  <c:v>20878.719000000001</c:v>
                </c:pt>
                <c:pt idx="2">
                  <c:v>21344.22</c:v>
                </c:pt>
                <c:pt idx="3">
                  <c:v>19225.976999999999</c:v>
                </c:pt>
                <c:pt idx="4">
                  <c:v>21729.238000000001</c:v>
                </c:pt>
                <c:pt idx="5">
                  <c:v>23063.487000000001</c:v>
                </c:pt>
                <c:pt idx="6">
                  <c:v>22620.628000000001</c:v>
                </c:pt>
                <c:pt idx="7">
                  <c:v>23095.47</c:v>
                </c:pt>
                <c:pt idx="8">
                  <c:v>15876.793</c:v>
                </c:pt>
                <c:pt idx="9">
                  <c:v>27464.43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802048"/>
        <c:axId val="98814016"/>
      </c:barChart>
      <c:catAx>
        <c:axId val="9880204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814016"/>
        <c:crosses val="autoZero"/>
        <c:auto val="1"/>
        <c:lblAlgn val="ctr"/>
        <c:lblOffset val="100"/>
        <c:noMultiLvlLbl val="0"/>
      </c:catAx>
      <c:valAx>
        <c:axId val="98814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IGIP </a:t>
                </a:r>
              </a:p>
              <a:p>
                <a:pPr>
                  <a:defRPr/>
                </a:pPr>
                <a:r>
                  <a:rPr lang="en-US"/>
                  <a:t>(10^3 MSCF)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8020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Gas-Segment 5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(Gas!$C$8,Gas!$I$8,Gas!$C$17,Gas!$I$17,Gas!$C$26,Gas!$I$26,Gas!$C$35,Gas!$I$35,Gas!$C$44,Gas!$I$44)</c:f>
              <c:numCache>
                <c:formatCode>General</c:formatCode>
                <c:ptCount val="10"/>
                <c:pt idx="0">
                  <c:v>3849</c:v>
                </c:pt>
                <c:pt idx="1">
                  <c:v>2912</c:v>
                </c:pt>
                <c:pt idx="2">
                  <c:v>2751</c:v>
                </c:pt>
                <c:pt idx="3">
                  <c:v>2158</c:v>
                </c:pt>
                <c:pt idx="4">
                  <c:v>1723</c:v>
                </c:pt>
                <c:pt idx="5">
                  <c:v>4009</c:v>
                </c:pt>
                <c:pt idx="6">
                  <c:v>1940</c:v>
                </c:pt>
                <c:pt idx="7">
                  <c:v>1569</c:v>
                </c:pt>
                <c:pt idx="8">
                  <c:v>2084</c:v>
                </c:pt>
                <c:pt idx="9">
                  <c:v>1767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(Gas!$D$8,Gas!$J$8,Gas!$D$17,Gas!$J$17,Gas!$D$26,Gas!$J$26,Gas!$D$35,Gas!$J$35,Gas!$D$44,Gas!$J$44)</c:f>
              <c:numCache>
                <c:formatCode>0</c:formatCode>
                <c:ptCount val="10"/>
                <c:pt idx="0">
                  <c:v>3300.788</c:v>
                </c:pt>
                <c:pt idx="1">
                  <c:v>2937.1289999999999</c:v>
                </c:pt>
                <c:pt idx="2">
                  <c:v>3355.5079999999998</c:v>
                </c:pt>
                <c:pt idx="3">
                  <c:v>3330.9769999999999</c:v>
                </c:pt>
                <c:pt idx="4">
                  <c:v>3197.5250000000001</c:v>
                </c:pt>
                <c:pt idx="5">
                  <c:v>4434.5619999999999</c:v>
                </c:pt>
                <c:pt idx="6">
                  <c:v>2992.6410000000001</c:v>
                </c:pt>
                <c:pt idx="7">
                  <c:v>2372.6970000000001</c:v>
                </c:pt>
                <c:pt idx="8">
                  <c:v>2618.6439999999998</c:v>
                </c:pt>
                <c:pt idx="9">
                  <c:v>3500.069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5273312"/>
        <c:axId val="269644112"/>
      </c:barChart>
      <c:catAx>
        <c:axId val="39527331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644112"/>
        <c:crosses val="autoZero"/>
        <c:auto val="1"/>
        <c:lblAlgn val="ctr"/>
        <c:lblOffset val="100"/>
        <c:noMultiLvlLbl val="0"/>
      </c:catAx>
      <c:valAx>
        <c:axId val="26964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IGIP </a:t>
                </a:r>
              </a:p>
              <a:p>
                <a:pPr>
                  <a:defRPr/>
                </a:pPr>
                <a:r>
                  <a:rPr lang="en-US"/>
                  <a:t>(10^3 MSCF)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52733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Gas-Total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(Gas!$C$2,Gas!$I$2,Gas!$C$11,Gas!$I$11,Gas!$C$20,Gas!$I$20,Gas!$C$29,Gas!$I$29,Gas!$C$38,Gas!$I$38)</c:f>
              <c:numCache>
                <c:formatCode>General</c:formatCode>
                <c:ptCount val="10"/>
                <c:pt idx="0">
                  <c:v>179840</c:v>
                </c:pt>
                <c:pt idx="1">
                  <c:v>136140</c:v>
                </c:pt>
                <c:pt idx="2">
                  <c:v>157799</c:v>
                </c:pt>
                <c:pt idx="3">
                  <c:v>197701</c:v>
                </c:pt>
                <c:pt idx="4">
                  <c:v>182011</c:v>
                </c:pt>
                <c:pt idx="5">
                  <c:v>185828</c:v>
                </c:pt>
                <c:pt idx="6">
                  <c:v>124136</c:v>
                </c:pt>
                <c:pt idx="7">
                  <c:v>139383</c:v>
                </c:pt>
                <c:pt idx="8">
                  <c:v>162029</c:v>
                </c:pt>
                <c:pt idx="9">
                  <c:v>176081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(Gas!$D$2,Gas!$J$2,Gas!$D$11,Gas!$J$11,Gas!$D$20,Gas!$J$20,Gas!$D$29,Gas!$J$29,Gas!$D$38,Gas!$J$38)</c:f>
              <c:numCache>
                <c:formatCode>General</c:formatCode>
                <c:ptCount val="10"/>
                <c:pt idx="0" formatCode="0">
                  <c:v>165011.01800000001</c:v>
                </c:pt>
                <c:pt idx="1">
                  <c:v>136703.883</c:v>
                </c:pt>
                <c:pt idx="2">
                  <c:v>155983.726</c:v>
                </c:pt>
                <c:pt idx="3">
                  <c:v>186528.22200000001</c:v>
                </c:pt>
                <c:pt idx="4">
                  <c:v>164307.42299999998</c:v>
                </c:pt>
                <c:pt idx="5">
                  <c:v>165285.217</c:v>
                </c:pt>
                <c:pt idx="6">
                  <c:v>133854.943</c:v>
                </c:pt>
                <c:pt idx="7">
                  <c:v>140260.11499999999</c:v>
                </c:pt>
                <c:pt idx="8">
                  <c:v>146370.42799999999</c:v>
                </c:pt>
                <c:pt idx="9">
                  <c:v>170335.68899999998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8114144"/>
        <c:axId val="408115776"/>
      </c:barChart>
      <c:catAx>
        <c:axId val="40811414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115776"/>
        <c:crosses val="autoZero"/>
        <c:auto val="1"/>
        <c:lblAlgn val="ctr"/>
        <c:lblOffset val="100"/>
        <c:noMultiLvlLbl val="0"/>
      </c:catAx>
      <c:valAx>
        <c:axId val="40811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IGIP </a:t>
                </a:r>
              </a:p>
              <a:p>
                <a:pPr>
                  <a:defRPr/>
                </a:pPr>
                <a:r>
                  <a:rPr lang="en-US"/>
                  <a:t>(10^3 MSCF)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1141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Oil-Segment 4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(Oil!$C$7,Oil!$I$7,Oil!$C$16,Oil!$I$16,Oil!$C$25,Oil!$I$25,Oil!$C$34,Oil!$I$34,Oil!$C$43,Oil!$I$43)</c:f>
              <c:numCache>
                <c:formatCode>General</c:formatCode>
                <c:ptCount val="10"/>
                <c:pt idx="0">
                  <c:v>13606</c:v>
                </c:pt>
                <c:pt idx="1">
                  <c:v>7550</c:v>
                </c:pt>
                <c:pt idx="2">
                  <c:v>7401</c:v>
                </c:pt>
                <c:pt idx="3">
                  <c:v>8472</c:v>
                </c:pt>
                <c:pt idx="4">
                  <c:v>7575</c:v>
                </c:pt>
                <c:pt idx="5">
                  <c:v>6966</c:v>
                </c:pt>
                <c:pt idx="6">
                  <c:v>11143</c:v>
                </c:pt>
                <c:pt idx="7">
                  <c:v>10477</c:v>
                </c:pt>
                <c:pt idx="8">
                  <c:v>3782</c:v>
                </c:pt>
                <c:pt idx="9">
                  <c:v>12028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(Oil!$D$7,Oil!$J$7,Oil!$D$16,Oil!$J$16,Oil!$D$25,Oil!$J$25,Oil!$D$34,Oil!$J$34,Oil!$D$43,Oil!$J$43)</c:f>
              <c:numCache>
                <c:formatCode>0</c:formatCode>
                <c:ptCount val="10"/>
                <c:pt idx="0">
                  <c:v>10668.143</c:v>
                </c:pt>
                <c:pt idx="1">
                  <c:v>5336.4570000000003</c:v>
                </c:pt>
                <c:pt idx="2">
                  <c:v>5026.2110000000002</c:v>
                </c:pt>
                <c:pt idx="3">
                  <c:v>5895.3459999999995</c:v>
                </c:pt>
                <c:pt idx="4">
                  <c:v>5202.9970000000003</c:v>
                </c:pt>
                <c:pt idx="5">
                  <c:v>4630.6940000000004</c:v>
                </c:pt>
                <c:pt idx="6">
                  <c:v>8029.5730000000003</c:v>
                </c:pt>
                <c:pt idx="7">
                  <c:v>7219.4369999999999</c:v>
                </c:pt>
                <c:pt idx="8">
                  <c:v>2713.5149999999999</c:v>
                </c:pt>
                <c:pt idx="9">
                  <c:v>8787.6380000000008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9640848"/>
        <c:axId val="269641392"/>
      </c:barChart>
      <c:catAx>
        <c:axId val="26964084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641392"/>
        <c:crosses val="autoZero"/>
        <c:auto val="1"/>
        <c:lblAlgn val="ctr"/>
        <c:lblOffset val="100"/>
        <c:noMultiLvlLbl val="0"/>
      </c:catAx>
      <c:valAx>
        <c:axId val="26964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OOIP</a:t>
                </a:r>
              </a:p>
              <a:p>
                <a:pPr>
                  <a:defRPr/>
                </a:pPr>
                <a:r>
                  <a:rPr lang="en-US"/>
                  <a:t>10^3 STB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6408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Oil-Segment 5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(Oil!$C$8,Oil!$I$8,Oil!$C$17,Oil!$I$17,Oil!$C$26,Oil!$I$26,Oil!$C$35,Oil!$I$35,Oil!$C$44,Oil!$I$44)</c:f>
              <c:numCache>
                <c:formatCode>General</c:formatCode>
                <c:ptCount val="10"/>
                <c:pt idx="0">
                  <c:v>1454</c:v>
                </c:pt>
                <c:pt idx="1">
                  <c:v>814</c:v>
                </c:pt>
                <c:pt idx="2">
                  <c:v>1324</c:v>
                </c:pt>
                <c:pt idx="3">
                  <c:v>754</c:v>
                </c:pt>
                <c:pt idx="4">
                  <c:v>864</c:v>
                </c:pt>
                <c:pt idx="5">
                  <c:v>2020</c:v>
                </c:pt>
                <c:pt idx="6">
                  <c:v>1112</c:v>
                </c:pt>
                <c:pt idx="7">
                  <c:v>1262</c:v>
                </c:pt>
                <c:pt idx="8">
                  <c:v>1214</c:v>
                </c:pt>
                <c:pt idx="9">
                  <c:v>471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(Oil!$D$8,Oil!$J$8,Oil!$D$17,Oil!$J$17,Oil!$D$26,Oil!$J$26,Oil!$D$35,Oil!$J$35,Oil!$D$44,Oil!$J$44)</c:f>
              <c:numCache>
                <c:formatCode>0</c:formatCode>
                <c:ptCount val="10"/>
                <c:pt idx="0">
                  <c:v>948.94200000000001</c:v>
                </c:pt>
                <c:pt idx="1">
                  <c:v>610.73900000000003</c:v>
                </c:pt>
                <c:pt idx="2">
                  <c:v>871.822</c:v>
                </c:pt>
                <c:pt idx="3">
                  <c:v>472.47</c:v>
                </c:pt>
                <c:pt idx="4">
                  <c:v>594.43299999999999</c:v>
                </c:pt>
                <c:pt idx="5">
                  <c:v>1339.933</c:v>
                </c:pt>
                <c:pt idx="6">
                  <c:v>671.68299999999999</c:v>
                </c:pt>
                <c:pt idx="7">
                  <c:v>737.07299999999998</c:v>
                </c:pt>
                <c:pt idx="8">
                  <c:v>751.14700000000005</c:v>
                </c:pt>
                <c:pt idx="9">
                  <c:v>341.55900000000003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8112512"/>
        <c:axId val="408116864"/>
      </c:barChart>
      <c:catAx>
        <c:axId val="40811251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116864"/>
        <c:crosses val="autoZero"/>
        <c:auto val="1"/>
        <c:lblAlgn val="ctr"/>
        <c:lblOffset val="100"/>
        <c:noMultiLvlLbl val="0"/>
      </c:catAx>
      <c:valAx>
        <c:axId val="408116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OOIP</a:t>
                </a:r>
              </a:p>
              <a:p>
                <a:pPr>
                  <a:defRPr/>
                </a:pPr>
                <a:r>
                  <a:rPr lang="en-US"/>
                  <a:t>10^3 STB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1125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Oil-Total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(Oil!$C$2,Oil!$I$2,Oil!$C$11,Oil!$I$11,Oil!$C$20,Oil!$I$20,Oil!$C$29,Oil!$I$29,Oil!$C$38,Oil!$I$38)</c:f>
              <c:numCache>
                <c:formatCode>General</c:formatCode>
                <c:ptCount val="10"/>
                <c:pt idx="0">
                  <c:v>28128</c:v>
                </c:pt>
                <c:pt idx="1">
                  <c:v>22187</c:v>
                </c:pt>
                <c:pt idx="2">
                  <c:v>23767</c:v>
                </c:pt>
                <c:pt idx="3">
                  <c:v>24867</c:v>
                </c:pt>
                <c:pt idx="4">
                  <c:v>23779</c:v>
                </c:pt>
                <c:pt idx="5">
                  <c:v>29611</c:v>
                </c:pt>
                <c:pt idx="6">
                  <c:v>25307</c:v>
                </c:pt>
                <c:pt idx="7">
                  <c:v>25457</c:v>
                </c:pt>
                <c:pt idx="8">
                  <c:v>22067</c:v>
                </c:pt>
                <c:pt idx="9">
                  <c:v>27771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(Oil!$D$2,Oil!$J$2,Oil!$D$11,Oil!$J$11,Oil!$D$20,Oil!$J$20,Oil!$D$29,Oil!$J$29,Oil!$D$38,Oil!$J$38)</c:f>
              <c:numCache>
                <c:formatCode>General</c:formatCode>
                <c:ptCount val="10"/>
                <c:pt idx="0">
                  <c:v>26656.52</c:v>
                </c:pt>
                <c:pt idx="1">
                  <c:v>21504.375</c:v>
                </c:pt>
                <c:pt idx="2">
                  <c:v>23289.196</c:v>
                </c:pt>
                <c:pt idx="3">
                  <c:v>24663.796999999999</c:v>
                </c:pt>
                <c:pt idx="4">
                  <c:v>23353.599000000002</c:v>
                </c:pt>
                <c:pt idx="5">
                  <c:v>30340.751</c:v>
                </c:pt>
                <c:pt idx="6">
                  <c:v>23082.975999999999</c:v>
                </c:pt>
                <c:pt idx="7">
                  <c:v>23808.041000000001</c:v>
                </c:pt>
                <c:pt idx="8">
                  <c:v>23255.575000000001</c:v>
                </c:pt>
                <c:pt idx="9">
                  <c:v>26703.014999999999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0431120"/>
        <c:axId val="380424048"/>
      </c:barChart>
      <c:catAx>
        <c:axId val="38043112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424048"/>
        <c:crosses val="autoZero"/>
        <c:auto val="1"/>
        <c:lblAlgn val="ctr"/>
        <c:lblOffset val="100"/>
        <c:noMultiLvlLbl val="0"/>
      </c:catAx>
      <c:valAx>
        <c:axId val="38042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OOIP</a:t>
                </a:r>
              </a:p>
              <a:p>
                <a:pPr>
                  <a:defRPr/>
                </a:pPr>
                <a:r>
                  <a:rPr lang="en-US"/>
                  <a:t>10^3 STB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4311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Gas-Segment 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(Gas!$C$3,Gas!$I$3,Gas!$C$12,Gas!$I$12,Gas!$C$21,Gas!$I$21,Gas!$C$30,Gas!$I$30,Gas!$C$39,Gas!$I$39)</c:f>
              <c:numCache>
                <c:formatCode>General</c:formatCode>
                <c:ptCount val="10"/>
                <c:pt idx="0">
                  <c:v>10720</c:v>
                </c:pt>
                <c:pt idx="1">
                  <c:v>7602</c:v>
                </c:pt>
                <c:pt idx="2">
                  <c:v>10985</c:v>
                </c:pt>
                <c:pt idx="3">
                  <c:v>4226</c:v>
                </c:pt>
                <c:pt idx="4">
                  <c:v>7091</c:v>
                </c:pt>
                <c:pt idx="5">
                  <c:v>5663</c:v>
                </c:pt>
                <c:pt idx="6">
                  <c:v>5610</c:v>
                </c:pt>
                <c:pt idx="7">
                  <c:v>3640</c:v>
                </c:pt>
                <c:pt idx="8">
                  <c:v>6253</c:v>
                </c:pt>
                <c:pt idx="9">
                  <c:v>7298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(Gas!$D$3,Gas!$J$3,Gas!$D$12,Gas!$J$12,Gas!$D$21,Gas!$J$21,Gas!$D$30,Gas!$J$30,Gas!$D$39,Gas!$J$39)</c:f>
              <c:numCache>
                <c:formatCode>0</c:formatCode>
                <c:ptCount val="10"/>
                <c:pt idx="0">
                  <c:v>10734.305</c:v>
                </c:pt>
                <c:pt idx="1">
                  <c:v>7681.8779999999997</c:v>
                </c:pt>
                <c:pt idx="2">
                  <c:v>11268.263000000001</c:v>
                </c:pt>
                <c:pt idx="3">
                  <c:v>4072.634</c:v>
                </c:pt>
                <c:pt idx="4">
                  <c:v>6975.6959999999999</c:v>
                </c:pt>
                <c:pt idx="5">
                  <c:v>5786.5370000000003</c:v>
                </c:pt>
                <c:pt idx="6">
                  <c:v>5412.5749999999998</c:v>
                </c:pt>
                <c:pt idx="7">
                  <c:v>3398.28</c:v>
                </c:pt>
                <c:pt idx="8">
                  <c:v>6137.6319999999996</c:v>
                </c:pt>
                <c:pt idx="9">
                  <c:v>7243.1629999999996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0428400"/>
        <c:axId val="380422416"/>
      </c:barChart>
      <c:catAx>
        <c:axId val="38042840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422416"/>
        <c:crosses val="autoZero"/>
        <c:auto val="1"/>
        <c:lblAlgn val="ctr"/>
        <c:lblOffset val="100"/>
        <c:noMultiLvlLbl val="0"/>
      </c:catAx>
      <c:valAx>
        <c:axId val="380422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IGIP </a:t>
                </a:r>
              </a:p>
              <a:p>
                <a:pPr>
                  <a:defRPr/>
                </a:pPr>
                <a:r>
                  <a:rPr lang="en-US"/>
                  <a:t>(10^3 MSCF)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4284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Gas-Segment 2</a:t>
            </a:r>
            <a:r>
              <a:rPr lang="en-US" baseline="0"/>
              <a:t> Timur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(Gas!$C$4,Gas!$I$4,Gas!$C$13,Gas!$I$13,Gas!$C$22,Gas!$I$22,Gas!$C$31,Gas!$I$31,Gas!$C$40,Gas!$I$40)</c:f>
              <c:numCache>
                <c:formatCode>General</c:formatCode>
                <c:ptCount val="10"/>
                <c:pt idx="0">
                  <c:v>20053</c:v>
                </c:pt>
                <c:pt idx="1">
                  <c:v>24926</c:v>
                </c:pt>
                <c:pt idx="2">
                  <c:v>29064</c:v>
                </c:pt>
                <c:pt idx="3">
                  <c:v>30847</c:v>
                </c:pt>
                <c:pt idx="4">
                  <c:v>30626</c:v>
                </c:pt>
                <c:pt idx="5">
                  <c:v>36286</c:v>
                </c:pt>
                <c:pt idx="6">
                  <c:v>29725</c:v>
                </c:pt>
                <c:pt idx="7">
                  <c:v>28488</c:v>
                </c:pt>
                <c:pt idx="8">
                  <c:v>27580</c:v>
                </c:pt>
                <c:pt idx="9">
                  <c:v>24173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(Gas!$D$4,Gas!$J$4,Gas!$D$13,Gas!$J$13,Gas!$D$22,Gas!$J$22,Gas!$D$31,Gas!$J$31,Gas!$D$40,Gas!$J$40)</c:f>
              <c:numCache>
                <c:formatCode>0</c:formatCode>
                <c:ptCount val="10"/>
                <c:pt idx="0">
                  <c:v>21523.496999999999</c:v>
                </c:pt>
                <c:pt idx="1">
                  <c:v>26710.474999999999</c:v>
                </c:pt>
                <c:pt idx="2">
                  <c:v>31812.615000000002</c:v>
                </c:pt>
                <c:pt idx="3">
                  <c:v>33468.074999999997</c:v>
                </c:pt>
                <c:pt idx="4">
                  <c:v>33438.214</c:v>
                </c:pt>
                <c:pt idx="5">
                  <c:v>40218.970999999998</c:v>
                </c:pt>
                <c:pt idx="6">
                  <c:v>31855.78</c:v>
                </c:pt>
                <c:pt idx="7">
                  <c:v>31140.024000000001</c:v>
                </c:pt>
                <c:pt idx="8">
                  <c:v>29659.906999999999</c:v>
                </c:pt>
                <c:pt idx="9">
                  <c:v>26139.245999999999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0426768"/>
        <c:axId val="380419696"/>
      </c:barChart>
      <c:catAx>
        <c:axId val="38042676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419696"/>
        <c:crosses val="autoZero"/>
        <c:auto val="1"/>
        <c:lblAlgn val="ctr"/>
        <c:lblOffset val="100"/>
        <c:noMultiLvlLbl val="0"/>
      </c:catAx>
      <c:valAx>
        <c:axId val="38041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IGIP </a:t>
                </a:r>
              </a:p>
              <a:p>
                <a:pPr>
                  <a:defRPr/>
                </a:pPr>
                <a:r>
                  <a:rPr lang="en-US"/>
                  <a:t>(10^3 MSCF)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4267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Gas-Segment 2</a:t>
            </a:r>
            <a:r>
              <a:rPr lang="en-US" baseline="0"/>
              <a:t> Barat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(Gas!$C$5,Gas!$I$5,Gas!$C$14,Gas!$I$14,Gas!$C$23,Gas!$I$23,Gas!$C$32,Gas!$I$32,Gas!$C$41,Gas!$I$41)</c:f>
              <c:numCache>
                <c:formatCode>General</c:formatCode>
                <c:ptCount val="10"/>
                <c:pt idx="0">
                  <c:v>77381</c:v>
                </c:pt>
                <c:pt idx="1">
                  <c:v>54555</c:v>
                </c:pt>
                <c:pt idx="2">
                  <c:v>70887</c:v>
                </c:pt>
                <c:pt idx="3">
                  <c:v>112927</c:v>
                </c:pt>
                <c:pt idx="4">
                  <c:v>96463</c:v>
                </c:pt>
                <c:pt idx="5">
                  <c:v>93839</c:v>
                </c:pt>
                <c:pt idx="6">
                  <c:v>37095</c:v>
                </c:pt>
                <c:pt idx="7">
                  <c:v>52665</c:v>
                </c:pt>
                <c:pt idx="8">
                  <c:v>93270</c:v>
                </c:pt>
                <c:pt idx="9">
                  <c:v>83131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(Gas!$D$5,Gas!$J$5,Gas!$D$14,Gas!$J$14,Gas!$D$23,Gas!$J$23,Gas!$D$32,Gas!$J$32,Gas!$D$41,Gas!$J$41)</c:f>
              <c:numCache>
                <c:formatCode>0</c:formatCode>
                <c:ptCount val="10"/>
                <c:pt idx="0">
                  <c:v>83487.892000000007</c:v>
                </c:pt>
                <c:pt idx="1">
                  <c:v>57551.239000000001</c:v>
                </c:pt>
                <c:pt idx="2">
                  <c:v>73706.205000000002</c:v>
                </c:pt>
                <c:pt idx="3">
                  <c:v>122025.943</c:v>
                </c:pt>
                <c:pt idx="4">
                  <c:v>105044.598</c:v>
                </c:pt>
                <c:pt idx="5">
                  <c:v>100799.77800000001</c:v>
                </c:pt>
                <c:pt idx="6">
                  <c:v>39861.154000000002</c:v>
                </c:pt>
                <c:pt idx="7">
                  <c:v>56659.347999999998</c:v>
                </c:pt>
                <c:pt idx="8">
                  <c:v>99654.41</c:v>
                </c:pt>
                <c:pt idx="9">
                  <c:v>88297.122000000003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5277120"/>
        <c:axId val="395276032"/>
      </c:barChart>
      <c:catAx>
        <c:axId val="39527712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5276032"/>
        <c:crosses val="autoZero"/>
        <c:auto val="1"/>
        <c:lblAlgn val="ctr"/>
        <c:lblOffset val="100"/>
        <c:noMultiLvlLbl val="0"/>
      </c:catAx>
      <c:valAx>
        <c:axId val="395276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IGIP </a:t>
                </a:r>
              </a:p>
              <a:p>
                <a:pPr>
                  <a:defRPr/>
                </a:pPr>
                <a:r>
                  <a:rPr lang="en-US"/>
                  <a:t>(10^3 MSCF)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52771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Gas-Segment 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Volumetrik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(Gas!$C$6,Gas!$I$6,Gas!$C$15,Gas!$I$15,Gas!$C$24,Gas!$I$24,Gas!$C$33,Gas!$I$33,Gas!$C$42,Gas!$I$42)</c:f>
              <c:numCache>
                <c:formatCode>General</c:formatCode>
                <c:ptCount val="10"/>
                <c:pt idx="0">
                  <c:v>38924</c:v>
                </c:pt>
                <c:pt idx="1">
                  <c:v>28698</c:v>
                </c:pt>
                <c:pt idx="2">
                  <c:v>28735</c:v>
                </c:pt>
                <c:pt idx="3">
                  <c:v>33513</c:v>
                </c:pt>
                <c:pt idx="4">
                  <c:v>30793</c:v>
                </c:pt>
                <c:pt idx="5">
                  <c:v>30595</c:v>
                </c:pt>
                <c:pt idx="6">
                  <c:v>31830</c:v>
                </c:pt>
                <c:pt idx="7">
                  <c:v>34428</c:v>
                </c:pt>
                <c:pt idx="8">
                  <c:v>25840</c:v>
                </c:pt>
                <c:pt idx="9">
                  <c:v>35843</c:v>
                </c:pt>
              </c:numCache>
            </c:numRef>
          </c:val>
        </c:ser>
        <c:ser>
          <c:idx val="1"/>
          <c:order val="1"/>
          <c:tx>
            <c:v>Simulasi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(Gas!$D$6,Gas!$J$6,Gas!$D$15,Gas!$J$15,Gas!$D$24,Gas!$J$24,Gas!$D$33,Gas!$J$33,Gas!$D$42,Gas!$J$42)</c:f>
              <c:numCache>
                <c:formatCode>0</c:formatCode>
                <c:ptCount val="10"/>
                <c:pt idx="0">
                  <c:v>32275.565999999999</c:v>
                </c:pt>
                <c:pt idx="1">
                  <c:v>24272.738000000001</c:v>
                </c:pt>
                <c:pt idx="2">
                  <c:v>22944.379000000001</c:v>
                </c:pt>
                <c:pt idx="3">
                  <c:v>26965.911</c:v>
                </c:pt>
                <c:pt idx="4">
                  <c:v>24447.102999999999</c:v>
                </c:pt>
                <c:pt idx="5">
                  <c:v>24670.624</c:v>
                </c:pt>
                <c:pt idx="6">
                  <c:v>25725.107</c:v>
                </c:pt>
                <c:pt idx="7">
                  <c:v>28900.476999999999</c:v>
                </c:pt>
                <c:pt idx="8">
                  <c:v>19408.504000000001</c:v>
                </c:pt>
                <c:pt idx="9">
                  <c:v>30599.401999999998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5310480"/>
        <c:axId val="485306672"/>
      </c:barChart>
      <c:catAx>
        <c:axId val="48531048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306672"/>
        <c:crosses val="autoZero"/>
        <c:auto val="1"/>
        <c:lblAlgn val="ctr"/>
        <c:lblOffset val="100"/>
        <c:noMultiLvlLbl val="0"/>
      </c:catAx>
      <c:valAx>
        <c:axId val="485306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IGIP </a:t>
                </a:r>
              </a:p>
              <a:p>
                <a:pPr>
                  <a:defRPr/>
                </a:pPr>
                <a:r>
                  <a:rPr lang="en-US"/>
                  <a:t>(10^3 MSCF)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3104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1C9C-FC41-4E33-B4E1-660F2DC310AD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F39A-2DBC-4B1A-9DD4-E0E802EB4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46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1C9C-FC41-4E33-B4E1-660F2DC310AD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F39A-2DBC-4B1A-9DD4-E0E802EB4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8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1C9C-FC41-4E33-B4E1-660F2DC310AD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F39A-2DBC-4B1A-9DD4-E0E802EB4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99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1C9C-FC41-4E33-B4E1-660F2DC310AD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F39A-2DBC-4B1A-9DD4-E0E802EB4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2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1C9C-FC41-4E33-B4E1-660F2DC310AD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F39A-2DBC-4B1A-9DD4-E0E802EB4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02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1C9C-FC41-4E33-B4E1-660F2DC310AD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F39A-2DBC-4B1A-9DD4-E0E802EB4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9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1C9C-FC41-4E33-B4E1-660F2DC310AD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F39A-2DBC-4B1A-9DD4-E0E802EB4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0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1C9C-FC41-4E33-B4E1-660F2DC310AD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F39A-2DBC-4B1A-9DD4-E0E802EB4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8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1C9C-FC41-4E33-B4E1-660F2DC310AD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F39A-2DBC-4B1A-9DD4-E0E802EB4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14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1C9C-FC41-4E33-B4E1-660F2DC310AD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F39A-2DBC-4B1A-9DD4-E0E802EB4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4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1C9C-FC41-4E33-B4E1-660F2DC310AD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BF39A-2DBC-4B1A-9DD4-E0E802EB4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03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01C9C-FC41-4E33-B4E1-660F2DC310AD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BF39A-2DBC-4B1A-9DD4-E0E802EB4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11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Hydraulic Flow Unit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Persebaran</a:t>
            </a:r>
            <a:r>
              <a:rPr lang="en-US" dirty="0" smtClean="0"/>
              <a:t> FZI </a:t>
            </a:r>
            <a:r>
              <a:rPr lang="en-US" dirty="0" err="1" smtClean="0"/>
              <a:t>pada</a:t>
            </a:r>
            <a:r>
              <a:rPr lang="en-US" dirty="0" smtClean="0"/>
              <a:t> Model OO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350" y="2070895"/>
            <a:ext cx="4124325" cy="35909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011" y="2070894"/>
            <a:ext cx="4976545" cy="359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53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Persebaran</a:t>
            </a:r>
            <a:r>
              <a:rPr lang="en-US" dirty="0" smtClean="0"/>
              <a:t> </a:t>
            </a:r>
            <a:r>
              <a:rPr lang="en-US" dirty="0" err="1" smtClean="0"/>
              <a:t>Permeabilitas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Model OO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246" y="2001837"/>
            <a:ext cx="4105275" cy="35909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5447" y="1825625"/>
            <a:ext cx="4267200" cy="394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57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Persebaran</a:t>
            </a:r>
            <a:r>
              <a:rPr lang="en-US" dirty="0" smtClean="0"/>
              <a:t> </a:t>
            </a:r>
            <a:r>
              <a:rPr lang="en-US" dirty="0" err="1" smtClean="0"/>
              <a:t>Permeabilitas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Model OO Sumur-2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537" y="2019904"/>
            <a:ext cx="6638925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74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9591" y="-115910"/>
            <a:ext cx="4274713" cy="1325563"/>
          </a:xfrm>
        </p:spPr>
        <p:txBody>
          <a:bodyPr/>
          <a:lstStyle/>
          <a:p>
            <a:r>
              <a:rPr lang="en-US" dirty="0" smtClean="0"/>
              <a:t>Zona Oil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71675"/>
              </p:ext>
            </p:extLst>
          </p:nvPr>
        </p:nvGraphicFramePr>
        <p:xfrm>
          <a:off x="1347990" y="1031909"/>
          <a:ext cx="4267200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NTG-1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Simulation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GIIP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2107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3691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20.61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75.16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11114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24843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11416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23353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9.55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13247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27793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9455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24005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28.62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13.63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2126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18.21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26684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56726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23442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53196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12.15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6.22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84408"/>
              </p:ext>
            </p:extLst>
          </p:nvPr>
        </p:nvGraphicFramePr>
        <p:xfrm>
          <a:off x="6504903" y="1056068"/>
          <a:ext cx="4267200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NTG-2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Simulation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3.99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17.41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10338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24578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10864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22855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7.01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125.38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12302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28063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8886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24668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27.77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12.10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3973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4126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24.63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3.86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24736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58966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21538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54432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12.93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7.69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31126"/>
              </p:ext>
            </p:extLst>
          </p:nvPr>
        </p:nvGraphicFramePr>
        <p:xfrm>
          <a:off x="1353354" y="2962140"/>
          <a:ext cx="4267200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NTG-3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Simulation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2507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28.05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79.17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11912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27529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12085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25945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253.09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13733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29996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9923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26425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27.74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11.90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4555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4690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24.48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29249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64906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25758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62157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11.93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4.24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420264"/>
              </p:ext>
            </p:extLst>
          </p:nvPr>
        </p:nvGraphicFramePr>
        <p:xfrm>
          <a:off x="6516710" y="2949262"/>
          <a:ext cx="4267200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NTG-4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Simulation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GIIP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3669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26.12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82.52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12071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27639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12298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26018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66.24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14031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29314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9915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25582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29.33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12.73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4885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20.99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29299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63867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25410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60311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13.27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5.57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019865"/>
              </p:ext>
            </p:extLst>
          </p:nvPr>
        </p:nvGraphicFramePr>
        <p:xfrm>
          <a:off x="3979573" y="4868214"/>
          <a:ext cx="4267200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NTG-5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Simulation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3017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2426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4518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10.08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49.74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11467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26543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11596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24887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51.14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9038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21435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6373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18942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29.48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11.63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3698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25.30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23461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54710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20958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52173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10.67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4.64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9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4892" y="257578"/>
            <a:ext cx="3231524" cy="1325563"/>
          </a:xfrm>
        </p:spPr>
        <p:txBody>
          <a:bodyPr/>
          <a:lstStyle/>
          <a:p>
            <a:r>
              <a:rPr lang="en-US" dirty="0" smtClean="0"/>
              <a:t>Zona Gas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7714736"/>
              </p:ext>
            </p:extLst>
          </p:nvPr>
        </p:nvGraphicFramePr>
        <p:xfrm>
          <a:off x="1206321" y="1678268"/>
          <a:ext cx="4267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NTG-1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Simulation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87834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67141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23.56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39660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40964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3.29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127494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108106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15.21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162114"/>
              </p:ext>
            </p:extLst>
          </p:nvPr>
        </p:nvGraphicFramePr>
        <p:xfrm>
          <a:off x="6336406" y="1661375"/>
          <a:ext cx="4267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NTG-2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Simulation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GIIP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86729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65608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24.35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38171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24423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36.02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124900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90031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27.92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97689"/>
              </p:ext>
            </p:extLst>
          </p:nvPr>
        </p:nvGraphicFramePr>
        <p:xfrm>
          <a:off x="1184856" y="3193960"/>
          <a:ext cx="4267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NTG-3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Simulation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73386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56777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22.63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34541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22618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34.52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107927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79395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26.44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507307"/>
              </p:ext>
            </p:extLst>
          </p:nvPr>
        </p:nvGraphicFramePr>
        <p:xfrm>
          <a:off x="6297769" y="3168204"/>
          <a:ext cx="4267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NTG-4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Simulation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86678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66289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23.52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39758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25047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37.00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126436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91337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27.76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175268"/>
              </p:ext>
            </p:extLst>
          </p:nvPr>
        </p:nvGraphicFramePr>
        <p:xfrm>
          <a:off x="3849173" y="4636394"/>
          <a:ext cx="4267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NTG-5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Simulation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86300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65297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24.34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37394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23453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37.28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123694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88750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28.25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33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9591" y="-386369"/>
            <a:ext cx="4274713" cy="1325563"/>
          </a:xfrm>
        </p:spPr>
        <p:txBody>
          <a:bodyPr/>
          <a:lstStyle/>
          <a:p>
            <a:r>
              <a:rPr lang="en-US" dirty="0" smtClean="0"/>
              <a:t>Zona Oil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338270"/>
              </p:ext>
            </p:extLst>
          </p:nvPr>
        </p:nvGraphicFramePr>
        <p:xfrm>
          <a:off x="0" y="655863"/>
          <a:ext cx="30480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Realisasi-1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3773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10128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3822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10473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8570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18468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7791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15705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12358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25122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8539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20827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2884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25844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56926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20934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49889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12.36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449952"/>
              </p:ext>
            </p:extLst>
          </p:nvPr>
        </p:nvGraphicFramePr>
        <p:xfrm>
          <a:off x="3052293" y="655862"/>
          <a:ext cx="30480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Realisasi-2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STOIIP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5115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10673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3341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6507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20496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61129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11359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27362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8750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16654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6192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15712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34613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88799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21298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50735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38.47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42.87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225805"/>
              </p:ext>
            </p:extLst>
          </p:nvPr>
        </p:nvGraphicFramePr>
        <p:xfrm>
          <a:off x="6104586" y="651457"/>
          <a:ext cx="30480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Realisasi-3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STOIIP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4012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4286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11807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29984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10336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22941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4605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9715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5300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13634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19411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44762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18239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42776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6.04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4.44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680864"/>
              </p:ext>
            </p:extLst>
          </p:nvPr>
        </p:nvGraphicFramePr>
        <p:xfrm>
          <a:off x="9144000" y="656823"/>
          <a:ext cx="30480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Realisasi-4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Volumetric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4104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3921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13888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36982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9860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22167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4656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9495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5280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13645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20433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53207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16763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42099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17.96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20.88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126491"/>
              </p:ext>
            </p:extLst>
          </p:nvPr>
        </p:nvGraphicFramePr>
        <p:xfrm>
          <a:off x="0" y="2807595"/>
          <a:ext cx="30480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Realisasi-5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Volumetric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STOIIP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4193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5534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3887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11403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26103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8870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17243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6488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12816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5664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14179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22399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45255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17519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36700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21.79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18.90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570891"/>
              </p:ext>
            </p:extLst>
          </p:nvPr>
        </p:nvGraphicFramePr>
        <p:xfrm>
          <a:off x="3052294" y="2802228"/>
          <a:ext cx="30480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Realisasi-6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5115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14529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3484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11441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15411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44747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11681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29039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5851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13330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5392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13989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26499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73433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20687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55414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21.93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24.54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911942"/>
              </p:ext>
            </p:extLst>
          </p:nvPr>
        </p:nvGraphicFramePr>
        <p:xfrm>
          <a:off x="9144000" y="2807596"/>
          <a:ext cx="30480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Realisasi-8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5474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18432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40685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11553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23237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10886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18300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6894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15880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2961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32831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67466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21675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48178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33.98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28.59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981561"/>
              </p:ext>
            </p:extLst>
          </p:nvPr>
        </p:nvGraphicFramePr>
        <p:xfrm>
          <a:off x="3052305" y="4953000"/>
          <a:ext cx="30480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Realisasi-9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2571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4111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8767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30139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8445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22132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6510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11866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5711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13530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19276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47773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17476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41732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12.64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3471"/>
              </p:ext>
            </p:extLst>
          </p:nvPr>
        </p:nvGraphicFramePr>
        <p:xfrm>
          <a:off x="6104586" y="4953000"/>
          <a:ext cx="30480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Realisasi-10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Segment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Inisialisasi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8702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19012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7662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15127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4432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7381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4525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11046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15296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29345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14419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30850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5.73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5.13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227221"/>
              </p:ext>
            </p:extLst>
          </p:nvPr>
        </p:nvGraphicFramePr>
        <p:xfrm>
          <a:off x="6091706" y="2811353"/>
          <a:ext cx="30480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Realisasi-7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5548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9630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3922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8200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13078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27798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19002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4274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6300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4053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9559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3319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2887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23984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47047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18781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39648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21.69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15.73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92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4892" y="-309092"/>
            <a:ext cx="3231524" cy="1325563"/>
          </a:xfrm>
        </p:spPr>
        <p:txBody>
          <a:bodyPr/>
          <a:lstStyle/>
          <a:p>
            <a:r>
              <a:rPr lang="en-US" dirty="0" smtClean="0"/>
              <a:t>Zona Gas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032322"/>
              </p:ext>
            </p:extLst>
          </p:nvPr>
        </p:nvGraphicFramePr>
        <p:xfrm>
          <a:off x="0" y="888642"/>
          <a:ext cx="3048000" cy="1510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4005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Realisasi-1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77962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62145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37131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23637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115093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85782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25.47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804659"/>
              </p:ext>
            </p:extLst>
          </p:nvPr>
        </p:nvGraphicFramePr>
        <p:xfrm>
          <a:off x="3052294" y="888645"/>
          <a:ext cx="3048000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Realisasi-2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Volumetric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77708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54191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38395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23753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116103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77944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32.87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73213"/>
              </p:ext>
            </p:extLst>
          </p:nvPr>
        </p:nvGraphicFramePr>
        <p:xfrm>
          <a:off x="6104587" y="889718"/>
          <a:ext cx="3048000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Realisasi-3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81387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61758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26639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19374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108026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81132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24.90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527497"/>
              </p:ext>
            </p:extLst>
          </p:nvPr>
        </p:nvGraphicFramePr>
        <p:xfrm>
          <a:off x="9144000" y="888644"/>
          <a:ext cx="3048000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Realisasi-4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78882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57809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32821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21320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111703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79130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29.16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858493"/>
              </p:ext>
            </p:extLst>
          </p:nvPr>
        </p:nvGraphicFramePr>
        <p:xfrm>
          <a:off x="0" y="2627291"/>
          <a:ext cx="3048000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Realisasi-5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Volumetric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76293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56816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33194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21673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109487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78489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28.31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607993"/>
              </p:ext>
            </p:extLst>
          </p:nvPr>
        </p:nvGraphicFramePr>
        <p:xfrm>
          <a:off x="3039417" y="2627291"/>
          <a:ext cx="3048000" cy="15138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8030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Realisasi-6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60654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59037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33055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22317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93709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81353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13.19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06620"/>
              </p:ext>
            </p:extLst>
          </p:nvPr>
        </p:nvGraphicFramePr>
        <p:xfrm>
          <a:off x="6091707" y="2614415"/>
          <a:ext cx="3048000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Realisasi-7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Volumetric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71405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57860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24596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18138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96001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75998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20.84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816860"/>
              </p:ext>
            </p:extLst>
          </p:nvPr>
        </p:nvGraphicFramePr>
        <p:xfrm>
          <a:off x="9144000" y="2615482"/>
          <a:ext cx="3048000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Realisasi-8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55641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45552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35748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22692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91389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68244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25.33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647288"/>
              </p:ext>
            </p:extLst>
          </p:nvPr>
        </p:nvGraphicFramePr>
        <p:xfrm>
          <a:off x="3065172" y="4392769"/>
          <a:ext cx="3048000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Realisasi-9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109895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72573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31142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21033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141037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93606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33.63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748915"/>
              </p:ext>
            </p:extLst>
          </p:nvPr>
        </p:nvGraphicFramePr>
        <p:xfrm>
          <a:off x="6130360" y="4391696"/>
          <a:ext cx="3048000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Realisasi-10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Segment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Volumetric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Inisialisasi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STOIIP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GIIP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68286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53416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19012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20439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87298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73856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 Diff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Oil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15.40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615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0493" y="1910589"/>
            <a:ext cx="3746679" cy="1325563"/>
          </a:xfrm>
        </p:spPr>
        <p:txBody>
          <a:bodyPr/>
          <a:lstStyle/>
          <a:p>
            <a:pPr algn="ctr"/>
            <a:r>
              <a:rPr lang="en-US" dirty="0" smtClean="0"/>
              <a:t>13 </a:t>
            </a:r>
            <a:r>
              <a:rPr lang="en-US" dirty="0" err="1" smtClean="0"/>
              <a:t>Januari</a:t>
            </a:r>
            <a:r>
              <a:rPr lang="en-US" dirty="0" smtClean="0"/>
              <a:t>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957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PGS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115162"/>
              </p:ext>
            </p:extLst>
          </p:nvPr>
        </p:nvGraphicFramePr>
        <p:xfrm>
          <a:off x="1287887" y="2395473"/>
          <a:ext cx="4134118" cy="34129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9227"/>
                <a:gridCol w="1167505"/>
                <a:gridCol w="918693"/>
                <a:gridCol w="918693"/>
              </a:tblGrid>
              <a:tr h="3099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Realisasi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Volumetrik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Simulasi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% Beda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30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28128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26656.52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5.23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9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22187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21504.38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3.08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9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23767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23289.2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9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24867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24663.8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0.82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9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23779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23353.6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9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4121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4027.163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9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25307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23082.98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8.79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9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25457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23808.04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6.48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9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22067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23255.58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5.39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9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27771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26703.02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3.85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020682"/>
              </p:ext>
            </p:extLst>
          </p:nvPr>
        </p:nvGraphicFramePr>
        <p:xfrm>
          <a:off x="6606863" y="2382590"/>
          <a:ext cx="4262906" cy="3400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9200"/>
                <a:gridCol w="1233606"/>
                <a:gridCol w="955050"/>
                <a:gridCol w="955050"/>
              </a:tblGrid>
              <a:tr h="309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Realisasi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Volumetrik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Simulasi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% Beda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179840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178757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136140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133984.8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1.58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157799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154879.3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197701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199784.1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182011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184124.5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5663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5786.537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124136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119613.2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3.64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139383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137065.4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1.66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162029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162463.5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90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176081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174677.8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0.80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84116" y="1854558"/>
            <a:ext cx="1545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OIL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278981" y="1903926"/>
            <a:ext cx="1545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82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HFU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553820"/>
              </p:ext>
            </p:extLst>
          </p:nvPr>
        </p:nvGraphicFramePr>
        <p:xfrm>
          <a:off x="1311498" y="2476300"/>
          <a:ext cx="3904446" cy="33449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492"/>
                <a:gridCol w="1102644"/>
                <a:gridCol w="867655"/>
                <a:gridCol w="867655"/>
              </a:tblGrid>
              <a:tr h="304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Realisasi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Volumetrik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Simulasi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% Beda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4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28128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26200.83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6.85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4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22187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22732.98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2.46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4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23767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24930.27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4.89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4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24867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23338.17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6.15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4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23779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24207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4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4121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4068.058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4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25307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25538.16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0.91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4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25457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25355.77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4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22067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20977.81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4.94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40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27771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27370.78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1.44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872599"/>
              </p:ext>
            </p:extLst>
          </p:nvPr>
        </p:nvGraphicFramePr>
        <p:xfrm>
          <a:off x="6181859" y="2463421"/>
          <a:ext cx="4237152" cy="33320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9288"/>
                <a:gridCol w="1059288"/>
                <a:gridCol w="1059288"/>
                <a:gridCol w="1059288"/>
              </a:tblGrid>
              <a:tr h="3029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Realisasi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Volumetrik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Simulasi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% Beda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29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179840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165011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8.25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29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136140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136703.9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0.41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29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157799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155983.7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29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197701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186528.2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5.65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29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182011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164307.4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9.73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29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5663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5991.312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5.80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29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124136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133854.9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7.83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29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139383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140260.1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0.63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29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162029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146370.4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9.66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29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176081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170335.7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3.26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16689" y="1854558"/>
            <a:ext cx="1545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OIL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995643" y="1865289"/>
            <a:ext cx="1545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967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Pembagian</a:t>
            </a:r>
            <a:r>
              <a:rPr lang="en-US" dirty="0" smtClean="0"/>
              <a:t> HFU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476" y="1759714"/>
            <a:ext cx="4465596" cy="43513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631" y="1765241"/>
            <a:ext cx="4459924" cy="4345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48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en-US" dirty="0" smtClean="0"/>
              <a:t>PGS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27470"/>
              </p:ext>
            </p:extLst>
          </p:nvPr>
        </p:nvGraphicFramePr>
        <p:xfrm>
          <a:off x="1556197" y="1339403"/>
          <a:ext cx="8837053" cy="4662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5640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en-US" dirty="0" smtClean="0"/>
              <a:t>PGS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1273328"/>
              </p:ext>
            </p:extLst>
          </p:nvPr>
        </p:nvGraphicFramePr>
        <p:xfrm>
          <a:off x="1841679" y="1159100"/>
          <a:ext cx="8860665" cy="5151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39506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en-US" dirty="0" smtClean="0"/>
              <a:t>PGS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375403"/>
              </p:ext>
            </p:extLst>
          </p:nvPr>
        </p:nvGraphicFramePr>
        <p:xfrm>
          <a:off x="1584101" y="1429555"/>
          <a:ext cx="9079606" cy="4597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7809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en-US" dirty="0" smtClean="0"/>
              <a:t>PGS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147366"/>
              </p:ext>
            </p:extLst>
          </p:nvPr>
        </p:nvGraphicFramePr>
        <p:xfrm>
          <a:off x="1455313" y="1326524"/>
          <a:ext cx="9440214" cy="4778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34234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en-US" dirty="0" smtClean="0"/>
              <a:t>PGS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7356282"/>
              </p:ext>
            </p:extLst>
          </p:nvPr>
        </p:nvGraphicFramePr>
        <p:xfrm>
          <a:off x="1519707" y="1326524"/>
          <a:ext cx="9362941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95295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en-US" dirty="0" smtClean="0"/>
              <a:t>PGS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7174563"/>
              </p:ext>
            </p:extLst>
          </p:nvPr>
        </p:nvGraphicFramePr>
        <p:xfrm>
          <a:off x="1519707" y="1339403"/>
          <a:ext cx="9491730" cy="4816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40450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en-US" dirty="0" smtClean="0"/>
              <a:t>PGS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641723"/>
              </p:ext>
            </p:extLst>
          </p:nvPr>
        </p:nvGraphicFramePr>
        <p:xfrm>
          <a:off x="1661375" y="1159099"/>
          <a:ext cx="9131121" cy="4906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77621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en-US" dirty="0" smtClean="0"/>
              <a:t>PGS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3395062"/>
              </p:ext>
            </p:extLst>
          </p:nvPr>
        </p:nvGraphicFramePr>
        <p:xfrm>
          <a:off x="1416676" y="1365161"/>
          <a:ext cx="9414456" cy="4790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1783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en-US" dirty="0" smtClean="0"/>
              <a:t>PGS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225242"/>
              </p:ext>
            </p:extLst>
          </p:nvPr>
        </p:nvGraphicFramePr>
        <p:xfrm>
          <a:off x="1481070" y="1326523"/>
          <a:ext cx="9285668" cy="4649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11162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en-US" dirty="0" smtClean="0"/>
              <a:t>PGS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186480"/>
              </p:ext>
            </p:extLst>
          </p:nvPr>
        </p:nvGraphicFramePr>
        <p:xfrm>
          <a:off x="1403797" y="1352282"/>
          <a:ext cx="9620518" cy="4687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5447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Perbandingan</a:t>
            </a:r>
            <a:r>
              <a:rPr lang="en-US" dirty="0" smtClean="0"/>
              <a:t> </a:t>
            </a:r>
            <a:r>
              <a:rPr lang="en-US" dirty="0" err="1" smtClean="0"/>
              <a:t>Permeabilitas</a:t>
            </a:r>
            <a:r>
              <a:rPr lang="en-US" dirty="0" smtClean="0"/>
              <a:t> HFU </a:t>
            </a:r>
            <a:r>
              <a:rPr lang="en-US" dirty="0" err="1" smtClean="0"/>
              <a:t>dan</a:t>
            </a:r>
            <a:r>
              <a:rPr lang="en-US" dirty="0" smtClean="0"/>
              <a:t> Core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03705" y="1870557"/>
            <a:ext cx="4584589" cy="4261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4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en-US" dirty="0" smtClean="0"/>
              <a:t>PGS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5806296"/>
              </p:ext>
            </p:extLst>
          </p:nvPr>
        </p:nvGraphicFramePr>
        <p:xfrm>
          <a:off x="1493949" y="1429555"/>
          <a:ext cx="9465972" cy="4675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66969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en-US" dirty="0" smtClean="0"/>
              <a:t>PGS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647133"/>
              </p:ext>
            </p:extLst>
          </p:nvPr>
        </p:nvGraphicFramePr>
        <p:xfrm>
          <a:off x="1687131" y="1378039"/>
          <a:ext cx="8912181" cy="4687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12427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r>
              <a:rPr lang="en-US" dirty="0" smtClean="0"/>
              <a:t>HFU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981621"/>
              </p:ext>
            </p:extLst>
          </p:nvPr>
        </p:nvGraphicFramePr>
        <p:xfrm>
          <a:off x="1571223" y="1287887"/>
          <a:ext cx="9208394" cy="4868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19171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r>
              <a:rPr lang="en-US" dirty="0" smtClean="0"/>
              <a:t>HFU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815827"/>
              </p:ext>
            </p:extLst>
          </p:nvPr>
        </p:nvGraphicFramePr>
        <p:xfrm>
          <a:off x="1429555" y="1352282"/>
          <a:ext cx="9362941" cy="4816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24627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r>
              <a:rPr lang="en-US" dirty="0" smtClean="0"/>
              <a:t>HFU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581672"/>
              </p:ext>
            </p:extLst>
          </p:nvPr>
        </p:nvGraphicFramePr>
        <p:xfrm>
          <a:off x="1532585" y="1545465"/>
          <a:ext cx="9221273" cy="4687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3145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r>
              <a:rPr lang="en-US" dirty="0" smtClean="0"/>
              <a:t>HFU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2467274"/>
              </p:ext>
            </p:extLst>
          </p:nvPr>
        </p:nvGraphicFramePr>
        <p:xfrm>
          <a:off x="1584101" y="1390918"/>
          <a:ext cx="9195516" cy="4868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51805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r>
              <a:rPr lang="en-US" dirty="0" smtClean="0"/>
              <a:t>HFU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3724500"/>
              </p:ext>
            </p:extLst>
          </p:nvPr>
        </p:nvGraphicFramePr>
        <p:xfrm>
          <a:off x="1403797" y="1339403"/>
          <a:ext cx="9569003" cy="4893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65260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r>
              <a:rPr lang="en-US" dirty="0" smtClean="0"/>
              <a:t>HFU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5982205"/>
              </p:ext>
            </p:extLst>
          </p:nvPr>
        </p:nvGraphicFramePr>
        <p:xfrm>
          <a:off x="1442433" y="1352281"/>
          <a:ext cx="9569003" cy="4790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39928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r>
              <a:rPr lang="en-US" dirty="0" smtClean="0"/>
              <a:t>HFU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4587268"/>
              </p:ext>
            </p:extLst>
          </p:nvPr>
        </p:nvGraphicFramePr>
        <p:xfrm>
          <a:off x="1442434" y="1326524"/>
          <a:ext cx="9324304" cy="4842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82360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r>
              <a:rPr lang="en-US" dirty="0" smtClean="0"/>
              <a:t>HFU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387459"/>
              </p:ext>
            </p:extLst>
          </p:nvPr>
        </p:nvGraphicFramePr>
        <p:xfrm>
          <a:off x="1352281" y="1313645"/>
          <a:ext cx="9672033" cy="4790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1128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957" y="223457"/>
            <a:ext cx="10515600" cy="1325563"/>
          </a:xfrm>
        </p:spPr>
        <p:txBody>
          <a:bodyPr/>
          <a:lstStyle/>
          <a:p>
            <a:pPr algn="ctr"/>
            <a:r>
              <a:rPr lang="en-US" dirty="0" err="1" smtClean="0"/>
              <a:t>Pengelompokan</a:t>
            </a:r>
            <a:r>
              <a:rPr lang="en-US" dirty="0" smtClean="0"/>
              <a:t> Data SCAL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718517"/>
              </p:ext>
            </p:extLst>
          </p:nvPr>
        </p:nvGraphicFramePr>
        <p:xfrm>
          <a:off x="7484772" y="2367086"/>
          <a:ext cx="3352800" cy="1800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8200"/>
                <a:gridCol w="838200"/>
                <a:gridCol w="838200"/>
                <a:gridCol w="838200"/>
              </a:tblGrid>
              <a:tr h="20002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SCAL DATA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Sample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K, md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Por, 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Por, fraksi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0.085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33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1070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20.9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0.209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14.5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0.145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12.7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0.127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16.3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0.163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159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18.9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0.189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402" y="1549020"/>
            <a:ext cx="5555733" cy="46475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890160" y="2942180"/>
            <a:ext cx="6697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HU-5</a:t>
            </a:r>
            <a:endParaRPr lang="en-US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10888011" y="3357800"/>
            <a:ext cx="6697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HU-1</a:t>
            </a:r>
            <a:endParaRPr lang="en-US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10900891" y="3824937"/>
            <a:ext cx="6697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HU-2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7304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r>
              <a:rPr lang="en-US" dirty="0" smtClean="0"/>
              <a:t>HFU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232280"/>
              </p:ext>
            </p:extLst>
          </p:nvPr>
        </p:nvGraphicFramePr>
        <p:xfrm>
          <a:off x="1403797" y="1378039"/>
          <a:ext cx="9272789" cy="4803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5960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r>
              <a:rPr lang="en-US" dirty="0" smtClean="0"/>
              <a:t>HFU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6965196"/>
              </p:ext>
            </p:extLst>
          </p:nvPr>
        </p:nvGraphicFramePr>
        <p:xfrm>
          <a:off x="1352282" y="1352281"/>
          <a:ext cx="9504608" cy="4881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08999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r>
              <a:rPr lang="en-US" dirty="0" smtClean="0"/>
              <a:t>HFU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4345773"/>
              </p:ext>
            </p:extLst>
          </p:nvPr>
        </p:nvGraphicFramePr>
        <p:xfrm>
          <a:off x="1416675" y="1339403"/>
          <a:ext cx="9517487" cy="4881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00386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r>
              <a:rPr lang="en-US" dirty="0" smtClean="0"/>
              <a:t>HFU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4568461"/>
              </p:ext>
            </p:extLst>
          </p:nvPr>
        </p:nvGraphicFramePr>
        <p:xfrm>
          <a:off x="1481069" y="1390917"/>
          <a:ext cx="9298547" cy="4726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942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Permeabilitas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HU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53" y="2076559"/>
            <a:ext cx="5730737" cy="36579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8007" y="2076559"/>
            <a:ext cx="5724640" cy="365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40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Prediksi</a:t>
            </a:r>
            <a:r>
              <a:rPr lang="en-US" dirty="0" smtClean="0"/>
              <a:t> FZI Sumur-2 </a:t>
            </a:r>
            <a:r>
              <a:rPr lang="en-US" dirty="0" err="1" smtClean="0"/>
              <a:t>dengan</a:t>
            </a:r>
            <a:r>
              <a:rPr lang="en-US" dirty="0" smtClean="0"/>
              <a:t> 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8078" y="1849082"/>
            <a:ext cx="8048961" cy="429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88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Prediksi</a:t>
            </a:r>
            <a:r>
              <a:rPr lang="en-US" dirty="0"/>
              <a:t> FZI Sumur-2 </a:t>
            </a:r>
            <a:r>
              <a:rPr lang="en-US" dirty="0" err="1"/>
              <a:t>dengan</a:t>
            </a:r>
            <a:r>
              <a:rPr lang="en-US" dirty="0"/>
              <a:t> 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4262" y="1826793"/>
            <a:ext cx="4943475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23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Prediksi</a:t>
            </a:r>
            <a:r>
              <a:rPr lang="en-US" dirty="0"/>
              <a:t> FZI </a:t>
            </a:r>
            <a:r>
              <a:rPr lang="en-US" dirty="0" smtClean="0"/>
              <a:t>Sumur-5 </a:t>
            </a:r>
            <a:r>
              <a:rPr lang="en-US" dirty="0" err="1"/>
              <a:t>dengan</a:t>
            </a:r>
            <a:r>
              <a:rPr lang="en-US" dirty="0"/>
              <a:t> 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033" y="1834218"/>
            <a:ext cx="8089006" cy="432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25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109" y="1983342"/>
            <a:ext cx="2640166" cy="4714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182"/>
            <a:ext cx="10515600" cy="1325563"/>
          </a:xfrm>
        </p:spPr>
        <p:txBody>
          <a:bodyPr/>
          <a:lstStyle/>
          <a:p>
            <a:pPr algn="ctr"/>
            <a:r>
              <a:rPr lang="en-US" dirty="0" err="1" smtClean="0"/>
              <a:t>Persebaran</a:t>
            </a:r>
            <a:r>
              <a:rPr lang="en-US" dirty="0"/>
              <a:t> </a:t>
            </a:r>
            <a:r>
              <a:rPr lang="en-US" dirty="0" smtClean="0"/>
              <a:t>FZI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Permeabilitas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IP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Sumur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1613" y="1964969"/>
            <a:ext cx="2552700" cy="47053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3292" y="1981204"/>
            <a:ext cx="2571750" cy="4724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831" y="1985958"/>
            <a:ext cx="2608042" cy="46843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68192" y="1471745"/>
            <a:ext cx="103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Sumur-1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273642" y="1469597"/>
            <a:ext cx="103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Sumur-2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014699" y="1493209"/>
            <a:ext cx="103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Sumur-3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781514" y="1478180"/>
            <a:ext cx="103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Sumur-5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324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1590</Words>
  <Application>Microsoft Office PowerPoint</Application>
  <PresentationFormat>Widescreen</PresentationFormat>
  <Paragraphs>1417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Calibri Light</vt:lpstr>
      <vt:lpstr>Office Theme</vt:lpstr>
      <vt:lpstr>Hydraulic Flow Unit</vt:lpstr>
      <vt:lpstr>Pembagian HFU</vt:lpstr>
      <vt:lpstr>Perbandingan Permeabilitas HFU dan Core</vt:lpstr>
      <vt:lpstr>Pengelompokan Data SCAL</vt:lpstr>
      <vt:lpstr>Permeabilitas Relatif tiap HU</vt:lpstr>
      <vt:lpstr>Hasil Prediksi FZI Sumur-2 dengan IP</vt:lpstr>
      <vt:lpstr>Hasil Prediksi FZI Sumur-2 dengan IP</vt:lpstr>
      <vt:lpstr>Hasil Prediksi FZI Sumur-5 dengan IP</vt:lpstr>
      <vt:lpstr>Persebaran FZI dan Permeabilitas pada IP untuk tiap Sumur</vt:lpstr>
      <vt:lpstr>Persebaran FZI pada Model OO</vt:lpstr>
      <vt:lpstr>Persebaran Permeabilitas pada Model OO</vt:lpstr>
      <vt:lpstr>Persebaran Permeabilitas pada Model OO Sumur-2</vt:lpstr>
      <vt:lpstr>Zona Oil</vt:lpstr>
      <vt:lpstr>Zona Gas</vt:lpstr>
      <vt:lpstr>Zona Oil</vt:lpstr>
      <vt:lpstr>Zona Gas</vt:lpstr>
      <vt:lpstr>13 Januari 2015</vt:lpstr>
      <vt:lpstr>PGS</vt:lpstr>
      <vt:lpstr>HFU</vt:lpstr>
      <vt:lpstr>PGS</vt:lpstr>
      <vt:lpstr>PGS</vt:lpstr>
      <vt:lpstr>PGS</vt:lpstr>
      <vt:lpstr>PGS</vt:lpstr>
      <vt:lpstr>PGS</vt:lpstr>
      <vt:lpstr>PGS</vt:lpstr>
      <vt:lpstr>PGS</vt:lpstr>
      <vt:lpstr>PGS</vt:lpstr>
      <vt:lpstr>PGS</vt:lpstr>
      <vt:lpstr>PGS</vt:lpstr>
      <vt:lpstr>PGS</vt:lpstr>
      <vt:lpstr>PGS</vt:lpstr>
      <vt:lpstr>HFU</vt:lpstr>
      <vt:lpstr>HFU</vt:lpstr>
      <vt:lpstr>HFU</vt:lpstr>
      <vt:lpstr>HFU</vt:lpstr>
      <vt:lpstr>HFU</vt:lpstr>
      <vt:lpstr>HFU</vt:lpstr>
      <vt:lpstr>HFU</vt:lpstr>
      <vt:lpstr>HFU</vt:lpstr>
      <vt:lpstr>HFU</vt:lpstr>
      <vt:lpstr>HFU</vt:lpstr>
      <vt:lpstr>HFU</vt:lpstr>
      <vt:lpstr>HFU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Eriska Eklezia</dc:creator>
  <cp:lastModifiedBy>Eriska Eklezia</cp:lastModifiedBy>
  <cp:revision>30</cp:revision>
  <dcterms:created xsi:type="dcterms:W3CDTF">2014-12-11T19:39:34Z</dcterms:created>
  <dcterms:modified xsi:type="dcterms:W3CDTF">2015-01-13T08:17:49Z</dcterms:modified>
</cp:coreProperties>
</file>