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1" r:id="rId2"/>
    <p:sldId id="279" r:id="rId3"/>
    <p:sldId id="284" r:id="rId4"/>
    <p:sldId id="285" r:id="rId5"/>
    <p:sldId id="286" r:id="rId6"/>
    <p:sldId id="287" r:id="rId7"/>
    <p:sldId id="290" r:id="rId8"/>
    <p:sldId id="292" r:id="rId9"/>
    <p:sldId id="291" r:id="rId10"/>
    <p:sldId id="28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6823D-D3BD-4BB4-85DB-CAF1C9769936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025DF-216B-47CA-B538-052D1F5E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21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ED66-E527-4CFF-A256-3AF1CD334AC7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886AC-9FFC-4872-9844-85E6B92E4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549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ED66-E527-4CFF-A256-3AF1CD334AC7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886AC-9FFC-4872-9844-85E6B92E4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564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ED66-E527-4CFF-A256-3AF1CD334AC7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886AC-9FFC-4872-9844-85E6B92E4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301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ED66-E527-4CFF-A256-3AF1CD334AC7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886AC-9FFC-4872-9844-85E6B92E4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349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ED66-E527-4CFF-A256-3AF1CD334AC7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886AC-9FFC-4872-9844-85E6B92E4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28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ED66-E527-4CFF-A256-3AF1CD334AC7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886AC-9FFC-4872-9844-85E6B92E4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17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ED66-E527-4CFF-A256-3AF1CD334AC7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886AC-9FFC-4872-9844-85E6B92E4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15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ED66-E527-4CFF-A256-3AF1CD334AC7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886AC-9FFC-4872-9844-85E6B92E4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83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ED66-E527-4CFF-A256-3AF1CD334AC7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886AC-9FFC-4872-9844-85E6B92E4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693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ED66-E527-4CFF-A256-3AF1CD334AC7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886AC-9FFC-4872-9844-85E6B92E4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99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ED66-E527-4CFF-A256-3AF1CD334AC7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886AC-9FFC-4872-9844-85E6B92E4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697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CED66-E527-4CFF-A256-3AF1CD334AC7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886AC-9FFC-4872-9844-85E6B92E4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229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6950" t="30994" r="36251" b="7325"/>
          <a:stretch/>
        </p:blipFill>
        <p:spPr>
          <a:xfrm>
            <a:off x="389744" y="524657"/>
            <a:ext cx="5421121" cy="282519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810865" y="1152425"/>
            <a:ext cx="44197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800" b="1" dirty="0" smtClean="0"/>
              <a:t>Business Model Canvas</a:t>
            </a:r>
            <a:endParaRPr lang="en-US" sz="4800" b="1" dirty="0"/>
          </a:p>
        </p:txBody>
      </p:sp>
      <p:sp>
        <p:nvSpPr>
          <p:cNvPr id="5" name="Rectangle 4"/>
          <p:cNvSpPr/>
          <p:nvPr/>
        </p:nvSpPr>
        <p:spPr>
          <a:xfrm>
            <a:off x="7688671" y="5626468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d-ID" sz="40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Fendy Maradita</a:t>
            </a:r>
            <a:endParaRPr lang="id-ID" sz="4000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342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3393" y="884904"/>
            <a:ext cx="920299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400" b="1" dirty="0"/>
              <a:t>Latihan: Menyusun Value </a:t>
            </a:r>
            <a:r>
              <a:rPr lang="id-ID" sz="2400" b="1" dirty="0" smtClean="0"/>
              <a:t>Proposition</a:t>
            </a:r>
          </a:p>
          <a:p>
            <a:endParaRPr lang="id-ID" sz="2400" b="1" dirty="0"/>
          </a:p>
          <a:p>
            <a:r>
              <a:rPr lang="id-ID" sz="2400" dirty="0"/>
              <a:t>Sebagai latihan, cobalah untuk </a:t>
            </a:r>
            <a:r>
              <a:rPr lang="id-ID" sz="2400" dirty="0" smtClean="0"/>
              <a:t>menentukan customer segment dan menyusun </a:t>
            </a:r>
            <a:r>
              <a:rPr lang="id-ID" sz="2400" dirty="0"/>
              <a:t>Value Proposition untuk bisnis </a:t>
            </a:r>
            <a:r>
              <a:rPr lang="id-ID" sz="2400" dirty="0" smtClean="0"/>
              <a:t>yang akan dijalankan. </a:t>
            </a:r>
            <a:r>
              <a:rPr lang="id-ID" sz="2400" dirty="0"/>
              <a:t>Gunakan langkah-langkah berikut</a:t>
            </a:r>
            <a:r>
              <a:rPr lang="id-ID" sz="2400" dirty="0" smtClean="0"/>
              <a:t>:</a:t>
            </a:r>
          </a:p>
          <a:p>
            <a:endParaRPr lang="id-ID" sz="2400" dirty="0"/>
          </a:p>
          <a:p>
            <a:pPr>
              <a:buFont typeface="+mj-lt"/>
              <a:buAutoNum type="arabicPeriod"/>
            </a:pPr>
            <a:r>
              <a:rPr lang="id-ID" sz="2400" b="1" dirty="0"/>
              <a:t>Identifikasi pelanggan target.</a:t>
            </a:r>
            <a:endParaRPr lang="id-ID" sz="2400" dirty="0"/>
          </a:p>
          <a:p>
            <a:pPr>
              <a:buFont typeface="+mj-lt"/>
              <a:buAutoNum type="arabicPeriod"/>
            </a:pPr>
            <a:r>
              <a:rPr lang="id-ID" sz="2400" b="1" dirty="0"/>
              <a:t>Kenali kebutuhan atau masalah yang ingin diselesaikan.</a:t>
            </a:r>
            <a:endParaRPr lang="id-ID" sz="2400" dirty="0"/>
          </a:p>
          <a:p>
            <a:pPr>
              <a:buFont typeface="+mj-lt"/>
              <a:buAutoNum type="arabicPeriod"/>
            </a:pPr>
            <a:r>
              <a:rPr lang="id-ID" sz="2400" b="1" dirty="0"/>
              <a:t>Tentukan keunikan atau keunggulan produk Anda.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262340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614598" y="509664"/>
            <a:ext cx="11227631" cy="6145969"/>
            <a:chOff x="614598" y="509664"/>
            <a:chExt cx="11227631" cy="6145969"/>
          </a:xfrm>
        </p:grpSpPr>
        <p:sp>
          <p:nvSpPr>
            <p:cNvPr id="3" name="Rectangle 2"/>
            <p:cNvSpPr/>
            <p:nvPr/>
          </p:nvSpPr>
          <p:spPr>
            <a:xfrm>
              <a:off x="614598" y="509665"/>
              <a:ext cx="2254585" cy="3923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id-ID" sz="2800" b="1" dirty="0" smtClean="0">
                  <a:solidFill>
                    <a:schemeClr val="bg1"/>
                  </a:solidFill>
                </a:rPr>
                <a:t>8. </a:t>
              </a:r>
              <a:r>
                <a:rPr lang="en-ID" sz="2800" b="1" dirty="0" smtClean="0">
                  <a:solidFill>
                    <a:schemeClr val="bg1"/>
                  </a:solidFill>
                </a:rPr>
                <a:t>Key </a:t>
              </a:r>
              <a:r>
                <a:rPr lang="en-ID" sz="2800" b="1" dirty="0">
                  <a:solidFill>
                    <a:schemeClr val="bg1"/>
                  </a:solidFill>
                </a:rPr>
                <a:t>Partners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5111644" y="509665"/>
              <a:ext cx="2239557" cy="39236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id-ID" sz="2800" b="1" dirty="0" smtClean="0">
                  <a:solidFill>
                    <a:schemeClr val="bg1"/>
                  </a:solidFill>
                </a:rPr>
                <a:t>2. </a:t>
              </a:r>
              <a:r>
                <a:rPr lang="en-ID" sz="2800" b="1" dirty="0" smtClean="0">
                  <a:solidFill>
                    <a:schemeClr val="bg1"/>
                  </a:solidFill>
                </a:rPr>
                <a:t>Value </a:t>
              </a:r>
              <a:r>
                <a:rPr lang="en-ID" sz="2800" b="1" dirty="0">
                  <a:solidFill>
                    <a:schemeClr val="bg1"/>
                  </a:solidFill>
                </a:rPr>
                <a:t>Proposition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863121" y="509665"/>
              <a:ext cx="2239557" cy="190143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id-ID" sz="2800" b="1" dirty="0" smtClean="0">
                  <a:solidFill>
                    <a:schemeClr val="bg1"/>
                  </a:solidFill>
                </a:rPr>
                <a:t>7. </a:t>
              </a:r>
              <a:r>
                <a:rPr lang="en-ID" sz="2800" b="1" dirty="0" smtClean="0">
                  <a:solidFill>
                    <a:schemeClr val="bg1"/>
                  </a:solidFill>
                </a:rPr>
                <a:t>Key </a:t>
              </a:r>
              <a:r>
                <a:rPr lang="en-ID" sz="2800" b="1" dirty="0">
                  <a:solidFill>
                    <a:schemeClr val="bg1"/>
                  </a:solidFill>
                </a:rPr>
                <a:t>Activities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863121" y="2398425"/>
              <a:ext cx="2239557" cy="202216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id-ID" sz="2800" b="1" dirty="0" smtClean="0">
                  <a:solidFill>
                    <a:schemeClr val="bg1"/>
                  </a:solidFill>
                </a:rPr>
                <a:t>6. </a:t>
              </a:r>
              <a:r>
                <a:rPr lang="en-ID" sz="2800" b="1" dirty="0" smtClean="0">
                  <a:solidFill>
                    <a:schemeClr val="bg1"/>
                  </a:solidFill>
                </a:rPr>
                <a:t>Key </a:t>
              </a:r>
              <a:r>
                <a:rPr lang="en-ID" sz="2800" b="1" dirty="0">
                  <a:solidFill>
                    <a:schemeClr val="bg1"/>
                  </a:solidFill>
                </a:rPr>
                <a:t>Resources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7360167" y="509664"/>
              <a:ext cx="2239557" cy="190143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id-ID" sz="2800" b="1" dirty="0" smtClean="0">
                  <a:solidFill>
                    <a:schemeClr val="bg1"/>
                  </a:solidFill>
                </a:rPr>
                <a:t>4. </a:t>
              </a:r>
              <a:r>
                <a:rPr lang="en-ID" sz="2800" b="1" dirty="0" smtClean="0">
                  <a:solidFill>
                    <a:schemeClr val="bg1"/>
                  </a:solidFill>
                </a:rPr>
                <a:t>Customer </a:t>
              </a:r>
              <a:r>
                <a:rPr lang="en-ID" sz="2800" b="1" dirty="0">
                  <a:solidFill>
                    <a:schemeClr val="bg1"/>
                  </a:solidFill>
                </a:rPr>
                <a:t>Relationships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360167" y="2398425"/>
              <a:ext cx="2239557" cy="202216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id-ID" sz="2800" b="1" dirty="0" smtClean="0">
                  <a:solidFill>
                    <a:schemeClr val="bg1"/>
                  </a:solidFill>
                </a:rPr>
                <a:t>3. </a:t>
              </a:r>
              <a:r>
                <a:rPr lang="en-ID" sz="2800" b="1" dirty="0" smtClean="0">
                  <a:solidFill>
                    <a:schemeClr val="bg1"/>
                  </a:solidFill>
                </a:rPr>
                <a:t>Channels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9593702" y="509665"/>
              <a:ext cx="2239557" cy="39236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id-ID" sz="2800" b="1" dirty="0" smtClean="0">
                  <a:solidFill>
                    <a:schemeClr val="bg1"/>
                  </a:solidFill>
                </a:rPr>
                <a:t>1. </a:t>
              </a:r>
              <a:r>
                <a:rPr lang="en-ID" sz="2800" b="1" dirty="0" smtClean="0">
                  <a:solidFill>
                    <a:schemeClr val="bg1"/>
                  </a:solidFill>
                </a:rPr>
                <a:t>Customer </a:t>
              </a:r>
              <a:r>
                <a:rPr lang="en-ID" sz="2800" b="1" dirty="0">
                  <a:solidFill>
                    <a:schemeClr val="bg1"/>
                  </a:solidFill>
                </a:rPr>
                <a:t>Segments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2331071" y="2705621"/>
              <a:ext cx="2248525" cy="565149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rtlCol="0" anchor="t"/>
            <a:lstStyle/>
            <a:p>
              <a:r>
                <a:rPr lang="id-ID" sz="2800" b="1" dirty="0" smtClean="0">
                  <a:solidFill>
                    <a:schemeClr val="bg1"/>
                  </a:solidFill>
                </a:rPr>
                <a:t>9. </a:t>
              </a:r>
              <a:r>
                <a:rPr lang="en-ID" sz="2800" b="1" dirty="0" smtClean="0">
                  <a:solidFill>
                    <a:schemeClr val="bg1"/>
                  </a:solidFill>
                </a:rPr>
                <a:t>Cost </a:t>
              </a:r>
              <a:r>
                <a:rPr lang="en-ID" sz="2800" b="1" dirty="0">
                  <a:solidFill>
                    <a:schemeClr val="bg1"/>
                  </a:solidFill>
                </a:rPr>
                <a:t>Structure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7929795" y="2743199"/>
              <a:ext cx="2248525" cy="5576343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rtlCol="0" anchor="t"/>
            <a:lstStyle/>
            <a:p>
              <a:r>
                <a:rPr lang="id-ID" sz="2800" b="1" dirty="0" smtClean="0">
                  <a:solidFill>
                    <a:schemeClr val="bg1"/>
                  </a:solidFill>
                </a:rPr>
                <a:t>5. </a:t>
              </a:r>
              <a:r>
                <a:rPr lang="en-ID" sz="2800" b="1" dirty="0" smtClean="0">
                  <a:solidFill>
                    <a:schemeClr val="bg1"/>
                  </a:solidFill>
                </a:rPr>
                <a:t>Revenue </a:t>
              </a:r>
              <a:r>
                <a:rPr lang="en-ID" sz="2800" b="1" dirty="0">
                  <a:solidFill>
                    <a:schemeClr val="bg1"/>
                  </a:solidFill>
                </a:rPr>
                <a:t>Streams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1652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7065" t="30994" r="35791" b="6711"/>
          <a:stretch/>
        </p:blipFill>
        <p:spPr>
          <a:xfrm>
            <a:off x="1079292" y="1663908"/>
            <a:ext cx="9908498" cy="491677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73377" y="389744"/>
            <a:ext cx="6656630" cy="830997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r>
              <a:rPr lang="id-ID" sz="4800" b="1" dirty="0" smtClean="0">
                <a:solidFill>
                  <a:schemeClr val="bg1"/>
                </a:solidFill>
              </a:rPr>
              <a:t>1. </a:t>
            </a:r>
            <a:r>
              <a:rPr lang="en-ID" sz="4800" b="1" dirty="0" smtClean="0">
                <a:solidFill>
                  <a:schemeClr val="bg1"/>
                </a:solidFill>
              </a:rPr>
              <a:t>CUSTOMER </a:t>
            </a:r>
            <a:r>
              <a:rPr lang="en-ID" sz="4800" b="1" dirty="0">
                <a:solidFill>
                  <a:schemeClr val="bg1"/>
                </a:solidFill>
              </a:rPr>
              <a:t>SEGMENTS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25F1639-9977-4094-A306-CF68D3D74EF4}"/>
              </a:ext>
            </a:extLst>
          </p:cNvPr>
          <p:cNvSpPr/>
          <p:nvPr/>
        </p:nvSpPr>
        <p:spPr>
          <a:xfrm>
            <a:off x="789943" y="1799748"/>
            <a:ext cx="33668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dirty="0" smtClean="0"/>
              <a:t>S</a:t>
            </a:r>
            <a:r>
              <a:rPr lang="en-ID" dirty="0" err="1" smtClean="0"/>
              <a:t>ekelompok</a:t>
            </a:r>
            <a:r>
              <a:rPr lang="en-ID" dirty="0" smtClean="0"/>
              <a:t> </a:t>
            </a:r>
            <a:r>
              <a:rPr lang="en-ID" dirty="0"/>
              <a:t>orang yang </a:t>
            </a:r>
            <a:r>
              <a:rPr lang="en-ID" dirty="0" err="1"/>
              <a:t>ingin</a:t>
            </a:r>
            <a:r>
              <a:rPr lang="en-ID" dirty="0"/>
              <a:t> </a:t>
            </a:r>
            <a:r>
              <a:rPr lang="en-ID" dirty="0" err="1"/>
              <a:t>dicapai</a:t>
            </a:r>
            <a:r>
              <a:rPr lang="en-ID" dirty="0"/>
              <a:t> dan </a:t>
            </a:r>
            <a:r>
              <a:rPr lang="en-ID" dirty="0" err="1"/>
              <a:t>dilayani</a:t>
            </a:r>
            <a:r>
              <a:rPr lang="en-ID" dirty="0"/>
              <a:t> oleh </a:t>
            </a:r>
            <a:r>
              <a:rPr lang="en-ID" dirty="0" err="1"/>
              <a:t>perusahaan</a:t>
            </a:r>
            <a:r>
              <a:rPr lang="en-ID" dirty="0"/>
              <a:t> </a:t>
            </a:r>
            <a:endParaRPr lang="id-ID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mengunakan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/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 smtClean="0"/>
              <a:t>organisasi</a:t>
            </a:r>
            <a:endParaRPr lang="id-ID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/>
              <a:t>berkontribusi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penghasilan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d-ID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2294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2168" y="707923"/>
            <a:ext cx="8391832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b="1" dirty="0"/>
              <a:t>Pentingnya Customer </a:t>
            </a:r>
            <a:r>
              <a:rPr lang="id-ID" sz="2800" b="1" dirty="0" smtClean="0"/>
              <a:t>Segment</a:t>
            </a:r>
          </a:p>
          <a:p>
            <a:endParaRPr lang="id-ID" sz="2400" b="1" dirty="0"/>
          </a:p>
          <a:p>
            <a:r>
              <a:rPr lang="id-ID" sz="2400" dirty="0"/>
              <a:t>Menentukan Customer Segment memungkinkan bisnis untuk: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b="1" dirty="0" smtClean="0"/>
              <a:t>Menyesuaikan </a:t>
            </a:r>
            <a:r>
              <a:rPr lang="id-ID" sz="2400" b="1" dirty="0"/>
              <a:t>Penawaran</a:t>
            </a:r>
            <a:r>
              <a:rPr lang="id-ID" sz="2400" dirty="0"/>
              <a:t>: Menyediakan produk atau layanan yang sesuai dengan kebutuhan dan keinginan </a:t>
            </a:r>
            <a:r>
              <a:rPr lang="id-ID" sz="2400" dirty="0" smtClean="0"/>
              <a:t>pelanggan.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b="1" dirty="0" smtClean="0"/>
              <a:t>Meningkatkan </a:t>
            </a:r>
            <a:r>
              <a:rPr lang="id-ID" sz="2400" b="1" dirty="0"/>
              <a:t>Kepuasan Pelanggan</a:t>
            </a:r>
            <a:r>
              <a:rPr lang="id-ID" sz="2400" dirty="0"/>
              <a:t>: Memahami dan memenuhi harapan pelanggan sehingga mereka merasa puas dan loyal terhadap produk atau </a:t>
            </a:r>
            <a:r>
              <a:rPr lang="id-ID" sz="2400" dirty="0" smtClean="0"/>
              <a:t>layanan.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b="1" dirty="0" smtClean="0"/>
              <a:t>Efisiensi </a:t>
            </a:r>
            <a:r>
              <a:rPr lang="id-ID" sz="2400" b="1" dirty="0"/>
              <a:t>dalam Pemasaran</a:t>
            </a:r>
            <a:r>
              <a:rPr lang="id-ID" sz="2400" dirty="0"/>
              <a:t>: Memusatkan upaya pemasaran pada segmen yang paling potensial, sehingga mengoptimalkan penggunaan sumber daya.</a:t>
            </a:r>
          </a:p>
        </p:txBody>
      </p:sp>
    </p:spTree>
    <p:extLst>
      <p:ext uri="{BB962C8B-B14F-4D97-AF65-F5344CB8AC3E}">
        <p14:creationId xmlns:p14="http://schemas.microsoft.com/office/powerpoint/2010/main" val="2680655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2168" y="324464"/>
            <a:ext cx="103681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400" b="1" dirty="0"/>
              <a:t>Jenis-jenis Customer </a:t>
            </a:r>
            <a:r>
              <a:rPr lang="id-ID" sz="2400" b="1" dirty="0" smtClean="0"/>
              <a:t>Segment</a:t>
            </a:r>
          </a:p>
          <a:p>
            <a:endParaRPr lang="id-ID" sz="2400" b="1" dirty="0"/>
          </a:p>
          <a:p>
            <a:r>
              <a:rPr lang="id-ID" sz="2400" dirty="0"/>
              <a:t>Customer Segment bisa dibedakan menjadi beberapa jenis, antara lain: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b="1" dirty="0"/>
              <a:t>Mass Market</a:t>
            </a:r>
            <a:r>
              <a:rPr lang="id-ID" sz="2400" dirty="0"/>
              <a:t>: Pasar yang luas tanpa segmentasi khusus. Contohnya, produk kebutuhan sehari-hari seperti makanan </a:t>
            </a:r>
            <a:r>
              <a:rPr lang="id-ID" sz="2400" dirty="0" smtClean="0"/>
              <a:t>pokok.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b="1" dirty="0" smtClean="0"/>
              <a:t>Niche </a:t>
            </a:r>
            <a:r>
              <a:rPr lang="id-ID" sz="2400" b="1" dirty="0"/>
              <a:t>Market</a:t>
            </a:r>
            <a:r>
              <a:rPr lang="id-ID" sz="2400" dirty="0"/>
              <a:t>: Pasar yang lebih spesifik dengan kebutuhan dan preferensi khusus. Contohnya, produk-produk mewah atau </a:t>
            </a:r>
            <a:r>
              <a:rPr lang="id-ID" sz="2400" dirty="0" smtClean="0"/>
              <a:t>premium.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b="1" dirty="0" smtClean="0"/>
              <a:t>Segmented</a:t>
            </a:r>
            <a:r>
              <a:rPr lang="id-ID" sz="2400" dirty="0"/>
              <a:t>: Pasar yang dibagi ke dalam sub-segmen yang lebih kecil berdasarkan perbedaan kebutuhan atau karakteristik. Contohnya, pasar otomotif yang dibagi menjadi mobil keluarga, mobil sport, dan </a:t>
            </a:r>
            <a:r>
              <a:rPr lang="id-ID" sz="2400" dirty="0" smtClean="0"/>
              <a:t>lain-lain.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b="1" dirty="0" smtClean="0"/>
              <a:t>Diversified</a:t>
            </a:r>
            <a:r>
              <a:rPr lang="id-ID" sz="2400" dirty="0"/>
              <a:t>: Menargetkan lebih dari satu segmen pasar dengan kebutuhan yang sangat berbeda. Contohnya, Amazon yang melayani individu dan </a:t>
            </a:r>
            <a:r>
              <a:rPr lang="id-ID" sz="2400" dirty="0" smtClean="0"/>
              <a:t>bisnis.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b="1" dirty="0" smtClean="0"/>
              <a:t>Multi-sided </a:t>
            </a:r>
            <a:r>
              <a:rPr lang="id-ID" sz="2400" b="1" dirty="0"/>
              <a:t>Market</a:t>
            </a:r>
            <a:r>
              <a:rPr lang="id-ID" sz="2400" dirty="0"/>
              <a:t>: Melayani dua atau lebih kelompok pelanggan yang saling bergantung. Contohnya, platform seperti Uber yang melayani penumpang dan pengemudi.</a:t>
            </a:r>
          </a:p>
        </p:txBody>
      </p:sp>
    </p:spTree>
    <p:extLst>
      <p:ext uri="{BB962C8B-B14F-4D97-AF65-F5344CB8AC3E}">
        <p14:creationId xmlns:p14="http://schemas.microsoft.com/office/powerpoint/2010/main" val="738231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8142" y="781666"/>
            <a:ext cx="929148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b="1" dirty="0"/>
              <a:t>Mengidentifikasi Customer </a:t>
            </a:r>
            <a:r>
              <a:rPr lang="id-ID" sz="2800" b="1" dirty="0" smtClean="0"/>
              <a:t>Segment</a:t>
            </a:r>
          </a:p>
          <a:p>
            <a:endParaRPr lang="id-ID" sz="2400" b="1" dirty="0"/>
          </a:p>
          <a:p>
            <a:r>
              <a:rPr lang="id-ID" sz="2400" dirty="0"/>
              <a:t>Untuk mengidentifikasi Customer Segment, </a:t>
            </a:r>
            <a:r>
              <a:rPr lang="id-ID" sz="2400" dirty="0" smtClean="0"/>
              <a:t>dapat mempertimbangkan </a:t>
            </a:r>
            <a:r>
              <a:rPr lang="id-ID" sz="2400" dirty="0"/>
              <a:t>faktor-faktor berikut: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b="1" dirty="0"/>
              <a:t>Demografi</a:t>
            </a:r>
            <a:r>
              <a:rPr lang="id-ID" sz="2400" dirty="0"/>
              <a:t>: Usia, jenis kelamin, pendapatan, pendidikan, </a:t>
            </a:r>
            <a:r>
              <a:rPr lang="id-ID" sz="2400" dirty="0" smtClean="0"/>
              <a:t>dll.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b="1" dirty="0" smtClean="0"/>
              <a:t>Geografi</a:t>
            </a:r>
            <a:r>
              <a:rPr lang="id-ID" sz="2400" dirty="0"/>
              <a:t>: Lokasi geografis </a:t>
            </a:r>
            <a:r>
              <a:rPr lang="id-ID" sz="2400" dirty="0" smtClean="0"/>
              <a:t>pelanggan.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b="1" dirty="0" smtClean="0"/>
              <a:t>Psikografi</a:t>
            </a:r>
            <a:r>
              <a:rPr lang="id-ID" sz="2400" dirty="0"/>
              <a:t>: Gaya hidup, nilai, </a:t>
            </a:r>
            <a:r>
              <a:rPr lang="id-ID" sz="2400" dirty="0" smtClean="0"/>
              <a:t>kepribadian.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b="1" dirty="0" smtClean="0"/>
              <a:t>Perilaku</a:t>
            </a:r>
            <a:r>
              <a:rPr lang="id-ID" sz="2400" dirty="0"/>
              <a:t>: Pola pembelian, loyalitas, penggunaan produk</a:t>
            </a:r>
          </a:p>
        </p:txBody>
      </p:sp>
    </p:spTree>
    <p:extLst>
      <p:ext uri="{BB962C8B-B14F-4D97-AF65-F5344CB8AC3E}">
        <p14:creationId xmlns:p14="http://schemas.microsoft.com/office/powerpoint/2010/main" val="404034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7079" t="31091" r="35746" b="12553"/>
          <a:stretch/>
        </p:blipFill>
        <p:spPr>
          <a:xfrm>
            <a:off x="4007373" y="977120"/>
            <a:ext cx="7890725" cy="379485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312826" y="524656"/>
            <a:ext cx="6166175" cy="830997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r>
              <a:rPr lang="id-ID" sz="4800" b="1" dirty="0" smtClean="0">
                <a:solidFill>
                  <a:schemeClr val="bg1"/>
                </a:solidFill>
              </a:rPr>
              <a:t>2. </a:t>
            </a:r>
            <a:r>
              <a:rPr lang="en-ID" sz="4800" b="1" dirty="0" smtClean="0">
                <a:solidFill>
                  <a:schemeClr val="bg1"/>
                </a:solidFill>
              </a:rPr>
              <a:t>VALUE </a:t>
            </a:r>
            <a:r>
              <a:rPr lang="en-ID" sz="4800" b="1" dirty="0">
                <a:solidFill>
                  <a:schemeClr val="bg1"/>
                </a:solidFill>
              </a:rPr>
              <a:t>PROPOSITION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0B38C79-28BC-4A6D-B3F9-4B128CFA2ACD}"/>
              </a:ext>
            </a:extLst>
          </p:cNvPr>
          <p:cNvSpPr/>
          <p:nvPr/>
        </p:nvSpPr>
        <p:spPr>
          <a:xfrm>
            <a:off x="149224" y="1355653"/>
            <a:ext cx="385814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D" dirty="0"/>
              <a:t>Value, </a:t>
            </a:r>
            <a:r>
              <a:rPr lang="en-ID" dirty="0" err="1"/>
              <a:t>Rangkuman</a:t>
            </a:r>
            <a:r>
              <a:rPr lang="en-ID" dirty="0"/>
              <a:t> </a:t>
            </a:r>
            <a:r>
              <a:rPr lang="en-ID" dirty="0" err="1"/>
              <a:t>alasan</a:t>
            </a:r>
            <a:r>
              <a:rPr lang="en-ID" dirty="0"/>
              <a:t> </a:t>
            </a:r>
            <a:r>
              <a:rPr lang="en-ID" dirty="0" err="1"/>
              <a:t>utama</a:t>
            </a:r>
            <a:r>
              <a:rPr lang="en-ID" dirty="0"/>
              <a:t> </a:t>
            </a:r>
            <a:r>
              <a:rPr lang="en-ID" dirty="0" err="1"/>
              <a:t>kenapa</a:t>
            </a:r>
            <a:r>
              <a:rPr lang="en-ID" dirty="0"/>
              <a:t> </a:t>
            </a:r>
            <a:r>
              <a:rPr lang="en-ID" dirty="0" err="1"/>
              <a:t>pelanggan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user </a:t>
            </a:r>
            <a:r>
              <a:rPr lang="en-ID" dirty="0" err="1"/>
              <a:t>membayar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sejumlah</a:t>
            </a:r>
            <a:r>
              <a:rPr lang="en-ID" dirty="0"/>
              <a:t> </a:t>
            </a:r>
            <a:r>
              <a:rPr lang="en-ID" dirty="0" err="1"/>
              <a:t>layanan</a:t>
            </a:r>
            <a:r>
              <a:rPr lang="en-ID" dirty="0"/>
              <a:t> (Rodríguez, 2011</a:t>
            </a:r>
            <a:r>
              <a:rPr lang="en-ID" dirty="0" smtClean="0"/>
              <a:t>).</a:t>
            </a:r>
            <a:endParaRPr lang="id-ID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/>
              <a:t>keunikan</a:t>
            </a:r>
            <a:r>
              <a:rPr lang="en-US" dirty="0"/>
              <a:t> yang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mengapa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pantas</a:t>
            </a:r>
            <a:r>
              <a:rPr lang="en-US" dirty="0"/>
              <a:t>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 smtClean="0"/>
              <a:t>pelanggan</a:t>
            </a:r>
            <a:endParaRPr lang="id-ID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Keunikan</a:t>
            </a:r>
            <a:r>
              <a:rPr lang="en-US" dirty="0" smtClean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menonjol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 smtClean="0"/>
              <a:t>pesaing</a:t>
            </a:r>
            <a:endParaRPr lang="id-ID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Memecahkan</a:t>
            </a:r>
            <a:r>
              <a:rPr lang="en-US" dirty="0" smtClean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keinginan</a:t>
            </a:r>
            <a:r>
              <a:rPr lang="en-US" dirty="0"/>
              <a:t> </a:t>
            </a:r>
            <a:r>
              <a:rPr lang="en-US" dirty="0" err="1"/>
              <a:t>pelanggan</a:t>
            </a:r>
            <a:endParaRPr lang="en-US" dirty="0"/>
          </a:p>
          <a:p>
            <a:endParaRPr lang="en-ID" dirty="0"/>
          </a:p>
        </p:txBody>
      </p:sp>
      <p:sp>
        <p:nvSpPr>
          <p:cNvPr id="3" name="Explosion 1 2"/>
          <p:cNvSpPr/>
          <p:nvPr/>
        </p:nvSpPr>
        <p:spPr>
          <a:xfrm>
            <a:off x="3309218" y="4020381"/>
            <a:ext cx="2785403" cy="2709544"/>
          </a:xfrm>
          <a:prstGeom prst="irregularSeal1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id-ID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d-ID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sz="1600" dirty="0" smtClean="0"/>
              <a:t>Produk and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sz="1600" dirty="0" smtClean="0"/>
              <a:t>Pain Relievers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sz="1600" dirty="0" smtClean="0"/>
              <a:t>Gain Creators</a:t>
            </a:r>
          </a:p>
          <a:p>
            <a:pPr algn="ctr"/>
            <a:endParaRPr lang="id-ID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5486400" y="2433711"/>
            <a:ext cx="1702191" cy="19132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5948360" y="528725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d-ID" dirty="0"/>
              <a:t>Ini menjawab pertanyaan: </a:t>
            </a:r>
            <a:r>
              <a:rPr lang="id-ID" b="1" dirty="0"/>
              <a:t>Mengapa pelanggan harus memilih produk atau </a:t>
            </a:r>
            <a:r>
              <a:rPr lang="id-ID" b="1" dirty="0" smtClean="0"/>
              <a:t>layanan kita dibandingkan </a:t>
            </a:r>
            <a:r>
              <a:rPr lang="id-ID" b="1" dirty="0"/>
              <a:t>dengan kompetitor?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1028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91381" y="958645"/>
            <a:ext cx="979292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400" b="1" dirty="0"/>
              <a:t>Pentingnya Value </a:t>
            </a:r>
            <a:r>
              <a:rPr lang="id-ID" sz="2400" b="1" dirty="0" smtClean="0"/>
              <a:t>Proposition</a:t>
            </a:r>
          </a:p>
          <a:p>
            <a:endParaRPr lang="id-ID" sz="2400" b="1" dirty="0"/>
          </a:p>
          <a:p>
            <a:r>
              <a:rPr lang="id-ID" sz="2400" dirty="0"/>
              <a:t>Value Proposition sangat penting karena: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b="1" dirty="0"/>
              <a:t>Menarik Pelanggan:</a:t>
            </a:r>
            <a:r>
              <a:rPr lang="id-ID" sz="2400" dirty="0"/>
              <a:t> Membuat produk </a:t>
            </a:r>
            <a:r>
              <a:rPr lang="id-ID" sz="2400" dirty="0" smtClean="0"/>
              <a:t>menarik </a:t>
            </a:r>
            <a:r>
              <a:rPr lang="id-ID" sz="2400" dirty="0"/>
              <a:t>bagi pelanggan dengan menawarkan sesuatu yang memenuhi kebutuhan atau menyelesaikan masalah </a:t>
            </a:r>
            <a:r>
              <a:rPr lang="id-ID" sz="2400" dirty="0" smtClean="0"/>
              <a:t>mereka.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b="1" dirty="0" smtClean="0"/>
              <a:t>Membedakan </a:t>
            </a:r>
            <a:r>
              <a:rPr lang="id-ID" sz="2400" b="1" dirty="0"/>
              <a:t>dari Kompetitor:</a:t>
            </a:r>
            <a:r>
              <a:rPr lang="id-ID" sz="2400" dirty="0"/>
              <a:t> Memberikan alasan unik mengapa pelanggan harus memilih produk atau layanan </a:t>
            </a:r>
            <a:r>
              <a:rPr lang="id-ID" sz="2400" dirty="0" smtClean="0"/>
              <a:t>Anda.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b="1" dirty="0" smtClean="0"/>
              <a:t>Mengoptimalkan </a:t>
            </a:r>
            <a:r>
              <a:rPr lang="id-ID" sz="2400" b="1" dirty="0"/>
              <a:t>Penawaran:</a:t>
            </a:r>
            <a:r>
              <a:rPr lang="id-ID" sz="2400" dirty="0"/>
              <a:t> Memastikan bahwa produk atau layanan </a:t>
            </a:r>
            <a:r>
              <a:rPr lang="id-ID" sz="2400" dirty="0" smtClean="0"/>
              <a:t>benar-benar </a:t>
            </a:r>
            <a:r>
              <a:rPr lang="id-ID" sz="2400" dirty="0"/>
              <a:t>memberikan manfaat yang diharapkan oleh pelanggan</a:t>
            </a:r>
          </a:p>
        </p:txBody>
      </p:sp>
    </p:spTree>
    <p:extLst>
      <p:ext uri="{BB962C8B-B14F-4D97-AF65-F5344CB8AC3E}">
        <p14:creationId xmlns:p14="http://schemas.microsoft.com/office/powerpoint/2010/main" val="760707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Lanjutan Value Proposition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Ragam</a:t>
            </a:r>
            <a:r>
              <a:rPr lang="en-US" dirty="0"/>
              <a:t> value propositions:</a:t>
            </a:r>
          </a:p>
          <a:p>
            <a:pPr lvl="1"/>
            <a:r>
              <a:rPr lang="en-US" dirty="0"/>
              <a:t>Newness: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kebaruan</a:t>
            </a:r>
            <a:r>
              <a:rPr lang="en-US" dirty="0"/>
              <a:t>. </a:t>
            </a:r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dirty="0" err="1"/>
              <a:t>Teh</a:t>
            </a:r>
            <a:r>
              <a:rPr lang="en-US" dirty="0"/>
              <a:t> </a:t>
            </a:r>
            <a:r>
              <a:rPr lang="en-US" dirty="0" err="1"/>
              <a:t>kotak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Performance: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). </a:t>
            </a:r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dirty="0" err="1"/>
              <a:t>Produsen</a:t>
            </a:r>
            <a:r>
              <a:rPr lang="en-US" dirty="0"/>
              <a:t> </a:t>
            </a:r>
            <a:r>
              <a:rPr lang="en-US" dirty="0" err="1"/>
              <a:t>prosessor</a:t>
            </a:r>
            <a:r>
              <a:rPr lang="en-US" dirty="0"/>
              <a:t> </a:t>
            </a:r>
            <a:r>
              <a:rPr lang="en-US" dirty="0" err="1"/>
              <a:t>komputer</a:t>
            </a:r>
            <a:endParaRPr lang="en-US" dirty="0"/>
          </a:p>
          <a:p>
            <a:pPr lvl="1"/>
            <a:r>
              <a:rPr lang="en-US" dirty="0"/>
              <a:t>Customization: </a:t>
            </a:r>
            <a:r>
              <a:rPr lang="en-US" dirty="0" err="1"/>
              <a:t>disesuaikan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. </a:t>
            </a:r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dirty="0" err="1"/>
              <a:t>sepeda</a:t>
            </a:r>
            <a:r>
              <a:rPr lang="en-US" dirty="0"/>
              <a:t> motor </a:t>
            </a:r>
            <a:r>
              <a:rPr lang="en-US" dirty="0" err="1"/>
              <a:t>scoopy</a:t>
            </a:r>
            <a:r>
              <a:rPr lang="en-US" dirty="0"/>
              <a:t> yang </a:t>
            </a:r>
            <a:r>
              <a:rPr lang="en-US" dirty="0" err="1"/>
              <a:t>ditujukan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 </a:t>
            </a:r>
            <a:r>
              <a:rPr lang="en-US" dirty="0" err="1"/>
              <a:t>perempuan</a:t>
            </a:r>
            <a:endParaRPr lang="en-US" dirty="0"/>
          </a:p>
          <a:p>
            <a:pPr lvl="1"/>
            <a:r>
              <a:rPr lang="en-US" dirty="0"/>
              <a:t>Getting the job done: </a:t>
            </a:r>
            <a:r>
              <a:rPr lang="en-US" dirty="0" err="1"/>
              <a:t>nilai</a:t>
            </a:r>
            <a:r>
              <a:rPr lang="en-US" dirty="0"/>
              <a:t> yang </a:t>
            </a:r>
            <a:r>
              <a:rPr lang="en-US" dirty="0" err="1"/>
              <a:t>diciptakan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r>
              <a:rPr lang="en-US" dirty="0" err="1"/>
              <a:t>Contoh</a:t>
            </a:r>
            <a:r>
              <a:rPr lang="en-US" dirty="0"/>
              <a:t>: Advertising Agency</a:t>
            </a:r>
          </a:p>
          <a:p>
            <a:r>
              <a:rPr lang="en-US" dirty="0" err="1"/>
              <a:t>Ragam</a:t>
            </a:r>
            <a:r>
              <a:rPr lang="en-US" dirty="0"/>
              <a:t> value propositions (</a:t>
            </a:r>
            <a:r>
              <a:rPr lang="en-US" dirty="0" err="1"/>
              <a:t>lanjutan</a:t>
            </a:r>
            <a:r>
              <a:rPr lang="en-US" dirty="0"/>
              <a:t>):</a:t>
            </a:r>
          </a:p>
          <a:p>
            <a:pPr lvl="1"/>
            <a:r>
              <a:rPr lang="en-US" dirty="0"/>
              <a:t>Design</a:t>
            </a:r>
          </a:p>
          <a:p>
            <a:pPr lvl="1"/>
            <a:r>
              <a:rPr lang="en-US" dirty="0"/>
              <a:t>Brand</a:t>
            </a:r>
          </a:p>
          <a:p>
            <a:pPr lvl="1"/>
            <a:r>
              <a:rPr lang="en-US" dirty="0"/>
              <a:t>Price</a:t>
            </a:r>
          </a:p>
          <a:p>
            <a:pPr lvl="1"/>
            <a:r>
              <a:rPr lang="en-US" dirty="0"/>
              <a:t>Cost reduction</a:t>
            </a:r>
          </a:p>
          <a:p>
            <a:pPr lvl="1"/>
            <a:r>
              <a:rPr lang="en-US" dirty="0"/>
              <a:t>Risk reduction</a:t>
            </a:r>
          </a:p>
          <a:p>
            <a:pPr lvl="1"/>
            <a:r>
              <a:rPr lang="en-US" dirty="0"/>
              <a:t>Accessibility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776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569</Words>
  <Application>Microsoft Office PowerPoint</Application>
  <PresentationFormat>Widescreen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Adobe Devanagari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Lanjutan Value Proposition</vt:lpstr>
      <vt:lpstr>PowerPoint Presentation</vt:lpstr>
    </vt:vector>
  </TitlesOfParts>
  <Company>TTTYZSF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TETA</dc:creator>
  <cp:lastModifiedBy>MyDell</cp:lastModifiedBy>
  <cp:revision>34</cp:revision>
  <dcterms:created xsi:type="dcterms:W3CDTF">2017-11-15T14:48:22Z</dcterms:created>
  <dcterms:modified xsi:type="dcterms:W3CDTF">2024-08-09T03:37:09Z</dcterms:modified>
</cp:coreProperties>
</file>