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2"/>
  </p:notesMasterIdLst>
  <p:sldIdLst>
    <p:sldId id="256" r:id="rId2"/>
    <p:sldId id="257" r:id="rId3"/>
    <p:sldId id="263" r:id="rId4"/>
    <p:sldId id="258" r:id="rId5"/>
    <p:sldId id="287" r:id="rId6"/>
    <p:sldId id="260" r:id="rId7"/>
    <p:sldId id="262" r:id="rId8"/>
    <p:sldId id="266" r:id="rId9"/>
    <p:sldId id="305" r:id="rId10"/>
    <p:sldId id="259" r:id="rId11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Montserrat" panose="00000500000000000000" pitchFamily="50" charset="0"/>
      <p:regular r:id="rId14"/>
      <p:bold r:id="rId15"/>
      <p:italic r:id="rId16"/>
      <p:boldItalic r:id="rId17"/>
    </p:embeddedFont>
    <p:embeddedFont>
      <p:font typeface="Montserrat ExtraBold" panose="00000900000000000000" pitchFamily="2" charset="0"/>
      <p:bold r:id="rId18"/>
      <p:boldItalic r:id="rId19"/>
    </p:embeddedFont>
    <p:embeddedFont>
      <p:font typeface="Montserrat ExtraLight" panose="000003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7CE3F3-DE9A-401E-9020-5FB9AF18268E}">
  <a:tblStyle styleId="{F17CE3F3-DE9A-401E-9020-5FB9AF1826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29023341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29023341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f9262ee2f_0_26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f9262ee2f_0_26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f9262ee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f9262ee2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f9262ee2f_0_26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f9262ee2f_0_26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7f9262ee2f_0_26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7" name="Google Shape;2177;g7f9262ee2f_0_26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29023341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29023341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f9262ee2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f9262ee2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80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44200" y="3704650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1937338" y="246317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ubTitle" idx="1"/>
          </p:nvPr>
        </p:nvSpPr>
        <p:spPr>
          <a:xfrm>
            <a:off x="1937338" y="3148075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title" idx="2"/>
          </p:nvPr>
        </p:nvSpPr>
        <p:spPr>
          <a:xfrm>
            <a:off x="4816563" y="246317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ubTitle" idx="3"/>
          </p:nvPr>
        </p:nvSpPr>
        <p:spPr>
          <a:xfrm>
            <a:off x="4816563" y="3148075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title" idx="4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body" idx="1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49464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5337175" y="1297125"/>
            <a:ext cx="2837400" cy="125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5337175" y="2593875"/>
            <a:ext cx="2837400" cy="12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CAPTION_ONLY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7357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938500" y="1246025"/>
            <a:ext cx="7172100" cy="30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1pPr>
            <a:lvl2pPr marL="914400" lvl="1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2pPr>
            <a:lvl3pPr marL="1371600" lvl="2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3pPr>
            <a:lvl4pPr marL="1828800" lvl="3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4pPr>
            <a:lvl5pPr marL="2286000" lvl="4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5pPr>
            <a:lvl6pPr marL="2743200" lvl="5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6pPr>
            <a:lvl7pPr marL="3200400" lvl="6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7pPr>
            <a:lvl8pPr marL="3657600" lvl="7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8pPr>
            <a:lvl9pPr marL="4114800" lvl="8" indent="-301625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353849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1"/>
          </p:nvPr>
        </p:nvSpPr>
        <p:spPr>
          <a:xfrm>
            <a:off x="3538497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title" idx="2"/>
          </p:nvPr>
        </p:nvSpPr>
        <p:spPr>
          <a:xfrm>
            <a:off x="6028553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3"/>
          </p:nvPr>
        </p:nvSpPr>
        <p:spPr>
          <a:xfrm>
            <a:off x="6028553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title" idx="4"/>
          </p:nvPr>
        </p:nvSpPr>
        <p:spPr>
          <a:xfrm>
            <a:off x="104844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5"/>
          </p:nvPr>
        </p:nvSpPr>
        <p:spPr>
          <a:xfrm>
            <a:off x="1048447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6" hasCustomPrompt="1"/>
          </p:nvPr>
        </p:nvSpPr>
        <p:spPr>
          <a:xfrm>
            <a:off x="10484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>
            <a:spLocks noGrp="1"/>
          </p:cNvSpPr>
          <p:nvPr>
            <p:ph type="title" idx="7" hasCustomPrompt="1"/>
          </p:nvPr>
        </p:nvSpPr>
        <p:spPr>
          <a:xfrm>
            <a:off x="353850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8" hasCustomPrompt="1"/>
          </p:nvPr>
        </p:nvSpPr>
        <p:spPr>
          <a:xfrm>
            <a:off x="60285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4285500" y="2832875"/>
            <a:ext cx="3657300" cy="644700"/>
          </a:xfrm>
          <a:prstGeom prst="rect">
            <a:avLst/>
          </a:prstGeom>
          <a:effectLst>
            <a:outerShdw blurRad="57150" dist="19050" dir="5400000" algn="bl" rotWithShape="0">
              <a:srgbClr val="76A5AF">
                <a:alpha val="88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4144050" y="3549850"/>
            <a:ext cx="39402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ctrTitle"/>
          </p:nvPr>
        </p:nvSpPr>
        <p:spPr>
          <a:xfrm>
            <a:off x="1850525" y="1157925"/>
            <a:ext cx="5442900" cy="26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ubTitle" idx="1"/>
          </p:nvPr>
        </p:nvSpPr>
        <p:spPr>
          <a:xfrm>
            <a:off x="2481900" y="3945600"/>
            <a:ext cx="41802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ctrTitle"/>
          </p:nvPr>
        </p:nvSpPr>
        <p:spPr>
          <a:xfrm>
            <a:off x="2110050" y="1927050"/>
            <a:ext cx="4923900" cy="644700"/>
          </a:xfrm>
          <a:prstGeom prst="rect">
            <a:avLst/>
          </a:prstGeom>
          <a:effectLst>
            <a:outerShdw blurRad="142875" dist="19050" dir="87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200" dirty="0"/>
              <a:t>PERAN SIM DALAM ORGANISASI</a:t>
            </a:r>
          </a:p>
        </p:txBody>
      </p:sp>
      <p:sp>
        <p:nvSpPr>
          <p:cNvPr id="164" name="Google Shape;164;p38"/>
          <p:cNvSpPr txBox="1">
            <a:spLocks noGrp="1"/>
          </p:cNvSpPr>
          <p:nvPr>
            <p:ph type="ctrTitle"/>
          </p:nvPr>
        </p:nvSpPr>
        <p:spPr>
          <a:xfrm>
            <a:off x="2389307" y="2905850"/>
            <a:ext cx="4365386" cy="464700"/>
          </a:xfrm>
          <a:prstGeom prst="rect">
            <a:avLst/>
          </a:prstGeom>
          <a:effectLst>
            <a:outerShdw blurRad="100013" dist="19050" dir="84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Dr. Rita Mutiarni, SE, MM</a:t>
            </a:r>
            <a:br>
              <a:rPr lang="it-IT" sz="2200" b="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r>
              <a:rPr lang="it-IT" sz="2200" b="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Dr. Nuri Purwanto, S.ST, MM</a:t>
            </a:r>
          </a:p>
        </p:txBody>
      </p:sp>
      <p:cxnSp>
        <p:nvCxnSpPr>
          <p:cNvPr id="165" name="Google Shape;165;p38"/>
          <p:cNvCxnSpPr/>
          <p:nvPr/>
        </p:nvCxnSpPr>
        <p:spPr>
          <a:xfrm>
            <a:off x="3190500" y="256517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ECA3C7E-CC58-DDDF-2893-949D3D6E8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93" y="146391"/>
            <a:ext cx="2425558" cy="673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CF46D-3BAD-74F6-1760-ACD448896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358" y="236704"/>
            <a:ext cx="924837" cy="492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06B48E-AADE-7559-2D1F-F0D2BC1E6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894" y="135807"/>
            <a:ext cx="648176" cy="6481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1"/>
          <p:cNvSpPr txBox="1">
            <a:spLocks noGrp="1"/>
          </p:cNvSpPr>
          <p:nvPr>
            <p:ph type="ctrTitle"/>
          </p:nvPr>
        </p:nvSpPr>
        <p:spPr>
          <a:xfrm>
            <a:off x="4130384" y="2832875"/>
            <a:ext cx="4858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SIMPULAN!</a:t>
            </a:r>
          </a:p>
        </p:txBody>
      </p:sp>
      <p:sp>
        <p:nvSpPr>
          <p:cNvPr id="195" name="Google Shape;195;p41"/>
          <p:cNvSpPr txBox="1">
            <a:spLocks noGrp="1"/>
          </p:cNvSpPr>
          <p:nvPr>
            <p:ph type="subTitle" idx="1"/>
          </p:nvPr>
        </p:nvSpPr>
        <p:spPr>
          <a:xfrm>
            <a:off x="4144049" y="3549850"/>
            <a:ext cx="4918307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TI PENTING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memajukan</a:t>
            </a:r>
            <a:r>
              <a:rPr lang="en-US" b="1" dirty="0"/>
              <a:t> </a:t>
            </a:r>
            <a:r>
              <a:rPr lang="en-US" b="1" dirty="0" err="1"/>
              <a:t>pendidikan</a:t>
            </a:r>
            <a:r>
              <a:rPr lang="en-US" b="1" dirty="0"/>
              <a:t>, </a:t>
            </a:r>
            <a:r>
              <a:rPr lang="en-US" b="1" dirty="0" err="1"/>
              <a:t>bisnis</a:t>
            </a:r>
            <a:r>
              <a:rPr lang="en-US" b="1" dirty="0"/>
              <a:t>, dan </a:t>
            </a:r>
            <a:r>
              <a:rPr lang="en-US" b="1" dirty="0" err="1"/>
              <a:t>pemerintahan</a:t>
            </a:r>
            <a:r>
              <a:rPr lang="en-US" b="1" dirty="0"/>
              <a:t>. </a:t>
            </a:r>
            <a:r>
              <a:rPr lang="en-US" b="1" dirty="0" err="1"/>
              <a:t>Penguasaan</a:t>
            </a:r>
            <a:r>
              <a:rPr lang="en-US" b="1" dirty="0"/>
              <a:t> TI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</a:t>
            </a:r>
            <a:r>
              <a:rPr lang="en-US" b="1" dirty="0" err="1"/>
              <a:t>sukses</a:t>
            </a:r>
            <a:r>
              <a:rPr lang="en-US" b="1" dirty="0"/>
              <a:t> di masa </a:t>
            </a:r>
            <a:r>
              <a:rPr lang="en-US" b="1" dirty="0" err="1"/>
              <a:t>depan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>
            <a:spLocks noGrp="1"/>
          </p:cNvSpPr>
          <p:nvPr>
            <p:ph type="title"/>
          </p:nvPr>
        </p:nvSpPr>
        <p:spPr>
          <a:xfrm>
            <a:off x="970336" y="1130829"/>
            <a:ext cx="57357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Pemanfaatan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Pendidikan</a:t>
            </a:r>
          </a:p>
        </p:txBody>
      </p:sp>
      <p:sp>
        <p:nvSpPr>
          <p:cNvPr id="171" name="Google Shape;171;p39"/>
          <p:cNvSpPr txBox="1">
            <a:spLocks noGrp="1"/>
          </p:cNvSpPr>
          <p:nvPr>
            <p:ph type="body" idx="1"/>
          </p:nvPr>
        </p:nvSpPr>
        <p:spPr>
          <a:xfrm>
            <a:off x="970336" y="2135893"/>
            <a:ext cx="7172100" cy="30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n-US" sz="1500" dirty="0" err="1"/>
              <a:t>Perkembangan</a:t>
            </a:r>
            <a:r>
              <a:rPr lang="en-US" sz="1500" dirty="0"/>
              <a:t> </a:t>
            </a:r>
            <a:r>
              <a:rPr lang="en-US" sz="1500" dirty="0" err="1"/>
              <a:t>teknologi</a:t>
            </a:r>
            <a:r>
              <a:rPr lang="en-US" sz="1500" dirty="0"/>
              <a:t> </a:t>
            </a:r>
            <a:r>
              <a:rPr lang="en-US" sz="1500" dirty="0" err="1"/>
              <a:t>informasi</a:t>
            </a:r>
            <a:r>
              <a:rPr lang="en-US" sz="1500" dirty="0"/>
              <a:t> (TI) </a:t>
            </a:r>
            <a:r>
              <a:rPr lang="en-US" sz="1500" dirty="0" err="1"/>
              <a:t>telah</a:t>
            </a:r>
            <a:r>
              <a:rPr lang="en-US" sz="1500" dirty="0"/>
              <a:t> </a:t>
            </a:r>
            <a:r>
              <a:rPr lang="en-US" sz="1500" dirty="0" err="1"/>
              <a:t>menjadi</a:t>
            </a:r>
            <a:r>
              <a:rPr lang="en-US" sz="1500" dirty="0"/>
              <a:t> </a:t>
            </a:r>
            <a:r>
              <a:rPr lang="en-US" sz="1500" dirty="0" err="1"/>
              <a:t>faktor</a:t>
            </a:r>
            <a:r>
              <a:rPr lang="en-US" sz="1500" dirty="0"/>
              <a:t> </a:t>
            </a:r>
            <a:r>
              <a:rPr lang="en-US" sz="1500" dirty="0" err="1"/>
              <a:t>penting</a:t>
            </a:r>
            <a:r>
              <a:rPr lang="en-US" sz="1500" dirty="0"/>
              <a:t> </a:t>
            </a:r>
            <a:r>
              <a:rPr lang="en-US" sz="1500" dirty="0" err="1"/>
              <a:t>dalam</a:t>
            </a:r>
            <a:r>
              <a:rPr lang="en-US" sz="1500" dirty="0"/>
              <a:t> </a:t>
            </a:r>
            <a:r>
              <a:rPr lang="en-US" sz="1500" dirty="0" err="1"/>
              <a:t>meningkatkan</a:t>
            </a:r>
            <a:r>
              <a:rPr lang="en-US" sz="1500" dirty="0"/>
              <a:t> </a:t>
            </a:r>
            <a:r>
              <a:rPr lang="en-US" sz="1500" dirty="0" err="1"/>
              <a:t>efisiensi</a:t>
            </a:r>
            <a:r>
              <a:rPr lang="en-US" sz="1500" dirty="0"/>
              <a:t> dan </a:t>
            </a:r>
            <a:r>
              <a:rPr lang="en-US" sz="1500" dirty="0" err="1"/>
              <a:t>produktivitas</a:t>
            </a:r>
            <a:r>
              <a:rPr lang="en-US" sz="1500" dirty="0"/>
              <a:t> di </a:t>
            </a:r>
            <a:r>
              <a:rPr lang="en-US" sz="1500" dirty="0" err="1"/>
              <a:t>berbagai</a:t>
            </a:r>
            <a:r>
              <a:rPr lang="en-US" sz="1500" dirty="0"/>
              <a:t> </a:t>
            </a:r>
            <a:r>
              <a:rPr lang="en-US" sz="1500" dirty="0" err="1"/>
              <a:t>sektor</a:t>
            </a:r>
            <a:r>
              <a:rPr lang="en-US" sz="1500" dirty="0"/>
              <a:t> </a:t>
            </a:r>
            <a:r>
              <a:rPr lang="en-US" sz="1500" dirty="0" err="1"/>
              <a:t>seperti</a:t>
            </a:r>
            <a:r>
              <a:rPr lang="en-US" sz="1500" dirty="0"/>
              <a:t> </a:t>
            </a:r>
            <a:r>
              <a:rPr lang="en-US" sz="1500" dirty="0" err="1"/>
              <a:t>pendidikan</a:t>
            </a:r>
            <a:r>
              <a:rPr lang="en-US" sz="1500" dirty="0"/>
              <a:t>, </a:t>
            </a:r>
            <a:r>
              <a:rPr lang="en-US" sz="1500" dirty="0" err="1"/>
              <a:t>bisnis</a:t>
            </a:r>
            <a:r>
              <a:rPr lang="en-US" sz="1500" dirty="0"/>
              <a:t>, dan </a:t>
            </a:r>
            <a:r>
              <a:rPr lang="en-US" sz="1500" dirty="0" err="1"/>
              <a:t>pemerintahan</a:t>
            </a:r>
            <a:r>
              <a:rPr lang="en-US" sz="1500" dirty="0"/>
              <a:t>.</a:t>
            </a:r>
          </a:p>
          <a:p>
            <a:pPr marL="0" indent="0" algn="just">
              <a:buNone/>
            </a:pPr>
            <a:endParaRPr lang="en-US" sz="1500" dirty="0"/>
          </a:p>
          <a:p>
            <a:pPr marL="0" indent="0" algn="just">
              <a:buNone/>
            </a:pPr>
            <a:r>
              <a:rPr lang="en-US" sz="1500" dirty="0" err="1"/>
              <a:t>Penggunaan</a:t>
            </a:r>
            <a:r>
              <a:rPr lang="en-US" sz="1500" dirty="0"/>
              <a:t> TI: TI </a:t>
            </a:r>
            <a:r>
              <a:rPr lang="en-US" sz="1500" dirty="0" err="1"/>
              <a:t>telah</a:t>
            </a:r>
            <a:r>
              <a:rPr lang="en-US" sz="1500" dirty="0"/>
              <a:t> </a:t>
            </a:r>
            <a:r>
              <a:rPr lang="en-US" sz="1500" dirty="0" err="1"/>
              <a:t>memungkinkan</a:t>
            </a:r>
            <a:r>
              <a:rPr lang="en-US" sz="1500" dirty="0"/>
              <a:t> </a:t>
            </a:r>
            <a:r>
              <a:rPr lang="en-US" sz="1500" dirty="0" err="1"/>
              <a:t>pengembangan</a:t>
            </a:r>
            <a:r>
              <a:rPr lang="en-US" sz="1500" dirty="0"/>
              <a:t> </a:t>
            </a:r>
            <a:r>
              <a:rPr lang="en-US" sz="1500" dirty="0" err="1"/>
              <a:t>metode</a:t>
            </a:r>
            <a:r>
              <a:rPr lang="en-US" sz="1500" dirty="0"/>
              <a:t> </a:t>
            </a:r>
            <a:r>
              <a:rPr lang="en-US" sz="1500" dirty="0" err="1"/>
              <a:t>pendidikan</a:t>
            </a:r>
            <a:r>
              <a:rPr lang="en-US" sz="1500" dirty="0"/>
              <a:t> </a:t>
            </a:r>
            <a:r>
              <a:rPr lang="en-US" sz="1500" dirty="0" err="1"/>
              <a:t>baru</a:t>
            </a:r>
            <a:r>
              <a:rPr lang="en-US" sz="1500" dirty="0"/>
              <a:t>, </a:t>
            </a:r>
            <a:r>
              <a:rPr lang="en-US" sz="1500" dirty="0" err="1"/>
              <a:t>termasuk</a:t>
            </a:r>
            <a:r>
              <a:rPr lang="en-US" sz="1500" dirty="0"/>
              <a:t> </a:t>
            </a:r>
            <a:r>
              <a:rPr lang="en-US" sz="1500" dirty="0" err="1"/>
              <a:t>pendidikan</a:t>
            </a:r>
            <a:r>
              <a:rPr lang="en-US" sz="1500" dirty="0"/>
              <a:t> </a:t>
            </a:r>
            <a:r>
              <a:rPr lang="en-US" sz="1500" dirty="0" err="1"/>
              <a:t>jarak</a:t>
            </a:r>
            <a:r>
              <a:rPr lang="en-US" sz="1500" dirty="0"/>
              <a:t> </a:t>
            </a:r>
            <a:r>
              <a:rPr lang="en-US" sz="1500" dirty="0" err="1"/>
              <a:t>jauh</a:t>
            </a:r>
            <a:r>
              <a:rPr lang="en-US" sz="1500" dirty="0"/>
              <a:t> </a:t>
            </a:r>
            <a:r>
              <a:rPr lang="en-US" sz="1500" dirty="0" err="1"/>
              <a:t>atau</a:t>
            </a:r>
            <a:r>
              <a:rPr lang="en-US" sz="1500" dirty="0"/>
              <a:t> e-learning, yang </a:t>
            </a:r>
            <a:r>
              <a:rPr lang="en-US" sz="1500" dirty="0" err="1"/>
              <a:t>memungkinkan</a:t>
            </a:r>
            <a:r>
              <a:rPr lang="en-US" sz="1500" dirty="0"/>
              <a:t> </a:t>
            </a:r>
            <a:r>
              <a:rPr lang="en-US" sz="1500" dirty="0" err="1"/>
              <a:t>akses</a:t>
            </a:r>
            <a:r>
              <a:rPr lang="en-US" sz="1500" dirty="0"/>
              <a:t> </a:t>
            </a:r>
            <a:r>
              <a:rPr lang="en-US" sz="1500" dirty="0" err="1"/>
              <a:t>lebih</a:t>
            </a:r>
            <a:r>
              <a:rPr lang="en-US" sz="1500" dirty="0"/>
              <a:t> </a:t>
            </a:r>
            <a:r>
              <a:rPr lang="en-US" sz="1500" dirty="0" err="1"/>
              <a:t>luas</a:t>
            </a:r>
            <a:r>
              <a:rPr lang="en-US" sz="1500" dirty="0"/>
              <a:t> dan </a:t>
            </a:r>
            <a:r>
              <a:rPr lang="en-US" sz="1500" dirty="0" err="1"/>
              <a:t>fleksibel</a:t>
            </a:r>
            <a:r>
              <a:rPr lang="en-US" sz="1500" dirty="0"/>
              <a:t> </a:t>
            </a:r>
            <a:r>
              <a:rPr lang="en-US" sz="1500" dirty="0" err="1"/>
              <a:t>terhadap</a:t>
            </a:r>
            <a:r>
              <a:rPr lang="en-US" sz="1500" dirty="0"/>
              <a:t> </a:t>
            </a:r>
            <a:r>
              <a:rPr lang="en-US" sz="1500" dirty="0" err="1"/>
              <a:t>pendidikan</a:t>
            </a:r>
            <a:r>
              <a:rPr lang="en-US" sz="1500" dirty="0"/>
              <a:t>.</a:t>
            </a:r>
          </a:p>
          <a:p>
            <a:pPr marL="0" indent="0" algn="just">
              <a:buNone/>
            </a:pPr>
            <a:endParaRPr lang="en-US" sz="1500" dirty="0"/>
          </a:p>
          <a:p>
            <a:pPr marL="0" indent="0" algn="just">
              <a:buNone/>
            </a:pPr>
            <a:r>
              <a:rPr lang="en-US" sz="1500" dirty="0" err="1"/>
              <a:t>Manfaat</a:t>
            </a:r>
            <a:r>
              <a:rPr lang="en-US" sz="1500" dirty="0"/>
              <a:t>:  </a:t>
            </a:r>
            <a:r>
              <a:rPr lang="en-US" sz="1500" dirty="0" err="1"/>
              <a:t>Teknologi</a:t>
            </a:r>
            <a:r>
              <a:rPr lang="en-US" sz="1500" dirty="0"/>
              <a:t> </a:t>
            </a:r>
            <a:r>
              <a:rPr lang="en-US" sz="1500" dirty="0" err="1"/>
              <a:t>informasi</a:t>
            </a:r>
            <a:r>
              <a:rPr lang="en-US" sz="1500" dirty="0"/>
              <a:t> </a:t>
            </a:r>
            <a:r>
              <a:rPr lang="en-US" sz="1500" dirty="0" err="1"/>
              <a:t>memudahkan</a:t>
            </a:r>
            <a:r>
              <a:rPr lang="en-US" sz="1500" dirty="0"/>
              <a:t> </a:t>
            </a:r>
            <a:r>
              <a:rPr lang="en-US" sz="1500" dirty="0" err="1"/>
              <a:t>akses</a:t>
            </a:r>
            <a:r>
              <a:rPr lang="en-US" sz="1500" dirty="0"/>
              <a:t> </a:t>
            </a:r>
            <a:r>
              <a:rPr lang="en-US" sz="1500" dirty="0" err="1"/>
              <a:t>ke</a:t>
            </a:r>
            <a:r>
              <a:rPr lang="en-US" sz="1500" dirty="0"/>
              <a:t> </a:t>
            </a:r>
            <a:r>
              <a:rPr lang="en-US" sz="1500" dirty="0" err="1"/>
              <a:t>materi</a:t>
            </a:r>
            <a:r>
              <a:rPr lang="en-US" sz="1500" dirty="0"/>
              <a:t> </a:t>
            </a:r>
            <a:r>
              <a:rPr lang="en-US" sz="1500" dirty="0" err="1"/>
              <a:t>pendidikan</a:t>
            </a:r>
            <a:r>
              <a:rPr lang="en-US" sz="1500" dirty="0"/>
              <a:t>, </a:t>
            </a:r>
            <a:r>
              <a:rPr lang="en-US" sz="1500" dirty="0" err="1"/>
              <a:t>memungkinkan</a:t>
            </a:r>
            <a:r>
              <a:rPr lang="en-US" sz="1500" dirty="0"/>
              <a:t> </a:t>
            </a:r>
            <a:r>
              <a:rPr lang="en-US" sz="1500" dirty="0" err="1"/>
              <a:t>interaksi</a:t>
            </a:r>
            <a:r>
              <a:rPr lang="en-US" sz="1500" dirty="0"/>
              <a:t> real-time </a:t>
            </a:r>
            <a:r>
              <a:rPr lang="en-US" sz="1500" dirty="0" err="1"/>
              <a:t>antara</a:t>
            </a:r>
            <a:r>
              <a:rPr lang="en-US" sz="1500" dirty="0"/>
              <a:t> guru dan </a:t>
            </a:r>
            <a:r>
              <a:rPr lang="en-US" sz="1500" dirty="0" err="1"/>
              <a:t>siswa</a:t>
            </a:r>
            <a:r>
              <a:rPr lang="en-US" sz="1500" dirty="0"/>
              <a:t>, </a:t>
            </a:r>
            <a:r>
              <a:rPr lang="en-US" sz="1500" dirty="0" err="1"/>
              <a:t>serta</a:t>
            </a:r>
            <a:r>
              <a:rPr lang="en-US" sz="1500" dirty="0"/>
              <a:t> </a:t>
            </a:r>
            <a:r>
              <a:rPr lang="en-US" sz="1500" dirty="0" err="1"/>
              <a:t>meningkatkan</a:t>
            </a:r>
            <a:r>
              <a:rPr lang="en-US" sz="1500" dirty="0"/>
              <a:t> </a:t>
            </a:r>
            <a:r>
              <a:rPr lang="en-US" sz="1500" dirty="0" err="1"/>
              <a:t>kualitas</a:t>
            </a:r>
            <a:r>
              <a:rPr lang="en-US" sz="1500" dirty="0"/>
              <a:t> </a:t>
            </a:r>
            <a:r>
              <a:rPr lang="en-US" sz="1500" dirty="0" err="1"/>
              <a:t>pendidikan</a:t>
            </a:r>
            <a:r>
              <a:rPr lang="en-US" sz="1500" dirty="0"/>
              <a:t> </a:t>
            </a:r>
            <a:r>
              <a:rPr lang="en-US" sz="1500" dirty="0" err="1"/>
              <a:t>secara</a:t>
            </a:r>
            <a:r>
              <a:rPr lang="en-US" sz="1500" dirty="0"/>
              <a:t> </a:t>
            </a:r>
            <a:r>
              <a:rPr lang="en-US" sz="1500" dirty="0" err="1"/>
              <a:t>keseluruhan</a:t>
            </a:r>
            <a:r>
              <a:rPr lang="en-US" sz="1500" dirty="0"/>
              <a:t>.</a:t>
            </a:r>
          </a:p>
        </p:txBody>
      </p:sp>
      <p:cxnSp>
        <p:nvCxnSpPr>
          <p:cNvPr id="172" name="Google Shape;172;p39"/>
          <p:cNvCxnSpPr>
            <a:cxnSpLocks/>
          </p:cNvCxnSpPr>
          <p:nvPr/>
        </p:nvCxnSpPr>
        <p:spPr>
          <a:xfrm>
            <a:off x="1075186" y="1067164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5"/>
          <p:cNvSpPr txBox="1">
            <a:spLocks noGrp="1"/>
          </p:cNvSpPr>
          <p:nvPr>
            <p:ph type="title" idx="4"/>
          </p:nvPr>
        </p:nvSpPr>
        <p:spPr>
          <a:xfrm>
            <a:off x="938499" y="445025"/>
            <a:ext cx="5307179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/>
              <a:t>Tantangan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Pendidikan Jarak </a:t>
            </a:r>
            <a:r>
              <a:rPr lang="en-US" sz="3200" dirty="0" err="1"/>
              <a:t>Jauh</a:t>
            </a:r>
            <a:endParaRPr lang="en-US" sz="3200" dirty="0"/>
          </a:p>
        </p:txBody>
      </p:sp>
      <p:cxnSp>
        <p:nvCxnSpPr>
          <p:cNvPr id="222" name="Google Shape;222;p45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23" name="Google Shape;223;p45"/>
          <p:cNvSpPr txBox="1">
            <a:spLocks noGrp="1"/>
          </p:cNvSpPr>
          <p:nvPr>
            <p:ph type="title"/>
          </p:nvPr>
        </p:nvSpPr>
        <p:spPr>
          <a:xfrm>
            <a:off x="909975" y="1961061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Kendala</a:t>
            </a:r>
            <a:endParaRPr lang="en-ID" dirty="0"/>
          </a:p>
        </p:txBody>
      </p:sp>
      <p:sp>
        <p:nvSpPr>
          <p:cNvPr id="224" name="Google Shape;224;p45"/>
          <p:cNvSpPr txBox="1">
            <a:spLocks noGrp="1"/>
          </p:cNvSpPr>
          <p:nvPr>
            <p:ph type="subTitle" idx="1"/>
          </p:nvPr>
        </p:nvSpPr>
        <p:spPr>
          <a:xfrm>
            <a:off x="938499" y="2756189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di Indonesia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bandwidth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terbatas</a:t>
            </a:r>
            <a:endParaRPr lang="en-US" dirty="0"/>
          </a:p>
        </p:txBody>
      </p:sp>
      <p:sp>
        <p:nvSpPr>
          <p:cNvPr id="225" name="Google Shape;225;p45"/>
          <p:cNvSpPr txBox="1">
            <a:spLocks noGrp="1"/>
          </p:cNvSpPr>
          <p:nvPr>
            <p:ph type="title" idx="2"/>
          </p:nvPr>
        </p:nvSpPr>
        <p:spPr>
          <a:xfrm>
            <a:off x="5843927" y="1961061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Solusi</a:t>
            </a:r>
            <a:endParaRPr dirty="0"/>
          </a:p>
        </p:txBody>
      </p:sp>
      <p:sp>
        <p:nvSpPr>
          <p:cNvPr id="226" name="Google Shape;226;p45"/>
          <p:cNvSpPr txBox="1">
            <a:spLocks noGrp="1"/>
          </p:cNvSpPr>
          <p:nvPr>
            <p:ph type="subTitle" idx="3"/>
          </p:nvPr>
        </p:nvSpPr>
        <p:spPr>
          <a:xfrm>
            <a:off x="5872451" y="2756189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yang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kendala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</p:txBody>
      </p:sp>
      <p:cxnSp>
        <p:nvCxnSpPr>
          <p:cNvPr id="227" name="Google Shape;227;p45"/>
          <p:cNvCxnSpPr/>
          <p:nvPr/>
        </p:nvCxnSpPr>
        <p:spPr>
          <a:xfrm>
            <a:off x="1937338" y="2675883"/>
            <a:ext cx="271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228" name="Google Shape;228;p45"/>
          <p:cNvCxnSpPr/>
          <p:nvPr/>
        </p:nvCxnSpPr>
        <p:spPr>
          <a:xfrm>
            <a:off x="6871290" y="2675883"/>
            <a:ext cx="271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0"/>
          <p:cNvSpPr txBox="1">
            <a:spLocks noGrp="1"/>
          </p:cNvSpPr>
          <p:nvPr>
            <p:ph type="title" idx="6"/>
          </p:nvPr>
        </p:nvSpPr>
        <p:spPr>
          <a:xfrm>
            <a:off x="352829" y="1734580"/>
            <a:ext cx="3458236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 err="1"/>
              <a:t>Perubahan</a:t>
            </a:r>
            <a:r>
              <a:rPr lang="en-ID" sz="2000" dirty="0"/>
              <a:t> Ekonomi</a:t>
            </a:r>
            <a:endParaRPr sz="2000" dirty="0"/>
          </a:p>
        </p:txBody>
      </p:sp>
      <p:sp>
        <p:nvSpPr>
          <p:cNvPr id="182" name="Google Shape;182;p40"/>
          <p:cNvSpPr txBox="1">
            <a:spLocks noGrp="1"/>
          </p:cNvSpPr>
          <p:nvPr>
            <p:ph type="subTitle" idx="3"/>
          </p:nvPr>
        </p:nvSpPr>
        <p:spPr>
          <a:xfrm>
            <a:off x="6028550" y="2722504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Teknologi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informasi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telekomunikasi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pendorong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utama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ekonomi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informasi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di mana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jarak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geografis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lagi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penghalang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interaksi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bisnis</a:t>
            </a:r>
            <a:endParaRPr dirty="0"/>
          </a:p>
        </p:txBody>
      </p:sp>
      <p:sp>
        <p:nvSpPr>
          <p:cNvPr id="184" name="Google Shape;184;p40"/>
          <p:cNvSpPr txBox="1">
            <a:spLocks noGrp="1"/>
          </p:cNvSpPr>
          <p:nvPr>
            <p:ph type="subTitle" idx="5"/>
          </p:nvPr>
        </p:nvSpPr>
        <p:spPr>
          <a:xfrm>
            <a:off x="1048447" y="2685021"/>
            <a:ext cx="2067000" cy="16981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Menjelaskan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bagaimana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ekonomi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global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berevolusi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ekonomi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agraris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ekonomi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berbasis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pengetahuan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informasi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teknologi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faktor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utama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dirty="0"/>
          </a:p>
        </p:txBody>
      </p:sp>
      <p:sp>
        <p:nvSpPr>
          <p:cNvPr id="186" name="Google Shape;186;p40"/>
          <p:cNvSpPr txBox="1">
            <a:spLocks noGrp="1"/>
          </p:cNvSpPr>
          <p:nvPr>
            <p:ph type="title" idx="8"/>
          </p:nvPr>
        </p:nvSpPr>
        <p:spPr>
          <a:xfrm>
            <a:off x="60285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/>
              <a:t>Peran TI</a:t>
            </a:r>
            <a:endParaRPr sz="2000" dirty="0"/>
          </a:p>
        </p:txBody>
      </p:sp>
      <p:cxnSp>
        <p:nvCxnSpPr>
          <p:cNvPr id="187" name="Google Shape;187;p40"/>
          <p:cNvCxnSpPr/>
          <p:nvPr/>
        </p:nvCxnSpPr>
        <p:spPr>
          <a:xfrm>
            <a:off x="1883350" y="2546160"/>
            <a:ext cx="397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189" name="Google Shape;189;p40"/>
          <p:cNvCxnSpPr/>
          <p:nvPr/>
        </p:nvCxnSpPr>
        <p:spPr>
          <a:xfrm>
            <a:off x="6863450" y="2546160"/>
            <a:ext cx="397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" name="Google Shape;221;p45">
            <a:extLst>
              <a:ext uri="{FF2B5EF4-FFF2-40B4-BE49-F238E27FC236}">
                <a16:creationId xmlns:a16="http://schemas.microsoft.com/office/drawing/2014/main" id="{D4044108-5D1D-7968-A672-3CE19FF33577}"/>
              </a:ext>
            </a:extLst>
          </p:cNvPr>
          <p:cNvSpPr txBox="1">
            <a:spLocks/>
          </p:cNvSpPr>
          <p:nvPr/>
        </p:nvSpPr>
        <p:spPr>
          <a:xfrm>
            <a:off x="2175582" y="1052760"/>
            <a:ext cx="479283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en-US" sz="2800" dirty="0" err="1"/>
              <a:t>Evolusi</a:t>
            </a:r>
            <a:r>
              <a:rPr lang="en-US" sz="2800" dirty="0"/>
              <a:t> Ekonomi Global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69"/>
          <p:cNvSpPr txBox="1">
            <a:spLocks noGrp="1"/>
          </p:cNvSpPr>
          <p:nvPr>
            <p:ph type="title"/>
          </p:nvPr>
        </p:nvSpPr>
        <p:spPr>
          <a:xfrm>
            <a:off x="1142803" y="900280"/>
            <a:ext cx="6858393" cy="6734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bg1"/>
                </a:solidFill>
              </a:rPr>
              <a:t>Implikasi TI dalam Bisnis (e-Commerce)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180" name="Google Shape;2180;p69"/>
          <p:cNvSpPr txBox="1">
            <a:spLocks noGrp="1"/>
          </p:cNvSpPr>
          <p:nvPr>
            <p:ph type="body" idx="1"/>
          </p:nvPr>
        </p:nvSpPr>
        <p:spPr>
          <a:xfrm>
            <a:off x="5037524" y="1659275"/>
            <a:ext cx="3714589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5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Definisi</a:t>
            </a:r>
            <a:r>
              <a:rPr lang="en-US" sz="15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e-Commerce: 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e-Commerce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jual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beli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jasa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internet.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mencakup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online.</a:t>
            </a:r>
          </a:p>
          <a:p>
            <a:pPr marL="0" lvl="0" indent="0">
              <a:buNone/>
            </a:pPr>
            <a:endParaRPr lang="en-ID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en-US" sz="15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Keuntungan</a:t>
            </a:r>
            <a:r>
              <a:rPr lang="en-US" sz="15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e-Commerce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memungkinkan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menjangkau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pasar global,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operasional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efisiensi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tersedia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81" name="Google Shape;2181;p69"/>
          <p:cNvCxnSpPr/>
          <p:nvPr/>
        </p:nvCxnSpPr>
        <p:spPr>
          <a:xfrm>
            <a:off x="1224725" y="900280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pic>
        <p:nvPicPr>
          <p:cNvPr id="2182" name="Google Shape;218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975" y="1634837"/>
            <a:ext cx="2539443" cy="7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3" name="Google Shape;2183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2707177" y="1634837"/>
            <a:ext cx="1976586" cy="7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4" name="Google Shape;2184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5956" y="2620891"/>
            <a:ext cx="2939569" cy="6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5" name="Google Shape;2185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5638" y="3541975"/>
            <a:ext cx="3800201" cy="87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2"/>
          <p:cNvSpPr txBox="1">
            <a:spLocks noGrp="1"/>
          </p:cNvSpPr>
          <p:nvPr>
            <p:ph type="subTitle" idx="1"/>
          </p:nvPr>
        </p:nvSpPr>
        <p:spPr>
          <a:xfrm>
            <a:off x="747007" y="807225"/>
            <a:ext cx="7649936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b="1" dirty="0" err="1">
                <a:latin typeface="Arial Black" panose="020B0A04020102020204" pitchFamily="34" charset="0"/>
              </a:rPr>
              <a:t>Keuntungan</a:t>
            </a:r>
            <a:r>
              <a:rPr lang="en-ID" sz="2800" b="1" dirty="0">
                <a:latin typeface="Arial Black" panose="020B0A04020102020204" pitchFamily="34" charset="0"/>
              </a:rPr>
              <a:t> e-Commerce </a:t>
            </a:r>
            <a:r>
              <a:rPr lang="en-ID" sz="2800" b="1" dirty="0" err="1">
                <a:latin typeface="Arial Black" panose="020B0A04020102020204" pitchFamily="34" charset="0"/>
              </a:rPr>
              <a:t>bagi</a:t>
            </a:r>
            <a:r>
              <a:rPr lang="en-ID" sz="2800" b="1" dirty="0">
                <a:latin typeface="Arial Black" panose="020B0A04020102020204" pitchFamily="34" charset="0"/>
              </a:rPr>
              <a:t> </a:t>
            </a:r>
            <a:r>
              <a:rPr lang="en-ID" sz="2800" b="1" dirty="0" err="1">
                <a:latin typeface="Arial Black" panose="020B0A04020102020204" pitchFamily="34" charset="0"/>
              </a:rPr>
              <a:t>Bisnis</a:t>
            </a:r>
            <a:endParaRPr lang="en-ID" sz="2800" b="1" dirty="0">
              <a:latin typeface="Arial Black" panose="020B0A04020102020204" pitchFamily="34" charset="0"/>
            </a:endParaRPr>
          </a:p>
        </p:txBody>
      </p:sp>
      <p:sp>
        <p:nvSpPr>
          <p:cNvPr id="201" name="Google Shape;201;p42"/>
          <p:cNvSpPr txBox="1">
            <a:spLocks noGrp="1"/>
          </p:cNvSpPr>
          <p:nvPr>
            <p:ph type="ctrTitle"/>
          </p:nvPr>
        </p:nvSpPr>
        <p:spPr>
          <a:xfrm>
            <a:off x="1850525" y="1500825"/>
            <a:ext cx="5442900" cy="26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+mj-lt"/>
              </a:rPr>
              <a:t>Data </a:t>
            </a:r>
            <a:r>
              <a:rPr lang="en-US" sz="1500" dirty="0" err="1">
                <a:latin typeface="+mj-lt"/>
              </a:rPr>
              <a:t>Pelanggan</a:t>
            </a:r>
            <a:r>
              <a:rPr lang="en-US" sz="1500" dirty="0">
                <a:latin typeface="+mj-lt"/>
              </a:rPr>
              <a:t>: </a:t>
            </a:r>
            <a:br>
              <a:rPr lang="en-US" sz="1500" dirty="0">
                <a:latin typeface="+mj-lt"/>
              </a:rPr>
            </a:br>
            <a:r>
              <a:rPr lang="en-US" sz="1500" b="0" dirty="0" err="1">
                <a:latin typeface="+mj-lt"/>
              </a:rPr>
              <a:t>Dengan</a:t>
            </a:r>
            <a:r>
              <a:rPr lang="en-US" sz="1500" b="0" dirty="0">
                <a:latin typeface="+mj-lt"/>
              </a:rPr>
              <a:t> </a:t>
            </a:r>
            <a:r>
              <a:rPr lang="en-US" sz="1500" b="0" dirty="0" err="1">
                <a:latin typeface="+mj-lt"/>
              </a:rPr>
              <a:t>menggunakan</a:t>
            </a:r>
            <a:r>
              <a:rPr lang="en-US" sz="1500" b="0" dirty="0">
                <a:latin typeface="+mj-lt"/>
              </a:rPr>
              <a:t> cookies, </a:t>
            </a:r>
            <a:r>
              <a:rPr lang="en-US" sz="1500" b="0" dirty="0" err="1">
                <a:latin typeface="+mj-lt"/>
              </a:rPr>
              <a:t>bisnis</a:t>
            </a:r>
            <a:r>
              <a:rPr lang="en-US" sz="1500" b="0" dirty="0">
                <a:latin typeface="+mj-lt"/>
              </a:rPr>
              <a:t> </a:t>
            </a:r>
            <a:r>
              <a:rPr lang="en-US" sz="1500" b="0" dirty="0" err="1">
                <a:latin typeface="+mj-lt"/>
              </a:rPr>
              <a:t>dapat</a:t>
            </a:r>
            <a:r>
              <a:rPr lang="en-US" sz="1500" b="0" dirty="0">
                <a:latin typeface="+mj-lt"/>
              </a:rPr>
              <a:t> </a:t>
            </a:r>
            <a:r>
              <a:rPr lang="en-US" sz="1500" b="0" dirty="0" err="1">
                <a:latin typeface="+mj-lt"/>
              </a:rPr>
              <a:t>mengumpulkan</a:t>
            </a:r>
            <a:r>
              <a:rPr lang="en-US" sz="1500" b="0" dirty="0">
                <a:latin typeface="+mj-lt"/>
              </a:rPr>
              <a:t> </a:t>
            </a:r>
            <a:r>
              <a:rPr lang="en-US" sz="1500" b="0" dirty="0" err="1">
                <a:latin typeface="+mj-lt"/>
              </a:rPr>
              <a:t>informasi</a:t>
            </a:r>
            <a:r>
              <a:rPr lang="en-US" sz="1500" b="0" dirty="0">
                <a:latin typeface="+mj-lt"/>
              </a:rPr>
              <a:t> </a:t>
            </a:r>
            <a:r>
              <a:rPr lang="en-US" sz="1500" b="0" dirty="0" err="1">
                <a:latin typeface="+mj-lt"/>
              </a:rPr>
              <a:t>tentang</a:t>
            </a:r>
            <a:r>
              <a:rPr lang="en-US" sz="1500" b="0" dirty="0">
                <a:latin typeface="+mj-lt"/>
              </a:rPr>
              <a:t> </a:t>
            </a:r>
            <a:r>
              <a:rPr lang="en-US" sz="1500" b="0" dirty="0" err="1">
                <a:latin typeface="+mj-lt"/>
              </a:rPr>
              <a:t>kebiasaan</a:t>
            </a:r>
            <a:r>
              <a:rPr lang="en-US" sz="1500" b="0" dirty="0">
                <a:latin typeface="+mj-lt"/>
              </a:rPr>
              <a:t> </a:t>
            </a:r>
            <a:r>
              <a:rPr lang="en-US" sz="1500" b="0" dirty="0" err="1">
                <a:latin typeface="+mj-lt"/>
              </a:rPr>
              <a:t>belanja</a:t>
            </a:r>
            <a:r>
              <a:rPr lang="en-US" sz="1500" b="0" dirty="0">
                <a:latin typeface="+mj-lt"/>
              </a:rPr>
              <a:t> </a:t>
            </a:r>
            <a:r>
              <a:rPr lang="en-US" sz="1500" b="0" dirty="0" err="1">
                <a:latin typeface="+mj-lt"/>
              </a:rPr>
              <a:t>pelanggan</a:t>
            </a:r>
            <a:r>
              <a:rPr lang="en-US" sz="1500" b="0" dirty="0">
                <a:latin typeface="+mj-lt"/>
              </a:rPr>
              <a:t> dan </a:t>
            </a:r>
            <a:r>
              <a:rPr lang="en-US" sz="1500" b="0" dirty="0" err="1">
                <a:latin typeface="+mj-lt"/>
              </a:rPr>
              <a:t>menargetkan</a:t>
            </a:r>
            <a:r>
              <a:rPr lang="en-US" sz="1500" b="0" dirty="0">
                <a:latin typeface="+mj-lt"/>
              </a:rPr>
              <a:t> </a:t>
            </a:r>
            <a:r>
              <a:rPr lang="en-US" sz="1500" b="0" dirty="0" err="1">
                <a:latin typeface="+mj-lt"/>
              </a:rPr>
              <a:t>iklan</a:t>
            </a:r>
            <a:r>
              <a:rPr lang="en-US" sz="1500" b="0" dirty="0">
                <a:latin typeface="+mj-lt"/>
              </a:rPr>
              <a:t> </a:t>
            </a:r>
            <a:r>
              <a:rPr lang="en-US" sz="1500" b="0" dirty="0" err="1">
                <a:latin typeface="+mj-lt"/>
              </a:rPr>
              <a:t>secara</a:t>
            </a:r>
            <a:r>
              <a:rPr lang="en-US" sz="1500" b="0" dirty="0">
                <a:latin typeface="+mj-lt"/>
              </a:rPr>
              <a:t> </a:t>
            </a:r>
            <a:r>
              <a:rPr lang="en-US" sz="1500" b="0" dirty="0" err="1">
                <a:latin typeface="+mj-lt"/>
              </a:rPr>
              <a:t>lebih</a:t>
            </a:r>
            <a:r>
              <a:rPr lang="en-US" sz="1500" b="0" dirty="0">
                <a:latin typeface="+mj-lt"/>
              </a:rPr>
              <a:t> </a:t>
            </a:r>
            <a:r>
              <a:rPr lang="en-US" sz="1500" b="0" dirty="0" err="1">
                <a:latin typeface="+mj-lt"/>
              </a:rPr>
              <a:t>efektif</a:t>
            </a:r>
            <a:r>
              <a:rPr lang="en-US" sz="1500" b="0" dirty="0">
                <a:latin typeface="+mj-lt"/>
              </a:rPr>
              <a:t>.</a:t>
            </a:r>
            <a:br>
              <a:rPr lang="en-US" sz="1500" b="0" dirty="0">
                <a:latin typeface="+mj-lt"/>
              </a:rPr>
            </a:br>
            <a:br>
              <a:rPr lang="en-US" sz="1500" b="0" dirty="0">
                <a:latin typeface="+mj-lt"/>
              </a:rPr>
            </a:br>
            <a:br>
              <a:rPr lang="en-US" sz="1500" dirty="0">
                <a:latin typeface="+mj-lt"/>
              </a:rPr>
            </a:br>
            <a:r>
              <a:rPr lang="en-US" sz="1500" dirty="0" err="1">
                <a:latin typeface="+mj-lt"/>
              </a:rPr>
              <a:t>Efisiensi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Biaya</a:t>
            </a:r>
            <a:r>
              <a:rPr lang="en-US" sz="1500" dirty="0">
                <a:latin typeface="+mj-lt"/>
              </a:rPr>
              <a:t>: </a:t>
            </a:r>
            <a:br>
              <a:rPr lang="en-US" sz="1500" dirty="0">
                <a:latin typeface="+mj-lt"/>
              </a:rPr>
            </a:br>
            <a:r>
              <a:rPr lang="en-US" sz="1500" b="0" dirty="0">
                <a:latin typeface="+mj-lt"/>
              </a:rPr>
              <a:t> </a:t>
            </a:r>
            <a:r>
              <a:rPr lang="en-US" sz="1500" b="0" dirty="0" err="1">
                <a:latin typeface="+mj-lt"/>
              </a:rPr>
              <a:t>Operasional</a:t>
            </a:r>
            <a:r>
              <a:rPr lang="en-US" sz="1500" b="0" dirty="0">
                <a:latin typeface="+mj-lt"/>
              </a:rPr>
              <a:t> online </a:t>
            </a:r>
            <a:r>
              <a:rPr lang="en-US" sz="1500" b="0" dirty="0" err="1">
                <a:latin typeface="+mj-lt"/>
              </a:rPr>
              <a:t>mengurangi</a:t>
            </a:r>
            <a:r>
              <a:rPr lang="en-US" sz="1500" b="0" dirty="0">
                <a:latin typeface="+mj-lt"/>
              </a:rPr>
              <a:t> </a:t>
            </a:r>
            <a:r>
              <a:rPr lang="en-US" sz="1500" b="0" dirty="0" err="1">
                <a:latin typeface="+mj-lt"/>
              </a:rPr>
              <a:t>kebutuhan</a:t>
            </a:r>
            <a:r>
              <a:rPr lang="en-US" sz="1500" b="0" dirty="0">
                <a:latin typeface="+mj-lt"/>
              </a:rPr>
              <a:t> </a:t>
            </a:r>
            <a:r>
              <a:rPr lang="en-US" sz="1500" b="0" dirty="0" err="1">
                <a:latin typeface="+mj-lt"/>
              </a:rPr>
              <a:t>akan</a:t>
            </a:r>
            <a:r>
              <a:rPr lang="en-US" sz="1500" b="0" dirty="0">
                <a:latin typeface="+mj-lt"/>
              </a:rPr>
              <a:t> </a:t>
            </a:r>
            <a:r>
              <a:rPr lang="en-US" sz="1500" b="0" dirty="0" err="1">
                <a:latin typeface="+mj-lt"/>
              </a:rPr>
              <a:t>bangunan</a:t>
            </a:r>
            <a:r>
              <a:rPr lang="en-US" sz="1500" b="0" dirty="0">
                <a:latin typeface="+mj-lt"/>
              </a:rPr>
              <a:t> </a:t>
            </a:r>
            <a:r>
              <a:rPr lang="en-US" sz="1500" b="0" dirty="0" err="1">
                <a:latin typeface="+mj-lt"/>
              </a:rPr>
              <a:t>fisik</a:t>
            </a:r>
            <a:r>
              <a:rPr lang="en-US" sz="1500" b="0" dirty="0">
                <a:latin typeface="+mj-lt"/>
              </a:rPr>
              <a:t> dan </a:t>
            </a:r>
            <a:r>
              <a:rPr lang="en-US" sz="1500" b="0" dirty="0" err="1">
                <a:latin typeface="+mj-lt"/>
              </a:rPr>
              <a:t>staf</a:t>
            </a:r>
            <a:r>
              <a:rPr lang="en-US" sz="1500" b="0" dirty="0">
                <a:latin typeface="+mj-lt"/>
              </a:rPr>
              <a:t> </a:t>
            </a:r>
            <a:r>
              <a:rPr lang="en-US" sz="1500" b="0" dirty="0" err="1">
                <a:latin typeface="+mj-lt"/>
              </a:rPr>
              <a:t>pelayanan</a:t>
            </a:r>
            <a:r>
              <a:rPr lang="en-US" sz="1500" b="0" dirty="0">
                <a:latin typeface="+mj-lt"/>
              </a:rPr>
              <a:t> </a:t>
            </a:r>
            <a:r>
              <a:rPr lang="en-US" sz="1500" b="0" dirty="0" err="1">
                <a:latin typeface="+mj-lt"/>
              </a:rPr>
              <a:t>pelanggan</a:t>
            </a:r>
            <a:r>
              <a:rPr lang="en-US" sz="1500" b="0" dirty="0">
                <a:latin typeface="+mj-lt"/>
              </a:rPr>
              <a:t>, </a:t>
            </a:r>
            <a:r>
              <a:rPr lang="en-US" sz="1500" b="0" dirty="0" err="1">
                <a:latin typeface="+mj-lt"/>
              </a:rPr>
              <a:t>sehingga</a:t>
            </a:r>
            <a:r>
              <a:rPr lang="en-US" sz="1500" b="0" dirty="0">
                <a:latin typeface="+mj-lt"/>
              </a:rPr>
              <a:t> </a:t>
            </a:r>
            <a:r>
              <a:rPr lang="en-US" sz="1500" b="0" dirty="0" err="1">
                <a:latin typeface="+mj-lt"/>
              </a:rPr>
              <a:t>menghemat</a:t>
            </a:r>
            <a:r>
              <a:rPr lang="en-US" sz="1500" b="0" dirty="0">
                <a:latin typeface="+mj-lt"/>
              </a:rPr>
              <a:t> </a:t>
            </a:r>
            <a:r>
              <a:rPr lang="en-US" sz="1500" b="0" dirty="0" err="1">
                <a:latin typeface="+mj-lt"/>
              </a:rPr>
              <a:t>biaya</a:t>
            </a:r>
            <a:r>
              <a:rPr lang="en-US" sz="1500" b="0" dirty="0">
                <a:latin typeface="+mj-lt"/>
              </a:rPr>
              <a:t> dan </a:t>
            </a:r>
            <a:r>
              <a:rPr lang="en-US" sz="1500" b="0" dirty="0" err="1">
                <a:latin typeface="+mj-lt"/>
              </a:rPr>
              <a:t>meningkatkan</a:t>
            </a:r>
            <a:r>
              <a:rPr lang="en-US" sz="1500" b="0" dirty="0">
                <a:latin typeface="+mj-lt"/>
              </a:rPr>
              <a:t> </a:t>
            </a:r>
            <a:r>
              <a:rPr lang="en-US" sz="1500" b="0" dirty="0" err="1">
                <a:latin typeface="+mj-lt"/>
              </a:rPr>
              <a:t>profitabilitas</a:t>
            </a:r>
            <a:r>
              <a:rPr lang="en-US" sz="1500" b="0" dirty="0"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Keuntungan</a:t>
            </a:r>
            <a:r>
              <a:rPr lang="en-US" dirty="0"/>
              <a:t> e-Commerce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Konsumen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49464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n-US" b="1" dirty="0"/>
              <a:t>Harga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Murah</a:t>
            </a:r>
            <a:r>
              <a:rPr lang="en-US" b="1" dirty="0"/>
              <a:t>: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menikmati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dan </a:t>
            </a:r>
            <a:r>
              <a:rPr lang="en-US" dirty="0" err="1"/>
              <a:t>kenyamanan</a:t>
            </a:r>
            <a:r>
              <a:rPr lang="en-US" dirty="0"/>
              <a:t> </a:t>
            </a:r>
            <a:r>
              <a:rPr lang="en-US" dirty="0" err="1"/>
              <a:t>berbelanja</a:t>
            </a:r>
            <a:r>
              <a:rPr lang="en-US" dirty="0"/>
              <a:t> di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.</a:t>
            </a:r>
          </a:p>
          <a:p>
            <a:pPr marL="285750" indent="-285750" algn="just"/>
            <a:endParaRPr lang="en-US" dirty="0"/>
          </a:p>
          <a:p>
            <a:pPr marL="0" indent="0" algn="just">
              <a:buNone/>
            </a:pPr>
            <a:r>
              <a:rPr lang="en-US" b="1" dirty="0" err="1"/>
              <a:t>Kenyamanan</a:t>
            </a:r>
            <a:r>
              <a:rPr lang="en-US" b="1" dirty="0"/>
              <a:t>: </a:t>
            </a:r>
            <a:r>
              <a:rPr lang="en-US" dirty="0"/>
              <a:t>e-Commerce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fleksibilitas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berbelanja</a:t>
            </a:r>
            <a:r>
              <a:rPr lang="en-US" dirty="0"/>
              <a:t> </a:t>
            </a: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dan di mana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toko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.</a:t>
            </a:r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8"/>
          <p:cNvSpPr txBox="1">
            <a:spLocks noGrp="1"/>
          </p:cNvSpPr>
          <p:nvPr>
            <p:ph type="title"/>
          </p:nvPr>
        </p:nvSpPr>
        <p:spPr>
          <a:xfrm>
            <a:off x="5337174" y="914052"/>
            <a:ext cx="2837400" cy="125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Implikasi TI dalam Pemerintahan (e-Government)</a:t>
            </a:r>
            <a:endParaRPr lang="en-US" dirty="0"/>
          </a:p>
        </p:txBody>
      </p:sp>
      <p:sp>
        <p:nvSpPr>
          <p:cNvPr id="266" name="Google Shape;266;p48"/>
          <p:cNvSpPr txBox="1">
            <a:spLocks noGrp="1"/>
          </p:cNvSpPr>
          <p:nvPr>
            <p:ph type="body" idx="1"/>
          </p:nvPr>
        </p:nvSpPr>
        <p:spPr>
          <a:xfrm>
            <a:off x="5412374" y="2166552"/>
            <a:ext cx="3527520" cy="12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US" sz="1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Definisi</a:t>
            </a: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e-Government: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e-Government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melibatkan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layanan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publik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efisiensi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administrasi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endParaRPr lang="en-ID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1000"/>
              </a:spcAft>
              <a:buNone/>
            </a:pPr>
            <a:r>
              <a:rPr lang="en-US" sz="1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Manfaat</a:t>
            </a: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e-Government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akses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layanan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publik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memperkuat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transparansi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mempermudah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koordinasi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antar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instansi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7" name="Google Shape;267;p48"/>
          <p:cNvCxnSpPr/>
          <p:nvPr/>
        </p:nvCxnSpPr>
        <p:spPr>
          <a:xfrm>
            <a:off x="5225150" y="1540302"/>
            <a:ext cx="0" cy="2189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pic>
        <p:nvPicPr>
          <p:cNvPr id="268" name="Google Shape;268;p48"/>
          <p:cNvPicPr preferRelativeResize="0"/>
          <p:nvPr/>
        </p:nvPicPr>
        <p:blipFill rotWithShape="1">
          <a:blip r:embed="rId3">
            <a:alphaModFix/>
          </a:blip>
          <a:srcRect l="18080" t="-2202" r="23480" b="-2192"/>
          <a:stretch/>
        </p:blipFill>
        <p:spPr>
          <a:xfrm>
            <a:off x="-422250" y="-236700"/>
            <a:ext cx="4714800" cy="5616900"/>
          </a:xfrm>
          <a:prstGeom prst="flowChartDelay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499" y="445025"/>
            <a:ext cx="6515493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Manfaat</a:t>
            </a:r>
            <a:r>
              <a:rPr lang="en-US" sz="3600" dirty="0"/>
              <a:t> e-Government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49464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600" b="1" dirty="0" err="1"/>
              <a:t>Peningkatan</a:t>
            </a:r>
            <a:r>
              <a:rPr lang="en-US" sz="1600" b="1" dirty="0"/>
              <a:t> </a:t>
            </a:r>
            <a:r>
              <a:rPr lang="en-US" sz="1600" b="1" dirty="0" err="1"/>
              <a:t>Layanan</a:t>
            </a:r>
            <a:r>
              <a:rPr lang="en-US" sz="1600" b="1" dirty="0"/>
              <a:t> Publik: </a:t>
            </a:r>
            <a:r>
              <a:rPr lang="en-US" sz="1600" b="1" dirty="0" err="1"/>
              <a:t>Memungkinkan</a:t>
            </a:r>
            <a:r>
              <a:rPr lang="en-US" sz="1600" b="1" dirty="0"/>
              <a:t> </a:t>
            </a:r>
            <a:r>
              <a:rPr lang="en-US" sz="1600" b="1" dirty="0" err="1"/>
              <a:t>masyarakat</a:t>
            </a:r>
            <a:r>
              <a:rPr lang="en-US" sz="1600" b="1" dirty="0"/>
              <a:t> </a:t>
            </a:r>
            <a:r>
              <a:rPr lang="en-US" sz="1600" b="1" dirty="0" err="1"/>
              <a:t>mengakses</a:t>
            </a:r>
            <a:r>
              <a:rPr lang="en-US" sz="1600" b="1" dirty="0"/>
              <a:t> </a:t>
            </a:r>
            <a:r>
              <a:rPr lang="en-US" sz="1600" b="1" dirty="0" err="1"/>
              <a:t>layanan</a:t>
            </a:r>
            <a:r>
              <a:rPr lang="en-US" sz="1600" b="1" dirty="0"/>
              <a:t> </a:t>
            </a:r>
            <a:r>
              <a:rPr lang="en-US" sz="1600" b="1" dirty="0" err="1"/>
              <a:t>pemerintah</a:t>
            </a:r>
            <a:r>
              <a:rPr lang="en-US" sz="1600" b="1" dirty="0"/>
              <a:t> </a:t>
            </a:r>
            <a:r>
              <a:rPr lang="en-US" sz="1600" b="1" dirty="0" err="1"/>
              <a:t>kapan</a:t>
            </a:r>
            <a:r>
              <a:rPr lang="en-US" sz="1600" b="1" dirty="0"/>
              <a:t> </a:t>
            </a:r>
            <a:r>
              <a:rPr lang="en-US" sz="1600" b="1" dirty="0" err="1"/>
              <a:t>saja</a:t>
            </a:r>
            <a:r>
              <a:rPr lang="en-US" sz="1600" b="1" dirty="0"/>
              <a:t> dan </a:t>
            </a:r>
            <a:r>
              <a:rPr lang="en-US" sz="1600" b="1" dirty="0" err="1"/>
              <a:t>dari</a:t>
            </a:r>
            <a:r>
              <a:rPr lang="en-US" sz="1600" b="1" dirty="0"/>
              <a:t> mana </a:t>
            </a:r>
            <a:r>
              <a:rPr lang="en-US" sz="1600" b="1" dirty="0" err="1"/>
              <a:t>saja</a:t>
            </a:r>
            <a:r>
              <a:rPr lang="en-US" sz="1600" b="1" dirty="0"/>
              <a:t>, </a:t>
            </a:r>
            <a:r>
              <a:rPr lang="en-US" sz="1600" b="1" dirty="0" err="1"/>
              <a:t>meningkatkan</a:t>
            </a:r>
            <a:r>
              <a:rPr lang="en-US" sz="1600" b="1" dirty="0"/>
              <a:t> </a:t>
            </a:r>
            <a:r>
              <a:rPr lang="en-US" sz="1600" b="1" dirty="0" err="1"/>
              <a:t>kenyamanan</a:t>
            </a:r>
            <a:r>
              <a:rPr lang="en-US" sz="1600" b="1" dirty="0"/>
              <a:t> dan </a:t>
            </a:r>
            <a:r>
              <a:rPr lang="en-US" sz="1600" b="1" dirty="0" err="1"/>
              <a:t>efisiensi</a:t>
            </a:r>
            <a:r>
              <a:rPr lang="en-US" sz="1600" b="1" dirty="0"/>
              <a:t>.</a:t>
            </a:r>
          </a:p>
          <a:p>
            <a:pPr marL="285750" indent="-285750"/>
            <a:endParaRPr lang="en-US" sz="1600" b="1" dirty="0"/>
          </a:p>
          <a:p>
            <a:pPr marL="0" indent="0">
              <a:buNone/>
            </a:pPr>
            <a:r>
              <a:rPr lang="en-US" sz="1600" b="1" dirty="0" err="1"/>
              <a:t>Hubungan</a:t>
            </a:r>
            <a:r>
              <a:rPr lang="en-US" sz="1600" b="1" dirty="0"/>
              <a:t> yang </a:t>
            </a:r>
            <a:r>
              <a:rPr lang="en-US" sz="1600" b="1" dirty="0" err="1"/>
              <a:t>Lebih</a:t>
            </a:r>
            <a:r>
              <a:rPr lang="en-US" sz="1600" b="1" dirty="0"/>
              <a:t> </a:t>
            </a:r>
            <a:r>
              <a:rPr lang="en-US" sz="1600" b="1" dirty="0" err="1"/>
              <a:t>Baik</a:t>
            </a:r>
            <a:r>
              <a:rPr lang="en-US" sz="1600" b="1" dirty="0"/>
              <a:t>: </a:t>
            </a:r>
            <a:r>
              <a:rPr lang="en-US" sz="1600" b="1" dirty="0" err="1"/>
              <a:t>Transparansi</a:t>
            </a:r>
            <a:r>
              <a:rPr lang="en-US" sz="1600" b="1" dirty="0"/>
              <a:t> yang </a:t>
            </a:r>
            <a:r>
              <a:rPr lang="en-US" sz="1600" b="1" dirty="0" err="1"/>
              <a:t>lebih</a:t>
            </a:r>
            <a:r>
              <a:rPr lang="en-US" sz="1600" b="1" dirty="0"/>
              <a:t> </a:t>
            </a:r>
            <a:r>
              <a:rPr lang="en-US" sz="1600" b="1" dirty="0" err="1"/>
              <a:t>baik</a:t>
            </a:r>
            <a:r>
              <a:rPr lang="en-US" sz="1600" b="1" dirty="0"/>
              <a:t> </a:t>
            </a:r>
            <a:r>
              <a:rPr lang="en-US" sz="1600" b="1" dirty="0" err="1"/>
              <a:t>antara</a:t>
            </a:r>
            <a:r>
              <a:rPr lang="en-US" sz="1600" b="1" dirty="0"/>
              <a:t> </a:t>
            </a:r>
            <a:r>
              <a:rPr lang="en-US" sz="1600" b="1" dirty="0" err="1"/>
              <a:t>pemerintah</a:t>
            </a:r>
            <a:r>
              <a:rPr lang="en-US" sz="1600" b="1" dirty="0"/>
              <a:t>, </a:t>
            </a:r>
            <a:r>
              <a:rPr lang="en-US" sz="1600" b="1" dirty="0" err="1"/>
              <a:t>bisnis</a:t>
            </a:r>
            <a:r>
              <a:rPr lang="en-US" sz="1600" b="1" dirty="0"/>
              <a:t>, dan </a:t>
            </a:r>
            <a:r>
              <a:rPr lang="en-US" sz="1600" b="1" dirty="0" err="1"/>
              <a:t>masyarakat</a:t>
            </a:r>
            <a:r>
              <a:rPr lang="en-US" sz="1600" b="1" dirty="0"/>
              <a:t> </a:t>
            </a:r>
            <a:r>
              <a:rPr lang="en-US" sz="1600" b="1" dirty="0" err="1"/>
              <a:t>mengurangi</a:t>
            </a:r>
            <a:r>
              <a:rPr lang="en-US" sz="1600" b="1" dirty="0"/>
              <a:t> </a:t>
            </a:r>
            <a:r>
              <a:rPr lang="en-US" sz="1600" b="1" dirty="0" err="1"/>
              <a:t>kecurigaan</a:t>
            </a:r>
            <a:r>
              <a:rPr lang="en-US" sz="1600" b="1" dirty="0"/>
              <a:t> dan </a:t>
            </a:r>
            <a:r>
              <a:rPr lang="en-US" sz="1600" b="1" dirty="0" err="1"/>
              <a:t>meningkatkan</a:t>
            </a:r>
            <a:r>
              <a:rPr lang="en-US" sz="1600" b="1" dirty="0"/>
              <a:t> </a:t>
            </a:r>
            <a:r>
              <a:rPr lang="en-US" sz="1600" b="1" dirty="0" err="1"/>
              <a:t>kepercayaan</a:t>
            </a:r>
            <a:r>
              <a:rPr lang="en-US" sz="1600" b="1" dirty="0"/>
              <a:t>.</a:t>
            </a:r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748144365"/>
      </p:ext>
    </p:extLst>
  </p:cSld>
  <p:clrMapOvr>
    <a:masterClrMapping/>
  </p:clrMapOvr>
</p:sld>
</file>

<file path=ppt/theme/theme1.xml><?xml version="1.0" encoding="utf-8"?>
<a:theme xmlns:a="http://schemas.openxmlformats.org/drawingml/2006/main" name="Futuristic Background by Slidesgo">
  <a:themeElements>
    <a:clrScheme name="Simple Light">
      <a:dk1>
        <a:srgbClr val="001633"/>
      </a:dk1>
      <a:lt1>
        <a:srgbClr val="FFFFFF"/>
      </a:lt1>
      <a:dk2>
        <a:srgbClr val="85D5E6"/>
      </a:dk2>
      <a:lt2>
        <a:srgbClr val="FFAB40"/>
      </a:lt2>
      <a:accent1>
        <a:srgbClr val="FFAB40"/>
      </a:accent1>
      <a:accent2>
        <a:srgbClr val="85D5E6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163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470</Words>
  <Application>Microsoft Office PowerPoint</Application>
  <PresentationFormat>On-screen Show (16:9)</PresentationFormat>
  <Paragraphs>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Montserrat ExtraLight</vt:lpstr>
      <vt:lpstr>Arial</vt:lpstr>
      <vt:lpstr>Times New Roman</vt:lpstr>
      <vt:lpstr>Montserrat</vt:lpstr>
      <vt:lpstr>Arial Black</vt:lpstr>
      <vt:lpstr>Montserrat ExtraBold</vt:lpstr>
      <vt:lpstr>Futuristic Background by Slidesgo</vt:lpstr>
      <vt:lpstr>PERAN SIM DALAM ORGANISASI</vt:lpstr>
      <vt:lpstr>Pemanfaatan Teknologi Informasi dalam Pendidikan</vt:lpstr>
      <vt:lpstr>Tantangan dalam Pendidikan Jarak Jauh</vt:lpstr>
      <vt:lpstr>Perubahan Ekonomi</vt:lpstr>
      <vt:lpstr>Implikasi TI dalam Bisnis (e-Commerce)</vt:lpstr>
      <vt:lpstr>Data Pelanggan:  Dengan menggunakan cookies, bisnis dapat mengumpulkan informasi tentang kebiasaan belanja pelanggan dan menargetkan iklan secara lebih efektif.   Efisiensi Biaya:   Operasional online mengurangi kebutuhan akan bangunan fisik dan staf pelayanan pelanggan, sehingga menghemat biaya dan meningkatkan profitabilitas.</vt:lpstr>
      <vt:lpstr>Keuntungan e-Commerce bagi Konsumen</vt:lpstr>
      <vt:lpstr>Implikasi TI dalam Pemerintahan (e-Government)</vt:lpstr>
      <vt:lpstr>Manfaat e-Government</vt:lpstr>
      <vt:lpstr>SIMPULAN!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Rica Rahayu</cp:lastModifiedBy>
  <cp:revision>3</cp:revision>
  <dcterms:modified xsi:type="dcterms:W3CDTF">2024-08-14T16:28:10Z</dcterms:modified>
</cp:coreProperties>
</file>