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60" r:id="rId4"/>
    <p:sldId id="275" r:id="rId5"/>
    <p:sldId id="262" r:id="rId6"/>
    <p:sldId id="276" r:id="rId7"/>
    <p:sldId id="277" r:id="rId8"/>
    <p:sldId id="278" r:id="rId9"/>
    <p:sldId id="264" r:id="rId10"/>
    <p:sldId id="279" r:id="rId11"/>
    <p:sldId id="280" r:id="rId12"/>
    <p:sldId id="281" r:id="rId13"/>
    <p:sldId id="282" r:id="rId14"/>
    <p:sldId id="265" r:id="rId15"/>
    <p:sldId id="274" r:id="rId16"/>
  </p:sldIdLst>
  <p:sldSz cx="12192000" cy="6858000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  <p:embeddedFont>
      <p:font typeface="poppins-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6831849" y="915910"/>
            <a:ext cx="5109030" cy="502618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标题 1"/>
          <p:cNvSpPr txBox="1"/>
          <p:nvPr/>
        </p:nvSpPr>
        <p:spPr>
          <a:xfrm>
            <a:off x="704974" y="1746769"/>
            <a:ext cx="5768396" cy="2773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5000">
                <a:ln w="12700">
                  <a:noFill/>
                </a:ln>
                <a:solidFill>
                  <a:srgbClr val="14FDE7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Pengantar Statistik Pendidikan</a:t>
            </a:r>
            <a:endParaRPr kumimoji="1" lang="zh-CN" altLang="en-US"/>
          </a:p>
        </p:txBody>
      </p:sp>
      <p:sp>
        <p:nvSpPr>
          <p:cNvPr id="59" name="标题 1"/>
          <p:cNvSpPr txBox="1"/>
          <p:nvPr/>
        </p:nvSpPr>
        <p:spPr>
          <a:xfrm>
            <a:off x="846939" y="4755931"/>
            <a:ext cx="5213349" cy="505479"/>
          </a:xfrm>
          <a:prstGeom prst="rect">
            <a:avLst/>
          </a:prstGeom>
          <a:noFill/>
          <a:ln w="1270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0" name="标题 1"/>
          <p:cNvSpPr txBox="1"/>
          <p:nvPr/>
        </p:nvSpPr>
        <p:spPr>
          <a:xfrm>
            <a:off x="1019343" y="4792578"/>
            <a:ext cx="5048202" cy="4358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957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Amalia Fitri, M. Pd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31838-3F8F-F544-7A69-312334EF3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AB9135-0C40-3C1E-9EF9-89FEE8353498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FD2A205B-9BA4-3CC7-CBC7-8AB17E71D86D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10000"/>
              <a:lumOff val="90000"/>
              <a:alpha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FDD9DBA1-68A8-9C20-E21A-16BBDE403EE2}"/>
              </a:ext>
            </a:extLst>
          </p:cNvPr>
          <p:cNvSpPr txBox="1"/>
          <p:nvPr/>
        </p:nvSpPr>
        <p:spPr>
          <a:xfrm>
            <a:off x="-1838325" y="-1107290"/>
            <a:ext cx="9350376" cy="9350372"/>
          </a:xfrm>
          <a:prstGeom prst="arc">
            <a:avLst>
              <a:gd name="adj1" fmla="val 18716968"/>
              <a:gd name="adj2" fmla="val 2846181"/>
            </a:avLst>
          </a:pr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BE58E0D1-F311-881E-4DD1-3A1548BA4963}"/>
              </a:ext>
            </a:extLst>
          </p:cNvPr>
          <p:cNvSpPr txBox="1"/>
          <p:nvPr/>
        </p:nvSpPr>
        <p:spPr>
          <a:xfrm>
            <a:off x="0" y="1829582"/>
            <a:ext cx="6486182" cy="3490914"/>
          </a:xfrm>
          <a:custGeom>
            <a:avLst/>
            <a:gdLst>
              <a:gd name="connsiteX0" fmla="*/ 0 w 6486182"/>
              <a:gd name="connsiteY0" fmla="*/ 0 h 3490914"/>
              <a:gd name="connsiteX1" fmla="*/ 4740726 w 6486182"/>
              <a:gd name="connsiteY1" fmla="*/ 0 h 3490914"/>
              <a:gd name="connsiteX2" fmla="*/ 6486182 w 6486182"/>
              <a:gd name="connsiteY2" fmla="*/ 1745457 h 3490914"/>
              <a:gd name="connsiteX3" fmla="*/ 6486181 w 6486182"/>
              <a:gd name="connsiteY3" fmla="*/ 1745457 h 3490914"/>
              <a:gd name="connsiteX4" fmla="*/ 4740724 w 6486182"/>
              <a:gd name="connsiteY4" fmla="*/ 3490914 h 3490914"/>
              <a:gd name="connsiteX5" fmla="*/ 0 w 6486182"/>
              <a:gd name="connsiteY5" fmla="*/ 3490913 h 3490914"/>
            </a:gdLst>
            <a:ahLst/>
            <a:cxnLst/>
            <a:rect l="l" t="t" r="r" b="b"/>
            <a:pathLst>
              <a:path w="6486182" h="3490914">
                <a:moveTo>
                  <a:pt x="0" y="0"/>
                </a:moveTo>
                <a:lnTo>
                  <a:pt x="4740726" y="0"/>
                </a:lnTo>
                <a:cubicBezTo>
                  <a:pt x="5704714" y="0"/>
                  <a:pt x="6486182" y="781468"/>
                  <a:pt x="6486182" y="1745457"/>
                </a:cubicBezTo>
                <a:lnTo>
                  <a:pt x="6486181" y="1745457"/>
                </a:lnTo>
                <a:cubicBezTo>
                  <a:pt x="6486181" y="2709446"/>
                  <a:pt x="5704713" y="3490914"/>
                  <a:pt x="4740724" y="3490914"/>
                </a:cubicBezTo>
                <a:lnTo>
                  <a:pt x="0" y="349091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BB994853-42C4-4FEF-3147-ECAFB9C33ED7}"/>
              </a:ext>
            </a:extLst>
          </p:cNvPr>
          <p:cNvSpPr txBox="1"/>
          <p:nvPr/>
        </p:nvSpPr>
        <p:spPr>
          <a:xfrm>
            <a:off x="6885593" y="2128892"/>
            <a:ext cx="744810" cy="851280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98000"/>
                  <a:lumOff val="2000"/>
                </a:schemeClr>
              </a:gs>
            </a:gsLst>
            <a:lin ang="5400000" scaled="0"/>
          </a:gradFill>
          <a:ln cap="sq">
            <a:noFill/>
          </a:ln>
          <a:effectLst>
            <a:outerShdw blurRad="330200" dist="203200" dir="5400000" sx="90000" sy="90000" algn="t" rotWithShape="0">
              <a:schemeClr val="accent1">
                <a:lumMod val="50000"/>
                <a:alpha val="6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078F34B-CBDF-DF9E-D867-73B5C06DC685}"/>
              </a:ext>
            </a:extLst>
          </p:cNvPr>
          <p:cNvSpPr txBox="1"/>
          <p:nvPr/>
        </p:nvSpPr>
        <p:spPr>
          <a:xfrm>
            <a:off x="6925262" y="2229409"/>
            <a:ext cx="646527" cy="738949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2700000" scaled="0"/>
          </a:gra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4B36469-2D40-A82A-614A-F4ED3FFF1A04}"/>
              </a:ext>
            </a:extLst>
          </p:cNvPr>
          <p:cNvSpPr txBox="1"/>
          <p:nvPr/>
        </p:nvSpPr>
        <p:spPr>
          <a:xfrm>
            <a:off x="7797456" y="2137211"/>
            <a:ext cx="4089749" cy="113473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r>
              <a:rPr lang="en-ID" dirty="0"/>
              <a:t>Data nominal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data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urutan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status </a:t>
            </a:r>
            <a:r>
              <a:rPr lang="en-ID" dirty="0" err="1"/>
              <a:t>keanggotaan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ekstrakurikuler</a:t>
            </a:r>
            <a:endParaRPr kumimoji="1" lang="zh-CN" altLang="en-US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8F952E4E-486B-C68A-0EBE-7F1C0086F000}"/>
              </a:ext>
            </a:extLst>
          </p:cNvPr>
          <p:cNvSpPr txBox="1"/>
          <p:nvPr/>
        </p:nvSpPr>
        <p:spPr>
          <a:xfrm>
            <a:off x="-1311274" y="-580238"/>
            <a:ext cx="8296274" cy="8296270"/>
          </a:xfrm>
          <a:prstGeom prst="arc">
            <a:avLst>
              <a:gd name="adj1" fmla="val 19465670"/>
              <a:gd name="adj2" fmla="val 2211151"/>
            </a:avLst>
          </a:pr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AD1BBD34-0053-DC7C-4C3C-9C5C902BAD7B}"/>
              </a:ext>
            </a:extLst>
          </p:cNvPr>
          <p:cNvSpPr txBox="1"/>
          <p:nvPr/>
        </p:nvSpPr>
        <p:spPr>
          <a:xfrm>
            <a:off x="660400" y="3133861"/>
            <a:ext cx="5087257" cy="88235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D835AAA2-F8E4-88AB-4AC0-46BB1D37158A}"/>
              </a:ext>
            </a:extLst>
          </p:cNvPr>
          <p:cNvSpPr txBox="1"/>
          <p:nvPr/>
        </p:nvSpPr>
        <p:spPr>
          <a:xfrm>
            <a:off x="8048754" y="4489877"/>
            <a:ext cx="3606543" cy="82227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r>
              <a:rPr lang="en-ID" dirty="0" err="1"/>
              <a:t>Contoh</a:t>
            </a:r>
            <a:r>
              <a:rPr lang="en-ID" dirty="0"/>
              <a:t> :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kelamin</a:t>
            </a:r>
            <a:r>
              <a:rPr lang="en-ID" dirty="0"/>
              <a:t>, agama,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endParaRPr kumimoji="1" lang="zh-CN" altLang="en-US" dirty="0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8529E6C0-1879-FEFF-1202-417DD26AF96D}"/>
              </a:ext>
            </a:extLst>
          </p:cNvPr>
          <p:cNvSpPr txBox="1"/>
          <p:nvPr/>
        </p:nvSpPr>
        <p:spPr>
          <a:xfrm>
            <a:off x="7043919" y="4349146"/>
            <a:ext cx="744810" cy="851280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3">
                  <a:alpha val="2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cap="sq">
            <a:noFill/>
          </a:ln>
          <a:effectLst>
            <a:outerShdw blurRad="330200" dist="203200" dir="5400000" sx="90000" sy="90000" algn="t" rotWithShape="0">
              <a:schemeClr val="accent3">
                <a:lumMod val="50000"/>
                <a:alpha val="6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9A588C9D-3026-4480-7B43-BA6CA2FE87D9}"/>
              </a:ext>
            </a:extLst>
          </p:cNvPr>
          <p:cNvSpPr txBox="1"/>
          <p:nvPr/>
        </p:nvSpPr>
        <p:spPr>
          <a:xfrm>
            <a:off x="7105901" y="4396990"/>
            <a:ext cx="646527" cy="738949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80000"/>
                  <a:lumOff val="20000"/>
                </a:schemeClr>
              </a:gs>
            </a:gsLst>
            <a:lin ang="2700000" scaled="0"/>
          </a:gra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C6F37EA2-93F0-CDD3-7A1C-5950B6300E94}"/>
              </a:ext>
            </a:extLst>
          </p:cNvPr>
          <p:cNvSpPr txBox="1"/>
          <p:nvPr/>
        </p:nvSpPr>
        <p:spPr>
          <a:xfrm>
            <a:off x="7123446" y="2427714"/>
            <a:ext cx="269101" cy="253633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ahLst/>
            <a:cxnLst/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6DA06AEE-2A70-6FF1-67BF-5680E20011CB}"/>
              </a:ext>
            </a:extLst>
          </p:cNvPr>
          <p:cNvSpPr txBox="1"/>
          <p:nvPr/>
        </p:nvSpPr>
        <p:spPr>
          <a:xfrm>
            <a:off x="7299769" y="4631914"/>
            <a:ext cx="258791" cy="269101"/>
          </a:xfrm>
          <a:custGeom>
            <a:avLst/>
            <a:gdLst>
              <a:gd name="connsiteX0" fmla="*/ 198153 w 692417"/>
              <a:gd name="connsiteY0" fmla="*/ 663680 h 720001"/>
              <a:gd name="connsiteX1" fmla="*/ 239787 w 692417"/>
              <a:gd name="connsiteY1" fmla="*/ 663680 h 720001"/>
              <a:gd name="connsiteX2" fmla="*/ 295235 w 692417"/>
              <a:gd name="connsiteY2" fmla="*/ 663680 h 720001"/>
              <a:gd name="connsiteX3" fmla="*/ 397182 w 692417"/>
              <a:gd name="connsiteY3" fmla="*/ 663680 h 720001"/>
              <a:gd name="connsiteX4" fmla="*/ 452630 w 692417"/>
              <a:gd name="connsiteY4" fmla="*/ 663680 h 720001"/>
              <a:gd name="connsiteX5" fmla="*/ 494264 w 692417"/>
              <a:gd name="connsiteY5" fmla="*/ 663680 h 720001"/>
              <a:gd name="connsiteX6" fmla="*/ 522425 w 692417"/>
              <a:gd name="connsiteY6" fmla="*/ 691841 h 720001"/>
              <a:gd name="connsiteX7" fmla="*/ 494264 w 692417"/>
              <a:gd name="connsiteY7" fmla="*/ 720001 h 720001"/>
              <a:gd name="connsiteX8" fmla="*/ 452630 w 692417"/>
              <a:gd name="connsiteY8" fmla="*/ 720001 h 720001"/>
              <a:gd name="connsiteX9" fmla="*/ 397182 w 692417"/>
              <a:gd name="connsiteY9" fmla="*/ 720001 h 720001"/>
              <a:gd name="connsiteX10" fmla="*/ 295235 w 692417"/>
              <a:gd name="connsiteY10" fmla="*/ 720001 h 720001"/>
              <a:gd name="connsiteX11" fmla="*/ 239787 w 692417"/>
              <a:gd name="connsiteY11" fmla="*/ 720001 h 720001"/>
              <a:gd name="connsiteX12" fmla="*/ 198153 w 692417"/>
              <a:gd name="connsiteY12" fmla="*/ 720001 h 720001"/>
              <a:gd name="connsiteX13" fmla="*/ 169992 w 692417"/>
              <a:gd name="connsiteY13" fmla="*/ 691841 h 720001"/>
              <a:gd name="connsiteX14" fmla="*/ 198153 w 692417"/>
              <a:gd name="connsiteY14" fmla="*/ 663680 h 720001"/>
              <a:gd name="connsiteX15" fmla="*/ 154400 w 692417"/>
              <a:gd name="connsiteY15" fmla="*/ 572143 h 720001"/>
              <a:gd name="connsiteX16" fmla="*/ 154241 w 692417"/>
              <a:gd name="connsiteY16" fmla="*/ 572597 h 720001"/>
              <a:gd name="connsiteX17" fmla="*/ 160423 w 692417"/>
              <a:gd name="connsiteY17" fmla="*/ 572597 h 720001"/>
              <a:gd name="connsiteX18" fmla="*/ 346215 w 692417"/>
              <a:gd name="connsiteY18" fmla="*/ 0 h 720001"/>
              <a:gd name="connsiteX19" fmla="*/ 456041 w 692417"/>
              <a:gd name="connsiteY19" fmla="*/ 22341 h 720001"/>
              <a:gd name="connsiteX20" fmla="*/ 545873 w 692417"/>
              <a:gd name="connsiteY20" fmla="*/ 82980 h 720001"/>
              <a:gd name="connsiteX21" fmla="*/ 606513 w 692417"/>
              <a:gd name="connsiteY21" fmla="*/ 172812 h 720001"/>
              <a:gd name="connsiteX22" fmla="*/ 628853 w 692417"/>
              <a:gd name="connsiteY22" fmla="*/ 282638 h 720001"/>
              <a:gd name="connsiteX23" fmla="*/ 628853 w 692417"/>
              <a:gd name="connsiteY23" fmla="*/ 493091 h 720001"/>
              <a:gd name="connsiteX24" fmla="*/ 687990 w 692417"/>
              <a:gd name="connsiteY24" fmla="*/ 585551 h 720001"/>
              <a:gd name="connsiteX25" fmla="*/ 688929 w 692417"/>
              <a:gd name="connsiteY25" fmla="*/ 614275 h 720001"/>
              <a:gd name="connsiteX26" fmla="*/ 664336 w 692417"/>
              <a:gd name="connsiteY26" fmla="*/ 628918 h 720001"/>
              <a:gd name="connsiteX27" fmla="*/ 28189 w 692417"/>
              <a:gd name="connsiteY27" fmla="*/ 628918 h 720001"/>
              <a:gd name="connsiteX28" fmla="*/ 3596 w 692417"/>
              <a:gd name="connsiteY28" fmla="*/ 614462 h 720001"/>
              <a:gd name="connsiteX29" fmla="*/ 4159 w 692417"/>
              <a:gd name="connsiteY29" fmla="*/ 585927 h 720001"/>
              <a:gd name="connsiteX30" fmla="*/ 63578 w 692417"/>
              <a:gd name="connsiteY30" fmla="*/ 489336 h 720001"/>
              <a:gd name="connsiteX31" fmla="*/ 63578 w 692417"/>
              <a:gd name="connsiteY31" fmla="*/ 282638 h 720001"/>
              <a:gd name="connsiteX32" fmla="*/ 85919 w 692417"/>
              <a:gd name="connsiteY32" fmla="*/ 172812 h 720001"/>
              <a:gd name="connsiteX33" fmla="*/ 146558 w 692417"/>
              <a:gd name="connsiteY33" fmla="*/ 82980 h 720001"/>
              <a:gd name="connsiteX34" fmla="*/ 236389 w 692417"/>
              <a:gd name="connsiteY34" fmla="*/ 22341 h 720001"/>
              <a:gd name="connsiteX35" fmla="*/ 346215 w 692417"/>
              <a:gd name="connsiteY35" fmla="*/ 0 h 720001"/>
            </a:gdLst>
            <a:ahLst/>
            <a:cxnLst/>
            <a:rect l="l" t="t" r="r" b="b"/>
            <a:pathLst>
              <a:path w="692417" h="720001">
                <a:moveTo>
                  <a:pt x="198153" y="663680"/>
                </a:moveTo>
                <a:lnTo>
                  <a:pt x="239787" y="663680"/>
                </a:lnTo>
                <a:lnTo>
                  <a:pt x="295235" y="663680"/>
                </a:lnTo>
                <a:lnTo>
                  <a:pt x="397182" y="663680"/>
                </a:lnTo>
                <a:lnTo>
                  <a:pt x="452630" y="663680"/>
                </a:lnTo>
                <a:lnTo>
                  <a:pt x="494264" y="663680"/>
                </a:lnTo>
                <a:cubicBezTo>
                  <a:pt x="509847" y="663680"/>
                  <a:pt x="522425" y="676259"/>
                  <a:pt x="522425" y="691841"/>
                </a:cubicBezTo>
                <a:cubicBezTo>
                  <a:pt x="522425" y="707423"/>
                  <a:pt x="509753" y="720001"/>
                  <a:pt x="494264" y="720001"/>
                </a:cubicBezTo>
                <a:lnTo>
                  <a:pt x="452630" y="720001"/>
                </a:lnTo>
                <a:lnTo>
                  <a:pt x="397182" y="720001"/>
                </a:lnTo>
                <a:lnTo>
                  <a:pt x="295235" y="720001"/>
                </a:lnTo>
                <a:lnTo>
                  <a:pt x="239787" y="720001"/>
                </a:lnTo>
                <a:lnTo>
                  <a:pt x="198153" y="720001"/>
                </a:lnTo>
                <a:cubicBezTo>
                  <a:pt x="182571" y="720001"/>
                  <a:pt x="169992" y="707423"/>
                  <a:pt x="169992" y="691841"/>
                </a:cubicBezTo>
                <a:cubicBezTo>
                  <a:pt x="169992" y="676259"/>
                  <a:pt x="182571" y="663680"/>
                  <a:pt x="198153" y="663680"/>
                </a:cubicBezTo>
                <a:close/>
                <a:moveTo>
                  <a:pt x="154400" y="572143"/>
                </a:moveTo>
                <a:lnTo>
                  <a:pt x="154241" y="572597"/>
                </a:lnTo>
                <a:lnTo>
                  <a:pt x="160423" y="572597"/>
                </a:lnTo>
                <a:close/>
                <a:moveTo>
                  <a:pt x="346215" y="0"/>
                </a:moveTo>
                <a:cubicBezTo>
                  <a:pt x="384232" y="0"/>
                  <a:pt x="421122" y="7510"/>
                  <a:pt x="456041" y="22341"/>
                </a:cubicBezTo>
                <a:cubicBezTo>
                  <a:pt x="489646" y="36609"/>
                  <a:pt x="519872" y="57072"/>
                  <a:pt x="545873" y="82980"/>
                </a:cubicBezTo>
                <a:cubicBezTo>
                  <a:pt x="571875" y="108981"/>
                  <a:pt x="592245" y="139207"/>
                  <a:pt x="606513" y="172812"/>
                </a:cubicBezTo>
                <a:cubicBezTo>
                  <a:pt x="621344" y="207637"/>
                  <a:pt x="628853" y="244621"/>
                  <a:pt x="628853" y="282638"/>
                </a:cubicBezTo>
                <a:lnTo>
                  <a:pt x="628853" y="493091"/>
                </a:lnTo>
                <a:lnTo>
                  <a:pt x="687990" y="585551"/>
                </a:lnTo>
                <a:cubicBezTo>
                  <a:pt x="693528" y="594187"/>
                  <a:pt x="693904" y="605263"/>
                  <a:pt x="688929" y="614275"/>
                </a:cubicBezTo>
                <a:cubicBezTo>
                  <a:pt x="684048" y="623286"/>
                  <a:pt x="674567" y="628918"/>
                  <a:pt x="664336" y="628918"/>
                </a:cubicBezTo>
                <a:lnTo>
                  <a:pt x="28189" y="628918"/>
                </a:lnTo>
                <a:cubicBezTo>
                  <a:pt x="17958" y="628918"/>
                  <a:pt x="8571" y="623380"/>
                  <a:pt x="3596" y="614462"/>
                </a:cubicBezTo>
                <a:cubicBezTo>
                  <a:pt x="-1380" y="605545"/>
                  <a:pt x="-1192" y="594656"/>
                  <a:pt x="4159" y="585927"/>
                </a:cubicBezTo>
                <a:lnTo>
                  <a:pt x="63578" y="489336"/>
                </a:lnTo>
                <a:lnTo>
                  <a:pt x="63578" y="282638"/>
                </a:lnTo>
                <a:cubicBezTo>
                  <a:pt x="63578" y="244621"/>
                  <a:pt x="71087" y="207731"/>
                  <a:pt x="85919" y="172812"/>
                </a:cubicBezTo>
                <a:cubicBezTo>
                  <a:pt x="100186" y="139207"/>
                  <a:pt x="120650" y="108981"/>
                  <a:pt x="146558" y="82980"/>
                </a:cubicBezTo>
                <a:cubicBezTo>
                  <a:pt x="172465" y="56978"/>
                  <a:pt x="202785" y="36609"/>
                  <a:pt x="236389" y="22341"/>
                </a:cubicBezTo>
                <a:cubicBezTo>
                  <a:pt x="271214" y="7510"/>
                  <a:pt x="308199" y="0"/>
                  <a:pt x="34621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35E7D882-916E-6F42-2C8E-44F06A074D5C}"/>
              </a:ext>
            </a:extLst>
          </p:cNvPr>
          <p:cNvSpPr txBox="1"/>
          <p:nvPr/>
        </p:nvSpPr>
        <p:spPr>
          <a:xfrm>
            <a:off x="786500" y="3441703"/>
            <a:ext cx="106190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Data Nominal</a:t>
            </a:r>
            <a:endParaRPr kumimoji="1" lang="zh-CN" altLang="en-US" dirty="0"/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C7578987-8BFD-D2AF-E070-44E3F439CDA8}"/>
              </a:ext>
            </a:extLst>
          </p:cNvPr>
          <p:cNvSpPr txBox="1"/>
          <p:nvPr/>
        </p:nvSpPr>
        <p:spPr>
          <a:xfrm rot="16200000">
            <a:off x="433600" y="446435"/>
            <a:ext cx="360000" cy="360000"/>
          </a:xfrm>
          <a:prstGeom prst="diamond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A95B2BA7-AA29-B41E-63B7-5767A056EDD9}"/>
              </a:ext>
            </a:extLst>
          </p:cNvPr>
          <p:cNvSpPr txBox="1"/>
          <p:nvPr/>
        </p:nvSpPr>
        <p:spPr>
          <a:xfrm rot="16200000">
            <a:off x="292966" y="446435"/>
            <a:ext cx="360000" cy="360000"/>
          </a:xfrm>
          <a:prstGeom prst="diamond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932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76F02-B67E-EEFF-74CA-C516B451F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1DA14B-B0E7-DD75-405A-9F685A798A18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F3D89A84-845D-0743-2555-69BBA4E1034C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10000"/>
              <a:lumOff val="90000"/>
              <a:alpha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93327E90-43ED-722C-073D-755DC93EF7AF}"/>
              </a:ext>
            </a:extLst>
          </p:cNvPr>
          <p:cNvSpPr txBox="1"/>
          <p:nvPr/>
        </p:nvSpPr>
        <p:spPr>
          <a:xfrm>
            <a:off x="-1838325" y="-1107290"/>
            <a:ext cx="9350376" cy="9350372"/>
          </a:xfrm>
          <a:prstGeom prst="arc">
            <a:avLst>
              <a:gd name="adj1" fmla="val 18716968"/>
              <a:gd name="adj2" fmla="val 2846181"/>
            </a:avLst>
          </a:pr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853E265-8566-D368-F9E1-39315E504FC5}"/>
              </a:ext>
            </a:extLst>
          </p:cNvPr>
          <p:cNvSpPr txBox="1"/>
          <p:nvPr/>
        </p:nvSpPr>
        <p:spPr>
          <a:xfrm>
            <a:off x="0" y="1829582"/>
            <a:ext cx="6486182" cy="3490914"/>
          </a:xfrm>
          <a:custGeom>
            <a:avLst/>
            <a:gdLst>
              <a:gd name="connsiteX0" fmla="*/ 0 w 6486182"/>
              <a:gd name="connsiteY0" fmla="*/ 0 h 3490914"/>
              <a:gd name="connsiteX1" fmla="*/ 4740726 w 6486182"/>
              <a:gd name="connsiteY1" fmla="*/ 0 h 3490914"/>
              <a:gd name="connsiteX2" fmla="*/ 6486182 w 6486182"/>
              <a:gd name="connsiteY2" fmla="*/ 1745457 h 3490914"/>
              <a:gd name="connsiteX3" fmla="*/ 6486181 w 6486182"/>
              <a:gd name="connsiteY3" fmla="*/ 1745457 h 3490914"/>
              <a:gd name="connsiteX4" fmla="*/ 4740724 w 6486182"/>
              <a:gd name="connsiteY4" fmla="*/ 3490914 h 3490914"/>
              <a:gd name="connsiteX5" fmla="*/ 0 w 6486182"/>
              <a:gd name="connsiteY5" fmla="*/ 3490913 h 3490914"/>
            </a:gdLst>
            <a:ahLst/>
            <a:cxnLst/>
            <a:rect l="l" t="t" r="r" b="b"/>
            <a:pathLst>
              <a:path w="6486182" h="3490914">
                <a:moveTo>
                  <a:pt x="0" y="0"/>
                </a:moveTo>
                <a:lnTo>
                  <a:pt x="4740726" y="0"/>
                </a:lnTo>
                <a:cubicBezTo>
                  <a:pt x="5704714" y="0"/>
                  <a:pt x="6486182" y="781468"/>
                  <a:pt x="6486182" y="1745457"/>
                </a:cubicBezTo>
                <a:lnTo>
                  <a:pt x="6486181" y="1745457"/>
                </a:lnTo>
                <a:cubicBezTo>
                  <a:pt x="6486181" y="2709446"/>
                  <a:pt x="5704713" y="3490914"/>
                  <a:pt x="4740724" y="3490914"/>
                </a:cubicBezTo>
                <a:lnTo>
                  <a:pt x="0" y="349091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E1DD481-358F-8B8E-C020-968EC3C61367}"/>
              </a:ext>
            </a:extLst>
          </p:cNvPr>
          <p:cNvSpPr txBox="1"/>
          <p:nvPr/>
        </p:nvSpPr>
        <p:spPr>
          <a:xfrm>
            <a:off x="6885593" y="2128892"/>
            <a:ext cx="744810" cy="851280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98000"/>
                  <a:lumOff val="2000"/>
                </a:schemeClr>
              </a:gs>
            </a:gsLst>
            <a:lin ang="5400000" scaled="0"/>
          </a:gradFill>
          <a:ln cap="sq">
            <a:noFill/>
          </a:ln>
          <a:effectLst>
            <a:outerShdw blurRad="330200" dist="203200" dir="5400000" sx="90000" sy="90000" algn="t" rotWithShape="0">
              <a:schemeClr val="accent1">
                <a:lumMod val="50000"/>
                <a:alpha val="6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95DB734-DDC7-10EC-7CB6-09170C7D4C3C}"/>
              </a:ext>
            </a:extLst>
          </p:cNvPr>
          <p:cNvSpPr txBox="1"/>
          <p:nvPr/>
        </p:nvSpPr>
        <p:spPr>
          <a:xfrm>
            <a:off x="6925262" y="2229409"/>
            <a:ext cx="646527" cy="738949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2700000" scaled="0"/>
          </a:gra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8EC5F96B-6D09-E808-24BD-3F0AB5B32562}"/>
              </a:ext>
            </a:extLst>
          </p:cNvPr>
          <p:cNvSpPr txBox="1"/>
          <p:nvPr/>
        </p:nvSpPr>
        <p:spPr>
          <a:xfrm>
            <a:off x="7797456" y="2137211"/>
            <a:ext cx="4089749" cy="113473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r>
              <a:rPr lang="en-ID" dirty="0"/>
              <a:t>Data ordinal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data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tingkatan</a:t>
            </a:r>
            <a:r>
              <a:rPr lang="en-ID" dirty="0"/>
              <a:t>. Pada </a:t>
            </a:r>
            <a:r>
              <a:rPr lang="en-ID" dirty="0" err="1"/>
              <a:t>tingkatan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, </a:t>
            </a:r>
            <a:r>
              <a:rPr lang="en-ID" dirty="0" err="1"/>
              <a:t>jarak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kategori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sama</a:t>
            </a:r>
            <a:endParaRPr kumimoji="1" lang="zh-CN" altLang="en-US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ED9A35DB-3809-74AE-6D8B-53E5BC23AD55}"/>
              </a:ext>
            </a:extLst>
          </p:cNvPr>
          <p:cNvSpPr txBox="1"/>
          <p:nvPr/>
        </p:nvSpPr>
        <p:spPr>
          <a:xfrm>
            <a:off x="-1311274" y="-580238"/>
            <a:ext cx="8296274" cy="8296270"/>
          </a:xfrm>
          <a:prstGeom prst="arc">
            <a:avLst>
              <a:gd name="adj1" fmla="val 19465670"/>
              <a:gd name="adj2" fmla="val 2211151"/>
            </a:avLst>
          </a:pr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8F2766B1-11A5-DBD8-F943-979EFDB9C5B9}"/>
              </a:ext>
            </a:extLst>
          </p:cNvPr>
          <p:cNvSpPr txBox="1"/>
          <p:nvPr/>
        </p:nvSpPr>
        <p:spPr>
          <a:xfrm>
            <a:off x="660400" y="3133861"/>
            <a:ext cx="5087257" cy="88235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C0872D54-BD30-9175-C68F-C71906712040}"/>
              </a:ext>
            </a:extLst>
          </p:cNvPr>
          <p:cNvSpPr txBox="1"/>
          <p:nvPr/>
        </p:nvSpPr>
        <p:spPr>
          <a:xfrm>
            <a:off x="8071139" y="4371234"/>
            <a:ext cx="3838451" cy="1704094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r>
              <a:rPr lang="en-ID" dirty="0" err="1"/>
              <a:t>Contoh</a:t>
            </a:r>
            <a:r>
              <a:rPr lang="en-ID" dirty="0"/>
              <a:t> :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kepuasan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,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minat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pada </a:t>
            </a:r>
            <a:r>
              <a:rPr lang="en-ID" dirty="0" err="1"/>
              <a:t>mata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, </a:t>
            </a:r>
            <a:r>
              <a:rPr lang="en-ID" dirty="0" err="1"/>
              <a:t>peringkat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ujian</a:t>
            </a:r>
            <a:endParaRPr kumimoji="1" lang="zh-CN" altLang="en-US" dirty="0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1F5909E9-5784-B1BB-88EE-ED6213063E71}"/>
              </a:ext>
            </a:extLst>
          </p:cNvPr>
          <p:cNvSpPr txBox="1"/>
          <p:nvPr/>
        </p:nvSpPr>
        <p:spPr>
          <a:xfrm>
            <a:off x="7043919" y="4349146"/>
            <a:ext cx="744810" cy="851280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3">
                  <a:alpha val="2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cap="sq">
            <a:noFill/>
          </a:ln>
          <a:effectLst>
            <a:outerShdw blurRad="330200" dist="203200" dir="5400000" sx="90000" sy="90000" algn="t" rotWithShape="0">
              <a:schemeClr val="accent3">
                <a:lumMod val="50000"/>
                <a:alpha val="6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E8699AF1-B8A2-C607-5977-08E84D21FC72}"/>
              </a:ext>
            </a:extLst>
          </p:cNvPr>
          <p:cNvSpPr txBox="1"/>
          <p:nvPr/>
        </p:nvSpPr>
        <p:spPr>
          <a:xfrm>
            <a:off x="7105901" y="4396990"/>
            <a:ext cx="646527" cy="738949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80000"/>
                  <a:lumOff val="20000"/>
                </a:schemeClr>
              </a:gs>
            </a:gsLst>
            <a:lin ang="2700000" scaled="0"/>
          </a:gra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EAE40CC4-A311-6F54-09D9-E40ECE733485}"/>
              </a:ext>
            </a:extLst>
          </p:cNvPr>
          <p:cNvSpPr txBox="1"/>
          <p:nvPr/>
        </p:nvSpPr>
        <p:spPr>
          <a:xfrm>
            <a:off x="7123446" y="2427714"/>
            <a:ext cx="269101" cy="253633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ahLst/>
            <a:cxnLst/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B6E64235-2071-AA5A-F53D-512F67443E53}"/>
              </a:ext>
            </a:extLst>
          </p:cNvPr>
          <p:cNvSpPr txBox="1"/>
          <p:nvPr/>
        </p:nvSpPr>
        <p:spPr>
          <a:xfrm>
            <a:off x="7299769" y="4631914"/>
            <a:ext cx="258791" cy="269101"/>
          </a:xfrm>
          <a:custGeom>
            <a:avLst/>
            <a:gdLst>
              <a:gd name="connsiteX0" fmla="*/ 198153 w 692417"/>
              <a:gd name="connsiteY0" fmla="*/ 663680 h 720001"/>
              <a:gd name="connsiteX1" fmla="*/ 239787 w 692417"/>
              <a:gd name="connsiteY1" fmla="*/ 663680 h 720001"/>
              <a:gd name="connsiteX2" fmla="*/ 295235 w 692417"/>
              <a:gd name="connsiteY2" fmla="*/ 663680 h 720001"/>
              <a:gd name="connsiteX3" fmla="*/ 397182 w 692417"/>
              <a:gd name="connsiteY3" fmla="*/ 663680 h 720001"/>
              <a:gd name="connsiteX4" fmla="*/ 452630 w 692417"/>
              <a:gd name="connsiteY4" fmla="*/ 663680 h 720001"/>
              <a:gd name="connsiteX5" fmla="*/ 494264 w 692417"/>
              <a:gd name="connsiteY5" fmla="*/ 663680 h 720001"/>
              <a:gd name="connsiteX6" fmla="*/ 522425 w 692417"/>
              <a:gd name="connsiteY6" fmla="*/ 691841 h 720001"/>
              <a:gd name="connsiteX7" fmla="*/ 494264 w 692417"/>
              <a:gd name="connsiteY7" fmla="*/ 720001 h 720001"/>
              <a:gd name="connsiteX8" fmla="*/ 452630 w 692417"/>
              <a:gd name="connsiteY8" fmla="*/ 720001 h 720001"/>
              <a:gd name="connsiteX9" fmla="*/ 397182 w 692417"/>
              <a:gd name="connsiteY9" fmla="*/ 720001 h 720001"/>
              <a:gd name="connsiteX10" fmla="*/ 295235 w 692417"/>
              <a:gd name="connsiteY10" fmla="*/ 720001 h 720001"/>
              <a:gd name="connsiteX11" fmla="*/ 239787 w 692417"/>
              <a:gd name="connsiteY11" fmla="*/ 720001 h 720001"/>
              <a:gd name="connsiteX12" fmla="*/ 198153 w 692417"/>
              <a:gd name="connsiteY12" fmla="*/ 720001 h 720001"/>
              <a:gd name="connsiteX13" fmla="*/ 169992 w 692417"/>
              <a:gd name="connsiteY13" fmla="*/ 691841 h 720001"/>
              <a:gd name="connsiteX14" fmla="*/ 198153 w 692417"/>
              <a:gd name="connsiteY14" fmla="*/ 663680 h 720001"/>
              <a:gd name="connsiteX15" fmla="*/ 154400 w 692417"/>
              <a:gd name="connsiteY15" fmla="*/ 572143 h 720001"/>
              <a:gd name="connsiteX16" fmla="*/ 154241 w 692417"/>
              <a:gd name="connsiteY16" fmla="*/ 572597 h 720001"/>
              <a:gd name="connsiteX17" fmla="*/ 160423 w 692417"/>
              <a:gd name="connsiteY17" fmla="*/ 572597 h 720001"/>
              <a:gd name="connsiteX18" fmla="*/ 346215 w 692417"/>
              <a:gd name="connsiteY18" fmla="*/ 0 h 720001"/>
              <a:gd name="connsiteX19" fmla="*/ 456041 w 692417"/>
              <a:gd name="connsiteY19" fmla="*/ 22341 h 720001"/>
              <a:gd name="connsiteX20" fmla="*/ 545873 w 692417"/>
              <a:gd name="connsiteY20" fmla="*/ 82980 h 720001"/>
              <a:gd name="connsiteX21" fmla="*/ 606513 w 692417"/>
              <a:gd name="connsiteY21" fmla="*/ 172812 h 720001"/>
              <a:gd name="connsiteX22" fmla="*/ 628853 w 692417"/>
              <a:gd name="connsiteY22" fmla="*/ 282638 h 720001"/>
              <a:gd name="connsiteX23" fmla="*/ 628853 w 692417"/>
              <a:gd name="connsiteY23" fmla="*/ 493091 h 720001"/>
              <a:gd name="connsiteX24" fmla="*/ 687990 w 692417"/>
              <a:gd name="connsiteY24" fmla="*/ 585551 h 720001"/>
              <a:gd name="connsiteX25" fmla="*/ 688929 w 692417"/>
              <a:gd name="connsiteY25" fmla="*/ 614275 h 720001"/>
              <a:gd name="connsiteX26" fmla="*/ 664336 w 692417"/>
              <a:gd name="connsiteY26" fmla="*/ 628918 h 720001"/>
              <a:gd name="connsiteX27" fmla="*/ 28189 w 692417"/>
              <a:gd name="connsiteY27" fmla="*/ 628918 h 720001"/>
              <a:gd name="connsiteX28" fmla="*/ 3596 w 692417"/>
              <a:gd name="connsiteY28" fmla="*/ 614462 h 720001"/>
              <a:gd name="connsiteX29" fmla="*/ 4159 w 692417"/>
              <a:gd name="connsiteY29" fmla="*/ 585927 h 720001"/>
              <a:gd name="connsiteX30" fmla="*/ 63578 w 692417"/>
              <a:gd name="connsiteY30" fmla="*/ 489336 h 720001"/>
              <a:gd name="connsiteX31" fmla="*/ 63578 w 692417"/>
              <a:gd name="connsiteY31" fmla="*/ 282638 h 720001"/>
              <a:gd name="connsiteX32" fmla="*/ 85919 w 692417"/>
              <a:gd name="connsiteY32" fmla="*/ 172812 h 720001"/>
              <a:gd name="connsiteX33" fmla="*/ 146558 w 692417"/>
              <a:gd name="connsiteY33" fmla="*/ 82980 h 720001"/>
              <a:gd name="connsiteX34" fmla="*/ 236389 w 692417"/>
              <a:gd name="connsiteY34" fmla="*/ 22341 h 720001"/>
              <a:gd name="connsiteX35" fmla="*/ 346215 w 692417"/>
              <a:gd name="connsiteY35" fmla="*/ 0 h 720001"/>
            </a:gdLst>
            <a:ahLst/>
            <a:cxnLst/>
            <a:rect l="l" t="t" r="r" b="b"/>
            <a:pathLst>
              <a:path w="692417" h="720001">
                <a:moveTo>
                  <a:pt x="198153" y="663680"/>
                </a:moveTo>
                <a:lnTo>
                  <a:pt x="239787" y="663680"/>
                </a:lnTo>
                <a:lnTo>
                  <a:pt x="295235" y="663680"/>
                </a:lnTo>
                <a:lnTo>
                  <a:pt x="397182" y="663680"/>
                </a:lnTo>
                <a:lnTo>
                  <a:pt x="452630" y="663680"/>
                </a:lnTo>
                <a:lnTo>
                  <a:pt x="494264" y="663680"/>
                </a:lnTo>
                <a:cubicBezTo>
                  <a:pt x="509847" y="663680"/>
                  <a:pt x="522425" y="676259"/>
                  <a:pt x="522425" y="691841"/>
                </a:cubicBezTo>
                <a:cubicBezTo>
                  <a:pt x="522425" y="707423"/>
                  <a:pt x="509753" y="720001"/>
                  <a:pt x="494264" y="720001"/>
                </a:cubicBezTo>
                <a:lnTo>
                  <a:pt x="452630" y="720001"/>
                </a:lnTo>
                <a:lnTo>
                  <a:pt x="397182" y="720001"/>
                </a:lnTo>
                <a:lnTo>
                  <a:pt x="295235" y="720001"/>
                </a:lnTo>
                <a:lnTo>
                  <a:pt x="239787" y="720001"/>
                </a:lnTo>
                <a:lnTo>
                  <a:pt x="198153" y="720001"/>
                </a:lnTo>
                <a:cubicBezTo>
                  <a:pt x="182571" y="720001"/>
                  <a:pt x="169992" y="707423"/>
                  <a:pt x="169992" y="691841"/>
                </a:cubicBezTo>
                <a:cubicBezTo>
                  <a:pt x="169992" y="676259"/>
                  <a:pt x="182571" y="663680"/>
                  <a:pt x="198153" y="663680"/>
                </a:cubicBezTo>
                <a:close/>
                <a:moveTo>
                  <a:pt x="154400" y="572143"/>
                </a:moveTo>
                <a:lnTo>
                  <a:pt x="154241" y="572597"/>
                </a:lnTo>
                <a:lnTo>
                  <a:pt x="160423" y="572597"/>
                </a:lnTo>
                <a:close/>
                <a:moveTo>
                  <a:pt x="346215" y="0"/>
                </a:moveTo>
                <a:cubicBezTo>
                  <a:pt x="384232" y="0"/>
                  <a:pt x="421122" y="7510"/>
                  <a:pt x="456041" y="22341"/>
                </a:cubicBezTo>
                <a:cubicBezTo>
                  <a:pt x="489646" y="36609"/>
                  <a:pt x="519872" y="57072"/>
                  <a:pt x="545873" y="82980"/>
                </a:cubicBezTo>
                <a:cubicBezTo>
                  <a:pt x="571875" y="108981"/>
                  <a:pt x="592245" y="139207"/>
                  <a:pt x="606513" y="172812"/>
                </a:cubicBezTo>
                <a:cubicBezTo>
                  <a:pt x="621344" y="207637"/>
                  <a:pt x="628853" y="244621"/>
                  <a:pt x="628853" y="282638"/>
                </a:cubicBezTo>
                <a:lnTo>
                  <a:pt x="628853" y="493091"/>
                </a:lnTo>
                <a:lnTo>
                  <a:pt x="687990" y="585551"/>
                </a:lnTo>
                <a:cubicBezTo>
                  <a:pt x="693528" y="594187"/>
                  <a:pt x="693904" y="605263"/>
                  <a:pt x="688929" y="614275"/>
                </a:cubicBezTo>
                <a:cubicBezTo>
                  <a:pt x="684048" y="623286"/>
                  <a:pt x="674567" y="628918"/>
                  <a:pt x="664336" y="628918"/>
                </a:cubicBezTo>
                <a:lnTo>
                  <a:pt x="28189" y="628918"/>
                </a:lnTo>
                <a:cubicBezTo>
                  <a:pt x="17958" y="628918"/>
                  <a:pt x="8571" y="623380"/>
                  <a:pt x="3596" y="614462"/>
                </a:cubicBezTo>
                <a:cubicBezTo>
                  <a:pt x="-1380" y="605545"/>
                  <a:pt x="-1192" y="594656"/>
                  <a:pt x="4159" y="585927"/>
                </a:cubicBezTo>
                <a:lnTo>
                  <a:pt x="63578" y="489336"/>
                </a:lnTo>
                <a:lnTo>
                  <a:pt x="63578" y="282638"/>
                </a:lnTo>
                <a:cubicBezTo>
                  <a:pt x="63578" y="244621"/>
                  <a:pt x="71087" y="207731"/>
                  <a:pt x="85919" y="172812"/>
                </a:cubicBezTo>
                <a:cubicBezTo>
                  <a:pt x="100186" y="139207"/>
                  <a:pt x="120650" y="108981"/>
                  <a:pt x="146558" y="82980"/>
                </a:cubicBezTo>
                <a:cubicBezTo>
                  <a:pt x="172465" y="56978"/>
                  <a:pt x="202785" y="36609"/>
                  <a:pt x="236389" y="22341"/>
                </a:cubicBezTo>
                <a:cubicBezTo>
                  <a:pt x="271214" y="7510"/>
                  <a:pt x="308199" y="0"/>
                  <a:pt x="34621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37357564-65C2-E5D2-D2B7-737C25D831EB}"/>
              </a:ext>
            </a:extLst>
          </p:cNvPr>
          <p:cNvSpPr txBox="1"/>
          <p:nvPr/>
        </p:nvSpPr>
        <p:spPr>
          <a:xfrm>
            <a:off x="786500" y="3441703"/>
            <a:ext cx="106190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Data Ordinal</a:t>
            </a:r>
            <a:endParaRPr kumimoji="1" lang="zh-CN" altLang="en-US" dirty="0"/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2512F7E7-9D91-1C7F-49DD-9560BFEF9991}"/>
              </a:ext>
            </a:extLst>
          </p:cNvPr>
          <p:cNvSpPr txBox="1"/>
          <p:nvPr/>
        </p:nvSpPr>
        <p:spPr>
          <a:xfrm rot="16200000">
            <a:off x="433600" y="446435"/>
            <a:ext cx="360000" cy="360000"/>
          </a:xfrm>
          <a:prstGeom prst="diamond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19483E19-6119-E59F-D51C-ECAA63AECE35}"/>
              </a:ext>
            </a:extLst>
          </p:cNvPr>
          <p:cNvSpPr txBox="1"/>
          <p:nvPr/>
        </p:nvSpPr>
        <p:spPr>
          <a:xfrm rot="16200000">
            <a:off x="292966" y="446435"/>
            <a:ext cx="360000" cy="360000"/>
          </a:xfrm>
          <a:prstGeom prst="diamond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980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18BC7-8261-4EBF-8552-9C3136591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DE46BE-C530-11D8-9450-64E9AB197484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DED59C0E-2B31-587C-9438-A27B4AAC6BD5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10000"/>
              <a:lumOff val="90000"/>
              <a:alpha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4D91DFE-373D-3CE5-A5F3-271912E2A99E}"/>
              </a:ext>
            </a:extLst>
          </p:cNvPr>
          <p:cNvSpPr txBox="1"/>
          <p:nvPr/>
        </p:nvSpPr>
        <p:spPr>
          <a:xfrm>
            <a:off x="-1838325" y="-1107290"/>
            <a:ext cx="9350376" cy="9350372"/>
          </a:xfrm>
          <a:prstGeom prst="arc">
            <a:avLst>
              <a:gd name="adj1" fmla="val 18716968"/>
              <a:gd name="adj2" fmla="val 2846181"/>
            </a:avLst>
          </a:pr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4037F65D-2DAF-CA5D-5858-3D2D0ADB0379}"/>
              </a:ext>
            </a:extLst>
          </p:cNvPr>
          <p:cNvSpPr txBox="1"/>
          <p:nvPr/>
        </p:nvSpPr>
        <p:spPr>
          <a:xfrm>
            <a:off x="0" y="1829582"/>
            <a:ext cx="6486182" cy="3490914"/>
          </a:xfrm>
          <a:custGeom>
            <a:avLst/>
            <a:gdLst>
              <a:gd name="connsiteX0" fmla="*/ 0 w 6486182"/>
              <a:gd name="connsiteY0" fmla="*/ 0 h 3490914"/>
              <a:gd name="connsiteX1" fmla="*/ 4740726 w 6486182"/>
              <a:gd name="connsiteY1" fmla="*/ 0 h 3490914"/>
              <a:gd name="connsiteX2" fmla="*/ 6486182 w 6486182"/>
              <a:gd name="connsiteY2" fmla="*/ 1745457 h 3490914"/>
              <a:gd name="connsiteX3" fmla="*/ 6486181 w 6486182"/>
              <a:gd name="connsiteY3" fmla="*/ 1745457 h 3490914"/>
              <a:gd name="connsiteX4" fmla="*/ 4740724 w 6486182"/>
              <a:gd name="connsiteY4" fmla="*/ 3490914 h 3490914"/>
              <a:gd name="connsiteX5" fmla="*/ 0 w 6486182"/>
              <a:gd name="connsiteY5" fmla="*/ 3490913 h 3490914"/>
            </a:gdLst>
            <a:ahLst/>
            <a:cxnLst/>
            <a:rect l="l" t="t" r="r" b="b"/>
            <a:pathLst>
              <a:path w="6486182" h="3490914">
                <a:moveTo>
                  <a:pt x="0" y="0"/>
                </a:moveTo>
                <a:lnTo>
                  <a:pt x="4740726" y="0"/>
                </a:lnTo>
                <a:cubicBezTo>
                  <a:pt x="5704714" y="0"/>
                  <a:pt x="6486182" y="781468"/>
                  <a:pt x="6486182" y="1745457"/>
                </a:cubicBezTo>
                <a:lnTo>
                  <a:pt x="6486181" y="1745457"/>
                </a:lnTo>
                <a:cubicBezTo>
                  <a:pt x="6486181" y="2709446"/>
                  <a:pt x="5704713" y="3490914"/>
                  <a:pt x="4740724" y="3490914"/>
                </a:cubicBezTo>
                <a:lnTo>
                  <a:pt x="0" y="349091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A738D0E9-E366-DC9F-4CFF-0109E32343C1}"/>
              </a:ext>
            </a:extLst>
          </p:cNvPr>
          <p:cNvSpPr txBox="1"/>
          <p:nvPr/>
        </p:nvSpPr>
        <p:spPr>
          <a:xfrm>
            <a:off x="6885593" y="2128892"/>
            <a:ext cx="744810" cy="851280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98000"/>
                  <a:lumOff val="2000"/>
                </a:schemeClr>
              </a:gs>
            </a:gsLst>
            <a:lin ang="5400000" scaled="0"/>
          </a:gradFill>
          <a:ln cap="sq">
            <a:noFill/>
          </a:ln>
          <a:effectLst>
            <a:outerShdw blurRad="330200" dist="203200" dir="5400000" sx="90000" sy="90000" algn="t" rotWithShape="0">
              <a:schemeClr val="accent1">
                <a:lumMod val="50000"/>
                <a:alpha val="6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72B35AAA-A491-81D6-9421-FC99C5A772FD}"/>
              </a:ext>
            </a:extLst>
          </p:cNvPr>
          <p:cNvSpPr txBox="1"/>
          <p:nvPr/>
        </p:nvSpPr>
        <p:spPr>
          <a:xfrm>
            <a:off x="6925262" y="2229409"/>
            <a:ext cx="646527" cy="738949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2700000" scaled="0"/>
          </a:gra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273651C8-2233-5D04-84F7-06CCBE77AD83}"/>
              </a:ext>
            </a:extLst>
          </p:cNvPr>
          <p:cNvSpPr txBox="1"/>
          <p:nvPr/>
        </p:nvSpPr>
        <p:spPr>
          <a:xfrm>
            <a:off x="7797456" y="2137211"/>
            <a:ext cx="4089749" cy="113473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r>
              <a:rPr lang="en-ID" dirty="0"/>
              <a:t>Data interval </a:t>
            </a:r>
            <a:r>
              <a:rPr lang="en-ID" dirty="0" err="1"/>
              <a:t>merupakan</a:t>
            </a:r>
            <a:r>
              <a:rPr lang="en-ID" dirty="0"/>
              <a:t> data </a:t>
            </a:r>
            <a:r>
              <a:rPr lang="en-ID" dirty="0" err="1"/>
              <a:t>numerik</a:t>
            </a:r>
            <a:r>
              <a:rPr lang="en-ID" dirty="0"/>
              <a:t> (</a:t>
            </a:r>
            <a:r>
              <a:rPr lang="en-ID" dirty="0" err="1"/>
              <a:t>angka</a:t>
            </a:r>
            <a:r>
              <a:rPr lang="en-ID" dirty="0"/>
              <a:t>)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jarak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antarunit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nol</a:t>
            </a:r>
            <a:r>
              <a:rPr lang="en-ID" dirty="0"/>
              <a:t> </a:t>
            </a:r>
            <a:r>
              <a:rPr lang="en-ID" dirty="0" err="1"/>
              <a:t>mutlak</a:t>
            </a:r>
            <a:endParaRPr kumimoji="1" lang="zh-CN" altLang="en-US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D299A4B5-4A39-DDC9-4A60-9D32DEA3E8EB}"/>
              </a:ext>
            </a:extLst>
          </p:cNvPr>
          <p:cNvSpPr txBox="1"/>
          <p:nvPr/>
        </p:nvSpPr>
        <p:spPr>
          <a:xfrm>
            <a:off x="-1311274" y="-580238"/>
            <a:ext cx="8296274" cy="8296270"/>
          </a:xfrm>
          <a:prstGeom prst="arc">
            <a:avLst>
              <a:gd name="adj1" fmla="val 19465670"/>
              <a:gd name="adj2" fmla="val 2211151"/>
            </a:avLst>
          </a:pr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784C6208-D49B-656C-0E6E-0D2F6FD2994F}"/>
              </a:ext>
            </a:extLst>
          </p:cNvPr>
          <p:cNvSpPr txBox="1"/>
          <p:nvPr/>
        </p:nvSpPr>
        <p:spPr>
          <a:xfrm>
            <a:off x="660400" y="3133861"/>
            <a:ext cx="5087257" cy="88235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6F33FB80-9C24-A4D0-2931-41C83F7C5BF2}"/>
              </a:ext>
            </a:extLst>
          </p:cNvPr>
          <p:cNvSpPr txBox="1"/>
          <p:nvPr/>
        </p:nvSpPr>
        <p:spPr>
          <a:xfrm>
            <a:off x="8048754" y="4489877"/>
            <a:ext cx="3606543" cy="82227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r>
              <a:rPr lang="en-ID" dirty="0" err="1"/>
              <a:t>Contoh</a:t>
            </a:r>
            <a:r>
              <a:rPr lang="en-ID" dirty="0"/>
              <a:t> : </a:t>
            </a:r>
            <a:r>
              <a:rPr lang="en-ID" dirty="0" err="1"/>
              <a:t>skor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matematika</a:t>
            </a:r>
            <a:r>
              <a:rPr lang="en-ID" dirty="0"/>
              <a:t> yang </a:t>
            </a:r>
            <a:r>
              <a:rPr lang="en-ID" dirty="0" err="1"/>
              <a:t>rentangnya</a:t>
            </a:r>
            <a:r>
              <a:rPr lang="en-ID" dirty="0"/>
              <a:t> 0–100</a:t>
            </a:r>
            <a:endParaRPr kumimoji="1" lang="zh-CN" altLang="en-US" dirty="0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71C3207E-E27C-F466-8E11-79C4673230FF}"/>
              </a:ext>
            </a:extLst>
          </p:cNvPr>
          <p:cNvSpPr txBox="1"/>
          <p:nvPr/>
        </p:nvSpPr>
        <p:spPr>
          <a:xfrm>
            <a:off x="7043919" y="4349146"/>
            <a:ext cx="744810" cy="851280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3">
                  <a:alpha val="2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cap="sq">
            <a:noFill/>
          </a:ln>
          <a:effectLst>
            <a:outerShdw blurRad="330200" dist="203200" dir="5400000" sx="90000" sy="90000" algn="t" rotWithShape="0">
              <a:schemeClr val="accent3">
                <a:lumMod val="50000"/>
                <a:alpha val="6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B3FC9599-6F66-E450-D883-3743C908F0D2}"/>
              </a:ext>
            </a:extLst>
          </p:cNvPr>
          <p:cNvSpPr txBox="1"/>
          <p:nvPr/>
        </p:nvSpPr>
        <p:spPr>
          <a:xfrm>
            <a:off x="7105901" y="4396990"/>
            <a:ext cx="646527" cy="738949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80000"/>
                  <a:lumOff val="20000"/>
                </a:schemeClr>
              </a:gs>
            </a:gsLst>
            <a:lin ang="2700000" scaled="0"/>
          </a:gra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7243EC7B-E2A4-9AA4-4D09-BA46C5134AB3}"/>
              </a:ext>
            </a:extLst>
          </p:cNvPr>
          <p:cNvSpPr txBox="1"/>
          <p:nvPr/>
        </p:nvSpPr>
        <p:spPr>
          <a:xfrm>
            <a:off x="7123446" y="2427714"/>
            <a:ext cx="269101" cy="253633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ahLst/>
            <a:cxnLst/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B962F53B-A720-F630-B4C1-FA08B3911F19}"/>
              </a:ext>
            </a:extLst>
          </p:cNvPr>
          <p:cNvSpPr txBox="1"/>
          <p:nvPr/>
        </p:nvSpPr>
        <p:spPr>
          <a:xfrm>
            <a:off x="7299769" y="4631914"/>
            <a:ext cx="258791" cy="269101"/>
          </a:xfrm>
          <a:custGeom>
            <a:avLst/>
            <a:gdLst>
              <a:gd name="connsiteX0" fmla="*/ 198153 w 692417"/>
              <a:gd name="connsiteY0" fmla="*/ 663680 h 720001"/>
              <a:gd name="connsiteX1" fmla="*/ 239787 w 692417"/>
              <a:gd name="connsiteY1" fmla="*/ 663680 h 720001"/>
              <a:gd name="connsiteX2" fmla="*/ 295235 w 692417"/>
              <a:gd name="connsiteY2" fmla="*/ 663680 h 720001"/>
              <a:gd name="connsiteX3" fmla="*/ 397182 w 692417"/>
              <a:gd name="connsiteY3" fmla="*/ 663680 h 720001"/>
              <a:gd name="connsiteX4" fmla="*/ 452630 w 692417"/>
              <a:gd name="connsiteY4" fmla="*/ 663680 h 720001"/>
              <a:gd name="connsiteX5" fmla="*/ 494264 w 692417"/>
              <a:gd name="connsiteY5" fmla="*/ 663680 h 720001"/>
              <a:gd name="connsiteX6" fmla="*/ 522425 w 692417"/>
              <a:gd name="connsiteY6" fmla="*/ 691841 h 720001"/>
              <a:gd name="connsiteX7" fmla="*/ 494264 w 692417"/>
              <a:gd name="connsiteY7" fmla="*/ 720001 h 720001"/>
              <a:gd name="connsiteX8" fmla="*/ 452630 w 692417"/>
              <a:gd name="connsiteY8" fmla="*/ 720001 h 720001"/>
              <a:gd name="connsiteX9" fmla="*/ 397182 w 692417"/>
              <a:gd name="connsiteY9" fmla="*/ 720001 h 720001"/>
              <a:gd name="connsiteX10" fmla="*/ 295235 w 692417"/>
              <a:gd name="connsiteY10" fmla="*/ 720001 h 720001"/>
              <a:gd name="connsiteX11" fmla="*/ 239787 w 692417"/>
              <a:gd name="connsiteY11" fmla="*/ 720001 h 720001"/>
              <a:gd name="connsiteX12" fmla="*/ 198153 w 692417"/>
              <a:gd name="connsiteY12" fmla="*/ 720001 h 720001"/>
              <a:gd name="connsiteX13" fmla="*/ 169992 w 692417"/>
              <a:gd name="connsiteY13" fmla="*/ 691841 h 720001"/>
              <a:gd name="connsiteX14" fmla="*/ 198153 w 692417"/>
              <a:gd name="connsiteY14" fmla="*/ 663680 h 720001"/>
              <a:gd name="connsiteX15" fmla="*/ 154400 w 692417"/>
              <a:gd name="connsiteY15" fmla="*/ 572143 h 720001"/>
              <a:gd name="connsiteX16" fmla="*/ 154241 w 692417"/>
              <a:gd name="connsiteY16" fmla="*/ 572597 h 720001"/>
              <a:gd name="connsiteX17" fmla="*/ 160423 w 692417"/>
              <a:gd name="connsiteY17" fmla="*/ 572597 h 720001"/>
              <a:gd name="connsiteX18" fmla="*/ 346215 w 692417"/>
              <a:gd name="connsiteY18" fmla="*/ 0 h 720001"/>
              <a:gd name="connsiteX19" fmla="*/ 456041 w 692417"/>
              <a:gd name="connsiteY19" fmla="*/ 22341 h 720001"/>
              <a:gd name="connsiteX20" fmla="*/ 545873 w 692417"/>
              <a:gd name="connsiteY20" fmla="*/ 82980 h 720001"/>
              <a:gd name="connsiteX21" fmla="*/ 606513 w 692417"/>
              <a:gd name="connsiteY21" fmla="*/ 172812 h 720001"/>
              <a:gd name="connsiteX22" fmla="*/ 628853 w 692417"/>
              <a:gd name="connsiteY22" fmla="*/ 282638 h 720001"/>
              <a:gd name="connsiteX23" fmla="*/ 628853 w 692417"/>
              <a:gd name="connsiteY23" fmla="*/ 493091 h 720001"/>
              <a:gd name="connsiteX24" fmla="*/ 687990 w 692417"/>
              <a:gd name="connsiteY24" fmla="*/ 585551 h 720001"/>
              <a:gd name="connsiteX25" fmla="*/ 688929 w 692417"/>
              <a:gd name="connsiteY25" fmla="*/ 614275 h 720001"/>
              <a:gd name="connsiteX26" fmla="*/ 664336 w 692417"/>
              <a:gd name="connsiteY26" fmla="*/ 628918 h 720001"/>
              <a:gd name="connsiteX27" fmla="*/ 28189 w 692417"/>
              <a:gd name="connsiteY27" fmla="*/ 628918 h 720001"/>
              <a:gd name="connsiteX28" fmla="*/ 3596 w 692417"/>
              <a:gd name="connsiteY28" fmla="*/ 614462 h 720001"/>
              <a:gd name="connsiteX29" fmla="*/ 4159 w 692417"/>
              <a:gd name="connsiteY29" fmla="*/ 585927 h 720001"/>
              <a:gd name="connsiteX30" fmla="*/ 63578 w 692417"/>
              <a:gd name="connsiteY30" fmla="*/ 489336 h 720001"/>
              <a:gd name="connsiteX31" fmla="*/ 63578 w 692417"/>
              <a:gd name="connsiteY31" fmla="*/ 282638 h 720001"/>
              <a:gd name="connsiteX32" fmla="*/ 85919 w 692417"/>
              <a:gd name="connsiteY32" fmla="*/ 172812 h 720001"/>
              <a:gd name="connsiteX33" fmla="*/ 146558 w 692417"/>
              <a:gd name="connsiteY33" fmla="*/ 82980 h 720001"/>
              <a:gd name="connsiteX34" fmla="*/ 236389 w 692417"/>
              <a:gd name="connsiteY34" fmla="*/ 22341 h 720001"/>
              <a:gd name="connsiteX35" fmla="*/ 346215 w 692417"/>
              <a:gd name="connsiteY35" fmla="*/ 0 h 720001"/>
            </a:gdLst>
            <a:ahLst/>
            <a:cxnLst/>
            <a:rect l="l" t="t" r="r" b="b"/>
            <a:pathLst>
              <a:path w="692417" h="720001">
                <a:moveTo>
                  <a:pt x="198153" y="663680"/>
                </a:moveTo>
                <a:lnTo>
                  <a:pt x="239787" y="663680"/>
                </a:lnTo>
                <a:lnTo>
                  <a:pt x="295235" y="663680"/>
                </a:lnTo>
                <a:lnTo>
                  <a:pt x="397182" y="663680"/>
                </a:lnTo>
                <a:lnTo>
                  <a:pt x="452630" y="663680"/>
                </a:lnTo>
                <a:lnTo>
                  <a:pt x="494264" y="663680"/>
                </a:lnTo>
                <a:cubicBezTo>
                  <a:pt x="509847" y="663680"/>
                  <a:pt x="522425" y="676259"/>
                  <a:pt x="522425" y="691841"/>
                </a:cubicBezTo>
                <a:cubicBezTo>
                  <a:pt x="522425" y="707423"/>
                  <a:pt x="509753" y="720001"/>
                  <a:pt x="494264" y="720001"/>
                </a:cubicBezTo>
                <a:lnTo>
                  <a:pt x="452630" y="720001"/>
                </a:lnTo>
                <a:lnTo>
                  <a:pt x="397182" y="720001"/>
                </a:lnTo>
                <a:lnTo>
                  <a:pt x="295235" y="720001"/>
                </a:lnTo>
                <a:lnTo>
                  <a:pt x="239787" y="720001"/>
                </a:lnTo>
                <a:lnTo>
                  <a:pt x="198153" y="720001"/>
                </a:lnTo>
                <a:cubicBezTo>
                  <a:pt x="182571" y="720001"/>
                  <a:pt x="169992" y="707423"/>
                  <a:pt x="169992" y="691841"/>
                </a:cubicBezTo>
                <a:cubicBezTo>
                  <a:pt x="169992" y="676259"/>
                  <a:pt x="182571" y="663680"/>
                  <a:pt x="198153" y="663680"/>
                </a:cubicBezTo>
                <a:close/>
                <a:moveTo>
                  <a:pt x="154400" y="572143"/>
                </a:moveTo>
                <a:lnTo>
                  <a:pt x="154241" y="572597"/>
                </a:lnTo>
                <a:lnTo>
                  <a:pt x="160423" y="572597"/>
                </a:lnTo>
                <a:close/>
                <a:moveTo>
                  <a:pt x="346215" y="0"/>
                </a:moveTo>
                <a:cubicBezTo>
                  <a:pt x="384232" y="0"/>
                  <a:pt x="421122" y="7510"/>
                  <a:pt x="456041" y="22341"/>
                </a:cubicBezTo>
                <a:cubicBezTo>
                  <a:pt x="489646" y="36609"/>
                  <a:pt x="519872" y="57072"/>
                  <a:pt x="545873" y="82980"/>
                </a:cubicBezTo>
                <a:cubicBezTo>
                  <a:pt x="571875" y="108981"/>
                  <a:pt x="592245" y="139207"/>
                  <a:pt x="606513" y="172812"/>
                </a:cubicBezTo>
                <a:cubicBezTo>
                  <a:pt x="621344" y="207637"/>
                  <a:pt x="628853" y="244621"/>
                  <a:pt x="628853" y="282638"/>
                </a:cubicBezTo>
                <a:lnTo>
                  <a:pt x="628853" y="493091"/>
                </a:lnTo>
                <a:lnTo>
                  <a:pt x="687990" y="585551"/>
                </a:lnTo>
                <a:cubicBezTo>
                  <a:pt x="693528" y="594187"/>
                  <a:pt x="693904" y="605263"/>
                  <a:pt x="688929" y="614275"/>
                </a:cubicBezTo>
                <a:cubicBezTo>
                  <a:pt x="684048" y="623286"/>
                  <a:pt x="674567" y="628918"/>
                  <a:pt x="664336" y="628918"/>
                </a:cubicBezTo>
                <a:lnTo>
                  <a:pt x="28189" y="628918"/>
                </a:lnTo>
                <a:cubicBezTo>
                  <a:pt x="17958" y="628918"/>
                  <a:pt x="8571" y="623380"/>
                  <a:pt x="3596" y="614462"/>
                </a:cubicBezTo>
                <a:cubicBezTo>
                  <a:pt x="-1380" y="605545"/>
                  <a:pt x="-1192" y="594656"/>
                  <a:pt x="4159" y="585927"/>
                </a:cubicBezTo>
                <a:lnTo>
                  <a:pt x="63578" y="489336"/>
                </a:lnTo>
                <a:lnTo>
                  <a:pt x="63578" y="282638"/>
                </a:lnTo>
                <a:cubicBezTo>
                  <a:pt x="63578" y="244621"/>
                  <a:pt x="71087" y="207731"/>
                  <a:pt x="85919" y="172812"/>
                </a:cubicBezTo>
                <a:cubicBezTo>
                  <a:pt x="100186" y="139207"/>
                  <a:pt x="120650" y="108981"/>
                  <a:pt x="146558" y="82980"/>
                </a:cubicBezTo>
                <a:cubicBezTo>
                  <a:pt x="172465" y="56978"/>
                  <a:pt x="202785" y="36609"/>
                  <a:pt x="236389" y="22341"/>
                </a:cubicBezTo>
                <a:cubicBezTo>
                  <a:pt x="271214" y="7510"/>
                  <a:pt x="308199" y="0"/>
                  <a:pt x="34621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55AD578D-132F-03FA-E267-BDD32FEE0B63}"/>
              </a:ext>
            </a:extLst>
          </p:cNvPr>
          <p:cNvSpPr txBox="1"/>
          <p:nvPr/>
        </p:nvSpPr>
        <p:spPr>
          <a:xfrm>
            <a:off x="786500" y="3441703"/>
            <a:ext cx="106190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Data Interval</a:t>
            </a:r>
            <a:endParaRPr kumimoji="1" lang="zh-CN" altLang="en-US" dirty="0"/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5DF239EF-C8B6-E97F-CEDE-8539B5A9AD6D}"/>
              </a:ext>
            </a:extLst>
          </p:cNvPr>
          <p:cNvSpPr txBox="1"/>
          <p:nvPr/>
        </p:nvSpPr>
        <p:spPr>
          <a:xfrm rot="16200000">
            <a:off x="433600" y="446435"/>
            <a:ext cx="360000" cy="360000"/>
          </a:xfrm>
          <a:prstGeom prst="diamond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2119A06F-1E39-74D3-A42C-1D029B0E6AB1}"/>
              </a:ext>
            </a:extLst>
          </p:cNvPr>
          <p:cNvSpPr txBox="1"/>
          <p:nvPr/>
        </p:nvSpPr>
        <p:spPr>
          <a:xfrm rot="16200000">
            <a:off x="292966" y="446435"/>
            <a:ext cx="360000" cy="360000"/>
          </a:xfrm>
          <a:prstGeom prst="diamond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536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88DB9-883E-B7B2-A8A4-5550154F1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D32E6-26AE-D0CD-8A02-2D78FA3A2515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BFAC1F81-E800-500C-4624-1C6E9E1ED006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10000"/>
              <a:lumOff val="90000"/>
              <a:alpha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D287FFE9-A6F1-F556-9B45-8F6FDC5132A0}"/>
              </a:ext>
            </a:extLst>
          </p:cNvPr>
          <p:cNvSpPr txBox="1"/>
          <p:nvPr/>
        </p:nvSpPr>
        <p:spPr>
          <a:xfrm>
            <a:off x="-1838325" y="-1107290"/>
            <a:ext cx="9350376" cy="9350372"/>
          </a:xfrm>
          <a:prstGeom prst="arc">
            <a:avLst>
              <a:gd name="adj1" fmla="val 18716968"/>
              <a:gd name="adj2" fmla="val 2846181"/>
            </a:avLst>
          </a:pr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9698007-2B38-3207-8977-A434AB2E664E}"/>
              </a:ext>
            </a:extLst>
          </p:cNvPr>
          <p:cNvSpPr txBox="1"/>
          <p:nvPr/>
        </p:nvSpPr>
        <p:spPr>
          <a:xfrm>
            <a:off x="0" y="1829582"/>
            <a:ext cx="6486182" cy="3490914"/>
          </a:xfrm>
          <a:custGeom>
            <a:avLst/>
            <a:gdLst>
              <a:gd name="connsiteX0" fmla="*/ 0 w 6486182"/>
              <a:gd name="connsiteY0" fmla="*/ 0 h 3490914"/>
              <a:gd name="connsiteX1" fmla="*/ 4740726 w 6486182"/>
              <a:gd name="connsiteY1" fmla="*/ 0 h 3490914"/>
              <a:gd name="connsiteX2" fmla="*/ 6486182 w 6486182"/>
              <a:gd name="connsiteY2" fmla="*/ 1745457 h 3490914"/>
              <a:gd name="connsiteX3" fmla="*/ 6486181 w 6486182"/>
              <a:gd name="connsiteY3" fmla="*/ 1745457 h 3490914"/>
              <a:gd name="connsiteX4" fmla="*/ 4740724 w 6486182"/>
              <a:gd name="connsiteY4" fmla="*/ 3490914 h 3490914"/>
              <a:gd name="connsiteX5" fmla="*/ 0 w 6486182"/>
              <a:gd name="connsiteY5" fmla="*/ 3490913 h 3490914"/>
            </a:gdLst>
            <a:ahLst/>
            <a:cxnLst/>
            <a:rect l="l" t="t" r="r" b="b"/>
            <a:pathLst>
              <a:path w="6486182" h="3490914">
                <a:moveTo>
                  <a:pt x="0" y="0"/>
                </a:moveTo>
                <a:lnTo>
                  <a:pt x="4740726" y="0"/>
                </a:lnTo>
                <a:cubicBezTo>
                  <a:pt x="5704714" y="0"/>
                  <a:pt x="6486182" y="781468"/>
                  <a:pt x="6486182" y="1745457"/>
                </a:cubicBezTo>
                <a:lnTo>
                  <a:pt x="6486181" y="1745457"/>
                </a:lnTo>
                <a:cubicBezTo>
                  <a:pt x="6486181" y="2709446"/>
                  <a:pt x="5704713" y="3490914"/>
                  <a:pt x="4740724" y="3490914"/>
                </a:cubicBezTo>
                <a:lnTo>
                  <a:pt x="0" y="349091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6DD518B5-E3F1-6178-F0EF-C6641D5F3C14}"/>
              </a:ext>
            </a:extLst>
          </p:cNvPr>
          <p:cNvSpPr txBox="1"/>
          <p:nvPr/>
        </p:nvSpPr>
        <p:spPr>
          <a:xfrm>
            <a:off x="6885593" y="2128892"/>
            <a:ext cx="744810" cy="851280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98000"/>
                  <a:lumOff val="2000"/>
                </a:schemeClr>
              </a:gs>
            </a:gsLst>
            <a:lin ang="5400000" scaled="0"/>
          </a:gradFill>
          <a:ln cap="sq">
            <a:noFill/>
          </a:ln>
          <a:effectLst>
            <a:outerShdw blurRad="330200" dist="203200" dir="5400000" sx="90000" sy="90000" algn="t" rotWithShape="0">
              <a:schemeClr val="accent1">
                <a:lumMod val="50000"/>
                <a:alpha val="6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5C3DB6FC-44A6-71B2-D7BF-4E1CA686B795}"/>
              </a:ext>
            </a:extLst>
          </p:cNvPr>
          <p:cNvSpPr txBox="1"/>
          <p:nvPr/>
        </p:nvSpPr>
        <p:spPr>
          <a:xfrm>
            <a:off x="6925262" y="2229409"/>
            <a:ext cx="646527" cy="738949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2700000" scaled="0"/>
          </a:gra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52FE40D-1A8E-74DE-6ED1-DC97F0C56757}"/>
              </a:ext>
            </a:extLst>
          </p:cNvPr>
          <p:cNvSpPr txBox="1"/>
          <p:nvPr/>
        </p:nvSpPr>
        <p:spPr>
          <a:xfrm>
            <a:off x="7797456" y="2137211"/>
            <a:ext cx="4089749" cy="113473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r>
              <a:rPr lang="en-ID" dirty="0"/>
              <a:t>Data </a:t>
            </a:r>
            <a:r>
              <a:rPr lang="en-ID" dirty="0" err="1"/>
              <a:t>rasio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data </a:t>
            </a:r>
            <a:r>
              <a:rPr lang="en-ID" dirty="0" err="1"/>
              <a:t>numerik</a:t>
            </a:r>
            <a:r>
              <a:rPr lang="en-ID" dirty="0"/>
              <a:t> (</a:t>
            </a:r>
            <a:r>
              <a:rPr lang="en-ID" dirty="0" err="1"/>
              <a:t>angka</a:t>
            </a:r>
            <a:r>
              <a:rPr lang="en-ID" dirty="0"/>
              <a:t>)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jarak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antarunit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nol</a:t>
            </a:r>
            <a:r>
              <a:rPr lang="en-ID" dirty="0"/>
              <a:t> </a:t>
            </a:r>
            <a:r>
              <a:rPr lang="en-ID" dirty="0" err="1"/>
              <a:t>absolut</a:t>
            </a:r>
            <a:endParaRPr kumimoji="1" lang="zh-CN" altLang="en-US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75A7B2D4-F1F8-8619-6506-D46A97E8408D}"/>
              </a:ext>
            </a:extLst>
          </p:cNvPr>
          <p:cNvSpPr txBox="1"/>
          <p:nvPr/>
        </p:nvSpPr>
        <p:spPr>
          <a:xfrm>
            <a:off x="-1311274" y="-580238"/>
            <a:ext cx="8296274" cy="8296270"/>
          </a:xfrm>
          <a:prstGeom prst="arc">
            <a:avLst>
              <a:gd name="adj1" fmla="val 19465670"/>
              <a:gd name="adj2" fmla="val 2211151"/>
            </a:avLst>
          </a:pr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173DB57C-BB7F-965D-57E3-BC3B5716183E}"/>
              </a:ext>
            </a:extLst>
          </p:cNvPr>
          <p:cNvSpPr txBox="1"/>
          <p:nvPr/>
        </p:nvSpPr>
        <p:spPr>
          <a:xfrm>
            <a:off x="660400" y="3133861"/>
            <a:ext cx="5087257" cy="88235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6EC0669B-3F8A-DEE3-1D6E-314A8195A608}"/>
              </a:ext>
            </a:extLst>
          </p:cNvPr>
          <p:cNvSpPr txBox="1"/>
          <p:nvPr/>
        </p:nvSpPr>
        <p:spPr>
          <a:xfrm>
            <a:off x="8039058" y="4349146"/>
            <a:ext cx="3606543" cy="1529923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r>
              <a:rPr lang="en-ID" dirty="0" err="1"/>
              <a:t>Contoh</a:t>
            </a:r>
            <a:r>
              <a:rPr lang="en-ID" dirty="0"/>
              <a:t> : </a:t>
            </a:r>
            <a:r>
              <a:rPr lang="en-ID" dirty="0" err="1"/>
              <a:t>jumlah</a:t>
            </a:r>
            <a:r>
              <a:rPr lang="en-ID" dirty="0"/>
              <a:t> jam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per </a:t>
            </a:r>
            <a:r>
              <a:rPr lang="en-ID" dirty="0" err="1"/>
              <a:t>minggu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frekuensi</a:t>
            </a:r>
            <a:r>
              <a:rPr lang="en-ID" dirty="0"/>
              <a:t> </a:t>
            </a:r>
            <a:r>
              <a:rPr lang="en-ID" dirty="0" err="1"/>
              <a:t>kehadiran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perkuliahan</a:t>
            </a:r>
            <a:r>
              <a:rPr lang="en-ID" dirty="0"/>
              <a:t>, </a:t>
            </a:r>
            <a:r>
              <a:rPr lang="en-ID" dirty="0" err="1"/>
              <a:t>berat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, </a:t>
            </a:r>
            <a:r>
              <a:rPr lang="en-ID" dirty="0" err="1"/>
              <a:t>pendapatan</a:t>
            </a:r>
            <a:r>
              <a:rPr lang="en-ID" dirty="0"/>
              <a:t> orang </a:t>
            </a:r>
            <a:r>
              <a:rPr lang="en-ID" dirty="0" err="1"/>
              <a:t>tua</a:t>
            </a:r>
            <a:r>
              <a:rPr lang="en-ID" dirty="0"/>
              <a:t>, dan </a:t>
            </a:r>
            <a:r>
              <a:rPr lang="en-ID" dirty="0" err="1"/>
              <a:t>tinggi</a:t>
            </a:r>
            <a:r>
              <a:rPr lang="en-ID" dirty="0"/>
              <a:t> badan </a:t>
            </a:r>
            <a:r>
              <a:rPr lang="en-ID" dirty="0" err="1"/>
              <a:t>siswa</a:t>
            </a:r>
            <a:endParaRPr kumimoji="1" lang="zh-CN" altLang="en-US" dirty="0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2F16155B-3B72-22E3-9AB5-ED4CC9207882}"/>
              </a:ext>
            </a:extLst>
          </p:cNvPr>
          <p:cNvSpPr txBox="1"/>
          <p:nvPr/>
        </p:nvSpPr>
        <p:spPr>
          <a:xfrm>
            <a:off x="7043919" y="4349146"/>
            <a:ext cx="744810" cy="851280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3">
                  <a:alpha val="2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cap="sq">
            <a:noFill/>
          </a:ln>
          <a:effectLst>
            <a:outerShdw blurRad="330200" dist="203200" dir="5400000" sx="90000" sy="90000" algn="t" rotWithShape="0">
              <a:schemeClr val="accent3">
                <a:lumMod val="50000"/>
                <a:alpha val="6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DB6DC8F4-66E3-2517-9C95-73321AA268DE}"/>
              </a:ext>
            </a:extLst>
          </p:cNvPr>
          <p:cNvSpPr txBox="1"/>
          <p:nvPr/>
        </p:nvSpPr>
        <p:spPr>
          <a:xfrm>
            <a:off x="7105901" y="4396990"/>
            <a:ext cx="646527" cy="738949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80000"/>
                  <a:lumOff val="20000"/>
                </a:schemeClr>
              </a:gs>
            </a:gsLst>
            <a:lin ang="2700000" scaled="0"/>
          </a:gra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0B2EE342-C5C8-2FC0-5989-31F345F8549C}"/>
              </a:ext>
            </a:extLst>
          </p:cNvPr>
          <p:cNvSpPr txBox="1"/>
          <p:nvPr/>
        </p:nvSpPr>
        <p:spPr>
          <a:xfrm>
            <a:off x="7123446" y="2427714"/>
            <a:ext cx="269101" cy="253633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ahLst/>
            <a:cxnLst/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11033F56-06E2-A74B-C5E9-FE29F677CD31}"/>
              </a:ext>
            </a:extLst>
          </p:cNvPr>
          <p:cNvSpPr txBox="1"/>
          <p:nvPr/>
        </p:nvSpPr>
        <p:spPr>
          <a:xfrm>
            <a:off x="7299769" y="4631914"/>
            <a:ext cx="258791" cy="269101"/>
          </a:xfrm>
          <a:custGeom>
            <a:avLst/>
            <a:gdLst>
              <a:gd name="connsiteX0" fmla="*/ 198153 w 692417"/>
              <a:gd name="connsiteY0" fmla="*/ 663680 h 720001"/>
              <a:gd name="connsiteX1" fmla="*/ 239787 w 692417"/>
              <a:gd name="connsiteY1" fmla="*/ 663680 h 720001"/>
              <a:gd name="connsiteX2" fmla="*/ 295235 w 692417"/>
              <a:gd name="connsiteY2" fmla="*/ 663680 h 720001"/>
              <a:gd name="connsiteX3" fmla="*/ 397182 w 692417"/>
              <a:gd name="connsiteY3" fmla="*/ 663680 h 720001"/>
              <a:gd name="connsiteX4" fmla="*/ 452630 w 692417"/>
              <a:gd name="connsiteY4" fmla="*/ 663680 h 720001"/>
              <a:gd name="connsiteX5" fmla="*/ 494264 w 692417"/>
              <a:gd name="connsiteY5" fmla="*/ 663680 h 720001"/>
              <a:gd name="connsiteX6" fmla="*/ 522425 w 692417"/>
              <a:gd name="connsiteY6" fmla="*/ 691841 h 720001"/>
              <a:gd name="connsiteX7" fmla="*/ 494264 w 692417"/>
              <a:gd name="connsiteY7" fmla="*/ 720001 h 720001"/>
              <a:gd name="connsiteX8" fmla="*/ 452630 w 692417"/>
              <a:gd name="connsiteY8" fmla="*/ 720001 h 720001"/>
              <a:gd name="connsiteX9" fmla="*/ 397182 w 692417"/>
              <a:gd name="connsiteY9" fmla="*/ 720001 h 720001"/>
              <a:gd name="connsiteX10" fmla="*/ 295235 w 692417"/>
              <a:gd name="connsiteY10" fmla="*/ 720001 h 720001"/>
              <a:gd name="connsiteX11" fmla="*/ 239787 w 692417"/>
              <a:gd name="connsiteY11" fmla="*/ 720001 h 720001"/>
              <a:gd name="connsiteX12" fmla="*/ 198153 w 692417"/>
              <a:gd name="connsiteY12" fmla="*/ 720001 h 720001"/>
              <a:gd name="connsiteX13" fmla="*/ 169992 w 692417"/>
              <a:gd name="connsiteY13" fmla="*/ 691841 h 720001"/>
              <a:gd name="connsiteX14" fmla="*/ 198153 w 692417"/>
              <a:gd name="connsiteY14" fmla="*/ 663680 h 720001"/>
              <a:gd name="connsiteX15" fmla="*/ 154400 w 692417"/>
              <a:gd name="connsiteY15" fmla="*/ 572143 h 720001"/>
              <a:gd name="connsiteX16" fmla="*/ 154241 w 692417"/>
              <a:gd name="connsiteY16" fmla="*/ 572597 h 720001"/>
              <a:gd name="connsiteX17" fmla="*/ 160423 w 692417"/>
              <a:gd name="connsiteY17" fmla="*/ 572597 h 720001"/>
              <a:gd name="connsiteX18" fmla="*/ 346215 w 692417"/>
              <a:gd name="connsiteY18" fmla="*/ 0 h 720001"/>
              <a:gd name="connsiteX19" fmla="*/ 456041 w 692417"/>
              <a:gd name="connsiteY19" fmla="*/ 22341 h 720001"/>
              <a:gd name="connsiteX20" fmla="*/ 545873 w 692417"/>
              <a:gd name="connsiteY20" fmla="*/ 82980 h 720001"/>
              <a:gd name="connsiteX21" fmla="*/ 606513 w 692417"/>
              <a:gd name="connsiteY21" fmla="*/ 172812 h 720001"/>
              <a:gd name="connsiteX22" fmla="*/ 628853 w 692417"/>
              <a:gd name="connsiteY22" fmla="*/ 282638 h 720001"/>
              <a:gd name="connsiteX23" fmla="*/ 628853 w 692417"/>
              <a:gd name="connsiteY23" fmla="*/ 493091 h 720001"/>
              <a:gd name="connsiteX24" fmla="*/ 687990 w 692417"/>
              <a:gd name="connsiteY24" fmla="*/ 585551 h 720001"/>
              <a:gd name="connsiteX25" fmla="*/ 688929 w 692417"/>
              <a:gd name="connsiteY25" fmla="*/ 614275 h 720001"/>
              <a:gd name="connsiteX26" fmla="*/ 664336 w 692417"/>
              <a:gd name="connsiteY26" fmla="*/ 628918 h 720001"/>
              <a:gd name="connsiteX27" fmla="*/ 28189 w 692417"/>
              <a:gd name="connsiteY27" fmla="*/ 628918 h 720001"/>
              <a:gd name="connsiteX28" fmla="*/ 3596 w 692417"/>
              <a:gd name="connsiteY28" fmla="*/ 614462 h 720001"/>
              <a:gd name="connsiteX29" fmla="*/ 4159 w 692417"/>
              <a:gd name="connsiteY29" fmla="*/ 585927 h 720001"/>
              <a:gd name="connsiteX30" fmla="*/ 63578 w 692417"/>
              <a:gd name="connsiteY30" fmla="*/ 489336 h 720001"/>
              <a:gd name="connsiteX31" fmla="*/ 63578 w 692417"/>
              <a:gd name="connsiteY31" fmla="*/ 282638 h 720001"/>
              <a:gd name="connsiteX32" fmla="*/ 85919 w 692417"/>
              <a:gd name="connsiteY32" fmla="*/ 172812 h 720001"/>
              <a:gd name="connsiteX33" fmla="*/ 146558 w 692417"/>
              <a:gd name="connsiteY33" fmla="*/ 82980 h 720001"/>
              <a:gd name="connsiteX34" fmla="*/ 236389 w 692417"/>
              <a:gd name="connsiteY34" fmla="*/ 22341 h 720001"/>
              <a:gd name="connsiteX35" fmla="*/ 346215 w 692417"/>
              <a:gd name="connsiteY35" fmla="*/ 0 h 720001"/>
            </a:gdLst>
            <a:ahLst/>
            <a:cxnLst/>
            <a:rect l="l" t="t" r="r" b="b"/>
            <a:pathLst>
              <a:path w="692417" h="720001">
                <a:moveTo>
                  <a:pt x="198153" y="663680"/>
                </a:moveTo>
                <a:lnTo>
                  <a:pt x="239787" y="663680"/>
                </a:lnTo>
                <a:lnTo>
                  <a:pt x="295235" y="663680"/>
                </a:lnTo>
                <a:lnTo>
                  <a:pt x="397182" y="663680"/>
                </a:lnTo>
                <a:lnTo>
                  <a:pt x="452630" y="663680"/>
                </a:lnTo>
                <a:lnTo>
                  <a:pt x="494264" y="663680"/>
                </a:lnTo>
                <a:cubicBezTo>
                  <a:pt x="509847" y="663680"/>
                  <a:pt x="522425" y="676259"/>
                  <a:pt x="522425" y="691841"/>
                </a:cubicBezTo>
                <a:cubicBezTo>
                  <a:pt x="522425" y="707423"/>
                  <a:pt x="509753" y="720001"/>
                  <a:pt x="494264" y="720001"/>
                </a:cubicBezTo>
                <a:lnTo>
                  <a:pt x="452630" y="720001"/>
                </a:lnTo>
                <a:lnTo>
                  <a:pt x="397182" y="720001"/>
                </a:lnTo>
                <a:lnTo>
                  <a:pt x="295235" y="720001"/>
                </a:lnTo>
                <a:lnTo>
                  <a:pt x="239787" y="720001"/>
                </a:lnTo>
                <a:lnTo>
                  <a:pt x="198153" y="720001"/>
                </a:lnTo>
                <a:cubicBezTo>
                  <a:pt x="182571" y="720001"/>
                  <a:pt x="169992" y="707423"/>
                  <a:pt x="169992" y="691841"/>
                </a:cubicBezTo>
                <a:cubicBezTo>
                  <a:pt x="169992" y="676259"/>
                  <a:pt x="182571" y="663680"/>
                  <a:pt x="198153" y="663680"/>
                </a:cubicBezTo>
                <a:close/>
                <a:moveTo>
                  <a:pt x="154400" y="572143"/>
                </a:moveTo>
                <a:lnTo>
                  <a:pt x="154241" y="572597"/>
                </a:lnTo>
                <a:lnTo>
                  <a:pt x="160423" y="572597"/>
                </a:lnTo>
                <a:close/>
                <a:moveTo>
                  <a:pt x="346215" y="0"/>
                </a:moveTo>
                <a:cubicBezTo>
                  <a:pt x="384232" y="0"/>
                  <a:pt x="421122" y="7510"/>
                  <a:pt x="456041" y="22341"/>
                </a:cubicBezTo>
                <a:cubicBezTo>
                  <a:pt x="489646" y="36609"/>
                  <a:pt x="519872" y="57072"/>
                  <a:pt x="545873" y="82980"/>
                </a:cubicBezTo>
                <a:cubicBezTo>
                  <a:pt x="571875" y="108981"/>
                  <a:pt x="592245" y="139207"/>
                  <a:pt x="606513" y="172812"/>
                </a:cubicBezTo>
                <a:cubicBezTo>
                  <a:pt x="621344" y="207637"/>
                  <a:pt x="628853" y="244621"/>
                  <a:pt x="628853" y="282638"/>
                </a:cubicBezTo>
                <a:lnTo>
                  <a:pt x="628853" y="493091"/>
                </a:lnTo>
                <a:lnTo>
                  <a:pt x="687990" y="585551"/>
                </a:lnTo>
                <a:cubicBezTo>
                  <a:pt x="693528" y="594187"/>
                  <a:pt x="693904" y="605263"/>
                  <a:pt x="688929" y="614275"/>
                </a:cubicBezTo>
                <a:cubicBezTo>
                  <a:pt x="684048" y="623286"/>
                  <a:pt x="674567" y="628918"/>
                  <a:pt x="664336" y="628918"/>
                </a:cubicBezTo>
                <a:lnTo>
                  <a:pt x="28189" y="628918"/>
                </a:lnTo>
                <a:cubicBezTo>
                  <a:pt x="17958" y="628918"/>
                  <a:pt x="8571" y="623380"/>
                  <a:pt x="3596" y="614462"/>
                </a:cubicBezTo>
                <a:cubicBezTo>
                  <a:pt x="-1380" y="605545"/>
                  <a:pt x="-1192" y="594656"/>
                  <a:pt x="4159" y="585927"/>
                </a:cubicBezTo>
                <a:lnTo>
                  <a:pt x="63578" y="489336"/>
                </a:lnTo>
                <a:lnTo>
                  <a:pt x="63578" y="282638"/>
                </a:lnTo>
                <a:cubicBezTo>
                  <a:pt x="63578" y="244621"/>
                  <a:pt x="71087" y="207731"/>
                  <a:pt x="85919" y="172812"/>
                </a:cubicBezTo>
                <a:cubicBezTo>
                  <a:pt x="100186" y="139207"/>
                  <a:pt x="120650" y="108981"/>
                  <a:pt x="146558" y="82980"/>
                </a:cubicBezTo>
                <a:cubicBezTo>
                  <a:pt x="172465" y="56978"/>
                  <a:pt x="202785" y="36609"/>
                  <a:pt x="236389" y="22341"/>
                </a:cubicBezTo>
                <a:cubicBezTo>
                  <a:pt x="271214" y="7510"/>
                  <a:pt x="308199" y="0"/>
                  <a:pt x="34621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74EE724E-794A-D139-8F9C-D69CDB429FDF}"/>
              </a:ext>
            </a:extLst>
          </p:cNvPr>
          <p:cNvSpPr txBox="1"/>
          <p:nvPr/>
        </p:nvSpPr>
        <p:spPr>
          <a:xfrm>
            <a:off x="786500" y="3441703"/>
            <a:ext cx="106190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Data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Rasio</a:t>
            </a:r>
            <a:endParaRPr kumimoji="1" lang="zh-CN" altLang="en-US" dirty="0"/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B839A3D6-27C3-35B5-97EE-F8F43AC74239}"/>
              </a:ext>
            </a:extLst>
          </p:cNvPr>
          <p:cNvSpPr txBox="1"/>
          <p:nvPr/>
        </p:nvSpPr>
        <p:spPr>
          <a:xfrm rot="16200000">
            <a:off x="433600" y="446435"/>
            <a:ext cx="360000" cy="360000"/>
          </a:xfrm>
          <a:prstGeom prst="diamond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C1C08EEE-4EF9-5AF4-05A3-94806C6DC44A}"/>
              </a:ext>
            </a:extLst>
          </p:cNvPr>
          <p:cNvSpPr txBox="1"/>
          <p:nvPr/>
        </p:nvSpPr>
        <p:spPr>
          <a:xfrm rot="16200000">
            <a:off x="292966" y="446435"/>
            <a:ext cx="360000" cy="360000"/>
          </a:xfrm>
          <a:prstGeom prst="diamond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8766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10000"/>
              <a:lumOff val="90000"/>
              <a:alpha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0399" y="2592748"/>
            <a:ext cx="2520000" cy="34477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3444133" y="2592748"/>
            <a:ext cx="2520000" cy="34477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227867" y="2592748"/>
            <a:ext cx="2520000" cy="34477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7949434" y="5352256"/>
            <a:ext cx="648000" cy="514253"/>
          </a:xfrm>
          <a:custGeom>
            <a:avLst/>
            <a:gdLst>
              <a:gd name="connsiteX0" fmla="*/ 426809 w 711348"/>
              <a:gd name="connsiteY0" fmla="*/ 0 h 564526"/>
              <a:gd name="connsiteX1" fmla="*/ 711348 w 711348"/>
              <a:gd name="connsiteY1" fmla="*/ 0 h 564526"/>
              <a:gd name="connsiteX2" fmla="*/ 711348 w 711348"/>
              <a:gd name="connsiteY2" fmla="*/ 284540 h 564526"/>
              <a:gd name="connsiteX3" fmla="*/ 426809 w 711348"/>
              <a:gd name="connsiteY3" fmla="*/ 564526 h 564526"/>
              <a:gd name="connsiteX4" fmla="*/ 426809 w 711348"/>
              <a:gd name="connsiteY4" fmla="*/ 442460 h 564526"/>
              <a:gd name="connsiteX5" fmla="*/ 589138 w 711348"/>
              <a:gd name="connsiteY5" fmla="*/ 284540 h 564526"/>
              <a:gd name="connsiteX6" fmla="*/ 426809 w 711348"/>
              <a:gd name="connsiteY6" fmla="*/ 284540 h 564526"/>
              <a:gd name="connsiteX7" fmla="*/ 0 w 711348"/>
              <a:gd name="connsiteY7" fmla="*/ 0 h 564526"/>
              <a:gd name="connsiteX8" fmla="*/ 284539 w 711348"/>
              <a:gd name="connsiteY8" fmla="*/ 0 h 564526"/>
              <a:gd name="connsiteX9" fmla="*/ 284539 w 711348"/>
              <a:gd name="connsiteY9" fmla="*/ 284540 h 564526"/>
              <a:gd name="connsiteX10" fmla="*/ 0 w 711348"/>
              <a:gd name="connsiteY10" fmla="*/ 564526 h 564526"/>
              <a:gd name="connsiteX11" fmla="*/ 0 w 711348"/>
              <a:gd name="connsiteY11" fmla="*/ 442460 h 564526"/>
              <a:gd name="connsiteX12" fmla="*/ 162329 w 711348"/>
              <a:gd name="connsiteY12" fmla="*/ 284540 h 564526"/>
              <a:gd name="connsiteX13" fmla="*/ 0 w 711348"/>
              <a:gd name="connsiteY13" fmla="*/ 284540 h 564526"/>
            </a:gdLst>
            <a:ahLst/>
            <a:cxnLst/>
            <a:rect l="l" t="t" r="r" b="b"/>
            <a:pathLst>
              <a:path w="711348" h="564526">
                <a:moveTo>
                  <a:pt x="426809" y="0"/>
                </a:moveTo>
                <a:lnTo>
                  <a:pt x="711348" y="0"/>
                </a:lnTo>
                <a:lnTo>
                  <a:pt x="711348" y="284540"/>
                </a:lnTo>
                <a:cubicBezTo>
                  <a:pt x="708861" y="439905"/>
                  <a:pt x="582194" y="564546"/>
                  <a:pt x="426809" y="564526"/>
                </a:cubicBezTo>
                <a:lnTo>
                  <a:pt x="426809" y="442460"/>
                </a:lnTo>
                <a:cubicBezTo>
                  <a:pt x="514736" y="442416"/>
                  <a:pt x="586675" y="372432"/>
                  <a:pt x="589138" y="284540"/>
                </a:cubicBezTo>
                <a:lnTo>
                  <a:pt x="426809" y="284540"/>
                </a:lnTo>
                <a:close/>
                <a:moveTo>
                  <a:pt x="0" y="0"/>
                </a:moveTo>
                <a:lnTo>
                  <a:pt x="284539" y="0"/>
                </a:lnTo>
                <a:lnTo>
                  <a:pt x="284539" y="284540"/>
                </a:lnTo>
                <a:cubicBezTo>
                  <a:pt x="282052" y="439905"/>
                  <a:pt x="155385" y="564546"/>
                  <a:pt x="0" y="564526"/>
                </a:cubicBezTo>
                <a:lnTo>
                  <a:pt x="0" y="442460"/>
                </a:lnTo>
                <a:cubicBezTo>
                  <a:pt x="87926" y="442416"/>
                  <a:pt x="159866" y="372432"/>
                  <a:pt x="162329" y="284540"/>
                </a:cubicBezTo>
                <a:lnTo>
                  <a:pt x="0" y="28454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05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2381966" y="5352256"/>
            <a:ext cx="648000" cy="514253"/>
          </a:xfrm>
          <a:custGeom>
            <a:avLst/>
            <a:gdLst>
              <a:gd name="connsiteX0" fmla="*/ 426809 w 711348"/>
              <a:gd name="connsiteY0" fmla="*/ 0 h 564526"/>
              <a:gd name="connsiteX1" fmla="*/ 711348 w 711348"/>
              <a:gd name="connsiteY1" fmla="*/ 0 h 564526"/>
              <a:gd name="connsiteX2" fmla="*/ 711348 w 711348"/>
              <a:gd name="connsiteY2" fmla="*/ 284540 h 564526"/>
              <a:gd name="connsiteX3" fmla="*/ 426809 w 711348"/>
              <a:gd name="connsiteY3" fmla="*/ 564526 h 564526"/>
              <a:gd name="connsiteX4" fmla="*/ 426809 w 711348"/>
              <a:gd name="connsiteY4" fmla="*/ 442460 h 564526"/>
              <a:gd name="connsiteX5" fmla="*/ 589138 w 711348"/>
              <a:gd name="connsiteY5" fmla="*/ 284540 h 564526"/>
              <a:gd name="connsiteX6" fmla="*/ 426809 w 711348"/>
              <a:gd name="connsiteY6" fmla="*/ 284540 h 564526"/>
              <a:gd name="connsiteX7" fmla="*/ 0 w 711348"/>
              <a:gd name="connsiteY7" fmla="*/ 0 h 564526"/>
              <a:gd name="connsiteX8" fmla="*/ 284539 w 711348"/>
              <a:gd name="connsiteY8" fmla="*/ 0 h 564526"/>
              <a:gd name="connsiteX9" fmla="*/ 284539 w 711348"/>
              <a:gd name="connsiteY9" fmla="*/ 284540 h 564526"/>
              <a:gd name="connsiteX10" fmla="*/ 0 w 711348"/>
              <a:gd name="connsiteY10" fmla="*/ 564526 h 564526"/>
              <a:gd name="connsiteX11" fmla="*/ 0 w 711348"/>
              <a:gd name="connsiteY11" fmla="*/ 442460 h 564526"/>
              <a:gd name="connsiteX12" fmla="*/ 162329 w 711348"/>
              <a:gd name="connsiteY12" fmla="*/ 284540 h 564526"/>
              <a:gd name="connsiteX13" fmla="*/ 0 w 711348"/>
              <a:gd name="connsiteY13" fmla="*/ 284540 h 564526"/>
            </a:gdLst>
            <a:ahLst/>
            <a:cxnLst/>
            <a:rect l="l" t="t" r="r" b="b"/>
            <a:pathLst>
              <a:path w="711348" h="564526">
                <a:moveTo>
                  <a:pt x="426809" y="0"/>
                </a:moveTo>
                <a:lnTo>
                  <a:pt x="711348" y="0"/>
                </a:lnTo>
                <a:lnTo>
                  <a:pt x="711348" y="284540"/>
                </a:lnTo>
                <a:cubicBezTo>
                  <a:pt x="708861" y="439905"/>
                  <a:pt x="582194" y="564546"/>
                  <a:pt x="426809" y="564526"/>
                </a:cubicBezTo>
                <a:lnTo>
                  <a:pt x="426809" y="442460"/>
                </a:lnTo>
                <a:cubicBezTo>
                  <a:pt x="514735" y="442416"/>
                  <a:pt x="586675" y="372432"/>
                  <a:pt x="589138" y="284540"/>
                </a:cubicBezTo>
                <a:lnTo>
                  <a:pt x="426809" y="284540"/>
                </a:lnTo>
                <a:close/>
                <a:moveTo>
                  <a:pt x="0" y="0"/>
                </a:moveTo>
                <a:lnTo>
                  <a:pt x="284539" y="0"/>
                </a:lnTo>
                <a:lnTo>
                  <a:pt x="284539" y="284540"/>
                </a:lnTo>
                <a:cubicBezTo>
                  <a:pt x="282052" y="439905"/>
                  <a:pt x="155385" y="564546"/>
                  <a:pt x="0" y="564526"/>
                </a:cubicBezTo>
                <a:lnTo>
                  <a:pt x="0" y="442460"/>
                </a:lnTo>
                <a:cubicBezTo>
                  <a:pt x="87926" y="442416"/>
                  <a:pt x="159866" y="372432"/>
                  <a:pt x="162329" y="284540"/>
                </a:cubicBezTo>
                <a:lnTo>
                  <a:pt x="0" y="28454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05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5081461" y="5352256"/>
            <a:ext cx="648000" cy="514253"/>
          </a:xfrm>
          <a:custGeom>
            <a:avLst/>
            <a:gdLst>
              <a:gd name="connsiteX0" fmla="*/ 426809 w 711348"/>
              <a:gd name="connsiteY0" fmla="*/ 0 h 564526"/>
              <a:gd name="connsiteX1" fmla="*/ 711348 w 711348"/>
              <a:gd name="connsiteY1" fmla="*/ 0 h 564526"/>
              <a:gd name="connsiteX2" fmla="*/ 711348 w 711348"/>
              <a:gd name="connsiteY2" fmla="*/ 284540 h 564526"/>
              <a:gd name="connsiteX3" fmla="*/ 426809 w 711348"/>
              <a:gd name="connsiteY3" fmla="*/ 564526 h 564526"/>
              <a:gd name="connsiteX4" fmla="*/ 426809 w 711348"/>
              <a:gd name="connsiteY4" fmla="*/ 442460 h 564526"/>
              <a:gd name="connsiteX5" fmla="*/ 589138 w 711348"/>
              <a:gd name="connsiteY5" fmla="*/ 284540 h 564526"/>
              <a:gd name="connsiteX6" fmla="*/ 426809 w 711348"/>
              <a:gd name="connsiteY6" fmla="*/ 284540 h 564526"/>
              <a:gd name="connsiteX7" fmla="*/ 0 w 711348"/>
              <a:gd name="connsiteY7" fmla="*/ 0 h 564526"/>
              <a:gd name="connsiteX8" fmla="*/ 284539 w 711348"/>
              <a:gd name="connsiteY8" fmla="*/ 0 h 564526"/>
              <a:gd name="connsiteX9" fmla="*/ 284539 w 711348"/>
              <a:gd name="connsiteY9" fmla="*/ 284540 h 564526"/>
              <a:gd name="connsiteX10" fmla="*/ 0 w 711348"/>
              <a:gd name="connsiteY10" fmla="*/ 564526 h 564526"/>
              <a:gd name="connsiteX11" fmla="*/ 0 w 711348"/>
              <a:gd name="connsiteY11" fmla="*/ 442460 h 564526"/>
              <a:gd name="connsiteX12" fmla="*/ 162329 w 711348"/>
              <a:gd name="connsiteY12" fmla="*/ 284540 h 564526"/>
              <a:gd name="connsiteX13" fmla="*/ 0 w 711348"/>
              <a:gd name="connsiteY13" fmla="*/ 284540 h 564526"/>
            </a:gdLst>
            <a:ahLst/>
            <a:cxnLst/>
            <a:rect l="l" t="t" r="r" b="b"/>
            <a:pathLst>
              <a:path w="711348" h="564526">
                <a:moveTo>
                  <a:pt x="426809" y="0"/>
                </a:moveTo>
                <a:lnTo>
                  <a:pt x="711348" y="0"/>
                </a:lnTo>
                <a:lnTo>
                  <a:pt x="711348" y="284540"/>
                </a:lnTo>
                <a:cubicBezTo>
                  <a:pt x="708861" y="439905"/>
                  <a:pt x="582194" y="564546"/>
                  <a:pt x="426809" y="564526"/>
                </a:cubicBezTo>
                <a:lnTo>
                  <a:pt x="426809" y="442460"/>
                </a:lnTo>
                <a:cubicBezTo>
                  <a:pt x="514735" y="442416"/>
                  <a:pt x="586675" y="372432"/>
                  <a:pt x="589138" y="284540"/>
                </a:cubicBezTo>
                <a:lnTo>
                  <a:pt x="426809" y="284540"/>
                </a:lnTo>
                <a:close/>
                <a:moveTo>
                  <a:pt x="0" y="0"/>
                </a:moveTo>
                <a:lnTo>
                  <a:pt x="284539" y="0"/>
                </a:lnTo>
                <a:lnTo>
                  <a:pt x="284539" y="284540"/>
                </a:lnTo>
                <a:cubicBezTo>
                  <a:pt x="282052" y="439905"/>
                  <a:pt x="155385" y="564546"/>
                  <a:pt x="0" y="564526"/>
                </a:cubicBezTo>
                <a:lnTo>
                  <a:pt x="0" y="442460"/>
                </a:lnTo>
                <a:cubicBezTo>
                  <a:pt x="87926" y="442416"/>
                  <a:pt x="159866" y="372432"/>
                  <a:pt x="162329" y="284540"/>
                </a:cubicBezTo>
                <a:lnTo>
                  <a:pt x="0" y="28454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05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40399" y="2907416"/>
            <a:ext cx="2160000" cy="2368731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r>
              <a:rPr kumimoji="1" lang="en-US" altLang="zh-CN" sz="14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Microsoft Excel,</a:t>
            </a:r>
            <a:endParaRPr kumimoji="1" lang="zh-CN" altLang="en-US" dirty="0"/>
          </a:p>
        </p:txBody>
      </p:sp>
      <p:sp>
        <p:nvSpPr>
          <p:cNvPr id="13" name="标题 1"/>
          <p:cNvSpPr txBox="1"/>
          <p:nvPr/>
        </p:nvSpPr>
        <p:spPr>
          <a:xfrm>
            <a:off x="3624133" y="2907416"/>
            <a:ext cx="2160000" cy="2368731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r>
              <a:rPr kumimoji="1" lang="en-US" altLang="zh-CN" sz="14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SPSS</a:t>
            </a:r>
            <a:endParaRPr kumimoji="1" lang="zh-CN" altLang="en-US" dirty="0"/>
          </a:p>
        </p:txBody>
      </p:sp>
      <p:sp>
        <p:nvSpPr>
          <p:cNvPr id="14" name="标题 1"/>
          <p:cNvSpPr txBox="1"/>
          <p:nvPr/>
        </p:nvSpPr>
        <p:spPr>
          <a:xfrm>
            <a:off x="6407867" y="2907416"/>
            <a:ext cx="2160000" cy="2368731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r>
              <a:rPr kumimoji="1" lang="en-US" altLang="zh-CN" sz="14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</a:t>
            </a:r>
            <a:endParaRPr kumimoji="1" lang="zh-CN" altLang="en-US" dirty="0"/>
          </a:p>
        </p:txBody>
      </p:sp>
      <p:sp>
        <p:nvSpPr>
          <p:cNvPr id="16" name="标题 1"/>
          <p:cNvSpPr txBox="1"/>
          <p:nvPr/>
        </p:nvSpPr>
        <p:spPr>
          <a:xfrm>
            <a:off x="660398" y="2440530"/>
            <a:ext cx="2520000" cy="152218"/>
          </a:xfrm>
          <a:custGeom>
            <a:avLst/>
            <a:gdLst>
              <a:gd name="connsiteX0" fmla="*/ 145681 w 2520000"/>
              <a:gd name="connsiteY0" fmla="*/ 0 h 152218"/>
              <a:gd name="connsiteX1" fmla="*/ 2374319 w 2520000"/>
              <a:gd name="connsiteY1" fmla="*/ 0 h 152218"/>
              <a:gd name="connsiteX2" fmla="*/ 2520000 w 2520000"/>
              <a:gd name="connsiteY2" fmla="*/ 145681 h 152218"/>
              <a:gd name="connsiteX3" fmla="*/ 2520000 w 2520000"/>
              <a:gd name="connsiteY3" fmla="*/ 152218 h 152218"/>
              <a:gd name="connsiteX4" fmla="*/ 0 w 2520000"/>
              <a:gd name="connsiteY4" fmla="*/ 152218 h 152218"/>
              <a:gd name="connsiteX5" fmla="*/ 0 w 2520000"/>
              <a:gd name="connsiteY5" fmla="*/ 145681 h 152218"/>
              <a:gd name="connsiteX6" fmla="*/ 145681 w 2520000"/>
              <a:gd name="connsiteY6" fmla="*/ 0 h 152218"/>
            </a:gdLst>
            <a:ahLst/>
            <a:cxnLst/>
            <a:rect l="l" t="t" r="r" b="b"/>
            <a:pathLst>
              <a:path w="2520000" h="152218">
                <a:moveTo>
                  <a:pt x="145681" y="0"/>
                </a:moveTo>
                <a:lnTo>
                  <a:pt x="2374319" y="0"/>
                </a:lnTo>
                <a:cubicBezTo>
                  <a:pt x="2454776" y="0"/>
                  <a:pt x="2520000" y="65224"/>
                  <a:pt x="2520000" y="145681"/>
                </a:cubicBezTo>
                <a:lnTo>
                  <a:pt x="2520000" y="152218"/>
                </a:lnTo>
                <a:lnTo>
                  <a:pt x="0" y="152218"/>
                </a:lnTo>
                <a:lnTo>
                  <a:pt x="0" y="145681"/>
                </a:lnTo>
                <a:cubicBezTo>
                  <a:pt x="0" y="65224"/>
                  <a:pt x="65224" y="0"/>
                  <a:pt x="145681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3444133" y="2440530"/>
            <a:ext cx="2520000" cy="152218"/>
          </a:xfrm>
          <a:custGeom>
            <a:avLst/>
            <a:gdLst>
              <a:gd name="connsiteX0" fmla="*/ 145681 w 2520000"/>
              <a:gd name="connsiteY0" fmla="*/ 0 h 152218"/>
              <a:gd name="connsiteX1" fmla="*/ 2374319 w 2520000"/>
              <a:gd name="connsiteY1" fmla="*/ 0 h 152218"/>
              <a:gd name="connsiteX2" fmla="*/ 2520000 w 2520000"/>
              <a:gd name="connsiteY2" fmla="*/ 145681 h 152218"/>
              <a:gd name="connsiteX3" fmla="*/ 2520000 w 2520000"/>
              <a:gd name="connsiteY3" fmla="*/ 152218 h 152218"/>
              <a:gd name="connsiteX4" fmla="*/ 0 w 2520000"/>
              <a:gd name="connsiteY4" fmla="*/ 152218 h 152218"/>
              <a:gd name="connsiteX5" fmla="*/ 0 w 2520000"/>
              <a:gd name="connsiteY5" fmla="*/ 145681 h 152218"/>
              <a:gd name="connsiteX6" fmla="*/ 145681 w 2520000"/>
              <a:gd name="connsiteY6" fmla="*/ 0 h 152218"/>
            </a:gdLst>
            <a:ahLst/>
            <a:cxnLst/>
            <a:rect l="l" t="t" r="r" b="b"/>
            <a:pathLst>
              <a:path w="2520000" h="152218">
                <a:moveTo>
                  <a:pt x="145681" y="0"/>
                </a:moveTo>
                <a:lnTo>
                  <a:pt x="2374319" y="0"/>
                </a:lnTo>
                <a:cubicBezTo>
                  <a:pt x="2454776" y="0"/>
                  <a:pt x="2520000" y="65224"/>
                  <a:pt x="2520000" y="145681"/>
                </a:cubicBezTo>
                <a:lnTo>
                  <a:pt x="2520000" y="152218"/>
                </a:lnTo>
                <a:lnTo>
                  <a:pt x="0" y="152218"/>
                </a:lnTo>
                <a:lnTo>
                  <a:pt x="0" y="145681"/>
                </a:lnTo>
                <a:cubicBezTo>
                  <a:pt x="0" y="65224"/>
                  <a:pt x="65224" y="0"/>
                  <a:pt x="145681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227868" y="2440530"/>
            <a:ext cx="2520000" cy="152218"/>
          </a:xfrm>
          <a:custGeom>
            <a:avLst/>
            <a:gdLst>
              <a:gd name="connsiteX0" fmla="*/ 145681 w 2520000"/>
              <a:gd name="connsiteY0" fmla="*/ 0 h 152218"/>
              <a:gd name="connsiteX1" fmla="*/ 2374319 w 2520000"/>
              <a:gd name="connsiteY1" fmla="*/ 0 h 152218"/>
              <a:gd name="connsiteX2" fmla="*/ 2520000 w 2520000"/>
              <a:gd name="connsiteY2" fmla="*/ 145681 h 152218"/>
              <a:gd name="connsiteX3" fmla="*/ 2520000 w 2520000"/>
              <a:gd name="connsiteY3" fmla="*/ 152218 h 152218"/>
              <a:gd name="connsiteX4" fmla="*/ 0 w 2520000"/>
              <a:gd name="connsiteY4" fmla="*/ 152218 h 152218"/>
              <a:gd name="connsiteX5" fmla="*/ 0 w 2520000"/>
              <a:gd name="connsiteY5" fmla="*/ 145681 h 152218"/>
              <a:gd name="connsiteX6" fmla="*/ 145681 w 2520000"/>
              <a:gd name="connsiteY6" fmla="*/ 0 h 152218"/>
            </a:gdLst>
            <a:ahLst/>
            <a:cxnLst/>
            <a:rect l="l" t="t" r="r" b="b"/>
            <a:pathLst>
              <a:path w="2520000" h="152218">
                <a:moveTo>
                  <a:pt x="145681" y="0"/>
                </a:moveTo>
                <a:lnTo>
                  <a:pt x="2374319" y="0"/>
                </a:lnTo>
                <a:cubicBezTo>
                  <a:pt x="2454776" y="0"/>
                  <a:pt x="2520000" y="65224"/>
                  <a:pt x="2520000" y="145681"/>
                </a:cubicBezTo>
                <a:lnTo>
                  <a:pt x="2520000" y="152218"/>
                </a:lnTo>
                <a:lnTo>
                  <a:pt x="0" y="152218"/>
                </a:lnTo>
                <a:lnTo>
                  <a:pt x="0" y="145681"/>
                </a:lnTo>
                <a:cubicBezTo>
                  <a:pt x="0" y="65224"/>
                  <a:pt x="65224" y="0"/>
                  <a:pt x="145681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899900" y="392435"/>
            <a:ext cx="106190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49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Perangkat Lunak Statistik yang Digunakan dalam Pendidikan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16200000">
            <a:off x="433600" y="446435"/>
            <a:ext cx="360000" cy="360000"/>
          </a:xfrm>
          <a:prstGeom prst="diamond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16200000">
            <a:off x="292966" y="446435"/>
            <a:ext cx="360000" cy="360000"/>
          </a:xfrm>
          <a:prstGeom prst="diamond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7631C2-3719-A6D3-2D68-6EB0D32AD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316" y="3344164"/>
            <a:ext cx="1334722" cy="12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DD0148B-87DF-9C0E-A9CE-C5DCC85DC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2926" y="3344164"/>
            <a:ext cx="1360805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48FAC2-5BF0-23E3-E07D-219C1772A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0619" y="3339094"/>
            <a:ext cx="1624965" cy="1261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6831849" y="915910"/>
            <a:ext cx="5109030" cy="50261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-1462108" y="-1345414"/>
            <a:ext cx="5468050" cy="3000044"/>
            <a:chOff x="-1462108" y="-1345414"/>
            <a:chExt cx="5468050" cy="3000044"/>
          </a:xfrm>
        </p:grpSpPr>
        <p:sp>
          <p:nvSpPr>
            <p:cNvPr id="5" name="标题 1"/>
            <p:cNvSpPr txBox="1"/>
            <p:nvPr/>
          </p:nvSpPr>
          <p:spPr>
            <a:xfrm>
              <a:off x="-1462108" y="-1345414"/>
              <a:ext cx="5468050" cy="2993721"/>
            </a:xfrm>
            <a:prstGeom prst="rect">
              <a:avLst/>
            </a:prstGeom>
            <a:noFill/>
            <a:ln w="12700" cap="sq">
              <a:solidFill>
                <a:schemeClr val="bg1">
                  <a:alpha val="20000"/>
                </a:schemeClr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-1462108" y="-1194646"/>
              <a:ext cx="5468050" cy="2692185"/>
              <a:chOff x="-1462108" y="-1194646"/>
              <a:chExt cx="5468050" cy="2692185"/>
            </a:xfrm>
          </p:grpSpPr>
          <p:cxnSp>
            <p:nvCxnSpPr>
              <p:cNvPr id="7" name="标题 1"/>
              <p:cNvCxnSpPr/>
              <p:nvPr/>
            </p:nvCxnSpPr>
            <p:spPr>
              <a:xfrm>
                <a:off x="-1462108" y="-1194646"/>
                <a:ext cx="5468050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8" name="标题 1"/>
              <p:cNvCxnSpPr/>
              <p:nvPr/>
            </p:nvCxnSpPr>
            <p:spPr>
              <a:xfrm>
                <a:off x="-1462108" y="-1026385"/>
                <a:ext cx="5468050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9" name="标题 1"/>
              <p:cNvCxnSpPr/>
              <p:nvPr/>
            </p:nvCxnSpPr>
            <p:spPr>
              <a:xfrm>
                <a:off x="-1462108" y="-858123"/>
                <a:ext cx="5468050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10" name="标题 1"/>
              <p:cNvCxnSpPr/>
              <p:nvPr/>
            </p:nvCxnSpPr>
            <p:spPr>
              <a:xfrm>
                <a:off x="-1462108" y="-689862"/>
                <a:ext cx="5468050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11" name="标题 1"/>
              <p:cNvCxnSpPr/>
              <p:nvPr/>
            </p:nvCxnSpPr>
            <p:spPr>
              <a:xfrm>
                <a:off x="-1462108" y="-521601"/>
                <a:ext cx="5468050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12" name="标题 1"/>
              <p:cNvCxnSpPr/>
              <p:nvPr/>
            </p:nvCxnSpPr>
            <p:spPr>
              <a:xfrm>
                <a:off x="-1462108" y="-353339"/>
                <a:ext cx="5468050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13" name="标题 1"/>
              <p:cNvCxnSpPr/>
              <p:nvPr/>
            </p:nvCxnSpPr>
            <p:spPr>
              <a:xfrm>
                <a:off x="-1462108" y="-185078"/>
                <a:ext cx="5468050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14" name="标题 1"/>
              <p:cNvCxnSpPr/>
              <p:nvPr/>
            </p:nvCxnSpPr>
            <p:spPr>
              <a:xfrm>
                <a:off x="-1462108" y="-16817"/>
                <a:ext cx="5468050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15" name="标题 1"/>
              <p:cNvCxnSpPr/>
              <p:nvPr/>
            </p:nvCxnSpPr>
            <p:spPr>
              <a:xfrm>
                <a:off x="-1462108" y="151444"/>
                <a:ext cx="5468050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16" name="标题 1"/>
              <p:cNvCxnSpPr/>
              <p:nvPr/>
            </p:nvCxnSpPr>
            <p:spPr>
              <a:xfrm>
                <a:off x="-1462108" y="319706"/>
                <a:ext cx="5468050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17" name="标题 1"/>
              <p:cNvCxnSpPr/>
              <p:nvPr/>
            </p:nvCxnSpPr>
            <p:spPr>
              <a:xfrm>
                <a:off x="-1462108" y="487967"/>
                <a:ext cx="5468050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18" name="标题 1"/>
              <p:cNvCxnSpPr/>
              <p:nvPr/>
            </p:nvCxnSpPr>
            <p:spPr>
              <a:xfrm>
                <a:off x="-1462108" y="656228"/>
                <a:ext cx="5468050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19" name="标题 1"/>
              <p:cNvCxnSpPr/>
              <p:nvPr/>
            </p:nvCxnSpPr>
            <p:spPr>
              <a:xfrm>
                <a:off x="-1462108" y="824490"/>
                <a:ext cx="5468050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20" name="标题 1"/>
              <p:cNvCxnSpPr/>
              <p:nvPr/>
            </p:nvCxnSpPr>
            <p:spPr>
              <a:xfrm>
                <a:off x="-1462108" y="992751"/>
                <a:ext cx="5468050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21" name="标题 1"/>
              <p:cNvCxnSpPr/>
              <p:nvPr/>
            </p:nvCxnSpPr>
            <p:spPr>
              <a:xfrm>
                <a:off x="-1462108" y="1161012"/>
                <a:ext cx="5468050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22" name="标题 1"/>
              <p:cNvCxnSpPr/>
              <p:nvPr/>
            </p:nvCxnSpPr>
            <p:spPr>
              <a:xfrm>
                <a:off x="-1462108" y="1329273"/>
                <a:ext cx="5468050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23" name="标题 1"/>
              <p:cNvCxnSpPr/>
              <p:nvPr/>
            </p:nvCxnSpPr>
            <p:spPr>
              <a:xfrm>
                <a:off x="-1462108" y="1497539"/>
                <a:ext cx="5468050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</p:grpSp>
        <p:grpSp>
          <p:nvGrpSpPr>
            <p:cNvPr id="24" name="Group 23"/>
            <p:cNvGrpSpPr/>
            <p:nvPr/>
          </p:nvGrpSpPr>
          <p:grpSpPr>
            <a:xfrm>
              <a:off x="-1286091" y="-1345414"/>
              <a:ext cx="5128100" cy="3000044"/>
              <a:chOff x="-1286091" y="-1345414"/>
              <a:chExt cx="5128100" cy="3000044"/>
            </a:xfrm>
          </p:grpSpPr>
          <p:cxnSp>
            <p:nvCxnSpPr>
              <p:cNvPr id="25" name="标题 1"/>
              <p:cNvCxnSpPr/>
              <p:nvPr/>
            </p:nvCxnSpPr>
            <p:spPr>
              <a:xfrm rot="5400000">
                <a:off x="-139356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26" name="标题 1"/>
              <p:cNvCxnSpPr/>
              <p:nvPr/>
            </p:nvCxnSpPr>
            <p:spPr>
              <a:xfrm rot="5400000">
                <a:off x="-304778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27" name="标题 1"/>
              <p:cNvCxnSpPr/>
              <p:nvPr/>
            </p:nvCxnSpPr>
            <p:spPr>
              <a:xfrm rot="5400000">
                <a:off x="-470200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28" name="标题 1"/>
              <p:cNvCxnSpPr/>
              <p:nvPr/>
            </p:nvCxnSpPr>
            <p:spPr>
              <a:xfrm rot="5400000">
                <a:off x="-635623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29" name="标题 1"/>
              <p:cNvCxnSpPr/>
              <p:nvPr/>
            </p:nvCxnSpPr>
            <p:spPr>
              <a:xfrm rot="5400000">
                <a:off x="-801045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30" name="标题 1"/>
              <p:cNvCxnSpPr/>
              <p:nvPr/>
            </p:nvCxnSpPr>
            <p:spPr>
              <a:xfrm rot="5400000">
                <a:off x="-966467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31" name="标题 1"/>
              <p:cNvCxnSpPr/>
              <p:nvPr/>
            </p:nvCxnSpPr>
            <p:spPr>
              <a:xfrm rot="5400000">
                <a:off x="-1131890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32" name="标题 1"/>
              <p:cNvCxnSpPr/>
              <p:nvPr/>
            </p:nvCxnSpPr>
            <p:spPr>
              <a:xfrm rot="5400000">
                <a:off x="-1297312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33" name="标题 1"/>
              <p:cNvCxnSpPr/>
              <p:nvPr/>
            </p:nvCxnSpPr>
            <p:spPr>
              <a:xfrm rot="5400000">
                <a:off x="-1462735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34" name="标题 1"/>
              <p:cNvCxnSpPr/>
              <p:nvPr/>
            </p:nvCxnSpPr>
            <p:spPr>
              <a:xfrm rot="5400000">
                <a:off x="-1628157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35" name="标题 1"/>
              <p:cNvCxnSpPr/>
              <p:nvPr/>
            </p:nvCxnSpPr>
            <p:spPr>
              <a:xfrm rot="5400000">
                <a:off x="-1793579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36" name="标题 1"/>
              <p:cNvCxnSpPr/>
              <p:nvPr/>
            </p:nvCxnSpPr>
            <p:spPr>
              <a:xfrm rot="5400000">
                <a:off x="-1959002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37" name="标题 1"/>
              <p:cNvCxnSpPr/>
              <p:nvPr/>
            </p:nvCxnSpPr>
            <p:spPr>
              <a:xfrm rot="5400000">
                <a:off x="-2124424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38" name="标题 1"/>
              <p:cNvCxnSpPr/>
              <p:nvPr/>
            </p:nvCxnSpPr>
            <p:spPr>
              <a:xfrm rot="5400000">
                <a:off x="-2289846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39" name="标题 1"/>
              <p:cNvCxnSpPr/>
              <p:nvPr/>
            </p:nvCxnSpPr>
            <p:spPr>
              <a:xfrm rot="5400000">
                <a:off x="-2455269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40" name="标题 1"/>
              <p:cNvCxnSpPr/>
              <p:nvPr/>
            </p:nvCxnSpPr>
            <p:spPr>
              <a:xfrm rot="5400000">
                <a:off x="-2620691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41" name="标题 1"/>
              <p:cNvCxnSpPr/>
              <p:nvPr/>
            </p:nvCxnSpPr>
            <p:spPr>
              <a:xfrm rot="5400000">
                <a:off x="-2786113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42" name="标题 1"/>
              <p:cNvCxnSpPr/>
              <p:nvPr/>
            </p:nvCxnSpPr>
            <p:spPr>
              <a:xfrm rot="5400000">
                <a:off x="2341987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43" name="标题 1"/>
              <p:cNvCxnSpPr/>
              <p:nvPr/>
            </p:nvCxnSpPr>
            <p:spPr>
              <a:xfrm rot="5400000">
                <a:off x="2176557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44" name="标题 1"/>
              <p:cNvCxnSpPr/>
              <p:nvPr/>
            </p:nvCxnSpPr>
            <p:spPr>
              <a:xfrm rot="5400000">
                <a:off x="2011135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45" name="标题 1"/>
              <p:cNvCxnSpPr/>
              <p:nvPr/>
            </p:nvCxnSpPr>
            <p:spPr>
              <a:xfrm rot="5400000">
                <a:off x="1845712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46" name="标题 1"/>
              <p:cNvCxnSpPr/>
              <p:nvPr/>
            </p:nvCxnSpPr>
            <p:spPr>
              <a:xfrm rot="5400000">
                <a:off x="1680290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47" name="标题 1"/>
              <p:cNvCxnSpPr/>
              <p:nvPr/>
            </p:nvCxnSpPr>
            <p:spPr>
              <a:xfrm rot="5400000">
                <a:off x="1514868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48" name="标题 1"/>
              <p:cNvCxnSpPr/>
              <p:nvPr/>
            </p:nvCxnSpPr>
            <p:spPr>
              <a:xfrm rot="5400000">
                <a:off x="1349445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49" name="标题 1"/>
              <p:cNvCxnSpPr/>
              <p:nvPr/>
            </p:nvCxnSpPr>
            <p:spPr>
              <a:xfrm rot="5400000">
                <a:off x="1184023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50" name="标题 1"/>
              <p:cNvCxnSpPr/>
              <p:nvPr/>
            </p:nvCxnSpPr>
            <p:spPr>
              <a:xfrm rot="5400000">
                <a:off x="1018601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51" name="标题 1"/>
              <p:cNvCxnSpPr/>
              <p:nvPr/>
            </p:nvCxnSpPr>
            <p:spPr>
              <a:xfrm rot="5400000">
                <a:off x="853178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52" name="标题 1"/>
              <p:cNvCxnSpPr/>
              <p:nvPr/>
            </p:nvCxnSpPr>
            <p:spPr>
              <a:xfrm rot="5400000">
                <a:off x="687756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53" name="标题 1"/>
              <p:cNvCxnSpPr/>
              <p:nvPr/>
            </p:nvCxnSpPr>
            <p:spPr>
              <a:xfrm rot="5400000">
                <a:off x="522334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54" name="标题 1"/>
              <p:cNvCxnSpPr/>
              <p:nvPr/>
            </p:nvCxnSpPr>
            <p:spPr>
              <a:xfrm rot="5400000">
                <a:off x="356911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55" name="标题 1"/>
              <p:cNvCxnSpPr/>
              <p:nvPr/>
            </p:nvCxnSpPr>
            <p:spPr>
              <a:xfrm rot="5400000">
                <a:off x="191489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  <p:cxnSp>
            <p:nvCxnSpPr>
              <p:cNvPr id="56" name="标题 1"/>
              <p:cNvCxnSpPr/>
              <p:nvPr/>
            </p:nvCxnSpPr>
            <p:spPr>
              <a:xfrm rot="5400000">
                <a:off x="26067" y="154608"/>
                <a:ext cx="3000044" cy="0"/>
              </a:xfrm>
              <a:prstGeom prst="line">
                <a:avLst/>
              </a:prstGeom>
              <a:noFill/>
              <a:ln w="6350" cap="sq">
                <a:solidFill>
                  <a:schemeClr val="bg1">
                    <a:alpha val="20000"/>
                  </a:schemeClr>
                </a:solidFill>
                <a:prstDash val="solid"/>
                <a:miter/>
              </a:ln>
            </p:spPr>
          </p:cxnSp>
        </p:grpSp>
      </p:grpSp>
      <p:sp>
        <p:nvSpPr>
          <p:cNvPr id="57" name="标题 1"/>
          <p:cNvSpPr txBox="1"/>
          <p:nvPr/>
        </p:nvSpPr>
        <p:spPr>
          <a:xfrm>
            <a:off x="704974" y="1746769"/>
            <a:ext cx="5768396" cy="2773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8700" dirty="0">
                <a:ln w="12700">
                  <a:noFill/>
                </a:ln>
                <a:solidFill>
                  <a:srgbClr val="14FDE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10000"/>
              <a:lumOff val="90000"/>
              <a:alpha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5867400" y="2093321"/>
            <a:ext cx="457200" cy="23461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591567" y="2453039"/>
            <a:ext cx="3807152" cy="879204"/>
          </a:xfrm>
          <a:prstGeom prst="rect">
            <a:avLst/>
          </a:prstGeom>
          <a:solidFill>
            <a:schemeClr val="accent1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821502" y="2503829"/>
            <a:ext cx="3468612" cy="781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4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Konsep</a:t>
            </a:r>
            <a:r>
              <a:rPr kumimoji="1" lang="en-US" altLang="zh-CN" sz="14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4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dasar</a:t>
            </a:r>
            <a:r>
              <a:rPr kumimoji="1" lang="en-US" altLang="zh-CN" sz="14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4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statistik</a:t>
            </a:r>
            <a:r>
              <a:rPr kumimoji="1" lang="en-US" altLang="zh-CN" sz="14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4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dalam</a:t>
            </a:r>
            <a:r>
              <a:rPr kumimoji="1" lang="en-US" altLang="zh-CN" sz="14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4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pendidikan</a:t>
            </a:r>
            <a:endParaRPr kumimoji="1" lang="zh-CN" altLang="en-US" dirty="0"/>
          </a:p>
        </p:txBody>
      </p:sp>
      <p:sp>
        <p:nvSpPr>
          <p:cNvPr id="7" name="标题 1"/>
          <p:cNvSpPr txBox="1"/>
          <p:nvPr/>
        </p:nvSpPr>
        <p:spPr>
          <a:xfrm>
            <a:off x="4336891" y="2637312"/>
            <a:ext cx="1295400" cy="828413"/>
          </a:xfrm>
          <a:custGeom>
            <a:avLst/>
            <a:gdLst>
              <a:gd name="connsiteX0" fmla="*/ 400050 w 1295400"/>
              <a:gd name="connsiteY0" fmla="*/ 0 h 1016455"/>
              <a:gd name="connsiteX1" fmla="*/ 1295400 w 1295400"/>
              <a:gd name="connsiteY1" fmla="*/ 793 h 1016455"/>
              <a:gd name="connsiteX2" fmla="*/ 1295400 w 1295400"/>
              <a:gd name="connsiteY2" fmla="*/ 1016455 h 1016455"/>
              <a:gd name="connsiteX3" fmla="*/ 0 w 1295400"/>
              <a:gd name="connsiteY3" fmla="*/ 1016455 h 1016455"/>
              <a:gd name="connsiteX4" fmla="*/ 400050 w 1295400"/>
              <a:gd name="connsiteY4" fmla="*/ 0 h 1016455"/>
            </a:gdLst>
            <a:ahLst/>
            <a:cxnLst/>
            <a:rect l="l" t="t" r="r" b="b"/>
            <a:pathLst>
              <a:path w="1295400" h="1016455">
                <a:moveTo>
                  <a:pt x="400050" y="0"/>
                </a:moveTo>
                <a:lnTo>
                  <a:pt x="1295400" y="793"/>
                </a:lnTo>
                <a:lnTo>
                  <a:pt x="1295400" y="1016455"/>
                </a:lnTo>
                <a:lnTo>
                  <a:pt x="0" y="1016455"/>
                </a:lnTo>
                <a:lnTo>
                  <a:pt x="400050" y="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757369" y="2788462"/>
            <a:ext cx="678180" cy="599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14FDE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559709" y="2453039"/>
            <a:ext cx="3807152" cy="879204"/>
          </a:xfrm>
          <a:prstGeom prst="rect">
            <a:avLst/>
          </a:prstGeom>
          <a:solidFill>
            <a:schemeClr val="accent2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789644" y="2503829"/>
            <a:ext cx="3468612" cy="781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400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Peran dan </a:t>
            </a:r>
            <a:r>
              <a:rPr kumimoji="1" lang="en-US" altLang="zh-CN" sz="1400" dirty="0" err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Fungsi</a:t>
            </a:r>
            <a:r>
              <a:rPr kumimoji="1" lang="en-US" altLang="zh-CN" sz="1400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400" dirty="0" err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Statistik</a:t>
            </a:r>
            <a:r>
              <a:rPr kumimoji="1" lang="en-US" altLang="zh-CN" sz="1400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Pendidikan</a:t>
            </a:r>
            <a:endParaRPr kumimoji="1" lang="zh-CN" altLang="en-US" dirty="0"/>
          </a:p>
        </p:txBody>
      </p:sp>
      <p:sp>
        <p:nvSpPr>
          <p:cNvPr id="11" name="标题 1"/>
          <p:cNvSpPr txBox="1"/>
          <p:nvPr/>
        </p:nvSpPr>
        <p:spPr>
          <a:xfrm>
            <a:off x="9305033" y="2637312"/>
            <a:ext cx="1295400" cy="828413"/>
          </a:xfrm>
          <a:custGeom>
            <a:avLst/>
            <a:gdLst>
              <a:gd name="connsiteX0" fmla="*/ 400050 w 1295400"/>
              <a:gd name="connsiteY0" fmla="*/ 0 h 1016455"/>
              <a:gd name="connsiteX1" fmla="*/ 1295400 w 1295400"/>
              <a:gd name="connsiteY1" fmla="*/ 793 h 1016455"/>
              <a:gd name="connsiteX2" fmla="*/ 1295400 w 1295400"/>
              <a:gd name="connsiteY2" fmla="*/ 1016455 h 1016455"/>
              <a:gd name="connsiteX3" fmla="*/ 0 w 1295400"/>
              <a:gd name="connsiteY3" fmla="*/ 1016455 h 1016455"/>
              <a:gd name="connsiteX4" fmla="*/ 400050 w 1295400"/>
              <a:gd name="connsiteY4" fmla="*/ 0 h 1016455"/>
            </a:gdLst>
            <a:ahLst/>
            <a:cxnLst/>
            <a:rect l="l" t="t" r="r" b="b"/>
            <a:pathLst>
              <a:path w="1295400" h="1016455">
                <a:moveTo>
                  <a:pt x="400050" y="0"/>
                </a:moveTo>
                <a:lnTo>
                  <a:pt x="1295400" y="793"/>
                </a:lnTo>
                <a:lnTo>
                  <a:pt x="1295400" y="1016455"/>
                </a:lnTo>
                <a:lnTo>
                  <a:pt x="0" y="1016455"/>
                </a:lnTo>
                <a:lnTo>
                  <a:pt x="400050" y="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9725511" y="2788462"/>
            <a:ext cx="741680" cy="599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001559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591567" y="3787729"/>
            <a:ext cx="3807152" cy="879204"/>
          </a:xfrm>
          <a:prstGeom prst="rect">
            <a:avLst/>
          </a:prstGeom>
          <a:solidFill>
            <a:schemeClr val="accent2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821502" y="3838519"/>
            <a:ext cx="3468612" cy="781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400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Jenis </a:t>
            </a:r>
            <a:r>
              <a:rPr kumimoji="1" lang="en-US" altLang="zh-CN" sz="1400" dirty="0" err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Statistik</a:t>
            </a:r>
            <a:endParaRPr kumimoji="1" lang="zh-CN" altLang="en-US" sz="1400" dirty="0"/>
          </a:p>
        </p:txBody>
      </p:sp>
      <p:sp>
        <p:nvSpPr>
          <p:cNvPr id="15" name="标题 1"/>
          <p:cNvSpPr txBox="1"/>
          <p:nvPr/>
        </p:nvSpPr>
        <p:spPr>
          <a:xfrm>
            <a:off x="4336891" y="3972003"/>
            <a:ext cx="1295400" cy="828413"/>
          </a:xfrm>
          <a:custGeom>
            <a:avLst/>
            <a:gdLst>
              <a:gd name="connsiteX0" fmla="*/ 400050 w 1295400"/>
              <a:gd name="connsiteY0" fmla="*/ 0 h 1016455"/>
              <a:gd name="connsiteX1" fmla="*/ 1295400 w 1295400"/>
              <a:gd name="connsiteY1" fmla="*/ 793 h 1016455"/>
              <a:gd name="connsiteX2" fmla="*/ 1295400 w 1295400"/>
              <a:gd name="connsiteY2" fmla="*/ 1016455 h 1016455"/>
              <a:gd name="connsiteX3" fmla="*/ 0 w 1295400"/>
              <a:gd name="connsiteY3" fmla="*/ 1016455 h 1016455"/>
              <a:gd name="connsiteX4" fmla="*/ 400050 w 1295400"/>
              <a:gd name="connsiteY4" fmla="*/ 0 h 1016455"/>
            </a:gdLst>
            <a:ahLst/>
            <a:cxnLst/>
            <a:rect l="l" t="t" r="r" b="b"/>
            <a:pathLst>
              <a:path w="1295400" h="1016455">
                <a:moveTo>
                  <a:pt x="400050" y="0"/>
                </a:moveTo>
                <a:lnTo>
                  <a:pt x="1295400" y="793"/>
                </a:lnTo>
                <a:lnTo>
                  <a:pt x="1295400" y="1016455"/>
                </a:lnTo>
                <a:lnTo>
                  <a:pt x="0" y="1016455"/>
                </a:lnTo>
                <a:lnTo>
                  <a:pt x="400050" y="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4757369" y="4123152"/>
            <a:ext cx="754380" cy="599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001559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03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6559709" y="3787729"/>
            <a:ext cx="3807152" cy="879204"/>
          </a:xfrm>
          <a:prstGeom prst="rect">
            <a:avLst/>
          </a:prstGeom>
          <a:solidFill>
            <a:schemeClr val="accent1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789644" y="3838519"/>
            <a:ext cx="3468612" cy="781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4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Pengertian</a:t>
            </a:r>
            <a:r>
              <a:rPr kumimoji="1" lang="en-US" altLang="zh-CN" sz="1400" dirty="0">
                <a:ln w="12700">
                  <a:noFill/>
                </a:ln>
                <a:latin typeface="Poppins"/>
                <a:ea typeface="Poppins"/>
                <a:cs typeface="Poppins"/>
              </a:rPr>
              <a:t> dan Jenis Data </a:t>
            </a:r>
            <a:endParaRPr kumimoji="1" lang="zh-CN" altLang="en-US" dirty="0"/>
          </a:p>
        </p:txBody>
      </p:sp>
      <p:sp>
        <p:nvSpPr>
          <p:cNvPr id="19" name="标题 1"/>
          <p:cNvSpPr txBox="1"/>
          <p:nvPr/>
        </p:nvSpPr>
        <p:spPr>
          <a:xfrm>
            <a:off x="9305033" y="3972003"/>
            <a:ext cx="1295400" cy="828413"/>
          </a:xfrm>
          <a:custGeom>
            <a:avLst/>
            <a:gdLst>
              <a:gd name="connsiteX0" fmla="*/ 400050 w 1295400"/>
              <a:gd name="connsiteY0" fmla="*/ 0 h 1016455"/>
              <a:gd name="connsiteX1" fmla="*/ 1295400 w 1295400"/>
              <a:gd name="connsiteY1" fmla="*/ 793 h 1016455"/>
              <a:gd name="connsiteX2" fmla="*/ 1295400 w 1295400"/>
              <a:gd name="connsiteY2" fmla="*/ 1016455 h 1016455"/>
              <a:gd name="connsiteX3" fmla="*/ 0 w 1295400"/>
              <a:gd name="connsiteY3" fmla="*/ 1016455 h 1016455"/>
              <a:gd name="connsiteX4" fmla="*/ 400050 w 1295400"/>
              <a:gd name="connsiteY4" fmla="*/ 0 h 1016455"/>
            </a:gdLst>
            <a:ahLst/>
            <a:cxnLst/>
            <a:rect l="l" t="t" r="r" b="b"/>
            <a:pathLst>
              <a:path w="1295400" h="1016455">
                <a:moveTo>
                  <a:pt x="400050" y="0"/>
                </a:moveTo>
                <a:lnTo>
                  <a:pt x="1295400" y="793"/>
                </a:lnTo>
                <a:lnTo>
                  <a:pt x="1295400" y="1016455"/>
                </a:lnTo>
                <a:lnTo>
                  <a:pt x="0" y="1016455"/>
                </a:lnTo>
                <a:lnTo>
                  <a:pt x="400050" y="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9725511" y="4123152"/>
            <a:ext cx="792480" cy="599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14FDE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04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1591567" y="5122420"/>
            <a:ext cx="3807152" cy="879204"/>
          </a:xfrm>
          <a:prstGeom prst="rect">
            <a:avLst/>
          </a:prstGeom>
          <a:solidFill>
            <a:schemeClr val="accent1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1821502" y="5173209"/>
            <a:ext cx="3468612" cy="781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400" dirty="0">
                <a:ln w="12700">
                  <a:noFill/>
                </a:ln>
                <a:latin typeface="Poppins"/>
                <a:cs typeface="Poppins"/>
              </a:rPr>
              <a:t>Software </a:t>
            </a:r>
            <a:r>
              <a:rPr kumimoji="1" lang="en-US" altLang="zh-CN" sz="1400" dirty="0" err="1">
                <a:ln w="12700">
                  <a:noFill/>
                </a:ln>
                <a:latin typeface="Poppins"/>
                <a:cs typeface="Poppins"/>
              </a:rPr>
              <a:t>statistik</a:t>
            </a:r>
            <a:endParaRPr kumimoji="1" lang="zh-CN" altLang="en-US" sz="1400" dirty="0"/>
          </a:p>
        </p:txBody>
      </p:sp>
      <p:sp>
        <p:nvSpPr>
          <p:cNvPr id="23" name="标题 1"/>
          <p:cNvSpPr txBox="1"/>
          <p:nvPr/>
        </p:nvSpPr>
        <p:spPr>
          <a:xfrm>
            <a:off x="4336891" y="5306693"/>
            <a:ext cx="1295400" cy="828413"/>
          </a:xfrm>
          <a:custGeom>
            <a:avLst/>
            <a:gdLst>
              <a:gd name="connsiteX0" fmla="*/ 400050 w 1295400"/>
              <a:gd name="connsiteY0" fmla="*/ 0 h 1016455"/>
              <a:gd name="connsiteX1" fmla="*/ 1295400 w 1295400"/>
              <a:gd name="connsiteY1" fmla="*/ 793 h 1016455"/>
              <a:gd name="connsiteX2" fmla="*/ 1295400 w 1295400"/>
              <a:gd name="connsiteY2" fmla="*/ 1016455 h 1016455"/>
              <a:gd name="connsiteX3" fmla="*/ 0 w 1295400"/>
              <a:gd name="connsiteY3" fmla="*/ 1016455 h 1016455"/>
              <a:gd name="connsiteX4" fmla="*/ 400050 w 1295400"/>
              <a:gd name="connsiteY4" fmla="*/ 0 h 1016455"/>
            </a:gdLst>
            <a:ahLst/>
            <a:cxnLst/>
            <a:rect l="l" t="t" r="r" b="b"/>
            <a:pathLst>
              <a:path w="1295400" h="1016455">
                <a:moveTo>
                  <a:pt x="400050" y="0"/>
                </a:moveTo>
                <a:lnTo>
                  <a:pt x="1295400" y="793"/>
                </a:lnTo>
                <a:lnTo>
                  <a:pt x="1295400" y="1016455"/>
                </a:lnTo>
                <a:lnTo>
                  <a:pt x="0" y="1016455"/>
                </a:lnTo>
                <a:lnTo>
                  <a:pt x="400050" y="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4757369" y="5457843"/>
            <a:ext cx="779780" cy="599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14FDE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05</a:t>
            </a: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>
            <a:off x="899900" y="392435"/>
            <a:ext cx="106190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Deskripsi Materi</a:t>
            </a: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16200000">
            <a:off x="433600" y="446435"/>
            <a:ext cx="360000" cy="360000"/>
          </a:xfrm>
          <a:prstGeom prst="diamond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16200000">
            <a:off x="292966" y="446435"/>
            <a:ext cx="360000" cy="360000"/>
          </a:xfrm>
          <a:prstGeom prst="diamond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10000"/>
              <a:lumOff val="90000"/>
              <a:alpha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flipH="1">
            <a:off x="5651578" y="3409466"/>
            <a:ext cx="2823432" cy="1343589"/>
          </a:xfrm>
          <a:prstGeom prst="rect">
            <a:avLst/>
          </a:prstGeom>
          <a:solidFill>
            <a:schemeClr val="bg1"/>
          </a:solidFill>
          <a:ln w="22225" cap="sq"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0800000" flipH="1" flipV="1">
            <a:off x="749886" y="1445801"/>
            <a:ext cx="4530287" cy="4789898"/>
          </a:xfrm>
          <a:prstGeom prst="snip1Rect">
            <a:avLst/>
          </a:prstGeom>
          <a:solidFill>
            <a:schemeClr val="accent1"/>
          </a:solidFill>
          <a:ln w="1416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H="1">
            <a:off x="5651578" y="4873515"/>
            <a:ext cx="2823432" cy="1343589"/>
          </a:xfrm>
          <a:prstGeom prst="rect">
            <a:avLst/>
          </a:prstGeom>
          <a:solidFill>
            <a:schemeClr val="bg1"/>
          </a:solidFill>
          <a:ln w="22225" cap="sq"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flipV="1">
            <a:off x="8695468" y="1945532"/>
            <a:ext cx="2823432" cy="1343589"/>
          </a:xfrm>
          <a:prstGeom prst="snip1Rect">
            <a:avLst>
              <a:gd name="adj" fmla="val 120"/>
            </a:avLst>
          </a:prstGeom>
          <a:solidFill>
            <a:schemeClr val="bg1"/>
          </a:solidFill>
          <a:ln w="22225" cap="sq"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980986" y="3944986"/>
            <a:ext cx="4068087" cy="19958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Tujuan Pembelajaran</a:t>
            </a:r>
            <a:endParaRPr kumimoji="1" lang="zh-CN" altLang="en-US"/>
          </a:p>
        </p:txBody>
      </p:sp>
      <p:cxnSp>
        <p:nvCxnSpPr>
          <p:cNvPr id="9" name="标题 1"/>
          <p:cNvCxnSpPr/>
          <p:nvPr/>
        </p:nvCxnSpPr>
        <p:spPr>
          <a:xfrm flipH="1">
            <a:off x="989695" y="3590750"/>
            <a:ext cx="364589" cy="0"/>
          </a:xfrm>
          <a:prstGeom prst="line">
            <a:avLst/>
          </a:prstGeom>
          <a:noFill/>
          <a:ln w="28575" cap="sq">
            <a:solidFill>
              <a:schemeClr val="bg1">
                <a:alpha val="35000"/>
              </a:schemeClr>
            </a:solidFill>
            <a:miter/>
          </a:ln>
        </p:spPr>
      </p:cxnSp>
      <p:sp>
        <p:nvSpPr>
          <p:cNvPr id="10" name="标题 1"/>
          <p:cNvSpPr txBox="1"/>
          <p:nvPr/>
        </p:nvSpPr>
        <p:spPr>
          <a:xfrm>
            <a:off x="6607867" y="3833397"/>
            <a:ext cx="1663700" cy="558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809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Menjelaskan peran statistik dalam penelitian dan pengambilan keputusan di bidang pendidikan</a:t>
            </a:r>
            <a:endParaRPr kumimoji="1" lang="zh-CN" altLang="en-US"/>
          </a:p>
        </p:txBody>
      </p:sp>
      <p:cxnSp>
        <p:nvCxnSpPr>
          <p:cNvPr id="11" name="标题 1"/>
          <p:cNvCxnSpPr/>
          <p:nvPr/>
        </p:nvCxnSpPr>
        <p:spPr>
          <a:xfrm>
            <a:off x="6649099" y="3727735"/>
            <a:ext cx="371475" cy="0"/>
          </a:xfrm>
          <a:prstGeom prst="line">
            <a:avLst/>
          </a:prstGeom>
          <a:noFill/>
          <a:ln w="19050" cap="sq">
            <a:solidFill>
              <a:schemeClr val="tx1">
                <a:lumMod val="85000"/>
                <a:lumOff val="15000"/>
              </a:schemeClr>
            </a:solidFill>
            <a:miter/>
          </a:ln>
        </p:spPr>
      </p:cxnSp>
      <p:sp>
        <p:nvSpPr>
          <p:cNvPr id="12" name="标题 1"/>
          <p:cNvSpPr txBox="1"/>
          <p:nvPr/>
        </p:nvSpPr>
        <p:spPr>
          <a:xfrm>
            <a:off x="5974975" y="3918036"/>
            <a:ext cx="289255" cy="289255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811632" y="3754693"/>
            <a:ext cx="615941" cy="615941"/>
          </a:xfrm>
          <a:prstGeom prst="ellipse">
            <a:avLst/>
          </a:prstGeom>
          <a:noFill/>
          <a:ln w="22225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607867" y="5305036"/>
            <a:ext cx="1663700" cy="711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1049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Membedakan antara statistik deskriptif dan inferensial serta penggunaannya</a:t>
            </a:r>
            <a:endParaRPr kumimoji="1" lang="zh-CN" altLang="en-US"/>
          </a:p>
        </p:txBody>
      </p:sp>
      <p:cxnSp>
        <p:nvCxnSpPr>
          <p:cNvPr id="15" name="标题 1"/>
          <p:cNvCxnSpPr/>
          <p:nvPr/>
        </p:nvCxnSpPr>
        <p:spPr>
          <a:xfrm>
            <a:off x="6664865" y="5159483"/>
            <a:ext cx="371475" cy="0"/>
          </a:xfrm>
          <a:prstGeom prst="line">
            <a:avLst/>
          </a:prstGeom>
          <a:noFill/>
          <a:ln w="19050" cap="sq">
            <a:solidFill>
              <a:schemeClr val="tx1">
                <a:lumMod val="85000"/>
                <a:lumOff val="15000"/>
              </a:schemeClr>
            </a:solidFill>
            <a:miter/>
          </a:ln>
        </p:spPr>
      </p:cxnSp>
      <p:sp>
        <p:nvSpPr>
          <p:cNvPr id="16" name="标题 1"/>
          <p:cNvSpPr txBox="1"/>
          <p:nvPr/>
        </p:nvSpPr>
        <p:spPr>
          <a:xfrm>
            <a:off x="5974975" y="5395591"/>
            <a:ext cx="289255" cy="262244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5811632" y="5218742"/>
            <a:ext cx="615941" cy="615941"/>
          </a:xfrm>
          <a:prstGeom prst="ellipse">
            <a:avLst/>
          </a:prstGeom>
          <a:noFill/>
          <a:ln w="22225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9635986" y="2343491"/>
            <a:ext cx="166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948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Mengidentifikasi jenis data dan skala pengukuran</a:t>
            </a:r>
            <a:endParaRPr kumimoji="1" lang="zh-CN" altLang="en-US"/>
          </a:p>
        </p:txBody>
      </p:sp>
      <p:cxnSp>
        <p:nvCxnSpPr>
          <p:cNvPr id="19" name="标题 1"/>
          <p:cNvCxnSpPr/>
          <p:nvPr/>
        </p:nvCxnSpPr>
        <p:spPr>
          <a:xfrm>
            <a:off x="9733096" y="2252856"/>
            <a:ext cx="371475" cy="0"/>
          </a:xfrm>
          <a:prstGeom prst="line">
            <a:avLst/>
          </a:prstGeom>
          <a:noFill/>
          <a:ln w="19050" cap="sq">
            <a:solidFill>
              <a:schemeClr val="tx1">
                <a:lumMod val="85000"/>
                <a:lumOff val="15000"/>
              </a:schemeClr>
            </a:solidFill>
            <a:miter/>
          </a:ln>
        </p:spPr>
      </p:cxnSp>
      <p:sp>
        <p:nvSpPr>
          <p:cNvPr id="20" name="标题 1"/>
          <p:cNvSpPr txBox="1"/>
          <p:nvPr/>
        </p:nvSpPr>
        <p:spPr>
          <a:xfrm>
            <a:off x="9027440" y="2485525"/>
            <a:ext cx="289255" cy="267580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8864097" y="2311345"/>
            <a:ext cx="615941" cy="615941"/>
          </a:xfrm>
          <a:prstGeom prst="ellipse">
            <a:avLst/>
          </a:prstGeom>
          <a:noFill/>
          <a:ln w="22225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flipH="1">
            <a:off x="5651578" y="1945534"/>
            <a:ext cx="2823432" cy="1343589"/>
          </a:xfrm>
          <a:prstGeom prst="snip1Rect">
            <a:avLst>
              <a:gd name="adj" fmla="val 27343"/>
            </a:avLst>
          </a:prstGeom>
          <a:solidFill>
            <a:schemeClr val="bg1"/>
          </a:solidFill>
          <a:ln w="22225" cap="sq"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6607867" y="2537636"/>
            <a:ext cx="1663700" cy="322909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1049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Memahami</a:t>
            </a:r>
            <a:r>
              <a:rPr kumimoji="1" lang="en-US" altLang="zh-CN" sz="1049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049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konsep</a:t>
            </a:r>
            <a:r>
              <a:rPr kumimoji="1" lang="en-US" altLang="zh-CN" sz="1049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049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dasar</a:t>
            </a:r>
            <a:r>
              <a:rPr kumimoji="1" lang="en-US" altLang="zh-CN" sz="1049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049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statistik</a:t>
            </a:r>
            <a:endParaRPr kumimoji="1" lang="zh-CN" altLang="en-US" dirty="0"/>
          </a:p>
        </p:txBody>
      </p:sp>
      <p:cxnSp>
        <p:nvCxnSpPr>
          <p:cNvPr id="24" name="标题 1"/>
          <p:cNvCxnSpPr/>
          <p:nvPr/>
        </p:nvCxnSpPr>
        <p:spPr>
          <a:xfrm>
            <a:off x="6661223" y="2248881"/>
            <a:ext cx="371475" cy="0"/>
          </a:xfrm>
          <a:prstGeom prst="line">
            <a:avLst/>
          </a:prstGeom>
          <a:noFill/>
          <a:ln w="19050" cap="sq">
            <a:solidFill>
              <a:schemeClr val="tx1">
                <a:lumMod val="85000"/>
                <a:lumOff val="15000"/>
              </a:schemeClr>
            </a:solidFill>
            <a:miter/>
          </a:ln>
        </p:spPr>
      </p:cxnSp>
      <p:sp>
        <p:nvSpPr>
          <p:cNvPr id="25" name="标题 1"/>
          <p:cNvSpPr txBox="1"/>
          <p:nvPr/>
        </p:nvSpPr>
        <p:spPr>
          <a:xfrm>
            <a:off x="5792224" y="2307370"/>
            <a:ext cx="615941" cy="615941"/>
          </a:xfrm>
          <a:prstGeom prst="ellipse">
            <a:avLst/>
          </a:prstGeom>
          <a:noFill/>
          <a:ln w="22225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5949942" y="2473724"/>
            <a:ext cx="300505" cy="283233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flipH="1">
            <a:off x="8695467" y="3409466"/>
            <a:ext cx="2823432" cy="1343589"/>
          </a:xfrm>
          <a:prstGeom prst="rect">
            <a:avLst/>
          </a:prstGeom>
          <a:solidFill>
            <a:schemeClr val="bg1"/>
          </a:solidFill>
          <a:ln w="22225" cap="sq"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>
            <a:off x="9635986" y="3833397"/>
            <a:ext cx="1663700" cy="457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948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Menjelaskan manfaat penggunaan perangkat lunak statistik R</a:t>
            </a:r>
            <a:endParaRPr kumimoji="1" lang="zh-CN" altLang="en-US"/>
          </a:p>
        </p:txBody>
      </p:sp>
      <p:cxnSp>
        <p:nvCxnSpPr>
          <p:cNvPr id="30" name="标题 1"/>
          <p:cNvCxnSpPr/>
          <p:nvPr/>
        </p:nvCxnSpPr>
        <p:spPr>
          <a:xfrm>
            <a:off x="9665000" y="3764928"/>
            <a:ext cx="371475" cy="0"/>
          </a:xfrm>
          <a:prstGeom prst="line">
            <a:avLst/>
          </a:prstGeom>
          <a:noFill/>
          <a:ln w="19050" cap="sq">
            <a:solidFill>
              <a:schemeClr val="tx1">
                <a:lumMod val="85000"/>
                <a:lumOff val="15000"/>
              </a:schemeClr>
            </a:solidFill>
            <a:miter/>
          </a:ln>
        </p:spPr>
      </p:cxnSp>
      <p:sp>
        <p:nvSpPr>
          <p:cNvPr id="31" name="标题 1"/>
          <p:cNvSpPr txBox="1"/>
          <p:nvPr/>
        </p:nvSpPr>
        <p:spPr>
          <a:xfrm>
            <a:off x="8827533" y="3791886"/>
            <a:ext cx="615941" cy="615941"/>
          </a:xfrm>
          <a:prstGeom prst="ellipse">
            <a:avLst/>
          </a:prstGeom>
          <a:noFill/>
          <a:ln w="22225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标题 1"/>
          <p:cNvSpPr txBox="1"/>
          <p:nvPr/>
        </p:nvSpPr>
        <p:spPr>
          <a:xfrm>
            <a:off x="8974019" y="3938372"/>
            <a:ext cx="322968" cy="322968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37" name="标题 1"/>
          <p:cNvSpPr txBox="1"/>
          <p:nvPr/>
        </p:nvSpPr>
        <p:spPr>
          <a:xfrm>
            <a:off x="899900" y="392435"/>
            <a:ext cx="106190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Kemampuan Akhir yang Diharapkan</a:t>
            </a:r>
            <a:endParaRPr kumimoji="1" lang="zh-CN" altLang="en-US"/>
          </a:p>
        </p:txBody>
      </p:sp>
      <p:sp>
        <p:nvSpPr>
          <p:cNvPr id="38" name="标题 1"/>
          <p:cNvSpPr txBox="1"/>
          <p:nvPr/>
        </p:nvSpPr>
        <p:spPr>
          <a:xfrm rot="16200000">
            <a:off x="433600" y="446435"/>
            <a:ext cx="360000" cy="360000"/>
          </a:xfrm>
          <a:prstGeom prst="diamond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标题 1"/>
          <p:cNvSpPr txBox="1"/>
          <p:nvPr/>
        </p:nvSpPr>
        <p:spPr>
          <a:xfrm rot="16200000">
            <a:off x="292966" y="446435"/>
            <a:ext cx="360000" cy="360000"/>
          </a:xfrm>
          <a:prstGeom prst="diamond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CF27A-28C4-3153-5C1A-113CD0F49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52FF0-C610-4150-DBEC-2ED7B4B66EE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17095884-C0E5-CD10-6D7D-844D928A7253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10000"/>
              <a:lumOff val="90000"/>
              <a:alpha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904B083-8966-8269-52E5-E50BE86C8FB6}"/>
              </a:ext>
            </a:extLst>
          </p:cNvPr>
          <p:cNvSpPr txBox="1"/>
          <p:nvPr/>
        </p:nvSpPr>
        <p:spPr>
          <a:xfrm flipH="1">
            <a:off x="5651578" y="3409466"/>
            <a:ext cx="2823432" cy="1343589"/>
          </a:xfrm>
          <a:prstGeom prst="snip1Rect">
            <a:avLst>
              <a:gd name="adj" fmla="val 0"/>
            </a:avLst>
          </a:prstGeom>
          <a:solidFill>
            <a:schemeClr val="bg1"/>
          </a:solidFill>
          <a:ln w="22225" cap="sq"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80F089EF-B0C9-9C81-A42F-CF1DC6B13659}"/>
              </a:ext>
            </a:extLst>
          </p:cNvPr>
          <p:cNvSpPr txBox="1"/>
          <p:nvPr/>
        </p:nvSpPr>
        <p:spPr>
          <a:xfrm rot="10800000" flipH="1" flipV="1">
            <a:off x="749886" y="1445801"/>
            <a:ext cx="10179371" cy="4789898"/>
          </a:xfrm>
          <a:prstGeom prst="snip1Rect">
            <a:avLst/>
          </a:prstGeom>
          <a:solidFill>
            <a:schemeClr val="accent1"/>
          </a:solidFill>
          <a:ln w="1416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A614B2EA-A058-E195-CF7E-93EB4FA3A116}"/>
              </a:ext>
            </a:extLst>
          </p:cNvPr>
          <p:cNvSpPr txBox="1"/>
          <p:nvPr/>
        </p:nvSpPr>
        <p:spPr>
          <a:xfrm rot="16200000" flipV="1">
            <a:off x="3897073" y="-664476"/>
            <a:ext cx="3752832" cy="8878291"/>
          </a:xfrm>
          <a:prstGeom prst="snip1Rect">
            <a:avLst>
              <a:gd name="adj" fmla="val 26250"/>
            </a:avLst>
          </a:prstGeom>
          <a:solidFill>
            <a:schemeClr val="bg1"/>
          </a:solidFill>
          <a:ln w="22225" cap="sq"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 dirty="0"/>
          </a:p>
        </p:txBody>
      </p:sp>
      <p:cxnSp>
        <p:nvCxnSpPr>
          <p:cNvPr id="9" name="标题 1">
            <a:extLst>
              <a:ext uri="{FF2B5EF4-FFF2-40B4-BE49-F238E27FC236}">
                <a16:creationId xmlns:a16="http://schemas.microsoft.com/office/drawing/2014/main" id="{D383F37F-E6B3-2F05-E5E0-B789816CA008}"/>
              </a:ext>
            </a:extLst>
          </p:cNvPr>
          <p:cNvCxnSpPr/>
          <p:nvPr/>
        </p:nvCxnSpPr>
        <p:spPr>
          <a:xfrm flipH="1">
            <a:off x="989695" y="3590750"/>
            <a:ext cx="364589" cy="0"/>
          </a:xfrm>
          <a:prstGeom prst="line">
            <a:avLst/>
          </a:prstGeom>
          <a:noFill/>
          <a:ln w="28575" cap="sq">
            <a:solidFill>
              <a:schemeClr val="bg1">
                <a:alpha val="35000"/>
              </a:schemeClr>
            </a:solidFill>
            <a:miter/>
          </a:ln>
        </p:spPr>
      </p:cxnSp>
      <p:sp>
        <p:nvSpPr>
          <p:cNvPr id="12" name="标题 1">
            <a:extLst>
              <a:ext uri="{FF2B5EF4-FFF2-40B4-BE49-F238E27FC236}">
                <a16:creationId xmlns:a16="http://schemas.microsoft.com/office/drawing/2014/main" id="{64440D71-CB18-D140-CE3D-36F6CCD509DC}"/>
              </a:ext>
            </a:extLst>
          </p:cNvPr>
          <p:cNvSpPr txBox="1"/>
          <p:nvPr/>
        </p:nvSpPr>
        <p:spPr>
          <a:xfrm>
            <a:off x="2164974" y="3852722"/>
            <a:ext cx="289255" cy="289255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DC87D800-FE5D-E655-426F-005F9CB78ED2}"/>
              </a:ext>
            </a:extLst>
          </p:cNvPr>
          <p:cNvSpPr txBox="1"/>
          <p:nvPr/>
        </p:nvSpPr>
        <p:spPr>
          <a:xfrm>
            <a:off x="1990587" y="3692002"/>
            <a:ext cx="615941" cy="615941"/>
          </a:xfrm>
          <a:prstGeom prst="ellipse">
            <a:avLst/>
          </a:prstGeom>
          <a:noFill/>
          <a:ln w="22225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标题 1">
            <a:extLst>
              <a:ext uri="{FF2B5EF4-FFF2-40B4-BE49-F238E27FC236}">
                <a16:creationId xmlns:a16="http://schemas.microsoft.com/office/drawing/2014/main" id="{C0F8E381-CC3A-63EB-B90C-3BFD6F110CAE}"/>
              </a:ext>
            </a:extLst>
          </p:cNvPr>
          <p:cNvSpPr txBox="1"/>
          <p:nvPr/>
        </p:nvSpPr>
        <p:spPr>
          <a:xfrm>
            <a:off x="2869916" y="3442806"/>
            <a:ext cx="6428298" cy="1107996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statistik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penelitian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pendidikan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AutoNum type="arabicParenR"/>
            </a:pP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menyajikan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 data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pendidikan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</a:p>
          <a:p>
            <a:pPr marL="342900" indent="-342900">
              <a:buAutoNum type="arabicParenR"/>
            </a:pP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mengetahui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ea typeface="Cambria" panose="02040503050406030204" pitchFamily="18" charset="0"/>
                <a:cs typeface="Arial" panose="020B0604020202020204" pitchFamily="34" charset="0"/>
              </a:rPr>
              <a:t>efektivitas</a:t>
            </a:r>
            <a:r>
              <a:rPr lang="en-ID" dirty="0"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ea typeface="Cambria" panose="02040503050406030204" pitchFamily="18" charset="0"/>
                <a:cs typeface="Arial" panose="020B0604020202020204" pitchFamily="34" charset="0"/>
              </a:rPr>
              <a:t>metode</a:t>
            </a:r>
            <a:r>
              <a:rPr lang="en-ID" dirty="0"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ea typeface="Cambria" panose="02040503050406030204" pitchFamily="18" charset="0"/>
                <a:cs typeface="Arial" panose="020B0604020202020204" pitchFamily="34" charset="0"/>
              </a:rPr>
              <a:t>pembelajaran</a:t>
            </a:r>
            <a:r>
              <a:rPr lang="en-ID" dirty="0"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dirty="0" err="1">
                <a:ea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dirty="0"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ea typeface="Cambria" panose="02040503050406030204" pitchFamily="18" charset="0"/>
                <a:cs typeface="Arial" panose="020B0604020202020204" pitchFamily="34" charset="0"/>
              </a:rPr>
              <a:t>faktor</a:t>
            </a:r>
            <a:r>
              <a:rPr lang="en-ID" dirty="0"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ID" dirty="0" err="1">
                <a:ea typeface="Cambria" panose="02040503050406030204" pitchFamily="18" charset="0"/>
                <a:cs typeface="Arial" panose="020B0604020202020204" pitchFamily="34" charset="0"/>
              </a:rPr>
              <a:t>berpengaruh</a:t>
            </a:r>
            <a:r>
              <a:rPr lang="en-ID" dirty="0"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ea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ID" dirty="0"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ea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ID" dirty="0"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ea typeface="Cambria" panose="02040503050406030204" pitchFamily="18" charset="0"/>
                <a:cs typeface="Arial" panose="020B0604020202020204" pitchFamily="34" charset="0"/>
              </a:rPr>
              <a:t>belajar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F4C1DDEC-624F-5FD2-D91A-1B46E8D2A408}"/>
              </a:ext>
            </a:extLst>
          </p:cNvPr>
          <p:cNvSpPr txBox="1"/>
          <p:nvPr/>
        </p:nvSpPr>
        <p:spPr>
          <a:xfrm>
            <a:off x="899900" y="392435"/>
            <a:ext cx="106190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Pengertian Statistik Pendidikan</a:t>
            </a:r>
            <a:endParaRPr kumimoji="1" lang="zh-CN" altLang="en-US"/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C5468463-3BF8-8E90-2E1B-CBA94D573453}"/>
              </a:ext>
            </a:extLst>
          </p:cNvPr>
          <p:cNvSpPr txBox="1"/>
          <p:nvPr/>
        </p:nvSpPr>
        <p:spPr>
          <a:xfrm rot="16200000">
            <a:off x="433600" y="446435"/>
            <a:ext cx="360000" cy="360000"/>
          </a:xfrm>
          <a:prstGeom prst="diamond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F872404C-4C66-6CC2-1DC7-E3C720076697}"/>
              </a:ext>
            </a:extLst>
          </p:cNvPr>
          <p:cNvSpPr txBox="1"/>
          <p:nvPr/>
        </p:nvSpPr>
        <p:spPr>
          <a:xfrm rot="16200000">
            <a:off x="292966" y="446435"/>
            <a:ext cx="360000" cy="360000"/>
          </a:xfrm>
          <a:prstGeom prst="diamond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CA148C-4929-0918-0160-F14FE1EFED53}"/>
              </a:ext>
            </a:extLst>
          </p:cNvPr>
          <p:cNvSpPr txBox="1"/>
          <p:nvPr/>
        </p:nvSpPr>
        <p:spPr>
          <a:xfrm>
            <a:off x="2837257" y="2231571"/>
            <a:ext cx="6428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/>
              <a:t>Statistik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cabang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statistik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mengumpulkan</a:t>
            </a:r>
            <a:r>
              <a:rPr lang="en-ID" dirty="0"/>
              <a:t>, </a:t>
            </a:r>
            <a:r>
              <a:rPr lang="en-ID" dirty="0" err="1"/>
              <a:t>mengolah</a:t>
            </a:r>
            <a:r>
              <a:rPr lang="en-ID" dirty="0"/>
              <a:t>, </a:t>
            </a:r>
            <a:r>
              <a:rPr lang="en-ID" dirty="0" err="1"/>
              <a:t>menganalisis</a:t>
            </a:r>
            <a:r>
              <a:rPr lang="en-ID" dirty="0"/>
              <a:t>, dan </a:t>
            </a:r>
            <a:r>
              <a:rPr lang="en-ID" dirty="0" err="1"/>
              <a:t>menginterpretasikan</a:t>
            </a:r>
            <a:r>
              <a:rPr lang="en-ID" dirty="0"/>
              <a:t> data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.</a:t>
            </a:r>
          </a:p>
        </p:txBody>
      </p:sp>
      <p:sp>
        <p:nvSpPr>
          <p:cNvPr id="37" name="标题 1">
            <a:extLst>
              <a:ext uri="{FF2B5EF4-FFF2-40B4-BE49-F238E27FC236}">
                <a16:creationId xmlns:a16="http://schemas.microsoft.com/office/drawing/2014/main" id="{248D4315-D41F-D226-8727-ECD979EA7F24}"/>
              </a:ext>
            </a:extLst>
          </p:cNvPr>
          <p:cNvSpPr txBox="1"/>
          <p:nvPr/>
        </p:nvSpPr>
        <p:spPr>
          <a:xfrm>
            <a:off x="1973423" y="2385265"/>
            <a:ext cx="615941" cy="615941"/>
          </a:xfrm>
          <a:prstGeom prst="ellipse">
            <a:avLst/>
          </a:prstGeom>
          <a:noFill/>
          <a:ln w="22225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标题 1">
            <a:extLst>
              <a:ext uri="{FF2B5EF4-FFF2-40B4-BE49-F238E27FC236}">
                <a16:creationId xmlns:a16="http://schemas.microsoft.com/office/drawing/2014/main" id="{90B3A645-A261-D02C-E7AD-216B20F93271}"/>
              </a:ext>
            </a:extLst>
          </p:cNvPr>
          <p:cNvSpPr txBox="1"/>
          <p:nvPr/>
        </p:nvSpPr>
        <p:spPr>
          <a:xfrm>
            <a:off x="2143201" y="2557190"/>
            <a:ext cx="289255" cy="289255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406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-11834" y="-17941"/>
            <a:ext cx="12192000" cy="6858000"/>
          </a:xfrm>
          <a:prstGeom prst="rect">
            <a:avLst/>
          </a:prstGeom>
          <a:solidFill>
            <a:schemeClr val="accent2">
              <a:lumMod val="10000"/>
              <a:lumOff val="90000"/>
              <a:alpha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0400" y="811484"/>
            <a:ext cx="11225038" cy="5730830"/>
          </a:xfrm>
          <a:custGeom>
            <a:avLst/>
            <a:gdLst>
              <a:gd name="connsiteX0" fmla="*/ 0 w 10816976"/>
              <a:gd name="connsiteY0" fmla="*/ 3260407 h 5555534"/>
              <a:gd name="connsiteX1" fmla="*/ 0 w 10816976"/>
              <a:gd name="connsiteY1" fmla="*/ 5555535 h 5555534"/>
              <a:gd name="connsiteX2" fmla="*/ 10816976 w 10816976"/>
              <a:gd name="connsiteY2" fmla="*/ 5555535 h 5555534"/>
              <a:gd name="connsiteX3" fmla="*/ 10816976 w 10816976"/>
              <a:gd name="connsiteY3" fmla="*/ 0 h 5555534"/>
              <a:gd name="connsiteX4" fmla="*/ 0 w 10816976"/>
              <a:gd name="connsiteY4" fmla="*/ 3260407 h 5555534"/>
            </a:gdLst>
            <a:ahLst/>
            <a:cxnLst/>
            <a:rect l="l" t="t" r="r" b="b"/>
            <a:pathLst>
              <a:path w="10816976" h="5555534">
                <a:moveTo>
                  <a:pt x="0" y="3260407"/>
                </a:moveTo>
                <a:lnTo>
                  <a:pt x="0" y="5555535"/>
                </a:lnTo>
                <a:lnTo>
                  <a:pt x="10816976" y="5555535"/>
                </a:lnTo>
                <a:cubicBezTo>
                  <a:pt x="10816976" y="5555535"/>
                  <a:pt x="10816976" y="1300849"/>
                  <a:pt x="10816976" y="0"/>
                </a:cubicBezTo>
                <a:cubicBezTo>
                  <a:pt x="7367032" y="2618268"/>
                  <a:pt x="3276928" y="3260407"/>
                  <a:pt x="0" y="3260407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90000">
                <a:schemeClr val="bg1">
                  <a:lumMod val="95000"/>
                </a:schemeClr>
              </a:gs>
            </a:gsLst>
            <a:lin ang="16800000" scaled="0"/>
          </a:gradFill>
          <a:ln w="692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52967" y="1202450"/>
            <a:ext cx="10865933" cy="2868398"/>
          </a:xfrm>
          <a:custGeom>
            <a:avLst/>
            <a:gdLst>
              <a:gd name="connsiteX0" fmla="*/ 10858500 w 10858500"/>
              <a:gd name="connsiteY0" fmla="*/ 0 h 3562841"/>
              <a:gd name="connsiteX1" fmla="*/ 0 w 10858500"/>
              <a:gd name="connsiteY1" fmla="*/ 3562834 h 3562841"/>
              <a:gd name="connsiteX2" fmla="*/ 10342912 w 10858500"/>
              <a:gd name="connsiteY2" fmla="*/ 368712 h 3562841"/>
              <a:gd name="connsiteX3" fmla="*/ 10197578 w 10858500"/>
              <a:gd name="connsiteY3" fmla="*/ 128428 h 3562841"/>
              <a:gd name="connsiteX4" fmla="*/ 10858500 w 10858500"/>
              <a:gd name="connsiteY4" fmla="*/ 0 h 3562841"/>
            </a:gdLst>
            <a:ahLst/>
            <a:cxnLst/>
            <a:rect l="l" t="t" r="r" b="b"/>
            <a:pathLst>
              <a:path w="10858500" h="3562841">
                <a:moveTo>
                  <a:pt x="10858500" y="0"/>
                </a:moveTo>
                <a:cubicBezTo>
                  <a:pt x="9232147" y="1988558"/>
                  <a:pt x="5366964" y="3566976"/>
                  <a:pt x="0" y="3562834"/>
                </a:cubicBezTo>
                <a:cubicBezTo>
                  <a:pt x="3993215" y="3455120"/>
                  <a:pt x="8034875" y="2543697"/>
                  <a:pt x="10342912" y="368712"/>
                </a:cubicBezTo>
                <a:cubicBezTo>
                  <a:pt x="10280626" y="269284"/>
                  <a:pt x="10197578" y="128428"/>
                  <a:pt x="10197578" y="128428"/>
                </a:cubicBezTo>
                <a:lnTo>
                  <a:pt x="10858500" y="0"/>
                </a:lnTo>
                <a:close/>
              </a:path>
            </a:pathLst>
          </a:custGeom>
          <a:gradFill>
            <a:gsLst>
              <a:gs pos="10000">
                <a:schemeClr val="accent1">
                  <a:lumMod val="40000"/>
                  <a:lumOff val="60000"/>
                </a:schemeClr>
              </a:gs>
              <a:gs pos="90000">
                <a:schemeClr val="accent1"/>
              </a:gs>
            </a:gsLst>
            <a:lin ang="0" scaled="0"/>
          </a:gradFill>
          <a:ln w="692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227568" y="3920329"/>
            <a:ext cx="151945" cy="151945"/>
          </a:xfrm>
          <a:prstGeom prst="ellipse">
            <a:avLst/>
          </a:prstGeom>
          <a:solidFill>
            <a:schemeClr val="accent1"/>
          </a:solidFill>
          <a:ln w="25400" cap="sq">
            <a:solidFill>
              <a:schemeClr val="bg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363468" y="4134771"/>
            <a:ext cx="1860792" cy="16681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 b="1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Menjelaskan</a:t>
            </a:r>
            <a:r>
              <a:rPr kumimoji="1" lang="en-US" altLang="zh-CN" sz="16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b="1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hubungan</a:t>
            </a:r>
            <a:r>
              <a:rPr kumimoji="1" lang="en-US" altLang="zh-CN" sz="16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b="1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antar</a:t>
            </a:r>
            <a:r>
              <a:rPr kumimoji="1" lang="en-US" altLang="zh-CN" sz="16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b="1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variabel</a:t>
            </a:r>
            <a:endParaRPr kumimoji="1" lang="zh-CN" altLang="en-US" sz="1600" b="1" dirty="0"/>
          </a:p>
        </p:txBody>
      </p:sp>
      <p:sp>
        <p:nvSpPr>
          <p:cNvPr id="9" name="标题 1"/>
          <p:cNvSpPr txBox="1"/>
          <p:nvPr/>
        </p:nvSpPr>
        <p:spPr>
          <a:xfrm>
            <a:off x="6196062" y="3411059"/>
            <a:ext cx="151945" cy="151945"/>
          </a:xfrm>
          <a:prstGeom prst="ellipse">
            <a:avLst/>
          </a:prstGeom>
          <a:solidFill>
            <a:schemeClr val="accent1"/>
          </a:solidFill>
          <a:ln w="25400" cap="sq">
            <a:solidFill>
              <a:schemeClr val="bg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5297055" y="3799000"/>
            <a:ext cx="2227791" cy="16681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 b="1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Membuat</a:t>
            </a:r>
            <a:r>
              <a:rPr kumimoji="1" lang="en-US" altLang="zh-CN" sz="16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b="1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rencana</a:t>
            </a:r>
            <a:r>
              <a:rPr kumimoji="1" lang="en-US" altLang="zh-CN" sz="16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dan </a:t>
            </a:r>
            <a:r>
              <a:rPr kumimoji="1" lang="en-US" altLang="zh-CN" sz="1600" b="1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ramalan</a:t>
            </a:r>
            <a:r>
              <a:rPr kumimoji="1" lang="en-US" altLang="zh-CN" sz="16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b="1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pendidikan</a:t>
            </a:r>
            <a:endParaRPr kumimoji="1" lang="zh-CN" altLang="en-US" sz="1600" b="1" dirty="0"/>
          </a:p>
        </p:txBody>
      </p:sp>
      <p:sp>
        <p:nvSpPr>
          <p:cNvPr id="11" name="标题 1"/>
          <p:cNvSpPr txBox="1"/>
          <p:nvPr/>
        </p:nvSpPr>
        <p:spPr>
          <a:xfrm>
            <a:off x="9870635" y="2138811"/>
            <a:ext cx="151945" cy="151945"/>
          </a:xfrm>
          <a:prstGeom prst="ellipse">
            <a:avLst/>
          </a:prstGeom>
          <a:solidFill>
            <a:schemeClr val="accent1"/>
          </a:solidFill>
          <a:ln w="25400" cap="sq">
            <a:solidFill>
              <a:schemeClr val="bg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标题 1"/>
          <p:cNvSpPr txBox="1"/>
          <p:nvPr/>
        </p:nvSpPr>
        <p:spPr>
          <a:xfrm>
            <a:off x="8739707" y="2933845"/>
            <a:ext cx="2135119" cy="16681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 b="1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Membuat</a:t>
            </a:r>
            <a:r>
              <a:rPr kumimoji="1" lang="en-US" altLang="zh-CN" sz="16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b="1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keputusan</a:t>
            </a:r>
            <a:r>
              <a:rPr kumimoji="1" lang="en-US" altLang="zh-CN" sz="16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yang </a:t>
            </a:r>
            <a:r>
              <a:rPr kumimoji="1" lang="en-US" altLang="zh-CN" sz="1600" b="1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lebih</a:t>
            </a:r>
            <a:r>
              <a:rPr kumimoji="1" lang="en-US" altLang="zh-CN" sz="16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b="1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akurat</a:t>
            </a:r>
            <a:endParaRPr kumimoji="1" lang="zh-CN" altLang="en-US" sz="1600" b="1" dirty="0"/>
          </a:p>
        </p:txBody>
      </p:sp>
      <p:sp>
        <p:nvSpPr>
          <p:cNvPr id="17" name="标题 1"/>
          <p:cNvSpPr txBox="1"/>
          <p:nvPr/>
        </p:nvSpPr>
        <p:spPr>
          <a:xfrm>
            <a:off x="899900" y="392435"/>
            <a:ext cx="106190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Peran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Statistik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dalam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Bidang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Pendidikan</a:t>
            </a:r>
            <a:endParaRPr kumimoji="1" lang="zh-CN" altLang="en-US" dirty="0"/>
          </a:p>
        </p:txBody>
      </p:sp>
      <p:sp>
        <p:nvSpPr>
          <p:cNvPr id="18" name="标题 1"/>
          <p:cNvSpPr txBox="1"/>
          <p:nvPr/>
        </p:nvSpPr>
        <p:spPr>
          <a:xfrm rot="16200000">
            <a:off x="433600" y="446435"/>
            <a:ext cx="360000" cy="360000"/>
          </a:xfrm>
          <a:prstGeom prst="diamond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16200000">
            <a:off x="292966" y="446435"/>
            <a:ext cx="360000" cy="360000"/>
          </a:xfrm>
          <a:prstGeom prst="diamond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1FD9A7-6F78-F079-D2F1-94EA14609BCE}"/>
              </a:ext>
            </a:extLst>
          </p:cNvPr>
          <p:cNvSpPr txBox="1"/>
          <p:nvPr/>
        </p:nvSpPr>
        <p:spPr>
          <a:xfrm>
            <a:off x="1226127" y="4943516"/>
            <a:ext cx="3222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/>
              <a:t>Contoh</a:t>
            </a:r>
            <a:r>
              <a:rPr lang="en-ID" dirty="0"/>
              <a:t> :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prestasi</a:t>
            </a:r>
            <a:r>
              <a:rPr lang="en-ID" dirty="0"/>
              <a:t> </a:t>
            </a:r>
            <a:r>
              <a:rPr lang="en-ID" dirty="0" err="1"/>
              <a:t>matematika</a:t>
            </a:r>
            <a:endParaRPr lang="en-ID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6654AF-7D1B-8ACD-3A00-717FF4A29D20}"/>
              </a:ext>
            </a:extLst>
          </p:cNvPr>
          <p:cNvSpPr txBox="1"/>
          <p:nvPr/>
        </p:nvSpPr>
        <p:spPr>
          <a:xfrm>
            <a:off x="5181374" y="4572671"/>
            <a:ext cx="3222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/>
              <a:t>Contoh</a:t>
            </a:r>
            <a:r>
              <a:rPr lang="en-ID" dirty="0"/>
              <a:t> : </a:t>
            </a:r>
            <a:r>
              <a:rPr lang="en-ID" dirty="0" err="1"/>
              <a:t>perguruan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memperkirakan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bardi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data </a:t>
            </a:r>
            <a:r>
              <a:rPr lang="en-ID" dirty="0" err="1"/>
              <a:t>lulusan</a:t>
            </a:r>
            <a:r>
              <a:rPr lang="en-ID" dirty="0"/>
              <a:t> SMA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tahun</a:t>
            </a:r>
            <a:endParaRPr lang="en-ID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43C1A2-DBFB-597A-9179-13CB06B943FF}"/>
              </a:ext>
            </a:extLst>
          </p:cNvPr>
          <p:cNvSpPr txBox="1"/>
          <p:nvPr/>
        </p:nvSpPr>
        <p:spPr>
          <a:xfrm>
            <a:off x="8641495" y="3660513"/>
            <a:ext cx="3222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/>
              <a:t>Contoh</a:t>
            </a:r>
            <a:r>
              <a:rPr lang="en-ID" dirty="0"/>
              <a:t> :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sekolah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ujian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program remedial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,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77852-2980-614B-C5AD-05A7705D7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CCBEE-2C27-2E52-CC9F-549829E515F5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D1844BA4-788B-087D-98AB-0E8F1523E345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10000"/>
              <a:lumOff val="90000"/>
              <a:alpha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36FA4CB9-0C13-10D0-18CF-820D17754E14}"/>
              </a:ext>
            </a:extLst>
          </p:cNvPr>
          <p:cNvSpPr txBox="1"/>
          <p:nvPr/>
        </p:nvSpPr>
        <p:spPr>
          <a:xfrm flipH="1">
            <a:off x="5651578" y="3910211"/>
            <a:ext cx="2823432" cy="1343589"/>
          </a:xfrm>
          <a:prstGeom prst="snip1Rect">
            <a:avLst>
              <a:gd name="adj" fmla="val 0"/>
            </a:avLst>
          </a:prstGeom>
          <a:solidFill>
            <a:schemeClr val="bg1"/>
          </a:solidFill>
          <a:ln w="22225" cap="sq"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D9D5F21-554F-1AC4-B2E1-314E81507109}"/>
              </a:ext>
            </a:extLst>
          </p:cNvPr>
          <p:cNvSpPr txBox="1"/>
          <p:nvPr/>
        </p:nvSpPr>
        <p:spPr>
          <a:xfrm rot="10800000" flipH="1" flipV="1">
            <a:off x="749886" y="1445801"/>
            <a:ext cx="4530287" cy="4789898"/>
          </a:xfrm>
          <a:prstGeom prst="snip1Rect">
            <a:avLst/>
          </a:prstGeom>
          <a:solidFill>
            <a:schemeClr val="accent1"/>
          </a:solidFill>
          <a:ln w="1416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F66955C0-9322-2371-D066-0778F0697F2A}"/>
              </a:ext>
            </a:extLst>
          </p:cNvPr>
          <p:cNvSpPr txBox="1"/>
          <p:nvPr/>
        </p:nvSpPr>
        <p:spPr>
          <a:xfrm flipV="1">
            <a:off x="8695468" y="2446277"/>
            <a:ext cx="2823432" cy="1343589"/>
          </a:xfrm>
          <a:prstGeom prst="snip1Rect">
            <a:avLst>
              <a:gd name="adj" fmla="val 120"/>
            </a:avLst>
          </a:prstGeom>
          <a:solidFill>
            <a:schemeClr val="bg1"/>
          </a:solidFill>
          <a:ln w="22225" cap="sq"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cxnSp>
        <p:nvCxnSpPr>
          <p:cNvPr id="9" name="标题 1">
            <a:extLst>
              <a:ext uri="{FF2B5EF4-FFF2-40B4-BE49-F238E27FC236}">
                <a16:creationId xmlns:a16="http://schemas.microsoft.com/office/drawing/2014/main" id="{0EEA79CF-61FB-60BA-F1E2-33091FC33850}"/>
              </a:ext>
            </a:extLst>
          </p:cNvPr>
          <p:cNvCxnSpPr/>
          <p:nvPr/>
        </p:nvCxnSpPr>
        <p:spPr>
          <a:xfrm flipH="1">
            <a:off x="989695" y="4091495"/>
            <a:ext cx="364589" cy="0"/>
          </a:xfrm>
          <a:prstGeom prst="line">
            <a:avLst/>
          </a:prstGeom>
          <a:noFill/>
          <a:ln w="28575" cap="sq">
            <a:solidFill>
              <a:schemeClr val="bg1">
                <a:alpha val="35000"/>
              </a:schemeClr>
            </a:solidFill>
            <a:miter/>
          </a:ln>
        </p:spPr>
      </p:cxnSp>
      <p:sp>
        <p:nvSpPr>
          <p:cNvPr id="10" name="标题 1">
            <a:extLst>
              <a:ext uri="{FF2B5EF4-FFF2-40B4-BE49-F238E27FC236}">
                <a16:creationId xmlns:a16="http://schemas.microsoft.com/office/drawing/2014/main" id="{B04D6E5E-7656-6B2F-06D4-ACDC3CDF924C}"/>
              </a:ext>
            </a:extLst>
          </p:cNvPr>
          <p:cNvSpPr txBox="1"/>
          <p:nvPr/>
        </p:nvSpPr>
        <p:spPr>
          <a:xfrm>
            <a:off x="6607867" y="4311757"/>
            <a:ext cx="1663700" cy="276999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ID" dirty="0"/>
              <a:t>Alat </a:t>
            </a:r>
            <a:r>
              <a:rPr lang="en-ID" dirty="0" err="1"/>
              <a:t>analisis</a:t>
            </a:r>
            <a:endParaRPr lang="en-ID" dirty="0"/>
          </a:p>
        </p:txBody>
      </p:sp>
      <p:cxnSp>
        <p:nvCxnSpPr>
          <p:cNvPr id="11" name="标题 1">
            <a:extLst>
              <a:ext uri="{FF2B5EF4-FFF2-40B4-BE49-F238E27FC236}">
                <a16:creationId xmlns:a16="http://schemas.microsoft.com/office/drawing/2014/main" id="{CAC8D63B-830C-149D-9B14-D8A815C1E39B}"/>
              </a:ext>
            </a:extLst>
          </p:cNvPr>
          <p:cNvCxnSpPr/>
          <p:nvPr/>
        </p:nvCxnSpPr>
        <p:spPr>
          <a:xfrm>
            <a:off x="6649099" y="4228480"/>
            <a:ext cx="371475" cy="0"/>
          </a:xfrm>
          <a:prstGeom prst="line">
            <a:avLst/>
          </a:prstGeom>
          <a:noFill/>
          <a:ln w="19050" cap="sq">
            <a:solidFill>
              <a:schemeClr val="tx1">
                <a:lumMod val="85000"/>
                <a:lumOff val="15000"/>
              </a:schemeClr>
            </a:solidFill>
            <a:miter/>
          </a:ln>
        </p:spPr>
      </p:cxnSp>
      <p:sp>
        <p:nvSpPr>
          <p:cNvPr id="12" name="标题 1">
            <a:extLst>
              <a:ext uri="{FF2B5EF4-FFF2-40B4-BE49-F238E27FC236}">
                <a16:creationId xmlns:a16="http://schemas.microsoft.com/office/drawing/2014/main" id="{8BEAC46D-5091-7604-37D7-FE504BF289D5}"/>
              </a:ext>
            </a:extLst>
          </p:cNvPr>
          <p:cNvSpPr txBox="1"/>
          <p:nvPr/>
        </p:nvSpPr>
        <p:spPr>
          <a:xfrm>
            <a:off x="5974975" y="4418781"/>
            <a:ext cx="289255" cy="289255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34BA85C5-02FF-7C8D-7403-4D4FE6BCB37E}"/>
              </a:ext>
            </a:extLst>
          </p:cNvPr>
          <p:cNvSpPr txBox="1"/>
          <p:nvPr/>
        </p:nvSpPr>
        <p:spPr>
          <a:xfrm>
            <a:off x="5811632" y="4255438"/>
            <a:ext cx="615941" cy="615941"/>
          </a:xfrm>
          <a:prstGeom prst="ellipse">
            <a:avLst/>
          </a:prstGeom>
          <a:noFill/>
          <a:ln w="22225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DA127B67-6775-D494-B3D1-7DB6D0D3B1D7}"/>
              </a:ext>
            </a:extLst>
          </p:cNvPr>
          <p:cNvSpPr txBox="1"/>
          <p:nvPr/>
        </p:nvSpPr>
        <p:spPr>
          <a:xfrm>
            <a:off x="9733096" y="2839378"/>
            <a:ext cx="1663700" cy="55399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ID" dirty="0"/>
              <a:t>Alat quality control</a:t>
            </a:r>
          </a:p>
        </p:txBody>
      </p:sp>
      <p:cxnSp>
        <p:nvCxnSpPr>
          <p:cNvPr id="19" name="标题 1">
            <a:extLst>
              <a:ext uri="{FF2B5EF4-FFF2-40B4-BE49-F238E27FC236}">
                <a16:creationId xmlns:a16="http://schemas.microsoft.com/office/drawing/2014/main" id="{4B10AFBF-A200-0B8E-6107-243CE20605E6}"/>
              </a:ext>
            </a:extLst>
          </p:cNvPr>
          <p:cNvCxnSpPr/>
          <p:nvPr/>
        </p:nvCxnSpPr>
        <p:spPr>
          <a:xfrm>
            <a:off x="9733096" y="2753601"/>
            <a:ext cx="371475" cy="0"/>
          </a:xfrm>
          <a:prstGeom prst="line">
            <a:avLst/>
          </a:prstGeom>
          <a:noFill/>
          <a:ln w="19050" cap="sq">
            <a:solidFill>
              <a:schemeClr val="tx1">
                <a:lumMod val="85000"/>
                <a:lumOff val="15000"/>
              </a:schemeClr>
            </a:solidFill>
            <a:miter/>
          </a:ln>
        </p:spPr>
      </p:cxnSp>
      <p:sp>
        <p:nvSpPr>
          <p:cNvPr id="20" name="标题 1">
            <a:extLst>
              <a:ext uri="{FF2B5EF4-FFF2-40B4-BE49-F238E27FC236}">
                <a16:creationId xmlns:a16="http://schemas.microsoft.com/office/drawing/2014/main" id="{90121FD9-4AB3-9002-5054-51F012C59CF7}"/>
              </a:ext>
            </a:extLst>
          </p:cNvPr>
          <p:cNvSpPr txBox="1"/>
          <p:nvPr/>
        </p:nvSpPr>
        <p:spPr>
          <a:xfrm>
            <a:off x="9027440" y="2986270"/>
            <a:ext cx="289255" cy="267580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742893EC-A2B1-C670-BC6C-7059999CBD6E}"/>
              </a:ext>
            </a:extLst>
          </p:cNvPr>
          <p:cNvSpPr txBox="1"/>
          <p:nvPr/>
        </p:nvSpPr>
        <p:spPr>
          <a:xfrm>
            <a:off x="8864097" y="2812090"/>
            <a:ext cx="615941" cy="615941"/>
          </a:xfrm>
          <a:prstGeom prst="ellipse">
            <a:avLst/>
          </a:prstGeom>
          <a:noFill/>
          <a:ln w="22225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EF019B85-C276-5366-84E6-C1F39828E7DF}"/>
              </a:ext>
            </a:extLst>
          </p:cNvPr>
          <p:cNvSpPr txBox="1"/>
          <p:nvPr/>
        </p:nvSpPr>
        <p:spPr>
          <a:xfrm flipH="1">
            <a:off x="5651578" y="2446279"/>
            <a:ext cx="2823432" cy="1343589"/>
          </a:xfrm>
          <a:prstGeom prst="snip1Rect">
            <a:avLst>
              <a:gd name="adj" fmla="val 27343"/>
            </a:avLst>
          </a:prstGeom>
          <a:solidFill>
            <a:schemeClr val="bg1"/>
          </a:solidFill>
          <a:ln w="22225" cap="sq"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2064DA02-DA97-610C-A836-2D0A4F904D7C}"/>
              </a:ext>
            </a:extLst>
          </p:cNvPr>
          <p:cNvSpPr txBox="1"/>
          <p:nvPr/>
        </p:nvSpPr>
        <p:spPr>
          <a:xfrm>
            <a:off x="6596981" y="2828495"/>
            <a:ext cx="1663700" cy="55399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ID" dirty="0" err="1"/>
              <a:t>Sebagai</a:t>
            </a:r>
            <a:r>
              <a:rPr lang="en-ID" dirty="0"/>
              <a:t> bank data</a:t>
            </a:r>
          </a:p>
        </p:txBody>
      </p:sp>
      <p:cxnSp>
        <p:nvCxnSpPr>
          <p:cNvPr id="24" name="标题 1">
            <a:extLst>
              <a:ext uri="{FF2B5EF4-FFF2-40B4-BE49-F238E27FC236}">
                <a16:creationId xmlns:a16="http://schemas.microsoft.com/office/drawing/2014/main" id="{E242EB0B-C75A-23F1-4307-3B5AB2312676}"/>
              </a:ext>
            </a:extLst>
          </p:cNvPr>
          <p:cNvCxnSpPr/>
          <p:nvPr/>
        </p:nvCxnSpPr>
        <p:spPr>
          <a:xfrm>
            <a:off x="6661223" y="2749626"/>
            <a:ext cx="371475" cy="0"/>
          </a:xfrm>
          <a:prstGeom prst="line">
            <a:avLst/>
          </a:prstGeom>
          <a:noFill/>
          <a:ln w="19050" cap="sq">
            <a:solidFill>
              <a:schemeClr val="tx1">
                <a:lumMod val="85000"/>
                <a:lumOff val="15000"/>
              </a:schemeClr>
            </a:solidFill>
            <a:miter/>
          </a:ln>
        </p:spPr>
      </p:cxnSp>
      <p:sp>
        <p:nvSpPr>
          <p:cNvPr id="25" name="标题 1">
            <a:extLst>
              <a:ext uri="{FF2B5EF4-FFF2-40B4-BE49-F238E27FC236}">
                <a16:creationId xmlns:a16="http://schemas.microsoft.com/office/drawing/2014/main" id="{F584D333-1883-1CFB-F253-152FB53184EF}"/>
              </a:ext>
            </a:extLst>
          </p:cNvPr>
          <p:cNvSpPr txBox="1"/>
          <p:nvPr/>
        </p:nvSpPr>
        <p:spPr>
          <a:xfrm>
            <a:off x="5792224" y="2808115"/>
            <a:ext cx="615941" cy="615941"/>
          </a:xfrm>
          <a:prstGeom prst="ellipse">
            <a:avLst/>
          </a:prstGeom>
          <a:noFill/>
          <a:ln w="22225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8B4F8231-C099-B3F5-9B5D-9A4AE33C1458}"/>
              </a:ext>
            </a:extLst>
          </p:cNvPr>
          <p:cNvSpPr txBox="1"/>
          <p:nvPr/>
        </p:nvSpPr>
        <p:spPr>
          <a:xfrm>
            <a:off x="5949942" y="2974469"/>
            <a:ext cx="300505" cy="283233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EEA61DEE-F679-6593-FA23-76A9B3313EB4}"/>
              </a:ext>
            </a:extLst>
          </p:cNvPr>
          <p:cNvSpPr txBox="1"/>
          <p:nvPr/>
        </p:nvSpPr>
        <p:spPr>
          <a:xfrm flipH="1">
            <a:off x="8695467" y="3910211"/>
            <a:ext cx="2823432" cy="1343589"/>
          </a:xfrm>
          <a:prstGeom prst="snip1Rect">
            <a:avLst>
              <a:gd name="adj" fmla="val 0"/>
            </a:avLst>
          </a:prstGeom>
          <a:solidFill>
            <a:schemeClr val="bg1"/>
          </a:solidFill>
          <a:ln w="22225" cap="sq"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28" name="标题 1">
            <a:extLst>
              <a:ext uri="{FF2B5EF4-FFF2-40B4-BE49-F238E27FC236}">
                <a16:creationId xmlns:a16="http://schemas.microsoft.com/office/drawing/2014/main" id="{58D01EED-5DC9-DD10-4108-1A944174FCF3}"/>
              </a:ext>
            </a:extLst>
          </p:cNvPr>
          <p:cNvSpPr txBox="1"/>
          <p:nvPr/>
        </p:nvSpPr>
        <p:spPr>
          <a:xfrm>
            <a:off x="9605791" y="4388583"/>
            <a:ext cx="1792779" cy="73866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ID" sz="1600" dirty="0" err="1"/>
              <a:t>Pemecahan</a:t>
            </a:r>
            <a:r>
              <a:rPr lang="en-ID" sz="1600" dirty="0"/>
              <a:t> </a:t>
            </a:r>
            <a:r>
              <a:rPr lang="en-ID" sz="1600" dirty="0" err="1"/>
              <a:t>masalah</a:t>
            </a:r>
            <a:r>
              <a:rPr lang="en-ID" sz="1600" dirty="0"/>
              <a:t> dan </a:t>
            </a:r>
            <a:r>
              <a:rPr lang="en-ID" sz="1600" dirty="0" err="1"/>
              <a:t>pembuatan</a:t>
            </a:r>
            <a:r>
              <a:rPr lang="en-ID" sz="1600" dirty="0"/>
              <a:t> Keputusan</a:t>
            </a:r>
          </a:p>
        </p:txBody>
      </p:sp>
      <p:cxnSp>
        <p:nvCxnSpPr>
          <p:cNvPr id="29" name="标题 1">
            <a:extLst>
              <a:ext uri="{FF2B5EF4-FFF2-40B4-BE49-F238E27FC236}">
                <a16:creationId xmlns:a16="http://schemas.microsoft.com/office/drawing/2014/main" id="{0DFD9019-208E-C3F2-E449-FA9A6CA23D7A}"/>
              </a:ext>
            </a:extLst>
          </p:cNvPr>
          <p:cNvCxnSpPr/>
          <p:nvPr/>
        </p:nvCxnSpPr>
        <p:spPr>
          <a:xfrm>
            <a:off x="9665000" y="4265673"/>
            <a:ext cx="371475" cy="0"/>
          </a:xfrm>
          <a:prstGeom prst="line">
            <a:avLst/>
          </a:prstGeom>
          <a:noFill/>
          <a:ln w="19050" cap="sq">
            <a:solidFill>
              <a:schemeClr val="tx1">
                <a:lumMod val="85000"/>
                <a:lumOff val="15000"/>
              </a:schemeClr>
            </a:solidFill>
            <a:miter/>
          </a:ln>
        </p:spPr>
      </p:cxnSp>
      <p:sp>
        <p:nvSpPr>
          <p:cNvPr id="30" name="标题 1">
            <a:extLst>
              <a:ext uri="{FF2B5EF4-FFF2-40B4-BE49-F238E27FC236}">
                <a16:creationId xmlns:a16="http://schemas.microsoft.com/office/drawing/2014/main" id="{A11130FF-B892-E85E-BDCD-A3B8A3826E48}"/>
              </a:ext>
            </a:extLst>
          </p:cNvPr>
          <p:cNvSpPr txBox="1"/>
          <p:nvPr/>
        </p:nvSpPr>
        <p:spPr>
          <a:xfrm>
            <a:off x="8827533" y="4292631"/>
            <a:ext cx="615941" cy="615941"/>
          </a:xfrm>
          <a:prstGeom prst="ellipse">
            <a:avLst/>
          </a:prstGeom>
          <a:noFill/>
          <a:ln w="22225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1D3E9AE5-D65C-C4D0-F415-CDCB95ADDD24}"/>
              </a:ext>
            </a:extLst>
          </p:cNvPr>
          <p:cNvSpPr txBox="1"/>
          <p:nvPr/>
        </p:nvSpPr>
        <p:spPr>
          <a:xfrm>
            <a:off x="8974019" y="4439117"/>
            <a:ext cx="322968" cy="322968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F736EBB5-903A-2A5A-A823-2436D2DC541E}"/>
              </a:ext>
            </a:extLst>
          </p:cNvPr>
          <p:cNvSpPr txBox="1"/>
          <p:nvPr/>
        </p:nvSpPr>
        <p:spPr>
          <a:xfrm>
            <a:off x="1171989" y="3678412"/>
            <a:ext cx="3704811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Fungsi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Statistik</a:t>
            </a:r>
            <a:endParaRPr kumimoji="1" lang="zh-CN" altLang="en-US" dirty="0"/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1E6C48BC-2ACF-AA94-D81F-14AAA55F1E17}"/>
              </a:ext>
            </a:extLst>
          </p:cNvPr>
          <p:cNvSpPr txBox="1"/>
          <p:nvPr/>
        </p:nvSpPr>
        <p:spPr>
          <a:xfrm rot="16200000">
            <a:off x="433600" y="446435"/>
            <a:ext cx="360000" cy="360000"/>
          </a:xfrm>
          <a:prstGeom prst="diamond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7316A314-3918-AFC0-5E5D-BC3070FA84C0}"/>
              </a:ext>
            </a:extLst>
          </p:cNvPr>
          <p:cNvSpPr txBox="1"/>
          <p:nvPr/>
        </p:nvSpPr>
        <p:spPr>
          <a:xfrm rot="16200000">
            <a:off x="292966" y="446435"/>
            <a:ext cx="360000" cy="360000"/>
          </a:xfrm>
          <a:prstGeom prst="diamond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419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3CB6B-CBC8-3B43-EDFA-907F2D4EA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87C93-9AA0-E3C9-D4B5-3D1EBB98148C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2173F070-97A7-D40F-AB52-B51575BC7478}"/>
              </a:ext>
            </a:extLst>
          </p:cNvPr>
          <p:cNvSpPr txBox="1"/>
          <p:nvPr/>
        </p:nvSpPr>
        <p:spPr>
          <a:xfrm>
            <a:off x="-3175" y="0"/>
            <a:ext cx="12192000" cy="6858000"/>
          </a:xfrm>
          <a:prstGeom prst="rect">
            <a:avLst/>
          </a:prstGeom>
          <a:solidFill>
            <a:schemeClr val="accent2">
              <a:lumMod val="10000"/>
              <a:lumOff val="90000"/>
              <a:alpha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1704DBF7-3D72-6977-2DDD-87795324FFB5}"/>
              </a:ext>
            </a:extLst>
          </p:cNvPr>
          <p:cNvSpPr txBox="1"/>
          <p:nvPr/>
        </p:nvSpPr>
        <p:spPr>
          <a:xfrm>
            <a:off x="1046475" y="1661854"/>
            <a:ext cx="4680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Statistik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Deskriptif</a:t>
            </a:r>
            <a:endParaRPr kumimoji="1"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810B7025-A776-7FCA-35EC-E378994006A1}"/>
              </a:ext>
            </a:extLst>
          </p:cNvPr>
          <p:cNvSpPr txBox="1"/>
          <p:nvPr/>
        </p:nvSpPr>
        <p:spPr>
          <a:xfrm>
            <a:off x="1046475" y="2102128"/>
            <a:ext cx="4505239" cy="15865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r>
              <a:rPr lang="en-ID" sz="1700" dirty="0" err="1"/>
              <a:t>Statistik</a:t>
            </a:r>
            <a:r>
              <a:rPr lang="en-ID" sz="1700" dirty="0"/>
              <a:t> </a:t>
            </a:r>
            <a:r>
              <a:rPr lang="en-ID" sz="1700" dirty="0" err="1"/>
              <a:t>deskriptif</a:t>
            </a:r>
            <a:r>
              <a:rPr lang="en-ID" sz="1700" dirty="0"/>
              <a:t> </a:t>
            </a:r>
            <a:r>
              <a:rPr lang="en-ID" sz="1700" dirty="0" err="1"/>
              <a:t>adalah</a:t>
            </a:r>
            <a:r>
              <a:rPr lang="en-ID" sz="1700" dirty="0"/>
              <a:t> </a:t>
            </a:r>
            <a:r>
              <a:rPr lang="en-ID" sz="1700" dirty="0" err="1"/>
              <a:t>metode</a:t>
            </a:r>
            <a:r>
              <a:rPr lang="en-ID" sz="1700" dirty="0"/>
              <a:t> </a:t>
            </a:r>
            <a:r>
              <a:rPr lang="en-ID" sz="1700" dirty="0" err="1"/>
              <a:t>statistik</a:t>
            </a:r>
            <a:r>
              <a:rPr lang="en-ID" sz="1700" dirty="0"/>
              <a:t> yang </a:t>
            </a:r>
            <a:r>
              <a:rPr lang="en-ID" sz="1700" dirty="0" err="1"/>
              <a:t>digunakan</a:t>
            </a:r>
            <a:r>
              <a:rPr lang="en-ID" sz="1700" dirty="0"/>
              <a:t> </a:t>
            </a:r>
            <a:r>
              <a:rPr lang="en-ID" sz="1700" dirty="0" err="1"/>
              <a:t>untuk</a:t>
            </a:r>
            <a:r>
              <a:rPr lang="en-ID" sz="1700" dirty="0"/>
              <a:t> </a:t>
            </a:r>
            <a:r>
              <a:rPr lang="en-ID" sz="1700" dirty="0" err="1"/>
              <a:t>menggambarkan</a:t>
            </a:r>
            <a:r>
              <a:rPr lang="en-ID" sz="1700" dirty="0"/>
              <a:t> </a:t>
            </a:r>
            <a:r>
              <a:rPr lang="en-ID" sz="1700" dirty="0" err="1"/>
              <a:t>atau</a:t>
            </a:r>
            <a:r>
              <a:rPr lang="en-ID" sz="1700" dirty="0"/>
              <a:t> </a:t>
            </a:r>
            <a:r>
              <a:rPr lang="en-ID" sz="1700" dirty="0" err="1"/>
              <a:t>meringkas</a:t>
            </a:r>
            <a:r>
              <a:rPr lang="en-ID" sz="1700" dirty="0"/>
              <a:t> data </a:t>
            </a:r>
            <a:r>
              <a:rPr lang="en-ID" sz="1700" dirty="0" err="1"/>
              <a:t>dalam</a:t>
            </a:r>
            <a:r>
              <a:rPr lang="en-ID" sz="1700" dirty="0"/>
              <a:t> </a:t>
            </a:r>
            <a:r>
              <a:rPr lang="en-ID" sz="1700" dirty="0" err="1"/>
              <a:t>bentuk</a:t>
            </a:r>
            <a:r>
              <a:rPr lang="en-ID" sz="1700" dirty="0"/>
              <a:t> yang </a:t>
            </a:r>
            <a:r>
              <a:rPr lang="en-ID" sz="1700" dirty="0" err="1"/>
              <a:t>lebih</a:t>
            </a:r>
            <a:r>
              <a:rPr lang="en-ID" sz="1700" dirty="0"/>
              <a:t> </a:t>
            </a:r>
            <a:r>
              <a:rPr lang="en-ID" sz="1700" dirty="0" err="1"/>
              <a:t>mudah</a:t>
            </a:r>
            <a:r>
              <a:rPr lang="en-ID" sz="1700" dirty="0"/>
              <a:t> </a:t>
            </a:r>
            <a:r>
              <a:rPr lang="en-ID" sz="1700" dirty="0" err="1"/>
              <a:t>dipahami</a:t>
            </a:r>
            <a:r>
              <a:rPr lang="en-ID" sz="1700" dirty="0"/>
              <a:t>. </a:t>
            </a:r>
          </a:p>
          <a:p>
            <a:r>
              <a:rPr kumimoji="1" lang="en-US" altLang="zh-CN" sz="17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Teknik </a:t>
            </a:r>
            <a:r>
              <a:rPr kumimoji="1" lang="en-US" altLang="zh-CN" sz="17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dalam</a:t>
            </a:r>
            <a:r>
              <a:rPr kumimoji="1" lang="en-US" altLang="zh-CN" sz="17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 </a:t>
            </a:r>
            <a:r>
              <a:rPr kumimoji="1" lang="en-US" altLang="zh-CN" sz="17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statistik</a:t>
            </a:r>
            <a:r>
              <a:rPr kumimoji="1" lang="en-US" altLang="zh-CN" sz="17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 </a:t>
            </a:r>
            <a:r>
              <a:rPr kumimoji="1" lang="en-US" altLang="zh-CN" sz="17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deskriptif</a:t>
            </a:r>
            <a:r>
              <a:rPr kumimoji="1" lang="en-US" altLang="zh-CN" sz="17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 </a:t>
            </a:r>
            <a:r>
              <a:rPr kumimoji="1" lang="en-US" altLang="zh-CN" sz="17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ukuran</a:t>
            </a:r>
            <a:r>
              <a:rPr kumimoji="1" lang="en-US" altLang="zh-CN" sz="17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 </a:t>
            </a:r>
            <a:r>
              <a:rPr kumimoji="1" lang="en-US" altLang="zh-CN" sz="17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pemusatan</a:t>
            </a:r>
            <a:r>
              <a:rPr kumimoji="1" lang="en-US" altLang="zh-CN" sz="17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 dan </a:t>
            </a:r>
            <a:r>
              <a:rPr kumimoji="1" lang="en-US" altLang="zh-CN" sz="17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penyebaran</a:t>
            </a:r>
            <a:r>
              <a:rPr kumimoji="1" lang="en-US" altLang="zh-CN" sz="17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, </a:t>
            </a:r>
            <a:r>
              <a:rPr kumimoji="1" lang="en-US" altLang="zh-CN" sz="17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visualisasi</a:t>
            </a:r>
            <a:r>
              <a:rPr kumimoji="1" lang="en-US" altLang="zh-CN" sz="17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 data 
</a:t>
            </a:r>
            <a:endParaRPr kumimoji="1" lang="zh-CN" altLang="en-US" sz="1700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9DFB4CE8-F46B-93DE-870E-DB4084EE6053}"/>
              </a:ext>
            </a:extLst>
          </p:cNvPr>
          <p:cNvSpPr txBox="1"/>
          <p:nvPr/>
        </p:nvSpPr>
        <p:spPr>
          <a:xfrm>
            <a:off x="6452825" y="4037015"/>
            <a:ext cx="4680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Statistika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Inferensial</a:t>
            </a:r>
            <a:endParaRPr kumimoji="1" lang="zh-CN" altLang="en-US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539C624B-FAC3-C2A0-2A49-A261635E0BF4}"/>
              </a:ext>
            </a:extLst>
          </p:cNvPr>
          <p:cNvSpPr txBox="1"/>
          <p:nvPr/>
        </p:nvSpPr>
        <p:spPr>
          <a:xfrm>
            <a:off x="6452824" y="4477289"/>
            <a:ext cx="4988061" cy="19452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r>
              <a:rPr lang="en-ID" dirty="0" err="1"/>
              <a:t>Statistik</a:t>
            </a:r>
            <a:r>
              <a:rPr lang="en-ID" dirty="0"/>
              <a:t> </a:t>
            </a:r>
            <a:r>
              <a:rPr lang="en-ID" dirty="0" err="1"/>
              <a:t>inferensial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menarik</a:t>
            </a:r>
            <a:r>
              <a:rPr lang="en-ID" dirty="0"/>
              <a:t> </a:t>
            </a:r>
            <a:r>
              <a:rPr lang="en-ID" dirty="0" err="1"/>
              <a:t>kesimpulan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prediksi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populasi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sampel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dianalisis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Contoh</a:t>
            </a:r>
            <a:r>
              <a:rPr lang="en-ID" dirty="0"/>
              <a:t>: </a:t>
            </a:r>
            <a:r>
              <a:rPr lang="en-ID" dirty="0" err="1"/>
              <a:t>pengujian</a:t>
            </a:r>
            <a:r>
              <a:rPr lang="en-ID" dirty="0"/>
              <a:t> </a:t>
            </a:r>
            <a:r>
              <a:rPr lang="en-ID" dirty="0" err="1"/>
              <a:t>hipotesis</a:t>
            </a:r>
            <a:r>
              <a:rPr lang="en-ID" dirty="0"/>
              <a:t> yang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uji-t, uji-z,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varians</a:t>
            </a:r>
            <a:r>
              <a:rPr lang="en-ID" dirty="0"/>
              <a:t> (ANOVA), dan uji chi-square.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57D4BC33-FDB2-3707-CB01-271F425D538C}"/>
              </a:ext>
            </a:extLst>
          </p:cNvPr>
          <p:cNvSpPr txBox="1"/>
          <p:nvPr/>
        </p:nvSpPr>
        <p:spPr>
          <a:xfrm>
            <a:off x="899900" y="392435"/>
            <a:ext cx="106190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Jenis-jenis Statistik</a:t>
            </a:r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46416811-131A-10B0-34A9-0C9810D5953A}"/>
              </a:ext>
            </a:extLst>
          </p:cNvPr>
          <p:cNvSpPr txBox="1"/>
          <p:nvPr/>
        </p:nvSpPr>
        <p:spPr>
          <a:xfrm rot="16200000">
            <a:off x="433600" y="446435"/>
            <a:ext cx="360000" cy="360000"/>
          </a:xfrm>
          <a:prstGeom prst="diamond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895C4B08-B6AC-F371-B47A-D4313C4AEE42}"/>
              </a:ext>
            </a:extLst>
          </p:cNvPr>
          <p:cNvSpPr txBox="1"/>
          <p:nvPr/>
        </p:nvSpPr>
        <p:spPr>
          <a:xfrm rot="16200000">
            <a:off x="292966" y="446435"/>
            <a:ext cx="360000" cy="360000"/>
          </a:xfrm>
          <a:prstGeom prst="diamond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475862-EFED-74AA-7212-7D645C17F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4073745"/>
            <a:ext cx="4365172" cy="22087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12CB9A-6354-FE8C-05FE-AF9A453A3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87" y="1449398"/>
            <a:ext cx="4365170" cy="23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9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542F7-4DE5-072B-1E68-18FA8B984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6387DA-AD98-94A6-50B5-A2A71818B6B4}"/>
              </a:ext>
            </a:extLst>
          </p:cNvPr>
          <p:cNvSpPr txBox="1"/>
          <p:nvPr/>
        </p:nvSpPr>
        <p:spPr>
          <a:xfrm>
            <a:off x="0" y="587218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738182A-C2F7-3724-DA5E-AF704929F957}"/>
              </a:ext>
            </a:extLst>
          </p:cNvPr>
          <p:cNvSpPr txBox="1"/>
          <p:nvPr/>
        </p:nvSpPr>
        <p:spPr>
          <a:xfrm>
            <a:off x="-1838325" y="-1107290"/>
            <a:ext cx="9350376" cy="9350372"/>
          </a:xfrm>
          <a:prstGeom prst="arc">
            <a:avLst>
              <a:gd name="adj1" fmla="val 18716968"/>
              <a:gd name="adj2" fmla="val 2846181"/>
            </a:avLst>
          </a:pr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A4512E84-B4B1-70C7-E458-8BA3B9A983BC}"/>
              </a:ext>
            </a:extLst>
          </p:cNvPr>
          <p:cNvSpPr txBox="1"/>
          <p:nvPr/>
        </p:nvSpPr>
        <p:spPr>
          <a:xfrm>
            <a:off x="0" y="1829582"/>
            <a:ext cx="6486182" cy="3490914"/>
          </a:xfrm>
          <a:custGeom>
            <a:avLst/>
            <a:gdLst>
              <a:gd name="connsiteX0" fmla="*/ 0 w 6486182"/>
              <a:gd name="connsiteY0" fmla="*/ 0 h 3490914"/>
              <a:gd name="connsiteX1" fmla="*/ 4740726 w 6486182"/>
              <a:gd name="connsiteY1" fmla="*/ 0 h 3490914"/>
              <a:gd name="connsiteX2" fmla="*/ 6486182 w 6486182"/>
              <a:gd name="connsiteY2" fmla="*/ 1745457 h 3490914"/>
              <a:gd name="connsiteX3" fmla="*/ 6486181 w 6486182"/>
              <a:gd name="connsiteY3" fmla="*/ 1745457 h 3490914"/>
              <a:gd name="connsiteX4" fmla="*/ 4740724 w 6486182"/>
              <a:gd name="connsiteY4" fmla="*/ 3490914 h 3490914"/>
              <a:gd name="connsiteX5" fmla="*/ 0 w 6486182"/>
              <a:gd name="connsiteY5" fmla="*/ 3490913 h 3490914"/>
            </a:gdLst>
            <a:ahLst/>
            <a:cxnLst/>
            <a:rect l="l" t="t" r="r" b="b"/>
            <a:pathLst>
              <a:path w="6486182" h="3490914">
                <a:moveTo>
                  <a:pt x="0" y="0"/>
                </a:moveTo>
                <a:lnTo>
                  <a:pt x="4740726" y="0"/>
                </a:lnTo>
                <a:cubicBezTo>
                  <a:pt x="5704714" y="0"/>
                  <a:pt x="6486182" y="781468"/>
                  <a:pt x="6486182" y="1745457"/>
                </a:cubicBezTo>
                <a:lnTo>
                  <a:pt x="6486181" y="1745457"/>
                </a:lnTo>
                <a:cubicBezTo>
                  <a:pt x="6486181" y="2709446"/>
                  <a:pt x="5704713" y="3490914"/>
                  <a:pt x="4740724" y="3490914"/>
                </a:cubicBezTo>
                <a:lnTo>
                  <a:pt x="0" y="349091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03221271-058A-C61A-E57F-D864CEA49269}"/>
              </a:ext>
            </a:extLst>
          </p:cNvPr>
          <p:cNvSpPr txBox="1"/>
          <p:nvPr/>
        </p:nvSpPr>
        <p:spPr>
          <a:xfrm>
            <a:off x="6897616" y="2109756"/>
            <a:ext cx="744810" cy="851280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98000"/>
                  <a:lumOff val="2000"/>
                </a:schemeClr>
              </a:gs>
            </a:gsLst>
            <a:lin ang="5400000" scaled="0"/>
          </a:gradFill>
          <a:ln cap="sq">
            <a:noFill/>
          </a:ln>
          <a:effectLst>
            <a:outerShdw blurRad="330200" dist="203200" dir="5400000" sx="90000" sy="90000" algn="t" rotWithShape="0">
              <a:schemeClr val="accent1">
                <a:lumMod val="50000"/>
                <a:alpha val="6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3F1A9D9A-728E-C0F8-9F7B-99ED86FCA152}"/>
              </a:ext>
            </a:extLst>
          </p:cNvPr>
          <p:cNvSpPr txBox="1"/>
          <p:nvPr/>
        </p:nvSpPr>
        <p:spPr>
          <a:xfrm>
            <a:off x="7912357" y="2109756"/>
            <a:ext cx="3606543" cy="1946615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b="1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Statistik</a:t>
            </a:r>
            <a:r>
              <a:rPr kumimoji="1" lang="en-US" altLang="zh-CN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 </a:t>
            </a:r>
            <a:r>
              <a:rPr kumimoji="1" lang="en-US" altLang="zh-CN" b="1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Parametrik</a:t>
            </a:r>
            <a:endParaRPr kumimoji="1" lang="en-US" altLang="zh-CN" b="1" dirty="0">
              <a:ln w="12700">
                <a:noFill/>
              </a:ln>
              <a:solidFill>
                <a:srgbClr val="262626">
                  <a:alpha val="100000"/>
                </a:srgbClr>
              </a:solidFill>
              <a:ea typeface="Poppins"/>
              <a:cs typeface="Poppins"/>
            </a:endParaRPr>
          </a:p>
          <a:p>
            <a:r>
              <a:rPr lang="en-ID" sz="1700" dirty="0" err="1"/>
              <a:t>Statistika</a:t>
            </a:r>
            <a:r>
              <a:rPr lang="en-ID" sz="1700" dirty="0"/>
              <a:t> </a:t>
            </a:r>
            <a:r>
              <a:rPr lang="en-ID" sz="1700" dirty="0" err="1"/>
              <a:t>parametrik</a:t>
            </a:r>
            <a:r>
              <a:rPr lang="en-ID" sz="1700" dirty="0"/>
              <a:t> </a:t>
            </a:r>
            <a:r>
              <a:rPr lang="en-ID" sz="1700" dirty="0" err="1"/>
              <a:t>digunakan</a:t>
            </a:r>
            <a:r>
              <a:rPr lang="en-ID" sz="1700" dirty="0"/>
              <a:t> </a:t>
            </a:r>
            <a:r>
              <a:rPr lang="en-ID" sz="1700" dirty="0" err="1"/>
              <a:t>ketika</a:t>
            </a:r>
            <a:r>
              <a:rPr lang="en-ID" sz="1700" dirty="0"/>
              <a:t> data yang </a:t>
            </a:r>
            <a:r>
              <a:rPr lang="en-ID" sz="1700" dirty="0" err="1"/>
              <a:t>dianalisis</a:t>
            </a:r>
            <a:r>
              <a:rPr lang="en-ID" sz="1700" dirty="0"/>
              <a:t> </a:t>
            </a:r>
            <a:r>
              <a:rPr lang="en-ID" sz="1700" dirty="0" err="1"/>
              <a:t>merupakan</a:t>
            </a:r>
            <a:r>
              <a:rPr lang="en-ID" sz="1700" dirty="0"/>
              <a:t> data interval </a:t>
            </a:r>
            <a:r>
              <a:rPr lang="en-ID" sz="1700" dirty="0" err="1"/>
              <a:t>atau</a:t>
            </a:r>
            <a:r>
              <a:rPr lang="en-ID" sz="1700" dirty="0"/>
              <a:t> </a:t>
            </a:r>
            <a:r>
              <a:rPr lang="en-ID" sz="1700" dirty="0" err="1"/>
              <a:t>rasio</a:t>
            </a:r>
            <a:r>
              <a:rPr lang="en-ID" sz="1700" dirty="0"/>
              <a:t> dan </a:t>
            </a:r>
            <a:r>
              <a:rPr lang="en-ID" sz="1700" dirty="0" err="1"/>
              <a:t>memenuhi</a:t>
            </a:r>
            <a:r>
              <a:rPr lang="en-ID" sz="1700" dirty="0"/>
              <a:t> </a:t>
            </a:r>
            <a:r>
              <a:rPr lang="en-ID" sz="1700" dirty="0" err="1"/>
              <a:t>asumsi-asumsi</a:t>
            </a:r>
            <a:r>
              <a:rPr lang="en-ID" sz="1700" dirty="0"/>
              <a:t> </a:t>
            </a:r>
            <a:r>
              <a:rPr lang="en-ID" sz="1700" dirty="0" err="1"/>
              <a:t>tertentu</a:t>
            </a:r>
            <a:r>
              <a:rPr lang="en-ID" sz="1700" dirty="0"/>
              <a:t>. </a:t>
            </a:r>
          </a:p>
          <a:p>
            <a:r>
              <a:rPr kumimoji="1" lang="en-ID" altLang="zh-CN" sz="17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Contoh</a:t>
            </a:r>
            <a:r>
              <a:rPr kumimoji="1" lang="en-ID" altLang="zh-CN" sz="17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a typeface="Poppins"/>
                <a:cs typeface="Poppins"/>
              </a:rPr>
              <a:t> :</a:t>
            </a:r>
            <a:r>
              <a:rPr lang="en-ID" dirty="0"/>
              <a:t>uji-t,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varians</a:t>
            </a:r>
            <a:r>
              <a:rPr lang="en-ID" dirty="0"/>
              <a:t> (ANOVA), dan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regresi</a:t>
            </a:r>
            <a:endParaRPr kumimoji="1" lang="en-US" altLang="zh-CN" sz="1700" dirty="0">
              <a:ln w="12700">
                <a:noFill/>
              </a:ln>
              <a:solidFill>
                <a:srgbClr val="262626">
                  <a:alpha val="100000"/>
                </a:srgbClr>
              </a:solidFill>
              <a:ea typeface="Poppins"/>
              <a:cs typeface="Poppins"/>
            </a:endParaRPr>
          </a:p>
          <a:p>
            <a:pPr algn="l"/>
            <a:endParaRPr kumimoji="1" lang="zh-CN" altLang="en-US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35669B01-AC6F-8DAF-364E-A8E30C0E060F}"/>
              </a:ext>
            </a:extLst>
          </p:cNvPr>
          <p:cNvSpPr txBox="1"/>
          <p:nvPr/>
        </p:nvSpPr>
        <p:spPr>
          <a:xfrm>
            <a:off x="-1311274" y="-580238"/>
            <a:ext cx="8296274" cy="8296270"/>
          </a:xfrm>
          <a:prstGeom prst="arc">
            <a:avLst>
              <a:gd name="adj1" fmla="val 19465670"/>
              <a:gd name="adj2" fmla="val 2211151"/>
            </a:avLst>
          </a:pr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1D604DA0-53D7-C5CC-5E5F-8C596C62CB83}"/>
              </a:ext>
            </a:extLst>
          </p:cNvPr>
          <p:cNvSpPr txBox="1"/>
          <p:nvPr/>
        </p:nvSpPr>
        <p:spPr>
          <a:xfrm>
            <a:off x="660400" y="3133861"/>
            <a:ext cx="5087257" cy="88235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r>
              <a:rPr kumimoji="1" lang="en-US" altLang="zh-CN" sz="20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</a:t>
            </a:r>
            <a:r>
              <a:rPr kumimoji="1" lang="en-US" altLang="zh-CN" sz="20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Statistik</a:t>
            </a:r>
            <a:r>
              <a:rPr kumimoji="1" lang="en-US" altLang="zh-CN" sz="20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0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Inferensial</a:t>
            </a:r>
            <a:endParaRPr kumimoji="1" lang="zh-CN" altLang="en-US" sz="2000" dirty="0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088BE61E-CC75-2300-9F3F-76D0040110D7}"/>
              </a:ext>
            </a:extLst>
          </p:cNvPr>
          <p:cNvSpPr txBox="1"/>
          <p:nvPr/>
        </p:nvSpPr>
        <p:spPr>
          <a:xfrm>
            <a:off x="7910856" y="4497283"/>
            <a:ext cx="3606543" cy="2248493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pPr lvl="0"/>
            <a:r>
              <a:rPr lang="en-ID" b="1" dirty="0" err="1"/>
              <a:t>Statistika</a:t>
            </a:r>
            <a:r>
              <a:rPr lang="en-ID" b="1" dirty="0"/>
              <a:t> </a:t>
            </a:r>
            <a:r>
              <a:rPr lang="en-ID" b="1" dirty="0" err="1"/>
              <a:t>Nonparametrik</a:t>
            </a:r>
            <a:endParaRPr lang="en-ID" b="1" dirty="0"/>
          </a:p>
          <a:p>
            <a:pPr lvl="0"/>
            <a:r>
              <a:rPr lang="en-ID" dirty="0" err="1"/>
              <a:t>Statistika</a:t>
            </a:r>
            <a:r>
              <a:rPr lang="en-ID" dirty="0"/>
              <a:t> </a:t>
            </a:r>
            <a:r>
              <a:rPr lang="en-ID" dirty="0" err="1"/>
              <a:t>nonparametrik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data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data nominal, ordinal, </a:t>
            </a:r>
            <a:r>
              <a:rPr lang="en-ID" dirty="0" err="1"/>
              <a:t>atau</a:t>
            </a:r>
            <a:r>
              <a:rPr lang="en-ID" dirty="0"/>
              <a:t> data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asumsi</a:t>
            </a:r>
            <a:r>
              <a:rPr lang="en-ID" dirty="0"/>
              <a:t> </a:t>
            </a:r>
            <a:r>
              <a:rPr lang="en-ID" dirty="0" err="1"/>
              <a:t>parametrik</a:t>
            </a:r>
            <a:r>
              <a:rPr lang="en-ID" dirty="0"/>
              <a:t>.</a:t>
            </a:r>
          </a:p>
          <a:p>
            <a:pPr lvl="0"/>
            <a:r>
              <a:rPr lang="en-ID" dirty="0" err="1"/>
              <a:t>Contoh</a:t>
            </a:r>
            <a:r>
              <a:rPr lang="en-ID" dirty="0"/>
              <a:t>: uji Chi-Square, uji Mann-Whitney, dan uji Kruskal-Wallis.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3ACE0876-CB11-59EB-4A57-58E802D79B54}"/>
              </a:ext>
            </a:extLst>
          </p:cNvPr>
          <p:cNvSpPr txBox="1"/>
          <p:nvPr/>
        </p:nvSpPr>
        <p:spPr>
          <a:xfrm>
            <a:off x="6998286" y="4400983"/>
            <a:ext cx="646527" cy="738949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2700000" scaled="0"/>
          </a:gra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1EED7432-0C15-3989-4D5C-D996F1662386}"/>
              </a:ext>
            </a:extLst>
          </p:cNvPr>
          <p:cNvSpPr txBox="1"/>
          <p:nvPr/>
        </p:nvSpPr>
        <p:spPr>
          <a:xfrm flipH="1" flipV="1">
            <a:off x="7195181" y="4617719"/>
            <a:ext cx="288000" cy="278709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ahLst/>
            <a:cxnLst/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2B4BAAFF-68E0-C716-504C-717367D86B99}"/>
              </a:ext>
            </a:extLst>
          </p:cNvPr>
          <p:cNvSpPr txBox="1"/>
          <p:nvPr/>
        </p:nvSpPr>
        <p:spPr>
          <a:xfrm>
            <a:off x="7168096" y="2470449"/>
            <a:ext cx="269101" cy="253633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ahLst/>
            <a:cxnLst/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405ECA15-5D5D-9740-AB5E-FB975C31C7E8}"/>
              </a:ext>
            </a:extLst>
          </p:cNvPr>
          <p:cNvSpPr txBox="1"/>
          <p:nvPr/>
        </p:nvSpPr>
        <p:spPr>
          <a:xfrm>
            <a:off x="899900" y="392435"/>
            <a:ext cx="106190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 dirty="0"/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FE457640-AC6D-56CA-02B5-EA6DDD53EB0A}"/>
              </a:ext>
            </a:extLst>
          </p:cNvPr>
          <p:cNvSpPr txBox="1"/>
          <p:nvPr/>
        </p:nvSpPr>
        <p:spPr>
          <a:xfrm rot="16200000">
            <a:off x="433600" y="446435"/>
            <a:ext cx="360000" cy="360000"/>
          </a:xfrm>
          <a:prstGeom prst="diamond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B31FACC9-1298-8D65-9124-C0AD6DA6DEE4}"/>
              </a:ext>
            </a:extLst>
          </p:cNvPr>
          <p:cNvSpPr txBox="1"/>
          <p:nvPr/>
        </p:nvSpPr>
        <p:spPr>
          <a:xfrm rot="16200000">
            <a:off x="292966" y="446435"/>
            <a:ext cx="360000" cy="360000"/>
          </a:xfrm>
          <a:prstGeom prst="diamond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878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10000"/>
              <a:lumOff val="90000"/>
              <a:alpha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flipH="1">
            <a:off x="5651578" y="4051726"/>
            <a:ext cx="2823432" cy="1343589"/>
          </a:xfrm>
          <a:prstGeom prst="snip1Rect">
            <a:avLst>
              <a:gd name="adj" fmla="val 0"/>
            </a:avLst>
          </a:prstGeom>
          <a:solidFill>
            <a:schemeClr val="bg1"/>
          </a:solidFill>
          <a:ln w="22225" cap="sq"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0800000" flipH="1" flipV="1">
            <a:off x="749886" y="1445801"/>
            <a:ext cx="4530287" cy="4789898"/>
          </a:xfrm>
          <a:prstGeom prst="snip1Rect">
            <a:avLst/>
          </a:prstGeom>
          <a:solidFill>
            <a:schemeClr val="accent1"/>
          </a:solidFill>
          <a:ln w="1416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flipV="1">
            <a:off x="8695467" y="1747897"/>
            <a:ext cx="2823432" cy="1343589"/>
          </a:xfrm>
          <a:prstGeom prst="snip1Rect">
            <a:avLst>
              <a:gd name="adj" fmla="val 120"/>
            </a:avLst>
          </a:prstGeom>
          <a:solidFill>
            <a:schemeClr val="bg1"/>
          </a:solidFill>
          <a:ln w="22225" cap="sq"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980986" y="1945532"/>
            <a:ext cx="4068087" cy="39953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 dirty="0" err="1">
                <a:ln w="12700">
                  <a:noFill/>
                </a:ln>
                <a:latin typeface="poppins-bold"/>
                <a:ea typeface="poppins-bold"/>
                <a:cs typeface="poppins-bold"/>
              </a:rPr>
              <a:t>Pengertian</a:t>
            </a:r>
            <a:r>
              <a:rPr kumimoji="1" lang="en-US" altLang="zh-CN" sz="1600" dirty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 Data</a:t>
            </a:r>
          </a:p>
          <a:p>
            <a:pPr algn="l"/>
            <a:endParaRPr kumimoji="1" lang="en-US" altLang="zh-CN" sz="1600" dirty="0">
              <a:ln w="12700">
                <a:noFill/>
              </a:ln>
              <a:latin typeface="poppins-bold"/>
              <a:cs typeface="poppins-bold"/>
            </a:endParaRPr>
          </a:p>
          <a:p>
            <a:pPr algn="l"/>
            <a:endParaRPr kumimoji="1" lang="en-US" altLang="zh-CN" sz="1600" dirty="0">
              <a:ln w="12700">
                <a:noFill/>
              </a:ln>
              <a:latin typeface="poppins-bold"/>
              <a:cs typeface="poppins-bold"/>
            </a:endParaRPr>
          </a:p>
          <a:p>
            <a:pPr algn="l"/>
            <a:endParaRPr kumimoji="1" lang="en-US" altLang="zh-CN" sz="1600" dirty="0">
              <a:ln w="12700">
                <a:noFill/>
              </a:ln>
              <a:latin typeface="poppins-bold"/>
              <a:cs typeface="poppins-bold"/>
            </a:endParaRPr>
          </a:p>
          <a:p>
            <a:pPr algn="l"/>
            <a:endParaRPr kumimoji="1" lang="en-US" altLang="zh-CN" sz="1600" dirty="0">
              <a:ln w="12700">
                <a:noFill/>
              </a:ln>
              <a:latin typeface="poppins-bold"/>
              <a:cs typeface="poppins-bold"/>
            </a:endParaRPr>
          </a:p>
          <a:p>
            <a:pPr algn="l"/>
            <a:endParaRPr kumimoji="1" lang="en-US" altLang="zh-CN" sz="1600" dirty="0">
              <a:ln w="12700">
                <a:noFill/>
              </a:ln>
              <a:latin typeface="poppins-bold"/>
              <a:cs typeface="poppins-bold"/>
            </a:endParaRPr>
          </a:p>
          <a:p>
            <a:pPr algn="l"/>
            <a:endParaRPr kumimoji="1" lang="en-US" altLang="zh-CN" sz="1600" dirty="0">
              <a:ln w="12700">
                <a:noFill/>
              </a:ln>
              <a:latin typeface="poppins-bold"/>
              <a:cs typeface="poppins-bold"/>
            </a:endParaRPr>
          </a:p>
          <a:p>
            <a:pPr algn="l"/>
            <a:endParaRPr kumimoji="1" lang="en-US" altLang="zh-CN" sz="1600" dirty="0">
              <a:ln w="12700">
                <a:noFill/>
              </a:ln>
              <a:latin typeface="poppins-bold"/>
              <a:cs typeface="poppins-bold"/>
            </a:endParaRPr>
          </a:p>
          <a:p>
            <a:pPr algn="l"/>
            <a:endParaRPr kumimoji="1" lang="en-US" altLang="zh-CN" sz="1600" dirty="0">
              <a:ln w="12700">
                <a:noFill/>
              </a:ln>
              <a:latin typeface="poppins-bold"/>
              <a:cs typeface="poppins-bold"/>
            </a:endParaRPr>
          </a:p>
          <a:p>
            <a:pPr algn="l"/>
            <a:endParaRPr kumimoji="1" lang="en-US" altLang="zh-CN" sz="1600" dirty="0">
              <a:ln w="12700">
                <a:noFill/>
              </a:ln>
              <a:latin typeface="poppins-bold"/>
              <a:cs typeface="poppins-bold"/>
            </a:endParaRPr>
          </a:p>
        </p:txBody>
      </p:sp>
      <p:cxnSp>
        <p:nvCxnSpPr>
          <p:cNvPr id="9" name="标题 1"/>
          <p:cNvCxnSpPr/>
          <p:nvPr/>
        </p:nvCxnSpPr>
        <p:spPr>
          <a:xfrm flipH="1">
            <a:off x="989695" y="4233010"/>
            <a:ext cx="364589" cy="0"/>
          </a:xfrm>
          <a:prstGeom prst="line">
            <a:avLst/>
          </a:prstGeom>
          <a:noFill/>
          <a:ln w="28575" cap="sq">
            <a:solidFill>
              <a:schemeClr val="bg1">
                <a:alpha val="35000"/>
              </a:schemeClr>
            </a:solidFill>
            <a:miter/>
          </a:ln>
        </p:spPr>
      </p:cxnSp>
      <p:sp>
        <p:nvSpPr>
          <p:cNvPr id="10" name="标题 1"/>
          <p:cNvSpPr txBox="1"/>
          <p:nvPr/>
        </p:nvSpPr>
        <p:spPr>
          <a:xfrm>
            <a:off x="6607867" y="4487241"/>
            <a:ext cx="1663700" cy="23083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15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Data Ordinal</a:t>
            </a:r>
            <a:endParaRPr kumimoji="1" lang="zh-CN" altLang="en-US" sz="1500" dirty="0"/>
          </a:p>
        </p:txBody>
      </p:sp>
      <p:cxnSp>
        <p:nvCxnSpPr>
          <p:cNvPr id="11" name="标题 1"/>
          <p:cNvCxnSpPr/>
          <p:nvPr/>
        </p:nvCxnSpPr>
        <p:spPr>
          <a:xfrm>
            <a:off x="6649099" y="4369995"/>
            <a:ext cx="371475" cy="0"/>
          </a:xfrm>
          <a:prstGeom prst="line">
            <a:avLst/>
          </a:prstGeom>
          <a:noFill/>
          <a:ln w="19050" cap="sq">
            <a:solidFill>
              <a:schemeClr val="tx1">
                <a:lumMod val="85000"/>
                <a:lumOff val="15000"/>
              </a:schemeClr>
            </a:solidFill>
            <a:miter/>
          </a:ln>
        </p:spPr>
      </p:cxnSp>
      <p:sp>
        <p:nvSpPr>
          <p:cNvPr id="12" name="标题 1"/>
          <p:cNvSpPr txBox="1"/>
          <p:nvPr/>
        </p:nvSpPr>
        <p:spPr>
          <a:xfrm>
            <a:off x="5974975" y="4560296"/>
            <a:ext cx="289255" cy="289255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811632" y="4396953"/>
            <a:ext cx="615941" cy="615941"/>
          </a:xfrm>
          <a:prstGeom prst="ellipse">
            <a:avLst/>
          </a:prstGeom>
          <a:noFill/>
          <a:ln w="22225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9635986" y="2355075"/>
            <a:ext cx="1663700" cy="23083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15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Data Interval</a:t>
            </a:r>
            <a:endParaRPr kumimoji="1" lang="zh-CN" altLang="en-US" sz="1500" dirty="0"/>
          </a:p>
        </p:txBody>
      </p:sp>
      <p:cxnSp>
        <p:nvCxnSpPr>
          <p:cNvPr id="19" name="标题 1"/>
          <p:cNvCxnSpPr/>
          <p:nvPr/>
        </p:nvCxnSpPr>
        <p:spPr>
          <a:xfrm>
            <a:off x="9733096" y="2252856"/>
            <a:ext cx="371475" cy="0"/>
          </a:xfrm>
          <a:prstGeom prst="line">
            <a:avLst/>
          </a:prstGeom>
          <a:noFill/>
          <a:ln w="19050" cap="sq">
            <a:solidFill>
              <a:schemeClr val="tx1">
                <a:lumMod val="85000"/>
                <a:lumOff val="15000"/>
              </a:schemeClr>
            </a:solidFill>
            <a:miter/>
          </a:ln>
        </p:spPr>
      </p:cxnSp>
      <p:sp>
        <p:nvSpPr>
          <p:cNvPr id="20" name="标题 1"/>
          <p:cNvSpPr txBox="1"/>
          <p:nvPr/>
        </p:nvSpPr>
        <p:spPr>
          <a:xfrm>
            <a:off x="9027440" y="2485525"/>
            <a:ext cx="289255" cy="267580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8864097" y="2311345"/>
            <a:ext cx="615941" cy="615941"/>
          </a:xfrm>
          <a:prstGeom prst="ellipse">
            <a:avLst/>
          </a:prstGeom>
          <a:noFill/>
          <a:ln w="22225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flipH="1">
            <a:off x="5587034" y="1711931"/>
            <a:ext cx="2887976" cy="1343589"/>
          </a:xfrm>
          <a:prstGeom prst="snip1Rect">
            <a:avLst>
              <a:gd name="adj" fmla="val 27343"/>
            </a:avLst>
          </a:prstGeom>
          <a:solidFill>
            <a:schemeClr val="bg1"/>
          </a:solidFill>
          <a:ln w="22225" cap="sq"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6607867" y="2304276"/>
            <a:ext cx="1663700" cy="23083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15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Data Nominal</a:t>
            </a:r>
          </a:p>
        </p:txBody>
      </p:sp>
      <p:cxnSp>
        <p:nvCxnSpPr>
          <p:cNvPr id="24" name="标题 1"/>
          <p:cNvCxnSpPr/>
          <p:nvPr/>
        </p:nvCxnSpPr>
        <p:spPr>
          <a:xfrm>
            <a:off x="6627275" y="2237511"/>
            <a:ext cx="371475" cy="0"/>
          </a:xfrm>
          <a:prstGeom prst="line">
            <a:avLst/>
          </a:prstGeom>
          <a:noFill/>
          <a:ln w="19050" cap="sq">
            <a:solidFill>
              <a:schemeClr val="tx1">
                <a:lumMod val="85000"/>
                <a:lumOff val="15000"/>
              </a:schemeClr>
            </a:solidFill>
            <a:miter/>
          </a:ln>
        </p:spPr>
      </p:cxnSp>
      <p:sp>
        <p:nvSpPr>
          <p:cNvPr id="25" name="标题 1"/>
          <p:cNvSpPr txBox="1"/>
          <p:nvPr/>
        </p:nvSpPr>
        <p:spPr>
          <a:xfrm>
            <a:off x="5792224" y="2307370"/>
            <a:ext cx="615941" cy="615941"/>
          </a:xfrm>
          <a:prstGeom prst="ellipse">
            <a:avLst/>
          </a:prstGeom>
          <a:noFill/>
          <a:ln w="22225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5949942" y="2473724"/>
            <a:ext cx="300505" cy="283233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flipH="1">
            <a:off x="8695467" y="4051726"/>
            <a:ext cx="2823432" cy="1343589"/>
          </a:xfrm>
          <a:prstGeom prst="snip1Rect">
            <a:avLst>
              <a:gd name="adj" fmla="val 0"/>
            </a:avLst>
          </a:prstGeom>
          <a:solidFill>
            <a:schemeClr val="bg1"/>
          </a:solidFill>
          <a:ln w="22225" cap="sq"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9635986" y="4487241"/>
            <a:ext cx="1663700" cy="23083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15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Data </a:t>
            </a:r>
            <a:r>
              <a:rPr kumimoji="1" lang="en-US" altLang="zh-CN" sz="15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Rasio</a:t>
            </a:r>
            <a:endParaRPr kumimoji="1" lang="zh-CN" altLang="en-US" sz="1500" dirty="0"/>
          </a:p>
        </p:txBody>
      </p:sp>
      <p:cxnSp>
        <p:nvCxnSpPr>
          <p:cNvPr id="29" name="标题 1"/>
          <p:cNvCxnSpPr/>
          <p:nvPr/>
        </p:nvCxnSpPr>
        <p:spPr>
          <a:xfrm>
            <a:off x="9665000" y="4407188"/>
            <a:ext cx="371475" cy="0"/>
          </a:xfrm>
          <a:prstGeom prst="line">
            <a:avLst/>
          </a:prstGeom>
          <a:noFill/>
          <a:ln w="19050" cap="sq">
            <a:solidFill>
              <a:schemeClr val="tx1">
                <a:lumMod val="85000"/>
                <a:lumOff val="15000"/>
              </a:schemeClr>
            </a:solidFill>
            <a:miter/>
          </a:ln>
        </p:spPr>
      </p:cxnSp>
      <p:sp>
        <p:nvSpPr>
          <p:cNvPr id="30" name="标题 1"/>
          <p:cNvSpPr txBox="1"/>
          <p:nvPr/>
        </p:nvSpPr>
        <p:spPr>
          <a:xfrm>
            <a:off x="8827533" y="4434146"/>
            <a:ext cx="615941" cy="615941"/>
          </a:xfrm>
          <a:prstGeom prst="ellipse">
            <a:avLst/>
          </a:prstGeom>
          <a:noFill/>
          <a:ln w="22225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>
            <a:off x="8974019" y="4580632"/>
            <a:ext cx="322968" cy="322968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>
            <a:off x="6209399" y="628629"/>
            <a:ext cx="106190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Data</a:t>
            </a:r>
            <a:endParaRPr kumimoji="1" lang="zh-CN" altLang="en-US" dirty="0"/>
          </a:p>
        </p:txBody>
      </p:sp>
      <p:sp>
        <p:nvSpPr>
          <p:cNvPr id="33" name="标题 1"/>
          <p:cNvSpPr txBox="1"/>
          <p:nvPr/>
        </p:nvSpPr>
        <p:spPr>
          <a:xfrm rot="16200000">
            <a:off x="5743099" y="693515"/>
            <a:ext cx="360000" cy="360000"/>
          </a:xfrm>
          <a:prstGeom prst="diamond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标题 1"/>
          <p:cNvSpPr txBox="1"/>
          <p:nvPr/>
        </p:nvSpPr>
        <p:spPr>
          <a:xfrm rot="16200000">
            <a:off x="5602465" y="693515"/>
            <a:ext cx="360000" cy="360000"/>
          </a:xfrm>
          <a:prstGeom prst="diamond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14EC3-83B2-32DA-CCDF-C85919F4B3B2}"/>
              </a:ext>
            </a:extLst>
          </p:cNvPr>
          <p:cNvSpPr txBox="1"/>
          <p:nvPr/>
        </p:nvSpPr>
        <p:spPr>
          <a:xfrm>
            <a:off x="980986" y="2307370"/>
            <a:ext cx="3895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Data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himpunan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yang </a:t>
            </a:r>
            <a:r>
              <a:rPr lang="en-ID" dirty="0" err="1"/>
              <a:t>diperoleh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fenomena</a:t>
            </a:r>
            <a:r>
              <a:rPr lang="en-ID" dirty="0"/>
              <a:t>, </a:t>
            </a:r>
            <a:r>
              <a:rPr lang="en-ID" dirty="0" err="1"/>
              <a:t>objek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peristiwa</a:t>
            </a:r>
            <a:r>
              <a:rPr lang="en-ID" dirty="0"/>
              <a:t> yang </a:t>
            </a:r>
            <a:r>
              <a:rPr lang="en-ID" dirty="0" err="1"/>
              <a:t>diamati</a:t>
            </a:r>
            <a:r>
              <a:rPr lang="en-ID" dirty="0"/>
              <a:t>,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dicatat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sistematis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kepentingan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FDE7"/>
      </a:accent1>
      <a:accent2>
        <a:srgbClr val="001559"/>
      </a:accent2>
      <a:accent3>
        <a:srgbClr val="000C32"/>
      </a:accent3>
      <a:accent4>
        <a:srgbClr val="E53F8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554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Cambria</vt:lpstr>
      <vt:lpstr>Poppins</vt:lpstr>
      <vt:lpstr>Arial</vt:lpstr>
      <vt:lpstr>poppins-bold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fitriamalia280186@gmail.com</cp:lastModifiedBy>
  <cp:revision>19</cp:revision>
  <dcterms:modified xsi:type="dcterms:W3CDTF">2025-09-22T10:46:43Z</dcterms:modified>
</cp:coreProperties>
</file>