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48" r:id="rId2"/>
  </p:sldMasterIdLst>
  <p:notesMasterIdLst>
    <p:notesMasterId r:id="rId43"/>
  </p:notesMasterIdLst>
  <p:handoutMasterIdLst>
    <p:handoutMasterId r:id="rId44"/>
  </p:handoutMasterIdLst>
  <p:sldIdLst>
    <p:sldId id="258" r:id="rId3"/>
    <p:sldId id="257" r:id="rId4"/>
    <p:sldId id="297" r:id="rId5"/>
    <p:sldId id="268" r:id="rId6"/>
    <p:sldId id="269" r:id="rId7"/>
    <p:sldId id="299" r:id="rId8"/>
    <p:sldId id="300" r:id="rId9"/>
    <p:sldId id="260" r:id="rId10"/>
    <p:sldId id="264" r:id="rId11"/>
    <p:sldId id="301" r:id="rId12"/>
    <p:sldId id="288" r:id="rId13"/>
    <p:sldId id="279" r:id="rId14"/>
    <p:sldId id="302" r:id="rId15"/>
    <p:sldId id="261" r:id="rId16"/>
    <p:sldId id="303" r:id="rId17"/>
    <p:sldId id="304" r:id="rId18"/>
    <p:sldId id="305" r:id="rId19"/>
    <p:sldId id="306" r:id="rId20"/>
    <p:sldId id="317" r:id="rId21"/>
    <p:sldId id="318" r:id="rId22"/>
    <p:sldId id="319" r:id="rId23"/>
    <p:sldId id="259" r:id="rId24"/>
    <p:sldId id="307" r:id="rId25"/>
    <p:sldId id="275" r:id="rId26"/>
    <p:sldId id="308" r:id="rId27"/>
    <p:sldId id="274" r:id="rId28"/>
    <p:sldId id="273" r:id="rId29"/>
    <p:sldId id="294" r:id="rId30"/>
    <p:sldId id="310" r:id="rId31"/>
    <p:sldId id="311" r:id="rId32"/>
    <p:sldId id="312" r:id="rId33"/>
    <p:sldId id="313" r:id="rId34"/>
    <p:sldId id="314" r:id="rId35"/>
    <p:sldId id="283" r:id="rId36"/>
    <p:sldId id="287" r:id="rId37"/>
    <p:sldId id="315" r:id="rId38"/>
    <p:sldId id="316" r:id="rId39"/>
    <p:sldId id="290" r:id="rId40"/>
    <p:sldId id="282" r:id="rId41"/>
    <p:sldId id="293" r:id="rId42"/>
  </p:sldIdLst>
  <p:sldSz cx="18286413" cy="10287000"/>
  <p:notesSz cx="6858000" cy="9144000"/>
  <p:photoAlbum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FF0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94665"/>
  </p:normalViewPr>
  <p:slideViewPr>
    <p:cSldViewPr showGuides="1">
      <p:cViewPr varScale="1">
        <p:scale>
          <a:sx n="42" d="100"/>
          <a:sy n="42" d="100"/>
        </p:scale>
        <p:origin x="776" y="40"/>
      </p:cViewPr>
      <p:guideLst>
        <p:guide orient="horz" pos="3240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48198-A268-4A2C-A520-FBB84E35C3C2}" type="datetimeFigureOut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83ACB-D9F9-4ADF-A7FC-E9E289D744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29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12F2-0011-47BA-B0C8-0509829BA6FB}" type="datetimeFigureOut">
              <a:rPr kumimoji="1" lang="ja-JP" altLang="en-US" smtClean="0"/>
              <a:t>2023/12/13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B2B19-2213-4B06-9122-430E4115A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60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B2B19-2213-4B06-9122-430E4115A3D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66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9463980"/>
            <a:ext cx="16344898" cy="575841"/>
          </a:xfrm>
        </p:spPr>
        <p:txBody>
          <a:bodyPr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Author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881" y="890144"/>
            <a:ext cx="7344527" cy="502011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4" y="890144"/>
            <a:ext cx="7344527" cy="5020114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0" hasCustomPrompt="1"/>
          </p:nvPr>
        </p:nvSpPr>
        <p:spPr>
          <a:xfrm>
            <a:off x="1077913" y="1111250"/>
            <a:ext cx="5617021" cy="3671888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11488633" y="1111052"/>
            <a:ext cx="5617021" cy="367188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4462686" y="691694"/>
            <a:ext cx="8713511" cy="6130764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5419147" y="967036"/>
            <a:ext cx="6800589" cy="432048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1632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54" y="511247"/>
            <a:ext cx="8568014" cy="5856389"/>
          </a:xfrm>
          <a:prstGeom prst="rect">
            <a:avLst/>
          </a:prstGeom>
        </p:spPr>
      </p:pic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5110758" y="764182"/>
            <a:ext cx="6696744" cy="428356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10" y="2388840"/>
            <a:ext cx="1812335" cy="376277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574" y="1112079"/>
            <a:ext cx="3556895" cy="5029200"/>
          </a:xfrm>
          <a:prstGeom prst="rect">
            <a:avLst/>
          </a:prstGeom>
        </p:spPr>
      </p:pic>
      <p:sp>
        <p:nvSpPr>
          <p:cNvPr id="18" name="図プレースホルダー 8"/>
          <p:cNvSpPr>
            <a:spLocks noGrp="1"/>
          </p:cNvSpPr>
          <p:nvPr>
            <p:ph type="pic" sz="quarter" idx="17" hasCustomPrompt="1"/>
          </p:nvPr>
        </p:nvSpPr>
        <p:spPr>
          <a:xfrm>
            <a:off x="3022526" y="2876155"/>
            <a:ext cx="1512168" cy="277140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12722021" y="1615108"/>
            <a:ext cx="3024000" cy="403244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34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20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643964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7735788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62286" y="6727676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8671892"/>
            <a:ext cx="16201800" cy="122413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3094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2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0007302" y="3805742"/>
            <a:ext cx="7632848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9503246" y="2797630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07302" y="4741846"/>
            <a:ext cx="7632848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12592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 hasCustomPrompt="1"/>
          </p:nvPr>
        </p:nvSpPr>
        <p:spPr>
          <a:xfrm>
            <a:off x="1006302" y="6871692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6302" y="7807796"/>
            <a:ext cx="16201800" cy="194421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579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0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15913768" cy="8640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15913768" cy="2088232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7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86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233267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983260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186322" y="4579618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186322" y="5329611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86322" y="6943700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186322" y="7693693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7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allAtOnce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590478" y="2383554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0478" y="3160606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590478" y="4671145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590478" y="5448197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590478" y="6958736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590478" y="7735788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327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8167836"/>
            <a:ext cx="16344898" cy="1871985"/>
          </a:xfrm>
        </p:spPr>
        <p:txBody>
          <a:bodyPr anchor="b"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Info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14220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14220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14220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870398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0398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870398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870398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70398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870398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0" name="グループ化 29"/>
          <p:cNvGrpSpPr/>
          <p:nvPr userDrawn="1"/>
        </p:nvGrpSpPr>
        <p:grpSpPr>
          <a:xfrm>
            <a:off x="8639150" y="2470598"/>
            <a:ext cx="1552133" cy="1728192"/>
            <a:chOff x="7054974" y="1111052"/>
            <a:chExt cx="1552133" cy="1728192"/>
          </a:xfrm>
        </p:grpSpPr>
        <p:sp>
          <p:nvSpPr>
            <p:cNvPr id="31" name="テキスト ボックス 3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2" name="直線コネクタ 3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>
            <a:off x="8639150" y="4774854"/>
            <a:ext cx="1552133" cy="1728192"/>
            <a:chOff x="7054974" y="1111052"/>
            <a:chExt cx="1552133" cy="1728192"/>
          </a:xfrm>
        </p:grpSpPr>
        <p:sp>
          <p:nvSpPr>
            <p:cNvPr id="34" name="テキスト ボックス 33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5" name="直線コネクタ 34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グループ化 35"/>
          <p:cNvGrpSpPr/>
          <p:nvPr userDrawn="1"/>
        </p:nvGrpSpPr>
        <p:grpSpPr>
          <a:xfrm>
            <a:off x="8639150" y="7079110"/>
            <a:ext cx="1552133" cy="1728192"/>
            <a:chOff x="7054974" y="1111052"/>
            <a:chExt cx="1552133" cy="1728192"/>
          </a:xfrm>
        </p:grpSpPr>
        <p:sp>
          <p:nvSpPr>
            <p:cNvPr id="37" name="テキスト ボックス 36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6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8" name="直線コネクタ 3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367342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367342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367342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367342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367342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67342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38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6478910" y="1831132"/>
            <a:ext cx="1552133" cy="1569660"/>
            <a:chOff x="7054974" y="1200132"/>
            <a:chExt cx="1552133" cy="1569660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200132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2047156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4" name="グループ化 33"/>
          <p:cNvGrpSpPr/>
          <p:nvPr userDrawn="1"/>
        </p:nvGrpSpPr>
        <p:grpSpPr>
          <a:xfrm>
            <a:off x="6478910" y="3343300"/>
            <a:ext cx="1552133" cy="1569660"/>
            <a:chOff x="7054974" y="1248171"/>
            <a:chExt cx="1552133" cy="1569660"/>
          </a:xfrm>
        </p:grpSpPr>
        <p:sp>
          <p:nvSpPr>
            <p:cNvPr id="35" name="テキスト ボックス 34"/>
            <p:cNvSpPr txBox="1"/>
            <p:nvPr userDrawn="1"/>
          </p:nvSpPr>
          <p:spPr>
            <a:xfrm>
              <a:off x="7054974" y="1248171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6" name="直線コネクタ 35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207102" y="3511285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478910" y="4855468"/>
            <a:ext cx="1552133" cy="1569660"/>
            <a:chOff x="7054974" y="1257783"/>
            <a:chExt cx="1552133" cy="1569660"/>
          </a:xfrm>
        </p:grpSpPr>
        <p:sp>
          <p:nvSpPr>
            <p:cNvPr id="39" name="テキスト ボックス 38"/>
            <p:cNvSpPr txBox="1"/>
            <p:nvPr userDrawn="1"/>
          </p:nvSpPr>
          <p:spPr>
            <a:xfrm>
              <a:off x="7054974" y="1257783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0" name="直線コネクタ 39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07102" y="5013841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2" name="グループ化 41"/>
          <p:cNvGrpSpPr/>
          <p:nvPr userDrawn="1"/>
        </p:nvGrpSpPr>
        <p:grpSpPr>
          <a:xfrm>
            <a:off x="6478910" y="6295628"/>
            <a:ext cx="1552133" cy="1569660"/>
            <a:chOff x="7054974" y="1202317"/>
            <a:chExt cx="1552133" cy="1569660"/>
          </a:xfrm>
        </p:grpSpPr>
        <p:sp>
          <p:nvSpPr>
            <p:cNvPr id="43" name="テキスト ボックス 42"/>
            <p:cNvSpPr txBox="1"/>
            <p:nvPr userDrawn="1"/>
          </p:nvSpPr>
          <p:spPr>
            <a:xfrm>
              <a:off x="7054974" y="1202317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4" name="直線コネクタ 43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207102" y="6509467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6" name="グループ化 45"/>
          <p:cNvGrpSpPr/>
          <p:nvPr userDrawn="1"/>
        </p:nvGrpSpPr>
        <p:grpSpPr>
          <a:xfrm>
            <a:off x="6478910" y="7879804"/>
            <a:ext cx="1552133" cy="1569660"/>
            <a:chOff x="7054974" y="1247810"/>
            <a:chExt cx="1552133" cy="1569660"/>
          </a:xfrm>
        </p:grpSpPr>
        <p:sp>
          <p:nvSpPr>
            <p:cNvPr id="47" name="テキスト ボックス 46"/>
            <p:cNvSpPr txBox="1"/>
            <p:nvPr userDrawn="1"/>
          </p:nvSpPr>
          <p:spPr>
            <a:xfrm>
              <a:off x="7054974" y="1247810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8" name="直線コネクタ 47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207102" y="8048150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3539384"/>
            <a:ext cx="6192688" cy="4124396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2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3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1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839244"/>
            <a:ext cx="15913768" cy="5616624"/>
          </a:xfrm>
        </p:spPr>
        <p:txBody>
          <a:bodyPr anchor="ctr">
            <a:noAutofit/>
          </a:bodyPr>
          <a:lstStyle>
            <a:lvl1pPr algn="l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50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83" y="2047156"/>
            <a:ext cx="3468257" cy="7200800"/>
          </a:xfrm>
          <a:prstGeom prst="rect">
            <a:avLst/>
          </a:prstGeom>
        </p:spPr>
      </p:pic>
      <p:sp>
        <p:nvSpPr>
          <p:cNvPr id="9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3919364"/>
            <a:ext cx="103331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766942" y="4639444"/>
            <a:ext cx="10333148" cy="28083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3038248" y="2983260"/>
            <a:ext cx="3008614" cy="5415505"/>
          </a:xfrm>
          <a:solidFill>
            <a:schemeClr val="tx1">
              <a:lumMod val="65000"/>
            </a:scheme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64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  <p:bldP spid="11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3990999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4783460"/>
            <a:ext cx="9181020" cy="230425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787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2263180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3055641"/>
            <a:ext cx="9181020" cy="215986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07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16633551" cy="518537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08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6799684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19764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59230" y="6800479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59230" y="7520559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9359527" y="2263180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78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allAtOnce"/>
      <p:bldP spid="1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4" y="2263178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62" y="6367639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6943702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038548" y="2263179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894236" y="6367640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94236" y="6943703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814" y="2263180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143502" y="6367641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143502" y="6943704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13535990" y="2263181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3391678" y="6367642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91678" y="6943705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19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7735788"/>
            <a:ext cx="13557478" cy="1440161"/>
          </a:xfrm>
        </p:spPr>
        <p:txBody>
          <a:bodyPr anchor="b">
            <a:noAutofit/>
          </a:bodyPr>
          <a:lstStyle>
            <a:lvl1pPr algn="l">
              <a:defRPr sz="7200" kern="0" spc="2000" baseline="0"/>
            </a:lvl1pPr>
          </a:lstStyle>
          <a:p>
            <a:r>
              <a:rPr kumimoji="1"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8310" y="8959702"/>
            <a:ext cx="13464495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72671" y="6743196"/>
            <a:ext cx="661574" cy="1728192"/>
            <a:chOff x="4012746" y="1615108"/>
            <a:chExt cx="661574" cy="172819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21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246662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246662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790278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6365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246365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519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743606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743606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9287222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2743309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743309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5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2551210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38950" y="2263181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6622926" y="226318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4999482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38950" y="4711453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8" name="直線コネクタ 17"/>
          <p:cNvCxnSpPr/>
          <p:nvPr userDrawn="1"/>
        </p:nvCxnSpPr>
        <p:spPr>
          <a:xfrm>
            <a:off x="6622926" y="47114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90278" y="7447753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838950" y="7159724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1" name="直線コネクタ 20"/>
          <p:cNvCxnSpPr/>
          <p:nvPr userDrawn="1"/>
        </p:nvCxnSpPr>
        <p:spPr>
          <a:xfrm>
            <a:off x="6622926" y="7159723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0828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8731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 flipH="1">
            <a:off x="108731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38890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66793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4" name="直線コネクタ 23"/>
          <p:cNvCxnSpPr/>
          <p:nvPr userDrawn="1"/>
        </p:nvCxnSpPr>
        <p:spPr>
          <a:xfrm flipH="1">
            <a:off x="666793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96952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224855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7" name="直線コネクタ 26"/>
          <p:cNvCxnSpPr/>
          <p:nvPr userDrawn="1"/>
        </p:nvCxnSpPr>
        <p:spPr>
          <a:xfrm flipH="1">
            <a:off x="1224855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50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552696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7667042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0781388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13895734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21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3600400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184000" y="2263180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1375454" y="2263180"/>
            <a:ext cx="547260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5184000" y="5359524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86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2" grpId="0" animBg="1"/>
      <p:bldP spid="14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山形 4"/>
          <p:cNvSpPr/>
          <p:nvPr userDrawn="1"/>
        </p:nvSpPr>
        <p:spPr>
          <a:xfrm>
            <a:off x="862286" y="3703340"/>
            <a:ext cx="4464496" cy="1091326"/>
          </a:xfrm>
          <a:prstGeom prst="chevron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4990480" y="3703340"/>
            <a:ext cx="4464496" cy="1091326"/>
          </a:xfrm>
          <a:prstGeom prst="chevron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9118674" y="3692134"/>
            <a:ext cx="4464496" cy="1091326"/>
          </a:xfrm>
          <a:prstGeom prst="chevron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山形 9"/>
          <p:cNvSpPr/>
          <p:nvPr userDrawn="1"/>
        </p:nvSpPr>
        <p:spPr>
          <a:xfrm>
            <a:off x="13246869" y="3703340"/>
            <a:ext cx="4464496" cy="1091326"/>
          </a:xfrm>
          <a:prstGeom prst="chevron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438349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18270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822932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543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694737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46729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975188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3103646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14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366342" y="2623220"/>
            <a:ext cx="6120680" cy="612068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2117625" y="4148759"/>
            <a:ext cx="4618114" cy="46181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3022526" y="5935589"/>
            <a:ext cx="2808312" cy="2808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 userDrawn="1"/>
        </p:nvCxnSpPr>
        <p:spPr>
          <a:xfrm flipV="1">
            <a:off x="9142413" y="247059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18472" y="238355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318472" y="316060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1" name="直線コネクタ 20"/>
          <p:cNvCxnSpPr/>
          <p:nvPr userDrawn="1"/>
        </p:nvCxnSpPr>
        <p:spPr>
          <a:xfrm flipV="1">
            <a:off x="5974854" y="333469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 flipV="1">
            <a:off x="9145513" y="472648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321572" y="463944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21572" y="541649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6" name="直線コネクタ 20"/>
          <p:cNvCxnSpPr/>
          <p:nvPr userDrawn="1"/>
        </p:nvCxnSpPr>
        <p:spPr>
          <a:xfrm flipV="1">
            <a:off x="5977954" y="559058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 userDrawn="1"/>
        </p:nvCxnSpPr>
        <p:spPr>
          <a:xfrm flipV="1">
            <a:off x="9142413" y="7030744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18472" y="6943700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318472" y="7720752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30" name="直線コネクタ 20"/>
          <p:cNvCxnSpPr/>
          <p:nvPr userDrawn="1"/>
        </p:nvCxnSpPr>
        <p:spPr>
          <a:xfrm>
            <a:off x="4750718" y="7339745"/>
            <a:ext cx="4391695" cy="5550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3022526" y="30297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3022526" y="48299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058530" y="699018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12430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9" grpId="0" animBg="1"/>
      <p:bldP spid="10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アーチ 6"/>
          <p:cNvSpPr/>
          <p:nvPr userDrawn="1"/>
        </p:nvSpPr>
        <p:spPr>
          <a:xfrm>
            <a:off x="5830838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アーチ 30"/>
          <p:cNvSpPr/>
          <p:nvPr userDrawn="1"/>
        </p:nvSpPr>
        <p:spPr>
          <a:xfrm rot="5400000">
            <a:off x="5902846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10800000">
            <a:off x="5902846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アーチ 35"/>
          <p:cNvSpPr/>
          <p:nvPr userDrawn="1"/>
        </p:nvSpPr>
        <p:spPr>
          <a:xfrm rot="16200000">
            <a:off x="5830838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7" name="直線コネクタ 36"/>
          <p:cNvCxnSpPr/>
          <p:nvPr userDrawn="1"/>
        </p:nvCxnSpPr>
        <p:spPr>
          <a:xfrm flipV="1">
            <a:off x="12639555" y="2335188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2815614" y="2390092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2815614" y="3167144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0" name="直線コネクタ 39"/>
          <p:cNvCxnSpPr/>
          <p:nvPr userDrawn="1"/>
        </p:nvCxnSpPr>
        <p:spPr>
          <a:xfrm flipV="1">
            <a:off x="12629212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2805271" y="7030744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2805271" y="7807796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3" name="直線コネクタ 42"/>
          <p:cNvCxnSpPr/>
          <p:nvPr userDrawn="1"/>
        </p:nvCxnSpPr>
        <p:spPr>
          <a:xfrm flipV="1">
            <a:off x="5593114" y="2384184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40581" y="2407196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40581" y="3184248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6" name="直線コネクタ 45"/>
          <p:cNvCxnSpPr/>
          <p:nvPr userDrawn="1"/>
        </p:nvCxnSpPr>
        <p:spPr>
          <a:xfrm flipV="1">
            <a:off x="5582771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430238" y="7047848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30238" y="7824900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791278" y="3701272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791278" y="7157656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334894" y="3703340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34894" y="7159724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cxnSp>
        <p:nvCxnSpPr>
          <p:cNvPr id="11" name="直線コネクタ 10"/>
          <p:cNvCxnSpPr>
            <a:stCxn id="49" idx="3"/>
          </p:cNvCxnSpPr>
          <p:nvPr userDrawn="1"/>
        </p:nvCxnSpPr>
        <p:spPr>
          <a:xfrm flipV="1">
            <a:off x="11806147" y="3358336"/>
            <a:ext cx="833408" cy="70401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10"/>
          <p:cNvCxnSpPr>
            <a:stCxn id="50" idx="3"/>
          </p:cNvCxnSpPr>
          <p:nvPr userDrawn="1"/>
        </p:nvCxnSpPr>
        <p:spPr>
          <a:xfrm>
            <a:off x="11806147" y="7518730"/>
            <a:ext cx="823065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10"/>
          <p:cNvCxnSpPr/>
          <p:nvPr userDrawn="1"/>
        </p:nvCxnSpPr>
        <p:spPr>
          <a:xfrm flipV="1">
            <a:off x="5593114" y="7518730"/>
            <a:ext cx="741780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51" idx="1"/>
          </p:cNvCxnSpPr>
          <p:nvPr userDrawn="1"/>
        </p:nvCxnSpPr>
        <p:spPr>
          <a:xfrm rot="10800000">
            <a:off x="5593114" y="3358336"/>
            <a:ext cx="741780" cy="7060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44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31" grpId="0" animBg="1"/>
      <p:bldP spid="35" grpId="0" animBg="1"/>
      <p:bldP spid="36" grpId="0" animBg="1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6985000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063086" y="2743594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63086" y="3520646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66186" y="5806608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066186" y="6583660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317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263181"/>
            <a:ext cx="16633848" cy="51845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53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1111052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HISTORY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 userDrawn="1"/>
        </p:nvGrpSpPr>
        <p:grpSpPr>
          <a:xfrm>
            <a:off x="574254" y="462980"/>
            <a:ext cx="661574" cy="1728192"/>
            <a:chOff x="4012746" y="1615108"/>
            <a:chExt cx="661574" cy="1728192"/>
          </a:xfrm>
        </p:grpSpPr>
        <p:cxnSp>
          <p:nvCxnSpPr>
            <p:cNvPr id="5" name="直線コネクタ 4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503246" y="82302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503246" y="190314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8891972" y="4315408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3919364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4999484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694370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802382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97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0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9433048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367342" y="2983260"/>
            <a:ext cx="7125692" cy="2088232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367342" y="4984448"/>
            <a:ext cx="7125692" cy="33994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07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0" y="2362191"/>
            <a:ext cx="11985332" cy="6741749"/>
          </a:xfrm>
          <a:prstGeom prst="rect">
            <a:avLst/>
          </a:prstGeom>
        </p:spPr>
      </p:pic>
      <p:sp>
        <p:nvSpPr>
          <p:cNvPr id="7" name="涙形 6"/>
          <p:cNvSpPr/>
          <p:nvPr userDrawn="1"/>
        </p:nvSpPr>
        <p:spPr>
          <a:xfrm rot="8100000">
            <a:off x="1896976" y="422705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276723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涙形 13"/>
          <p:cNvSpPr/>
          <p:nvPr userDrawn="1"/>
        </p:nvSpPr>
        <p:spPr>
          <a:xfrm rot="8100000">
            <a:off x="3286137" y="673241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35423" y="527259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涙形 15"/>
          <p:cNvSpPr/>
          <p:nvPr userDrawn="1"/>
        </p:nvSpPr>
        <p:spPr>
          <a:xfrm rot="8100000">
            <a:off x="6349623" y="6121606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098909" y="4661783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涙形 17"/>
          <p:cNvSpPr/>
          <p:nvPr userDrawn="1"/>
        </p:nvSpPr>
        <p:spPr>
          <a:xfrm rot="8100000">
            <a:off x="5977936" y="3734174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727222" y="2274351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0" name="涙形 19"/>
          <p:cNvSpPr/>
          <p:nvPr userDrawn="1"/>
        </p:nvSpPr>
        <p:spPr>
          <a:xfrm rot="8100000">
            <a:off x="9291965" y="4148618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041251" y="2688795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涙形 21"/>
          <p:cNvSpPr/>
          <p:nvPr userDrawn="1"/>
        </p:nvSpPr>
        <p:spPr>
          <a:xfrm rot="8100000">
            <a:off x="10539813" y="6994463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289099" y="5534640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527582" y="2767236"/>
            <a:ext cx="5184576" cy="2077164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527582" y="4757356"/>
            <a:ext cx="5184576" cy="35544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770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00"/>
                            </p:stCondLst>
                            <p:childTnLst>
                              <p:par>
                                <p:cTn id="31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1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82302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190314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42434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3847356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4927476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589208" y="694370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02246" y="802382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2503" y="175245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174951" y="174948"/>
            <a:ext cx="8856687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142206" y="4207396"/>
            <a:ext cx="6480720" cy="59046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6766942" y="4207396"/>
            <a:ext cx="288032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6766942" y="7303740"/>
            <a:ext cx="11377264" cy="280831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3175654" y="174948"/>
            <a:ext cx="4968552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863286" y="4423420"/>
            <a:ext cx="8280920" cy="1368152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7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863286" y="5647556"/>
            <a:ext cx="8280920" cy="129614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199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28411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1263127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3351359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5439591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/>
          <p:cNvGrpSpPr/>
          <p:nvPr userDrawn="1"/>
        </p:nvGrpSpPr>
        <p:grpSpPr>
          <a:xfrm>
            <a:off x="6838950" y="7527823"/>
            <a:ext cx="1552133" cy="1728192"/>
            <a:chOff x="7054974" y="1111052"/>
            <a:chExt cx="1552133" cy="1728192"/>
          </a:xfrm>
        </p:grpSpPr>
        <p:sp>
          <p:nvSpPr>
            <p:cNvPr id="21" name="テキスト ボックス 2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2" name="直線コネクタ 2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1176083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1953135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3247650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024702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5319217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096269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567142" y="739078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567142" y="816783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80339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529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11746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2110558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4198790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6287022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202351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280056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4095081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872133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6166648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943700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6367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14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90278" y="4274836"/>
            <a:ext cx="5904656" cy="1354388"/>
          </a:xfrm>
          <a:prstGeom prst="rect">
            <a:avLst/>
          </a:prstGeom>
        </p:spPr>
        <p:txBody>
          <a:bodyPr anchor="t"/>
          <a:lstStyle>
            <a:lvl1pPr algn="r">
              <a:defRPr sz="7200" spc="600" baseline="0"/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555502" y="3991372"/>
            <a:ext cx="10372680" cy="17666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6838950" y="391936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91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0278" y="318964"/>
            <a:ext cx="16457772" cy="915119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412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98" r:id="rId2"/>
    <p:sldLayoutId id="2147483665" r:id="rId3"/>
    <p:sldLayoutId id="2147483673" r:id="rId4"/>
    <p:sldLayoutId id="2147483674" r:id="rId5"/>
    <p:sldLayoutId id="2147483672" r:id="rId6"/>
    <p:sldLayoutId id="2147483679" r:id="rId7"/>
    <p:sldLayoutId id="2147483680" r:id="rId8"/>
    <p:sldLayoutId id="2147483686" r:id="rId9"/>
    <p:sldLayoutId id="2147483685" r:id="rId10"/>
    <p:sldLayoutId id="2147483696" r:id="rId11"/>
    <p:sldLayoutId id="2147483701" r:id="rId12"/>
    <p:sldLayoutId id="2147483703" r:id="rId13"/>
    <p:sldLayoutId id="2147483702" r:id="rId14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0278" y="0"/>
            <a:ext cx="16457772" cy="123408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550919" y="9636372"/>
            <a:ext cx="10729192" cy="547688"/>
          </a:xfrm>
          <a:prstGeom prst="rect">
            <a:avLst/>
          </a:prstGeom>
        </p:spPr>
        <p:txBody>
          <a:bodyPr vert="horz" lIns="163275" tIns="81638" rIns="163275" bIns="81638" rtlCol="0" anchor="b"/>
          <a:lstStyle>
            <a:lvl1pPr algn="ctr">
              <a:defRPr sz="21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309311" y="9638928"/>
            <a:ext cx="1050919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6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1162075"/>
            <a:ext cx="18286413" cy="5760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39000">
                <a:schemeClr val="bg1">
                  <a:alpha val="54000"/>
                </a:schemeClr>
              </a:gs>
              <a:gs pos="74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17280110" y="9638928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4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76" r:id="rId3"/>
    <p:sldLayoutId id="2147483688" r:id="rId4"/>
    <p:sldLayoutId id="2147483689" r:id="rId5"/>
    <p:sldLayoutId id="2147483700" r:id="rId6"/>
    <p:sldLayoutId id="2147483695" r:id="rId7"/>
    <p:sldLayoutId id="2147483677" r:id="rId8"/>
    <p:sldLayoutId id="2147483667" r:id="rId9"/>
    <p:sldLayoutId id="2147483683" r:id="rId10"/>
    <p:sldLayoutId id="2147483666" r:id="rId11"/>
    <p:sldLayoutId id="2147483691" r:id="rId12"/>
    <p:sldLayoutId id="2147483675" r:id="rId13"/>
    <p:sldLayoutId id="2147483682" r:id="rId14"/>
    <p:sldLayoutId id="2147483668" r:id="rId15"/>
    <p:sldLayoutId id="2147483687" r:id="rId16"/>
    <p:sldLayoutId id="2147483669" r:id="rId17"/>
    <p:sldLayoutId id="2147483678" r:id="rId18"/>
    <p:sldLayoutId id="2147483670" r:id="rId19"/>
    <p:sldLayoutId id="2147483671" r:id="rId20"/>
    <p:sldLayoutId id="2147483681" r:id="rId21"/>
    <p:sldLayoutId id="2147483690" r:id="rId22"/>
    <p:sldLayoutId id="2147483692" r:id="rId23"/>
    <p:sldLayoutId id="2147483693" r:id="rId24"/>
    <p:sldLayoutId id="2147483694" r:id="rId25"/>
    <p:sldLayoutId id="2147483699" r:id="rId26"/>
    <p:sldLayoutId id="2147483697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urwati@unida.ac.i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nurwati@unida.ac.i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PENGANTAR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BBFF02"/>
                </a:solidFill>
              </a:rPr>
              <a:t>TEKNOLOGI INFORMASI</a:t>
            </a:r>
            <a:endParaRPr kumimoji="1" lang="ja-JP" altLang="en-US" dirty="0">
              <a:solidFill>
                <a:srgbClr val="BBFF02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>
          <a:xfrm>
            <a:off x="1294334" y="6799684"/>
            <a:ext cx="16344898" cy="1872208"/>
          </a:xfrm>
        </p:spPr>
        <p:txBody>
          <a:bodyPr>
            <a:normAutofit/>
          </a:bodyPr>
          <a:lstStyle/>
          <a:p>
            <a:r>
              <a:rPr lang="en-US" altLang="ja-JP" dirty="0"/>
              <a:t>OLEH : Dr. NURWATI, SH., MH.</a:t>
            </a:r>
          </a:p>
          <a:p>
            <a:r>
              <a:rPr lang="en-US" altLang="ja-JP" dirty="0">
                <a:hlinkClick r:id="rId2"/>
              </a:rPr>
              <a:t>nurwati@unida.ac.id</a:t>
            </a:r>
            <a:endParaRPr lang="en-US" altLang="ja-JP" dirty="0"/>
          </a:p>
          <a:p>
            <a:r>
              <a:rPr kumimoji="1" lang="en-US" altLang="ja-JP" dirty="0"/>
              <a:t>Instagram Account @</a:t>
            </a:r>
            <a:r>
              <a:rPr kumimoji="1" lang="en-US" altLang="ja-JP" dirty="0" err="1"/>
              <a:t>noerwathie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292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>
    <p:ext uri="{E180D4A7-C9FB-4DFB-919C-405C955672EB}">
      <p14:showEvtLst xmlns:p14="http://schemas.microsoft.com/office/powerpoint/2010/main">
        <p14:playEvt time="2365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J</a:t>
            </a:r>
            <a:r>
              <a:rPr kumimoji="1" lang="en-US" altLang="ja-JP" dirty="0">
                <a:solidFill>
                  <a:schemeClr val="accent1"/>
                </a:solidFill>
              </a:rPr>
              <a:t>E</a:t>
            </a:r>
            <a:r>
              <a:rPr kumimoji="1" lang="en-US" altLang="ja-JP" dirty="0"/>
              <a:t>NIS KOMPUTER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 dirty="0" err="1"/>
              <a:t>Nurwati</a:t>
            </a:r>
            <a:r>
              <a:rPr lang="en-US" altLang="ja-JP" dirty="0"/>
              <a:t>, SH., MH. | 085691411973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dirty="0" err="1"/>
              <a:t>Macam-macam</a:t>
            </a:r>
            <a:r>
              <a:rPr lang="en-US" altLang="ja-JP" dirty="0"/>
              <a:t> </a:t>
            </a:r>
            <a:r>
              <a:rPr lang="en-US" altLang="ja-JP" dirty="0" err="1"/>
              <a:t>jenis</a:t>
            </a:r>
            <a:r>
              <a:rPr lang="en-US" altLang="ja-JP" dirty="0"/>
              <a:t> </a:t>
            </a:r>
            <a:r>
              <a:rPr lang="en-US" altLang="ja-JP" dirty="0" err="1"/>
              <a:t>komputer</a:t>
            </a:r>
            <a:r>
              <a:rPr lang="en-US" altLang="ja-JP" dirty="0"/>
              <a:t> :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 err="1"/>
              <a:t>Mikrokomputer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altLang="ja-JP" sz="3200" dirty="0"/>
              <a:t>Komputer pribadi: PC, Laptop.</a:t>
            </a:r>
            <a:endParaRPr lang="it-IT" altLang="ja-JP" sz="3200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ja-JP" dirty="0" err="1"/>
              <a:t>Mikrokontroler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n-NO" altLang="ja-JP" sz="3200" dirty="0"/>
              <a:t>Pengontrol rangkaian elektronik.</a:t>
            </a:r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en-US" dirty="0"/>
              <a:t>Server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 sz="3200" dirty="0" err="1"/>
              <a:t>Komputer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sentral</a:t>
            </a:r>
            <a:r>
              <a:rPr lang="en-US" altLang="ja-JP" sz="3200" dirty="0"/>
              <a:t> yang </a:t>
            </a:r>
            <a:r>
              <a:rPr lang="en-US" altLang="ja-JP" sz="3200" dirty="0" err="1"/>
              <a:t>melayani</a:t>
            </a:r>
            <a:r>
              <a:rPr lang="en-US" altLang="ja-JP" sz="3200" dirty="0"/>
              <a:t> </a:t>
            </a:r>
            <a:r>
              <a:rPr lang="en-US" altLang="ja-JP" sz="3200" dirty="0" err="1"/>
              <a:t>komputer</a:t>
            </a:r>
            <a:r>
              <a:rPr lang="en-US" altLang="ja-JP" sz="3200" dirty="0"/>
              <a:t> </a:t>
            </a:r>
            <a:r>
              <a:rPr lang="en-US" altLang="ja-JP" sz="3200" dirty="0" err="1"/>
              <a:t>klien</a:t>
            </a:r>
            <a:r>
              <a:rPr lang="en-US" altLang="ja-JP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642473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タイトル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</a:t>
            </a:r>
            <a:r>
              <a:rPr lang="en-US" altLang="ja-JP" dirty="0">
                <a:solidFill>
                  <a:schemeClr val="accent1"/>
                </a:solidFill>
              </a:rPr>
              <a:t>E</a:t>
            </a:r>
            <a:r>
              <a:rPr lang="en-US" altLang="ja-JP" dirty="0"/>
              <a:t>NIS KOMPUTER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r>
              <a:rPr lang="en-US" altLang="ja-JP" dirty="0" err="1"/>
              <a:t>Nurwati</a:t>
            </a:r>
            <a:r>
              <a:rPr lang="en-US" altLang="ja-JP" dirty="0"/>
              <a:t>, SH., MH. | 085691411973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dirty="0" err="1"/>
              <a:t>Macam-macam</a:t>
            </a:r>
            <a:r>
              <a:rPr lang="en-US" altLang="ja-JP" dirty="0"/>
              <a:t> </a:t>
            </a:r>
            <a:r>
              <a:rPr lang="en-US" altLang="ja-JP" dirty="0" err="1"/>
              <a:t>jenis</a:t>
            </a:r>
            <a:r>
              <a:rPr lang="en-US" altLang="ja-JP" dirty="0"/>
              <a:t> </a:t>
            </a:r>
            <a:r>
              <a:rPr lang="en-US" altLang="ja-JP" dirty="0" err="1"/>
              <a:t>komputer</a:t>
            </a:r>
            <a:r>
              <a:rPr lang="en-US" altLang="ja-JP" dirty="0"/>
              <a:t> :</a:t>
            </a:r>
            <a:endParaRPr lang="ja-JP" altLang="en-US" dirty="0"/>
          </a:p>
        </p:txBody>
      </p:sp>
      <p:sp>
        <p:nvSpPr>
          <p:cNvPr id="34" name="テキスト プレースホルダー 3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sz="4400" dirty="0" err="1"/>
              <a:t>Operasi</a:t>
            </a:r>
            <a:r>
              <a:rPr lang="en-US" altLang="en-US" sz="4400" dirty="0"/>
              <a:t> Input</a:t>
            </a:r>
          </a:p>
        </p:txBody>
      </p:sp>
      <p:sp>
        <p:nvSpPr>
          <p:cNvPr id="35" name="テキスト プレースホルダー 3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en-US" sz="4400" dirty="0" err="1"/>
              <a:t>Operasi</a:t>
            </a:r>
            <a:r>
              <a:rPr lang="en-US" altLang="en-US" sz="4400" dirty="0"/>
              <a:t> </a:t>
            </a:r>
            <a:r>
              <a:rPr lang="en-US" altLang="en-US" sz="4400" dirty="0" err="1"/>
              <a:t>Pemrosesan</a:t>
            </a:r>
            <a:endParaRPr lang="en-US" altLang="en-US" sz="4400" dirty="0"/>
          </a:p>
        </p:txBody>
      </p:sp>
      <p:sp>
        <p:nvSpPr>
          <p:cNvPr id="36" name="テキスト プレースホルダー 3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sz="4400" dirty="0" err="1"/>
              <a:t>Operasi</a:t>
            </a:r>
            <a:r>
              <a:rPr lang="en-US" altLang="en-US" sz="4400" dirty="0"/>
              <a:t> </a:t>
            </a:r>
            <a:r>
              <a:rPr lang="en-US" altLang="en-US" sz="4400" dirty="0" err="1"/>
              <a:t>Penyimpanan</a:t>
            </a:r>
            <a:endParaRPr lang="en-US" altLang="en-US" sz="4400" dirty="0"/>
          </a:p>
        </p:txBody>
      </p:sp>
      <p:sp>
        <p:nvSpPr>
          <p:cNvPr id="37" name="テキスト プレースホルダー 3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en-US" sz="4400" dirty="0" err="1"/>
              <a:t>Operasi</a:t>
            </a:r>
            <a:r>
              <a:rPr lang="en-US" altLang="en-US" sz="4400" dirty="0"/>
              <a:t> Output</a:t>
            </a:r>
          </a:p>
        </p:txBody>
      </p:sp>
      <p:sp>
        <p:nvSpPr>
          <p:cNvPr id="38" name="テキスト プレースホルダー 3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en-US" sz="4400" dirty="0" err="1"/>
              <a:t>Operasi</a:t>
            </a:r>
            <a:r>
              <a:rPr lang="en-US" altLang="en-US" sz="4400" dirty="0"/>
              <a:t> </a:t>
            </a:r>
            <a:r>
              <a:rPr lang="en-US" altLang="en-US" sz="4400" dirty="0" err="1"/>
              <a:t>Komunikasi</a:t>
            </a:r>
            <a:endParaRPr lang="en-US" altLang="en-US" sz="4400" dirty="0"/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 sz="6600" dirty="0" err="1"/>
              <a:t>Operasi</a:t>
            </a:r>
            <a:r>
              <a:rPr lang="en-US" altLang="en-US" sz="6600" dirty="0"/>
              <a:t> </a:t>
            </a:r>
            <a:r>
              <a:rPr lang="en-US" altLang="en-US" sz="6600" dirty="0" err="1"/>
              <a:t>Dasar</a:t>
            </a:r>
            <a:r>
              <a:rPr lang="en-US" altLang="en-US" sz="6600" dirty="0"/>
              <a:t> </a:t>
            </a:r>
            <a:r>
              <a:rPr lang="en-US" altLang="en-US" sz="6600" dirty="0" err="1"/>
              <a:t>Komputer</a:t>
            </a:r>
            <a:endParaRPr kumimoji="1" lang="en-US" altLang="ja-JP" sz="6600" dirty="0"/>
          </a:p>
        </p:txBody>
      </p:sp>
    </p:spTree>
    <p:extLst>
      <p:ext uri="{BB962C8B-B14F-4D97-AF65-F5344CB8AC3E}">
        <p14:creationId xmlns:p14="http://schemas.microsoft.com/office/powerpoint/2010/main" val="138129857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HARD</a:t>
            </a:r>
            <a:r>
              <a:rPr lang="en-US" altLang="ja-JP" dirty="0">
                <a:solidFill>
                  <a:schemeClr val="accent1"/>
                </a:solidFill>
              </a:rPr>
              <a:t>W</a:t>
            </a:r>
            <a:r>
              <a:rPr lang="en-US" altLang="ja-JP" dirty="0"/>
              <a:t>ARE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8"/>
          </p:nvPr>
        </p:nvSpPr>
        <p:spPr>
          <a:xfrm>
            <a:off x="7919070" y="3199284"/>
            <a:ext cx="5116096" cy="3240360"/>
          </a:xfrm>
        </p:spPr>
        <p:txBody>
          <a:bodyPr/>
          <a:lstStyle/>
          <a:p>
            <a:r>
              <a:rPr lang="en-US" altLang="ja-JP" sz="4400" dirty="0"/>
              <a:t>PERANGKAT</a:t>
            </a:r>
          </a:p>
          <a:p>
            <a:r>
              <a:rPr kumimoji="1" lang="en-US" altLang="ja-JP" sz="4400" dirty="0"/>
              <a:t>KERAS</a:t>
            </a:r>
          </a:p>
          <a:p>
            <a:r>
              <a:rPr lang="en-US" altLang="ja-JP" sz="4400" dirty="0"/>
              <a:t>KOMPUTER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96072517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r>
              <a:rPr lang="en-US" altLang="ja-JP" dirty="0" err="1"/>
              <a:t>Nurwati</a:t>
            </a:r>
            <a:r>
              <a:rPr lang="en-US" altLang="ja-JP" dirty="0"/>
              <a:t>, SH., MH. | 085691411973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34" name="テキスト プレースホルダー 3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sz="4400" dirty="0"/>
              <a:t>Central Processing Unit (CPU)</a:t>
            </a:r>
          </a:p>
        </p:txBody>
      </p:sp>
      <p:sp>
        <p:nvSpPr>
          <p:cNvPr id="35" name="テキスト プレースホルダー 3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en-US" sz="4400" dirty="0"/>
              <a:t>Media </a:t>
            </a:r>
            <a:r>
              <a:rPr lang="en-US" altLang="en-US" sz="4400" dirty="0" err="1"/>
              <a:t>Penyimpanan</a:t>
            </a:r>
            <a:r>
              <a:rPr lang="en-US" altLang="en-US" sz="4400" dirty="0"/>
              <a:t> </a:t>
            </a:r>
            <a:r>
              <a:rPr lang="en-US" altLang="en-US" sz="4400" dirty="0" err="1"/>
              <a:t>atau</a:t>
            </a:r>
            <a:r>
              <a:rPr lang="en-US" altLang="en-US" sz="4400" dirty="0"/>
              <a:t> Memory</a:t>
            </a:r>
          </a:p>
        </p:txBody>
      </p:sp>
      <p:sp>
        <p:nvSpPr>
          <p:cNvPr id="36" name="テキスト プレースホルダー 3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sz="4400" dirty="0"/>
              <a:t>Input Device (</a:t>
            </a:r>
            <a:r>
              <a:rPr lang="en-US" altLang="en-US" sz="4400" dirty="0" err="1"/>
              <a:t>Peralatan</a:t>
            </a:r>
            <a:r>
              <a:rPr lang="en-US" altLang="en-US" sz="4400" dirty="0"/>
              <a:t> Input)</a:t>
            </a:r>
          </a:p>
        </p:txBody>
      </p:sp>
      <p:sp>
        <p:nvSpPr>
          <p:cNvPr id="37" name="テキスト プレースホルダー 3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en-US" sz="4400" dirty="0"/>
              <a:t>Output Device (</a:t>
            </a:r>
            <a:r>
              <a:rPr lang="en-US" altLang="en-US" sz="4400" dirty="0" err="1"/>
              <a:t>Peralatan</a:t>
            </a:r>
            <a:r>
              <a:rPr lang="en-US" altLang="en-US" sz="4400" dirty="0"/>
              <a:t> Output)</a:t>
            </a:r>
          </a:p>
        </p:txBody>
      </p:sp>
      <p:sp>
        <p:nvSpPr>
          <p:cNvPr id="38" name="テキスト プレースホルダー 3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en-US" sz="4400" dirty="0"/>
              <a:t>Communication Device (</a:t>
            </a:r>
            <a:r>
              <a:rPr lang="en-US" altLang="en-US" sz="4400" dirty="0" err="1"/>
              <a:t>Peralatan</a:t>
            </a:r>
            <a:r>
              <a:rPr lang="en-US" altLang="en-US" sz="4400" dirty="0"/>
              <a:t> </a:t>
            </a:r>
            <a:r>
              <a:rPr lang="en-US" altLang="en-US" sz="4400" dirty="0" err="1"/>
              <a:t>Komunikasi</a:t>
            </a:r>
            <a:r>
              <a:rPr lang="en-US" altLang="en-US" sz="4400" dirty="0"/>
              <a:t>)</a:t>
            </a:r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ja-JP" sz="7200" dirty="0"/>
              <a:t>H</a:t>
            </a:r>
            <a:r>
              <a:rPr lang="en-US" altLang="ja-JP" sz="7200" dirty="0">
                <a:solidFill>
                  <a:schemeClr val="accent1"/>
                </a:solidFill>
              </a:rPr>
              <a:t>A</a:t>
            </a:r>
            <a:r>
              <a:rPr lang="en-US" altLang="ja-JP" sz="7200" dirty="0"/>
              <a:t>RDWARE</a:t>
            </a:r>
            <a:endParaRPr kumimoji="1" lang="en-US" altLang="ja-JP" sz="7200" dirty="0"/>
          </a:p>
        </p:txBody>
      </p:sp>
    </p:spTree>
    <p:extLst>
      <p:ext uri="{BB962C8B-B14F-4D97-AF65-F5344CB8AC3E}">
        <p14:creationId xmlns:p14="http://schemas.microsoft.com/office/powerpoint/2010/main" val="395486542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H</a:t>
            </a:r>
            <a:r>
              <a:rPr lang="en-US" altLang="ja-JP" dirty="0">
                <a:solidFill>
                  <a:srgbClr val="BBFF02"/>
                </a:solidFill>
              </a:rPr>
              <a:t>A</a:t>
            </a:r>
            <a:r>
              <a:rPr lang="en-US" altLang="ja-JP" dirty="0"/>
              <a:t>RDWARE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dirty="0" err="1"/>
              <a:t>Perangkat</a:t>
            </a:r>
            <a:r>
              <a:rPr lang="en-US" altLang="ja-JP" dirty="0"/>
              <a:t> </a:t>
            </a:r>
            <a:r>
              <a:rPr lang="en-US" altLang="ja-JP" dirty="0" err="1"/>
              <a:t>Keras</a:t>
            </a:r>
            <a:r>
              <a:rPr lang="en-US" altLang="ja-JP" dirty="0"/>
              <a:t> </a:t>
            </a:r>
            <a:r>
              <a:rPr lang="en-US" altLang="ja-JP" dirty="0" err="1"/>
              <a:t>Komputer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Central Processing Unit (CPU)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 err="1"/>
              <a:t>Komponen</a:t>
            </a:r>
            <a:r>
              <a:rPr lang="en-US" altLang="ja-JP" dirty="0"/>
              <a:t> CPU : </a:t>
            </a:r>
          </a:p>
          <a:p>
            <a:r>
              <a:rPr lang="en-US" altLang="ja-JP" dirty="0"/>
              <a:t>- Control Unit</a:t>
            </a:r>
          </a:p>
          <a:p>
            <a:r>
              <a:rPr lang="en-US" altLang="ja-JP" dirty="0"/>
              <a:t>- </a:t>
            </a:r>
            <a:r>
              <a:rPr lang="en-US" altLang="ja-JP" dirty="0" err="1"/>
              <a:t>Arithmatic</a:t>
            </a:r>
            <a:r>
              <a:rPr lang="en-US" altLang="ja-JP" dirty="0"/>
              <a:t> Logic Unit  (ALU)</a:t>
            </a:r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 dirty="0" err="1"/>
              <a:t>Nurwati</a:t>
            </a:r>
            <a:r>
              <a:rPr lang="en-US" altLang="ja-JP" dirty="0"/>
              <a:t>, SH., MH. | 085691411973</a:t>
            </a:r>
            <a:endParaRPr lang="ja-JP" altLang="en-US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r="3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342389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H</a:t>
            </a:r>
            <a:r>
              <a:rPr lang="en-US" altLang="ja-JP" dirty="0">
                <a:solidFill>
                  <a:srgbClr val="BBFF02"/>
                </a:solidFill>
              </a:rPr>
              <a:t>A</a:t>
            </a:r>
            <a:r>
              <a:rPr lang="en-US" altLang="ja-JP" dirty="0"/>
              <a:t>RDWARE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dirty="0" err="1"/>
              <a:t>Perangkat</a:t>
            </a:r>
            <a:r>
              <a:rPr lang="en-US" altLang="ja-JP" dirty="0"/>
              <a:t> </a:t>
            </a:r>
            <a:r>
              <a:rPr lang="en-US" altLang="ja-JP" dirty="0" err="1"/>
              <a:t>Keras</a:t>
            </a:r>
            <a:r>
              <a:rPr lang="en-US" altLang="ja-JP" dirty="0"/>
              <a:t> </a:t>
            </a:r>
            <a:r>
              <a:rPr lang="en-US" altLang="ja-JP" dirty="0" err="1"/>
              <a:t>Komputer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Media </a:t>
            </a:r>
            <a:r>
              <a:rPr lang="en-US" altLang="ja-JP" dirty="0" err="1"/>
              <a:t>Penyimpanan</a:t>
            </a:r>
            <a:r>
              <a:rPr lang="en-US" altLang="ja-JP" dirty="0"/>
              <a:t> </a:t>
            </a:r>
            <a:r>
              <a:rPr lang="en-US" altLang="ja-JP" dirty="0" err="1"/>
              <a:t>atau</a:t>
            </a:r>
            <a:r>
              <a:rPr lang="en-US" altLang="ja-JP" dirty="0"/>
              <a:t> Memory</a:t>
            </a: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4"/>
          </p:nvPr>
        </p:nvSpPr>
        <p:spPr>
          <a:xfrm>
            <a:off x="7919070" y="4783460"/>
            <a:ext cx="9937104" cy="4464496"/>
          </a:xfrm>
        </p:spPr>
        <p:txBody>
          <a:bodyPr/>
          <a:lstStyle/>
          <a:p>
            <a:r>
              <a:rPr lang="en-US" altLang="ja-JP" dirty="0" err="1"/>
              <a:t>Karakteristik</a:t>
            </a:r>
            <a:r>
              <a:rPr lang="en-US" altLang="ja-JP" dirty="0"/>
              <a:t> Media </a:t>
            </a:r>
            <a:r>
              <a:rPr lang="en-US" altLang="ja-JP" dirty="0" err="1"/>
              <a:t>Penyimpanan</a:t>
            </a:r>
            <a:r>
              <a:rPr lang="en-US" altLang="ja-JP" dirty="0"/>
              <a:t> :</a:t>
            </a:r>
          </a:p>
          <a:p>
            <a:r>
              <a:rPr lang="en-US" altLang="ja-JP" dirty="0"/>
              <a:t>- </a:t>
            </a:r>
            <a:r>
              <a:rPr lang="en-US" altLang="ja-JP" dirty="0" err="1"/>
              <a:t>Kecepatan</a:t>
            </a:r>
            <a:endParaRPr lang="en-US" altLang="ja-JP" dirty="0"/>
          </a:p>
          <a:p>
            <a:r>
              <a:rPr lang="en-US" altLang="ja-JP" dirty="0"/>
              <a:t>- Volatility</a:t>
            </a:r>
          </a:p>
          <a:p>
            <a:r>
              <a:rPr lang="en-US" altLang="ja-JP" dirty="0"/>
              <a:t>- </a:t>
            </a:r>
            <a:r>
              <a:rPr lang="en-US" altLang="ja-JP" dirty="0" err="1"/>
              <a:t>Metode</a:t>
            </a:r>
            <a:r>
              <a:rPr lang="en-US" altLang="ja-JP" dirty="0"/>
              <a:t> </a:t>
            </a:r>
            <a:r>
              <a:rPr lang="en-US" altLang="ja-JP" dirty="0" err="1"/>
              <a:t>Akses</a:t>
            </a:r>
            <a:r>
              <a:rPr lang="en-US" altLang="ja-JP" dirty="0"/>
              <a:t> : Serial Access, Random Access, </a:t>
            </a:r>
            <a:r>
              <a:rPr lang="en-US" altLang="ja-JP" dirty="0" err="1"/>
              <a:t>Paralell</a:t>
            </a:r>
            <a:endParaRPr lang="en-US" altLang="ja-JP" dirty="0"/>
          </a:p>
          <a:p>
            <a:r>
              <a:rPr lang="en-US" altLang="ja-JP" dirty="0"/>
              <a:t>- Access</a:t>
            </a:r>
          </a:p>
          <a:p>
            <a:r>
              <a:rPr lang="en-US" altLang="ja-JP" dirty="0"/>
              <a:t>- Portability </a:t>
            </a:r>
          </a:p>
          <a:p>
            <a:r>
              <a:rPr lang="en-US" altLang="ja-JP" dirty="0"/>
              <a:t>- Capacity</a:t>
            </a:r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 dirty="0" err="1"/>
              <a:t>Nurwati</a:t>
            </a:r>
            <a:r>
              <a:rPr lang="en-US" altLang="ja-JP" dirty="0"/>
              <a:t>, SH., MH. | 085691411973</a:t>
            </a:r>
            <a:endParaRPr lang="ja-JP" altLang="en-US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r="98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973128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H</a:t>
            </a:r>
            <a:r>
              <a:rPr lang="en-US" altLang="ja-JP" dirty="0">
                <a:solidFill>
                  <a:srgbClr val="BBFF02"/>
                </a:solidFill>
              </a:rPr>
              <a:t>A</a:t>
            </a:r>
            <a:r>
              <a:rPr lang="en-US" altLang="ja-JP" dirty="0"/>
              <a:t>RDWARE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dirty="0" err="1"/>
              <a:t>Perangkat</a:t>
            </a:r>
            <a:r>
              <a:rPr lang="en-US" altLang="ja-JP" dirty="0"/>
              <a:t> </a:t>
            </a:r>
            <a:r>
              <a:rPr lang="en-US" altLang="ja-JP" dirty="0" err="1"/>
              <a:t>Keras</a:t>
            </a:r>
            <a:r>
              <a:rPr lang="en-US" altLang="ja-JP" dirty="0"/>
              <a:t> </a:t>
            </a:r>
            <a:r>
              <a:rPr lang="en-US" altLang="ja-JP" dirty="0" err="1"/>
              <a:t>Komputer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>
          <a:xfrm>
            <a:off x="502246" y="3415308"/>
            <a:ext cx="9181020" cy="864096"/>
          </a:xfrm>
        </p:spPr>
        <p:txBody>
          <a:bodyPr/>
          <a:lstStyle/>
          <a:p>
            <a:r>
              <a:rPr lang="en-US" altLang="ja-JP" dirty="0" err="1"/>
              <a:t>Peralatan</a:t>
            </a:r>
            <a:r>
              <a:rPr lang="en-US" altLang="ja-JP" dirty="0"/>
              <a:t> Input (Input Device)</a:t>
            </a: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4"/>
          </p:nvPr>
        </p:nvSpPr>
        <p:spPr>
          <a:xfrm>
            <a:off x="502246" y="4207769"/>
            <a:ext cx="9937104" cy="24478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dirty="0"/>
              <a:t>Keyboard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dirty="0"/>
              <a:t>Pointing Device : Mouse, Joystick, Trackball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dirty="0"/>
              <a:t>Optical Reading Device (scanner) : Barcode Reader, Handprint Reader, Image Scanner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dirty="0"/>
              <a:t>Terminal : Dumb terminal, ATM, Point of </a:t>
            </a:r>
            <a:r>
              <a:rPr lang="en-US" altLang="ja-JP" dirty="0" err="1"/>
              <a:t>SalesTerminal</a:t>
            </a:r>
            <a:endParaRPr lang="en-US" altLang="ja-JP" dirty="0"/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 dirty="0" err="1"/>
              <a:t>Nurwati</a:t>
            </a:r>
            <a:r>
              <a:rPr lang="en-US" altLang="ja-JP" dirty="0"/>
              <a:t>, SH., MH. | 085691411973</a:t>
            </a:r>
            <a:endParaRPr lang="ja-JP" altLang="en-US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9" r="12509"/>
          <a:stretch>
            <a:fillRect/>
          </a:stretch>
        </p:blipFill>
        <p:spPr>
          <a:xfrm>
            <a:off x="10295334" y="2191172"/>
            <a:ext cx="6911975" cy="6913563"/>
          </a:xfrm>
        </p:spPr>
      </p:pic>
    </p:spTree>
    <p:extLst>
      <p:ext uri="{BB962C8B-B14F-4D97-AF65-F5344CB8AC3E}">
        <p14:creationId xmlns:p14="http://schemas.microsoft.com/office/powerpoint/2010/main" val="216446545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H</a:t>
            </a:r>
            <a:r>
              <a:rPr lang="en-US" altLang="ja-JP" dirty="0">
                <a:solidFill>
                  <a:srgbClr val="BBFF02"/>
                </a:solidFill>
              </a:rPr>
              <a:t>A</a:t>
            </a:r>
            <a:r>
              <a:rPr lang="en-US" altLang="ja-JP" dirty="0"/>
              <a:t>RDWARE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dirty="0" err="1"/>
              <a:t>Perangkat</a:t>
            </a:r>
            <a:r>
              <a:rPr lang="en-US" altLang="ja-JP" dirty="0"/>
              <a:t> </a:t>
            </a:r>
            <a:r>
              <a:rPr lang="en-US" altLang="ja-JP" dirty="0" err="1"/>
              <a:t>Keras</a:t>
            </a:r>
            <a:r>
              <a:rPr lang="en-US" altLang="ja-JP" dirty="0"/>
              <a:t> </a:t>
            </a:r>
            <a:r>
              <a:rPr lang="en-US" altLang="ja-JP" dirty="0" err="1"/>
              <a:t>Komputer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>
          <a:xfrm>
            <a:off x="502246" y="3415308"/>
            <a:ext cx="9181020" cy="864096"/>
          </a:xfrm>
        </p:spPr>
        <p:txBody>
          <a:bodyPr/>
          <a:lstStyle/>
          <a:p>
            <a:r>
              <a:rPr lang="en-US" altLang="ja-JP" dirty="0" err="1"/>
              <a:t>Peralatan</a:t>
            </a:r>
            <a:r>
              <a:rPr lang="en-US" altLang="ja-JP" dirty="0"/>
              <a:t> Output (Output Device)</a:t>
            </a: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4"/>
          </p:nvPr>
        </p:nvSpPr>
        <p:spPr>
          <a:xfrm>
            <a:off x="502246" y="4207769"/>
            <a:ext cx="9937104" cy="40320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dirty="0"/>
              <a:t>Visual Display (Monitor)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dirty="0"/>
              <a:t>Printer : Impact Printer (dot matrix printer), Non Impact Printer (inkjet printer)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dirty="0"/>
              <a:t>Plotters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dirty="0"/>
              <a:t>Computer Output Microfilm (COM)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dirty="0"/>
              <a:t>Audio Response Unit (ARU)</a:t>
            </a:r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 dirty="0" err="1"/>
              <a:t>Nurwati</a:t>
            </a:r>
            <a:r>
              <a:rPr lang="en-US" altLang="ja-JP" dirty="0"/>
              <a:t>, SH., MH. | 085691411973</a:t>
            </a:r>
            <a:endParaRPr lang="ja-JP" altLang="en-US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r="5342"/>
          <a:stretch>
            <a:fillRect/>
          </a:stretch>
        </p:blipFill>
        <p:spPr>
          <a:xfrm>
            <a:off x="10583366" y="1759124"/>
            <a:ext cx="6911975" cy="6913562"/>
          </a:xfrm>
        </p:spPr>
      </p:pic>
    </p:spTree>
    <p:extLst>
      <p:ext uri="{BB962C8B-B14F-4D97-AF65-F5344CB8AC3E}">
        <p14:creationId xmlns:p14="http://schemas.microsoft.com/office/powerpoint/2010/main" val="75076234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H</a:t>
            </a:r>
            <a:r>
              <a:rPr lang="en-US" altLang="ja-JP" dirty="0">
                <a:solidFill>
                  <a:srgbClr val="BBFF02"/>
                </a:solidFill>
              </a:rPr>
              <a:t>A</a:t>
            </a:r>
            <a:r>
              <a:rPr lang="en-US" altLang="ja-JP" dirty="0"/>
              <a:t>RDWARE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dirty="0" err="1"/>
              <a:t>Perangkat</a:t>
            </a:r>
            <a:r>
              <a:rPr lang="en-US" altLang="ja-JP" dirty="0"/>
              <a:t> </a:t>
            </a:r>
            <a:r>
              <a:rPr lang="en-US" altLang="ja-JP" dirty="0" err="1"/>
              <a:t>Keras</a:t>
            </a:r>
            <a:r>
              <a:rPr lang="en-US" altLang="ja-JP" dirty="0"/>
              <a:t> </a:t>
            </a:r>
            <a:r>
              <a:rPr lang="en-US" altLang="ja-JP" dirty="0" err="1"/>
              <a:t>Komputer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>
          <a:xfrm>
            <a:off x="7919070" y="2623220"/>
            <a:ext cx="9181020" cy="864096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err="1"/>
              <a:t>Peralatan</a:t>
            </a:r>
            <a:r>
              <a:rPr lang="en-US" altLang="ja-JP" dirty="0"/>
              <a:t> </a:t>
            </a:r>
            <a:r>
              <a:rPr lang="en-US" altLang="ja-JP" dirty="0" err="1"/>
              <a:t>Komunikasi</a:t>
            </a:r>
            <a:r>
              <a:rPr lang="en-US" altLang="ja-JP" dirty="0"/>
              <a:t> (Communication Device)</a:t>
            </a: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4"/>
          </p:nvPr>
        </p:nvSpPr>
        <p:spPr>
          <a:xfrm>
            <a:off x="7919070" y="3415681"/>
            <a:ext cx="9937104" cy="2807939"/>
          </a:xfrm>
        </p:spPr>
        <p:txBody>
          <a:bodyPr/>
          <a:lstStyle/>
          <a:p>
            <a:r>
              <a:rPr lang="sv-SE" altLang="ja-JP" dirty="0"/>
              <a:t>Modem (Modulation Demodulation)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altLang="ja-JP" dirty="0"/>
              <a:t>External Modem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altLang="ja-JP" dirty="0"/>
              <a:t>Internal Modem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altLang="ja-JP" dirty="0"/>
              <a:t>Smart Modem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altLang="ja-JP" dirty="0"/>
              <a:t>Fax modem</a:t>
            </a:r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 dirty="0" err="1"/>
              <a:t>Nurwati</a:t>
            </a:r>
            <a:r>
              <a:rPr lang="en-US" altLang="ja-JP" dirty="0"/>
              <a:t>, SH., MH. | 085691411973</a:t>
            </a:r>
            <a:endParaRPr lang="ja-JP" altLang="en-US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" b="57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867318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SOFT</a:t>
            </a:r>
            <a:r>
              <a:rPr lang="en-US" altLang="ja-JP" dirty="0">
                <a:solidFill>
                  <a:schemeClr val="accent1"/>
                </a:solidFill>
              </a:rPr>
              <a:t>W</a:t>
            </a:r>
            <a:r>
              <a:rPr lang="en-US" altLang="ja-JP" dirty="0"/>
              <a:t>ARE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8"/>
          </p:nvPr>
        </p:nvSpPr>
        <p:spPr>
          <a:xfrm>
            <a:off x="7919070" y="3199284"/>
            <a:ext cx="5116096" cy="3240360"/>
          </a:xfrm>
        </p:spPr>
        <p:txBody>
          <a:bodyPr/>
          <a:lstStyle/>
          <a:p>
            <a:r>
              <a:rPr lang="en-US" altLang="ja-JP" sz="4400" dirty="0"/>
              <a:t>PERANGKAT</a:t>
            </a:r>
          </a:p>
          <a:p>
            <a:r>
              <a:rPr kumimoji="1" lang="en-US" altLang="ja-JP" sz="4400" dirty="0"/>
              <a:t>LUNAK</a:t>
            </a:r>
          </a:p>
          <a:p>
            <a:r>
              <a:rPr lang="en-US" altLang="ja-JP" sz="4400" dirty="0"/>
              <a:t>KOMPUTER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46764918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P</a:t>
            </a:r>
            <a:r>
              <a:rPr lang="en-US" altLang="ja-JP" dirty="0">
                <a:solidFill>
                  <a:srgbClr val="BBFF02"/>
                </a:solidFill>
              </a:rPr>
              <a:t>E</a:t>
            </a:r>
            <a:r>
              <a:rPr lang="en-US" altLang="ja-JP" dirty="0"/>
              <a:t>NGENALAN</a:t>
            </a:r>
            <a:endParaRPr kumimoji="1"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 dirty="0" err="1"/>
              <a:t>Nurwati</a:t>
            </a:r>
            <a:r>
              <a:rPr lang="en-US" altLang="ja-JP" dirty="0"/>
              <a:t>, SH., MH. | 085691411973</a:t>
            </a:r>
            <a:endParaRPr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dirty="0" err="1"/>
              <a:t>Teknologi</a:t>
            </a:r>
            <a:r>
              <a:rPr lang="en-US" altLang="ja-JP" dirty="0"/>
              <a:t> </a:t>
            </a:r>
            <a:r>
              <a:rPr lang="en-US" altLang="ja-JP" dirty="0" err="1"/>
              <a:t>Informasi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>
          <a:xfrm>
            <a:off x="1114314" y="3343300"/>
            <a:ext cx="15913768" cy="864096"/>
          </a:xfrm>
        </p:spPr>
        <p:txBody>
          <a:bodyPr>
            <a:noAutofit/>
          </a:bodyPr>
          <a:lstStyle/>
          <a:p>
            <a:r>
              <a:rPr kumimoji="1" lang="en-US" altLang="ja-JP" sz="6000" dirty="0" err="1"/>
              <a:t>Pengertian</a:t>
            </a:r>
            <a:r>
              <a:rPr kumimoji="1" lang="en-US" altLang="ja-JP" sz="6000" dirty="0"/>
              <a:t> </a:t>
            </a:r>
            <a:r>
              <a:rPr kumimoji="1" lang="en-US" altLang="ja-JP" sz="6000" dirty="0" err="1"/>
              <a:t>Teknologi</a:t>
            </a:r>
            <a:r>
              <a:rPr kumimoji="1" lang="en-US" altLang="ja-JP" sz="6000" dirty="0"/>
              <a:t> </a:t>
            </a:r>
            <a:r>
              <a:rPr kumimoji="1" lang="en-US" altLang="ja-JP" sz="6000" dirty="0" err="1"/>
              <a:t>Informasi</a:t>
            </a:r>
            <a:endParaRPr kumimoji="1" lang="ja-JP" altLang="en-US" sz="6000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646262" y="4279404"/>
            <a:ext cx="17137904" cy="2592288"/>
          </a:xfrm>
        </p:spPr>
        <p:txBody>
          <a:bodyPr/>
          <a:lstStyle/>
          <a:p>
            <a:r>
              <a:rPr lang="en-US" altLang="ja-JP" sz="4400" dirty="0" err="1"/>
              <a:t>Teknologi</a:t>
            </a:r>
            <a:r>
              <a:rPr lang="en-US" altLang="ja-JP" sz="4400" dirty="0"/>
              <a:t> </a:t>
            </a:r>
            <a:r>
              <a:rPr lang="en-US" altLang="ja-JP" sz="4400" dirty="0" err="1"/>
              <a:t>Informasi</a:t>
            </a:r>
            <a:r>
              <a:rPr lang="en-US" altLang="ja-JP" sz="4400" dirty="0"/>
              <a:t> </a:t>
            </a:r>
            <a:r>
              <a:rPr lang="en-US" altLang="ja-JP" sz="4400" dirty="0" err="1"/>
              <a:t>adalah</a:t>
            </a:r>
            <a:r>
              <a:rPr lang="en-US" altLang="ja-JP" sz="4400" dirty="0"/>
              <a:t> </a:t>
            </a:r>
            <a:r>
              <a:rPr lang="en-US" altLang="ja-JP" sz="4400" dirty="0" err="1"/>
              <a:t>istilah</a:t>
            </a:r>
            <a:r>
              <a:rPr lang="en-US" altLang="ja-JP" sz="4400" dirty="0"/>
              <a:t> </a:t>
            </a:r>
            <a:r>
              <a:rPr lang="en-US" altLang="ja-JP" sz="4400" dirty="0" err="1"/>
              <a:t>terhadap</a:t>
            </a:r>
            <a:r>
              <a:rPr lang="en-US" altLang="ja-JP" sz="4400" dirty="0"/>
              <a:t> </a:t>
            </a:r>
            <a:r>
              <a:rPr lang="en-US" altLang="ja-JP" sz="4400" dirty="0" err="1"/>
              <a:t>berbagai</a:t>
            </a:r>
            <a:r>
              <a:rPr lang="en-US" altLang="ja-JP" sz="4400" dirty="0"/>
              <a:t> </a:t>
            </a:r>
            <a:r>
              <a:rPr lang="en-US" altLang="ja-JP" sz="4400" dirty="0" err="1"/>
              <a:t>macam</a:t>
            </a:r>
            <a:r>
              <a:rPr lang="en-US" altLang="ja-JP" sz="4400" dirty="0"/>
              <a:t> </a:t>
            </a:r>
            <a:r>
              <a:rPr lang="en-US" altLang="ja-JP" sz="4400" dirty="0" err="1"/>
              <a:t>hal</a:t>
            </a:r>
            <a:r>
              <a:rPr lang="en-US" altLang="ja-JP" sz="4400" dirty="0"/>
              <a:t> </a:t>
            </a:r>
          </a:p>
          <a:p>
            <a:r>
              <a:rPr lang="en-US" altLang="ja-JP" sz="4400" dirty="0" err="1"/>
              <a:t>dan</a:t>
            </a:r>
            <a:r>
              <a:rPr lang="en-US" altLang="ja-JP" sz="4400" dirty="0"/>
              <a:t> </a:t>
            </a:r>
            <a:r>
              <a:rPr lang="en-US" altLang="ja-JP" sz="4400" dirty="0" err="1"/>
              <a:t>kemampuan</a:t>
            </a:r>
            <a:r>
              <a:rPr lang="en-US" altLang="ja-JP" sz="4400" dirty="0"/>
              <a:t> yang </a:t>
            </a:r>
            <a:r>
              <a:rPr lang="en-US" altLang="ja-JP" sz="4400" dirty="0" err="1"/>
              <a:t>digunakan</a:t>
            </a:r>
            <a:r>
              <a:rPr lang="en-US" altLang="ja-JP" sz="4400" dirty="0"/>
              <a:t> </a:t>
            </a:r>
            <a:r>
              <a:rPr lang="en-US" altLang="ja-JP" sz="4400" dirty="0" err="1"/>
              <a:t>dalam</a:t>
            </a:r>
            <a:endParaRPr lang="en-US" altLang="ja-JP" sz="4400" dirty="0"/>
          </a:p>
          <a:p>
            <a:r>
              <a:rPr lang="en-US" altLang="ja-JP" sz="4400" dirty="0" err="1"/>
              <a:t>pembentukan</a:t>
            </a:r>
            <a:r>
              <a:rPr lang="en-US" altLang="ja-JP" sz="4400" dirty="0"/>
              <a:t>, </a:t>
            </a:r>
            <a:r>
              <a:rPr lang="en-US" altLang="ja-JP" sz="4400" dirty="0" err="1"/>
              <a:t>penyimpanan</a:t>
            </a:r>
            <a:r>
              <a:rPr lang="en-US" altLang="ja-JP" sz="4400" dirty="0"/>
              <a:t>, </a:t>
            </a:r>
            <a:r>
              <a:rPr lang="en-US" altLang="ja-JP" sz="4400" dirty="0" err="1"/>
              <a:t>dan</a:t>
            </a:r>
            <a:r>
              <a:rPr lang="en-US" altLang="ja-JP" sz="4400" dirty="0"/>
              <a:t> </a:t>
            </a:r>
            <a:r>
              <a:rPr lang="en-US" altLang="ja-JP" sz="4400" dirty="0" err="1"/>
              <a:t>penyebaran</a:t>
            </a:r>
            <a:endParaRPr lang="en-US" altLang="ja-JP" sz="4400" dirty="0"/>
          </a:p>
          <a:p>
            <a:r>
              <a:rPr lang="en-US" altLang="ja-JP" sz="4400" dirty="0" err="1"/>
              <a:t>informasi</a:t>
            </a:r>
            <a:r>
              <a:rPr lang="en-US" altLang="ja-JP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246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718270" y="102940"/>
            <a:ext cx="16457772" cy="1234083"/>
          </a:xfrm>
        </p:spPr>
        <p:txBody>
          <a:bodyPr/>
          <a:lstStyle/>
          <a:p>
            <a:r>
              <a:rPr lang="en-US" altLang="en-US" dirty="0"/>
              <a:t>SOFTWA</a:t>
            </a:r>
            <a:r>
              <a:rPr lang="en-US" altLang="en-US" dirty="0">
                <a:solidFill>
                  <a:srgbClr val="BBFF02"/>
                </a:solidFill>
              </a:rPr>
              <a:t>R</a:t>
            </a:r>
            <a:r>
              <a:rPr lang="en-US" altLang="en-US" dirty="0"/>
              <a:t>E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 dirty="0" err="1"/>
              <a:t>Nurwati</a:t>
            </a:r>
            <a:r>
              <a:rPr lang="en-US" altLang="ja-JP" dirty="0"/>
              <a:t>, SH., MH. | 085691411973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808280" y="2767234"/>
            <a:ext cx="5454606" cy="2088234"/>
          </a:xfrm>
        </p:spPr>
        <p:txBody>
          <a:bodyPr/>
          <a:lstStyle/>
          <a:p>
            <a:r>
              <a:rPr lang="en-US" altLang="ja-JP" sz="4400" dirty="0" err="1"/>
              <a:t>Sistem</a:t>
            </a:r>
            <a:r>
              <a:rPr lang="en-US" altLang="ja-JP" sz="4400" dirty="0"/>
              <a:t> </a:t>
            </a:r>
            <a:r>
              <a:rPr lang="en-US" altLang="ja-JP" sz="4400" dirty="0" err="1"/>
              <a:t>Perangkat</a:t>
            </a:r>
            <a:r>
              <a:rPr lang="en-US" altLang="ja-JP" sz="4400" dirty="0"/>
              <a:t> </a:t>
            </a:r>
            <a:r>
              <a:rPr lang="en-US" altLang="ja-JP" sz="4400" dirty="0" err="1"/>
              <a:t>Lunak</a:t>
            </a:r>
            <a:endParaRPr lang="en-US" altLang="ja-JP" sz="4400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1. System Control Programs</a:t>
            </a:r>
          </a:p>
          <a:p>
            <a:r>
              <a:rPr lang="en-US" altLang="ja-JP" dirty="0"/>
              <a:t>2. System Support Program : </a:t>
            </a:r>
          </a:p>
          <a:p>
            <a:r>
              <a:rPr lang="en-US" altLang="ja-JP" dirty="0"/>
              <a:t>- </a:t>
            </a:r>
            <a:r>
              <a:rPr lang="en-US" altLang="ja-JP" sz="2400" dirty="0"/>
              <a:t>System Utility Program</a:t>
            </a:r>
          </a:p>
          <a:p>
            <a:r>
              <a:rPr lang="en-US" altLang="ja-JP" sz="2400" dirty="0"/>
              <a:t>- System Performance Monitor</a:t>
            </a:r>
          </a:p>
          <a:p>
            <a:r>
              <a:rPr lang="en-US" altLang="ja-JP" sz="2400" dirty="0"/>
              <a:t>- System Security Monitor</a:t>
            </a:r>
            <a:endParaRPr kumimoji="1" lang="ja-JP" altLang="en-US" sz="2400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5"/>
          </p:nvPr>
        </p:nvSpPr>
        <p:spPr>
          <a:xfrm>
            <a:off x="6388900" y="2767234"/>
            <a:ext cx="5454606" cy="2088234"/>
          </a:xfrm>
        </p:spPr>
        <p:txBody>
          <a:bodyPr/>
          <a:lstStyle/>
          <a:p>
            <a:r>
              <a:rPr lang="en-US" altLang="ja-JP" sz="4400" dirty="0" err="1"/>
              <a:t>Jenis</a:t>
            </a:r>
            <a:r>
              <a:rPr lang="en-US" altLang="ja-JP" sz="4400" dirty="0"/>
              <a:t> </a:t>
            </a:r>
            <a:r>
              <a:rPr lang="en-US" altLang="ja-JP" sz="4400" dirty="0" err="1"/>
              <a:t>Aplikasi</a:t>
            </a:r>
            <a:r>
              <a:rPr lang="en-US" altLang="ja-JP" sz="4400" dirty="0"/>
              <a:t> </a:t>
            </a:r>
            <a:r>
              <a:rPr lang="en-US" altLang="ja-JP" sz="4400" dirty="0" err="1"/>
              <a:t>Perangkat</a:t>
            </a:r>
            <a:r>
              <a:rPr lang="en-US" altLang="ja-JP" sz="4400" dirty="0"/>
              <a:t> </a:t>
            </a:r>
            <a:r>
              <a:rPr lang="en-US" altLang="ja-JP" sz="4400" dirty="0" err="1"/>
              <a:t>Lunak</a:t>
            </a:r>
            <a:endParaRPr lang="en-US" altLang="ja-JP" sz="4400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1. Proprietary Application Software</a:t>
            </a:r>
          </a:p>
          <a:p>
            <a:r>
              <a:rPr lang="en-US" altLang="ja-JP" dirty="0"/>
              <a:t>2. Off the shelf Application Software</a:t>
            </a: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7"/>
          </p:nvPr>
        </p:nvSpPr>
        <p:spPr>
          <a:xfrm>
            <a:off x="11969520" y="2767234"/>
            <a:ext cx="5454606" cy="2088234"/>
          </a:xfrm>
        </p:spPr>
        <p:txBody>
          <a:bodyPr/>
          <a:lstStyle/>
          <a:p>
            <a:r>
              <a:rPr lang="en-US" altLang="ja-JP" sz="4400" dirty="0" err="1"/>
              <a:t>Permasalahan</a:t>
            </a:r>
            <a:r>
              <a:rPr lang="en-US" altLang="ja-JP" sz="4400" dirty="0"/>
              <a:t> Software</a:t>
            </a:r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 dirty="0"/>
              <a:t>1. </a:t>
            </a:r>
            <a:r>
              <a:rPr lang="en-US" altLang="ja-JP" dirty="0" err="1"/>
              <a:t>Pemilihan</a:t>
            </a:r>
            <a:r>
              <a:rPr lang="en-US" altLang="ja-JP" dirty="0"/>
              <a:t> </a:t>
            </a:r>
            <a:r>
              <a:rPr lang="en-US" altLang="ja-JP" dirty="0" err="1"/>
              <a:t>dan</a:t>
            </a:r>
            <a:r>
              <a:rPr lang="en-US" altLang="ja-JP" dirty="0"/>
              <a:t> </a:t>
            </a:r>
            <a:r>
              <a:rPr lang="en-US" altLang="ja-JP" dirty="0" err="1"/>
              <a:t>Penilaian</a:t>
            </a:r>
            <a:r>
              <a:rPr lang="en-US" altLang="ja-JP" dirty="0"/>
              <a:t> Software </a:t>
            </a:r>
          </a:p>
          <a:p>
            <a:r>
              <a:rPr lang="en-US" altLang="ja-JP" dirty="0"/>
              <a:t>2. Software Licensing</a:t>
            </a:r>
          </a:p>
          <a:p>
            <a:r>
              <a:rPr lang="en-US" altLang="ja-JP" dirty="0"/>
              <a:t>3. Software Upgrades</a:t>
            </a:r>
          </a:p>
          <a:p>
            <a:r>
              <a:rPr lang="en-US" altLang="ja-JP" dirty="0"/>
              <a:t>4. Open Systems</a:t>
            </a:r>
          </a:p>
          <a:p>
            <a:r>
              <a:rPr lang="en-US" altLang="ja-JP" dirty="0"/>
              <a:t>5. Open Source Software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87715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SOFTWA</a:t>
            </a:r>
            <a:r>
              <a:rPr lang="en-US" altLang="en-US" dirty="0">
                <a:solidFill>
                  <a:srgbClr val="BBFF02"/>
                </a:solidFill>
              </a:rPr>
              <a:t>R</a:t>
            </a:r>
            <a:r>
              <a:rPr lang="en-US" altLang="en-US" dirty="0"/>
              <a:t>E</a:t>
            </a:r>
            <a:endParaRPr kumimoji="1"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 dirty="0" err="1"/>
              <a:t>Nurwati</a:t>
            </a:r>
            <a:r>
              <a:rPr lang="en-US" altLang="ja-JP" dirty="0"/>
              <a:t>, SH., MH. | 085691411973</a:t>
            </a:r>
            <a:endParaRPr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>
          <a:xfrm>
            <a:off x="1150318" y="2407196"/>
            <a:ext cx="15913768" cy="864096"/>
          </a:xfrm>
        </p:spPr>
        <p:txBody>
          <a:bodyPr>
            <a:noAutofit/>
          </a:bodyPr>
          <a:lstStyle/>
          <a:p>
            <a:r>
              <a:rPr lang="sv-SE" altLang="ja-JP" sz="6000" dirty="0"/>
              <a:t>Bahasa Pemrograman :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1186322" y="3271292"/>
            <a:ext cx="15913768" cy="6408712"/>
          </a:xfrm>
        </p:spPr>
        <p:txBody>
          <a:bodyPr/>
          <a:lstStyle/>
          <a:p>
            <a:r>
              <a:rPr lang="nn-NO" altLang="ja-JP" sz="3200" dirty="0"/>
              <a:t>- Bahasa Mesin (Machine Language) </a:t>
            </a:r>
          </a:p>
          <a:p>
            <a:r>
              <a:rPr lang="nn-NO" altLang="ja-JP" sz="3200" dirty="0"/>
              <a:t>- Bahasa Rakitan (Assembly Language)</a:t>
            </a:r>
          </a:p>
          <a:p>
            <a:r>
              <a:rPr lang="nn-NO" altLang="ja-JP" sz="3200" dirty="0"/>
              <a:t>- Bahasa Prosedural (Procedural Language)</a:t>
            </a:r>
          </a:p>
          <a:p>
            <a:r>
              <a:rPr lang="nn-NO" altLang="ja-JP" sz="3200" dirty="0"/>
              <a:t>- Bahasa tidak Prosedural / terprosedure (Nonprocedural Language)</a:t>
            </a:r>
          </a:p>
          <a:p>
            <a:r>
              <a:rPr lang="nn-NO" altLang="ja-JP" sz="3200" dirty="0"/>
              <a:t>- Bahasa Pemrograman Natural (Natural Language)</a:t>
            </a:r>
          </a:p>
          <a:p>
            <a:r>
              <a:rPr lang="nn-NO" altLang="ja-JP" sz="3200" dirty="0"/>
              <a:t>- Bahasa Pemrograman Virtual  </a:t>
            </a:r>
          </a:p>
          <a:p>
            <a:r>
              <a:rPr lang="nn-NO" altLang="ja-JP" sz="3200" dirty="0"/>
              <a:t>- HTML (Hypertext Markup Language) </a:t>
            </a:r>
          </a:p>
          <a:p>
            <a:r>
              <a:rPr lang="nn-NO" altLang="ja-JP" sz="3200" dirty="0"/>
              <a:t>- Extensible Markup Language (XML)</a:t>
            </a:r>
          </a:p>
          <a:p>
            <a:r>
              <a:rPr lang="nn-NO" altLang="ja-JP" sz="3200" dirty="0"/>
              <a:t>- Componentware</a:t>
            </a:r>
          </a:p>
          <a:p>
            <a:r>
              <a:rPr lang="nn-NO" altLang="ja-JP" sz="3200" dirty="0"/>
              <a:t>- Virtual Reality Modeling Object</a:t>
            </a:r>
          </a:p>
          <a:p>
            <a:r>
              <a:rPr lang="nn-NO" altLang="ja-JP" sz="3200" dirty="0"/>
              <a:t>- Bahasa Pemrograman Object Oriented</a:t>
            </a:r>
          </a:p>
          <a:p>
            <a:endParaRPr lang="nn-NO" altLang="ja-JP" sz="3200" dirty="0"/>
          </a:p>
        </p:txBody>
      </p:sp>
    </p:spTree>
    <p:extLst>
      <p:ext uri="{BB962C8B-B14F-4D97-AF65-F5344CB8AC3E}">
        <p14:creationId xmlns:p14="http://schemas.microsoft.com/office/powerpoint/2010/main" val="375860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</a:t>
            </a:r>
            <a:r>
              <a:rPr lang="en-US" altLang="ja-JP" dirty="0">
                <a:solidFill>
                  <a:schemeClr val="accent1"/>
                </a:solidFill>
              </a:rPr>
              <a:t>N</a:t>
            </a:r>
            <a:r>
              <a:rPr lang="en-US" altLang="ja-JP" dirty="0"/>
              <a:t>TERNET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Bandwidth (</a:t>
            </a:r>
            <a:r>
              <a:rPr lang="en-US" altLang="en-US" dirty="0" err="1"/>
              <a:t>kapasitas</a:t>
            </a:r>
            <a:r>
              <a:rPr lang="en-US" altLang="en-US" dirty="0"/>
              <a:t> </a:t>
            </a:r>
            <a:r>
              <a:rPr lang="en-US" altLang="en-US" dirty="0" err="1"/>
              <a:t>kanal</a:t>
            </a:r>
            <a:r>
              <a:rPr lang="en-US" altLang="en-US" dirty="0"/>
              <a:t>)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/>
          </p:nvPr>
        </p:nvSpPr>
        <p:spPr>
          <a:xfrm>
            <a:off x="8567142" y="1881127"/>
            <a:ext cx="9217024" cy="2110245"/>
          </a:xfrm>
        </p:spPr>
        <p:txBody>
          <a:bodyPr/>
          <a:lstStyle/>
          <a:p>
            <a:r>
              <a:rPr lang="en-US" altLang="ja-JP" sz="2600" dirty="0" err="1"/>
              <a:t>Jumlah</a:t>
            </a:r>
            <a:r>
              <a:rPr lang="en-US" altLang="ja-JP" sz="2600" dirty="0"/>
              <a:t> data yang </a:t>
            </a:r>
            <a:r>
              <a:rPr lang="en-US" altLang="ja-JP" sz="2600" dirty="0" err="1"/>
              <a:t>bisa</a:t>
            </a:r>
            <a:r>
              <a:rPr lang="en-US" altLang="ja-JP" sz="2600" dirty="0"/>
              <a:t> </a:t>
            </a:r>
            <a:r>
              <a:rPr lang="en-US" altLang="ja-JP" sz="2600" dirty="0" err="1"/>
              <a:t>dikirim</a:t>
            </a:r>
            <a:r>
              <a:rPr lang="en-US" altLang="ja-JP" sz="2600" dirty="0"/>
              <a:t> </a:t>
            </a:r>
            <a:r>
              <a:rPr lang="en-US" altLang="ja-JP" sz="2600" dirty="0" err="1"/>
              <a:t>dalam</a:t>
            </a:r>
            <a:r>
              <a:rPr lang="en-US" altLang="ja-JP" sz="2600" dirty="0"/>
              <a:t> </a:t>
            </a:r>
            <a:r>
              <a:rPr lang="en-US" altLang="ja-JP" sz="2600" dirty="0" err="1"/>
              <a:t>satu</a:t>
            </a:r>
            <a:r>
              <a:rPr lang="en-US" altLang="ja-JP" sz="2600" dirty="0"/>
              <a:t> </a:t>
            </a:r>
            <a:r>
              <a:rPr lang="en-US" altLang="ja-JP" sz="2600" dirty="0" err="1"/>
              <a:t>waktu</a:t>
            </a:r>
            <a:r>
              <a:rPr lang="en-US" altLang="ja-JP" sz="2600" dirty="0"/>
              <a:t> </a:t>
            </a:r>
            <a:r>
              <a:rPr lang="en-US" altLang="ja-JP" sz="2600" dirty="0" err="1"/>
              <a:t>tertentu</a:t>
            </a:r>
            <a:r>
              <a:rPr lang="en-US" altLang="ja-JP" sz="2600" dirty="0"/>
              <a:t>.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5"/>
          </p:nvPr>
        </p:nvSpPr>
        <p:spPr>
          <a:xfrm>
            <a:off x="8567142" y="3415308"/>
            <a:ext cx="8568952" cy="864096"/>
          </a:xfrm>
        </p:spPr>
        <p:txBody>
          <a:bodyPr/>
          <a:lstStyle/>
          <a:p>
            <a:r>
              <a:rPr lang="en-US" altLang="ja-JP" dirty="0" err="1"/>
              <a:t>Kecepatan</a:t>
            </a:r>
            <a:r>
              <a:rPr lang="en-US" altLang="ja-JP" dirty="0"/>
              <a:t> </a:t>
            </a:r>
            <a:r>
              <a:rPr lang="en-US" altLang="ja-JP" dirty="0" err="1"/>
              <a:t>transmisi</a:t>
            </a:r>
            <a:r>
              <a:rPr lang="en-US" altLang="ja-JP" dirty="0"/>
              <a:t> data : 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>
          <a:xfrm>
            <a:off x="8567142" y="4135388"/>
            <a:ext cx="8568952" cy="1224136"/>
          </a:xfrm>
        </p:spPr>
        <p:txBody>
          <a:bodyPr/>
          <a:lstStyle/>
          <a:p>
            <a:r>
              <a:rPr lang="en-US" altLang="ja-JP" dirty="0" err="1"/>
              <a:t>Diantaranya</a:t>
            </a:r>
            <a:r>
              <a:rPr lang="en-US" altLang="ja-JP" dirty="0"/>
              <a:t> Bps, Kbps, Mbps, </a:t>
            </a:r>
            <a:r>
              <a:rPr lang="en-US" altLang="ja-JP" dirty="0" err="1"/>
              <a:t>Gbps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Download</a:t>
            </a:r>
            <a:endParaRPr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a-DK" altLang="ja-JP" dirty="0"/>
              <a:t>Transmisi dari komputer jarak jauh ke komputer lokal.</a:t>
            </a: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/>
              <a:t>Upload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 err="1"/>
              <a:t>Transmisi</a:t>
            </a:r>
            <a:r>
              <a:rPr lang="en-US" altLang="ja-JP" dirty="0"/>
              <a:t> data </a:t>
            </a:r>
            <a:r>
              <a:rPr lang="en-US" altLang="ja-JP" dirty="0" err="1"/>
              <a:t>dari</a:t>
            </a:r>
            <a:r>
              <a:rPr lang="en-US" altLang="ja-JP" dirty="0"/>
              <a:t> </a:t>
            </a:r>
            <a:r>
              <a:rPr lang="en-US" altLang="ja-JP" dirty="0" err="1"/>
              <a:t>komputer</a:t>
            </a:r>
            <a:r>
              <a:rPr lang="en-US" altLang="ja-JP" dirty="0"/>
              <a:t> </a:t>
            </a:r>
            <a:r>
              <a:rPr lang="en-US" altLang="ja-JP" dirty="0" err="1"/>
              <a:t>lokal</a:t>
            </a:r>
            <a:r>
              <a:rPr lang="en-US" altLang="ja-JP" dirty="0"/>
              <a:t> </a:t>
            </a:r>
            <a:r>
              <a:rPr lang="en-US" altLang="ja-JP" dirty="0" err="1"/>
              <a:t>ke</a:t>
            </a:r>
            <a:r>
              <a:rPr lang="en-US" altLang="ja-JP" dirty="0"/>
              <a:t> </a:t>
            </a:r>
            <a:r>
              <a:rPr lang="en-US" altLang="ja-JP" dirty="0" err="1"/>
              <a:t>komputer</a:t>
            </a:r>
            <a:r>
              <a:rPr lang="en-US" altLang="ja-JP" dirty="0"/>
              <a:t> </a:t>
            </a:r>
            <a:r>
              <a:rPr lang="en-US" altLang="ja-JP" dirty="0" err="1"/>
              <a:t>jarak</a:t>
            </a:r>
            <a:r>
              <a:rPr lang="en-US" altLang="ja-JP" dirty="0"/>
              <a:t> </a:t>
            </a:r>
            <a:r>
              <a:rPr lang="en-US" altLang="ja-JP" dirty="0" err="1"/>
              <a:t>jauh</a:t>
            </a:r>
            <a:r>
              <a:rPr lang="en-US" altLang="ja-JP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576792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W</a:t>
            </a:r>
            <a:r>
              <a:rPr lang="en-US" altLang="ja-JP" dirty="0">
                <a:solidFill>
                  <a:schemeClr val="accent1"/>
                </a:solidFill>
              </a:rPr>
              <a:t>O</a:t>
            </a:r>
            <a:r>
              <a:rPr lang="en-US" altLang="ja-JP" dirty="0"/>
              <a:t>RLD WIDE WEB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Web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/>
          </p:nvPr>
        </p:nvSpPr>
        <p:spPr>
          <a:xfrm>
            <a:off x="8567142" y="1881127"/>
            <a:ext cx="9217024" cy="2110245"/>
          </a:xfrm>
        </p:spPr>
        <p:txBody>
          <a:bodyPr/>
          <a:lstStyle/>
          <a:p>
            <a:r>
              <a:rPr lang="en-US" altLang="ja-JP" sz="2600" dirty="0" err="1"/>
              <a:t>Teknologi</a:t>
            </a:r>
            <a:r>
              <a:rPr lang="en-US" altLang="ja-JP" sz="2600" dirty="0"/>
              <a:t> </a:t>
            </a:r>
            <a:r>
              <a:rPr lang="en-US" altLang="ja-JP" sz="2600" dirty="0" err="1"/>
              <a:t>berbasis</a:t>
            </a:r>
            <a:r>
              <a:rPr lang="en-US" altLang="ja-JP" sz="2600" dirty="0"/>
              <a:t> multimedia.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5"/>
          </p:nvPr>
        </p:nvSpPr>
        <p:spPr>
          <a:xfrm>
            <a:off x="8567142" y="2839244"/>
            <a:ext cx="8568952" cy="864096"/>
          </a:xfrm>
        </p:spPr>
        <p:txBody>
          <a:bodyPr/>
          <a:lstStyle/>
          <a:p>
            <a:r>
              <a:rPr lang="en-US" altLang="ja-JP" dirty="0"/>
              <a:t>Browser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>
          <a:xfrm>
            <a:off x="8567142" y="3559324"/>
            <a:ext cx="8568952" cy="2160240"/>
          </a:xfrm>
        </p:spPr>
        <p:txBody>
          <a:bodyPr/>
          <a:lstStyle/>
          <a:p>
            <a:r>
              <a:rPr lang="en-US" altLang="ja-JP" dirty="0" err="1"/>
              <a:t>Perangkat</a:t>
            </a:r>
            <a:r>
              <a:rPr lang="en-US" altLang="ja-JP" dirty="0"/>
              <a:t> </a:t>
            </a:r>
            <a:r>
              <a:rPr lang="en-US" altLang="ja-JP" dirty="0" err="1"/>
              <a:t>lunak</a:t>
            </a:r>
            <a:r>
              <a:rPr lang="en-US" altLang="ja-JP" dirty="0"/>
              <a:t> </a:t>
            </a:r>
            <a:r>
              <a:rPr lang="en-US" altLang="ja-JP" dirty="0" err="1"/>
              <a:t>untuk</a:t>
            </a:r>
            <a:r>
              <a:rPr lang="en-US" altLang="ja-JP" dirty="0"/>
              <a:t> </a:t>
            </a:r>
            <a:r>
              <a:rPr lang="en-US" altLang="ja-JP" dirty="0" err="1"/>
              <a:t>mengakses</a:t>
            </a:r>
            <a:r>
              <a:rPr lang="en-US" altLang="ja-JP" dirty="0"/>
              <a:t> </a:t>
            </a:r>
            <a:r>
              <a:rPr lang="en-US" altLang="ja-JP" dirty="0" err="1"/>
              <a:t>beragam</a:t>
            </a:r>
            <a:r>
              <a:rPr lang="en-US" altLang="ja-JP" dirty="0"/>
              <a:t> </a:t>
            </a:r>
            <a:r>
              <a:rPr lang="en-US" altLang="ja-JP" dirty="0" err="1"/>
              <a:t>komponan</a:t>
            </a:r>
            <a:r>
              <a:rPr lang="en-US" altLang="ja-JP" dirty="0"/>
              <a:t> web. </a:t>
            </a:r>
            <a:r>
              <a:rPr lang="en-US" altLang="ja-JP" dirty="0" err="1"/>
              <a:t>Macamnya</a:t>
            </a:r>
            <a:r>
              <a:rPr lang="en-US" altLang="ja-JP" dirty="0"/>
              <a:t>: Microsoft Internet Explorer, Netscape Navigator, Mozilla, Firefox, Opera, Browser Apple Macintosh.</a:t>
            </a: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>
          <a:xfrm>
            <a:off x="8567142" y="5503540"/>
            <a:ext cx="8568952" cy="864096"/>
          </a:xfrm>
        </p:spPr>
        <p:txBody>
          <a:bodyPr/>
          <a:lstStyle/>
          <a:p>
            <a:r>
              <a:rPr lang="en-US" altLang="ja-JP" dirty="0"/>
              <a:t>Situs web</a:t>
            </a:r>
            <a:endParaRPr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8567142" y="6151612"/>
            <a:ext cx="8568952" cy="1224136"/>
          </a:xfrm>
        </p:spPr>
        <p:txBody>
          <a:bodyPr/>
          <a:lstStyle/>
          <a:p>
            <a:r>
              <a:rPr lang="sv-SE" altLang="ja-JP" dirty="0"/>
              <a:t>Lokasi komputer dengan alamat unik (URL) yang berada di internet.</a:t>
            </a: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9"/>
          </p:nvPr>
        </p:nvSpPr>
        <p:spPr>
          <a:xfrm>
            <a:off x="8567142" y="7678816"/>
            <a:ext cx="8568952" cy="864096"/>
          </a:xfrm>
        </p:spPr>
        <p:txBody>
          <a:bodyPr/>
          <a:lstStyle/>
          <a:p>
            <a:r>
              <a:rPr lang="en-US" altLang="ja-JP" dirty="0" err="1"/>
              <a:t>Halaman</a:t>
            </a:r>
            <a:r>
              <a:rPr lang="en-US" altLang="ja-JP" dirty="0"/>
              <a:t> web (Homepage)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0"/>
          </p:nvPr>
        </p:nvSpPr>
        <p:spPr>
          <a:xfrm>
            <a:off x="8567142" y="8455868"/>
            <a:ext cx="8568952" cy="1224136"/>
          </a:xfrm>
        </p:spPr>
        <p:txBody>
          <a:bodyPr/>
          <a:lstStyle/>
          <a:p>
            <a:r>
              <a:rPr lang="en-US" altLang="ja-JP" dirty="0" err="1"/>
              <a:t>Dokumen</a:t>
            </a:r>
            <a:r>
              <a:rPr lang="en-US" altLang="ja-JP" dirty="0"/>
              <a:t> </a:t>
            </a:r>
            <a:r>
              <a:rPr lang="en-US" altLang="ja-JP" dirty="0" err="1"/>
              <a:t>pada</a:t>
            </a:r>
            <a:r>
              <a:rPr lang="en-US" altLang="ja-JP" dirty="0"/>
              <a:t> world wide web.</a:t>
            </a:r>
          </a:p>
        </p:txBody>
      </p:sp>
    </p:spTree>
    <p:extLst>
      <p:ext uri="{BB962C8B-B14F-4D97-AF65-F5344CB8AC3E}">
        <p14:creationId xmlns:p14="http://schemas.microsoft.com/office/powerpoint/2010/main" val="14160721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URL (Uniform Resource Locator)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 dirty="0" err="1"/>
              <a:t>Nurwati</a:t>
            </a:r>
            <a:r>
              <a:rPr lang="en-US" altLang="ja-JP" dirty="0"/>
              <a:t>, SH., MH. | 085691411973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2"/>
          </p:nvPr>
        </p:nvSpPr>
        <p:spPr>
          <a:xfrm>
            <a:off x="790278" y="2695228"/>
            <a:ext cx="16273560" cy="575841"/>
          </a:xfrm>
        </p:spPr>
        <p:txBody>
          <a:bodyPr>
            <a:noAutofit/>
          </a:bodyPr>
          <a:lstStyle/>
          <a:p>
            <a:r>
              <a:rPr lang="de-DE" altLang="ja-JP" sz="3200" dirty="0"/>
              <a:t>Adalah alamat situs web yang unik terdiri dari :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3"/>
          </p:nvPr>
        </p:nvSpPr>
        <p:spPr>
          <a:xfrm>
            <a:off x="1653581" y="3811352"/>
            <a:ext cx="3169145" cy="864096"/>
          </a:xfrm>
        </p:spPr>
        <p:txBody>
          <a:bodyPr/>
          <a:lstStyle/>
          <a:p>
            <a:r>
              <a:rPr lang="en-US" altLang="ja-JP" dirty="0"/>
              <a:t>PROTOKOL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4"/>
          </p:nvPr>
        </p:nvSpPr>
        <p:spPr>
          <a:xfrm>
            <a:off x="718270" y="4927476"/>
            <a:ext cx="4104456" cy="2736304"/>
          </a:xfrm>
        </p:spPr>
        <p:txBody>
          <a:bodyPr/>
          <a:lstStyle/>
          <a:p>
            <a:pPr algn="ctr"/>
            <a:r>
              <a:rPr lang="en-US" altLang="ja-JP" sz="2800" dirty="0"/>
              <a:t>http (hyper text transfer protocol)</a:t>
            </a: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5"/>
          </p:nvPr>
        </p:nvSpPr>
        <p:spPr>
          <a:xfrm>
            <a:off x="14038957" y="3811352"/>
            <a:ext cx="3169145" cy="864096"/>
          </a:xfrm>
        </p:spPr>
        <p:txBody>
          <a:bodyPr/>
          <a:lstStyle/>
          <a:p>
            <a:r>
              <a:rPr lang="en-US" altLang="ja-JP" sz="3000" dirty="0"/>
              <a:t>NAMA FILE</a:t>
            </a:r>
            <a:endParaRPr kumimoji="1" lang="ja-JP" altLang="en-US" sz="3000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6"/>
          </p:nvPr>
        </p:nvSpPr>
        <p:spPr>
          <a:xfrm>
            <a:off x="5758037" y="3811352"/>
            <a:ext cx="3169145" cy="864096"/>
          </a:xfrm>
        </p:spPr>
        <p:txBody>
          <a:bodyPr/>
          <a:lstStyle/>
          <a:p>
            <a:r>
              <a:rPr lang="en-US" altLang="ja-JP" sz="3000" dirty="0"/>
              <a:t>NAMA DOMAIN</a:t>
            </a:r>
            <a:endParaRPr kumimoji="1" lang="ja-JP" altLang="en-US" sz="3000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7"/>
          </p:nvPr>
        </p:nvSpPr>
        <p:spPr>
          <a:xfrm>
            <a:off x="9791278" y="3811352"/>
            <a:ext cx="3840957" cy="864096"/>
          </a:xfrm>
        </p:spPr>
        <p:txBody>
          <a:bodyPr/>
          <a:lstStyle/>
          <a:p>
            <a:r>
              <a:rPr lang="en-US" altLang="ja-JP" sz="2700" dirty="0"/>
              <a:t>NAMA DIREKTORI</a:t>
            </a:r>
            <a:endParaRPr kumimoji="1" lang="ja-JP" altLang="en-US" sz="2700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8"/>
          </p:nvPr>
        </p:nvSpPr>
        <p:spPr>
          <a:xfrm>
            <a:off x="4894734" y="4999484"/>
            <a:ext cx="4104456" cy="2736304"/>
          </a:xfrm>
        </p:spPr>
        <p:txBody>
          <a:bodyPr/>
          <a:lstStyle/>
          <a:p>
            <a:pPr algn="ctr"/>
            <a:r>
              <a:rPr lang="fi-FI" altLang="ja-JP" sz="2800" dirty="0"/>
              <a:t>Memberi tahu lokasi dan jenis alamat</a:t>
            </a: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9"/>
          </p:nvPr>
        </p:nvSpPr>
        <p:spPr>
          <a:xfrm>
            <a:off x="8975188" y="4999484"/>
            <a:ext cx="4104456" cy="2736304"/>
          </a:xfrm>
        </p:spPr>
        <p:txBody>
          <a:bodyPr/>
          <a:lstStyle/>
          <a:p>
            <a:pPr algn="ctr"/>
            <a:r>
              <a:rPr lang="en-US" altLang="ja-JP" sz="2800" dirty="0"/>
              <a:t>Nama folder di server </a:t>
            </a:r>
            <a:r>
              <a:rPr lang="en-US" altLang="ja-JP" sz="2800" dirty="0" err="1"/>
              <a:t>tempat</a:t>
            </a:r>
            <a:r>
              <a:rPr lang="en-US" altLang="ja-JP" sz="2800" dirty="0"/>
              <a:t> browser </a:t>
            </a:r>
            <a:r>
              <a:rPr lang="en-US" altLang="ja-JP" sz="2800" dirty="0" err="1"/>
              <a:t>mengambil</a:t>
            </a:r>
            <a:r>
              <a:rPr lang="en-US" altLang="ja-JP" sz="2800" dirty="0"/>
              <a:t> file</a:t>
            </a:r>
            <a:endParaRPr kumimoji="1" lang="ja-JP" altLang="en-US" sz="2800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0"/>
          </p:nvPr>
        </p:nvSpPr>
        <p:spPr>
          <a:xfrm>
            <a:off x="13103646" y="4999484"/>
            <a:ext cx="4104456" cy="2736304"/>
          </a:xfrm>
        </p:spPr>
        <p:txBody>
          <a:bodyPr/>
          <a:lstStyle/>
          <a:p>
            <a:pPr algn="ctr"/>
            <a:r>
              <a:rPr lang="en-US" altLang="ja-JP" sz="2800" dirty="0" err="1"/>
              <a:t>Halaman</a:t>
            </a:r>
            <a:r>
              <a:rPr lang="en-US" altLang="ja-JP" sz="2800" dirty="0"/>
              <a:t>/</a:t>
            </a:r>
            <a:r>
              <a:rPr lang="en-US" altLang="ja-JP" sz="2800" dirty="0" err="1"/>
              <a:t>dokumen</a:t>
            </a:r>
            <a:r>
              <a:rPr lang="en-US" altLang="ja-JP" sz="2800" dirty="0"/>
              <a:t> </a:t>
            </a:r>
            <a:r>
              <a:rPr lang="en-US" altLang="ja-JP" sz="2800" dirty="0" err="1"/>
              <a:t>tertentu</a:t>
            </a:r>
            <a:r>
              <a:rPr lang="en-US" altLang="ja-JP" sz="2800" dirty="0"/>
              <a:t> yang </a:t>
            </a:r>
            <a:r>
              <a:rPr lang="en-US" altLang="ja-JP" sz="2800" dirty="0" err="1"/>
              <a:t>dicari</a:t>
            </a:r>
            <a:endParaRPr lang="en-US" altLang="ja-JP" sz="2800" dirty="0"/>
          </a:p>
        </p:txBody>
      </p:sp>
      <p:sp>
        <p:nvSpPr>
          <p:cNvPr id="22" name="テキスト プレースホルダー 12"/>
          <p:cNvSpPr txBox="1">
            <a:spLocks/>
          </p:cNvSpPr>
          <p:nvPr/>
        </p:nvSpPr>
        <p:spPr>
          <a:xfrm>
            <a:off x="718270" y="7015931"/>
            <a:ext cx="10297144" cy="575841"/>
          </a:xfrm>
          <a:prstGeom prst="rect">
            <a:avLst/>
          </a:prstGeom>
        </p:spPr>
        <p:txBody>
          <a:bodyPr vert="horz" lIns="163275" tIns="81638" rIns="163275" bIns="81638" rtlCol="0">
            <a:noAutofit/>
          </a:bodyPr>
          <a:lstStyle>
            <a:lvl1pPr marL="0" indent="0" algn="l" defTabSz="1632753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ja-JP" sz="3200" dirty="0"/>
              <a:t>Contoh: http//www.nps.gov/eko/tekinfo.htm</a:t>
            </a:r>
            <a:endParaRPr lang="id-ID" altLang="ja-JP" sz="3200" dirty="0"/>
          </a:p>
          <a:p>
            <a:r>
              <a:rPr lang="id-ID" altLang="ja-JP" sz="3200" dirty="0"/>
              <a:t>www.unida.ac.id</a:t>
            </a:r>
            <a:endParaRPr lang="de-DE" altLang="ja-JP" sz="3200" dirty="0"/>
          </a:p>
        </p:txBody>
      </p:sp>
    </p:spTree>
    <p:extLst>
      <p:ext uri="{BB962C8B-B14F-4D97-AF65-F5344CB8AC3E}">
        <p14:creationId xmlns:p14="http://schemas.microsoft.com/office/powerpoint/2010/main" val="39135798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ッター プレースホルダー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 dirty="0" err="1"/>
              <a:t>Nurwati</a:t>
            </a:r>
            <a:r>
              <a:rPr lang="en-US" altLang="ja-JP" dirty="0"/>
              <a:t>, SH., MH. | 085691411973</a:t>
            </a:r>
            <a:endParaRPr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>
          <a:xfrm>
            <a:off x="1186322" y="1975148"/>
            <a:ext cx="15913768" cy="864096"/>
          </a:xfrm>
        </p:spPr>
        <p:txBody>
          <a:bodyPr>
            <a:noAutofit/>
          </a:bodyPr>
          <a:lstStyle/>
          <a:p>
            <a:r>
              <a:rPr lang="en-US" altLang="ja-JP" sz="5400" dirty="0" err="1"/>
              <a:t>Singkatan</a:t>
            </a:r>
            <a:r>
              <a:rPr lang="en-US" altLang="ja-JP" sz="5400" dirty="0"/>
              <a:t> </a:t>
            </a:r>
            <a:r>
              <a:rPr lang="en-US" altLang="ja-JP" sz="5400" dirty="0" err="1"/>
              <a:t>nama</a:t>
            </a:r>
            <a:r>
              <a:rPr lang="en-US" altLang="ja-JP" sz="5400" dirty="0"/>
              <a:t> domain :</a:t>
            </a:r>
            <a:endParaRPr lang="ja-JP" altLang="en-US" sz="5400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4246662" y="2839244"/>
            <a:ext cx="10117124" cy="5472608"/>
          </a:xfrm>
        </p:spPr>
        <p:txBody>
          <a:bodyPr/>
          <a:lstStyle/>
          <a:p>
            <a:pPr algn="l"/>
            <a:r>
              <a:rPr lang="en-US" altLang="ja-JP" sz="3600" dirty="0"/>
              <a:t>.aero, </a:t>
            </a:r>
            <a:r>
              <a:rPr lang="en-US" altLang="ja-JP" sz="3600" dirty="0" err="1"/>
              <a:t>industri</a:t>
            </a:r>
            <a:r>
              <a:rPr lang="en-US" altLang="ja-JP" sz="3600" dirty="0"/>
              <a:t> </a:t>
            </a:r>
            <a:r>
              <a:rPr lang="en-US" altLang="ja-JP" sz="3600" dirty="0" err="1"/>
              <a:t>transpotasi</a:t>
            </a:r>
            <a:r>
              <a:rPr lang="en-US" altLang="ja-JP" sz="3600" dirty="0"/>
              <a:t> </a:t>
            </a:r>
            <a:r>
              <a:rPr lang="en-US" altLang="ja-JP" sz="3600" dirty="0" err="1"/>
              <a:t>udara</a:t>
            </a:r>
            <a:endParaRPr lang="en-US" altLang="ja-JP" sz="3600" dirty="0"/>
          </a:p>
          <a:p>
            <a:pPr algn="l"/>
            <a:r>
              <a:rPr lang="en-US" altLang="ja-JP" sz="3600" dirty="0"/>
              <a:t>.biz, </a:t>
            </a:r>
            <a:r>
              <a:rPr lang="en-US" altLang="ja-JP" sz="3600" dirty="0" err="1"/>
              <a:t>bisnis</a:t>
            </a:r>
            <a:endParaRPr lang="en-US" altLang="ja-JP" sz="3600" dirty="0"/>
          </a:p>
          <a:p>
            <a:pPr algn="l"/>
            <a:r>
              <a:rPr lang="en-US" altLang="ja-JP" sz="3600" dirty="0"/>
              <a:t>.com, </a:t>
            </a:r>
            <a:r>
              <a:rPr lang="en-US" altLang="ja-JP" sz="3600" dirty="0" err="1"/>
              <a:t>dulu</a:t>
            </a:r>
            <a:r>
              <a:rPr lang="en-US" altLang="ja-JP" sz="3600" dirty="0"/>
              <a:t> </a:t>
            </a:r>
            <a:r>
              <a:rPr lang="en-US" altLang="ja-JP" sz="3600" dirty="0" err="1"/>
              <a:t>untuk</a:t>
            </a:r>
            <a:r>
              <a:rPr lang="en-US" altLang="ja-JP" sz="3600" dirty="0"/>
              <a:t> </a:t>
            </a:r>
            <a:r>
              <a:rPr lang="en-US" altLang="ja-JP" sz="3600" dirty="0" err="1"/>
              <a:t>komersial</a:t>
            </a:r>
            <a:r>
              <a:rPr lang="en-US" altLang="ja-JP" sz="3600" dirty="0"/>
              <a:t>, </a:t>
            </a:r>
            <a:r>
              <a:rPr lang="en-US" altLang="ja-JP" sz="3600" dirty="0" err="1"/>
              <a:t>sekarang</a:t>
            </a:r>
            <a:r>
              <a:rPr lang="en-US" altLang="ja-JP" sz="3600" dirty="0"/>
              <a:t> </a:t>
            </a:r>
            <a:r>
              <a:rPr lang="en-US" altLang="ja-JP" sz="3600" dirty="0" err="1"/>
              <a:t>bebas</a:t>
            </a:r>
            <a:endParaRPr lang="en-US" altLang="ja-JP" sz="3600" dirty="0"/>
          </a:p>
          <a:p>
            <a:pPr algn="l"/>
            <a:r>
              <a:rPr lang="en-US" altLang="ja-JP" sz="3600" dirty="0"/>
              <a:t>.</a:t>
            </a:r>
            <a:r>
              <a:rPr lang="en-US" altLang="ja-JP" sz="3600" dirty="0" err="1"/>
              <a:t>edu</a:t>
            </a:r>
            <a:r>
              <a:rPr lang="en-US" altLang="ja-JP" sz="3600" dirty="0"/>
              <a:t>, </a:t>
            </a:r>
            <a:r>
              <a:rPr lang="en-US" altLang="ja-JP" sz="3600" dirty="0" err="1"/>
              <a:t>institusi</a:t>
            </a:r>
            <a:r>
              <a:rPr lang="en-US" altLang="ja-JP" sz="3600" dirty="0"/>
              <a:t> </a:t>
            </a:r>
            <a:r>
              <a:rPr lang="en-US" altLang="ja-JP" sz="3600" dirty="0" err="1"/>
              <a:t>riset</a:t>
            </a:r>
            <a:r>
              <a:rPr lang="en-US" altLang="ja-JP" sz="3600" dirty="0"/>
              <a:t> </a:t>
            </a:r>
            <a:r>
              <a:rPr lang="en-US" altLang="ja-JP" sz="3600" dirty="0" err="1"/>
              <a:t>dan</a:t>
            </a:r>
            <a:r>
              <a:rPr lang="en-US" altLang="ja-JP" sz="3600" dirty="0"/>
              <a:t> </a:t>
            </a:r>
            <a:r>
              <a:rPr lang="en-US" altLang="ja-JP" sz="3600" dirty="0" err="1"/>
              <a:t>kependidikan</a:t>
            </a:r>
            <a:endParaRPr lang="en-US" altLang="ja-JP" sz="3600" dirty="0"/>
          </a:p>
          <a:p>
            <a:pPr algn="l"/>
            <a:r>
              <a:rPr lang="en-US" altLang="ja-JP" sz="3600" dirty="0"/>
              <a:t>.</a:t>
            </a:r>
            <a:r>
              <a:rPr lang="en-US" altLang="ja-JP" sz="3600" dirty="0" err="1"/>
              <a:t>gov</a:t>
            </a:r>
            <a:r>
              <a:rPr lang="en-US" altLang="ja-JP" sz="3600" dirty="0"/>
              <a:t>, </a:t>
            </a:r>
            <a:r>
              <a:rPr lang="en-US" altLang="ja-JP" sz="3600" dirty="0" err="1"/>
              <a:t>lembaga</a:t>
            </a:r>
            <a:r>
              <a:rPr lang="en-US" altLang="ja-JP" sz="3600" dirty="0"/>
              <a:t> </a:t>
            </a:r>
            <a:r>
              <a:rPr lang="en-US" altLang="ja-JP" sz="3600" dirty="0" err="1"/>
              <a:t>pemerintahan</a:t>
            </a:r>
            <a:endParaRPr lang="en-US" altLang="ja-JP" sz="3600" dirty="0"/>
          </a:p>
          <a:p>
            <a:pPr algn="l"/>
            <a:r>
              <a:rPr lang="en-US" altLang="ja-JP" sz="3600" dirty="0" err="1"/>
              <a:t>.net</a:t>
            </a:r>
            <a:r>
              <a:rPr lang="en-US" altLang="ja-JP" sz="3600" dirty="0"/>
              <a:t>, </a:t>
            </a:r>
            <a:r>
              <a:rPr lang="en-US" altLang="ja-JP" sz="3600" dirty="0" err="1"/>
              <a:t>organisasi</a:t>
            </a:r>
            <a:r>
              <a:rPr lang="en-US" altLang="ja-JP" sz="3600" dirty="0"/>
              <a:t> </a:t>
            </a:r>
            <a:r>
              <a:rPr lang="en-US" altLang="ja-JP" sz="3600" dirty="0" err="1"/>
              <a:t>jaringan</a:t>
            </a:r>
            <a:endParaRPr lang="en-US" altLang="ja-JP" sz="3600" dirty="0"/>
          </a:p>
          <a:p>
            <a:pPr algn="l"/>
            <a:r>
              <a:rPr lang="en-US" altLang="ja-JP" sz="3600" dirty="0"/>
              <a:t>.org, </a:t>
            </a:r>
            <a:r>
              <a:rPr lang="en-US" altLang="ja-JP" sz="3600" dirty="0" err="1"/>
              <a:t>organisasi</a:t>
            </a:r>
            <a:endParaRPr lang="en-US" altLang="ja-JP" sz="3600" dirty="0"/>
          </a:p>
          <a:p>
            <a:pPr algn="l"/>
            <a:r>
              <a:rPr lang="en-US" altLang="ja-JP" sz="3600" dirty="0"/>
              <a:t>.xxx, situs web </a:t>
            </a:r>
            <a:r>
              <a:rPr lang="en-US" altLang="ja-JP" sz="3600" dirty="0" err="1"/>
              <a:t>khusus</a:t>
            </a:r>
            <a:r>
              <a:rPr lang="en-US" altLang="ja-JP" sz="3600" dirty="0"/>
              <a:t> </a:t>
            </a:r>
            <a:r>
              <a:rPr lang="en-US" altLang="ja-JP" sz="3600" dirty="0" err="1"/>
              <a:t>dewasa</a:t>
            </a:r>
            <a:endParaRPr lang="en-US" altLang="ja-JP" sz="3600" dirty="0"/>
          </a:p>
          <a:p>
            <a:pPr algn="l"/>
            <a:r>
              <a:rPr lang="en-US" altLang="ja-JP" sz="3600" dirty="0" err="1"/>
              <a:t>Dll</a:t>
            </a:r>
            <a:r>
              <a:rPr lang="en-US" altLang="ja-JP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592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790278" y="669057"/>
            <a:ext cx="16457772" cy="1234083"/>
          </a:xfrm>
        </p:spPr>
        <p:txBody>
          <a:bodyPr/>
          <a:lstStyle/>
          <a:p>
            <a:r>
              <a:rPr lang="en-US" altLang="en-US" dirty="0" err="1"/>
              <a:t>Protokol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langua</a:t>
            </a:r>
            <a:r>
              <a:rPr lang="en-US" altLang="en-US" dirty="0">
                <a:solidFill>
                  <a:srgbClr val="BBFF02"/>
                </a:solidFill>
              </a:rPr>
              <a:t>g</a:t>
            </a:r>
            <a:r>
              <a:rPr lang="en-US" altLang="en-US" dirty="0"/>
              <a:t>e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 dirty="0" err="1"/>
              <a:t>Nurwati</a:t>
            </a:r>
            <a:r>
              <a:rPr lang="en-US" altLang="ja-JP" dirty="0"/>
              <a:t>, SH., MH. | 085691411973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TCP/IP</a:t>
            </a: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 err="1"/>
              <a:t>Protokol</a:t>
            </a:r>
            <a:r>
              <a:rPr lang="en-US" altLang="ja-JP" dirty="0"/>
              <a:t> </a:t>
            </a:r>
            <a:r>
              <a:rPr lang="en-US" altLang="ja-JP" dirty="0" err="1"/>
              <a:t>komunikasi</a:t>
            </a:r>
            <a:r>
              <a:rPr lang="en-US" altLang="ja-JP" dirty="0"/>
              <a:t> </a:t>
            </a:r>
            <a:r>
              <a:rPr lang="en-US" altLang="ja-JP" dirty="0" err="1"/>
              <a:t>dasar</a:t>
            </a:r>
            <a:r>
              <a:rPr lang="en-US" altLang="ja-JP" dirty="0"/>
              <a:t> yang </a:t>
            </a:r>
            <a:r>
              <a:rPr lang="en-US" altLang="ja-JP" dirty="0" err="1"/>
              <a:t>membuat</a:t>
            </a:r>
            <a:r>
              <a:rPr lang="en-US" altLang="ja-JP" dirty="0"/>
              <a:t> internet </a:t>
            </a:r>
            <a:r>
              <a:rPr lang="en-US" altLang="ja-JP" dirty="0" err="1"/>
              <a:t>bisa</a:t>
            </a:r>
            <a:r>
              <a:rPr lang="en-US" altLang="ja-JP" dirty="0"/>
              <a:t> </a:t>
            </a:r>
            <a:r>
              <a:rPr lang="en-US" altLang="ja-JP" dirty="0" err="1"/>
              <a:t>bekerja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5"/>
          </p:nvPr>
        </p:nvSpPr>
        <p:spPr>
          <a:xfrm>
            <a:off x="6388900" y="2767234"/>
            <a:ext cx="5454606" cy="2088234"/>
          </a:xfrm>
        </p:spPr>
        <p:txBody>
          <a:bodyPr/>
          <a:lstStyle/>
          <a:p>
            <a:r>
              <a:rPr lang="en-US" altLang="ja-JP" sz="3600" dirty="0"/>
              <a:t>Hyper Text </a:t>
            </a:r>
            <a:r>
              <a:rPr lang="en-US" altLang="ja-JP" sz="3600" dirty="0" err="1"/>
              <a:t>Tranfer</a:t>
            </a:r>
            <a:r>
              <a:rPr lang="en-US" altLang="ja-JP" sz="3600" dirty="0"/>
              <a:t> Protocol (http) </a:t>
            </a:r>
            <a:endParaRPr kumimoji="1" lang="ja-JP" altLang="en-US" sz="3600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 err="1"/>
              <a:t>Protokol</a:t>
            </a:r>
            <a:r>
              <a:rPr lang="en-US" altLang="ja-JP" dirty="0"/>
              <a:t> </a:t>
            </a:r>
            <a:r>
              <a:rPr lang="en-US" altLang="ja-JP" dirty="0" err="1"/>
              <a:t>komunikasi</a:t>
            </a:r>
            <a:r>
              <a:rPr lang="en-US" altLang="ja-JP" dirty="0"/>
              <a:t> yang </a:t>
            </a:r>
            <a:r>
              <a:rPr lang="en-US" altLang="ja-JP" dirty="0" err="1"/>
              <a:t>digunakan</a:t>
            </a:r>
            <a:r>
              <a:rPr lang="en-US" altLang="ja-JP" dirty="0"/>
              <a:t> </a:t>
            </a:r>
            <a:r>
              <a:rPr lang="en-US" altLang="ja-JP" dirty="0" err="1"/>
              <a:t>untuk</a:t>
            </a:r>
            <a:r>
              <a:rPr lang="en-US" altLang="ja-JP" dirty="0"/>
              <a:t> </a:t>
            </a:r>
            <a:r>
              <a:rPr lang="en-US" altLang="ja-JP" dirty="0" err="1"/>
              <a:t>mengakses</a:t>
            </a:r>
            <a:r>
              <a:rPr lang="en-US" altLang="ja-JP" dirty="0"/>
              <a:t> </a:t>
            </a:r>
            <a:r>
              <a:rPr lang="en-US" altLang="ja-JP" dirty="0" err="1"/>
              <a:t>komponen</a:t>
            </a:r>
            <a:r>
              <a:rPr lang="en-US" altLang="ja-JP" dirty="0"/>
              <a:t> internet yang </a:t>
            </a:r>
            <a:r>
              <a:rPr lang="en-US" altLang="ja-JP" dirty="0" err="1"/>
              <a:t>disebut</a:t>
            </a:r>
            <a:r>
              <a:rPr lang="en-US" altLang="ja-JP" dirty="0"/>
              <a:t> World Wide Web.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sz="4400" dirty="0" err="1"/>
              <a:t>Dokumen</a:t>
            </a:r>
            <a:r>
              <a:rPr lang="en-US" altLang="ja-JP" sz="4400" dirty="0"/>
              <a:t> hypertext </a:t>
            </a:r>
            <a:endParaRPr kumimoji="1" lang="ja-JP" altLang="en-US" sz="4400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 dirty="0" err="1"/>
              <a:t>Menggunakan</a:t>
            </a:r>
            <a:r>
              <a:rPr lang="en-US" altLang="ja-JP" dirty="0"/>
              <a:t> HTML </a:t>
            </a:r>
            <a:r>
              <a:rPr lang="en-US" altLang="ja-JP" dirty="0" err="1"/>
              <a:t>dengan</a:t>
            </a:r>
            <a:r>
              <a:rPr lang="en-US" altLang="ja-JP" dirty="0"/>
              <a:t> link </a:t>
            </a:r>
            <a:r>
              <a:rPr lang="en-US" altLang="ja-JP" dirty="0" err="1"/>
              <a:t>hipertext</a:t>
            </a:r>
            <a:r>
              <a:rPr lang="en-US" altLang="ja-JP" dirty="0"/>
              <a:t> agar </a:t>
            </a:r>
            <a:r>
              <a:rPr lang="en-US" altLang="ja-JP" dirty="0" err="1"/>
              <a:t>terhubung</a:t>
            </a:r>
            <a:r>
              <a:rPr lang="en-US" altLang="ja-JP" dirty="0"/>
              <a:t> </a:t>
            </a:r>
            <a:r>
              <a:rPr lang="en-US" altLang="ja-JP" dirty="0" err="1"/>
              <a:t>ke</a:t>
            </a:r>
            <a:r>
              <a:rPr lang="en-US" altLang="ja-JP" dirty="0"/>
              <a:t> </a:t>
            </a:r>
            <a:r>
              <a:rPr lang="en-US" altLang="ja-JP" dirty="0" err="1"/>
              <a:t>dokumen</a:t>
            </a:r>
            <a:r>
              <a:rPr lang="en-US" altLang="ja-JP" dirty="0"/>
              <a:t> lain.</a:t>
            </a:r>
          </a:p>
        </p:txBody>
      </p:sp>
    </p:spTree>
    <p:extLst>
      <p:ext uri="{BB962C8B-B14F-4D97-AF65-F5344CB8AC3E}">
        <p14:creationId xmlns:p14="http://schemas.microsoft.com/office/powerpoint/2010/main" val="420135817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934294" y="751012"/>
            <a:ext cx="16457772" cy="1234083"/>
          </a:xfrm>
        </p:spPr>
        <p:txBody>
          <a:bodyPr/>
          <a:lstStyle/>
          <a:p>
            <a:r>
              <a:rPr lang="en-US" altLang="ja-JP" dirty="0"/>
              <a:t>Portal w</a:t>
            </a:r>
            <a:r>
              <a:rPr lang="en-US" altLang="ja-JP" dirty="0">
                <a:solidFill>
                  <a:srgbClr val="BBFF02"/>
                </a:solidFill>
              </a:rPr>
              <a:t>e</a:t>
            </a:r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 dirty="0" err="1"/>
              <a:t>Nurwati</a:t>
            </a:r>
            <a:r>
              <a:rPr lang="en-US" altLang="ja-JP" dirty="0"/>
              <a:t>, SH., MH. | 085691411973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err="1"/>
              <a:t>Pengertian</a:t>
            </a:r>
            <a:r>
              <a:rPr kumimoji="1" lang="en-US" altLang="ja-JP" dirty="0"/>
              <a:t> Portal Web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 err="1"/>
              <a:t>Adalah</a:t>
            </a:r>
            <a:r>
              <a:rPr lang="en-US" altLang="ja-JP" dirty="0"/>
              <a:t> </a:t>
            </a:r>
            <a:r>
              <a:rPr lang="en-US" altLang="ja-JP" dirty="0" err="1"/>
              <a:t>sejenis</a:t>
            </a:r>
            <a:r>
              <a:rPr lang="en-US" altLang="ja-JP" dirty="0"/>
              <a:t> situs gateway yang </a:t>
            </a:r>
            <a:r>
              <a:rPr lang="en-US" altLang="ja-JP" dirty="0" err="1"/>
              <a:t>berfungsi</a:t>
            </a:r>
            <a:r>
              <a:rPr lang="en-US" altLang="ja-JP" dirty="0"/>
              <a:t> </a:t>
            </a:r>
            <a:r>
              <a:rPr lang="en-US" altLang="ja-JP" dirty="0" err="1"/>
              <a:t>sebagai</a:t>
            </a:r>
            <a:r>
              <a:rPr lang="en-US" altLang="ja-JP" dirty="0"/>
              <a:t> situs </a:t>
            </a:r>
            <a:r>
              <a:rPr lang="en-US" altLang="ja-JP" dirty="0" err="1"/>
              <a:t>jangkar</a:t>
            </a:r>
            <a:r>
              <a:rPr lang="en-US" altLang="ja-JP" dirty="0"/>
              <a:t> </a:t>
            </a:r>
            <a:r>
              <a:rPr lang="en-US" altLang="ja-JP" dirty="0" err="1"/>
              <a:t>dan</a:t>
            </a:r>
            <a:r>
              <a:rPr lang="en-US" altLang="ja-JP" dirty="0"/>
              <a:t> </a:t>
            </a:r>
            <a:r>
              <a:rPr lang="en-US" altLang="ja-JP" dirty="0" err="1"/>
              <a:t>menyediakan</a:t>
            </a:r>
            <a:r>
              <a:rPr lang="en-US" altLang="ja-JP" dirty="0"/>
              <a:t> </a:t>
            </a:r>
            <a:r>
              <a:rPr lang="en-US" altLang="ja-JP" dirty="0" err="1"/>
              <a:t>beragam</a:t>
            </a:r>
            <a:r>
              <a:rPr lang="en-US" altLang="ja-JP" dirty="0"/>
              <a:t> </a:t>
            </a:r>
            <a:r>
              <a:rPr lang="en-US" altLang="ja-JP" dirty="0" err="1"/>
              <a:t>layanan</a:t>
            </a:r>
            <a:r>
              <a:rPr lang="en-US" altLang="ja-JP" dirty="0"/>
              <a:t>, </a:t>
            </a:r>
            <a:r>
              <a:rPr lang="en-US" altLang="ja-JP" dirty="0" err="1"/>
              <a:t>serta</a:t>
            </a:r>
            <a:r>
              <a:rPr lang="en-US" altLang="ja-JP" dirty="0"/>
              <a:t> link </a:t>
            </a:r>
            <a:r>
              <a:rPr lang="en-US" altLang="ja-JP" dirty="0" err="1"/>
              <a:t>ke</a:t>
            </a:r>
            <a:r>
              <a:rPr lang="en-US" altLang="ja-JP" dirty="0"/>
              <a:t> </a:t>
            </a:r>
            <a:r>
              <a:rPr lang="en-US" altLang="ja-JP" dirty="0" err="1"/>
              <a:t>kategori</a:t>
            </a:r>
            <a:r>
              <a:rPr lang="en-US" altLang="ja-JP" dirty="0"/>
              <a:t> </a:t>
            </a:r>
            <a:r>
              <a:rPr lang="en-US" altLang="ja-JP" dirty="0" err="1"/>
              <a:t>lainnya</a:t>
            </a:r>
            <a:r>
              <a:rPr lang="en-US" altLang="ja-JP" dirty="0"/>
              <a:t>.</a:t>
            </a: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5"/>
          </p:nvPr>
        </p:nvSpPr>
        <p:spPr>
          <a:xfrm>
            <a:off x="9215214" y="4855468"/>
            <a:ext cx="7308812" cy="864096"/>
          </a:xfrm>
        </p:spPr>
        <p:txBody>
          <a:bodyPr/>
          <a:lstStyle/>
          <a:p>
            <a:r>
              <a:rPr lang="en-US" altLang="ja-JP" dirty="0" err="1"/>
              <a:t>Macam-macam</a:t>
            </a:r>
            <a:r>
              <a:rPr lang="en-US" altLang="ja-JP" dirty="0"/>
              <a:t> Portal Web :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6"/>
          </p:nvPr>
        </p:nvSpPr>
        <p:spPr>
          <a:xfrm>
            <a:off x="9215214" y="5791572"/>
            <a:ext cx="7308812" cy="518457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BBFF02">
                    <a:alpha val="90000"/>
                  </a:srgbClr>
                </a:solidFill>
              </a:rPr>
              <a:t>Portal </a:t>
            </a:r>
            <a:r>
              <a:rPr lang="en-US" altLang="ja-JP" dirty="0" err="1">
                <a:solidFill>
                  <a:srgbClr val="BBFF02">
                    <a:alpha val="90000"/>
                  </a:srgbClr>
                </a:solidFill>
              </a:rPr>
              <a:t>publik</a:t>
            </a:r>
            <a:r>
              <a:rPr lang="en-US" altLang="ja-JP" dirty="0">
                <a:solidFill>
                  <a:srgbClr val="BBFF02">
                    <a:alpha val="90000"/>
                  </a:srgbClr>
                </a:solidFill>
              </a:rPr>
              <a:t> </a:t>
            </a:r>
            <a:r>
              <a:rPr lang="en-US" altLang="ja-JP" dirty="0" err="1"/>
              <a:t>contoh</a:t>
            </a:r>
            <a:r>
              <a:rPr lang="en-US" altLang="ja-JP" dirty="0"/>
              <a:t> yahoo, AOL, MSN, Lycos, Google.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BBFF02">
                    <a:alpha val="90000"/>
                  </a:srgbClr>
                </a:solidFill>
              </a:rPr>
              <a:t>Portal </a:t>
            </a:r>
            <a:r>
              <a:rPr lang="en-US" altLang="ja-JP" dirty="0" err="1">
                <a:solidFill>
                  <a:srgbClr val="BBFF02">
                    <a:alpha val="90000"/>
                  </a:srgbClr>
                </a:solidFill>
              </a:rPr>
              <a:t>khusus</a:t>
            </a:r>
            <a:r>
              <a:rPr lang="en-US" altLang="ja-JP" dirty="0">
                <a:solidFill>
                  <a:srgbClr val="BBFF02">
                    <a:alpha val="90000"/>
                  </a:srgbClr>
                </a:solidFill>
              </a:rPr>
              <a:t>/vertical </a:t>
            </a:r>
            <a:r>
              <a:rPr lang="en-US" altLang="ja-JP" dirty="0" err="1"/>
              <a:t>contoh</a:t>
            </a:r>
            <a:r>
              <a:rPr lang="en-US" altLang="ja-JP" dirty="0"/>
              <a:t> Village.com </a:t>
            </a:r>
            <a:r>
              <a:rPr lang="en-US" altLang="ja-JP" dirty="0" err="1"/>
              <a:t>untuk</a:t>
            </a:r>
            <a:r>
              <a:rPr lang="en-US" altLang="ja-JP" dirty="0"/>
              <a:t> </a:t>
            </a:r>
            <a:r>
              <a:rPr lang="en-US" altLang="ja-JP" dirty="0" err="1"/>
              <a:t>wanita</a:t>
            </a:r>
            <a:r>
              <a:rPr lang="en-US" altLang="ja-JP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7713884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>
          <a:xfrm>
            <a:off x="790278" y="679004"/>
            <a:ext cx="16457772" cy="1234083"/>
          </a:xfrm>
        </p:spPr>
        <p:txBody>
          <a:bodyPr/>
          <a:lstStyle/>
          <a:p>
            <a:r>
              <a:rPr kumimoji="1" lang="en-US" altLang="ja-JP" dirty="0"/>
              <a:t>MANFAAT JARING</a:t>
            </a:r>
            <a:r>
              <a:rPr kumimoji="1" lang="en-US" altLang="ja-JP" dirty="0">
                <a:solidFill>
                  <a:schemeClr val="accent1"/>
                </a:solidFill>
              </a:rPr>
              <a:t>A</a:t>
            </a:r>
            <a:r>
              <a:rPr kumimoji="1" lang="en-US" altLang="ja-JP" dirty="0"/>
              <a:t>N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 dirty="0" err="1"/>
              <a:t>Nurwati</a:t>
            </a:r>
            <a:r>
              <a:rPr lang="en-US" altLang="ja-JP" dirty="0"/>
              <a:t>, SH., MH. | 085691411973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4"/>
          </p:nvPr>
        </p:nvSpPr>
        <p:spPr>
          <a:xfrm>
            <a:off x="1870398" y="2656550"/>
            <a:ext cx="7128792" cy="1334822"/>
          </a:xfrm>
        </p:spPr>
        <p:txBody>
          <a:bodyPr/>
          <a:lstStyle/>
          <a:p>
            <a:r>
              <a:rPr lang="it-IT" altLang="ja-JP" sz="3600" dirty="0"/>
              <a:t>Berbagi perangkat periferal seperti printer, scaner.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sz="3600" dirty="0" err="1"/>
              <a:t>Berbagi</a:t>
            </a:r>
            <a:r>
              <a:rPr lang="en-US" altLang="ja-JP" sz="3600" dirty="0"/>
              <a:t> program </a:t>
            </a:r>
            <a:r>
              <a:rPr lang="en-US" altLang="ja-JP" sz="3600" dirty="0" err="1"/>
              <a:t>dan</a:t>
            </a:r>
            <a:r>
              <a:rPr lang="en-US" altLang="ja-JP" sz="3600" dirty="0"/>
              <a:t> data.</a:t>
            </a: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8"/>
          </p:nvPr>
        </p:nvSpPr>
        <p:spPr>
          <a:xfrm>
            <a:off x="1870398" y="7159724"/>
            <a:ext cx="6840760" cy="2016224"/>
          </a:xfrm>
        </p:spPr>
        <p:txBody>
          <a:bodyPr/>
          <a:lstStyle/>
          <a:p>
            <a:r>
              <a:rPr lang="en-US" altLang="ja-JP" sz="3600" dirty="0" err="1"/>
              <a:t>Komunikasi</a:t>
            </a:r>
            <a:r>
              <a:rPr lang="en-US" altLang="ja-JP" sz="3600" dirty="0"/>
              <a:t> yang </a:t>
            </a:r>
            <a:r>
              <a:rPr lang="en-US" altLang="ja-JP" sz="3600" dirty="0" err="1"/>
              <a:t>lebih</a:t>
            </a:r>
            <a:r>
              <a:rPr lang="en-US" altLang="ja-JP" sz="3600" dirty="0"/>
              <a:t> </a:t>
            </a:r>
            <a:r>
              <a:rPr lang="en-US" altLang="ja-JP" sz="3600" dirty="0" err="1"/>
              <a:t>baik</a:t>
            </a:r>
            <a:r>
              <a:rPr lang="en-US" altLang="ja-JP" sz="3600" dirty="0"/>
              <a:t>, </a:t>
            </a:r>
            <a:r>
              <a:rPr lang="en-US" altLang="ja-JP" sz="3600" dirty="0" err="1"/>
              <a:t>contoh</a:t>
            </a:r>
            <a:r>
              <a:rPr lang="en-US" altLang="ja-JP" sz="3600" dirty="0"/>
              <a:t> </a:t>
            </a:r>
            <a:r>
              <a:rPr lang="en-US" altLang="ja-JP" sz="3600" dirty="0" err="1"/>
              <a:t>dengan</a:t>
            </a:r>
            <a:r>
              <a:rPr lang="en-US" altLang="ja-JP" sz="3600" dirty="0"/>
              <a:t> </a:t>
            </a:r>
            <a:r>
              <a:rPr lang="en-US" altLang="ja-JP" sz="3600" dirty="0" err="1"/>
              <a:t>menggunakan</a:t>
            </a:r>
            <a:r>
              <a:rPr lang="en-US" altLang="ja-JP" sz="3600" dirty="0"/>
              <a:t> e-mail.</a:t>
            </a: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0"/>
          </p:nvPr>
        </p:nvSpPr>
        <p:spPr>
          <a:xfrm>
            <a:off x="10367342" y="2479204"/>
            <a:ext cx="7128792" cy="2016224"/>
          </a:xfrm>
        </p:spPr>
        <p:txBody>
          <a:bodyPr/>
          <a:lstStyle/>
          <a:p>
            <a:r>
              <a:rPr lang="en-US" altLang="ja-JP" sz="3600" dirty="0" err="1"/>
              <a:t>Keamanan</a:t>
            </a:r>
            <a:r>
              <a:rPr lang="en-US" altLang="ja-JP" sz="3600" dirty="0"/>
              <a:t> </a:t>
            </a:r>
            <a:r>
              <a:rPr lang="en-US" altLang="ja-JP" sz="3600" dirty="0" err="1"/>
              <a:t>informasi</a:t>
            </a:r>
            <a:r>
              <a:rPr lang="en-US" altLang="ja-JP" sz="3600" dirty="0"/>
              <a:t>, </a:t>
            </a:r>
            <a:r>
              <a:rPr lang="en-US" altLang="ja-JP" sz="3600" dirty="0" err="1"/>
              <a:t>bila</a:t>
            </a:r>
            <a:r>
              <a:rPr lang="en-US" altLang="ja-JP" sz="3600" dirty="0"/>
              <a:t> </a:t>
            </a:r>
            <a:r>
              <a:rPr lang="en-US" altLang="ja-JP" sz="3600" dirty="0" err="1"/>
              <a:t>terjadi</a:t>
            </a:r>
            <a:r>
              <a:rPr lang="en-US" altLang="ja-JP" sz="3600" dirty="0"/>
              <a:t> </a:t>
            </a:r>
            <a:r>
              <a:rPr lang="en-US" altLang="ja-JP" sz="3600" dirty="0" err="1"/>
              <a:t>kebakaran</a:t>
            </a:r>
            <a:r>
              <a:rPr lang="en-US" altLang="ja-JP" sz="3600" dirty="0"/>
              <a:t>, </a:t>
            </a:r>
            <a:r>
              <a:rPr lang="en-US" altLang="ja-JP" sz="3600" dirty="0" err="1"/>
              <a:t>dll</a:t>
            </a:r>
            <a:r>
              <a:rPr lang="en-US" altLang="ja-JP" sz="3600" dirty="0"/>
              <a:t> </a:t>
            </a:r>
            <a:r>
              <a:rPr lang="en-US" altLang="ja-JP" sz="3600" dirty="0" err="1"/>
              <a:t>informasi</a:t>
            </a:r>
            <a:r>
              <a:rPr lang="en-US" altLang="ja-JP" sz="3600" dirty="0"/>
              <a:t> </a:t>
            </a:r>
            <a:r>
              <a:rPr lang="en-US" altLang="ja-JP" sz="3600" dirty="0" err="1"/>
              <a:t>masih</a:t>
            </a:r>
            <a:r>
              <a:rPr lang="en-US" altLang="ja-JP" sz="3600" dirty="0"/>
              <a:t> </a:t>
            </a:r>
            <a:r>
              <a:rPr lang="en-US" altLang="ja-JP" sz="3600" dirty="0" err="1"/>
              <a:t>tersimpan</a:t>
            </a:r>
            <a:endParaRPr lang="en-US" altLang="ja-JP" sz="3600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22"/>
          </p:nvPr>
        </p:nvSpPr>
        <p:spPr>
          <a:xfrm>
            <a:off x="10367342" y="5071492"/>
            <a:ext cx="7128792" cy="1334822"/>
          </a:xfrm>
        </p:spPr>
        <p:txBody>
          <a:bodyPr/>
          <a:lstStyle/>
          <a:p>
            <a:r>
              <a:rPr lang="it-IT" altLang="ja-JP" sz="3600" dirty="0"/>
              <a:t>Akses ke data base, yang tersedia secara online.</a:t>
            </a:r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24"/>
          </p:nvPr>
        </p:nvSpPr>
        <p:spPr>
          <a:xfrm>
            <a:off x="10367342" y="7126394"/>
            <a:ext cx="7128792" cy="1905538"/>
          </a:xfrm>
        </p:spPr>
        <p:txBody>
          <a:bodyPr/>
          <a:lstStyle/>
          <a:p>
            <a:r>
              <a:rPr lang="en-US" altLang="ja-JP" sz="3600" dirty="0" err="1"/>
              <a:t>Memudahkan</a:t>
            </a:r>
            <a:r>
              <a:rPr lang="en-US" altLang="ja-JP" sz="3600" dirty="0"/>
              <a:t> </a:t>
            </a:r>
            <a:r>
              <a:rPr lang="en-US" altLang="ja-JP" sz="3600" dirty="0" err="1"/>
              <a:t>komunikasi</a:t>
            </a:r>
            <a:r>
              <a:rPr lang="en-US" altLang="ja-JP" sz="3600" dirty="0"/>
              <a:t> </a:t>
            </a:r>
            <a:r>
              <a:rPr lang="en-US" altLang="ja-JP" sz="3600" dirty="0" err="1"/>
              <a:t>dan</a:t>
            </a:r>
            <a:r>
              <a:rPr lang="en-US" altLang="ja-JP" sz="3600" dirty="0"/>
              <a:t> </a:t>
            </a:r>
            <a:r>
              <a:rPr lang="en-US" altLang="ja-JP" sz="3600" dirty="0" err="1"/>
              <a:t>dapat</a:t>
            </a:r>
            <a:r>
              <a:rPr lang="en-US" altLang="ja-JP" sz="3600" dirty="0"/>
              <a:t> </a:t>
            </a:r>
            <a:r>
              <a:rPr lang="en-US" altLang="ja-JP" sz="3600" dirty="0" err="1"/>
              <a:t>mengakses</a:t>
            </a:r>
            <a:r>
              <a:rPr lang="en-US" altLang="ja-JP" sz="3600" dirty="0"/>
              <a:t> </a:t>
            </a:r>
            <a:r>
              <a:rPr lang="en-US" altLang="ja-JP" sz="3600" dirty="0" err="1"/>
              <a:t>informasi</a:t>
            </a:r>
            <a:r>
              <a:rPr lang="en-US" altLang="ja-JP" sz="3600" dirty="0"/>
              <a:t> </a:t>
            </a:r>
            <a:r>
              <a:rPr lang="en-US" altLang="ja-JP" sz="3600" dirty="0" err="1"/>
              <a:t>secara</a:t>
            </a:r>
            <a:r>
              <a:rPr lang="en-US" altLang="ja-JP" sz="3600" dirty="0"/>
              <a:t> </a:t>
            </a:r>
            <a:r>
              <a:rPr lang="en-US" altLang="ja-JP" sz="3600" dirty="0" err="1"/>
              <a:t>cepat</a:t>
            </a:r>
            <a:r>
              <a:rPr lang="en-US" altLang="ja-JP" sz="3600" dirty="0"/>
              <a:t> </a:t>
            </a:r>
            <a:r>
              <a:rPr lang="en-US" altLang="ja-JP" sz="3600" dirty="0" err="1"/>
              <a:t>dan</a:t>
            </a:r>
            <a:r>
              <a:rPr lang="en-US" altLang="ja-JP" sz="3600" dirty="0"/>
              <a:t> </a:t>
            </a:r>
            <a:r>
              <a:rPr lang="en-US" altLang="ja-JP" sz="3600" dirty="0" err="1"/>
              <a:t>realtime</a:t>
            </a:r>
            <a:r>
              <a:rPr lang="en-US" altLang="ja-JP" sz="3600" dirty="0"/>
              <a:t>.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27336710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J</a:t>
            </a:r>
            <a:r>
              <a:rPr lang="en-US" altLang="ja-JP" dirty="0">
                <a:solidFill>
                  <a:schemeClr val="accent1"/>
                </a:solidFill>
              </a:rPr>
              <a:t>E</a:t>
            </a:r>
            <a:r>
              <a:rPr lang="en-US" altLang="ja-JP" dirty="0"/>
              <a:t>NIS JARINGAN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/>
          </p:nvPr>
        </p:nvSpPr>
        <p:spPr>
          <a:xfrm>
            <a:off x="8567142" y="1615108"/>
            <a:ext cx="9217024" cy="1390165"/>
          </a:xfrm>
        </p:spPr>
        <p:txBody>
          <a:bodyPr/>
          <a:lstStyle/>
          <a:p>
            <a:r>
              <a:rPr lang="en-US" altLang="ja-JP" sz="3200" dirty="0"/>
              <a:t>Wide Area Network (WAN), </a:t>
            </a:r>
            <a:r>
              <a:rPr lang="en-US" altLang="ja-JP" sz="3200" dirty="0" err="1"/>
              <a:t>mencakup</a:t>
            </a:r>
            <a:r>
              <a:rPr lang="en-US" altLang="ja-JP" sz="3200" dirty="0"/>
              <a:t> area </a:t>
            </a:r>
            <a:r>
              <a:rPr lang="en-US" altLang="ja-JP" sz="3200" dirty="0" err="1"/>
              <a:t>geografis</a:t>
            </a:r>
            <a:r>
              <a:rPr lang="en-US" altLang="ja-JP" sz="3200" dirty="0"/>
              <a:t> yang </a:t>
            </a:r>
            <a:r>
              <a:rPr lang="en-US" altLang="ja-JP" sz="3200" dirty="0" err="1"/>
              <a:t>sangat</a:t>
            </a:r>
            <a:r>
              <a:rPr lang="en-US" altLang="ja-JP" sz="3200" dirty="0"/>
              <a:t> </a:t>
            </a:r>
            <a:r>
              <a:rPr lang="en-US" altLang="ja-JP" sz="3200" dirty="0" err="1"/>
              <a:t>luas</a:t>
            </a:r>
            <a:endParaRPr lang="en-US" altLang="ja-JP" sz="3200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>
          <a:xfrm>
            <a:off x="8567142" y="3559324"/>
            <a:ext cx="8568952" cy="1440160"/>
          </a:xfrm>
        </p:spPr>
        <p:txBody>
          <a:bodyPr/>
          <a:lstStyle/>
          <a:p>
            <a:r>
              <a:rPr lang="en-US" altLang="ja-JP" sz="3200" dirty="0"/>
              <a:t>Metropolitan Area Network (MAN), </a:t>
            </a:r>
            <a:r>
              <a:rPr lang="en-US" altLang="ja-JP" sz="3200" dirty="0" err="1"/>
              <a:t>mencakup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sebuah</a:t>
            </a:r>
            <a:r>
              <a:rPr lang="en-US" altLang="ja-JP" sz="3200" dirty="0"/>
              <a:t> </a:t>
            </a:r>
            <a:r>
              <a:rPr lang="en-US" altLang="ja-JP" sz="3200" dirty="0" err="1"/>
              <a:t>kota</a:t>
            </a:r>
            <a:r>
              <a:rPr lang="en-US" altLang="ja-JP" sz="3200" dirty="0"/>
              <a:t> </a:t>
            </a:r>
            <a:r>
              <a:rPr lang="en-US" altLang="ja-JP" sz="3200" dirty="0" err="1"/>
              <a:t>atau</a:t>
            </a:r>
            <a:r>
              <a:rPr lang="en-US" altLang="ja-JP" sz="3200" dirty="0"/>
              <a:t> </a:t>
            </a:r>
            <a:r>
              <a:rPr lang="en-US" altLang="ja-JP" sz="3200" dirty="0" err="1"/>
              <a:t>daerah</a:t>
            </a:r>
            <a:endParaRPr lang="en-US" altLang="ja-JP" sz="3200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8567142" y="5791572"/>
            <a:ext cx="8568952" cy="1224136"/>
          </a:xfrm>
        </p:spPr>
        <p:txBody>
          <a:bodyPr/>
          <a:lstStyle/>
          <a:p>
            <a:r>
              <a:rPr lang="sv-SE" altLang="ja-JP" sz="3200" dirty="0"/>
              <a:t>Local Area Network (LAN), cakupan geografis terbatas.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0"/>
          </p:nvPr>
        </p:nvSpPr>
        <p:spPr>
          <a:xfrm>
            <a:off x="8567142" y="8167836"/>
            <a:ext cx="8568952" cy="1224136"/>
          </a:xfrm>
        </p:spPr>
        <p:txBody>
          <a:bodyPr/>
          <a:lstStyle/>
          <a:p>
            <a:r>
              <a:rPr lang="en-US" altLang="ja-JP" sz="3200" dirty="0"/>
              <a:t>Home Area Network (HAN)</a:t>
            </a:r>
          </a:p>
        </p:txBody>
      </p:sp>
    </p:spTree>
    <p:extLst>
      <p:ext uri="{BB962C8B-B14F-4D97-AF65-F5344CB8AC3E}">
        <p14:creationId xmlns:p14="http://schemas.microsoft.com/office/powerpoint/2010/main" val="31993069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P</a:t>
            </a:r>
            <a:r>
              <a:rPr lang="en-US" altLang="ja-JP" dirty="0">
                <a:solidFill>
                  <a:srgbClr val="BBFF02"/>
                </a:solidFill>
              </a:rPr>
              <a:t>E</a:t>
            </a:r>
            <a:r>
              <a:rPr lang="en-US" altLang="ja-JP" dirty="0"/>
              <a:t>NGENALAN</a:t>
            </a:r>
            <a:endParaRPr kumimoji="1"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 dirty="0" err="1"/>
              <a:t>Nurwati</a:t>
            </a:r>
            <a:r>
              <a:rPr lang="en-US" altLang="ja-JP" dirty="0"/>
              <a:t>, SH., MH. | 085691411973</a:t>
            </a:r>
            <a:endParaRPr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dirty="0" err="1"/>
              <a:t>Teknologi</a:t>
            </a:r>
            <a:r>
              <a:rPr lang="en-US" altLang="ja-JP" dirty="0"/>
              <a:t> </a:t>
            </a:r>
            <a:r>
              <a:rPr lang="en-US" altLang="ja-JP" dirty="0" err="1"/>
              <a:t>Informasi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>
          <a:xfrm>
            <a:off x="1150318" y="2695228"/>
            <a:ext cx="15913768" cy="1656184"/>
          </a:xfrm>
        </p:spPr>
        <p:txBody>
          <a:bodyPr>
            <a:noAutofit/>
          </a:bodyPr>
          <a:lstStyle/>
          <a:p>
            <a:r>
              <a:rPr lang="en-US" altLang="ja-JP" sz="8000" dirty="0" err="1"/>
              <a:t>Perlunya</a:t>
            </a:r>
            <a:r>
              <a:rPr lang="en-US" altLang="ja-JP" sz="8000" dirty="0"/>
              <a:t> </a:t>
            </a:r>
            <a:r>
              <a:rPr lang="en-US" altLang="ja-JP" sz="8000" dirty="0" err="1"/>
              <a:t>Teknologi</a:t>
            </a:r>
            <a:r>
              <a:rPr lang="en-US" altLang="ja-JP" sz="8000" dirty="0"/>
              <a:t> </a:t>
            </a:r>
            <a:r>
              <a:rPr lang="en-US" altLang="ja-JP" sz="8000" dirty="0" err="1"/>
              <a:t>Informasi</a:t>
            </a:r>
            <a:r>
              <a:rPr lang="en-US" altLang="ja-JP" sz="8000" dirty="0"/>
              <a:t> :</a:t>
            </a:r>
            <a:endParaRPr lang="ja-JP" altLang="en-US" sz="8000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970298" y="4207396"/>
            <a:ext cx="15913768" cy="3744416"/>
          </a:xfrm>
        </p:spPr>
        <p:txBody>
          <a:bodyPr/>
          <a:lstStyle/>
          <a:p>
            <a:r>
              <a:rPr lang="en-US" altLang="ja-JP" sz="4800" dirty="0"/>
              <a:t>1. </a:t>
            </a:r>
            <a:r>
              <a:rPr lang="en-US" altLang="ja-JP" sz="4800" dirty="0" err="1"/>
              <a:t>Kompleksitas</a:t>
            </a:r>
            <a:r>
              <a:rPr lang="en-US" altLang="ja-JP" sz="4800" dirty="0"/>
              <a:t> </a:t>
            </a:r>
            <a:r>
              <a:rPr lang="en-US" altLang="ja-JP" sz="4800" dirty="0" err="1"/>
              <a:t>tugas</a:t>
            </a:r>
            <a:r>
              <a:rPr lang="en-US" altLang="ja-JP" sz="4800" dirty="0"/>
              <a:t> </a:t>
            </a:r>
            <a:r>
              <a:rPr lang="en-US" altLang="ja-JP" sz="4800" dirty="0" err="1"/>
              <a:t>manajemen</a:t>
            </a:r>
            <a:r>
              <a:rPr lang="en-US" altLang="ja-JP" sz="4800" dirty="0"/>
              <a:t>; </a:t>
            </a:r>
          </a:p>
          <a:p>
            <a:r>
              <a:rPr lang="en-US" altLang="ja-JP" sz="4800" dirty="0"/>
              <a:t>2. </a:t>
            </a:r>
            <a:r>
              <a:rPr lang="en-US" altLang="ja-JP" sz="4800" dirty="0" err="1"/>
              <a:t>Pengaruh</a:t>
            </a:r>
            <a:r>
              <a:rPr lang="en-US" altLang="ja-JP" sz="4800" dirty="0"/>
              <a:t> </a:t>
            </a:r>
            <a:r>
              <a:rPr lang="en-US" altLang="ja-JP" sz="4800" dirty="0" err="1"/>
              <a:t>Globalisasi</a:t>
            </a:r>
            <a:r>
              <a:rPr lang="en-US" altLang="ja-JP" sz="4800" dirty="0"/>
              <a:t>; </a:t>
            </a:r>
          </a:p>
          <a:p>
            <a:r>
              <a:rPr lang="en-US" altLang="ja-JP" sz="4800" dirty="0"/>
              <a:t>3. </a:t>
            </a:r>
            <a:r>
              <a:rPr lang="en-US" altLang="ja-JP" sz="4800" dirty="0" err="1"/>
              <a:t>Perlunya</a:t>
            </a:r>
            <a:r>
              <a:rPr lang="en-US" altLang="ja-JP" sz="4800" dirty="0"/>
              <a:t> response time </a:t>
            </a:r>
            <a:r>
              <a:rPr lang="en-US" altLang="ja-JP" sz="4800" dirty="0" err="1"/>
              <a:t>cepat</a:t>
            </a:r>
            <a:r>
              <a:rPr lang="en-US" altLang="ja-JP" sz="4800" dirty="0"/>
              <a:t>; </a:t>
            </a:r>
          </a:p>
          <a:p>
            <a:r>
              <a:rPr lang="en-US" altLang="ja-JP" sz="4800" dirty="0"/>
              <a:t>4. </a:t>
            </a:r>
            <a:r>
              <a:rPr lang="en-US" altLang="ja-JP" sz="4800" dirty="0" err="1"/>
              <a:t>Tekanan</a:t>
            </a:r>
            <a:r>
              <a:rPr lang="en-US" altLang="ja-JP" sz="4800" dirty="0"/>
              <a:t> </a:t>
            </a:r>
            <a:r>
              <a:rPr lang="en-US" altLang="ja-JP" sz="4800" dirty="0" err="1"/>
              <a:t>persaingan</a:t>
            </a:r>
            <a:r>
              <a:rPr lang="en-US" altLang="ja-JP" sz="4800" dirty="0"/>
              <a:t> </a:t>
            </a:r>
            <a:r>
              <a:rPr lang="en-US" altLang="ja-JP" sz="4800" dirty="0" err="1"/>
              <a:t>bisnis</a:t>
            </a:r>
            <a:r>
              <a:rPr lang="en-US" altLang="ja-JP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11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ッター プレースホルダー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 dirty="0" err="1"/>
              <a:t>Nurwati</a:t>
            </a:r>
            <a:r>
              <a:rPr lang="en-US" altLang="ja-JP" dirty="0"/>
              <a:t>, SH., MH. | 085691411973</a:t>
            </a:r>
            <a:endParaRPr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>
          <a:xfrm>
            <a:off x="1222326" y="1975148"/>
            <a:ext cx="15913768" cy="1728192"/>
          </a:xfrm>
        </p:spPr>
        <p:txBody>
          <a:bodyPr>
            <a:noAutofit/>
          </a:bodyPr>
          <a:lstStyle/>
          <a:p>
            <a:r>
              <a:rPr lang="sv-SE" altLang="ja-JP" sz="7200" dirty="0"/>
              <a:t>Struktur Jaringan :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1186322" y="3703340"/>
            <a:ext cx="15913768" cy="3312368"/>
          </a:xfrm>
        </p:spPr>
        <p:txBody>
          <a:bodyPr/>
          <a:lstStyle/>
          <a:p>
            <a:r>
              <a:rPr lang="nn-NO" altLang="ja-JP" sz="4000" dirty="0"/>
              <a:t>1. Jaringan Klien/server terdiri dari beberapa mikrokomputer yang meminta data dan komputer server yang menyuplai data.</a:t>
            </a:r>
          </a:p>
          <a:p>
            <a:r>
              <a:rPr lang="nn-NO" altLang="ja-JP" sz="4000" dirty="0"/>
              <a:t>2. Jaringan peer-to-peer, semua mikrokomputer terhubung secara langsung.</a:t>
            </a:r>
          </a:p>
        </p:txBody>
      </p:sp>
    </p:spTree>
    <p:extLst>
      <p:ext uri="{BB962C8B-B14F-4D97-AF65-F5344CB8AC3E}">
        <p14:creationId xmlns:p14="http://schemas.microsoft.com/office/powerpoint/2010/main" val="5750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r>
              <a:rPr lang="en-US" altLang="ja-JP" dirty="0" err="1"/>
              <a:t>Nurwati</a:t>
            </a:r>
            <a:r>
              <a:rPr lang="en-US" altLang="ja-JP" dirty="0"/>
              <a:t>, SH., MH. | 085691411973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sp>
        <p:nvSpPr>
          <p:cNvPr id="34" name="テキスト プレースホルダー 3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sz="4400" dirty="0" err="1"/>
              <a:t>Koneksi</a:t>
            </a:r>
            <a:r>
              <a:rPr lang="en-US" altLang="en-US" sz="4400" dirty="0"/>
              <a:t> </a:t>
            </a:r>
            <a:r>
              <a:rPr lang="en-US" altLang="en-US" sz="4400" dirty="0" err="1"/>
              <a:t>kabel</a:t>
            </a:r>
            <a:r>
              <a:rPr lang="en-US" altLang="en-US" sz="4400" dirty="0"/>
              <a:t> </a:t>
            </a:r>
            <a:r>
              <a:rPr lang="en-US" altLang="en-US" sz="4400" dirty="0" err="1"/>
              <a:t>dan</a:t>
            </a:r>
            <a:r>
              <a:rPr lang="en-US" altLang="en-US" sz="4400" dirty="0"/>
              <a:t> </a:t>
            </a:r>
            <a:r>
              <a:rPr lang="en-US" altLang="en-US" sz="4400" dirty="0" err="1"/>
              <a:t>atau</a:t>
            </a:r>
            <a:r>
              <a:rPr lang="en-US" altLang="en-US" sz="4400" dirty="0"/>
              <a:t> </a:t>
            </a:r>
            <a:r>
              <a:rPr lang="en-US" altLang="en-US" sz="4400" dirty="0" err="1"/>
              <a:t>Nirkabel</a:t>
            </a:r>
            <a:endParaRPr lang="en-US" altLang="en-US" sz="4400" dirty="0"/>
          </a:p>
        </p:txBody>
      </p:sp>
      <p:sp>
        <p:nvSpPr>
          <p:cNvPr id="35" name="テキスト プレースホルダー 3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en-US" sz="4400" dirty="0"/>
              <a:t>Host </a:t>
            </a:r>
            <a:r>
              <a:rPr lang="en-US" altLang="en-US" sz="4400" dirty="0" err="1"/>
              <a:t>dan</a:t>
            </a:r>
            <a:r>
              <a:rPr lang="en-US" altLang="en-US" sz="4400" dirty="0"/>
              <a:t> Node</a:t>
            </a:r>
          </a:p>
        </p:txBody>
      </p:sp>
      <p:sp>
        <p:nvSpPr>
          <p:cNvPr id="36" name="テキスト プレースホルダー 3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sz="4400" dirty="0" err="1"/>
              <a:t>Paket</a:t>
            </a:r>
            <a:endParaRPr lang="en-US" altLang="en-US" sz="4400" dirty="0"/>
          </a:p>
        </p:txBody>
      </p:sp>
      <p:sp>
        <p:nvSpPr>
          <p:cNvPr id="37" name="テキスト プレースホルダー 36"/>
          <p:cNvSpPr>
            <a:spLocks noGrp="1"/>
          </p:cNvSpPr>
          <p:nvPr>
            <p:ph type="body" sz="quarter" idx="17"/>
          </p:nvPr>
        </p:nvSpPr>
        <p:spPr>
          <a:xfrm>
            <a:off x="8207102" y="5791572"/>
            <a:ext cx="9289032" cy="2808312"/>
          </a:xfrm>
        </p:spPr>
        <p:txBody>
          <a:bodyPr/>
          <a:lstStyle/>
          <a:p>
            <a:r>
              <a:rPr lang="en-US" altLang="en-US" sz="3600" dirty="0" err="1"/>
              <a:t>Protokol</a:t>
            </a:r>
            <a:endParaRPr lang="en-US" altLang="en-US" sz="3600" dirty="0"/>
          </a:p>
          <a:p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komputer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jaringan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alamat</a:t>
            </a:r>
            <a:r>
              <a:rPr lang="en-US" altLang="en-US" sz="2400" dirty="0"/>
              <a:t> Internet Protocol </a:t>
            </a:r>
            <a:r>
              <a:rPr lang="en-US" altLang="en-US" sz="2400" dirty="0" err="1"/>
              <a:t>sehingga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komputer</a:t>
            </a:r>
            <a:r>
              <a:rPr lang="en-US" altLang="en-US" sz="2400" dirty="0"/>
              <a:t> lain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berkomunikasi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komputer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tertentu</a:t>
            </a:r>
            <a:endParaRPr lang="en-US" altLang="en-US" sz="2400" dirty="0"/>
          </a:p>
        </p:txBody>
      </p:sp>
      <p:sp>
        <p:nvSpPr>
          <p:cNvPr id="38" name="テキスト プレースホルダー 37"/>
          <p:cNvSpPr>
            <a:spLocks noGrp="1"/>
          </p:cNvSpPr>
          <p:nvPr>
            <p:ph type="body" sz="quarter" idx="18"/>
          </p:nvPr>
        </p:nvSpPr>
        <p:spPr>
          <a:xfrm>
            <a:off x="8207102" y="8095828"/>
            <a:ext cx="9289032" cy="1224136"/>
          </a:xfrm>
        </p:spPr>
        <p:txBody>
          <a:bodyPr/>
          <a:lstStyle/>
          <a:p>
            <a:r>
              <a:rPr lang="en-US" altLang="en-US" sz="3600" dirty="0" err="1"/>
              <a:t>Piranti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pendukung</a:t>
            </a:r>
            <a:r>
              <a:rPr lang="en-US" altLang="en-US" sz="3600" dirty="0"/>
              <a:t>: Hub, Switch, Router, </a:t>
            </a:r>
            <a:r>
              <a:rPr lang="en-US" altLang="en-US" sz="3600" dirty="0" err="1"/>
              <a:t>dll</a:t>
            </a:r>
            <a:r>
              <a:rPr lang="en-US" altLang="en-US" sz="3600" dirty="0"/>
              <a:t>.</a:t>
            </a:r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 sz="6600" dirty="0" err="1"/>
              <a:t>Komponen</a:t>
            </a:r>
            <a:r>
              <a:rPr lang="en-US" altLang="en-US" sz="6600" dirty="0"/>
              <a:t> </a:t>
            </a:r>
            <a:r>
              <a:rPr lang="en-US" altLang="en-US" sz="6600" dirty="0" err="1"/>
              <a:t>Jaringan</a:t>
            </a:r>
            <a:endParaRPr kumimoji="1" lang="en-US" altLang="ja-JP" sz="6600" dirty="0"/>
          </a:p>
        </p:txBody>
      </p:sp>
    </p:spTree>
    <p:extLst>
      <p:ext uri="{BB962C8B-B14F-4D97-AF65-F5344CB8AC3E}">
        <p14:creationId xmlns:p14="http://schemas.microsoft.com/office/powerpoint/2010/main" val="3277387390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</a:t>
            </a:r>
            <a:r>
              <a:rPr lang="en-US" altLang="ja-JP" dirty="0">
                <a:solidFill>
                  <a:schemeClr val="accent1"/>
                </a:solidFill>
              </a:rPr>
              <a:t>O</a:t>
            </a:r>
            <a:r>
              <a:rPr lang="en-US" altLang="ja-JP" dirty="0"/>
              <a:t>POLOGI JARINGAN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Layout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/>
          </p:nvPr>
        </p:nvSpPr>
        <p:spPr>
          <a:xfrm>
            <a:off x="8567142" y="1881127"/>
            <a:ext cx="9217024" cy="2110245"/>
          </a:xfrm>
        </p:spPr>
        <p:txBody>
          <a:bodyPr/>
          <a:lstStyle/>
          <a:p>
            <a:r>
              <a:rPr lang="en-US" altLang="ja-JP" sz="3200" dirty="0"/>
              <a:t>Layout </a:t>
            </a:r>
            <a:r>
              <a:rPr lang="en-US" altLang="ja-JP" sz="3200" dirty="0" err="1"/>
              <a:t>atau</a:t>
            </a:r>
            <a:r>
              <a:rPr lang="en-US" altLang="ja-JP" sz="3200" dirty="0"/>
              <a:t> </a:t>
            </a:r>
            <a:r>
              <a:rPr lang="en-US" altLang="ja-JP" sz="3200" dirty="0" err="1"/>
              <a:t>bentuk</a:t>
            </a:r>
            <a:r>
              <a:rPr lang="en-US" altLang="ja-JP" sz="3200" dirty="0"/>
              <a:t> </a:t>
            </a:r>
            <a:r>
              <a:rPr lang="en-US" altLang="ja-JP" sz="3200" dirty="0" err="1"/>
              <a:t>logik</a:t>
            </a:r>
            <a:r>
              <a:rPr lang="en-US" altLang="ja-JP" sz="3200" dirty="0"/>
              <a:t> </a:t>
            </a:r>
            <a:r>
              <a:rPr lang="en-US" altLang="ja-JP" sz="3200" dirty="0" err="1"/>
              <a:t>dari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suatu</a:t>
            </a:r>
            <a:r>
              <a:rPr lang="en-US" altLang="ja-JP" sz="3200" dirty="0"/>
              <a:t> </a:t>
            </a:r>
            <a:r>
              <a:rPr lang="en-US" altLang="ja-JP" sz="3200" dirty="0" err="1"/>
              <a:t>jaringan</a:t>
            </a:r>
            <a:r>
              <a:rPr lang="en-US" altLang="ja-JP" sz="3200" dirty="0"/>
              <a:t>.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5"/>
          </p:nvPr>
        </p:nvSpPr>
        <p:spPr>
          <a:xfrm>
            <a:off x="8567142" y="3343300"/>
            <a:ext cx="8568952" cy="864096"/>
          </a:xfrm>
        </p:spPr>
        <p:txBody>
          <a:bodyPr/>
          <a:lstStyle/>
          <a:p>
            <a:r>
              <a:rPr lang="en-US" altLang="ja-JP" dirty="0" err="1"/>
              <a:t>Jaringan</a:t>
            </a:r>
            <a:r>
              <a:rPr lang="en-US" altLang="ja-JP" dirty="0"/>
              <a:t> Bus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>
          <a:xfrm>
            <a:off x="8567142" y="4063380"/>
            <a:ext cx="8568952" cy="2160240"/>
          </a:xfrm>
        </p:spPr>
        <p:txBody>
          <a:bodyPr/>
          <a:lstStyle/>
          <a:p>
            <a:r>
              <a:rPr lang="fi-FI" altLang="ja-JP" sz="3200" dirty="0"/>
              <a:t>Semua piranti komunikasi terhubung ke kanal yang sama.</a:t>
            </a: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>
          <a:xfrm>
            <a:off x="8567142" y="5431532"/>
            <a:ext cx="8568952" cy="864096"/>
          </a:xfrm>
        </p:spPr>
        <p:txBody>
          <a:bodyPr/>
          <a:lstStyle/>
          <a:p>
            <a:r>
              <a:rPr lang="en-US" altLang="ja-JP" dirty="0" err="1"/>
              <a:t>Jaringan</a:t>
            </a:r>
            <a:r>
              <a:rPr lang="en-US" altLang="ja-JP" dirty="0"/>
              <a:t> Ring</a:t>
            </a:r>
            <a:endParaRPr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8567142" y="6079604"/>
            <a:ext cx="8568952" cy="1224136"/>
          </a:xfrm>
        </p:spPr>
        <p:txBody>
          <a:bodyPr/>
          <a:lstStyle/>
          <a:p>
            <a:r>
              <a:rPr lang="sv-SE" altLang="ja-JP" dirty="0"/>
              <a:t>semua piranti komunikasi  terhubung dalam loop yang kontinu. Pesan elektronik berjalan sepanjang ring hingga mencapai alamat yang dituju.</a:t>
            </a: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9"/>
          </p:nvPr>
        </p:nvSpPr>
        <p:spPr>
          <a:xfrm>
            <a:off x="8567142" y="7591772"/>
            <a:ext cx="8568952" cy="864096"/>
          </a:xfrm>
        </p:spPr>
        <p:txBody>
          <a:bodyPr/>
          <a:lstStyle/>
          <a:p>
            <a:r>
              <a:rPr lang="en-US" altLang="ja-JP" dirty="0" err="1"/>
              <a:t>Jaringan</a:t>
            </a:r>
            <a:r>
              <a:rPr lang="en-US" altLang="ja-JP" dirty="0"/>
              <a:t> Star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0"/>
          </p:nvPr>
        </p:nvSpPr>
        <p:spPr>
          <a:xfrm>
            <a:off x="8567142" y="8239844"/>
            <a:ext cx="8568952" cy="1224136"/>
          </a:xfrm>
        </p:spPr>
        <p:txBody>
          <a:bodyPr/>
          <a:lstStyle/>
          <a:p>
            <a:r>
              <a:rPr lang="en-US" altLang="ja-JP" dirty="0" err="1"/>
              <a:t>Semua</a:t>
            </a:r>
            <a:r>
              <a:rPr lang="en-US" altLang="ja-JP" dirty="0"/>
              <a:t> </a:t>
            </a:r>
            <a:r>
              <a:rPr lang="en-US" altLang="ja-JP" dirty="0" err="1"/>
              <a:t>piranti</a:t>
            </a:r>
            <a:r>
              <a:rPr lang="en-US" altLang="ja-JP" dirty="0"/>
              <a:t> </a:t>
            </a:r>
            <a:r>
              <a:rPr lang="en-US" altLang="ja-JP" dirty="0" err="1"/>
              <a:t>komunikasi</a:t>
            </a:r>
            <a:r>
              <a:rPr lang="en-US" altLang="ja-JP" dirty="0"/>
              <a:t> </a:t>
            </a:r>
            <a:r>
              <a:rPr lang="en-US" altLang="ja-JP" dirty="0" err="1"/>
              <a:t>terhubung</a:t>
            </a:r>
            <a:r>
              <a:rPr lang="en-US" altLang="ja-JP" dirty="0"/>
              <a:t> </a:t>
            </a:r>
            <a:r>
              <a:rPr lang="en-US" altLang="ja-JP" dirty="0" err="1"/>
              <a:t>secara</a:t>
            </a:r>
            <a:r>
              <a:rPr lang="en-US" altLang="ja-JP" dirty="0"/>
              <a:t> </a:t>
            </a:r>
            <a:r>
              <a:rPr lang="en-US" altLang="ja-JP" dirty="0" err="1"/>
              <a:t>langsung</a:t>
            </a:r>
            <a:r>
              <a:rPr lang="en-US" altLang="ja-JP" dirty="0"/>
              <a:t> </a:t>
            </a:r>
            <a:r>
              <a:rPr lang="en-US" altLang="ja-JP" dirty="0" err="1"/>
              <a:t>ke</a:t>
            </a:r>
            <a:r>
              <a:rPr lang="en-US" altLang="ja-JP" dirty="0"/>
              <a:t> server. </a:t>
            </a:r>
            <a:r>
              <a:rPr lang="en-US" altLang="ja-JP" dirty="0" err="1"/>
              <a:t>Pesan</a:t>
            </a:r>
            <a:r>
              <a:rPr lang="en-US" altLang="ja-JP" dirty="0"/>
              <a:t> </a:t>
            </a:r>
            <a:r>
              <a:rPr lang="en-US" altLang="ja-JP" dirty="0" err="1"/>
              <a:t>berjalan</a:t>
            </a:r>
            <a:r>
              <a:rPr lang="en-US" altLang="ja-JP" dirty="0"/>
              <a:t> </a:t>
            </a:r>
            <a:r>
              <a:rPr lang="en-US" altLang="ja-JP" dirty="0" err="1"/>
              <a:t>melalui</a:t>
            </a:r>
            <a:r>
              <a:rPr lang="en-US" altLang="ja-JP" dirty="0"/>
              <a:t> Hub </a:t>
            </a:r>
            <a:r>
              <a:rPr lang="en-US" altLang="ja-JP" dirty="0" err="1"/>
              <a:t>pusat</a:t>
            </a:r>
            <a:r>
              <a:rPr lang="en-US" altLang="ja-JP" dirty="0"/>
              <a:t> </a:t>
            </a:r>
            <a:r>
              <a:rPr lang="en-US" altLang="ja-JP" dirty="0" err="1"/>
              <a:t>menuju</a:t>
            </a:r>
            <a:r>
              <a:rPr lang="en-US" altLang="ja-JP" dirty="0"/>
              <a:t> </a:t>
            </a:r>
            <a:r>
              <a:rPr lang="en-US" altLang="ja-JP" dirty="0" err="1"/>
              <a:t>tujuannya</a:t>
            </a:r>
            <a:r>
              <a:rPr lang="en-US" altLang="ja-JP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873789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ッター プレースホルダー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 dirty="0" err="1"/>
              <a:t>Nurwati</a:t>
            </a:r>
            <a:r>
              <a:rPr lang="en-US" altLang="ja-JP" dirty="0"/>
              <a:t>, SH., MH. | 085691411973</a:t>
            </a:r>
            <a:endParaRPr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>
          <a:xfrm>
            <a:off x="1222326" y="3127276"/>
            <a:ext cx="15913768" cy="1728192"/>
          </a:xfrm>
        </p:spPr>
        <p:txBody>
          <a:bodyPr>
            <a:noAutofit/>
          </a:bodyPr>
          <a:lstStyle/>
          <a:p>
            <a:r>
              <a:rPr lang="sv-SE" altLang="ja-JP" sz="7200" dirty="0"/>
              <a:t>Teknologi mencegah tabrakan data :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1186322" y="4855468"/>
            <a:ext cx="15913768" cy="3312368"/>
          </a:xfrm>
        </p:spPr>
        <p:txBody>
          <a:bodyPr/>
          <a:lstStyle/>
          <a:p>
            <a:r>
              <a:rPr lang="nn-NO" altLang="ja-JP" sz="4000" dirty="0"/>
              <a:t>1. Ethernet, teknologi LAN mengatur pengiriman paket data</a:t>
            </a:r>
          </a:p>
          <a:p>
            <a:r>
              <a:rPr lang="nn-NO" altLang="ja-JP" sz="4000" dirty="0"/>
              <a:t>2. Token Ring, teknologi LAN yang mentransmisikan pesan kontrol yang dinamakan ‘token’.</a:t>
            </a:r>
          </a:p>
        </p:txBody>
      </p:sp>
    </p:spTree>
    <p:extLst>
      <p:ext uri="{BB962C8B-B14F-4D97-AF65-F5344CB8AC3E}">
        <p14:creationId xmlns:p14="http://schemas.microsoft.com/office/powerpoint/2010/main" val="15125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KONEKSI KAB</a:t>
            </a:r>
            <a:r>
              <a:rPr lang="en-US" altLang="ja-JP" dirty="0">
                <a:solidFill>
                  <a:schemeClr val="accent1"/>
                </a:solidFill>
              </a:rPr>
              <a:t>E</a:t>
            </a:r>
            <a:r>
              <a:rPr lang="en-US" altLang="ja-JP" dirty="0"/>
              <a:t>L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 dirty="0" err="1"/>
              <a:t>Nurwati</a:t>
            </a:r>
            <a:r>
              <a:rPr lang="en-US" altLang="ja-JP" dirty="0"/>
              <a:t>, SH., MH. | 085691411973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3"/>
          </p:nvPr>
        </p:nvSpPr>
        <p:spPr>
          <a:xfrm>
            <a:off x="9318472" y="2839244"/>
            <a:ext cx="7961638" cy="864096"/>
          </a:xfrm>
        </p:spPr>
        <p:txBody>
          <a:bodyPr/>
          <a:lstStyle/>
          <a:p>
            <a:r>
              <a:rPr lang="en-US" altLang="ja-JP" dirty="0" err="1">
                <a:solidFill>
                  <a:schemeClr val="tx1"/>
                </a:solidFill>
              </a:rPr>
              <a:t>Kabel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dirty="0" err="1">
                <a:solidFill>
                  <a:schemeClr val="tx1"/>
                </a:solidFill>
              </a:rPr>
              <a:t>Ulir</a:t>
            </a:r>
            <a:r>
              <a:rPr lang="en-US" altLang="ja-JP" dirty="0">
                <a:solidFill>
                  <a:schemeClr val="tx1"/>
                </a:solidFill>
              </a:rPr>
              <a:t> ( Twisted-Pair Wire)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5"/>
          </p:nvPr>
        </p:nvSpPr>
        <p:spPr>
          <a:xfrm>
            <a:off x="9321572" y="5143500"/>
            <a:ext cx="7961638" cy="864096"/>
          </a:xfrm>
        </p:spPr>
        <p:txBody>
          <a:bodyPr/>
          <a:lstStyle/>
          <a:p>
            <a:r>
              <a:rPr lang="en-US" altLang="ja-JP" dirty="0" err="1">
                <a:solidFill>
                  <a:schemeClr val="tx1"/>
                </a:solidFill>
              </a:rPr>
              <a:t>Kabel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dirty="0" err="1">
                <a:solidFill>
                  <a:schemeClr val="tx1"/>
                </a:solidFill>
              </a:rPr>
              <a:t>Koaksial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7"/>
          </p:nvPr>
        </p:nvSpPr>
        <p:spPr>
          <a:xfrm>
            <a:off x="9318472" y="7447756"/>
            <a:ext cx="7961638" cy="864096"/>
          </a:xfrm>
        </p:spPr>
        <p:txBody>
          <a:bodyPr/>
          <a:lstStyle/>
          <a:p>
            <a:r>
              <a:rPr lang="en-US" altLang="ja-JP" dirty="0" err="1">
                <a:solidFill>
                  <a:schemeClr val="tx1"/>
                </a:solidFill>
              </a:rPr>
              <a:t>Kabel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dirty="0" err="1">
                <a:solidFill>
                  <a:schemeClr val="tx1"/>
                </a:solidFill>
              </a:rPr>
              <a:t>Serat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dirty="0" err="1">
                <a:solidFill>
                  <a:schemeClr val="tx1"/>
                </a:solidFill>
              </a:rPr>
              <a:t>Optik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bg1">
                    <a:lumMod val="75000"/>
                    <a:lumOff val="25000"/>
                    <a:alpha val="90000"/>
                  </a:schemeClr>
                </a:solidFill>
              </a:rPr>
              <a:t>1</a:t>
            </a:r>
            <a:endParaRPr kumimoji="1" lang="ja-JP" altLang="en-US" dirty="0">
              <a:solidFill>
                <a:schemeClr val="bg1">
                  <a:lumMod val="75000"/>
                  <a:lumOff val="25000"/>
                  <a:alpha val="90000"/>
                </a:schemeClr>
              </a:solidFill>
            </a:endParaRPr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bg1">
                    <a:lumMod val="75000"/>
                    <a:lumOff val="25000"/>
                    <a:alpha val="90000"/>
                  </a:schemeClr>
                </a:solidFill>
              </a:rPr>
              <a:t>2</a:t>
            </a:r>
            <a:endParaRPr kumimoji="1" lang="ja-JP" altLang="en-US" dirty="0">
              <a:solidFill>
                <a:schemeClr val="bg1">
                  <a:lumMod val="75000"/>
                  <a:lumOff val="25000"/>
                  <a:alpha val="90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2561394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KONEKSI N</a:t>
            </a:r>
            <a:r>
              <a:rPr lang="en-US" altLang="ja-JP" dirty="0">
                <a:solidFill>
                  <a:schemeClr val="accent1"/>
                </a:solidFill>
              </a:rPr>
              <a:t>I</a:t>
            </a:r>
            <a:r>
              <a:rPr lang="en-US" altLang="ja-JP" dirty="0"/>
              <a:t>RKABEL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 dirty="0" err="1"/>
              <a:t>Nurwati</a:t>
            </a:r>
            <a:r>
              <a:rPr lang="en-US" altLang="ja-JP" dirty="0"/>
              <a:t>, SH., MH. | 085691411973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3"/>
          </p:nvPr>
        </p:nvSpPr>
        <p:spPr>
          <a:xfrm>
            <a:off x="12815614" y="2767236"/>
            <a:ext cx="5040560" cy="864096"/>
          </a:xfrm>
        </p:spPr>
        <p:txBody>
          <a:bodyPr/>
          <a:lstStyle/>
          <a:p>
            <a:r>
              <a:rPr lang="en-US" altLang="ja-JP" dirty="0" err="1"/>
              <a:t>Transmisi</a:t>
            </a:r>
            <a:r>
              <a:rPr lang="en-US" altLang="ja-JP" dirty="0"/>
              <a:t> </a:t>
            </a:r>
            <a:r>
              <a:rPr lang="en-US" altLang="ja-JP" dirty="0" err="1"/>
              <a:t>inframerah</a:t>
            </a:r>
            <a:endParaRPr lang="en-US" altLang="ja-JP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5"/>
          </p:nvPr>
        </p:nvSpPr>
        <p:spPr>
          <a:xfrm>
            <a:off x="12805271" y="6727676"/>
            <a:ext cx="5040560" cy="2376264"/>
          </a:xfrm>
        </p:spPr>
        <p:txBody>
          <a:bodyPr>
            <a:noAutofit/>
          </a:bodyPr>
          <a:lstStyle/>
          <a:p>
            <a:r>
              <a:rPr lang="en-US" altLang="ja-JP" dirty="0" err="1"/>
              <a:t>Frekuensi</a:t>
            </a:r>
            <a:r>
              <a:rPr lang="en-US" altLang="ja-JP" dirty="0"/>
              <a:t> Radio </a:t>
            </a:r>
            <a:r>
              <a:rPr lang="en-US" altLang="ja-JP" dirty="0" err="1"/>
              <a:t>dengan</a:t>
            </a:r>
            <a:r>
              <a:rPr lang="en-US" altLang="ja-JP" dirty="0"/>
              <a:t> </a:t>
            </a:r>
            <a:r>
              <a:rPr lang="en-US" altLang="ja-JP" dirty="0" err="1"/>
              <a:t>mengikuti</a:t>
            </a:r>
            <a:r>
              <a:rPr lang="en-US" altLang="ja-JP" dirty="0"/>
              <a:t> </a:t>
            </a:r>
            <a:r>
              <a:rPr lang="en-US" altLang="ja-JP" dirty="0" err="1"/>
              <a:t>standar</a:t>
            </a:r>
            <a:r>
              <a:rPr lang="en-US" altLang="ja-JP" dirty="0"/>
              <a:t> </a:t>
            </a:r>
            <a:r>
              <a:rPr lang="en-US" altLang="ja-JP" dirty="0" err="1"/>
              <a:t>wi-fi</a:t>
            </a:r>
            <a:r>
              <a:rPr lang="en-US" altLang="ja-JP" dirty="0"/>
              <a:t> (wireless fidelity)</a:t>
            </a: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7"/>
          </p:nvPr>
        </p:nvSpPr>
        <p:spPr>
          <a:xfrm>
            <a:off x="440581" y="2407196"/>
            <a:ext cx="5040560" cy="1944216"/>
          </a:xfrm>
        </p:spPr>
        <p:txBody>
          <a:bodyPr>
            <a:noAutofit/>
          </a:bodyPr>
          <a:lstStyle/>
          <a:p>
            <a:r>
              <a:rPr lang="it-IT" altLang="ja-JP" sz="4000" dirty="0"/>
              <a:t>Satelit komunikasi, </a:t>
            </a:r>
            <a:r>
              <a:rPr lang="it-IT" altLang="ja-JP" sz="4000" dirty="0">
                <a:solidFill>
                  <a:schemeClr val="tx1"/>
                </a:solidFill>
              </a:rPr>
              <a:t>ada tiga zona: GEO, MEO, LEO</a:t>
            </a:r>
            <a:r>
              <a:rPr lang="it-IT" altLang="ja-JP" sz="4000" dirty="0"/>
              <a:t>.</a:t>
            </a: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9"/>
          </p:nvPr>
        </p:nvSpPr>
        <p:spPr>
          <a:xfrm>
            <a:off x="430238" y="6295628"/>
            <a:ext cx="5040560" cy="2808312"/>
          </a:xfrm>
        </p:spPr>
        <p:txBody>
          <a:bodyPr>
            <a:noAutofit/>
          </a:bodyPr>
          <a:lstStyle/>
          <a:p>
            <a:r>
              <a:rPr lang="en-US" altLang="ja-JP" dirty="0"/>
              <a:t>Radio microwave, </a:t>
            </a:r>
            <a:r>
              <a:rPr lang="en-US" altLang="ja-JP" sz="2800" dirty="0" err="1">
                <a:solidFill>
                  <a:schemeClr val="tx1"/>
                </a:solidFill>
              </a:rPr>
              <a:t>berbentuk</a:t>
            </a:r>
            <a:r>
              <a:rPr lang="en-US" altLang="ja-JP" sz="2800" dirty="0">
                <a:solidFill>
                  <a:schemeClr val="tx1"/>
                </a:solidFill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</a:rPr>
              <a:t>garis</a:t>
            </a:r>
            <a:r>
              <a:rPr lang="en-US" altLang="ja-JP" sz="2800" dirty="0">
                <a:solidFill>
                  <a:schemeClr val="tx1"/>
                </a:solidFill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</a:rPr>
              <a:t>lurus</a:t>
            </a:r>
            <a:r>
              <a:rPr lang="en-US" altLang="ja-JP" sz="2800" dirty="0">
                <a:solidFill>
                  <a:schemeClr val="tx1"/>
                </a:solidFill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</a:rPr>
              <a:t>dan</a:t>
            </a:r>
            <a:r>
              <a:rPr lang="en-US" altLang="ja-JP" sz="2800" dirty="0">
                <a:solidFill>
                  <a:schemeClr val="tx1"/>
                </a:solidFill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</a:rPr>
              <a:t>tidak</a:t>
            </a:r>
            <a:r>
              <a:rPr lang="en-US" altLang="ja-JP" sz="2800" dirty="0">
                <a:solidFill>
                  <a:schemeClr val="tx1"/>
                </a:solidFill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</a:rPr>
              <a:t>boleh</a:t>
            </a:r>
            <a:r>
              <a:rPr lang="en-US" altLang="ja-JP" sz="2800" dirty="0">
                <a:solidFill>
                  <a:schemeClr val="tx1"/>
                </a:solidFill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</a:rPr>
              <a:t>ada</a:t>
            </a:r>
            <a:r>
              <a:rPr lang="en-US" altLang="ja-JP" sz="2800" dirty="0">
                <a:solidFill>
                  <a:schemeClr val="tx1"/>
                </a:solidFill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</a:rPr>
              <a:t>penghalang</a:t>
            </a:r>
            <a:r>
              <a:rPr lang="en-US" altLang="ja-JP" sz="2800" dirty="0">
                <a:solidFill>
                  <a:schemeClr val="tx1"/>
                </a:solidFill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</a:rPr>
              <a:t>antara</a:t>
            </a:r>
            <a:r>
              <a:rPr lang="en-US" altLang="ja-JP" sz="2800" dirty="0">
                <a:solidFill>
                  <a:schemeClr val="tx1"/>
                </a:solidFill>
              </a:rPr>
              <a:t> transmitter </a:t>
            </a:r>
            <a:r>
              <a:rPr lang="en-US" altLang="ja-JP" sz="2800" dirty="0" err="1">
                <a:solidFill>
                  <a:schemeClr val="tx1"/>
                </a:solidFill>
              </a:rPr>
              <a:t>dengan</a:t>
            </a:r>
            <a:r>
              <a:rPr lang="en-US" altLang="ja-JP" sz="2800" dirty="0">
                <a:solidFill>
                  <a:schemeClr val="tx1"/>
                </a:solidFill>
              </a:rPr>
              <a:t> receiver.</a:t>
            </a: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0136364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r>
              <a:rPr lang="en-US" altLang="ja-JP" dirty="0" err="1"/>
              <a:t>Nurwati</a:t>
            </a:r>
            <a:r>
              <a:rPr lang="en-US" altLang="ja-JP" dirty="0"/>
              <a:t>, SH., MH. | 085691411973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sp>
        <p:nvSpPr>
          <p:cNvPr id="34" name="テキスト プレースホルダー 33"/>
          <p:cNvSpPr>
            <a:spLocks noGrp="1"/>
          </p:cNvSpPr>
          <p:nvPr>
            <p:ph type="body" sz="quarter" idx="14"/>
          </p:nvPr>
        </p:nvSpPr>
        <p:spPr>
          <a:xfrm>
            <a:off x="8207102" y="1903140"/>
            <a:ext cx="9289032" cy="1224136"/>
          </a:xfrm>
        </p:spPr>
        <p:txBody>
          <a:bodyPr/>
          <a:lstStyle/>
          <a:p>
            <a:r>
              <a:rPr lang="en-US" altLang="en-US" sz="3600" dirty="0"/>
              <a:t>CDMA (Code Division Multiple Access)</a:t>
            </a:r>
          </a:p>
        </p:txBody>
      </p:sp>
      <p:sp>
        <p:nvSpPr>
          <p:cNvPr id="35" name="テキスト プレースホルダー 34"/>
          <p:cNvSpPr>
            <a:spLocks noGrp="1"/>
          </p:cNvSpPr>
          <p:nvPr>
            <p:ph type="body" sz="quarter" idx="15"/>
          </p:nvPr>
        </p:nvSpPr>
        <p:spPr>
          <a:xfrm>
            <a:off x="8207102" y="3487316"/>
            <a:ext cx="9289032" cy="1224136"/>
          </a:xfrm>
        </p:spPr>
        <p:txBody>
          <a:bodyPr/>
          <a:lstStyle/>
          <a:p>
            <a:r>
              <a:rPr lang="en-US" altLang="en-US" sz="3600" dirty="0"/>
              <a:t>GSM (Global System for Mobile Communication)</a:t>
            </a:r>
          </a:p>
        </p:txBody>
      </p:sp>
      <p:sp>
        <p:nvSpPr>
          <p:cNvPr id="36" name="テキスト プレースホルダー 35"/>
          <p:cNvSpPr>
            <a:spLocks noGrp="1"/>
          </p:cNvSpPr>
          <p:nvPr>
            <p:ph type="body" sz="quarter" idx="16"/>
          </p:nvPr>
        </p:nvSpPr>
        <p:spPr>
          <a:xfrm>
            <a:off x="8207102" y="4783460"/>
            <a:ext cx="9289032" cy="1929859"/>
          </a:xfrm>
        </p:spPr>
        <p:txBody>
          <a:bodyPr/>
          <a:lstStyle/>
          <a:p>
            <a:r>
              <a:rPr lang="en-US" altLang="en-US" sz="3600" dirty="0"/>
              <a:t>2G, 2,5G, 3G, GPRS (General Packet Radio Service), EDGE (Enhanced Data for Global Evolution)</a:t>
            </a:r>
          </a:p>
        </p:txBody>
      </p:sp>
      <p:sp>
        <p:nvSpPr>
          <p:cNvPr id="37" name="テキスト プレースホルダー 3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en-US" sz="4400" dirty="0"/>
              <a:t>EV-DO (Evolution Data Only)</a:t>
            </a:r>
          </a:p>
        </p:txBody>
      </p:sp>
      <p:sp>
        <p:nvSpPr>
          <p:cNvPr id="38" name="テキスト プレースホルダー 3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altLang="en-US" sz="4000" dirty="0"/>
              <a:t>UMTS (Universal Mobile </a:t>
            </a:r>
            <a:r>
              <a:rPr lang="fr-FR" altLang="en-US" sz="4000" dirty="0" err="1"/>
              <a:t>Telecommunications</a:t>
            </a:r>
            <a:r>
              <a:rPr lang="fr-FR" altLang="en-US" sz="4000" dirty="0"/>
              <a:t> System)</a:t>
            </a:r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13"/>
          </p:nvPr>
        </p:nvSpPr>
        <p:spPr>
          <a:xfrm>
            <a:off x="-21079" y="3343300"/>
            <a:ext cx="6192688" cy="4124396"/>
          </a:xfrm>
        </p:spPr>
        <p:txBody>
          <a:bodyPr>
            <a:normAutofit/>
          </a:bodyPr>
          <a:lstStyle/>
          <a:p>
            <a:pPr algn="r"/>
            <a:r>
              <a:rPr lang="en-US" altLang="ja-JP" sz="7200" dirty="0"/>
              <a:t>N</a:t>
            </a:r>
            <a:r>
              <a:rPr lang="en-US" altLang="ja-JP" sz="7200" dirty="0">
                <a:solidFill>
                  <a:schemeClr val="accent1"/>
                </a:solidFill>
              </a:rPr>
              <a:t>I</a:t>
            </a:r>
            <a:r>
              <a:rPr lang="en-US" altLang="ja-JP" sz="7200" dirty="0"/>
              <a:t>RKABEL</a:t>
            </a:r>
          </a:p>
          <a:p>
            <a:pPr algn="r"/>
            <a:r>
              <a:rPr lang="en-US" altLang="ja-JP" sz="7200" dirty="0"/>
              <a:t>JAR</a:t>
            </a:r>
            <a:r>
              <a:rPr lang="en-US" altLang="ja-JP" sz="7200" dirty="0">
                <a:solidFill>
                  <a:schemeClr val="accent1"/>
                </a:solidFill>
              </a:rPr>
              <a:t>A</a:t>
            </a:r>
            <a:r>
              <a:rPr lang="en-US" altLang="ja-JP" sz="7200" dirty="0"/>
              <a:t>K</a:t>
            </a:r>
          </a:p>
          <a:p>
            <a:pPr algn="r"/>
            <a:r>
              <a:rPr lang="en-US" altLang="ja-JP" sz="7200" dirty="0"/>
              <a:t>J</a:t>
            </a:r>
            <a:r>
              <a:rPr lang="en-US" altLang="ja-JP" sz="7200" dirty="0">
                <a:solidFill>
                  <a:schemeClr val="accent1"/>
                </a:solidFill>
              </a:rPr>
              <a:t>A</a:t>
            </a:r>
            <a:r>
              <a:rPr lang="en-US" altLang="ja-JP" sz="7200" dirty="0"/>
              <a:t>UH</a:t>
            </a:r>
            <a:endParaRPr kumimoji="1" lang="en-US" altLang="ja-JP" sz="7200" dirty="0"/>
          </a:p>
        </p:txBody>
      </p:sp>
    </p:spTree>
    <p:extLst>
      <p:ext uri="{BB962C8B-B14F-4D97-AF65-F5344CB8AC3E}">
        <p14:creationId xmlns:p14="http://schemas.microsoft.com/office/powerpoint/2010/main" val="3877549308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ETIKA PEMAKAIAN I</a:t>
            </a:r>
            <a:r>
              <a:rPr lang="en-US" altLang="ja-JP" dirty="0">
                <a:solidFill>
                  <a:schemeClr val="accent1"/>
                </a:solidFill>
              </a:rPr>
              <a:t>N</a:t>
            </a:r>
            <a:r>
              <a:rPr lang="en-US" altLang="ja-JP" dirty="0"/>
              <a:t>FORMASI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 dirty="0" err="1"/>
              <a:t>Nurwati</a:t>
            </a:r>
            <a:r>
              <a:rPr lang="en-US" altLang="ja-JP" dirty="0"/>
              <a:t>, SH., MH. | 085691411973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37</a:t>
            </a:fld>
            <a:endParaRPr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3"/>
          </p:nvPr>
        </p:nvSpPr>
        <p:spPr>
          <a:xfrm>
            <a:off x="12671598" y="2191172"/>
            <a:ext cx="5470799" cy="2016224"/>
          </a:xfrm>
        </p:spPr>
        <p:txBody>
          <a:bodyPr>
            <a:noAutofit/>
          </a:bodyPr>
          <a:lstStyle/>
          <a:p>
            <a:r>
              <a:rPr lang="en-US" altLang="ja-JP" sz="4000" dirty="0" err="1"/>
              <a:t>Privasi</a:t>
            </a:r>
            <a:r>
              <a:rPr lang="en-US" altLang="ja-JP" sz="4000" dirty="0"/>
              <a:t> </a:t>
            </a:r>
          </a:p>
          <a:p>
            <a:r>
              <a:rPr lang="en-US" altLang="ja-JP" sz="3200" dirty="0" err="1">
                <a:solidFill>
                  <a:schemeClr val="tx1"/>
                </a:solidFill>
              </a:rPr>
              <a:t>Hak</a:t>
            </a:r>
            <a:r>
              <a:rPr lang="en-US" altLang="ja-JP" sz="3200" dirty="0">
                <a:solidFill>
                  <a:schemeClr val="tx1"/>
                </a:solidFill>
              </a:rPr>
              <a:t> </a:t>
            </a:r>
            <a:r>
              <a:rPr lang="en-US" altLang="ja-JP" sz="3200" dirty="0" err="1">
                <a:solidFill>
                  <a:schemeClr val="tx1"/>
                </a:solidFill>
              </a:rPr>
              <a:t>individu</a:t>
            </a:r>
            <a:r>
              <a:rPr lang="en-US" altLang="ja-JP" sz="3200" dirty="0">
                <a:solidFill>
                  <a:schemeClr val="tx1"/>
                </a:solidFill>
              </a:rPr>
              <a:t> </a:t>
            </a:r>
            <a:r>
              <a:rPr lang="en-US" altLang="ja-JP" sz="3200" dirty="0" err="1">
                <a:solidFill>
                  <a:schemeClr val="tx1"/>
                </a:solidFill>
              </a:rPr>
              <a:t>untuk</a:t>
            </a:r>
            <a:r>
              <a:rPr lang="en-US" altLang="ja-JP" sz="3200" dirty="0">
                <a:solidFill>
                  <a:schemeClr val="tx1"/>
                </a:solidFill>
              </a:rPr>
              <a:t> </a:t>
            </a:r>
            <a:r>
              <a:rPr lang="en-US" altLang="ja-JP" sz="3200" dirty="0" err="1">
                <a:solidFill>
                  <a:schemeClr val="tx1"/>
                </a:solidFill>
              </a:rPr>
              <a:t>mempertahankan</a:t>
            </a:r>
            <a:r>
              <a:rPr lang="en-US" altLang="ja-JP" sz="3200" dirty="0">
                <a:solidFill>
                  <a:schemeClr val="tx1"/>
                </a:solidFill>
              </a:rPr>
              <a:t> </a:t>
            </a:r>
            <a:r>
              <a:rPr lang="en-US" altLang="ja-JP" sz="3200" dirty="0" err="1">
                <a:solidFill>
                  <a:schemeClr val="tx1"/>
                </a:solidFill>
              </a:rPr>
              <a:t>informasi</a:t>
            </a:r>
            <a:r>
              <a:rPr lang="en-US" altLang="ja-JP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5"/>
          </p:nvPr>
        </p:nvSpPr>
        <p:spPr>
          <a:xfrm>
            <a:off x="12743606" y="6439644"/>
            <a:ext cx="5040560" cy="2376264"/>
          </a:xfrm>
        </p:spPr>
        <p:txBody>
          <a:bodyPr>
            <a:noAutofit/>
          </a:bodyPr>
          <a:lstStyle/>
          <a:p>
            <a:r>
              <a:rPr lang="sv-SE" altLang="ja-JP" sz="4000" dirty="0"/>
              <a:t>Akurasi</a:t>
            </a:r>
          </a:p>
          <a:p>
            <a:r>
              <a:rPr lang="sv-SE" altLang="ja-JP" sz="3200" dirty="0">
                <a:solidFill>
                  <a:schemeClr val="tx1"/>
                </a:solidFill>
              </a:rPr>
              <a:t>Harus dipenuhi oleh sebuah sistem informasi.</a:t>
            </a: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7"/>
          </p:nvPr>
        </p:nvSpPr>
        <p:spPr>
          <a:xfrm>
            <a:off x="440581" y="2047156"/>
            <a:ext cx="5040560" cy="2664296"/>
          </a:xfrm>
        </p:spPr>
        <p:txBody>
          <a:bodyPr>
            <a:noAutofit/>
          </a:bodyPr>
          <a:lstStyle/>
          <a:p>
            <a:r>
              <a:rPr lang="nb-NO" altLang="ja-JP" sz="4000" dirty="0"/>
              <a:t>Akses</a:t>
            </a:r>
          </a:p>
          <a:p>
            <a:r>
              <a:rPr lang="nb-NO" altLang="ja-JP" sz="3200" dirty="0">
                <a:solidFill>
                  <a:schemeClr val="tx1"/>
                </a:solidFill>
              </a:rPr>
              <a:t>Teknologi informasi diharapkan mendukung pengaksesan untuk semua pihak.</a:t>
            </a: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9"/>
          </p:nvPr>
        </p:nvSpPr>
        <p:spPr>
          <a:xfrm>
            <a:off x="430238" y="7015708"/>
            <a:ext cx="5040560" cy="1872208"/>
          </a:xfrm>
        </p:spPr>
        <p:txBody>
          <a:bodyPr>
            <a:noAutofit/>
          </a:bodyPr>
          <a:lstStyle/>
          <a:p>
            <a:r>
              <a:rPr lang="en-US" altLang="ja-JP" sz="4000" dirty="0" err="1"/>
              <a:t>Properti</a:t>
            </a:r>
            <a:endParaRPr lang="en-US" altLang="ja-JP" sz="4000" dirty="0"/>
          </a:p>
          <a:p>
            <a:r>
              <a:rPr lang="en-US" altLang="ja-JP" sz="3200" dirty="0" err="1">
                <a:solidFill>
                  <a:schemeClr val="tx1"/>
                </a:solidFill>
              </a:rPr>
              <a:t>Perlindungan</a:t>
            </a:r>
            <a:r>
              <a:rPr lang="en-US" altLang="ja-JP" sz="3200" dirty="0">
                <a:solidFill>
                  <a:schemeClr val="tx1"/>
                </a:solidFill>
              </a:rPr>
              <a:t> </a:t>
            </a:r>
            <a:r>
              <a:rPr lang="en-US" altLang="ja-JP" sz="3200" dirty="0" err="1">
                <a:solidFill>
                  <a:schemeClr val="tx1"/>
                </a:solidFill>
              </a:rPr>
              <a:t>terhadap</a:t>
            </a:r>
            <a:r>
              <a:rPr lang="en-US" altLang="ja-JP" sz="3200" dirty="0">
                <a:solidFill>
                  <a:schemeClr val="tx1"/>
                </a:solidFill>
              </a:rPr>
              <a:t> </a:t>
            </a:r>
            <a:r>
              <a:rPr lang="en-US" altLang="ja-JP" sz="3200" dirty="0" err="1">
                <a:solidFill>
                  <a:schemeClr val="tx1"/>
                </a:solidFill>
              </a:rPr>
              <a:t>hak</a:t>
            </a:r>
            <a:r>
              <a:rPr lang="en-US" altLang="ja-JP" sz="3200" dirty="0">
                <a:solidFill>
                  <a:schemeClr val="tx1"/>
                </a:solidFill>
              </a:rPr>
              <a:t> </a:t>
            </a:r>
            <a:r>
              <a:rPr lang="en-US" altLang="ja-JP" sz="3200" dirty="0" err="1">
                <a:solidFill>
                  <a:schemeClr val="tx1"/>
                </a:solidFill>
              </a:rPr>
              <a:t>cipta</a:t>
            </a:r>
            <a:r>
              <a:rPr lang="en-US" altLang="ja-JP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6059222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1366342" y="6655668"/>
            <a:ext cx="16201800" cy="1080120"/>
          </a:xfrm>
        </p:spPr>
        <p:txBody>
          <a:bodyPr/>
          <a:lstStyle/>
          <a:p>
            <a:r>
              <a:rPr lang="en-US" altLang="ja-JP" dirty="0" err="1"/>
              <a:t>Pelaku</a:t>
            </a:r>
            <a:r>
              <a:rPr lang="en-US" altLang="ja-JP" dirty="0"/>
              <a:t> </a:t>
            </a:r>
            <a:r>
              <a:rPr lang="en-US" altLang="ja-JP" dirty="0" err="1"/>
              <a:t>Sabota</a:t>
            </a:r>
            <a:r>
              <a:rPr lang="en-US" altLang="ja-JP" dirty="0" err="1">
                <a:solidFill>
                  <a:srgbClr val="BBFF02"/>
                </a:solidFill>
              </a:rPr>
              <a:t>s</a:t>
            </a:r>
            <a:r>
              <a:rPr lang="en-US" altLang="ja-JP" dirty="0" err="1"/>
              <a:t>e</a:t>
            </a:r>
            <a:r>
              <a:rPr lang="en-US" altLang="ja-JP" dirty="0"/>
              <a:t> TI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BBFF02">
                    <a:alpha val="90000"/>
                  </a:srgbClr>
                </a:solidFill>
              </a:rPr>
              <a:t>Hacker, </a:t>
            </a:r>
            <a:r>
              <a:rPr lang="en-US" altLang="ja-JP" dirty="0"/>
              <a:t>para </a:t>
            </a:r>
            <a:r>
              <a:rPr lang="en-US" altLang="ja-JP" dirty="0" err="1"/>
              <a:t>ahli</a:t>
            </a:r>
            <a:r>
              <a:rPr lang="en-US" altLang="ja-JP" dirty="0"/>
              <a:t> </a:t>
            </a:r>
            <a:r>
              <a:rPr lang="en-US" altLang="ja-JP" dirty="0" err="1"/>
              <a:t>komputer</a:t>
            </a:r>
            <a:r>
              <a:rPr lang="en-US" altLang="ja-JP" dirty="0"/>
              <a:t> yang </a:t>
            </a:r>
            <a:r>
              <a:rPr lang="en-US" altLang="ja-JP" dirty="0" err="1"/>
              <a:t>memiliki</a:t>
            </a:r>
            <a:r>
              <a:rPr lang="en-US" altLang="ja-JP" dirty="0"/>
              <a:t> </a:t>
            </a:r>
            <a:r>
              <a:rPr lang="en-US" altLang="ja-JP" dirty="0" err="1"/>
              <a:t>kekhususan</a:t>
            </a:r>
            <a:r>
              <a:rPr lang="en-US" altLang="ja-JP" dirty="0"/>
              <a:t> </a:t>
            </a:r>
            <a:r>
              <a:rPr lang="en-US" altLang="ja-JP" dirty="0" err="1"/>
              <a:t>dalam</a:t>
            </a:r>
            <a:r>
              <a:rPr lang="en-US" altLang="ja-JP" dirty="0"/>
              <a:t> </a:t>
            </a:r>
            <a:r>
              <a:rPr lang="en-US" altLang="ja-JP" dirty="0" err="1"/>
              <a:t>menjebol</a:t>
            </a:r>
            <a:r>
              <a:rPr lang="en-US" altLang="ja-JP" dirty="0"/>
              <a:t> </a:t>
            </a:r>
            <a:r>
              <a:rPr lang="en-US" altLang="ja-JP" dirty="0" err="1"/>
              <a:t>keamanan</a:t>
            </a:r>
            <a:r>
              <a:rPr lang="en-US" altLang="ja-JP" dirty="0"/>
              <a:t> </a:t>
            </a:r>
            <a:r>
              <a:rPr lang="en-US" altLang="ja-JP" dirty="0" err="1"/>
              <a:t>sistem</a:t>
            </a:r>
            <a:r>
              <a:rPr lang="en-US" altLang="ja-JP" dirty="0"/>
              <a:t> TI </a:t>
            </a:r>
            <a:r>
              <a:rPr lang="en-US" altLang="ja-JP" dirty="0" err="1"/>
              <a:t>untuk</a:t>
            </a:r>
            <a:r>
              <a:rPr lang="en-US" altLang="ja-JP" dirty="0"/>
              <a:t> </a:t>
            </a:r>
            <a:r>
              <a:rPr lang="en-US" altLang="ja-JP" dirty="0" err="1"/>
              <a:t>publisitas</a:t>
            </a:r>
            <a:r>
              <a:rPr lang="en-US" altLang="ja-JP" dirty="0"/>
              <a:t>.</a:t>
            </a:r>
          </a:p>
          <a:p>
            <a:r>
              <a:rPr lang="en-US" altLang="ja-JP" dirty="0">
                <a:solidFill>
                  <a:srgbClr val="BBFF02">
                    <a:alpha val="90000"/>
                  </a:srgbClr>
                </a:solidFill>
              </a:rPr>
              <a:t>Cracker</a:t>
            </a:r>
            <a:r>
              <a:rPr lang="en-US" altLang="ja-JP" dirty="0"/>
              <a:t>, </a:t>
            </a:r>
            <a:r>
              <a:rPr lang="en-US" altLang="ja-JP" dirty="0" err="1"/>
              <a:t>penjebol</a:t>
            </a:r>
            <a:r>
              <a:rPr lang="en-US" altLang="ja-JP" dirty="0"/>
              <a:t> </a:t>
            </a:r>
            <a:r>
              <a:rPr lang="en-US" altLang="ja-JP" dirty="0" err="1"/>
              <a:t>sistem</a:t>
            </a:r>
            <a:r>
              <a:rPr lang="en-US" altLang="ja-JP" dirty="0"/>
              <a:t> TI </a:t>
            </a:r>
            <a:r>
              <a:rPr lang="en-US" altLang="ja-JP" dirty="0" err="1"/>
              <a:t>untuk</a:t>
            </a:r>
            <a:r>
              <a:rPr lang="en-US" altLang="ja-JP" dirty="0"/>
              <a:t> </a:t>
            </a:r>
            <a:r>
              <a:rPr lang="en-US" altLang="ja-JP" dirty="0" err="1"/>
              <a:t>mencuri</a:t>
            </a:r>
            <a:r>
              <a:rPr lang="en-US" altLang="ja-JP" dirty="0"/>
              <a:t> </a:t>
            </a:r>
            <a:r>
              <a:rPr lang="en-US" altLang="ja-JP" dirty="0" err="1"/>
              <a:t>atau</a:t>
            </a:r>
            <a:r>
              <a:rPr lang="en-US" altLang="ja-JP" dirty="0"/>
              <a:t> </a:t>
            </a:r>
            <a:r>
              <a:rPr lang="en-US" altLang="ja-JP" dirty="0" err="1"/>
              <a:t>merusak</a:t>
            </a:r>
            <a:r>
              <a:rPr lang="en-US" altLang="ja-JP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2740010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TEKHNIK </a:t>
            </a:r>
            <a:r>
              <a:rPr kumimoji="1" lang="en-US" altLang="ja-JP" dirty="0">
                <a:solidFill>
                  <a:schemeClr val="accent1"/>
                </a:solidFill>
              </a:rPr>
              <a:t>H</a:t>
            </a:r>
            <a:r>
              <a:rPr kumimoji="1" lang="en-US" altLang="ja-JP" dirty="0"/>
              <a:t>ACKING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ja-JP" sz="4400" dirty="0"/>
              <a:t>Denial of service</a:t>
            </a:r>
            <a:endParaRPr kumimoji="1" lang="ja-JP" altLang="en-US" sz="4400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4"/>
          </p:nvPr>
        </p:nvSpPr>
        <p:spPr>
          <a:xfrm>
            <a:off x="2590478" y="3055268"/>
            <a:ext cx="14545616" cy="1224136"/>
          </a:xfrm>
        </p:spPr>
        <p:txBody>
          <a:bodyPr/>
          <a:lstStyle/>
          <a:p>
            <a:r>
              <a:rPr lang="en-US" altLang="ja-JP" sz="3200" dirty="0" err="1"/>
              <a:t>Membuat</a:t>
            </a:r>
            <a:r>
              <a:rPr lang="en-US" altLang="ja-JP" sz="3200" dirty="0"/>
              <a:t> </a:t>
            </a:r>
            <a:r>
              <a:rPr lang="en-US" altLang="ja-JP" sz="3200" dirty="0" err="1"/>
              <a:t>permintaan</a:t>
            </a:r>
            <a:r>
              <a:rPr lang="en-US" altLang="ja-JP" sz="3200" dirty="0"/>
              <a:t> yang </a:t>
            </a:r>
            <a:r>
              <a:rPr lang="en-US" altLang="ja-JP" sz="3200" dirty="0" err="1"/>
              <a:t>sangat</a:t>
            </a:r>
            <a:r>
              <a:rPr lang="en-US" altLang="ja-JP" sz="3200" dirty="0"/>
              <a:t> </a:t>
            </a:r>
            <a:r>
              <a:rPr lang="en-US" altLang="ja-JP" sz="3200" dirty="0" err="1"/>
              <a:t>banyak</a:t>
            </a:r>
            <a:r>
              <a:rPr lang="en-US" altLang="ja-JP" sz="3200" dirty="0"/>
              <a:t> </a:t>
            </a:r>
            <a:r>
              <a:rPr lang="en-US" altLang="ja-JP" sz="3200" dirty="0" err="1"/>
              <a:t>terhadap</a:t>
            </a:r>
            <a:r>
              <a:rPr lang="en-US" altLang="ja-JP" sz="3200" dirty="0"/>
              <a:t> situs </a:t>
            </a:r>
            <a:r>
              <a:rPr lang="en-US" altLang="ja-JP" sz="3200" dirty="0" err="1"/>
              <a:t>hingga</a:t>
            </a:r>
            <a:r>
              <a:rPr lang="en-US" altLang="ja-JP" sz="3200" dirty="0"/>
              <a:t> </a:t>
            </a:r>
            <a:r>
              <a:rPr lang="en-US" altLang="ja-JP" sz="3200" dirty="0" err="1"/>
              <a:t>macet</a:t>
            </a:r>
            <a:r>
              <a:rPr lang="en-US" altLang="ja-JP" sz="3200" dirty="0"/>
              <a:t> </a:t>
            </a:r>
            <a:r>
              <a:rPr lang="en-US" altLang="ja-JP" sz="3200" dirty="0" err="1"/>
              <a:t>dan</a:t>
            </a:r>
            <a:r>
              <a:rPr lang="en-US" altLang="ja-JP" sz="3200" dirty="0"/>
              <a:t> </a:t>
            </a:r>
            <a:r>
              <a:rPr lang="en-US" altLang="ja-JP" sz="3200" dirty="0" err="1"/>
              <a:t>mencari</a:t>
            </a:r>
            <a:r>
              <a:rPr lang="en-US" altLang="ja-JP" sz="3200" dirty="0"/>
              <a:t> </a:t>
            </a:r>
            <a:r>
              <a:rPr lang="en-US" altLang="ja-JP" sz="3200" dirty="0" err="1"/>
              <a:t>kelemahan</a:t>
            </a:r>
            <a:r>
              <a:rPr lang="en-US" altLang="ja-JP" sz="3200" dirty="0"/>
              <a:t>.</a:t>
            </a:r>
            <a:endParaRPr kumimoji="1" lang="ja-JP" altLang="en-US" sz="3200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altLang="ja-JP" sz="4400" dirty="0"/>
              <a:t>Sniffer</a:t>
            </a:r>
            <a:endParaRPr kumimoji="1" lang="ja-JP" altLang="en-US" sz="4400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sz="3200" dirty="0" err="1"/>
              <a:t>Membuat</a:t>
            </a:r>
            <a:r>
              <a:rPr lang="en-US" altLang="ja-JP" sz="3200" dirty="0"/>
              <a:t> program yang </a:t>
            </a:r>
            <a:r>
              <a:rPr lang="en-US" altLang="ja-JP" sz="3200" dirty="0" err="1"/>
              <a:t>dapat</a:t>
            </a:r>
            <a:r>
              <a:rPr lang="en-US" altLang="ja-JP" sz="3200" dirty="0"/>
              <a:t> </a:t>
            </a:r>
            <a:r>
              <a:rPr lang="en-US" altLang="ja-JP" sz="3200" dirty="0" err="1"/>
              <a:t>melacak</a:t>
            </a:r>
            <a:r>
              <a:rPr lang="en-US" altLang="ja-JP" sz="3200" dirty="0"/>
              <a:t> </a:t>
            </a:r>
            <a:r>
              <a:rPr lang="en-US" altLang="ja-JP" sz="3200" dirty="0" err="1"/>
              <a:t>paket</a:t>
            </a:r>
            <a:r>
              <a:rPr lang="en-US" altLang="ja-JP" sz="3200" dirty="0"/>
              <a:t> data </a:t>
            </a:r>
            <a:r>
              <a:rPr lang="en-US" altLang="ja-JP" sz="3200" dirty="0" err="1"/>
              <a:t>ketika</a:t>
            </a:r>
            <a:r>
              <a:rPr lang="en-US" altLang="ja-JP" sz="3200" dirty="0"/>
              <a:t> </a:t>
            </a:r>
            <a:r>
              <a:rPr lang="en-US" altLang="ja-JP" sz="3200" dirty="0" err="1"/>
              <a:t>melintasi</a:t>
            </a:r>
            <a:r>
              <a:rPr lang="en-US" altLang="ja-JP" sz="3200" dirty="0"/>
              <a:t> internet.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altLang="ja-JP" sz="4400" dirty="0"/>
              <a:t>Spoofing</a:t>
            </a:r>
            <a:endParaRPr kumimoji="1" lang="ja-JP" altLang="en-US" sz="4400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 sz="3200" dirty="0" err="1"/>
              <a:t>Pemalsuan</a:t>
            </a:r>
            <a:r>
              <a:rPr lang="en-US" altLang="ja-JP" sz="3200" dirty="0"/>
              <a:t> </a:t>
            </a:r>
            <a:r>
              <a:rPr lang="en-US" altLang="ja-JP" sz="3200" dirty="0" err="1"/>
              <a:t>alamat</a:t>
            </a:r>
            <a:r>
              <a:rPr lang="en-US" altLang="ja-JP" sz="3200" dirty="0"/>
              <a:t> email </a:t>
            </a:r>
            <a:r>
              <a:rPr lang="en-US" altLang="ja-JP" sz="3200" dirty="0" err="1"/>
              <a:t>atau</a:t>
            </a:r>
            <a:r>
              <a:rPr lang="en-US" altLang="ja-JP" sz="3200" dirty="0"/>
              <a:t> web </a:t>
            </a:r>
            <a:r>
              <a:rPr lang="en-US" altLang="ja-JP" sz="3200" dirty="0" err="1"/>
              <a:t>untuk</a:t>
            </a:r>
            <a:r>
              <a:rPr lang="en-US" altLang="ja-JP" sz="3200" dirty="0"/>
              <a:t> </a:t>
            </a:r>
            <a:r>
              <a:rPr lang="en-US" altLang="ja-JP" sz="3200" dirty="0" err="1"/>
              <a:t>menjebak</a:t>
            </a:r>
            <a:r>
              <a:rPr lang="en-US" altLang="ja-JP" sz="3200" dirty="0"/>
              <a:t> </a:t>
            </a:r>
            <a:r>
              <a:rPr lang="en-US" altLang="ja-JP" sz="3200" dirty="0" err="1"/>
              <a:t>pemakai</a:t>
            </a:r>
            <a:r>
              <a:rPr lang="en-US" altLang="ja-JP" sz="3200" dirty="0"/>
              <a:t> </a:t>
            </a:r>
            <a:r>
              <a:rPr lang="en-US" altLang="ja-JP" sz="3200" dirty="0" err="1"/>
              <a:t>memberikan</a:t>
            </a:r>
            <a:r>
              <a:rPr lang="en-US" altLang="ja-JP" sz="3200" dirty="0"/>
              <a:t> </a:t>
            </a:r>
            <a:r>
              <a:rPr lang="en-US" altLang="ja-JP" sz="3200" dirty="0" err="1"/>
              <a:t>informasi</a:t>
            </a:r>
            <a:r>
              <a:rPr lang="en-US" altLang="ja-JP" sz="3200" dirty="0"/>
              <a:t> </a:t>
            </a:r>
            <a:r>
              <a:rPr lang="en-US" altLang="ja-JP" sz="3200" dirty="0" err="1"/>
              <a:t>penting</a:t>
            </a:r>
            <a:r>
              <a:rPr lang="en-US" altLang="ja-JP" sz="3200" dirty="0"/>
              <a:t>.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 dirty="0" err="1"/>
              <a:t>Nurwati</a:t>
            </a:r>
            <a:r>
              <a:rPr lang="en-US" altLang="ja-JP" dirty="0"/>
              <a:t>, SH., MH. | 085691411973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769387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1078310" y="1399084"/>
            <a:ext cx="5040560" cy="1224136"/>
          </a:xfrm>
        </p:spPr>
        <p:txBody>
          <a:bodyPr>
            <a:normAutofit/>
          </a:bodyPr>
          <a:lstStyle/>
          <a:p>
            <a:r>
              <a:rPr kumimoji="1" lang="en-US" altLang="ja-JP" sz="4400" dirty="0">
                <a:solidFill>
                  <a:schemeClr val="accent1"/>
                </a:solidFill>
              </a:rPr>
              <a:t>PENGENALAN</a:t>
            </a:r>
            <a:br>
              <a:rPr kumimoji="1" lang="en-US" altLang="ja-JP" dirty="0">
                <a:solidFill>
                  <a:schemeClr val="accent1"/>
                </a:solidFill>
              </a:rPr>
            </a:br>
            <a:r>
              <a:rPr lang="en-US" altLang="ja-JP" sz="2000" dirty="0"/>
              <a:t>TEKNOLOGI INFORMASI</a:t>
            </a:r>
            <a:endParaRPr kumimoji="1" lang="ja-JP" altLang="en-US" sz="2000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9503246" y="823020"/>
            <a:ext cx="7776864" cy="1296144"/>
          </a:xfrm>
        </p:spPr>
        <p:txBody>
          <a:bodyPr/>
          <a:lstStyle/>
          <a:p>
            <a:r>
              <a:rPr lang="en-US" altLang="ja-JP" sz="5400" dirty="0" err="1"/>
              <a:t>Sistem</a:t>
            </a:r>
            <a:r>
              <a:rPr lang="en-US" altLang="ja-JP" sz="5400" dirty="0"/>
              <a:t> </a:t>
            </a:r>
            <a:r>
              <a:rPr lang="en-US" altLang="ja-JP" sz="5400" dirty="0" err="1"/>
              <a:t>Informasi</a:t>
            </a:r>
            <a:endParaRPr lang="en-US" altLang="ja-JP" sz="5400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5"/>
          </p:nvPr>
        </p:nvSpPr>
        <p:spPr>
          <a:xfrm>
            <a:off x="9503246" y="1903140"/>
            <a:ext cx="8424936" cy="3456384"/>
          </a:xfrm>
        </p:spPr>
        <p:txBody>
          <a:bodyPr/>
          <a:lstStyle/>
          <a:p>
            <a:r>
              <a:rPr lang="en-US" altLang="ja-JP" b="1" dirty="0">
                <a:solidFill>
                  <a:srgbClr val="BBFF02">
                    <a:alpha val="90000"/>
                  </a:srgbClr>
                </a:solidFill>
              </a:rPr>
              <a:t>Data : </a:t>
            </a:r>
            <a:r>
              <a:rPr lang="en-US" altLang="ja-JP" dirty="0" err="1"/>
              <a:t>Fakta</a:t>
            </a:r>
            <a:r>
              <a:rPr lang="en-US" altLang="ja-JP" dirty="0"/>
              <a:t> </a:t>
            </a:r>
            <a:r>
              <a:rPr lang="en-US" altLang="ja-JP" dirty="0" err="1"/>
              <a:t>mentah</a:t>
            </a:r>
            <a:r>
              <a:rPr lang="en-US" altLang="ja-JP" dirty="0"/>
              <a:t>.</a:t>
            </a:r>
          </a:p>
          <a:p>
            <a:r>
              <a:rPr lang="en-US" altLang="ja-JP" b="1" dirty="0" err="1">
                <a:solidFill>
                  <a:srgbClr val="BBFF02">
                    <a:alpha val="90000"/>
                  </a:srgbClr>
                </a:solidFill>
              </a:rPr>
              <a:t>Informasi</a:t>
            </a:r>
            <a:r>
              <a:rPr lang="en-US" altLang="ja-JP" b="1" dirty="0">
                <a:solidFill>
                  <a:srgbClr val="BBFF02">
                    <a:alpha val="90000"/>
                  </a:srgbClr>
                </a:solidFill>
              </a:rPr>
              <a:t> : </a:t>
            </a:r>
            <a:r>
              <a:rPr lang="en-US" altLang="ja-JP" dirty="0"/>
              <a:t>Data  yang </a:t>
            </a:r>
            <a:r>
              <a:rPr lang="en-US" altLang="ja-JP" dirty="0" err="1"/>
              <a:t>telah</a:t>
            </a:r>
            <a:r>
              <a:rPr lang="en-US" altLang="ja-JP" dirty="0"/>
              <a:t> </a:t>
            </a:r>
            <a:r>
              <a:rPr lang="en-US" altLang="ja-JP" dirty="0" err="1"/>
              <a:t>diorganisir</a:t>
            </a:r>
            <a:r>
              <a:rPr lang="en-US" altLang="ja-JP" dirty="0"/>
              <a:t> </a:t>
            </a:r>
            <a:r>
              <a:rPr lang="en-US" altLang="ja-JP" dirty="0" err="1"/>
              <a:t>sehingga</a:t>
            </a:r>
            <a:r>
              <a:rPr lang="en-US" altLang="ja-JP" dirty="0"/>
              <a:t> </a:t>
            </a:r>
            <a:r>
              <a:rPr lang="en-US" altLang="ja-JP" dirty="0" err="1"/>
              <a:t>memberi</a:t>
            </a:r>
            <a:r>
              <a:rPr lang="en-US" altLang="ja-JP" dirty="0"/>
              <a:t> </a:t>
            </a:r>
            <a:r>
              <a:rPr lang="en-US" altLang="ja-JP" dirty="0" err="1"/>
              <a:t>arti</a:t>
            </a:r>
            <a:r>
              <a:rPr lang="en-US" altLang="ja-JP" dirty="0"/>
              <a:t>.</a:t>
            </a:r>
          </a:p>
          <a:p>
            <a:r>
              <a:rPr lang="en-US" altLang="ja-JP" b="1" dirty="0" err="1">
                <a:solidFill>
                  <a:srgbClr val="BBFF02">
                    <a:alpha val="90000"/>
                  </a:srgbClr>
                </a:solidFill>
              </a:rPr>
              <a:t>Pengetahuan</a:t>
            </a:r>
            <a:r>
              <a:rPr lang="en-US" altLang="ja-JP" b="1" dirty="0">
                <a:solidFill>
                  <a:srgbClr val="BBFF02">
                    <a:alpha val="90000"/>
                  </a:srgbClr>
                </a:solidFill>
              </a:rPr>
              <a:t> </a:t>
            </a:r>
            <a:r>
              <a:rPr lang="en-US" altLang="ja-JP" dirty="0">
                <a:solidFill>
                  <a:srgbClr val="BBFF02">
                    <a:alpha val="90000"/>
                  </a:srgbClr>
                </a:solidFill>
              </a:rPr>
              <a:t>: </a:t>
            </a:r>
            <a:r>
              <a:rPr lang="en-US" altLang="ja-JP" dirty="0" err="1"/>
              <a:t>Informasi</a:t>
            </a:r>
            <a:r>
              <a:rPr lang="en-US" altLang="ja-JP" dirty="0"/>
              <a:t> yang </a:t>
            </a:r>
            <a:r>
              <a:rPr lang="en-US" altLang="ja-JP" dirty="0" err="1"/>
              <a:t>diproses</a:t>
            </a:r>
            <a:r>
              <a:rPr lang="en-US" altLang="ja-JP" dirty="0"/>
              <a:t> </a:t>
            </a:r>
            <a:r>
              <a:rPr lang="en-US" altLang="ja-JP" dirty="0" err="1"/>
              <a:t>sehingga</a:t>
            </a:r>
            <a:r>
              <a:rPr lang="en-US" altLang="ja-JP" dirty="0"/>
              <a:t> </a:t>
            </a:r>
            <a:r>
              <a:rPr lang="en-US" altLang="ja-JP" dirty="0" err="1"/>
              <a:t>memberikan</a:t>
            </a:r>
            <a:r>
              <a:rPr lang="en-US" altLang="ja-JP" dirty="0"/>
              <a:t> </a:t>
            </a:r>
            <a:r>
              <a:rPr lang="en-US" altLang="ja-JP" dirty="0" err="1"/>
              <a:t>pembelajaran</a:t>
            </a:r>
            <a:r>
              <a:rPr lang="en-US" altLang="ja-JP" dirty="0"/>
              <a:t>, </a:t>
            </a:r>
            <a:r>
              <a:rPr lang="en-US" altLang="ja-JP" dirty="0" err="1"/>
              <a:t>pemahaman</a:t>
            </a:r>
            <a:r>
              <a:rPr lang="en-US" altLang="ja-JP" dirty="0"/>
              <a:t> </a:t>
            </a:r>
            <a:r>
              <a:rPr lang="en-US" altLang="ja-JP" dirty="0" err="1"/>
              <a:t>untuk</a:t>
            </a:r>
            <a:r>
              <a:rPr lang="en-US" altLang="ja-JP" dirty="0"/>
              <a:t> </a:t>
            </a:r>
            <a:r>
              <a:rPr lang="en-US" altLang="ja-JP" dirty="0" err="1"/>
              <a:t>dapat</a:t>
            </a:r>
            <a:r>
              <a:rPr lang="en-US" altLang="ja-JP" dirty="0"/>
              <a:t> </a:t>
            </a:r>
            <a:r>
              <a:rPr lang="en-US" altLang="ja-JP" dirty="0" err="1"/>
              <a:t>diaplikasikan</a:t>
            </a:r>
            <a:r>
              <a:rPr lang="en-US" altLang="ja-JP" dirty="0"/>
              <a:t>.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6"/>
          </p:nvPr>
        </p:nvSpPr>
        <p:spPr>
          <a:xfrm>
            <a:off x="574254" y="3415308"/>
            <a:ext cx="8191418" cy="2376264"/>
          </a:xfrm>
        </p:spPr>
        <p:txBody>
          <a:bodyPr/>
          <a:lstStyle/>
          <a:p>
            <a:r>
              <a:rPr lang="en-US" altLang="ja-JP" sz="3600" dirty="0" err="1"/>
              <a:t>Sistem</a:t>
            </a:r>
            <a:r>
              <a:rPr lang="en-US" altLang="ja-JP" sz="3600" dirty="0"/>
              <a:t> </a:t>
            </a:r>
            <a:r>
              <a:rPr lang="en-US" altLang="ja-JP" sz="3600" dirty="0" err="1"/>
              <a:t>Informasi</a:t>
            </a:r>
            <a:r>
              <a:rPr lang="en-US" altLang="ja-JP" sz="3600" dirty="0"/>
              <a:t> </a:t>
            </a:r>
            <a:r>
              <a:rPr lang="en-US" altLang="ja-JP" sz="3600" dirty="0" err="1"/>
              <a:t>Berbasis</a:t>
            </a:r>
            <a:r>
              <a:rPr lang="en-US" altLang="ja-JP" sz="3600" dirty="0"/>
              <a:t> </a:t>
            </a:r>
            <a:r>
              <a:rPr lang="en-US" altLang="ja-JP" sz="3600" dirty="0" err="1"/>
              <a:t>Komputer</a:t>
            </a:r>
            <a:r>
              <a:rPr lang="en-US" altLang="ja-JP" sz="3600" dirty="0"/>
              <a:t> / Computer Based Information System (CBIS)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7"/>
          </p:nvPr>
        </p:nvSpPr>
        <p:spPr>
          <a:xfrm>
            <a:off x="502246" y="5431532"/>
            <a:ext cx="8280920" cy="1656184"/>
          </a:xfrm>
        </p:spPr>
        <p:txBody>
          <a:bodyPr/>
          <a:lstStyle/>
          <a:p>
            <a:r>
              <a:rPr lang="en-US" altLang="ja-JP" dirty="0" err="1">
                <a:solidFill>
                  <a:srgbClr val="BBFF02">
                    <a:alpha val="90000"/>
                  </a:srgbClr>
                </a:solidFill>
              </a:rPr>
              <a:t>Sistem</a:t>
            </a:r>
            <a:r>
              <a:rPr lang="en-US" altLang="ja-JP" dirty="0">
                <a:solidFill>
                  <a:srgbClr val="BBFF02">
                    <a:alpha val="90000"/>
                  </a:srgbClr>
                </a:solidFill>
              </a:rPr>
              <a:t> </a:t>
            </a:r>
            <a:r>
              <a:rPr lang="en-US" altLang="ja-JP" dirty="0" err="1">
                <a:solidFill>
                  <a:srgbClr val="BBFF02">
                    <a:alpha val="90000"/>
                  </a:srgbClr>
                </a:solidFill>
              </a:rPr>
              <a:t>Informasi</a:t>
            </a:r>
            <a:r>
              <a:rPr lang="en-US" altLang="ja-JP" dirty="0">
                <a:solidFill>
                  <a:srgbClr val="BBFF02">
                    <a:alpha val="90000"/>
                  </a:srgbClr>
                </a:solidFill>
              </a:rPr>
              <a:t> </a:t>
            </a:r>
            <a:r>
              <a:rPr lang="en-US" altLang="ja-JP" dirty="0"/>
              <a:t>yang </a:t>
            </a:r>
            <a:r>
              <a:rPr lang="en-US" altLang="ja-JP" dirty="0" err="1"/>
              <a:t>menggunakan</a:t>
            </a:r>
            <a:r>
              <a:rPr lang="en-US" altLang="ja-JP" dirty="0"/>
              <a:t> </a:t>
            </a:r>
            <a:r>
              <a:rPr lang="en-US" altLang="ja-JP" dirty="0" err="1"/>
              <a:t>komputer</a:t>
            </a:r>
            <a:r>
              <a:rPr lang="en-US" altLang="ja-JP" dirty="0"/>
              <a:t> </a:t>
            </a:r>
            <a:r>
              <a:rPr lang="en-US" altLang="ja-JP" dirty="0" err="1"/>
              <a:t>dan</a:t>
            </a:r>
            <a:r>
              <a:rPr lang="en-US" altLang="ja-JP" dirty="0"/>
              <a:t> </a:t>
            </a:r>
            <a:r>
              <a:rPr lang="en-US" altLang="ja-JP" dirty="0" err="1"/>
              <a:t>teknologi</a:t>
            </a:r>
            <a:r>
              <a:rPr lang="en-US" altLang="ja-JP" dirty="0"/>
              <a:t> </a:t>
            </a:r>
            <a:r>
              <a:rPr lang="en-US" altLang="ja-JP" dirty="0" err="1"/>
              <a:t>komunikasi</a:t>
            </a:r>
            <a:r>
              <a:rPr lang="en-US" altLang="ja-JP" dirty="0"/>
              <a:t> </a:t>
            </a:r>
            <a:r>
              <a:rPr lang="en-US" altLang="ja-JP" dirty="0" err="1"/>
              <a:t>untuk</a:t>
            </a:r>
            <a:r>
              <a:rPr lang="en-US" altLang="ja-JP" dirty="0"/>
              <a:t> </a:t>
            </a:r>
            <a:r>
              <a:rPr lang="en-US" altLang="ja-JP" dirty="0" err="1"/>
              <a:t>melakukan</a:t>
            </a:r>
            <a:r>
              <a:rPr lang="en-US" altLang="ja-JP" dirty="0"/>
              <a:t> </a:t>
            </a:r>
            <a:r>
              <a:rPr lang="en-US" altLang="ja-JP" dirty="0" err="1"/>
              <a:t>tugas</a:t>
            </a:r>
            <a:r>
              <a:rPr lang="en-US" altLang="ja-JP" dirty="0"/>
              <a:t>- </a:t>
            </a:r>
            <a:r>
              <a:rPr lang="en-US" altLang="ja-JP" dirty="0" err="1">
                <a:solidFill>
                  <a:srgbClr val="BBFF02">
                    <a:alpha val="90000"/>
                  </a:srgbClr>
                </a:solidFill>
              </a:rPr>
              <a:t>tugas</a:t>
            </a:r>
            <a:r>
              <a:rPr lang="en-US" altLang="ja-JP" dirty="0">
                <a:solidFill>
                  <a:srgbClr val="BBFF02">
                    <a:alpha val="90000"/>
                  </a:srgbClr>
                </a:solidFill>
              </a:rPr>
              <a:t> yang </a:t>
            </a:r>
            <a:r>
              <a:rPr lang="en-US" altLang="ja-JP" dirty="0" err="1">
                <a:solidFill>
                  <a:srgbClr val="BBFF02">
                    <a:alpha val="90000"/>
                  </a:srgbClr>
                </a:solidFill>
              </a:rPr>
              <a:t>diinginkan</a:t>
            </a:r>
            <a:r>
              <a:rPr lang="en-US" altLang="ja-JP" dirty="0">
                <a:solidFill>
                  <a:srgbClr val="BBFF02">
                    <a:alpha val="90000"/>
                  </a:srgbClr>
                </a:solidFill>
              </a:rPr>
              <a:t>.</a:t>
            </a: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8"/>
          </p:nvPr>
        </p:nvSpPr>
        <p:spPr>
          <a:xfrm>
            <a:off x="9503246" y="5719564"/>
            <a:ext cx="8208912" cy="1296144"/>
          </a:xfrm>
        </p:spPr>
        <p:txBody>
          <a:bodyPr/>
          <a:lstStyle/>
          <a:p>
            <a:r>
              <a:rPr lang="en-US" altLang="ja-JP" sz="4800" dirty="0" err="1"/>
              <a:t>Infrastruktur</a:t>
            </a:r>
            <a:r>
              <a:rPr lang="en-US" altLang="ja-JP" sz="4800" dirty="0"/>
              <a:t>  </a:t>
            </a:r>
            <a:r>
              <a:rPr lang="en-US" altLang="ja-JP" sz="4800" dirty="0" err="1"/>
              <a:t>Informasi</a:t>
            </a:r>
            <a:endParaRPr lang="en-US" altLang="ja-JP" sz="4800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9"/>
          </p:nvPr>
        </p:nvSpPr>
        <p:spPr>
          <a:xfrm>
            <a:off x="9503246" y="6727676"/>
            <a:ext cx="8280920" cy="2736304"/>
          </a:xfrm>
        </p:spPr>
        <p:txBody>
          <a:bodyPr/>
          <a:lstStyle/>
          <a:p>
            <a:r>
              <a:rPr lang="en-US" altLang="ja-JP" dirty="0"/>
              <a:t>- </a:t>
            </a:r>
            <a:r>
              <a:rPr lang="en-US" altLang="ja-JP" dirty="0" err="1"/>
              <a:t>Perangkat</a:t>
            </a:r>
            <a:r>
              <a:rPr lang="en-US" altLang="ja-JP" dirty="0"/>
              <a:t> </a:t>
            </a:r>
            <a:r>
              <a:rPr lang="en-US" altLang="ja-JP" dirty="0" err="1"/>
              <a:t>Keras</a:t>
            </a:r>
            <a:r>
              <a:rPr lang="en-US" altLang="ja-JP" dirty="0"/>
              <a:t> (Hardware)</a:t>
            </a:r>
          </a:p>
          <a:p>
            <a:r>
              <a:rPr lang="en-US" altLang="ja-JP" dirty="0"/>
              <a:t>- </a:t>
            </a:r>
            <a:r>
              <a:rPr lang="en-US" altLang="ja-JP" dirty="0" err="1"/>
              <a:t>Perangkat</a:t>
            </a:r>
            <a:r>
              <a:rPr lang="en-US" altLang="ja-JP" dirty="0"/>
              <a:t> </a:t>
            </a:r>
            <a:r>
              <a:rPr lang="en-US" altLang="ja-JP" dirty="0" err="1"/>
              <a:t>Lunak</a:t>
            </a:r>
            <a:r>
              <a:rPr lang="en-US" altLang="ja-JP" dirty="0"/>
              <a:t> (Software)</a:t>
            </a:r>
          </a:p>
          <a:p>
            <a:r>
              <a:rPr lang="en-US" altLang="ja-JP" dirty="0"/>
              <a:t>- </a:t>
            </a:r>
            <a:r>
              <a:rPr lang="en-US" altLang="ja-JP" dirty="0" err="1"/>
              <a:t>Jaringan</a:t>
            </a:r>
            <a:r>
              <a:rPr lang="en-US" altLang="ja-JP" dirty="0"/>
              <a:t> </a:t>
            </a:r>
            <a:r>
              <a:rPr lang="en-US" altLang="ja-JP" dirty="0" err="1"/>
              <a:t>dan</a:t>
            </a:r>
            <a:r>
              <a:rPr lang="en-US" altLang="ja-JP" dirty="0"/>
              <a:t> </a:t>
            </a:r>
            <a:r>
              <a:rPr lang="en-US" altLang="ja-JP" dirty="0" err="1"/>
              <a:t>Komunikasi</a:t>
            </a:r>
            <a:endParaRPr lang="en-US" altLang="ja-JP" dirty="0"/>
          </a:p>
          <a:p>
            <a:r>
              <a:rPr lang="en-US" altLang="ja-JP" dirty="0"/>
              <a:t>- Basis Data (Database)</a:t>
            </a:r>
          </a:p>
          <a:p>
            <a:r>
              <a:rPr lang="en-US" altLang="ja-JP" dirty="0"/>
              <a:t>- Information Management Personnel</a:t>
            </a:r>
          </a:p>
        </p:txBody>
      </p:sp>
    </p:spTree>
    <p:extLst>
      <p:ext uri="{BB962C8B-B14F-4D97-AF65-F5344CB8AC3E}">
        <p14:creationId xmlns:p14="http://schemas.microsoft.com/office/powerpoint/2010/main" val="1961469500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TERIMA </a:t>
            </a:r>
            <a:r>
              <a:rPr kumimoji="1" lang="en-US" altLang="ja-JP" dirty="0">
                <a:solidFill>
                  <a:schemeClr val="accent1"/>
                </a:solidFill>
              </a:rPr>
              <a:t>K</a:t>
            </a:r>
            <a:r>
              <a:rPr kumimoji="1" lang="en-US" altLang="ja-JP" dirty="0"/>
              <a:t>ASIH!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/>
              <a:t>Any Questions?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3"/>
          </p:nvPr>
        </p:nvSpPr>
        <p:spPr>
          <a:xfrm>
            <a:off x="970757" y="7735788"/>
            <a:ext cx="16344898" cy="2304033"/>
          </a:xfrm>
        </p:spPr>
        <p:txBody>
          <a:bodyPr/>
          <a:lstStyle/>
          <a:p>
            <a:r>
              <a:rPr lang="en-US" altLang="ja-JP" dirty="0"/>
              <a:t>NURWATI, SH., MH.</a:t>
            </a:r>
          </a:p>
          <a:p>
            <a:r>
              <a:rPr lang="en-US" altLang="ja-JP" dirty="0">
                <a:hlinkClick r:id="rId2"/>
              </a:rPr>
              <a:t>nurwati@unida.ac.id</a:t>
            </a:r>
            <a:endParaRPr lang="en-US" altLang="ja-JP" dirty="0"/>
          </a:p>
          <a:p>
            <a:r>
              <a:rPr lang="en-US" altLang="ja-JP" dirty="0"/>
              <a:t>Instagram Account @</a:t>
            </a:r>
            <a:r>
              <a:rPr lang="en-US" altLang="ja-JP" dirty="0" err="1"/>
              <a:t>noerwathie</a:t>
            </a:r>
            <a:endParaRPr lang="en-US" altLang="ja-JP" dirty="0"/>
          </a:p>
          <a:p>
            <a:r>
              <a:rPr lang="en-US" altLang="ja-JP" dirty="0"/>
              <a:t>Hp. 085691411973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092099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6"/>
          </p:nvPr>
        </p:nvSpPr>
        <p:spPr>
          <a:xfrm>
            <a:off x="1006302" y="823020"/>
            <a:ext cx="7759370" cy="1296144"/>
          </a:xfrm>
        </p:spPr>
        <p:txBody>
          <a:bodyPr/>
          <a:lstStyle/>
          <a:p>
            <a:r>
              <a:rPr lang="en-US" altLang="ja-JP" sz="4800" dirty="0" err="1"/>
              <a:t>Arsitektur</a:t>
            </a:r>
            <a:r>
              <a:rPr lang="en-US" altLang="ja-JP" sz="4800" dirty="0"/>
              <a:t> </a:t>
            </a:r>
            <a:r>
              <a:rPr lang="en-US" altLang="ja-JP" sz="4800" dirty="0" err="1"/>
              <a:t>Informasi</a:t>
            </a:r>
            <a:endParaRPr lang="en-US" altLang="ja-JP" sz="4800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 err="1"/>
              <a:t>Perencanaan</a:t>
            </a:r>
            <a:r>
              <a:rPr lang="en-US" altLang="ja-JP" dirty="0"/>
              <a:t> </a:t>
            </a:r>
            <a:r>
              <a:rPr lang="en-US" altLang="ja-JP" dirty="0" err="1"/>
              <a:t>terhadap</a:t>
            </a:r>
            <a:r>
              <a:rPr lang="en-US" altLang="ja-JP" dirty="0"/>
              <a:t> </a:t>
            </a:r>
            <a:r>
              <a:rPr lang="en-US" altLang="ja-JP" dirty="0" err="1"/>
              <a:t>kebutuhan</a:t>
            </a:r>
            <a:r>
              <a:rPr lang="en-US" altLang="ja-JP" dirty="0"/>
              <a:t> </a:t>
            </a:r>
            <a:r>
              <a:rPr lang="en-US" altLang="ja-JP" dirty="0" err="1"/>
              <a:t>informasi</a:t>
            </a:r>
            <a:endParaRPr lang="en-US" altLang="ja-JP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8"/>
          </p:nvPr>
        </p:nvSpPr>
        <p:spPr>
          <a:xfrm>
            <a:off x="9503246" y="3415308"/>
            <a:ext cx="6912768" cy="1296144"/>
          </a:xfrm>
        </p:spPr>
        <p:txBody>
          <a:bodyPr/>
          <a:lstStyle/>
          <a:p>
            <a:r>
              <a:rPr lang="en-US" altLang="ja-JP" sz="4400" dirty="0" err="1"/>
              <a:t>Kemampuan</a:t>
            </a:r>
            <a:r>
              <a:rPr lang="en-US" altLang="ja-JP" sz="4400" dirty="0"/>
              <a:t> </a:t>
            </a:r>
            <a:r>
              <a:rPr lang="en-US" altLang="ja-JP" sz="4400" dirty="0" err="1"/>
              <a:t>Sistem</a:t>
            </a:r>
            <a:r>
              <a:rPr lang="en-US" altLang="ja-JP" sz="4400" dirty="0"/>
              <a:t> </a:t>
            </a:r>
            <a:r>
              <a:rPr lang="en-US" altLang="ja-JP" sz="4400" dirty="0" err="1"/>
              <a:t>Informasi</a:t>
            </a:r>
            <a:endParaRPr lang="en-US" altLang="ja-JP" sz="4400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9"/>
          </p:nvPr>
        </p:nvSpPr>
        <p:spPr>
          <a:xfrm>
            <a:off x="9503246" y="4783460"/>
            <a:ext cx="8280920" cy="1656184"/>
          </a:xfrm>
        </p:spPr>
        <p:txBody>
          <a:bodyPr/>
          <a:lstStyle/>
          <a:p>
            <a:r>
              <a:rPr lang="en-US" altLang="ja-JP" dirty="0">
                <a:solidFill>
                  <a:srgbClr val="BBFF02">
                    <a:alpha val="90000"/>
                  </a:srgbClr>
                </a:solidFill>
              </a:rPr>
              <a:t>Proses </a:t>
            </a:r>
            <a:r>
              <a:rPr lang="en-US" altLang="ja-JP" dirty="0" err="1">
                <a:solidFill>
                  <a:srgbClr val="BBFF02">
                    <a:alpha val="90000"/>
                  </a:srgbClr>
                </a:solidFill>
              </a:rPr>
              <a:t>transaksi</a:t>
            </a:r>
            <a:r>
              <a:rPr lang="en-US" altLang="ja-JP" dirty="0">
                <a:solidFill>
                  <a:srgbClr val="BBFF02">
                    <a:alpha val="90000"/>
                  </a:srgbClr>
                </a:solidFill>
              </a:rPr>
              <a:t> </a:t>
            </a:r>
            <a:r>
              <a:rPr lang="en-US" altLang="ja-JP" dirty="0" err="1"/>
              <a:t>cepat</a:t>
            </a:r>
            <a:r>
              <a:rPr lang="en-US" altLang="ja-JP" dirty="0"/>
              <a:t> </a:t>
            </a:r>
            <a:r>
              <a:rPr lang="en-US" altLang="ja-JP" dirty="0" err="1"/>
              <a:t>dan</a:t>
            </a:r>
            <a:r>
              <a:rPr lang="en-US" altLang="ja-JP" dirty="0"/>
              <a:t> </a:t>
            </a:r>
            <a:r>
              <a:rPr lang="en-US" altLang="ja-JP" dirty="0" err="1"/>
              <a:t>akurat</a:t>
            </a:r>
            <a:endParaRPr lang="en-US" altLang="ja-JP" dirty="0"/>
          </a:p>
          <a:p>
            <a:r>
              <a:rPr lang="en-US" altLang="ja-JP" dirty="0" err="1"/>
              <a:t>Kapasitas</a:t>
            </a:r>
            <a:r>
              <a:rPr lang="en-US" altLang="ja-JP" dirty="0"/>
              <a:t> </a:t>
            </a:r>
            <a:r>
              <a:rPr lang="en-US" altLang="ja-JP" dirty="0" err="1"/>
              <a:t>penyimpanan</a:t>
            </a:r>
            <a:r>
              <a:rPr lang="en-US" altLang="ja-JP" dirty="0"/>
              <a:t> </a:t>
            </a:r>
            <a:r>
              <a:rPr lang="en-US" altLang="ja-JP" dirty="0" err="1"/>
              <a:t>besar</a:t>
            </a:r>
            <a:r>
              <a:rPr lang="en-US" altLang="ja-JP" dirty="0"/>
              <a:t> </a:t>
            </a:r>
            <a:r>
              <a:rPr lang="en-US" altLang="ja-JP" dirty="0" err="1"/>
              <a:t>dan</a:t>
            </a:r>
            <a:r>
              <a:rPr lang="en-US" altLang="ja-JP" dirty="0"/>
              <a:t> </a:t>
            </a:r>
            <a:r>
              <a:rPr lang="en-US" altLang="ja-JP" dirty="0" err="1"/>
              <a:t>akses</a:t>
            </a:r>
            <a:r>
              <a:rPr lang="en-US" altLang="ja-JP" dirty="0"/>
              <a:t> </a:t>
            </a:r>
            <a:r>
              <a:rPr lang="en-US" altLang="ja-JP" dirty="0" err="1"/>
              <a:t>cepat</a:t>
            </a:r>
            <a:endParaRPr lang="en-US" altLang="ja-JP" dirty="0"/>
          </a:p>
          <a:p>
            <a:r>
              <a:rPr lang="en-US" altLang="ja-JP" dirty="0" err="1"/>
              <a:t>Komunikasi</a:t>
            </a:r>
            <a:r>
              <a:rPr lang="en-US" altLang="ja-JP" dirty="0"/>
              <a:t> </a:t>
            </a:r>
            <a:r>
              <a:rPr lang="en-US" altLang="ja-JP" dirty="0" err="1"/>
              <a:t>cepat</a:t>
            </a:r>
            <a:r>
              <a:rPr lang="en-US" altLang="ja-JP" dirty="0"/>
              <a:t>, </a:t>
            </a:r>
            <a:r>
              <a:rPr lang="en-US" altLang="ja-JP" dirty="0" err="1"/>
              <a:t>dll</a:t>
            </a:r>
            <a:r>
              <a:rPr lang="en-US" altLang="ja-JP" dirty="0"/>
              <a:t>.</a:t>
            </a: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0"/>
          </p:nvPr>
        </p:nvSpPr>
        <p:spPr>
          <a:xfrm>
            <a:off x="430238" y="6583660"/>
            <a:ext cx="8335434" cy="1296144"/>
          </a:xfrm>
        </p:spPr>
        <p:txBody>
          <a:bodyPr/>
          <a:lstStyle/>
          <a:p>
            <a:r>
              <a:rPr lang="en-US" altLang="ja-JP" sz="4800" dirty="0" err="1"/>
              <a:t>Tujuan</a:t>
            </a:r>
            <a:r>
              <a:rPr lang="en-US" altLang="ja-JP" sz="4800" dirty="0"/>
              <a:t> </a:t>
            </a:r>
            <a:r>
              <a:rPr lang="en-US" altLang="ja-JP" sz="4800" dirty="0" err="1"/>
              <a:t>Teknologi</a:t>
            </a:r>
            <a:r>
              <a:rPr lang="en-US" altLang="ja-JP" sz="4800" dirty="0"/>
              <a:t> </a:t>
            </a:r>
            <a:r>
              <a:rPr lang="en-US" altLang="ja-JP" sz="4800" dirty="0" err="1"/>
              <a:t>Informasi</a:t>
            </a:r>
            <a:endParaRPr lang="en-US" altLang="ja-JP" sz="4800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1"/>
          </p:nvPr>
        </p:nvSpPr>
        <p:spPr>
          <a:xfrm>
            <a:off x="502246" y="7591772"/>
            <a:ext cx="8280920" cy="1656184"/>
          </a:xfrm>
        </p:spPr>
        <p:txBody>
          <a:bodyPr/>
          <a:lstStyle/>
          <a:p>
            <a:r>
              <a:rPr lang="sv-SE" altLang="ja-JP" dirty="0"/>
              <a:t>Memecahkan masalah, membuka kreativitas, efektivitas dan efisiensi.</a:t>
            </a:r>
          </a:p>
        </p:txBody>
      </p:sp>
    </p:spTree>
    <p:extLst>
      <p:ext uri="{BB962C8B-B14F-4D97-AF65-F5344CB8AC3E}">
        <p14:creationId xmlns:p14="http://schemas.microsoft.com/office/powerpoint/2010/main" val="336475592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9503246" y="823020"/>
            <a:ext cx="7776864" cy="1296144"/>
          </a:xfrm>
        </p:spPr>
        <p:txBody>
          <a:bodyPr/>
          <a:lstStyle/>
          <a:p>
            <a:r>
              <a:rPr lang="en-US" altLang="ja-JP" sz="4400" dirty="0" err="1"/>
              <a:t>Prinsip</a:t>
            </a:r>
            <a:r>
              <a:rPr lang="en-US" altLang="ja-JP" sz="4400" dirty="0"/>
              <a:t> </a:t>
            </a:r>
            <a:r>
              <a:rPr lang="en-US" altLang="ja-JP" sz="4400" dirty="0" err="1"/>
              <a:t>Teknologi</a:t>
            </a:r>
            <a:r>
              <a:rPr lang="en-US" altLang="ja-JP" sz="4400" dirty="0"/>
              <a:t> </a:t>
            </a:r>
            <a:r>
              <a:rPr lang="en-US" altLang="ja-JP" sz="4400" dirty="0" err="1"/>
              <a:t>Informasi</a:t>
            </a:r>
            <a:endParaRPr lang="en-US" altLang="ja-JP" sz="4400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5"/>
          </p:nvPr>
        </p:nvSpPr>
        <p:spPr>
          <a:xfrm>
            <a:off x="9503246" y="1759124"/>
            <a:ext cx="4680520" cy="1080120"/>
          </a:xfrm>
        </p:spPr>
        <p:txBody>
          <a:bodyPr/>
          <a:lstStyle/>
          <a:p>
            <a:r>
              <a:rPr lang="en-US" altLang="ja-JP" dirty="0">
                <a:solidFill>
                  <a:srgbClr val="BBFF02">
                    <a:alpha val="90000"/>
                  </a:srgbClr>
                </a:solidFill>
              </a:rPr>
              <a:t>High-Tech-High-Touch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6"/>
          </p:nvPr>
        </p:nvSpPr>
        <p:spPr>
          <a:xfrm>
            <a:off x="1222326" y="3775348"/>
            <a:ext cx="7543346" cy="1440160"/>
          </a:xfrm>
        </p:spPr>
        <p:txBody>
          <a:bodyPr/>
          <a:lstStyle/>
          <a:p>
            <a:r>
              <a:rPr lang="en-US" altLang="ja-JP" sz="4400" dirty="0" err="1"/>
              <a:t>Fungsi</a:t>
            </a:r>
            <a:r>
              <a:rPr lang="en-US" altLang="ja-JP" sz="4400" dirty="0"/>
              <a:t> </a:t>
            </a:r>
            <a:r>
              <a:rPr lang="en-US" altLang="ja-JP" sz="4400" dirty="0" err="1"/>
              <a:t>Teknologi</a:t>
            </a:r>
            <a:r>
              <a:rPr lang="en-US" altLang="ja-JP" sz="4400" dirty="0"/>
              <a:t> </a:t>
            </a:r>
            <a:r>
              <a:rPr lang="en-US" altLang="ja-JP" sz="4400" dirty="0" err="1"/>
              <a:t>Informasi</a:t>
            </a:r>
            <a:endParaRPr lang="en-US" altLang="ja-JP" sz="4400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7"/>
          </p:nvPr>
        </p:nvSpPr>
        <p:spPr>
          <a:xfrm>
            <a:off x="502246" y="4855468"/>
            <a:ext cx="8280920" cy="1872208"/>
          </a:xfrm>
        </p:spPr>
        <p:txBody>
          <a:bodyPr/>
          <a:lstStyle/>
          <a:p>
            <a:r>
              <a:rPr lang="en-US" altLang="ja-JP" dirty="0" err="1"/>
              <a:t>Menangkap</a:t>
            </a:r>
            <a:r>
              <a:rPr lang="en-US" altLang="ja-JP" dirty="0"/>
              <a:t> (Capture), </a:t>
            </a:r>
            <a:r>
              <a:rPr lang="en-US" altLang="ja-JP" dirty="0" err="1"/>
              <a:t>Mengolah</a:t>
            </a:r>
            <a:r>
              <a:rPr lang="en-US" altLang="ja-JP" dirty="0"/>
              <a:t> (Processing), </a:t>
            </a:r>
            <a:r>
              <a:rPr lang="en-US" altLang="ja-JP" dirty="0" err="1"/>
              <a:t>Menghasilkan</a:t>
            </a:r>
            <a:r>
              <a:rPr lang="en-US" altLang="ja-JP" dirty="0"/>
              <a:t> (Generating), </a:t>
            </a:r>
            <a:r>
              <a:rPr lang="en-US" altLang="ja-JP" dirty="0" err="1"/>
              <a:t>Menyimpan</a:t>
            </a:r>
            <a:r>
              <a:rPr lang="en-US" altLang="ja-JP" dirty="0"/>
              <a:t> (Storage), </a:t>
            </a:r>
            <a:r>
              <a:rPr lang="en-US" altLang="ja-JP" dirty="0" err="1"/>
              <a:t>Mencari</a:t>
            </a:r>
            <a:r>
              <a:rPr lang="en-US" altLang="ja-JP" dirty="0"/>
              <a:t> </a:t>
            </a:r>
            <a:r>
              <a:rPr lang="en-US" altLang="ja-JP" dirty="0" err="1"/>
              <a:t>Kembali</a:t>
            </a:r>
            <a:r>
              <a:rPr lang="en-US" altLang="ja-JP" dirty="0"/>
              <a:t> (Retrieval), </a:t>
            </a:r>
            <a:r>
              <a:rPr lang="en-US" altLang="ja-JP" dirty="0" err="1"/>
              <a:t>Melakukan</a:t>
            </a:r>
            <a:r>
              <a:rPr lang="en-US" altLang="ja-JP" dirty="0"/>
              <a:t> </a:t>
            </a:r>
            <a:r>
              <a:rPr lang="en-US" altLang="ja-JP" dirty="0" err="1"/>
              <a:t>Transmisi</a:t>
            </a:r>
            <a:r>
              <a:rPr lang="en-US" altLang="ja-JP" dirty="0"/>
              <a:t> (Transmission).</a:t>
            </a: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8"/>
          </p:nvPr>
        </p:nvSpPr>
        <p:spPr>
          <a:xfrm>
            <a:off x="9503246" y="6655668"/>
            <a:ext cx="8208912" cy="1512168"/>
          </a:xfrm>
        </p:spPr>
        <p:txBody>
          <a:bodyPr/>
          <a:lstStyle/>
          <a:p>
            <a:r>
              <a:rPr lang="en-US" altLang="ja-JP" sz="4400" dirty="0" err="1"/>
              <a:t>Keuntungan</a:t>
            </a:r>
            <a:r>
              <a:rPr lang="en-US" altLang="ja-JP" sz="4400" dirty="0"/>
              <a:t> </a:t>
            </a:r>
            <a:r>
              <a:rPr lang="en-US" altLang="ja-JP" sz="4400" dirty="0" err="1"/>
              <a:t>Teknologi</a:t>
            </a:r>
            <a:r>
              <a:rPr lang="en-US" altLang="ja-JP" sz="4400" dirty="0"/>
              <a:t> </a:t>
            </a:r>
            <a:r>
              <a:rPr lang="en-US" altLang="ja-JP" sz="4400" dirty="0" err="1"/>
              <a:t>Informasi</a:t>
            </a:r>
            <a:endParaRPr lang="en-US" altLang="ja-JP" sz="4400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9"/>
          </p:nvPr>
        </p:nvSpPr>
        <p:spPr>
          <a:xfrm>
            <a:off x="9503246" y="8095828"/>
            <a:ext cx="8280920" cy="792088"/>
          </a:xfrm>
        </p:spPr>
        <p:txBody>
          <a:bodyPr/>
          <a:lstStyle/>
          <a:p>
            <a:r>
              <a:rPr lang="en-US" altLang="ja-JP" dirty="0"/>
              <a:t>Speed, Consistency, Precision, Reliability</a:t>
            </a:r>
          </a:p>
        </p:txBody>
      </p:sp>
    </p:spTree>
    <p:extLst>
      <p:ext uri="{BB962C8B-B14F-4D97-AF65-F5344CB8AC3E}">
        <p14:creationId xmlns:p14="http://schemas.microsoft.com/office/powerpoint/2010/main" val="107108486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P</a:t>
            </a:r>
            <a:r>
              <a:rPr lang="en-US" altLang="ja-JP" dirty="0">
                <a:solidFill>
                  <a:srgbClr val="BBFF02"/>
                </a:solidFill>
              </a:rPr>
              <a:t>E</a:t>
            </a:r>
            <a:r>
              <a:rPr lang="en-US" altLang="ja-JP" dirty="0"/>
              <a:t>NGENALAN</a:t>
            </a:r>
            <a:endParaRPr kumimoji="1"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 dirty="0" err="1"/>
              <a:t>Nurwati</a:t>
            </a:r>
            <a:r>
              <a:rPr lang="en-US" altLang="ja-JP" dirty="0"/>
              <a:t>, SH., MH. | 085691411973</a:t>
            </a:r>
            <a:endParaRPr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dirty="0" err="1"/>
              <a:t>Teknologi</a:t>
            </a:r>
            <a:r>
              <a:rPr lang="en-US" altLang="ja-JP" dirty="0"/>
              <a:t> </a:t>
            </a:r>
            <a:r>
              <a:rPr lang="en-US" altLang="ja-JP" dirty="0" err="1"/>
              <a:t>Informasi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>
          <a:xfrm>
            <a:off x="1186322" y="3199284"/>
            <a:ext cx="15913768" cy="864096"/>
          </a:xfrm>
        </p:spPr>
        <p:txBody>
          <a:bodyPr>
            <a:noAutofit/>
          </a:bodyPr>
          <a:lstStyle/>
          <a:p>
            <a:r>
              <a:rPr lang="sv-SE" altLang="ja-JP" sz="6000" dirty="0"/>
              <a:t>Teknologi Informasi dalam Berbagai Bidang :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1150318" y="3991372"/>
            <a:ext cx="15913768" cy="4320480"/>
          </a:xfrm>
        </p:spPr>
        <p:txBody>
          <a:bodyPr/>
          <a:lstStyle/>
          <a:p>
            <a:r>
              <a:rPr lang="nn-NO" altLang="ja-JP" sz="4400" dirty="0"/>
              <a:t>- Akuntansi</a:t>
            </a:r>
          </a:p>
          <a:p>
            <a:r>
              <a:rPr lang="nn-NO" altLang="ja-JP" sz="4400" dirty="0"/>
              <a:t>- Finance</a:t>
            </a:r>
          </a:p>
          <a:p>
            <a:r>
              <a:rPr lang="nn-NO" altLang="ja-JP" sz="4400" dirty="0"/>
              <a:t>- Marketing</a:t>
            </a:r>
          </a:p>
          <a:p>
            <a:r>
              <a:rPr lang="nn-NO" altLang="ja-JP" sz="4400" dirty="0"/>
              <a:t>- Produksi atau Manajemen Produksi</a:t>
            </a:r>
          </a:p>
          <a:p>
            <a:pPr marL="571500" indent="-571500">
              <a:buFontTx/>
              <a:buChar char="-"/>
            </a:pPr>
            <a:r>
              <a:rPr lang="nn-NO" altLang="ja-JP" sz="4400" dirty="0"/>
              <a:t>Manajemen Sumber Daya Manusia</a:t>
            </a:r>
            <a:endParaRPr lang="id-ID" altLang="ja-JP" sz="4400" dirty="0"/>
          </a:p>
          <a:p>
            <a:pPr marL="571500" indent="-571500">
              <a:buFontTx/>
              <a:buChar char="-"/>
            </a:pPr>
            <a:r>
              <a:rPr lang="id-ID" altLang="ja-JP" sz="4400" dirty="0"/>
              <a:t>dll</a:t>
            </a:r>
            <a:endParaRPr lang="nn-NO" altLang="ja-JP" sz="4400" dirty="0"/>
          </a:p>
        </p:txBody>
      </p:sp>
    </p:spTree>
    <p:extLst>
      <p:ext uri="{BB962C8B-B14F-4D97-AF65-F5344CB8AC3E}">
        <p14:creationId xmlns:p14="http://schemas.microsoft.com/office/powerpoint/2010/main" val="38588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JENIS </a:t>
            </a:r>
            <a:r>
              <a:rPr kumimoji="1" lang="en-US" altLang="ja-JP" dirty="0">
                <a:solidFill>
                  <a:schemeClr val="accent1"/>
                </a:solidFill>
              </a:rPr>
              <a:t>KOMPUTER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dirty="0" err="1"/>
              <a:t>Macam-macam</a:t>
            </a:r>
            <a:r>
              <a:rPr lang="en-US" altLang="ja-JP" dirty="0"/>
              <a:t> </a:t>
            </a:r>
            <a:r>
              <a:rPr lang="en-US" altLang="ja-JP" dirty="0" err="1"/>
              <a:t>Jenis</a:t>
            </a:r>
            <a:r>
              <a:rPr lang="en-US" altLang="ja-JP" dirty="0"/>
              <a:t> </a:t>
            </a:r>
            <a:r>
              <a:rPr lang="en-US" altLang="ja-JP" dirty="0" err="1"/>
              <a:t>Komputer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96900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J</a:t>
            </a:r>
            <a:r>
              <a:rPr kumimoji="1" lang="en-US" altLang="ja-JP" dirty="0">
                <a:solidFill>
                  <a:schemeClr val="accent1"/>
                </a:solidFill>
              </a:rPr>
              <a:t>E</a:t>
            </a:r>
            <a:r>
              <a:rPr kumimoji="1" lang="en-US" altLang="ja-JP" dirty="0"/>
              <a:t>NIS KOMPUTER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 dirty="0" err="1"/>
              <a:t>Nurwati</a:t>
            </a:r>
            <a:r>
              <a:rPr lang="en-US" altLang="ja-JP" dirty="0"/>
              <a:t>, SH., MH. | 085691411973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dirty="0" err="1"/>
              <a:t>Macam-macam</a:t>
            </a:r>
            <a:r>
              <a:rPr lang="en-US" altLang="ja-JP" dirty="0"/>
              <a:t> </a:t>
            </a:r>
            <a:r>
              <a:rPr lang="en-US" altLang="ja-JP" dirty="0" err="1"/>
              <a:t>jenis</a:t>
            </a:r>
            <a:r>
              <a:rPr lang="en-US" altLang="ja-JP" dirty="0"/>
              <a:t> </a:t>
            </a:r>
            <a:r>
              <a:rPr lang="en-US" altLang="ja-JP" dirty="0" err="1"/>
              <a:t>komputer</a:t>
            </a:r>
            <a:r>
              <a:rPr lang="en-US" altLang="ja-JP" dirty="0"/>
              <a:t> :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 err="1"/>
              <a:t>Superkomputer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altLang="ja-JP" sz="3200" dirty="0"/>
              <a:t>Berkemampuan tinggi berisi ribuan prossesor.</a:t>
            </a:r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ja-JP" dirty="0"/>
              <a:t>Mainframe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sz="3200" dirty="0" err="1"/>
              <a:t>Mampu</a:t>
            </a:r>
            <a:r>
              <a:rPr lang="en-US" altLang="ja-JP" sz="3200" dirty="0"/>
              <a:t> </a:t>
            </a:r>
            <a:r>
              <a:rPr lang="en-US" altLang="ja-JP" sz="3200" dirty="0" err="1"/>
              <a:t>memproses</a:t>
            </a:r>
            <a:r>
              <a:rPr lang="en-US" altLang="ja-JP" sz="3200" dirty="0"/>
              <a:t> </a:t>
            </a:r>
            <a:r>
              <a:rPr lang="en-US" altLang="ja-JP" sz="3200" dirty="0" err="1"/>
              <a:t>miliaran</a:t>
            </a:r>
            <a:r>
              <a:rPr lang="en-US" altLang="ja-JP" sz="3200" dirty="0"/>
              <a:t> </a:t>
            </a:r>
            <a:r>
              <a:rPr lang="en-US" altLang="ja-JP" sz="3200" dirty="0" err="1"/>
              <a:t>instruksi</a:t>
            </a:r>
            <a:r>
              <a:rPr lang="en-US" altLang="ja-JP" sz="3200" dirty="0"/>
              <a:t> per </a:t>
            </a:r>
            <a:r>
              <a:rPr lang="en-US" altLang="ja-JP" sz="3200" dirty="0" err="1"/>
              <a:t>detik</a:t>
            </a:r>
            <a:r>
              <a:rPr lang="en-US" altLang="ja-JP" sz="3200" dirty="0"/>
              <a:t>.</a:t>
            </a:r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Workstation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 sz="3200" dirty="0" err="1"/>
              <a:t>Komputer</a:t>
            </a:r>
            <a:r>
              <a:rPr lang="en-US" altLang="ja-JP" sz="3200" dirty="0"/>
              <a:t> </a:t>
            </a:r>
            <a:r>
              <a:rPr lang="en-US" altLang="ja-JP" sz="3200" dirty="0" err="1"/>
              <a:t>pribadi</a:t>
            </a:r>
            <a:r>
              <a:rPr lang="en-US" altLang="ja-JP" sz="3200" dirty="0"/>
              <a:t> yang </a:t>
            </a:r>
            <a:r>
              <a:rPr lang="en-US" altLang="ja-JP" sz="3200" dirty="0" err="1"/>
              <a:t>tangguh</a:t>
            </a:r>
            <a:r>
              <a:rPr lang="en-US" altLang="ja-JP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490802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itle">
  <a:themeElements>
    <a:clrScheme name="ユーザー定義 2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BBFF02"/>
      </a:accent1>
      <a:accent2>
        <a:srgbClr val="02FFB5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BBFF02"/>
      </a:hlink>
      <a:folHlink>
        <a:srgbClr val="8CC000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">
  <a:themeElements>
    <a:clrScheme name="ユーザー定義 2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BBFF02"/>
      </a:accent1>
      <a:accent2>
        <a:srgbClr val="02FFB5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BBFF02"/>
      </a:hlink>
      <a:folHlink>
        <a:srgbClr val="8CC000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1806</Words>
  <Application>Microsoft Office PowerPoint</Application>
  <PresentationFormat>Custom</PresentationFormat>
  <Paragraphs>360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Crimson Text</vt:lpstr>
      <vt:lpstr>Title</vt:lpstr>
      <vt:lpstr>Contents</vt:lpstr>
      <vt:lpstr>PENGANTAR</vt:lpstr>
      <vt:lpstr>PENGENALAN</vt:lpstr>
      <vt:lpstr>PENGENALAN</vt:lpstr>
      <vt:lpstr>PENGENALAN TEKNOLOGI INFORMASI</vt:lpstr>
      <vt:lpstr>PowerPoint Presentation</vt:lpstr>
      <vt:lpstr>PowerPoint Presentation</vt:lpstr>
      <vt:lpstr>PENGENALAN</vt:lpstr>
      <vt:lpstr>JENIS KOMPUTER</vt:lpstr>
      <vt:lpstr>JENIS KOMPUTER</vt:lpstr>
      <vt:lpstr>JENIS KOMPUTER</vt:lpstr>
      <vt:lpstr>JENIS KOMPUTER</vt:lpstr>
      <vt:lpstr>HARDWARE</vt:lpstr>
      <vt:lpstr>PowerPoint Presentation</vt:lpstr>
      <vt:lpstr>HARDWARE</vt:lpstr>
      <vt:lpstr>HARDWARE</vt:lpstr>
      <vt:lpstr>HARDWARE</vt:lpstr>
      <vt:lpstr>HARDWARE</vt:lpstr>
      <vt:lpstr>HARDWARE</vt:lpstr>
      <vt:lpstr>SOFTWARE</vt:lpstr>
      <vt:lpstr>SOFTWARE</vt:lpstr>
      <vt:lpstr>SOFTWARE</vt:lpstr>
      <vt:lpstr>INTERNET</vt:lpstr>
      <vt:lpstr>WORLD WIDE WEB</vt:lpstr>
      <vt:lpstr>URL (Uniform Resource Locator)</vt:lpstr>
      <vt:lpstr>PowerPoint Presentation</vt:lpstr>
      <vt:lpstr>Protokol dan language</vt:lpstr>
      <vt:lpstr>Portal web</vt:lpstr>
      <vt:lpstr>MANFAAT JARINGAN</vt:lpstr>
      <vt:lpstr>JENIS JARINGAN</vt:lpstr>
      <vt:lpstr>PowerPoint Presentation</vt:lpstr>
      <vt:lpstr>PowerPoint Presentation</vt:lpstr>
      <vt:lpstr>TOPOLOGI JARINGAN</vt:lpstr>
      <vt:lpstr>PowerPoint Presentation</vt:lpstr>
      <vt:lpstr>KONEKSI KABEL</vt:lpstr>
      <vt:lpstr>KONEKSI NIRKABEL</vt:lpstr>
      <vt:lpstr>PowerPoint Presentation</vt:lpstr>
      <vt:lpstr>ETIKA PEMAKAIAN INFORMASI</vt:lpstr>
      <vt:lpstr>Pelaku Sabotase TI</vt:lpstr>
      <vt:lpstr>TEKHNIK HACKING</vt:lpstr>
      <vt:lpstr>TERIMA KASIH!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Scheat</dc:title>
  <dc:creator>Jun</dc:creator>
  <cp:lastModifiedBy>MyBook Pro A14</cp:lastModifiedBy>
  <cp:revision>135</cp:revision>
  <dcterms:created xsi:type="dcterms:W3CDTF">2015-02-26T15:14:38Z</dcterms:created>
  <dcterms:modified xsi:type="dcterms:W3CDTF">2023-12-13T09:03:57Z</dcterms:modified>
</cp:coreProperties>
</file>