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303" r:id="rId5"/>
    <p:sldId id="305" r:id="rId6"/>
    <p:sldId id="306" r:id="rId7"/>
    <p:sldId id="302" r:id="rId8"/>
    <p:sldId id="304" r:id="rId9"/>
    <p:sldId id="307" r:id="rId10"/>
    <p:sldId id="30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90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MATERI </a:t>
            </a:r>
            <a:b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Luas </a:t>
            </a: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Permukaan</a:t>
            </a:r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dan Volume Bola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EB960-5B2C-4C74-ABCC-6FAC1CEFB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5713" y="4497355"/>
            <a:ext cx="3354752" cy="945063"/>
          </a:xfrm>
          <a:noFill/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PGSD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3F99A7-E0B3-4761-86BA-E9E2AE868255}"/>
              </a:ext>
            </a:extLst>
          </p:cNvPr>
          <p:cNvGrpSpPr/>
          <p:nvPr/>
        </p:nvGrpSpPr>
        <p:grpSpPr>
          <a:xfrm>
            <a:off x="462273" y="1273363"/>
            <a:ext cx="6212855" cy="2359025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71EE76A-6BEA-44DF-9B14-1D47563BC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73472A-F9BD-4013-9B9B-B779B25B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20D7A7-BB1E-469A-A2FA-E12137E36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0586968-F9F9-49AA-9643-A95CE31D5EE4}"/>
              </a:ext>
            </a:extLst>
          </p:cNvPr>
          <p:cNvSpPr txBox="1">
            <a:spLocks/>
          </p:cNvSpPr>
          <p:nvPr/>
        </p:nvSpPr>
        <p:spPr>
          <a:xfrm>
            <a:off x="1130620" y="3468289"/>
            <a:ext cx="4699187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578FEF-972F-42CA-BA10-6D025D15427E}"/>
              </a:ext>
            </a:extLst>
          </p:cNvPr>
          <p:cNvSpPr txBox="1">
            <a:spLocks/>
          </p:cNvSpPr>
          <p:nvPr/>
        </p:nvSpPr>
        <p:spPr>
          <a:xfrm>
            <a:off x="1305754" y="3444638"/>
            <a:ext cx="4115702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MK PENDIDIKAN MATEMATIKA KELAS TINGGI</a:t>
            </a: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7044E313-E580-45EE-9755-7B245FBCEEF7}"/>
              </a:ext>
            </a:extLst>
          </p:cNvPr>
          <p:cNvGrpSpPr/>
          <p:nvPr/>
        </p:nvGrpSpPr>
        <p:grpSpPr>
          <a:xfrm>
            <a:off x="10020680" y="239575"/>
            <a:ext cx="1566153" cy="1284446"/>
            <a:chOff x="0" y="0"/>
            <a:chExt cx="812800" cy="812800"/>
          </a:xfrm>
        </p:grpSpPr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24B0DC3-13E7-4844-A7B9-11CEB56D5E9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6182A8"/>
            </a:solidFill>
          </p:spPr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7DD1D6E3-A913-4D94-83B1-D92D56909AD4}"/>
                </a:ext>
              </a:extLst>
            </p:cNvPr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00"/>
                </a:lnSpc>
              </a:pPr>
              <a:endParaRPr/>
            </a:p>
          </p:txBody>
        </p:sp>
      </p:grpSp>
      <p:sp>
        <p:nvSpPr>
          <p:cNvPr id="17" name="Freeform 15">
            <a:extLst>
              <a:ext uri="{FF2B5EF4-FFF2-40B4-BE49-F238E27FC236}">
                <a16:creationId xmlns:a16="http://schemas.microsoft.com/office/drawing/2014/main" id="{010FB6A9-38B2-4D9C-92A1-EE53A7E0641F}"/>
              </a:ext>
            </a:extLst>
          </p:cNvPr>
          <p:cNvSpPr/>
          <p:nvPr/>
        </p:nvSpPr>
        <p:spPr>
          <a:xfrm>
            <a:off x="10764496" y="1827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3" y="0"/>
                </a:lnTo>
                <a:lnTo>
                  <a:pt x="1427503" y="1397311"/>
                </a:lnTo>
                <a:lnTo>
                  <a:pt x="0" y="13973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59151DB5-6097-4404-A775-B63A3500F09A}"/>
              </a:ext>
            </a:extLst>
          </p:cNvPr>
          <p:cNvSpPr/>
          <p:nvPr/>
        </p:nvSpPr>
        <p:spPr>
          <a:xfrm>
            <a:off x="9340531" y="38043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2" y="0"/>
                </a:lnTo>
                <a:lnTo>
                  <a:pt x="1427502" y="1397310"/>
                </a:lnTo>
                <a:lnTo>
                  <a:pt x="0" y="13973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2CC12027-6A6B-4230-AF57-74814C86B466}"/>
              </a:ext>
            </a:extLst>
          </p:cNvPr>
          <p:cNvSpPr/>
          <p:nvPr/>
        </p:nvSpPr>
        <p:spPr>
          <a:xfrm flipH="1">
            <a:off x="-278286" y="4024851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74A4A060-F32D-43B7-A520-C467EE19CB1D}"/>
              </a:ext>
            </a:extLst>
          </p:cNvPr>
          <p:cNvSpPr/>
          <p:nvPr/>
        </p:nvSpPr>
        <p:spPr>
          <a:xfrm flipH="1">
            <a:off x="-357974" y="5163145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78A972A7-602E-43AE-A1E3-623DFE1B4C10}"/>
              </a:ext>
            </a:extLst>
          </p:cNvPr>
          <p:cNvSpPr/>
          <p:nvPr/>
        </p:nvSpPr>
        <p:spPr>
          <a:xfrm rot="20985463" flipH="1">
            <a:off x="668309" y="5115462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AA947592-47F1-4DCB-AD8E-BE34EFD740CA}"/>
              </a:ext>
            </a:extLst>
          </p:cNvPr>
          <p:cNvSpPr/>
          <p:nvPr/>
        </p:nvSpPr>
        <p:spPr>
          <a:xfrm rot="20297341" flipH="1">
            <a:off x="1820550" y="5344139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87059124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/>
              <a:t>Contoh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89468"/>
            <a:ext cx="3967480" cy="3643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Diketahui</a:t>
            </a:r>
            <a:r>
              <a:rPr lang="en-US" sz="2400" dirty="0"/>
              <a:t>: </a:t>
            </a:r>
          </a:p>
          <a:p>
            <a:pPr marL="0" indent="0" algn="just">
              <a:buNone/>
            </a:pPr>
            <a:r>
              <a:rPr lang="en-US" sz="2400" dirty="0"/>
              <a:t>d = 14 cm </a:t>
            </a:r>
          </a:p>
          <a:p>
            <a:pPr marL="0" indent="0" algn="just">
              <a:buNone/>
            </a:pPr>
            <a:r>
              <a:rPr lang="en-US" sz="2400" dirty="0" err="1"/>
              <a:t>jika</a:t>
            </a:r>
            <a:r>
              <a:rPr lang="en-US" sz="2400" dirty="0"/>
              <a:t> d=14, </a:t>
            </a:r>
          </a:p>
          <a:p>
            <a:pPr marL="0" indent="0" algn="just">
              <a:buNone/>
            </a:pPr>
            <a:r>
              <a:rPr lang="en-US" sz="2400" dirty="0" err="1"/>
              <a:t>maka</a:t>
            </a:r>
            <a:r>
              <a:rPr lang="en-US" sz="2400" dirty="0"/>
              <a:t> r = ¹⁄ d </a:t>
            </a:r>
          </a:p>
          <a:p>
            <a:pPr marL="0" indent="0" algn="just">
              <a:buNone/>
            </a:pPr>
            <a:r>
              <a:rPr lang="en-US" sz="2400" dirty="0"/>
              <a:t>	 = ¹⁄ × 14 = 7 cm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BD5F77E6-8977-4BD9-9782-3F2A57412E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36" y="4836474"/>
            <a:ext cx="1828543" cy="1792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53D1AFD1-ECDA-4F93-8ED4-A4D1B4E61E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29020" y="2079308"/>
                <a:ext cx="6292420" cy="36433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75488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94944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52144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anose="020B0604020202020204" pitchFamily="34" charset="0"/>
                  <a:buNone/>
                </a:pPr>
                <a:r>
                  <a:rPr lang="en-US" sz="2400" dirty="0"/>
                  <a:t>Luas </a:t>
                </a:r>
                <a:r>
                  <a:rPr lang="en-US" sz="2400" dirty="0" err="1"/>
                  <a:t>permukaan</a:t>
                </a:r>
                <a:r>
                  <a:rPr lang="en-US" sz="2400" dirty="0"/>
                  <a:t> bola 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 algn="just">
                  <a:buNone/>
                </a:pPr>
                <a:r>
                  <a:rPr lang="en-US" sz="2400" dirty="0"/>
                  <a:t>			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= 616 cm²</a:t>
                </a:r>
              </a:p>
              <a:p>
                <a:pPr marL="0" indent="0" algn="just">
                  <a:buNone/>
                </a:pPr>
                <a:r>
                  <a:rPr lang="en-US" sz="2400" dirty="0"/>
                  <a:t>Volume bola Volume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/>
                  <a:t>			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0" indent="0" algn="just">
                  <a:buFont typeface="Arial" panose="020B0604020202020204" pitchFamily="34" charset="0"/>
                  <a:buNone/>
                </a:pPr>
                <a:r>
                  <a:rPr lang="en-US" sz="2400" dirty="0"/>
                  <a:t>			  =1.437,33 cm³</a:t>
                </a:r>
                <a:endParaRPr lang="en-US" sz="2200" dirty="0"/>
              </a:p>
            </p:txBody>
          </p:sp>
        </mc:Choice>
        <mc:Fallback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53D1AFD1-ECDA-4F93-8ED4-A4D1B4E61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020" y="2079308"/>
                <a:ext cx="6292420" cy="3643312"/>
              </a:xfrm>
              <a:prstGeom prst="rect">
                <a:avLst/>
              </a:prstGeom>
              <a:blipFill>
                <a:blip r:embed="rId7"/>
                <a:stretch>
                  <a:fillRect l="-1550" t="-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804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</a:rPr>
              <a:t>Terima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kasih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D40C07-50B6-42B6-9F40-22FC5F9B3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E98D45-20A0-4F81-AE96-5CEF406EA968}"/>
              </a:ext>
            </a:extLst>
          </p:cNvPr>
          <p:cNvGrpSpPr/>
          <p:nvPr/>
        </p:nvGrpSpPr>
        <p:grpSpPr>
          <a:xfrm>
            <a:off x="445466" y="2138330"/>
            <a:ext cx="6212855" cy="2359025"/>
            <a:chOff x="445466" y="2138330"/>
            <a:chExt cx="6212855" cy="235902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3F3EFD-A404-4B8B-BD0F-0DDE0107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2FBCEE9-3578-4AFD-872A-E1873E31F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98CC0C-49B4-417B-AD6B-638064238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568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permukaan</a:t>
            </a:r>
            <a:r>
              <a:rPr lang="en-US" sz="2400" dirty="0"/>
              <a:t> dan volume Bola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mengoperasikan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permukaan</a:t>
            </a:r>
            <a:r>
              <a:rPr lang="en-US" sz="2400" dirty="0"/>
              <a:t> dan volume bola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347905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LUAS PERMUKAAN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/>
              <a:t>Luas </a:t>
            </a:r>
            <a:r>
              <a:rPr lang="en-US" sz="2400" b="1" dirty="0" err="1"/>
              <a:t>Permukaan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 yang </a:t>
            </a:r>
            <a:r>
              <a:rPr lang="en-US" sz="2400" b="1" dirty="0" err="1"/>
              <a:t>menutupi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luar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bangun</a:t>
            </a:r>
            <a:r>
              <a:rPr lang="en-US" sz="2400" b="1" dirty="0"/>
              <a:t> </a:t>
            </a:r>
            <a:r>
              <a:rPr lang="en-US" sz="2400" b="1" dirty="0" err="1"/>
              <a:t>tiga</a:t>
            </a:r>
            <a:r>
              <a:rPr lang="en-US" sz="2400" b="1" dirty="0"/>
              <a:t> </a:t>
            </a:r>
            <a:r>
              <a:rPr lang="en-US" sz="2400" b="1" dirty="0" err="1"/>
              <a:t>dimensi</a:t>
            </a:r>
            <a:r>
              <a:rPr lang="en-US" sz="2400" b="1" dirty="0"/>
              <a:t>.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090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LUAS PERMUKAAN BOLA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Bola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bangun</a:t>
            </a:r>
            <a:r>
              <a:rPr lang="en-US" sz="2200" dirty="0"/>
              <a:t> </a:t>
            </a:r>
            <a:r>
              <a:rPr lang="en-US" sz="2200" dirty="0" err="1"/>
              <a:t>ruang</a:t>
            </a:r>
            <a:r>
              <a:rPr lang="en-US" sz="2200" dirty="0"/>
              <a:t> yang </a:t>
            </a:r>
            <a:r>
              <a:rPr lang="en-US" sz="2200" dirty="0" err="1"/>
              <a:t>terbentuk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putaran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endParaRPr lang="en-US" sz="2200" dirty="0"/>
          </a:p>
          <a:p>
            <a:pPr marL="0" indent="0" algn="just">
              <a:buNone/>
            </a:pPr>
            <a:r>
              <a:rPr lang="en-US" sz="2200" dirty="0" err="1"/>
              <a:t>putaran</a:t>
            </a:r>
            <a:r>
              <a:rPr lang="en-US" sz="2200" dirty="0"/>
              <a:t> </a:t>
            </a:r>
            <a:r>
              <a:rPr lang="en-US" sz="2200" dirty="0" err="1"/>
              <a:t>penuh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lingkaran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poros</a:t>
            </a:r>
            <a:r>
              <a:rPr lang="en-US" sz="2200" dirty="0"/>
              <a:t> </a:t>
            </a:r>
            <a:r>
              <a:rPr lang="en-US" sz="2200" dirty="0" err="1"/>
              <a:t>diameternya</a:t>
            </a:r>
            <a:r>
              <a:rPr lang="en-US" sz="2200" dirty="0"/>
              <a:t>.</a:t>
            </a:r>
          </a:p>
          <a:p>
            <a:pPr marL="0" indent="0" algn="just">
              <a:buNone/>
            </a:pPr>
            <a:r>
              <a:rPr lang="en-US" sz="2200" dirty="0"/>
              <a:t>Bola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sisi</a:t>
            </a:r>
            <a:r>
              <a:rPr lang="en-US" sz="2200" dirty="0"/>
              <a:t> </a:t>
            </a:r>
            <a:r>
              <a:rPr lang="en-US" sz="2200" dirty="0" err="1"/>
              <a:t>lengkung</a:t>
            </a:r>
            <a:r>
              <a:rPr lang="en-US" sz="2200" dirty="0"/>
              <a:t> dan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</a:t>
            </a:r>
            <a:r>
              <a:rPr lang="en-US" sz="2200" dirty="0" err="1"/>
              <a:t>sudut</a:t>
            </a:r>
            <a:r>
              <a:rPr lang="en-US" sz="2200" dirty="0"/>
              <a:t>.</a:t>
            </a:r>
          </a:p>
          <a:p>
            <a:pPr marL="0" indent="0" algn="just">
              <a:buNone/>
            </a:pPr>
            <a:r>
              <a:rPr lang="en-US" sz="2200" dirty="0" err="1"/>
              <a:t>Perhatikan</a:t>
            </a:r>
            <a:r>
              <a:rPr lang="en-US" sz="2200" dirty="0"/>
              <a:t> </a:t>
            </a:r>
            <a:r>
              <a:rPr lang="en-US" sz="2200" dirty="0" err="1"/>
              <a:t>gambar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3348F86-7CC8-4893-86CB-83984CD72F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770" y="4451352"/>
            <a:ext cx="6744459" cy="170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483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LUAS PERMUKAAN BOLA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Luas </a:t>
            </a:r>
            <a:r>
              <a:rPr lang="en-US" sz="2200" dirty="0" err="1"/>
              <a:t>permukaan</a:t>
            </a:r>
            <a:r>
              <a:rPr lang="en-US" sz="2200" dirty="0"/>
              <a:t> bola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ditentukan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percobaan</a:t>
            </a:r>
            <a:r>
              <a:rPr lang="en-US" sz="2200" dirty="0"/>
              <a:t>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oleh Archimedes, </a:t>
            </a:r>
            <a:r>
              <a:rPr lang="en-US" sz="2200" dirty="0" err="1"/>
              <a:t>yaitu</a:t>
            </a:r>
            <a:r>
              <a:rPr lang="en-US" sz="2200" dirty="0"/>
              <a:t>: </a:t>
            </a:r>
            <a:r>
              <a:rPr lang="en-US" sz="2200" dirty="0" err="1"/>
              <a:t>Sebuah</a:t>
            </a:r>
            <a:r>
              <a:rPr lang="en-US" sz="2200" dirty="0"/>
              <a:t> bola </a:t>
            </a:r>
            <a:r>
              <a:rPr lang="en-US" sz="2200" dirty="0" err="1"/>
              <a:t>menempati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tabung</a:t>
            </a:r>
            <a:r>
              <a:rPr lang="en-US" sz="2200" dirty="0"/>
              <a:t> yang diameter dan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tabung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tepat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diameter bola,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luas</a:t>
            </a:r>
            <a:r>
              <a:rPr lang="en-US" sz="2200" dirty="0"/>
              <a:t> bola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luas</a:t>
            </a:r>
            <a:r>
              <a:rPr lang="en-US" sz="2200" dirty="0"/>
              <a:t> </a:t>
            </a:r>
            <a:r>
              <a:rPr lang="en-US" sz="2200" dirty="0" err="1"/>
              <a:t>selimut</a:t>
            </a:r>
            <a:r>
              <a:rPr lang="en-US" sz="2200" dirty="0"/>
              <a:t> </a:t>
            </a:r>
            <a:r>
              <a:rPr lang="en-US" sz="2200" dirty="0" err="1"/>
              <a:t>tabung</a:t>
            </a:r>
            <a:r>
              <a:rPr lang="en-US" sz="2200" dirty="0"/>
              <a:t>.</a:t>
            </a:r>
          </a:p>
          <a:p>
            <a:pPr marL="0" indent="0" algn="just">
              <a:buNone/>
            </a:pPr>
            <a:endParaRPr lang="en-US" sz="22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108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LUAS PERMUKAAN 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200" dirty="0"/>
                  <a:t>Luas </a:t>
                </a:r>
                <a:r>
                  <a:rPr lang="en-US" sz="2200" dirty="0" err="1"/>
                  <a:t>Permukaan</a:t>
                </a:r>
                <a:r>
                  <a:rPr lang="en-US" sz="2200" dirty="0"/>
                  <a:t> Bola 	= Luas </a:t>
                </a:r>
                <a:r>
                  <a:rPr lang="en-US" sz="2200" dirty="0" err="1"/>
                  <a:t>Selimut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Tabung</a:t>
                </a:r>
                <a:endParaRPr lang="en-US" sz="2200" dirty="0"/>
              </a:p>
              <a:p>
                <a:pPr marL="0" indent="0" algn="just">
                  <a:buNone/>
                </a:pPr>
                <a:r>
                  <a:rPr lang="en-US" sz="2200" dirty="0"/>
                  <a:t>				= 2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/>
                  <a:t>r t</a:t>
                </a:r>
              </a:p>
              <a:p>
                <a:pPr marL="0" indent="0" algn="just">
                  <a:buNone/>
                </a:pPr>
                <a:r>
                  <a:rPr lang="en-US" sz="2200" dirty="0"/>
                  <a:t>				= 2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/>
                  <a:t>r 2 r</a:t>
                </a:r>
              </a:p>
              <a:p>
                <a:pPr marL="0" indent="0" algn="just">
                  <a:buNone/>
                </a:pPr>
                <a:r>
                  <a:rPr lang="en-US" sz="2200" dirty="0"/>
                  <a:t>				= 4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/>
              </a:p>
              <a:p>
                <a:pPr marL="0" indent="0" algn="just">
                  <a:buNone/>
                </a:pPr>
                <a:r>
                  <a:rPr lang="en-US" sz="2200" dirty="0"/>
                  <a:t>				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/>
              </a:p>
              <a:p>
                <a:pPr marL="0" indent="0" algn="just"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92F5F7E2-B684-4DAB-BC86-359B305423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170" y="2047273"/>
            <a:ext cx="2524230" cy="284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80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Volume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bangun</a:t>
            </a:r>
            <a:r>
              <a:rPr lang="en-US" sz="2400" b="1" dirty="0"/>
              <a:t> </a:t>
            </a:r>
            <a:r>
              <a:rPr lang="en-US" sz="2400" b="1" dirty="0" err="1"/>
              <a:t>ruang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ukuran</a:t>
            </a:r>
            <a:r>
              <a:rPr lang="en-US" sz="2400" b="1" dirty="0"/>
              <a:t> yang </a:t>
            </a:r>
            <a:r>
              <a:rPr lang="en-US" sz="2400" b="1" dirty="0" err="1"/>
              <a:t>menyatakan</a:t>
            </a:r>
            <a:r>
              <a:rPr lang="en-US" sz="2400" b="1" dirty="0"/>
              <a:t> </a:t>
            </a:r>
            <a:r>
              <a:rPr lang="en-US" sz="2400" b="1" dirty="0" err="1"/>
              <a:t>kuantitas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ruangan</a:t>
            </a:r>
            <a:r>
              <a:rPr lang="en-US" sz="2400" b="1" dirty="0"/>
              <a:t> yang </a:t>
            </a:r>
            <a:r>
              <a:rPr lang="en-US" sz="2400" b="1" dirty="0" err="1"/>
              <a:t>ditempati</a:t>
            </a:r>
            <a:r>
              <a:rPr lang="en-US" sz="2400" b="1" dirty="0"/>
              <a:t> oleh </a:t>
            </a:r>
            <a:r>
              <a:rPr lang="en-US" sz="2400" b="1" dirty="0" err="1"/>
              <a:t>benda</a:t>
            </a:r>
            <a:r>
              <a:rPr lang="en-US" sz="2400" b="1" dirty="0"/>
              <a:t> </a:t>
            </a:r>
            <a:r>
              <a:rPr lang="en-US" sz="2400" b="1" dirty="0" err="1"/>
              <a:t>ruang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sendiri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869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VOLUME BOLA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Volume ½ bola	= 2 x volume </a:t>
                </a:r>
                <a:r>
                  <a:rPr lang="en-US" sz="2400" dirty="0" err="1"/>
                  <a:t>kerucut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		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ea typeface="Cambria Math" panose="02040503050406030204" pitchFamily="18" charset="0"/>
                  </a:rPr>
                  <a:t>Volume Bola		= 2 x volume ½ bola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ambria Math" panose="02040503050406030204" pitchFamily="18" charset="0"/>
                  </a:rPr>
                  <a:t>			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ambria Math" panose="02040503050406030204" pitchFamily="18" charset="0"/>
                  </a:rPr>
                  <a:t>	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5" t="-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FEDB4915-D3FC-4013-A735-D2E14D54D2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588" y="2262188"/>
            <a:ext cx="3418946" cy="318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4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/>
              <a:t>Contoh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 </a:t>
            </a:r>
            <a:r>
              <a:rPr lang="en-US" sz="2200" dirty="0" err="1"/>
              <a:t>Perhatikan</a:t>
            </a:r>
            <a:r>
              <a:rPr lang="en-US" sz="2200" dirty="0"/>
              <a:t> </a:t>
            </a:r>
            <a:r>
              <a:rPr lang="en-US" sz="2200" dirty="0" err="1"/>
              <a:t>gambar</a:t>
            </a:r>
            <a:r>
              <a:rPr lang="en-US" sz="2200" dirty="0"/>
              <a:t> bola </a:t>
            </a:r>
            <a:r>
              <a:rPr lang="en-US" sz="2200" dirty="0" err="1"/>
              <a:t>disamping</a:t>
            </a:r>
            <a:r>
              <a:rPr lang="en-US" sz="2200" dirty="0"/>
              <a:t>, </a:t>
            </a:r>
            <a:r>
              <a:rPr lang="en-US" sz="2200" dirty="0" err="1"/>
              <a:t>tentukan</a:t>
            </a:r>
            <a:r>
              <a:rPr lang="en-US" sz="2200" dirty="0"/>
              <a:t>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200" dirty="0" err="1"/>
              <a:t>luas</a:t>
            </a:r>
            <a:r>
              <a:rPr lang="en-US" sz="2200" dirty="0"/>
              <a:t> </a:t>
            </a:r>
            <a:r>
              <a:rPr lang="en-US" sz="2200" dirty="0" err="1"/>
              <a:t>permukaan</a:t>
            </a:r>
            <a:r>
              <a:rPr lang="en-US" sz="2200" dirty="0"/>
              <a:t> bola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200" dirty="0"/>
              <a:t>volume bola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6280E1-619C-429B-8A59-D0A0D03B6C2D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2EBB4E-EF52-40BA-8E1A-A74D4963B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65A509-8101-4C66-BD13-C3F523FB7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DA3F37B-3AF8-4970-B271-221C85A41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BD5F77E6-8977-4BD9-9782-3F2A57412E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654" y="2152650"/>
            <a:ext cx="3085465" cy="302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26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1627</TotalTime>
  <Words>349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Goudy Old Style</vt:lpstr>
      <vt:lpstr>Univers Light</vt:lpstr>
      <vt:lpstr>PoiseVTI</vt:lpstr>
      <vt:lpstr>MATERI  Luas Permukaan dan Volume Bola</vt:lpstr>
      <vt:lpstr>CAPAIAN PEMBELAJARAN</vt:lpstr>
      <vt:lpstr>LUAS PERMUKAAN</vt:lpstr>
      <vt:lpstr>LUAS PERMUKAAN BOLA</vt:lpstr>
      <vt:lpstr>LUAS PERMUKAAN BOLA</vt:lpstr>
      <vt:lpstr>LUAS PERMUKAAN BOLA</vt:lpstr>
      <vt:lpstr>VOLUME</vt:lpstr>
      <vt:lpstr>VOLUME BOLA</vt:lpstr>
      <vt:lpstr>Contoh:</vt:lpstr>
      <vt:lpstr>Contoh:</vt:lpstr>
      <vt:lpstr>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PENDIDIKAN MATEMATIKA KELAS TINGGI  MATERI 3 KELILING DAN LUAS</dc:title>
  <dc:creator>ASUS</dc:creator>
  <cp:lastModifiedBy>ASUS</cp:lastModifiedBy>
  <cp:revision>30</cp:revision>
  <dcterms:created xsi:type="dcterms:W3CDTF">2023-10-24T03:51:52Z</dcterms:created>
  <dcterms:modified xsi:type="dcterms:W3CDTF">2024-10-28T04:56:18Z</dcterms:modified>
</cp:coreProperties>
</file>