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94" r:id="rId2"/>
    <p:sldId id="395" r:id="rId3"/>
    <p:sldId id="259" r:id="rId4"/>
    <p:sldId id="276" r:id="rId5"/>
    <p:sldId id="359" r:id="rId6"/>
    <p:sldId id="372" r:id="rId7"/>
    <p:sldId id="396" r:id="rId8"/>
    <p:sldId id="374" r:id="rId9"/>
    <p:sldId id="377" r:id="rId10"/>
    <p:sldId id="378" r:id="rId11"/>
    <p:sldId id="371" r:id="rId12"/>
    <p:sldId id="379" r:id="rId13"/>
    <p:sldId id="402" r:id="rId14"/>
    <p:sldId id="381" r:id="rId15"/>
    <p:sldId id="382" r:id="rId16"/>
    <p:sldId id="397" r:id="rId17"/>
    <p:sldId id="380" r:id="rId18"/>
    <p:sldId id="383" r:id="rId19"/>
    <p:sldId id="260" r:id="rId20"/>
    <p:sldId id="314" r:id="rId21"/>
    <p:sldId id="384" r:id="rId22"/>
    <p:sldId id="403" r:id="rId23"/>
    <p:sldId id="385" r:id="rId24"/>
    <p:sldId id="386" r:id="rId25"/>
    <p:sldId id="404" r:id="rId26"/>
    <p:sldId id="399" r:id="rId27"/>
    <p:sldId id="388" r:id="rId28"/>
    <p:sldId id="389" r:id="rId29"/>
    <p:sldId id="390" r:id="rId30"/>
    <p:sldId id="391" r:id="rId31"/>
    <p:sldId id="400" r:id="rId32"/>
    <p:sldId id="401" r:id="rId33"/>
    <p:sldId id="405" r:id="rId34"/>
    <p:sldId id="25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A0308-091E-4475-89A2-60C6CD208A9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E5C3D-0C6B-4293-A4F5-280724F9E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locate/procedia" TargetMode="External"/><Relationship Id="rId2" Type="http://schemas.openxmlformats.org/officeDocument/2006/relationships/hyperlink" Target="http://www.elsevier.com/locate/ijp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590800"/>
            <a:ext cx="7162800" cy="2371725"/>
          </a:xfrm>
        </p:spPr>
        <p:txBody>
          <a:bodyPr/>
          <a:lstStyle/>
          <a:p>
            <a:r>
              <a:rPr lang="en-US" dirty="0" smtClean="0"/>
              <a:t>ISYE6055 – E-Supply Chain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TOPIK 7 - </a:t>
            </a:r>
            <a:r>
              <a:rPr lang="en-AU" sz="3200" dirty="0"/>
              <a:t>E-Procurement </a:t>
            </a:r>
            <a:r>
              <a:rPr lang="en-AU" sz="3200" dirty="0" err="1" smtClean="0"/>
              <a:t>dan</a:t>
            </a:r>
            <a:r>
              <a:rPr lang="en-AU" sz="3200" dirty="0" smtClean="0"/>
              <a:t> </a:t>
            </a:r>
            <a:r>
              <a:rPr lang="en-AU" sz="3200" dirty="0" err="1" smtClean="0"/>
              <a:t>Aplikasi</a:t>
            </a:r>
            <a:r>
              <a:rPr lang="en-AU" sz="3200" dirty="0" smtClean="0"/>
              <a:t> </a:t>
            </a:r>
            <a:r>
              <a:rPr lang="en-AU" sz="3200" dirty="0"/>
              <a:t>E-SCM </a:t>
            </a:r>
            <a:r>
              <a:rPr lang="en-AU" sz="3200" dirty="0" smtClean="0"/>
              <a:t>– </a:t>
            </a:r>
            <a:r>
              <a:rPr lang="en-AU" sz="3200" dirty="0" err="1" smtClean="0"/>
              <a:t>Bagian</a:t>
            </a:r>
            <a:r>
              <a:rPr lang="en-AU" sz="3200" dirty="0" smtClean="0"/>
              <a:t> 1</a:t>
            </a:r>
            <a:endParaRPr lang="en-AU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5357789"/>
            <a:ext cx="7162800" cy="1059287"/>
          </a:xfrm>
        </p:spPr>
        <p:txBody>
          <a:bodyPr/>
          <a:lstStyle/>
          <a:p>
            <a:r>
              <a:rPr lang="en-US" dirty="0" smtClean="0"/>
              <a:t>D5821 – </a:t>
            </a:r>
            <a:r>
              <a:rPr lang="en-US" dirty="0" err="1" smtClean="0"/>
              <a:t>Fauzi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762000"/>
            <a:ext cx="5638800" cy="1143000"/>
          </a:xfrm>
        </p:spPr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77240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400" dirty="0"/>
              <a:t>Dalam rangka untuk memahami secara detail karakteristik </a:t>
            </a:r>
            <a:r>
              <a:rPr lang="id-ID" sz="2400" i="1" dirty="0"/>
              <a:t>e-supply chain</a:t>
            </a:r>
            <a:r>
              <a:rPr lang="id-ID" sz="2400" dirty="0"/>
              <a:t>,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peng</a:t>
            </a:r>
            <a:r>
              <a:rPr lang="id-ID" sz="2400" dirty="0"/>
              <a:t>adopsi</a:t>
            </a:r>
            <a:r>
              <a:rPr lang="en-US" sz="2400" dirty="0"/>
              <a:t>an</a:t>
            </a:r>
            <a:r>
              <a:rPr lang="id-ID" sz="2400" dirty="0"/>
              <a:t> model analisis berdasarkan dua variabel interpretatif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lvl="0" algn="just">
              <a:buFont typeface="Wingdings" pitchFamily="2" charset="2"/>
              <a:buChar char="Ø"/>
            </a:pPr>
            <a:r>
              <a:rPr lang="id-ID" sz="2400" b="1" dirty="0"/>
              <a:t>Lingkungan aplikasi yang meliputi proses eksekusi </a:t>
            </a:r>
            <a:r>
              <a:rPr lang="id-ID" sz="2400" b="1" i="1" dirty="0"/>
              <a:t>e-supply chain</a:t>
            </a:r>
            <a:r>
              <a:rPr lang="id-ID" sz="2400" b="1" dirty="0"/>
              <a:t> dan kolaborasi;</a:t>
            </a:r>
            <a:endParaRPr lang="en-US" sz="2400" b="1" dirty="0"/>
          </a:p>
          <a:p>
            <a:pPr lvl="0" algn="just">
              <a:buFont typeface="Wingdings" pitchFamily="2" charset="2"/>
              <a:buChar char="Ø"/>
            </a:pPr>
            <a:r>
              <a:rPr lang="id-ID" sz="2400" b="1" dirty="0"/>
              <a:t>Pilihan teknologi perusahaan.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0133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81000"/>
            <a:ext cx="6172200" cy="1143000"/>
          </a:xfrm>
        </p:spPr>
        <p:txBody>
          <a:bodyPr/>
          <a:lstStyle/>
          <a:p>
            <a:pPr lvl="0"/>
            <a:r>
              <a:rPr lang="en-AU" dirty="0"/>
              <a:t>E- procurement and </a:t>
            </a:r>
            <a:r>
              <a:rPr lang="en-AU" dirty="0" smtClean="0"/>
              <a:t>E-supply chain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7386362" cy="415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95600" y="1905000"/>
            <a:ext cx="46121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/>
              <a:t>Gambar 1. Sistem dinamis e-procurement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004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381000"/>
            <a:ext cx="5638800" cy="1143000"/>
          </a:xfrm>
        </p:spPr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5720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Model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id-ID" sz="2400" dirty="0"/>
              <a:t>dikembangkan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mensimulasikan perilaku sistem manufaktur nyata yang beroperasi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id-ID" sz="2400" dirty="0"/>
              <a:t> lingkungan</a:t>
            </a:r>
            <a:r>
              <a:rPr lang="en-US" sz="2400" dirty="0"/>
              <a:t> </a:t>
            </a:r>
            <a:r>
              <a:rPr lang="en-US" sz="2400" dirty="0" err="1"/>
              <a:t>pesanan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Tujuan </a:t>
            </a:r>
            <a:r>
              <a:rPr lang="id-ID" sz="2400" dirty="0"/>
              <a:t>dari simulasi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id-ID" sz="2400" dirty="0" smtClean="0"/>
              <a:t>adalah </a:t>
            </a:r>
            <a:r>
              <a:rPr lang="id-ID" sz="2400" dirty="0"/>
              <a:t>untuk menganalisis perilaku sistem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pelaksanaan model e-kolaborasi dalam hal pengurangan biaya yang berkaitan dengan aset keuangan dan denda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id-ID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6666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572000"/>
          </a:xfrm>
        </p:spPr>
        <p:txBody>
          <a:bodyPr>
            <a:normAutofit/>
          </a:bodyPr>
          <a:lstStyle/>
          <a:p>
            <a:pPr algn="just"/>
            <a:r>
              <a:rPr lang="id-ID" sz="2400" dirty="0"/>
              <a:t>Sistem produksi </a:t>
            </a:r>
            <a:r>
              <a:rPr lang="en-US" sz="2400" dirty="0" err="1"/>
              <a:t>pada</a:t>
            </a:r>
            <a:r>
              <a:rPr lang="en-US" sz="2400" dirty="0"/>
              <a:t> model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id-ID" sz="2400" dirty="0"/>
              <a:t>terdiri dari dua rantai </a:t>
            </a:r>
            <a:r>
              <a:rPr lang="en-US" sz="2400" i="1" dirty="0"/>
              <a:t>event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peristiwa: </a:t>
            </a:r>
            <a:r>
              <a:rPr lang="en-US" sz="2400" i="1" dirty="0"/>
              <a:t>order picking</a:t>
            </a:r>
            <a:r>
              <a:rPr lang="en-US" sz="2400" dirty="0"/>
              <a:t> </a:t>
            </a:r>
            <a:r>
              <a:rPr lang="id-ID" sz="2400" dirty="0"/>
              <a:t>di gudang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procurement</a:t>
            </a:r>
            <a:r>
              <a:rPr lang="en-US" sz="2400" dirty="0"/>
              <a:t> </a:t>
            </a:r>
            <a:r>
              <a:rPr lang="id-ID" sz="2400" dirty="0"/>
              <a:t>pesanan. </a:t>
            </a:r>
            <a:endParaRPr lang="en-US" sz="2400" dirty="0" smtClean="0"/>
          </a:p>
          <a:p>
            <a:pPr algn="just"/>
            <a:r>
              <a:rPr lang="en-US" sz="2400" i="1" dirty="0" smtClean="0"/>
              <a:t>Procurement</a:t>
            </a:r>
            <a:r>
              <a:rPr lang="en-US" sz="2400" dirty="0" smtClean="0"/>
              <a:t> </a:t>
            </a:r>
            <a:r>
              <a:rPr lang="id-ID" sz="2400" dirty="0"/>
              <a:t>pesanan ditandai dengan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id-ID" sz="2400" dirty="0"/>
              <a:t>waktu emisi yang bervariasi sesuai dengan jumlah posisi, dari jumlah dan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id-ID" sz="2400" dirty="0"/>
              <a:t>nilai moneter dari </a:t>
            </a:r>
            <a:r>
              <a:rPr lang="en-US" sz="2400" i="1" dirty="0"/>
              <a:t>procurement</a:t>
            </a:r>
            <a:r>
              <a:rPr lang="en-US" sz="2400" dirty="0"/>
              <a:t> </a:t>
            </a:r>
            <a:r>
              <a:rPr lang="id-ID" sz="2400" dirty="0"/>
              <a:t>pesanan. Setelah merilis order dan pengiriman berikutnya, </a:t>
            </a:r>
            <a:r>
              <a:rPr lang="en-US" sz="2400" i="1" dirty="0"/>
              <a:t>material</a:t>
            </a:r>
            <a:r>
              <a:rPr lang="en-US" sz="2400" dirty="0"/>
              <a:t> </a:t>
            </a:r>
            <a:r>
              <a:rPr lang="id-ID" sz="2400" dirty="0"/>
              <a:t>dalam </a:t>
            </a:r>
            <a:r>
              <a:rPr lang="en-US" sz="2400" dirty="0" err="1"/>
              <a:t>stok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id-ID" sz="2400" dirty="0"/>
              <a:t> untuk dijemput.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55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sz="2400" dirty="0"/>
              <a:t>Dalam konteks ini, perhatian khusus diberikan kepada variabel yang mempengaruhi aliran </a:t>
            </a:r>
            <a:r>
              <a:rPr lang="id-ID" sz="2400" i="1" dirty="0"/>
              <a:t>input</a:t>
            </a:r>
            <a:r>
              <a:rPr lang="id-ID" sz="2400" dirty="0"/>
              <a:t> dan </a:t>
            </a:r>
            <a:r>
              <a:rPr lang="id-ID" sz="2400" i="1" dirty="0"/>
              <a:t>output</a:t>
            </a:r>
            <a:r>
              <a:rPr lang="id-ID" sz="2400" dirty="0"/>
              <a:t> dari gudang untuk mengidentifikasi biaya </a:t>
            </a:r>
            <a:r>
              <a:rPr lang="en-US" sz="2400" dirty="0"/>
              <a:t>yang </a:t>
            </a:r>
            <a:r>
              <a:rPr lang="id-ID" sz="2400" dirty="0"/>
              <a:t>berkaitan dengan penerapan model e-kolaborasi. </a:t>
            </a:r>
            <a:endParaRPr lang="en-US" sz="2400" dirty="0" smtClean="0"/>
          </a:p>
          <a:p>
            <a:pPr algn="just"/>
            <a:r>
              <a:rPr lang="id-ID" sz="2400" dirty="0" smtClean="0"/>
              <a:t>Kita </a:t>
            </a:r>
            <a:r>
              <a:rPr lang="id-ID" sz="2400" dirty="0"/>
              <a:t>mengasumsikan tiga skenario simulasi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model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id-ID" sz="2400" dirty="0"/>
              <a:t>tanpa </a:t>
            </a:r>
            <a:r>
              <a:rPr lang="en-US" sz="2400" dirty="0"/>
              <a:t>e-</a:t>
            </a:r>
            <a:r>
              <a:rPr lang="id-ID" sz="2400" dirty="0"/>
              <a:t>kolaborasi, dengan e-kolaborasi dan rantai </a:t>
            </a:r>
            <a:r>
              <a:rPr lang="en-US" sz="2400" dirty="0"/>
              <a:t>event</a:t>
            </a:r>
            <a:r>
              <a:rPr lang="id-ID" sz="2400" dirty="0"/>
              <a:t> (</a:t>
            </a:r>
            <a:r>
              <a:rPr lang="en-US" sz="2400" i="1" dirty="0"/>
              <a:t>procurement</a:t>
            </a:r>
            <a:r>
              <a:rPr lang="en-US" sz="2400" dirty="0"/>
              <a:t> </a:t>
            </a:r>
            <a:r>
              <a:rPr lang="id-ID" sz="2400" dirty="0"/>
              <a:t>pesanan, memilih </a:t>
            </a:r>
            <a:r>
              <a:rPr lang="id-ID" sz="2400" i="1" dirty="0"/>
              <a:t>order</a:t>
            </a:r>
            <a:r>
              <a:rPr lang="id-ID" sz="2400" dirty="0"/>
              <a:t>)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tidak bertahap dan dengan model e-kolaborasi dan rantai </a:t>
            </a:r>
            <a:r>
              <a:rPr lang="en-US" sz="2400" i="1" dirty="0"/>
              <a:t>event</a:t>
            </a:r>
            <a:r>
              <a:rPr lang="en-US" sz="2400" dirty="0"/>
              <a:t> </a:t>
            </a:r>
            <a:r>
              <a:rPr lang="id-ID" sz="2400" dirty="0"/>
              <a:t>(</a:t>
            </a:r>
            <a:r>
              <a:rPr lang="en-US" sz="2400" i="1" dirty="0"/>
              <a:t>procurement</a:t>
            </a:r>
            <a:r>
              <a:rPr lang="en-US" sz="2400" dirty="0"/>
              <a:t> </a:t>
            </a:r>
            <a:r>
              <a:rPr lang="id-ID" sz="2400" dirty="0"/>
              <a:t>pesanan, memilih order)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bertahap.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dokumentasi</a:t>
            </a:r>
            <a:r>
              <a:rPr lang="en-US" sz="2400" dirty="0"/>
              <a:t> yang </a:t>
            </a:r>
            <a:r>
              <a:rPr lang="id-ID" sz="2400" dirty="0"/>
              <a:t>dirujuk dari posisi pembelian </a:t>
            </a:r>
            <a:r>
              <a:rPr lang="id-ID" sz="2400" i="1" dirty="0"/>
              <a:t>single</a:t>
            </a:r>
            <a:r>
              <a:rPr lang="en-US" sz="2400" dirty="0"/>
              <a:t> yang </a:t>
            </a:r>
            <a:r>
              <a:rPr lang="id-ID" sz="2400" dirty="0"/>
              <a:t>ditandai dengan nilai ekonomi tetap </a:t>
            </a:r>
            <a:r>
              <a:rPr lang="en-US" sz="2400" dirty="0"/>
              <a:t>yang </a:t>
            </a:r>
            <a:r>
              <a:rPr lang="id-ID" sz="2400" dirty="0"/>
              <a:t>digambarkan oleh fungsi langkah.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1746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d-ID" sz="2400" b="1" dirty="0"/>
              <a:t>Skenario simulasi </a:t>
            </a:r>
            <a:r>
              <a:rPr lang="id-ID" sz="2400" dirty="0"/>
              <a:t>ditandai dengan periode pengamatan satu tahun dan </a:t>
            </a:r>
            <a:r>
              <a:rPr lang="id-ID" sz="2400" i="1" dirty="0"/>
              <a:t>timestep</a:t>
            </a:r>
            <a:r>
              <a:rPr lang="id-ID" sz="2400" dirty="0"/>
              <a:t> dari satu hari, dan dipengaruhi oleh variabel-variabel acak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id-ID" sz="2400" dirty="0"/>
              <a:t>berikut: </a:t>
            </a:r>
            <a:endParaRPr lang="en-US" sz="2400" dirty="0"/>
          </a:p>
          <a:p>
            <a:pPr lvl="0" algn="just">
              <a:buFont typeface="Wingdings" pitchFamily="2" charset="2"/>
              <a:buChar char="ü"/>
            </a:pPr>
            <a:r>
              <a:rPr lang="id-ID" sz="2400" b="1" dirty="0"/>
              <a:t>Variabilitas waktu rilis order, </a:t>
            </a:r>
            <a:endParaRPr lang="en-US" sz="2400" b="1" dirty="0"/>
          </a:p>
          <a:p>
            <a:pPr lvl="0" algn="just">
              <a:buFont typeface="Wingdings" pitchFamily="2" charset="2"/>
              <a:buChar char="ü"/>
            </a:pPr>
            <a:r>
              <a:rPr lang="id-ID" sz="2400" b="1" dirty="0"/>
              <a:t>Variabilitas waktu pengiriman, </a:t>
            </a:r>
            <a:endParaRPr lang="en-US" sz="2400" b="1" dirty="0"/>
          </a:p>
          <a:p>
            <a:pPr lvl="0" algn="just">
              <a:buFont typeface="Wingdings" pitchFamily="2" charset="2"/>
              <a:buChar char="ü"/>
            </a:pPr>
            <a:r>
              <a:rPr lang="id-ID" sz="2400" b="1" dirty="0"/>
              <a:t>Waktu variabilitas </a:t>
            </a:r>
            <a:r>
              <a:rPr lang="en-US" sz="2400" b="1" i="1" dirty="0"/>
              <a:t>picking</a:t>
            </a:r>
            <a:r>
              <a:rPr lang="en-US" sz="2400" dirty="0"/>
              <a:t>, </a:t>
            </a:r>
            <a:r>
              <a:rPr lang="id-ID" sz="2400" dirty="0"/>
              <a:t>dan </a:t>
            </a:r>
            <a:endParaRPr lang="en-US" sz="2400" dirty="0"/>
          </a:p>
          <a:p>
            <a:pPr lvl="0" algn="just">
              <a:buFont typeface="Wingdings" pitchFamily="2" charset="2"/>
              <a:buChar char="ü"/>
            </a:pPr>
            <a:r>
              <a:rPr lang="en-US" sz="2400" b="1" dirty="0"/>
              <a:t>M</a:t>
            </a:r>
            <a:r>
              <a:rPr lang="id-ID" sz="2400" b="1" dirty="0" smtClean="0"/>
              <a:t>odifikasi </a:t>
            </a:r>
            <a:r>
              <a:rPr lang="id-ID" sz="2400" b="1" dirty="0"/>
              <a:t>variabilitas </a:t>
            </a:r>
            <a:r>
              <a:rPr lang="en-US" sz="2400" b="1" i="1" dirty="0"/>
              <a:t>change board</a:t>
            </a:r>
            <a:r>
              <a:rPr lang="id-ID" sz="2400" dirty="0"/>
              <a:t>. Fenomena </a:t>
            </a:r>
            <a:r>
              <a:rPr lang="en-US" sz="2400" i="1" dirty="0"/>
              <a:t>change board</a:t>
            </a:r>
            <a:r>
              <a:rPr lang="en-US" sz="2400" dirty="0"/>
              <a:t> </a:t>
            </a:r>
            <a:r>
              <a:rPr lang="id-ID" sz="2400" dirty="0"/>
              <a:t>disimulasikan dengan kondisi logis dengan mengacu pada variabel t</a:t>
            </a:r>
            <a:r>
              <a:rPr lang="en-US" sz="2400" dirty="0"/>
              <a:t>i</a:t>
            </a:r>
            <a:r>
              <a:rPr lang="id-ID" sz="2400" dirty="0"/>
              <a:t>d</a:t>
            </a:r>
            <a:r>
              <a:rPr lang="en-US" sz="2400" dirty="0"/>
              <a:t>a</a:t>
            </a:r>
            <a:r>
              <a:rPr lang="id-ID" sz="2400" dirty="0"/>
              <a:t>k sengaja bernama</a:t>
            </a:r>
            <a:r>
              <a:rPr lang="id-ID" sz="2400" i="1" dirty="0"/>
              <a:t> </a:t>
            </a:r>
            <a:r>
              <a:rPr lang="en-US" sz="2400" i="1" dirty="0"/>
              <a:t>“Change Board</a:t>
            </a:r>
            <a:r>
              <a:rPr lang="id-ID" sz="2400" dirty="0"/>
              <a:t>” </a:t>
            </a:r>
            <a:r>
              <a:rPr lang="en-US" sz="2400" dirty="0"/>
              <a:t>yang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khusus, sistem melakukan inisialisasi rilis dokumen baru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pembelian dalam kasus itu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mengambil nilai variabel kurang dari 0,1,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mengekspos stok persediaan </a:t>
            </a:r>
            <a:r>
              <a:rPr lang="en-US" sz="2400" dirty="0"/>
              <a:t>yang </a:t>
            </a:r>
            <a:r>
              <a:rPr lang="id-ID" sz="2400" dirty="0"/>
              <a:t>lebih tinggi.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30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800" dirty="0"/>
              <a:t>Biaya</a:t>
            </a:r>
            <a:r>
              <a:rPr lang="en-US" sz="2800" dirty="0"/>
              <a:t> yang</a:t>
            </a:r>
            <a:r>
              <a:rPr lang="id-ID" sz="2800" dirty="0"/>
              <a:t> dianalisis terdiri dari dua jenis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:</a:t>
            </a:r>
          </a:p>
          <a:p>
            <a:pPr lvl="0" algn="just"/>
            <a:r>
              <a:rPr lang="en-US" sz="2400" b="1" dirty="0"/>
              <a:t>B</a:t>
            </a:r>
            <a:r>
              <a:rPr lang="id-ID" sz="2400" b="1" dirty="0"/>
              <a:t>iaya</a:t>
            </a:r>
            <a:r>
              <a:rPr lang="en-US" sz="2400" b="1" dirty="0"/>
              <a:t> </a:t>
            </a:r>
            <a:r>
              <a:rPr lang="en-US" sz="2400" b="1" dirty="0" err="1"/>
              <a:t>penalti</a:t>
            </a:r>
            <a:r>
              <a:rPr lang="en-US" sz="2400" b="1" dirty="0"/>
              <a:t> </a:t>
            </a:r>
            <a:r>
              <a:rPr lang="en-US" sz="2400" dirty="0" err="1"/>
              <a:t>berupa</a:t>
            </a:r>
            <a:r>
              <a:rPr lang="id-ID" sz="2400" dirty="0"/>
              <a:t> persentase dari nilai pasoka</a:t>
            </a:r>
            <a:r>
              <a:rPr lang="en-US" sz="2400" dirty="0"/>
              <a:t>n yang </a:t>
            </a:r>
            <a:r>
              <a:rPr lang="id-ID" sz="2400" dirty="0"/>
              <a:t>dih</a:t>
            </a:r>
            <a:r>
              <a:rPr lang="en-US" sz="2400" dirty="0" err="1"/>
              <a:t>itung</a:t>
            </a:r>
            <a:r>
              <a:rPr lang="en-US" sz="2400" dirty="0"/>
              <a:t> </a:t>
            </a:r>
            <a:r>
              <a:rPr lang="id-ID" sz="2400" dirty="0"/>
              <a:t>untuk setiap langkah waktu</a:t>
            </a:r>
            <a:endParaRPr lang="en-US" sz="2400" dirty="0"/>
          </a:p>
          <a:p>
            <a:pPr lvl="0" algn="just"/>
            <a:r>
              <a:rPr lang="id-ID" sz="2400" b="1" dirty="0"/>
              <a:t>Biaya persediaan</a:t>
            </a:r>
            <a:r>
              <a:rPr lang="en-US" sz="2400" b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fungsi dari tingkat rata-rata </a:t>
            </a:r>
            <a:r>
              <a:rPr lang="en-US" sz="2400" dirty="0" err="1"/>
              <a:t>stok</a:t>
            </a:r>
            <a:r>
              <a:rPr lang="id-ID" sz="2400" dirty="0"/>
              <a:t> dan standar biaya pemeliharaan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55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457200"/>
            <a:ext cx="5638800" cy="1143000"/>
          </a:xfrm>
        </p:spPr>
        <p:txBody>
          <a:bodyPr/>
          <a:lstStyle/>
          <a:p>
            <a:r>
              <a:rPr lang="en-US" dirty="0" err="1" smtClean="0"/>
              <a:t>Hasil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64" t="-898"/>
          <a:stretch/>
        </p:blipFill>
        <p:spPr bwMode="auto">
          <a:xfrm>
            <a:off x="4751658" y="2192029"/>
            <a:ext cx="4398029" cy="306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21"/>
          <a:stretch/>
        </p:blipFill>
        <p:spPr bwMode="auto">
          <a:xfrm>
            <a:off x="0" y="2143125"/>
            <a:ext cx="4887311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0" y="571500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US" b="1" i="1" dirty="0" smtClean="0"/>
              <a:t>First </a:t>
            </a:r>
            <a:r>
              <a:rPr lang="en-US" b="1" i="1" dirty="0"/>
              <a:t>scenario compared with second one; </a:t>
            </a:r>
            <a:endParaRPr lang="en-US" b="1" i="1" dirty="0" smtClean="0"/>
          </a:p>
          <a:p>
            <a:pPr marL="342900" indent="-342900">
              <a:buAutoNum type="alphaLcParenR"/>
            </a:pPr>
            <a:r>
              <a:rPr lang="en-US" b="1" i="1" dirty="0" smtClean="0"/>
              <a:t>Second </a:t>
            </a:r>
            <a:r>
              <a:rPr lang="en-US" b="1" i="1" dirty="0"/>
              <a:t>and third scenarios compared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5353461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98272" y="5367952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876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simulasi</a:t>
            </a:r>
            <a:r>
              <a:rPr lang="en-US" sz="2800" dirty="0"/>
              <a:t>, </a:t>
            </a:r>
            <a:r>
              <a:rPr lang="en-US" sz="2800" dirty="0" err="1"/>
              <a:t>didapatkan</a:t>
            </a:r>
            <a:r>
              <a:rPr lang="en-US" sz="2800" dirty="0"/>
              <a:t> </a:t>
            </a:r>
            <a:r>
              <a:rPr lang="id-ID" sz="2800" dirty="0"/>
              <a:t>analisis </a:t>
            </a:r>
            <a:r>
              <a:rPr lang="en-US" sz="2800" dirty="0" err="1"/>
              <a:t>kejadian</a:t>
            </a:r>
            <a:r>
              <a:rPr lang="en-US" sz="2800" dirty="0"/>
              <a:t> yang </a:t>
            </a:r>
            <a:r>
              <a:rPr lang="id-ID" sz="2800" dirty="0"/>
              <a:t>menunjukkan bahwa keberhasilan model e-kolaborasi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id-ID" sz="2800" dirty="0"/>
              <a:t> memungkinkan berbagai pihak </a:t>
            </a:r>
            <a:r>
              <a:rPr lang="en-US" sz="2800" dirty="0"/>
              <a:t>agar </a:t>
            </a:r>
            <a:r>
              <a:rPr lang="id-ID" sz="2800" dirty="0"/>
              <a:t>lebih terlibat dalam proses penciptaan nilai</a:t>
            </a:r>
            <a:r>
              <a:rPr lang="en-US" sz="2800" dirty="0"/>
              <a:t> </a:t>
            </a:r>
            <a:r>
              <a:rPr lang="en-US" sz="2800" dirty="0" err="1"/>
              <a:t>tambah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id-ID" sz="2800" dirty="0"/>
              <a:t>:</a:t>
            </a:r>
            <a:endParaRPr lang="en-US" sz="2800" dirty="0"/>
          </a:p>
          <a:p>
            <a:pPr lvl="0"/>
            <a:r>
              <a:rPr lang="id-ID" sz="2800" dirty="0"/>
              <a:t>Pemasok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id-ID" sz="2800" dirty="0"/>
              <a:t>kolaborasi antara perusahaan dan pemasok untuk perbaikan proses (perencanaan, pembelian, logistik dan administrasi) dan pendekatan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id-ID" sz="2800" dirty="0"/>
              <a:t> terpadu untuk desain teknik (pertukaran dokumentasi teknis);</a:t>
            </a:r>
            <a:endParaRPr lang="en-US" sz="2800" dirty="0"/>
          </a:p>
          <a:p>
            <a:pPr lvl="0" algn="just"/>
            <a:r>
              <a:rPr lang="id-ID" sz="2800" dirty="0"/>
              <a:t>Karyawan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id-ID" sz="2800" dirty="0"/>
              <a:t>mengelola titik akses terpusat (portal), visi sintetis dari operasi yang akan dilakukan berkat akses yang sederhana dan cepat untuk </a:t>
            </a:r>
            <a:r>
              <a:rPr lang="en-US" sz="2800" dirty="0" err="1"/>
              <a:t>mendapatkan</a:t>
            </a:r>
            <a:r>
              <a:rPr lang="en-US" sz="2800" dirty="0"/>
              <a:t> </a:t>
            </a:r>
            <a:r>
              <a:rPr lang="id-ID" sz="2800" dirty="0"/>
              <a:t>informasi (</a:t>
            </a:r>
            <a:r>
              <a:rPr lang="id-ID" sz="2800" i="1" dirty="0"/>
              <a:t>push logi</a:t>
            </a:r>
            <a:r>
              <a:rPr lang="en-US" sz="2800" i="1" dirty="0"/>
              <a:t>c</a:t>
            </a:r>
            <a:r>
              <a:rPr lang="id-ID" sz="2800" dirty="0"/>
              <a:t>);</a:t>
            </a:r>
            <a:endParaRPr lang="en-US" sz="2800" dirty="0"/>
          </a:p>
          <a:p>
            <a:pPr lvl="0" algn="just"/>
            <a:r>
              <a:rPr lang="id-ID" sz="2800" dirty="0"/>
              <a:t>Stakeholders lain</a:t>
            </a:r>
            <a:r>
              <a:rPr lang="en-US" sz="2800" dirty="0" err="1"/>
              <a:t>nya</a:t>
            </a:r>
            <a:r>
              <a:rPr lang="en-US" sz="2800" dirty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id-ID" sz="2800" dirty="0"/>
              <a:t>ketersediaan indikator untuk mengukur kinerja pemasok (misalnya, manajemen)</a:t>
            </a:r>
            <a:endParaRPr lang="en-US" sz="2800" dirty="0"/>
          </a:p>
          <a:p>
            <a:pPr lvl="0" algn="just"/>
            <a:r>
              <a:rPr lang="id-ID" sz="2800" dirty="0"/>
              <a:t>Pelanggan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id-ID" sz="2800" dirty="0"/>
              <a:t>meningkatkan tingkat pelayanan yang diterima dan kualitas produk akhir.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0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114800"/>
            <a:ext cx="8763000" cy="1362075"/>
          </a:xfrm>
        </p:spPr>
        <p:txBody>
          <a:bodyPr/>
          <a:lstStyle/>
          <a:p>
            <a:r>
              <a:rPr lang="id-ID" dirty="0"/>
              <a:t>Peranan peramalan bullwhip effect untuk aplikasi E-SCM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melakukan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perbaikan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terhadap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desain</a:t>
            </a:r>
            <a:r>
              <a:rPr lang="en-US" sz="2400" cap="none" dirty="0" smtClean="0"/>
              <a:t> </a:t>
            </a:r>
            <a:r>
              <a:rPr lang="en-US" sz="2400" cap="none" dirty="0" err="1"/>
              <a:t>dan</a:t>
            </a:r>
            <a:r>
              <a:rPr lang="en-US" sz="2400" cap="none" dirty="0"/>
              <a:t> </a:t>
            </a:r>
            <a:r>
              <a:rPr lang="en-US" sz="2400" cap="none" dirty="0" err="1"/>
              <a:t>implementasi</a:t>
            </a:r>
            <a:r>
              <a:rPr lang="en-US" sz="2400" cap="none" dirty="0"/>
              <a:t> </a:t>
            </a:r>
            <a:r>
              <a:rPr lang="en-US" sz="2400" cap="none" dirty="0" err="1"/>
              <a:t>strategi</a:t>
            </a:r>
            <a:r>
              <a:rPr lang="en-US" sz="2400" cap="none" dirty="0"/>
              <a:t> </a:t>
            </a:r>
            <a:r>
              <a:rPr lang="en-US" sz="2400" cap="none" dirty="0" smtClean="0"/>
              <a:t>e-SCM </a:t>
            </a:r>
            <a:r>
              <a:rPr lang="en-US" sz="2400" cap="none" dirty="0" err="1" smtClean="0"/>
              <a:t>untuk</a:t>
            </a:r>
            <a:r>
              <a:rPr lang="en-US" sz="2400" cap="none" dirty="0" smtClean="0"/>
              <a:t> </a:t>
            </a:r>
            <a:r>
              <a:rPr lang="en-US" sz="2400" cap="none" dirty="0" err="1"/>
              <a:t>perusahaan</a:t>
            </a:r>
            <a:r>
              <a:rPr lang="en-US" sz="2400" cap="none" dirty="0"/>
              <a:t> </a:t>
            </a:r>
            <a:r>
              <a:rPr lang="en-US" sz="2400" cap="none" dirty="0" err="1"/>
              <a:t>atau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organisasi</a:t>
            </a:r>
            <a:r>
              <a:rPr lang="en-US" sz="2400" cap="none" dirty="0" smtClean="0"/>
              <a:t>.</a:t>
            </a:r>
          </a:p>
          <a:p>
            <a:pPr lvl="0" algn="just"/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7595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553200" cy="1143000"/>
          </a:xfrm>
        </p:spPr>
        <p:txBody>
          <a:bodyPr/>
          <a:lstStyle/>
          <a:p>
            <a:r>
              <a:rPr lang="en-US" dirty="0" smtClean="0"/>
              <a:t>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8001000" cy="4267200"/>
          </a:xfrm>
        </p:spPr>
        <p:txBody>
          <a:bodyPr>
            <a:noAutofit/>
          </a:bodyPr>
          <a:lstStyle/>
          <a:p>
            <a:pPr algn="just"/>
            <a:r>
              <a:rPr lang="id-ID" sz="2400" dirty="0"/>
              <a:t>Meskipun siklus hidup produk yang lebih pendek dan biaya produk/jasa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id-ID" sz="2400" dirty="0"/>
              <a:t>ketat, ide </a:t>
            </a:r>
            <a:r>
              <a:rPr lang="en-US" sz="2400" dirty="0"/>
              <a:t>“</a:t>
            </a:r>
            <a:r>
              <a:rPr lang="id-ID" sz="2400" dirty="0"/>
              <a:t>produk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id-ID" sz="2400" dirty="0"/>
              <a:t>setiap saat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setiap tempat '' kini menjadi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id-ID" sz="2400" dirty="0"/>
              <a:t>mungkin </a:t>
            </a:r>
            <a:r>
              <a:rPr lang="en-US" sz="2400" dirty="0" err="1"/>
              <a:t>diterapka</a:t>
            </a:r>
            <a:r>
              <a:rPr lang="en-US" sz="2400" dirty="0"/>
              <a:t> </a:t>
            </a:r>
            <a:r>
              <a:rPr lang="id-ID" sz="2400" dirty="0"/>
              <a:t>melalui kemajuan dalam teknologi komunikasi dan transportasi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algn="just"/>
            <a:r>
              <a:rPr lang="id-ID" sz="2400" dirty="0" smtClean="0"/>
              <a:t>Bisnis </a:t>
            </a:r>
            <a:r>
              <a:rPr lang="id-ID" sz="2400" dirty="0"/>
              <a:t>kontemporer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id-ID" sz="2400" dirty="0"/>
              <a:t>dihadapkan dengan tantangan ini </a:t>
            </a:r>
            <a:r>
              <a:rPr lang="en-US" sz="2400" dirty="0"/>
              <a:t>agar </a:t>
            </a:r>
            <a:r>
              <a:rPr lang="id-ID" sz="2400" dirty="0"/>
              <a:t>lebih efektif menghadapi ketidakpastian yang muncul dalam rantai pasokan mereka. </a:t>
            </a:r>
            <a:endParaRPr lang="en-US" sz="2400" dirty="0" smtClean="0"/>
          </a:p>
          <a:p>
            <a:pPr algn="just"/>
            <a:r>
              <a:rPr lang="id-ID" sz="2400" dirty="0" smtClean="0"/>
              <a:t>Ketidakpastian </a:t>
            </a:r>
            <a:r>
              <a:rPr lang="id-ID" sz="2400" dirty="0"/>
              <a:t>secara umum didefinisikan sebagai kejadian masa depan yang tidak diketahui yang tidak dapat diprediksi secara kuantitatif dalam batas </a:t>
            </a:r>
            <a:r>
              <a:rPr lang="en-US" sz="2400" dirty="0" err="1"/>
              <a:t>tertentu</a:t>
            </a:r>
            <a:r>
              <a:rPr lang="id-ID" sz="2400" dirty="0"/>
              <a:t>, sehingga membuat terjadinya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id-ID" sz="2400" dirty="0"/>
              <a:t>ketidakpastian</a:t>
            </a:r>
            <a:r>
              <a:rPr lang="en-US" sz="2400" dirty="0"/>
              <a:t> yang</a:t>
            </a:r>
            <a:r>
              <a:rPr lang="id-ID" sz="2400" dirty="0"/>
              <a:t> tak terduga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58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153400" cy="4648200"/>
          </a:xfrm>
        </p:spPr>
        <p:txBody>
          <a:bodyPr>
            <a:noAutofit/>
          </a:bodyPr>
          <a:lstStyle/>
          <a:p>
            <a:pPr algn="just"/>
            <a:r>
              <a:rPr lang="id-ID" sz="2400" dirty="0"/>
              <a:t>Terlepas dari praktek SCM tradisional, ada beberapa alat dan teknik elektronik SCM (E-SCM) untuk mengurangi ketidakpastian dalam </a:t>
            </a:r>
            <a:r>
              <a:rPr lang="en-US" sz="2400" i="1" dirty="0"/>
              <a:t>e-supply chain</a:t>
            </a:r>
            <a:r>
              <a:rPr lang="id-ID" sz="2400" dirty="0"/>
              <a:t>, yang </a:t>
            </a:r>
            <a:r>
              <a:rPr lang="en-US" sz="2400" dirty="0" err="1"/>
              <a:t>mengintegrasikan</a:t>
            </a:r>
            <a:r>
              <a:rPr lang="id-ID" sz="2400" dirty="0"/>
              <a:t> berbagi informasi, pihak ketiga penyedia logistik (3PL), perencanaan terpusat, aliansi strategis dan E-commerce logistik (ECL).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/>
              <a:t>era </a:t>
            </a:r>
            <a:r>
              <a:rPr lang="en-US" sz="2400" dirty="0" err="1"/>
              <a:t>sekarang</a:t>
            </a:r>
            <a:r>
              <a:rPr lang="en-US" sz="2400" dirty="0"/>
              <a:t>, </a:t>
            </a:r>
            <a:r>
              <a:rPr lang="id-ID" sz="2400" dirty="0"/>
              <a:t>aplikasi 3PL dan ECL semakin populer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id-ID" sz="2400" dirty="0"/>
              <a:t>di kalangan bisnis kontemporer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88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495800"/>
          </a:xfrm>
        </p:spPr>
        <p:txBody>
          <a:bodyPr>
            <a:noAutofit/>
          </a:bodyPr>
          <a:lstStyle/>
          <a:p>
            <a:pPr algn="just"/>
            <a:r>
              <a:rPr lang="id-ID" sz="2400" dirty="0"/>
              <a:t>ECL</a:t>
            </a:r>
            <a:r>
              <a:rPr lang="en-US" sz="2400" dirty="0"/>
              <a:t> (</a:t>
            </a:r>
            <a:r>
              <a:rPr lang="en-US" sz="2400" i="1" dirty="0"/>
              <a:t>e-commerce logistics</a:t>
            </a:r>
            <a:r>
              <a:rPr lang="en-US" sz="2400" dirty="0"/>
              <a:t>)</a:t>
            </a:r>
            <a:r>
              <a:rPr lang="id-ID" sz="2400" dirty="0"/>
              <a:t> didefinisikan sebagai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dampak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id-ID" sz="2400" dirty="0"/>
              <a:t> internet pada proses </a:t>
            </a:r>
            <a:r>
              <a:rPr lang="id-ID" sz="2400" i="1" dirty="0"/>
              <a:t>supply chain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id-ID" sz="2400" dirty="0"/>
              <a:t>, </a:t>
            </a:r>
            <a:r>
              <a:rPr lang="en-US" sz="2400" dirty="0" err="1"/>
              <a:t>penerapan</a:t>
            </a:r>
            <a:r>
              <a:rPr lang="id-ID" sz="2400" dirty="0"/>
              <a:t>, dan </a:t>
            </a:r>
            <a:r>
              <a:rPr lang="en-US" sz="2400" dirty="0"/>
              <a:t>k</a:t>
            </a:r>
            <a:r>
              <a:rPr lang="id-ID" sz="2400" dirty="0"/>
              <a:t>ontrol efisien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dirty="0"/>
              <a:t>aliran yang efektif dan barang </a:t>
            </a:r>
            <a:r>
              <a:rPr lang="en-US" sz="2400" dirty="0"/>
              <a:t>yang </a:t>
            </a:r>
            <a:r>
              <a:rPr lang="en-US" sz="2400" dirty="0" err="1"/>
              <a:t>disimpan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id-ID" sz="2400" dirty="0"/>
              <a:t>jasa,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informasi dari </a:t>
            </a:r>
            <a:r>
              <a:rPr lang="id-ID" sz="2400" i="1" dirty="0"/>
              <a:t>point-of-</a:t>
            </a:r>
            <a:r>
              <a:rPr lang="en-US" sz="2400" i="1" dirty="0"/>
              <a:t>origin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id-ID" sz="2400" dirty="0"/>
              <a:t>ke </a:t>
            </a:r>
            <a:r>
              <a:rPr lang="en-US" sz="2400" i="1" dirty="0"/>
              <a:t>point of </a:t>
            </a:r>
            <a:r>
              <a:rPr lang="id-ID" sz="2400" i="1" dirty="0"/>
              <a:t>consumption</a:t>
            </a:r>
            <a:r>
              <a:rPr lang="id-ID" sz="2400" dirty="0"/>
              <a:t> dalam rangka memenuhi kebutuhan pelanggan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184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Bullwhip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001000" cy="4648200"/>
          </a:xfrm>
        </p:spPr>
        <p:txBody>
          <a:bodyPr>
            <a:normAutofit/>
          </a:bodyPr>
          <a:lstStyle/>
          <a:p>
            <a:pPr algn="just"/>
            <a:r>
              <a:rPr lang="id-ID" sz="2800" i="1" dirty="0"/>
              <a:t>Bullwhip effect</a:t>
            </a:r>
            <a:r>
              <a:rPr lang="id-ID" sz="2800" dirty="0"/>
              <a:t> merupakan distorsi informasi permintaan pelanggan antara perintah untuk pemasok dan penjualan kepada pembeli.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jurnal</a:t>
            </a:r>
            <a:r>
              <a:rPr lang="en-US" sz="2800" dirty="0"/>
              <a:t> </a:t>
            </a:r>
            <a:r>
              <a:rPr lang="en-US" sz="2800" dirty="0" err="1"/>
              <a:t>kedua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</a:t>
            </a:r>
            <a:r>
              <a:rPr lang="en-US" sz="2800" dirty="0" err="1"/>
              <a:t>dilakukan</a:t>
            </a:r>
            <a:r>
              <a:rPr lang="en-US" sz="2800" dirty="0"/>
              <a:t> modeling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mengatasi</a:t>
            </a:r>
            <a:r>
              <a:rPr lang="en-US" sz="2800" dirty="0"/>
              <a:t> </a:t>
            </a:r>
            <a:r>
              <a:rPr lang="en-US" sz="2800" dirty="0" err="1"/>
              <a:t>fenomena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130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762000"/>
            <a:ext cx="5638800" cy="1143000"/>
          </a:xfrm>
        </p:spPr>
        <p:txBody>
          <a:bodyPr/>
          <a:lstStyle/>
          <a:p>
            <a:r>
              <a:rPr lang="en-US" dirty="0"/>
              <a:t>Demand forecasting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426720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id-ID" sz="2400" dirty="0"/>
              <a:t>peramalan permintaan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/>
              <a:t>tools yang </a:t>
            </a:r>
            <a:r>
              <a:rPr lang="en-US" sz="2400" dirty="0" err="1"/>
              <a:t>sangat</a:t>
            </a:r>
            <a:r>
              <a:rPr lang="id-ID" sz="2400" dirty="0"/>
              <a:t> penting untuk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id-ID" sz="2400" dirty="0"/>
              <a:t>produksi dan perencanaan persediaan, manajemen kapasitas dan desain tingkat layanan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dirty="0"/>
              <a:t>pelanggan.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id-ID" sz="2400" dirty="0"/>
              <a:t>banyak teknik peramalan permintaan </a:t>
            </a:r>
            <a:r>
              <a:rPr lang="en-US" sz="2400" dirty="0"/>
              <a:t>yang </a:t>
            </a:r>
            <a:r>
              <a:rPr lang="id-ID" sz="2400" dirty="0"/>
              <a:t>mengandalkan data historis </a:t>
            </a:r>
            <a:r>
              <a:rPr lang="en-US" sz="2400" dirty="0"/>
              <a:t>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id-ID" sz="2400" dirty="0"/>
              <a:t>valid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id-ID" sz="2400" dirty="0"/>
              <a:t> pola permintaan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kurun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waktu dekat. </a:t>
            </a:r>
            <a:endParaRPr lang="en-US" sz="2400" dirty="0" smtClean="0"/>
          </a:p>
          <a:p>
            <a:pPr algn="just"/>
            <a:r>
              <a:rPr lang="id-ID" sz="2400" dirty="0" smtClean="0"/>
              <a:t>Karena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id-ID" sz="2400" dirty="0"/>
              <a:t>sensitivitas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tinggi nilai-nilai perkiraan untuk kejadian terbaru,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id-ID" sz="2400" dirty="0"/>
              <a:t>pendekatan ini secara umum menghasilkan nilai-nilai perkiraan permintaan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periode </a:t>
            </a:r>
            <a:r>
              <a:rPr lang="en-US" sz="2400" dirty="0" err="1"/>
              <a:t>berikutnya</a:t>
            </a:r>
            <a:r>
              <a:rPr lang="en-US" sz="2400" dirty="0"/>
              <a:t> yang </a:t>
            </a:r>
            <a:r>
              <a:rPr lang="en-US" sz="2400" dirty="0" err="1"/>
              <a:t>kadang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rendah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kadang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58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Demand forecasting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Dalam kebanyakan rantai pasok</a:t>
            </a:r>
            <a:r>
              <a:rPr lang="en-US" sz="2400" dirty="0"/>
              <a:t>an</a:t>
            </a:r>
            <a:r>
              <a:rPr lang="id-ID" sz="2400" dirty="0"/>
              <a:t>, anggota rantai individu mencoba untuk merasionalisasi ukuran pesanan mereka dengan keputusan </a:t>
            </a:r>
            <a:r>
              <a:rPr lang="id-ID" sz="2400" i="1" dirty="0"/>
              <a:t>batching</a:t>
            </a:r>
            <a:r>
              <a:rPr lang="id-ID" sz="2400" dirty="0"/>
              <a:t> ekonomis, meskipun ini menciptakan </a:t>
            </a:r>
            <a:r>
              <a:rPr lang="id-ID" sz="2400" i="1" dirty="0"/>
              <a:t>distorsi</a:t>
            </a:r>
            <a:r>
              <a:rPr lang="id-ID" sz="2400" dirty="0"/>
              <a:t> pada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id-ID" sz="2400" dirty="0"/>
              <a:t>permintaan pelanggan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id-ID" sz="2400" dirty="0"/>
              <a:t>nyata dan menyesatkan para anggota rantai pasokan tingkat atas sehubungan dengan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id-ID" sz="2400" dirty="0"/>
              <a:t>permintaan. </a:t>
            </a:r>
            <a:endParaRPr lang="en-US" sz="2400" dirty="0" smtClean="0"/>
          </a:p>
          <a:p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fenomena</a:t>
            </a:r>
            <a:r>
              <a:rPr lang="en-US" sz="2400" dirty="0"/>
              <a:t> </a:t>
            </a:r>
            <a:r>
              <a:rPr lang="en-US" sz="2400" i="1" dirty="0"/>
              <a:t>bullwhip effect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3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</a:t>
            </a:r>
            <a:r>
              <a:rPr lang="en-US" dirty="0" smtClean="0"/>
              <a:t>Forecasting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2400" dirty="0"/>
              <a:t>Pada saat yang sama,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id-ID" sz="2400" dirty="0"/>
              <a:t>permintaan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id-ID" sz="2400" dirty="0"/>
              <a:t>pelanggan akan diteruskan ke grosir, distributor atau produsen dalam bentuk urutan pengecer yang </a:t>
            </a:r>
            <a:r>
              <a:rPr lang="en-US" sz="2400" dirty="0" err="1"/>
              <a:t>secara</a:t>
            </a:r>
            <a:r>
              <a:rPr lang="en-US" sz="2400" dirty="0"/>
              <a:t> actual </a:t>
            </a:r>
            <a:r>
              <a:rPr lang="id-ID" sz="2400" dirty="0"/>
              <a:t>sebenarnya permintaan untuk mitra rantai tingkat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id-ID" sz="2400" dirty="0"/>
              <a:t>lebih tinggi. </a:t>
            </a:r>
            <a:r>
              <a:rPr lang="en-US" sz="2400" dirty="0" smtClean="0"/>
              <a:t>P</a:t>
            </a:r>
            <a:r>
              <a:rPr lang="id-ID" sz="2400" dirty="0" smtClean="0"/>
              <a:t>erkiraan </a:t>
            </a:r>
            <a:r>
              <a:rPr lang="id-ID" sz="2400" dirty="0"/>
              <a:t>Permintaan dalam praktek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id-ID" sz="2400" dirty="0"/>
              <a:t>jarang </a:t>
            </a:r>
            <a:r>
              <a:rPr lang="en-US" sz="2400" dirty="0"/>
              <a:t>yang </a:t>
            </a:r>
            <a:r>
              <a:rPr lang="id-ID" sz="2400" dirty="0"/>
              <a:t>akurat dan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id-ID" sz="2400" dirty="0"/>
              <a:t>menjadi lebih buruk pada </a:t>
            </a:r>
            <a:r>
              <a:rPr lang="en-US" sz="2400" dirty="0"/>
              <a:t>level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tingkat rantai pasok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id-ID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929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/>
              <a:t>Simulated supply chain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14600"/>
            <a:ext cx="56388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51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Flowchart </a:t>
            </a:r>
            <a:r>
              <a:rPr lang="en-US" dirty="0" smtClean="0"/>
              <a:t>model </a:t>
            </a:r>
            <a:r>
              <a:rPr lang="en-US" dirty="0" err="1" smtClean="0"/>
              <a:t>simulasi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612457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9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en-US" dirty="0"/>
              <a:t>Flowchart model </a:t>
            </a:r>
            <a:r>
              <a:rPr lang="en-US" dirty="0" err="1"/>
              <a:t>simulasi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93627"/>
            <a:ext cx="7343775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19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077200" cy="1362075"/>
          </a:xfrm>
        </p:spPr>
        <p:txBody>
          <a:bodyPr/>
          <a:lstStyle/>
          <a:p>
            <a:pPr lvl="0"/>
            <a:r>
              <a:rPr lang="en-AU" sz="3200" i="1" dirty="0" smtClean="0"/>
              <a:t>Features and Development of </a:t>
            </a:r>
            <a:br>
              <a:rPr lang="en-AU" sz="3200" i="1" dirty="0" smtClean="0"/>
            </a:br>
            <a:r>
              <a:rPr lang="en-AU" sz="3200" i="1" dirty="0" smtClean="0"/>
              <a:t>E-Collaboration</a:t>
            </a: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id-ID" sz="3200" dirty="0"/>
              <a:t>Peranan peramalan bullwhip effect untuk aplikasi E-SCM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25722" y="380999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600" b="1" dirty="0"/>
              <a:t>E-Procurement </a:t>
            </a:r>
            <a:r>
              <a:rPr lang="en-AU" sz="3600" b="1" dirty="0" err="1" smtClean="0"/>
              <a:t>dan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Aplikasi</a:t>
            </a:r>
            <a:r>
              <a:rPr lang="en-AU" sz="3600" b="1" dirty="0" smtClean="0"/>
              <a:t> E-SCM </a:t>
            </a:r>
            <a:r>
              <a:rPr lang="en-AU" sz="3600" b="1" dirty="0" err="1" smtClean="0"/>
              <a:t>Bagian</a:t>
            </a:r>
            <a:r>
              <a:rPr lang="en-AU" sz="3600" b="1" dirty="0" smtClean="0"/>
              <a:t> 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 smtClean="0"/>
              <a:t>Bullwhip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05138"/>
            <a:ext cx="6436597" cy="14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0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9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Penelitian ini telah memberikan analisis rinci dari dampak teknik peramalan smoothing eksponensial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id-ID" sz="2400" i="1" dirty="0"/>
              <a:t>bullwhip effect</a:t>
            </a:r>
            <a:r>
              <a:rPr lang="id-ID" sz="2400" dirty="0"/>
              <a:t> untuk struktur permintaan linear dengan </a:t>
            </a:r>
            <a:r>
              <a:rPr lang="en-US" sz="2400" i="1" dirty="0"/>
              <a:t>range</a:t>
            </a:r>
            <a:r>
              <a:rPr lang="id-ID" sz="2400" dirty="0"/>
              <a:t> musiman dalam konteks aplikas</a:t>
            </a:r>
            <a:r>
              <a:rPr lang="en-US" sz="2400" dirty="0"/>
              <a:t>i </a:t>
            </a:r>
            <a:r>
              <a:rPr lang="id-ID" sz="2400" dirty="0"/>
              <a:t>ECL. </a:t>
            </a:r>
            <a:endParaRPr lang="en-US" sz="2400" dirty="0" smtClean="0"/>
          </a:p>
          <a:p>
            <a:pPr algn="just"/>
            <a:r>
              <a:rPr lang="id-ID" sz="2400" dirty="0" smtClean="0"/>
              <a:t>Sebuah </a:t>
            </a:r>
            <a:r>
              <a:rPr lang="id-ID" sz="2400" dirty="0"/>
              <a:t>model simulasi yang dikembangkan di sini diperiksa proses permintaan linear dengan </a:t>
            </a:r>
            <a:r>
              <a:rPr lang="en-US" sz="2400" dirty="0"/>
              <a:t>range </a:t>
            </a:r>
            <a:r>
              <a:rPr lang="id-ID" sz="2400" dirty="0"/>
              <a:t>musiman untuk mengamati interaksi antara parameter peramalan dan </a:t>
            </a:r>
            <a:r>
              <a:rPr lang="id-ID" sz="2400" i="1" dirty="0"/>
              <a:t>bullwhip effect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Berdasarkan </a:t>
            </a:r>
            <a:r>
              <a:rPr lang="id-ID" sz="2400" dirty="0"/>
              <a:t>analisis simulasi, studi ini mencatat temuan yang sangat signifikan bahwa tingkat tinggi musiman memiliki dampak positif pada pengurangan </a:t>
            </a:r>
            <a:r>
              <a:rPr lang="id-ID" sz="2400" i="1" dirty="0"/>
              <a:t>bullwhip</a:t>
            </a:r>
            <a:r>
              <a:rPr lang="en-US" sz="2400" i="1" dirty="0"/>
              <a:t> effect</a:t>
            </a:r>
            <a:r>
              <a:rPr lang="id-ID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51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81000"/>
            <a:ext cx="5638800" cy="1143000"/>
          </a:xfrm>
        </p:spPr>
        <p:txBody>
          <a:bodyPr/>
          <a:lstStyle/>
          <a:p>
            <a:r>
              <a:rPr lang="en-US" dirty="0" smtClean="0"/>
              <a:t>DAFTAR PUSTAKA/SUMBER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AU" sz="2400" dirty="0"/>
              <a:t>E. </a:t>
            </a:r>
            <a:r>
              <a:rPr lang="en-AU" sz="2400" dirty="0" err="1"/>
              <a:t>Bayraktar</a:t>
            </a:r>
            <a:r>
              <a:rPr lang="en-AU" sz="2400" dirty="0"/>
              <a:t> et al. 2008. The role of forecasting on bullwhip effect for E-SCM applications.</a:t>
            </a:r>
            <a:r>
              <a:rPr lang="en-AU" sz="2400" i="1" dirty="0"/>
              <a:t> Int. J. Production Economics</a:t>
            </a:r>
            <a:r>
              <a:rPr lang="en-AU" sz="2400" dirty="0"/>
              <a:t> 113.pp 193–204. </a:t>
            </a:r>
            <a:r>
              <a:rPr lang="en-AU" sz="2400" u="sng" dirty="0">
                <a:hlinkClick r:id="rId2"/>
              </a:rPr>
              <a:t>www.elsevier.com/locate/ijpe</a:t>
            </a:r>
            <a:endParaRPr lang="en-US" sz="2400" dirty="0"/>
          </a:p>
          <a:p>
            <a:pPr lvl="0" algn="just"/>
            <a:r>
              <a:rPr lang="en-AU" sz="2400" dirty="0" err="1"/>
              <a:t>Centobelli</a:t>
            </a:r>
            <a:r>
              <a:rPr lang="en-AU" sz="2400" dirty="0"/>
              <a:t> </a:t>
            </a:r>
            <a:r>
              <a:rPr lang="en-AU" sz="2400" dirty="0" err="1"/>
              <a:t>Piera</a:t>
            </a:r>
            <a:r>
              <a:rPr lang="en-AU" sz="2400" dirty="0"/>
              <a:t> et al. 2014. E-procurement and E-supply Chain: Features and Development of E-collaboration. </a:t>
            </a:r>
            <a:r>
              <a:rPr lang="en-AU" sz="2400" i="1" dirty="0"/>
              <a:t>IERI </a:t>
            </a:r>
            <a:r>
              <a:rPr lang="en-AU" sz="2400" i="1" dirty="0" err="1"/>
              <a:t>Procedia</a:t>
            </a:r>
            <a:r>
              <a:rPr lang="en-AU" sz="2400" i="1" dirty="0"/>
              <a:t> 6</a:t>
            </a:r>
            <a:r>
              <a:rPr lang="en-AU" sz="2400" dirty="0"/>
              <a:t>.pp 8–14. </a:t>
            </a:r>
            <a:r>
              <a:rPr lang="en-AU" sz="2400" u="sng" dirty="0">
                <a:hlinkClick r:id="rId3"/>
              </a:rPr>
              <a:t>www.elsevier.com/locate/procedia</a:t>
            </a:r>
            <a:endParaRPr lang="en-US" sz="24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7600"/>
            <a:ext cx="8229600" cy="1362075"/>
          </a:xfrm>
        </p:spPr>
        <p:txBody>
          <a:bodyPr/>
          <a:lstStyle/>
          <a:p>
            <a:pPr lvl="0"/>
            <a:r>
              <a:rPr lang="id-ID" dirty="0"/>
              <a:t>Fitur dan Pengembangan E-Collaboration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609600"/>
            <a:ext cx="6172200" cy="1143000"/>
          </a:xfrm>
        </p:spPr>
        <p:txBody>
          <a:bodyPr/>
          <a:lstStyle/>
          <a:p>
            <a:pPr lvl="0"/>
            <a:r>
              <a:rPr lang="en-AU" dirty="0"/>
              <a:t>E- procurement </a:t>
            </a:r>
            <a:r>
              <a:rPr lang="en-AU" dirty="0" err="1" smtClean="0"/>
              <a:t>dan</a:t>
            </a:r>
            <a:r>
              <a:rPr lang="en-AU" dirty="0" smtClean="0"/>
              <a:t>  </a:t>
            </a:r>
            <a:br>
              <a:rPr lang="en-AU" dirty="0" smtClean="0"/>
            </a:br>
            <a:r>
              <a:rPr lang="en-AU" dirty="0" smtClean="0"/>
              <a:t>E- supply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</a:t>
            </a:r>
            <a:r>
              <a:rPr lang="id-ID" sz="2400" dirty="0" smtClean="0"/>
              <a:t>dopsi </a:t>
            </a:r>
            <a:r>
              <a:rPr lang="id-ID" sz="2400" dirty="0"/>
              <a:t>solusi teknologi melibatkan perubahan organisasi dan rekayasa ulang proses. </a:t>
            </a:r>
            <a:endParaRPr lang="en-US" sz="2400" dirty="0" smtClean="0"/>
          </a:p>
          <a:p>
            <a:pPr algn="just"/>
            <a:r>
              <a:rPr lang="id-ID" sz="2400" dirty="0" smtClean="0"/>
              <a:t>Penggunaan </a:t>
            </a:r>
            <a:r>
              <a:rPr lang="en-US" sz="2400" i="1" dirty="0"/>
              <a:t>tools</a:t>
            </a:r>
            <a:r>
              <a:rPr lang="id-ID" sz="2400" dirty="0"/>
              <a:t> B2B</a:t>
            </a:r>
            <a:r>
              <a:rPr lang="en-US" sz="2400" dirty="0"/>
              <a:t> (</a:t>
            </a:r>
            <a:r>
              <a:rPr lang="en-US" sz="2400" i="1" dirty="0"/>
              <a:t>business to business</a:t>
            </a:r>
            <a:r>
              <a:rPr lang="en-US" sz="2400" dirty="0"/>
              <a:t>)</a:t>
            </a:r>
            <a:r>
              <a:rPr lang="id-ID" sz="2400" dirty="0"/>
              <a:t> memberikan peran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id-ID" sz="2400" dirty="0"/>
              <a:t> baru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id-ID" sz="2400" dirty="0"/>
              <a:t>manajemen</a:t>
            </a:r>
            <a:r>
              <a:rPr lang="en-US" sz="2400" dirty="0"/>
              <a:t> agar </a:t>
            </a:r>
            <a:r>
              <a:rPr lang="id-ID" sz="2400" dirty="0"/>
              <a:t>lebih memperhatikan kegiatan strategis dengan nilai tambah yang lebih besar. </a:t>
            </a:r>
            <a:endParaRPr lang="en-US" sz="2400" dirty="0" smtClean="0"/>
          </a:p>
          <a:p>
            <a:pPr algn="just"/>
            <a:r>
              <a:rPr lang="id-ID" sz="2400" dirty="0" smtClean="0"/>
              <a:t>Akuisisi </a:t>
            </a:r>
            <a:r>
              <a:rPr lang="id-ID" sz="2400" dirty="0"/>
              <a:t>modus tradisional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id-ID" sz="2400" dirty="0"/>
              <a:t>dari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id-ID" sz="2400" dirty="0"/>
              <a:t>sentralisasi ke desentralisasi dan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id-ID" sz="2400" dirty="0"/>
              <a:t>ini menyebabkan perubahan mendasar dalam peran karyawan dalam pembelian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procurement</a:t>
            </a:r>
            <a:r>
              <a:rPr lang="id-ID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11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533400"/>
            <a:ext cx="6172200" cy="1143000"/>
          </a:xfrm>
        </p:spPr>
        <p:txBody>
          <a:bodyPr/>
          <a:lstStyle/>
          <a:p>
            <a:pPr lvl="0"/>
            <a:r>
              <a:rPr lang="en-AU" dirty="0"/>
              <a:t>E- procurement </a:t>
            </a:r>
            <a:r>
              <a:rPr lang="en-AU" dirty="0" err="1"/>
              <a:t>dan</a:t>
            </a:r>
            <a:r>
              <a:rPr lang="en-AU" dirty="0"/>
              <a:t>  </a:t>
            </a:r>
            <a:br>
              <a:rPr lang="en-AU" dirty="0"/>
            </a:br>
            <a:r>
              <a:rPr lang="en-AU" dirty="0"/>
              <a:t>E- supply chain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22405"/>
            <a:ext cx="8039669" cy="3425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6800" y="2020669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Tabel 1. Fungsi procurement dan adopsi tools untuk e-procurement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692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Autofit/>
          </a:bodyPr>
          <a:lstStyle/>
          <a:p>
            <a:pPr algn="just"/>
            <a:r>
              <a:rPr lang="id-ID" sz="2400" b="1" dirty="0"/>
              <a:t>Tabel 1</a:t>
            </a:r>
            <a:r>
              <a:rPr lang="en-US" sz="2400" b="1" dirty="0"/>
              <a:t>.</a:t>
            </a:r>
            <a:r>
              <a:rPr lang="id-ID" sz="2400" dirty="0"/>
              <a:t> menunjukkan ringkasan dari evolusi fungsi </a:t>
            </a:r>
            <a:r>
              <a:rPr lang="en-US" sz="2400" i="1" dirty="0"/>
              <a:t>procurement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adopsi </a:t>
            </a:r>
            <a:r>
              <a:rPr lang="en-US" sz="2400" i="1" dirty="0"/>
              <a:t>tools</a:t>
            </a:r>
            <a:r>
              <a:rPr lang="id-ID" sz="2400" dirty="0"/>
              <a:t> untuk </a:t>
            </a:r>
            <a:r>
              <a:rPr lang="id-ID" sz="2400" i="1" dirty="0"/>
              <a:t>e-procurement</a:t>
            </a:r>
            <a:r>
              <a:rPr lang="id-ID" sz="2400" dirty="0"/>
              <a:t>. Perubahan ini sebanding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berbanding</a:t>
            </a:r>
            <a:r>
              <a:rPr lang="en-US" sz="2400" dirty="0"/>
              <a:t> </a:t>
            </a:r>
            <a:r>
              <a:rPr lang="en-US" sz="2400" dirty="0" err="1"/>
              <a:t>lurus</a:t>
            </a:r>
            <a:r>
              <a:rPr lang="id-ID" sz="2400" dirty="0"/>
              <a:t> dengan intensitas perusahaan </a:t>
            </a:r>
            <a:r>
              <a:rPr lang="en-US" sz="2400" dirty="0"/>
              <a:t>yang </a:t>
            </a:r>
            <a:r>
              <a:rPr lang="id-ID" sz="2400" dirty="0"/>
              <a:t>menggunakan pasar elektronik.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id-ID" sz="2400" dirty="0"/>
              <a:t>Manajemen harus mengembangkan aturan yang mendefinisikan hubungan antara pemasok dan pelanggan. </a:t>
            </a:r>
            <a:endParaRPr lang="en-US" sz="2400" dirty="0" smtClean="0"/>
          </a:p>
          <a:p>
            <a:pPr algn="just"/>
            <a:r>
              <a:rPr lang="id-ID" sz="2400" dirty="0" smtClean="0"/>
              <a:t>Seorang </a:t>
            </a:r>
            <a:r>
              <a:rPr lang="id-ID" sz="2400" dirty="0"/>
              <a:t>figur perusahaan harus merancang alat untuk pengambilan keputusan yang memungkinkan karyawan untuk menetapkan kriteria untuk </a:t>
            </a:r>
            <a:r>
              <a:rPr lang="en-US" sz="2400" dirty="0" err="1"/>
              <a:t>aktivitas</a:t>
            </a:r>
            <a:r>
              <a:rPr lang="en-US" sz="2400" dirty="0"/>
              <a:t> e-</a:t>
            </a:r>
            <a:r>
              <a:rPr lang="en-US" sz="2400" i="1" dirty="0"/>
              <a:t>procurement</a:t>
            </a:r>
            <a:r>
              <a:rPr lang="id-ID" sz="2400" dirty="0"/>
              <a:t>. Jadi, </a:t>
            </a:r>
            <a:r>
              <a:rPr lang="en-US" sz="2400" i="1" dirty="0"/>
              <a:t>tools</a:t>
            </a:r>
            <a:r>
              <a:rPr lang="id-ID" sz="2400" dirty="0"/>
              <a:t> ini memberikan dukungan dan pengawasan dalam tahap </a:t>
            </a:r>
            <a:r>
              <a:rPr lang="en-US" sz="2400" i="1" dirty="0"/>
              <a:t>procurement</a:t>
            </a:r>
            <a:r>
              <a:rPr lang="id-ID" sz="2400" dirty="0"/>
              <a:t> dan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id-ID" sz="2400" dirty="0"/>
              <a:t>pandangan </a:t>
            </a:r>
            <a:r>
              <a:rPr lang="en-US" sz="2400" dirty="0" err="1"/>
              <a:t>terhadap</a:t>
            </a:r>
            <a:r>
              <a:rPr lang="en-US" sz="2400" dirty="0"/>
              <a:t> proses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id-ID" sz="2400" dirty="0"/>
              <a:t>terintegrasi.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43200" y="5334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E- procurement </a:t>
            </a:r>
            <a:r>
              <a:rPr lang="en-AU" dirty="0" err="1"/>
              <a:t>dan</a:t>
            </a:r>
            <a:r>
              <a:rPr lang="en-AU" dirty="0"/>
              <a:t>  </a:t>
            </a:r>
            <a:br>
              <a:rPr lang="en-AU" dirty="0"/>
            </a:br>
            <a:r>
              <a:rPr lang="en-AU" dirty="0"/>
              <a:t>E- supply chain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i="1" dirty="0"/>
              <a:t>E-Procurement</a:t>
            </a:r>
            <a:r>
              <a:rPr lang="id-ID" sz="2400" dirty="0"/>
              <a:t> didefinisikan sebagai solusi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id-ID" sz="2400" dirty="0"/>
              <a:t>teknologi yang memfasilitasi pembelian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procurement</a:t>
            </a:r>
            <a:r>
              <a:rPr lang="id-ID" sz="2400" dirty="0"/>
              <a:t> perusahaan menggunakan </a:t>
            </a:r>
            <a:r>
              <a:rPr lang="en-US" sz="2400" dirty="0" err="1"/>
              <a:t>bantuan</a:t>
            </a:r>
            <a:r>
              <a:rPr lang="en-US" sz="2400" dirty="0"/>
              <a:t> </a:t>
            </a:r>
            <a:r>
              <a:rPr lang="id-ID" sz="2400" dirty="0"/>
              <a:t>internet (Presutti, 2003).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id-ID" sz="2400" dirty="0"/>
              <a:t>ini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kesatuan</a:t>
            </a:r>
            <a:r>
              <a:rPr lang="en-US" sz="2400" dirty="0"/>
              <a:t> set </a:t>
            </a:r>
            <a:r>
              <a:rPr lang="id-ID" sz="2400" dirty="0"/>
              <a:t>e-bisnis dan e-solusi yang mendukung proses pembelian. </a:t>
            </a:r>
            <a:endParaRPr lang="en-US" sz="2400" dirty="0" smtClean="0"/>
          </a:p>
          <a:p>
            <a:pPr algn="just"/>
            <a:r>
              <a:rPr lang="id-ID" sz="2400" dirty="0" smtClean="0"/>
              <a:t>Dalam </a:t>
            </a:r>
            <a:r>
              <a:rPr lang="id-ID" sz="2400" dirty="0"/>
              <a:t>kasus ini,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id-ID" sz="2400" dirty="0"/>
              <a:t>fokus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perpindahan</a:t>
            </a:r>
            <a:r>
              <a:rPr lang="en-US" sz="2400" dirty="0"/>
              <a:t> </a:t>
            </a:r>
            <a:r>
              <a:rPr lang="id-ID" sz="2400" dirty="0"/>
              <a:t>sepanjang brantai dari hilir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id-ID" sz="2400" i="1" dirty="0"/>
              <a:t>link</a:t>
            </a:r>
            <a:r>
              <a:rPr lang="id-ID" sz="2400" dirty="0"/>
              <a:t> terakhir dalam rantai tersebut, ke hulu,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kontak</a:t>
            </a:r>
            <a:r>
              <a:rPr lang="en-US" sz="2400" dirty="0"/>
              <a:t> </a:t>
            </a:r>
            <a:r>
              <a:rPr lang="id-ID" sz="2400" dirty="0"/>
              <a:t>langsung dengan jaringan pasokan.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870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 smtClean="0"/>
              <a:t>E-Procurement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001000" cy="4572000"/>
          </a:xfrm>
        </p:spPr>
        <p:txBody>
          <a:bodyPr>
            <a:normAutofit/>
          </a:bodyPr>
          <a:lstStyle/>
          <a:p>
            <a:pPr algn="just"/>
            <a:r>
              <a:rPr lang="id-ID" sz="2400" dirty="0" smtClean="0"/>
              <a:t>Seluruh </a:t>
            </a:r>
            <a:r>
              <a:rPr lang="id-ID" sz="2400" dirty="0"/>
              <a:t>proses </a:t>
            </a:r>
            <a:r>
              <a:rPr lang="en-US" sz="2400" dirty="0"/>
              <a:t>p</a:t>
            </a:r>
            <a:r>
              <a:rPr lang="id-ID" sz="2400" dirty="0"/>
              <a:t>engadaan</a:t>
            </a:r>
            <a:r>
              <a:rPr lang="en-US" sz="2400" dirty="0"/>
              <a:t> (</a:t>
            </a:r>
            <a:r>
              <a:rPr lang="en-US" sz="2400" i="1" dirty="0"/>
              <a:t>procurement</a:t>
            </a:r>
            <a:r>
              <a:rPr lang="en-US" sz="2400" dirty="0"/>
              <a:t>)</a:t>
            </a:r>
            <a:r>
              <a:rPr lang="id-ID" sz="2400" dirty="0"/>
              <a:t> melibatkan serangkaian proses pelaksanaan serta serangkaian evaluasi pada pilihan strategis. Seluruh proses </a:t>
            </a:r>
            <a:r>
              <a:rPr lang="id-ID" sz="2400" i="1" dirty="0"/>
              <a:t>e-procurement</a:t>
            </a:r>
            <a:r>
              <a:rPr lang="id-ID" sz="2400" dirty="0"/>
              <a:t> kemudian dibagi menjadi dua fase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id-ID" sz="2400" dirty="0"/>
              <a:t>fase </a:t>
            </a:r>
            <a:r>
              <a:rPr lang="id-ID" sz="2400" i="1" dirty="0"/>
              <a:t>e-sourcing</a:t>
            </a:r>
            <a:r>
              <a:rPr lang="id-ID" sz="2400" dirty="0"/>
              <a:t> dan fase </a:t>
            </a:r>
            <a:r>
              <a:rPr lang="id-ID" sz="2400" i="1" dirty="0"/>
              <a:t>e-Supply Chain Management</a:t>
            </a:r>
            <a:r>
              <a:rPr lang="id-ID" sz="2400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algn="just"/>
            <a:r>
              <a:rPr lang="id-ID" sz="2400" i="1" dirty="0"/>
              <a:t>E-supply</a:t>
            </a:r>
            <a:r>
              <a:rPr lang="en-US" sz="2400" i="1" dirty="0"/>
              <a:t> chain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serangkaian proses yang melibatkan perusahaan dan mitra utamany</a:t>
            </a:r>
            <a:r>
              <a:rPr lang="en-US" sz="2400" dirty="0"/>
              <a:t>a yang </a:t>
            </a:r>
            <a:r>
              <a:rPr lang="id-ID" sz="2400" dirty="0"/>
              <a:t>dikelola secara terpadu dengan potensi solusi teknologi baru yang memungkinkan perencanaan proses dan tujuan dan berbagi informasi yang relevan untuk seluruh 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id-ID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98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1455</Words>
  <Application>Microsoft Office PowerPoint</Application>
  <PresentationFormat>On-screen Show (4:3)</PresentationFormat>
  <Paragraphs>97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ISYE6055 – E-Supply Chain Management  TOPIK 7 - E-Procurement dan Aplikasi E-SCM – Bagian 1</vt:lpstr>
      <vt:lpstr>Capaian pembelajaran  </vt:lpstr>
      <vt:lpstr>Features and Development of  E-Collaboration  Peranan peramalan bullwhip effect untuk aplikasi E-SCM        </vt:lpstr>
      <vt:lpstr>Fitur dan Pengembangan E-Collaboration </vt:lpstr>
      <vt:lpstr>E- procurement dan   E- supply chain</vt:lpstr>
      <vt:lpstr>E- procurement dan   E- supply chain</vt:lpstr>
      <vt:lpstr>PowerPoint Presentation</vt:lpstr>
      <vt:lpstr>E-Procurement</vt:lpstr>
      <vt:lpstr>E-Procurement</vt:lpstr>
      <vt:lpstr>E-Procurement</vt:lpstr>
      <vt:lpstr>E- procurement and E-supply chain</vt:lpstr>
      <vt:lpstr>E-Procurement</vt:lpstr>
      <vt:lpstr>E-Procurement</vt:lpstr>
      <vt:lpstr>E-Procurement</vt:lpstr>
      <vt:lpstr>E-Procurement</vt:lpstr>
      <vt:lpstr>E-Procurement</vt:lpstr>
      <vt:lpstr>Hasil</vt:lpstr>
      <vt:lpstr>Diskusi dan Analisis</vt:lpstr>
      <vt:lpstr>Peranan peramalan bullwhip effect untuk aplikasi E-SCM</vt:lpstr>
      <vt:lpstr>SCM</vt:lpstr>
      <vt:lpstr>SCM</vt:lpstr>
      <vt:lpstr>SCM</vt:lpstr>
      <vt:lpstr>Bullwhip Effect</vt:lpstr>
      <vt:lpstr>Demand forecasting</vt:lpstr>
      <vt:lpstr>Demand forecasting</vt:lpstr>
      <vt:lpstr>Demand Forecasting</vt:lpstr>
      <vt:lpstr>Simulated supply chain model</vt:lpstr>
      <vt:lpstr>Flowchart model simulasi</vt:lpstr>
      <vt:lpstr>Flowchart model simulasi</vt:lpstr>
      <vt:lpstr>Bullwhip ratio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135</cp:revision>
  <dcterms:created xsi:type="dcterms:W3CDTF">2014-10-15T04:35:38Z</dcterms:created>
  <dcterms:modified xsi:type="dcterms:W3CDTF">2017-08-28T03:49:34Z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413080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