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1" r:id="rId2"/>
    <p:sldId id="257" r:id="rId3"/>
    <p:sldId id="258" r:id="rId4"/>
    <p:sldId id="269" r:id="rId5"/>
    <p:sldId id="270" r:id="rId6"/>
    <p:sldId id="271" r:id="rId7"/>
    <p:sldId id="272" r:id="rId8"/>
    <p:sldId id="299" r:id="rId9"/>
    <p:sldId id="259" r:id="rId10"/>
    <p:sldId id="261" r:id="rId11"/>
    <p:sldId id="268" r:id="rId12"/>
    <p:sldId id="262" r:id="rId13"/>
    <p:sldId id="263" r:id="rId14"/>
    <p:sldId id="264" r:id="rId15"/>
    <p:sldId id="265" r:id="rId16"/>
    <p:sldId id="266" r:id="rId17"/>
    <p:sldId id="273" r:id="rId18"/>
    <p:sldId id="274" r:id="rId19"/>
    <p:sldId id="275" r:id="rId20"/>
    <p:sldId id="277" r:id="rId21"/>
    <p:sldId id="278" r:id="rId22"/>
    <p:sldId id="276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300" r:id="rId4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 varScale="1">
        <p:scale>
          <a:sx n="61" d="100"/>
          <a:sy n="61" d="100"/>
        </p:scale>
        <p:origin x="15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4008C05-203F-4A7A-BD57-94F522339846}" type="datetimeFigureOut">
              <a:rPr lang="id-ID" smtClean="0"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02A9517-4B02-4EBD-88AC-A0C28E7DE70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4.bp.blogspot.com/-lhTuFvltDv4/UQCE7jz4oBI/AAAAAAAABhA/6iV2r7j5syA/s1600/zy7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4104456" cy="3528392"/>
          </a:xfrm>
        </p:spPr>
        <p:txBody>
          <a:bodyPr>
            <a:norm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STATISTIKA NON PARAMETRIK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(DB156213) 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 SKS (3-0)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6016" y="4437112"/>
            <a:ext cx="3600400" cy="1260629"/>
          </a:xfrm>
        </p:spPr>
        <p:txBody>
          <a:bodyPr/>
          <a:lstStyle/>
          <a:p>
            <a:r>
              <a:rPr lang="en-US" b="1" dirty="0"/>
              <a:t>Karina </a:t>
            </a:r>
            <a:r>
              <a:rPr lang="en-US" b="1" dirty="0" err="1"/>
              <a:t>Farkha</a:t>
            </a:r>
            <a:r>
              <a:rPr lang="en-US" b="1" dirty="0"/>
              <a:t> Dina, </a:t>
            </a:r>
            <a:r>
              <a:rPr lang="en-US" b="1" dirty="0" err="1"/>
              <a:t>S.Pi</a:t>
            </a:r>
            <a:r>
              <a:rPr lang="en-US" b="1" dirty="0"/>
              <a:t>, M.P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79077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32856"/>
            <a:ext cx="7920880" cy="4320480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Langkah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pengujian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homogenitas</a:t>
            </a:r>
            <a:endParaRPr lang="en-US" sz="24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r>
              <a:rPr lang="en-US" sz="2400" b="1" dirty="0" err="1">
                <a:solidFill>
                  <a:schemeClr val="tx1"/>
                </a:solidFill>
              </a:rPr>
              <a:t>Pengujian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dilakukan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menurut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langkah</a:t>
            </a:r>
            <a:endParaRPr lang="en-US" sz="2400" b="1" dirty="0">
              <a:solidFill>
                <a:schemeClr val="tx1"/>
              </a:solidFill>
            </a:endParaRPr>
          </a:p>
          <a:p>
            <a:pPr marL="1143000" lvl="2" indent="-457200">
              <a:buFont typeface="+mj-lt"/>
              <a:buAutoNum type="alphaLcParenR"/>
            </a:pP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Rumusan</a:t>
            </a:r>
            <a:r>
              <a:rPr lang="en-US" sz="2400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hipotesis</a:t>
            </a:r>
            <a:r>
              <a:rPr lang="en-US" sz="2400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statistika</a:t>
            </a:r>
            <a:endParaRPr lang="en-US" sz="2400" b="1" dirty="0">
              <a:solidFill>
                <a:schemeClr val="tx1"/>
              </a:solidFill>
              <a:sym typeface="Symbol" pitchFamily="18" charset="2"/>
            </a:endParaRPr>
          </a:p>
          <a:p>
            <a:pPr marL="1143000" lvl="2" indent="-457200">
              <a:buFont typeface="+mj-lt"/>
              <a:buAutoNum type="alphaLcParenR"/>
            </a:pPr>
            <a:r>
              <a:rPr lang="en-US" sz="2400" b="1" dirty="0">
                <a:solidFill>
                  <a:schemeClr val="tx1"/>
                </a:solidFill>
                <a:sym typeface="Symbol" pitchFamily="18" charset="2"/>
              </a:rPr>
              <a:t>Data </a:t>
            </a: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sampel</a:t>
            </a:r>
            <a:r>
              <a:rPr lang="en-US" sz="2400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acak</a:t>
            </a:r>
            <a:endParaRPr lang="en-US" sz="2400" b="1" dirty="0">
              <a:solidFill>
                <a:schemeClr val="tx1"/>
              </a:solidFill>
              <a:sym typeface="Symbol" pitchFamily="18" charset="2"/>
            </a:endParaRPr>
          </a:p>
          <a:p>
            <a:pPr marL="1143000" lvl="2" indent="-457200">
              <a:buFont typeface="+mj-lt"/>
              <a:buAutoNum type="alphaLcParenR"/>
            </a:pP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Distribusi</a:t>
            </a:r>
            <a:r>
              <a:rPr lang="en-US" sz="2400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probabilitas</a:t>
            </a:r>
            <a:r>
              <a:rPr lang="en-US" sz="2400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pensampelan</a:t>
            </a:r>
            <a:endParaRPr lang="en-US" sz="2400" b="1" dirty="0">
              <a:solidFill>
                <a:schemeClr val="tx1"/>
              </a:solidFill>
              <a:sym typeface="Symbol" pitchFamily="18" charset="2"/>
            </a:endParaRPr>
          </a:p>
          <a:p>
            <a:pPr marL="1143000" lvl="2" indent="-457200">
              <a:buFont typeface="+mj-lt"/>
              <a:buAutoNum type="alphaLcParenR"/>
            </a:pP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Statistik</a:t>
            </a:r>
            <a:r>
              <a:rPr lang="en-US" sz="2400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uji</a:t>
            </a:r>
            <a:r>
              <a:rPr lang="en-US" sz="2400" b="1" dirty="0">
                <a:solidFill>
                  <a:schemeClr val="tx1"/>
                </a:solidFill>
                <a:sym typeface="Symbol" pitchFamily="18" charset="2"/>
              </a:rPr>
              <a:t> Bartlett</a:t>
            </a:r>
          </a:p>
          <a:p>
            <a:pPr marL="1143000" lvl="2" indent="-457200">
              <a:buFont typeface="+mj-lt"/>
              <a:buAutoNum type="alphaLcParenR"/>
            </a:pP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Kriteria</a:t>
            </a:r>
            <a:r>
              <a:rPr lang="en-US" sz="2400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pengujian</a:t>
            </a:r>
            <a:endParaRPr lang="en-US" sz="2400" b="1" dirty="0">
              <a:solidFill>
                <a:schemeClr val="tx1"/>
              </a:solidFill>
              <a:sym typeface="Symbol" pitchFamily="18" charset="2"/>
            </a:endParaRPr>
          </a:p>
          <a:p>
            <a:pPr marL="1143000" lvl="2" indent="-457200">
              <a:buFont typeface="+mj-lt"/>
              <a:buAutoNum type="alphaLcParenR"/>
            </a:pPr>
            <a:r>
              <a:rPr lang="en-US" sz="2400" b="1" dirty="0" err="1">
                <a:solidFill>
                  <a:schemeClr val="tx1"/>
                </a:solidFill>
                <a:sym typeface="Symbol" pitchFamily="18" charset="2"/>
              </a:rPr>
              <a:t>Keputusan</a:t>
            </a:r>
            <a:endParaRPr lang="en-US" sz="2400" b="1" dirty="0">
              <a:solidFill>
                <a:schemeClr val="tx1"/>
              </a:solidFill>
              <a:sym typeface="Symbol" pitchFamily="18" charset="2"/>
            </a:endParaRPr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43808" y="90872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UJI BARLETT</a:t>
            </a:r>
          </a:p>
        </p:txBody>
      </p:sp>
    </p:spTree>
    <p:extLst>
      <p:ext uri="{BB962C8B-B14F-4D97-AF65-F5344CB8AC3E}">
        <p14:creationId xmlns:p14="http://schemas.microsoft.com/office/powerpoint/2010/main" val="1598805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52736"/>
            <a:ext cx="7920880" cy="5256584"/>
          </a:xfrm>
        </p:spPr>
        <p:txBody>
          <a:bodyPr/>
          <a:lstStyle/>
          <a:p>
            <a:pPr marL="68580" indent="0">
              <a:buNone/>
            </a:pPr>
            <a:endParaRPr lang="id-ID" dirty="0"/>
          </a:p>
          <a:p>
            <a:pPr marL="68580" indent="0">
              <a:buNone/>
            </a:pPr>
            <a:endParaRPr lang="id-ID" dirty="0"/>
          </a:p>
          <a:p>
            <a:pPr marL="68580" indent="0">
              <a:buNone/>
            </a:pPr>
            <a:endParaRPr lang="id-ID" dirty="0"/>
          </a:p>
          <a:p>
            <a:pPr marL="68580" indent="0">
              <a:buNone/>
            </a:pPr>
            <a:endParaRPr lang="id-ID" dirty="0"/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Untuk mempermudah perhitungan, satuan-satuan yang diperlukan uji bartlett lebih baik disusun dalam sebuah tabel sebagai berikut :</a:t>
            </a:r>
          </a:p>
        </p:txBody>
      </p:sp>
      <p:pic>
        <p:nvPicPr>
          <p:cNvPr id="3074" name="Picture 2" descr="http://4.bp.blogspot.com/-lhTuFvltDv4/UQCE7jz4oBI/AAAAAAAABhA/6iV2r7j5syA/s400/zy7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38100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2.bp.blogspot.com/-ACV9cOF_N7w/UQCFGs2D-LI/AAAAAAAABhI/nGhbp_DZZdY/s400/zy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05064"/>
            <a:ext cx="5001753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59632" y="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UJI BARLETT</a:t>
            </a:r>
          </a:p>
        </p:txBody>
      </p:sp>
    </p:spTree>
    <p:extLst>
      <p:ext uri="{BB962C8B-B14F-4D97-AF65-F5344CB8AC3E}">
        <p14:creationId xmlns:p14="http://schemas.microsoft.com/office/powerpoint/2010/main" val="2547870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832648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None/>
            </a:pPr>
            <a:r>
              <a:rPr lang="en-US" sz="2000" b="1" dirty="0" err="1">
                <a:solidFill>
                  <a:schemeClr val="tx1"/>
                </a:solidFill>
              </a:rPr>
              <a:t>Distribusi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probabilitas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pensampelan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statistik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uji</a:t>
            </a:r>
            <a:endParaRPr lang="en-US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DPP </a:t>
            </a:r>
            <a:r>
              <a:rPr lang="en-US" sz="2000" b="1" dirty="0" err="1">
                <a:solidFill>
                  <a:schemeClr val="tx1"/>
                </a:solidFill>
              </a:rPr>
              <a:t>pada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uji</a:t>
            </a:r>
            <a:r>
              <a:rPr lang="en-US" sz="2000" b="1" dirty="0">
                <a:solidFill>
                  <a:schemeClr val="tx1"/>
                </a:solidFill>
              </a:rPr>
              <a:t> Bartlett </a:t>
            </a:r>
            <a:r>
              <a:rPr lang="en-US" sz="2000" b="1" dirty="0" err="1">
                <a:solidFill>
                  <a:schemeClr val="tx1"/>
                </a:solidFill>
              </a:rPr>
              <a:t>adalah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khi-kuadrat</a:t>
            </a:r>
            <a:endParaRPr lang="en-US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r>
              <a:rPr lang="en-US" sz="2000" b="1" dirty="0" err="1">
                <a:solidFill>
                  <a:schemeClr val="tx1"/>
                </a:solidFill>
              </a:rPr>
              <a:t>Statistik</a:t>
            </a:r>
            <a:r>
              <a:rPr lang="id-ID" sz="2000" b="1" dirty="0">
                <a:solidFill>
                  <a:schemeClr val="tx1"/>
                </a:solidFill>
              </a:rPr>
              <a:t> Uji :</a:t>
            </a:r>
          </a:p>
          <a:p>
            <a:pPr lvl="1">
              <a:buFont typeface="Arial" pitchFamily="34" charset="0"/>
              <a:buNone/>
            </a:pP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r>
              <a:rPr lang="id-ID" sz="2000" b="1" dirty="0">
                <a:solidFill>
                  <a:schemeClr val="tx1"/>
                </a:solidFill>
              </a:rPr>
              <a:t>Dimana :</a:t>
            </a:r>
          </a:p>
          <a:p>
            <a:pPr lvl="1">
              <a:buFont typeface="Arial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k </a:t>
            </a:r>
            <a:r>
              <a:rPr lang="id-ID" sz="2000" b="1" dirty="0">
                <a:solidFill>
                  <a:schemeClr val="tx1"/>
                </a:solidFill>
              </a:rPr>
              <a:t>  </a:t>
            </a:r>
            <a:r>
              <a:rPr lang="en-US" sz="2000" b="1" dirty="0">
                <a:solidFill>
                  <a:schemeClr val="tx1"/>
                </a:solidFill>
              </a:rPr>
              <a:t>= </a:t>
            </a:r>
            <a:r>
              <a:rPr lang="en-US" sz="2000" b="1" dirty="0" err="1">
                <a:solidFill>
                  <a:schemeClr val="tx1"/>
                </a:solidFill>
              </a:rPr>
              <a:t>banyaknya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kelompok</a:t>
            </a: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r>
              <a:rPr lang="en-US" sz="2000" b="1" dirty="0" err="1">
                <a:solidFill>
                  <a:schemeClr val="tx1"/>
                </a:solidFill>
              </a:rPr>
              <a:t>n</a:t>
            </a:r>
            <a:r>
              <a:rPr lang="en-US" sz="2000" b="1" baseline="-25000" dirty="0" err="1">
                <a:solidFill>
                  <a:schemeClr val="tx1"/>
                </a:solidFill>
              </a:rPr>
              <a:t>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id-ID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= </a:t>
            </a:r>
            <a:r>
              <a:rPr lang="en-US" sz="2000" b="1" dirty="0" err="1">
                <a:solidFill>
                  <a:schemeClr val="tx1"/>
                </a:solidFill>
              </a:rPr>
              <a:t>banyaknya</a:t>
            </a:r>
            <a:r>
              <a:rPr lang="en-US" sz="2000" b="1" dirty="0">
                <a:solidFill>
                  <a:schemeClr val="tx1"/>
                </a:solidFill>
              </a:rPr>
              <a:t> data </a:t>
            </a:r>
            <a:r>
              <a:rPr lang="en-US" sz="2000" b="1" dirty="0" err="1">
                <a:solidFill>
                  <a:schemeClr val="tx1"/>
                </a:solidFill>
              </a:rPr>
              <a:t>pada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kelompok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</a:t>
            </a:r>
            <a:r>
              <a:rPr lang="id-ID" sz="2000" b="1" dirty="0">
                <a:solidFill>
                  <a:schemeClr val="tx1"/>
                </a:solidFill>
              </a:rPr>
              <a:t>-</a:t>
            </a:r>
            <a:r>
              <a:rPr lang="en-US" sz="2000" b="1" dirty="0">
                <a:solidFill>
                  <a:schemeClr val="tx1"/>
                </a:solidFill>
              </a:rPr>
              <a:t>i</a:t>
            </a:r>
          </a:p>
          <a:p>
            <a:pPr lvl="1">
              <a:buFont typeface="Arial" pitchFamily="34" charset="0"/>
              <a:buNone/>
            </a:pPr>
            <a:r>
              <a:rPr lang="id-ID" sz="2000" b="1" dirty="0">
                <a:solidFill>
                  <a:schemeClr val="tx1"/>
                </a:solidFill>
              </a:rPr>
              <a:t>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id-ID" sz="2000" b="1" dirty="0">
                <a:solidFill>
                  <a:schemeClr val="tx1"/>
                </a:solidFill>
              </a:rPr>
              <a:t>  </a:t>
            </a:r>
            <a:r>
              <a:rPr lang="en-US" sz="2000" b="1" dirty="0">
                <a:solidFill>
                  <a:schemeClr val="tx1"/>
                </a:solidFill>
              </a:rPr>
              <a:t>= </a:t>
            </a:r>
            <a:r>
              <a:rPr lang="en-US" sz="2000" b="1" dirty="0" err="1">
                <a:solidFill>
                  <a:schemeClr val="tx1"/>
                </a:solidFill>
              </a:rPr>
              <a:t>banyaknya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seluruh</a:t>
            </a:r>
            <a:r>
              <a:rPr lang="en-US" sz="2000" b="1" dirty="0">
                <a:solidFill>
                  <a:schemeClr val="tx1"/>
                </a:solidFill>
              </a:rPr>
              <a:t> data</a:t>
            </a: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r>
              <a:rPr lang="en-US" sz="2000" b="1" dirty="0">
                <a:solidFill>
                  <a:schemeClr val="tx1"/>
                </a:solidFill>
              </a:rPr>
              <a:t>s</a:t>
            </a:r>
            <a:r>
              <a:rPr lang="en-US" sz="2000" b="1" baseline="30000" dirty="0">
                <a:solidFill>
                  <a:schemeClr val="tx1"/>
                </a:solidFill>
              </a:rPr>
              <a:t>2</a:t>
            </a:r>
            <a:r>
              <a:rPr lang="en-US" sz="2000" b="1" baseline="-25000" dirty="0">
                <a:solidFill>
                  <a:schemeClr val="tx1"/>
                </a:solidFill>
              </a:rPr>
              <a:t>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id-ID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= </a:t>
            </a:r>
            <a:r>
              <a:rPr lang="en-US" sz="2000" b="1" dirty="0" err="1">
                <a:solidFill>
                  <a:schemeClr val="tx1"/>
                </a:solidFill>
              </a:rPr>
              <a:t>variansi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sampel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pada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kelompok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</a:t>
            </a:r>
            <a:r>
              <a:rPr lang="en-US" sz="2000" b="1" dirty="0">
                <a:solidFill>
                  <a:schemeClr val="tx1"/>
                </a:solidFill>
              </a:rPr>
              <a:t>-i</a:t>
            </a:r>
          </a:p>
          <a:p>
            <a:pPr lvl="1">
              <a:buFont typeface="Arial" pitchFamily="34" charset="0"/>
              <a:buNone/>
            </a:pPr>
            <a:endParaRPr lang="id-ID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r>
              <a:rPr lang="en-US" sz="2000" b="1" dirty="0" err="1">
                <a:solidFill>
                  <a:schemeClr val="tx1"/>
                </a:solidFill>
              </a:rPr>
              <a:t>Derajat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kebebasan</a:t>
            </a:r>
            <a:r>
              <a:rPr lang="en-US" sz="2000" b="1" dirty="0">
                <a:solidFill>
                  <a:schemeClr val="tx1"/>
                </a:solidFill>
              </a:rPr>
              <a:t>  </a:t>
            </a:r>
            <a:r>
              <a:rPr lang="en-US" sz="2000" b="1" dirty="0">
                <a:solidFill>
                  <a:schemeClr val="tx1"/>
                </a:solidFill>
                <a:sym typeface="Symbol" pitchFamily="18" charset="2"/>
              </a:rPr>
              <a:t> = k – 1 </a:t>
            </a:r>
            <a:endParaRPr lang="en-US" sz="2000" b="1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None/>
            </a:pP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802517"/>
              </p:ext>
            </p:extLst>
          </p:nvPr>
        </p:nvGraphicFramePr>
        <p:xfrm>
          <a:off x="2699792" y="1484784"/>
          <a:ext cx="3384376" cy="2537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33600" imgH="1600200" progId="Equation.3">
                  <p:embed/>
                </p:oleObj>
              </mc:Choice>
              <mc:Fallback>
                <p:oleObj name="Equation" r:id="rId2" imgW="2133600" imgH="1600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484784"/>
                        <a:ext cx="3384376" cy="25378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2207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611188" y="836613"/>
            <a:ext cx="7921625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spcBef>
                <a:spcPct val="20000"/>
              </a:spcBef>
              <a:buNone/>
            </a:pPr>
            <a:r>
              <a:rPr lang="en-US" sz="2000" b="1" dirty="0" err="1">
                <a:latin typeface="+mn-lt"/>
              </a:rPr>
              <a:t>Contoh</a:t>
            </a:r>
            <a:r>
              <a:rPr lang="en-US" sz="2000" b="1" dirty="0">
                <a:latin typeface="+mn-lt"/>
              </a:rPr>
              <a:t> 8</a:t>
            </a:r>
            <a:endParaRPr lang="id-ID" sz="2000" b="1" dirty="0">
              <a:latin typeface="+mn-lt"/>
            </a:endParaRPr>
          </a:p>
          <a:p>
            <a:pPr marL="0" indent="0">
              <a:spcBef>
                <a:spcPct val="20000"/>
              </a:spcBef>
              <a:buNone/>
            </a:pPr>
            <a:endParaRPr lang="id-ID" sz="2000" b="1" dirty="0">
              <a:latin typeface="+mn-lt"/>
            </a:endParaRPr>
          </a:p>
          <a:p>
            <a:pPr marL="0" indent="0">
              <a:spcBef>
                <a:spcPct val="20000"/>
              </a:spcBef>
              <a:buNone/>
            </a:pPr>
            <a:r>
              <a:rPr lang="en-US" sz="2000" b="1" dirty="0" err="1">
                <a:latin typeface="+mn-lt"/>
              </a:rPr>
              <a:t>Pada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taraf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signifikansi</a:t>
            </a:r>
            <a:r>
              <a:rPr lang="en-US" sz="2000" b="1" dirty="0">
                <a:latin typeface="+mn-lt"/>
              </a:rPr>
              <a:t> 0,05, </a:t>
            </a:r>
            <a:r>
              <a:rPr lang="en-US" sz="2000" b="1" dirty="0" err="1">
                <a:latin typeface="+mn-lt"/>
              </a:rPr>
              <a:t>uji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homogenitas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variansi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populasi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jika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sampel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acak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adalah</a:t>
            </a:r>
            <a:endParaRPr lang="id-ID" sz="2000" b="1" dirty="0">
              <a:latin typeface="+mn-lt"/>
            </a:endParaRPr>
          </a:p>
          <a:p>
            <a:pPr marL="0" indent="0">
              <a:spcBef>
                <a:spcPct val="20000"/>
              </a:spcBef>
              <a:buNone/>
            </a:pPr>
            <a:endParaRPr lang="id-ID" sz="2000" b="1" dirty="0">
              <a:latin typeface="+mn-lt"/>
            </a:endParaRPr>
          </a:p>
          <a:p>
            <a:pPr marL="0" indent="0">
              <a:spcBef>
                <a:spcPct val="20000"/>
              </a:spcBef>
              <a:buNone/>
            </a:pPr>
            <a:endParaRPr lang="id-ID" sz="2000" b="1" dirty="0">
              <a:latin typeface="+mn-lt"/>
            </a:endParaRPr>
          </a:p>
          <a:p>
            <a:pPr marL="457200" lvl="1" indent="0">
              <a:spcBef>
                <a:spcPct val="20000"/>
              </a:spcBef>
              <a:buNone/>
            </a:pPr>
            <a:endParaRPr lang="en-US" sz="2000" dirty="0"/>
          </a:p>
          <a:p>
            <a:pPr marL="457200" lvl="1" indent="0">
              <a:spcBef>
                <a:spcPct val="20000"/>
              </a:spcBef>
              <a:buNone/>
            </a:pPr>
            <a:endParaRPr lang="en-US" sz="2000" dirty="0"/>
          </a:p>
          <a:p>
            <a:pPr marL="914400" lvl="2" indent="0">
              <a:spcBef>
                <a:spcPct val="20000"/>
              </a:spcBef>
              <a:buNone/>
            </a:pPr>
            <a:r>
              <a:rPr lang="en-US" sz="2000" dirty="0"/>
              <a:t>	 </a:t>
            </a:r>
            <a:r>
              <a:rPr lang="id-ID" sz="2000" dirty="0"/>
              <a:t>			</a:t>
            </a:r>
            <a:r>
              <a:rPr lang="en-US" sz="2000" b="1" dirty="0" err="1">
                <a:latin typeface="+mn-lt"/>
              </a:rPr>
              <a:t>Hipotesis</a:t>
            </a:r>
            <a:endParaRPr lang="en-US" sz="2000" b="1" dirty="0">
              <a:latin typeface="+mn-lt"/>
            </a:endParaRPr>
          </a:p>
          <a:p>
            <a:pPr marL="914400" lvl="2" indent="0">
              <a:spcBef>
                <a:spcPct val="20000"/>
              </a:spcBef>
              <a:buNone/>
            </a:pPr>
            <a:r>
              <a:rPr lang="en-US" sz="2000" b="1" dirty="0">
                <a:latin typeface="+mn-lt"/>
              </a:rPr>
              <a:t>	         	 </a:t>
            </a:r>
            <a:r>
              <a:rPr lang="id-ID" sz="2000" b="1" dirty="0">
                <a:latin typeface="+mn-lt"/>
              </a:rPr>
              <a:t>		</a:t>
            </a:r>
            <a:r>
              <a:rPr lang="en-US" sz="2000" b="1" dirty="0">
                <a:latin typeface="+mn-lt"/>
              </a:rPr>
              <a:t>H</a:t>
            </a:r>
            <a:r>
              <a:rPr lang="en-US" sz="2000" b="1" baseline="-25000" dirty="0">
                <a:latin typeface="+mn-lt"/>
              </a:rPr>
              <a:t>0</a:t>
            </a:r>
            <a:r>
              <a:rPr lang="en-US" sz="2000" b="1" dirty="0">
                <a:latin typeface="+mn-lt"/>
              </a:rPr>
              <a:t> : </a:t>
            </a:r>
            <a:r>
              <a:rPr lang="en-US" sz="2000" b="1" dirty="0">
                <a:latin typeface="+mn-lt"/>
                <a:sym typeface="Symbol" pitchFamily="18" charset="2"/>
              </a:rPr>
              <a:t></a:t>
            </a:r>
            <a:r>
              <a:rPr lang="en-US" sz="2000" b="1" baseline="30000" dirty="0">
                <a:latin typeface="+mn-lt"/>
                <a:sym typeface="Symbol" pitchFamily="18" charset="2"/>
              </a:rPr>
              <a:t>2</a:t>
            </a:r>
            <a:r>
              <a:rPr lang="en-US" sz="2000" b="1" baseline="-25000" dirty="0">
                <a:latin typeface="+mn-lt"/>
                <a:sym typeface="Symbol" pitchFamily="18" charset="2"/>
              </a:rPr>
              <a:t>A </a:t>
            </a:r>
            <a:r>
              <a:rPr lang="en-US" sz="2000" b="1" dirty="0">
                <a:latin typeface="+mn-lt"/>
                <a:sym typeface="Symbol" pitchFamily="18" charset="2"/>
              </a:rPr>
              <a:t> = </a:t>
            </a:r>
            <a:r>
              <a:rPr lang="en-US" sz="2000" b="1" baseline="30000" dirty="0">
                <a:latin typeface="+mn-lt"/>
                <a:sym typeface="Symbol" pitchFamily="18" charset="2"/>
              </a:rPr>
              <a:t>2</a:t>
            </a:r>
            <a:r>
              <a:rPr lang="en-US" sz="2000" b="1" baseline="-25000" dirty="0">
                <a:latin typeface="+mn-lt"/>
                <a:sym typeface="Symbol" pitchFamily="18" charset="2"/>
              </a:rPr>
              <a:t>B</a:t>
            </a:r>
            <a:r>
              <a:rPr lang="en-US" sz="2000" b="1" dirty="0">
                <a:latin typeface="+mn-lt"/>
                <a:sym typeface="Symbol" pitchFamily="18" charset="2"/>
              </a:rPr>
              <a:t> = </a:t>
            </a:r>
            <a:r>
              <a:rPr lang="en-US" sz="2000" b="1" baseline="30000" dirty="0">
                <a:latin typeface="+mn-lt"/>
                <a:sym typeface="Symbol" pitchFamily="18" charset="2"/>
              </a:rPr>
              <a:t>2</a:t>
            </a:r>
            <a:r>
              <a:rPr lang="en-US" sz="2000" b="1" baseline="-25000" dirty="0">
                <a:latin typeface="+mn-lt"/>
                <a:sym typeface="Symbol" pitchFamily="18" charset="2"/>
              </a:rPr>
              <a:t>C</a:t>
            </a:r>
          </a:p>
          <a:p>
            <a:pPr marL="1371600" lvl="3" indent="0">
              <a:spcBef>
                <a:spcPct val="20000"/>
              </a:spcBef>
              <a:buNone/>
            </a:pPr>
            <a:r>
              <a:rPr lang="en-US" sz="2000" b="1" dirty="0">
                <a:latin typeface="+mn-lt"/>
                <a:sym typeface="Symbol" pitchFamily="18" charset="2"/>
              </a:rPr>
              <a:t>	</a:t>
            </a:r>
            <a:r>
              <a:rPr lang="id-ID" sz="2000" b="1" dirty="0">
                <a:latin typeface="+mn-lt"/>
                <a:sym typeface="Symbol" pitchFamily="18" charset="2"/>
              </a:rPr>
              <a:t>			</a:t>
            </a:r>
            <a:r>
              <a:rPr lang="en-US" sz="2000" b="1" dirty="0">
                <a:latin typeface="+mn-lt"/>
                <a:sym typeface="Symbol" pitchFamily="18" charset="2"/>
              </a:rPr>
              <a:t>H</a:t>
            </a:r>
            <a:r>
              <a:rPr lang="en-US" sz="2000" b="1" baseline="-25000" dirty="0">
                <a:latin typeface="+mn-lt"/>
                <a:sym typeface="Symbol" pitchFamily="18" charset="2"/>
              </a:rPr>
              <a:t>1</a:t>
            </a:r>
            <a:r>
              <a:rPr lang="en-US" sz="2000" b="1" dirty="0">
                <a:latin typeface="+mn-lt"/>
                <a:sym typeface="Symbol" pitchFamily="18" charset="2"/>
              </a:rPr>
              <a:t> : Ada yang </a:t>
            </a:r>
            <a:r>
              <a:rPr lang="en-US" sz="2000" b="1" dirty="0" err="1">
                <a:latin typeface="+mn-lt"/>
                <a:sym typeface="Symbol" pitchFamily="18" charset="2"/>
              </a:rPr>
              <a:t>beda</a:t>
            </a:r>
            <a:endParaRPr lang="en-US" sz="2000" b="1" dirty="0">
              <a:latin typeface="+mn-lt"/>
              <a:sym typeface="Symbol" pitchFamily="18" charset="2"/>
            </a:endParaRPr>
          </a:p>
          <a:p>
            <a:pPr marL="914400" lvl="2" indent="0">
              <a:spcBef>
                <a:spcPct val="20000"/>
              </a:spcBef>
              <a:buNone/>
            </a:pPr>
            <a:r>
              <a:rPr lang="en-US" sz="2000" dirty="0"/>
              <a:t>	                         	                         </a:t>
            </a:r>
          </a:p>
          <a:p>
            <a:pPr marL="914400" lvl="2" indent="0">
              <a:spcBef>
                <a:spcPct val="20000"/>
              </a:spcBef>
              <a:buNone/>
            </a:pPr>
            <a:r>
              <a:rPr lang="en-US" sz="2000" dirty="0"/>
              <a:t>	                         </a:t>
            </a:r>
          </a:p>
          <a:p>
            <a:pPr lvl="2">
              <a:spcBef>
                <a:spcPct val="20000"/>
              </a:spcBef>
            </a:pPr>
            <a:endParaRPr lang="en-US" sz="2000" dirty="0"/>
          </a:p>
          <a:p>
            <a:pPr lvl="2">
              <a:spcBef>
                <a:spcPct val="20000"/>
              </a:spcBef>
            </a:pPr>
            <a:endParaRPr lang="en-US" sz="2000" dirty="0"/>
          </a:p>
          <a:p>
            <a:pPr lvl="1">
              <a:spcBef>
                <a:spcPct val="20000"/>
              </a:spcBef>
              <a:buFontTx/>
              <a:buChar char="•"/>
            </a:pPr>
            <a:endParaRPr lang="en-US" sz="2000" baseline="-25000" dirty="0">
              <a:sym typeface="Symbol" pitchFamily="18" charset="2"/>
            </a:endParaRPr>
          </a:p>
          <a:p>
            <a:pPr lvl="3">
              <a:spcBef>
                <a:spcPct val="20000"/>
              </a:spcBef>
            </a:pPr>
            <a:endParaRPr lang="en-US" sz="2000" dirty="0">
              <a:sym typeface="Symbol" pitchFamily="18" charset="2"/>
            </a:endParaRPr>
          </a:p>
          <a:p>
            <a:pPr lvl="2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492121"/>
              </p:ext>
            </p:extLst>
          </p:nvPr>
        </p:nvGraphicFramePr>
        <p:xfrm>
          <a:off x="683568" y="2564904"/>
          <a:ext cx="2592288" cy="2607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8586"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586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                           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586"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586"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586"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586">
                <a:tc>
                  <a:txBody>
                    <a:bodyPr/>
                    <a:lstStyle/>
                    <a:p>
                      <a:endParaRPr lang="id-ID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586">
                <a:tc>
                  <a:txBody>
                    <a:bodyPr/>
                    <a:lstStyle/>
                    <a:p>
                      <a:endParaRPr lang="id-ID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405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92888" cy="5184576"/>
          </a:xfrm>
        </p:spPr>
        <p:txBody>
          <a:bodyPr/>
          <a:lstStyle/>
          <a:p>
            <a:pPr lvl="1"/>
            <a:r>
              <a:rPr lang="en-US" b="1" dirty="0" err="1"/>
              <a:t>Sampel</a:t>
            </a:r>
            <a:endParaRPr lang="en-US" b="1" dirty="0"/>
          </a:p>
          <a:p>
            <a:pPr marL="365760" lvl="1" indent="0">
              <a:buNone/>
            </a:pPr>
            <a:r>
              <a:rPr lang="en-US" b="1" dirty="0" err="1"/>
              <a:t>n</a:t>
            </a:r>
            <a:r>
              <a:rPr lang="en-US" b="1" baseline="-25000" dirty="0" err="1"/>
              <a:t>A</a:t>
            </a:r>
            <a:r>
              <a:rPr lang="en-US" b="1" dirty="0"/>
              <a:t> = 4               </a:t>
            </a:r>
            <a:r>
              <a:rPr lang="en-US" b="1" dirty="0" err="1"/>
              <a:t>n</a:t>
            </a:r>
            <a:r>
              <a:rPr lang="en-US" b="1" baseline="-25000" dirty="0" err="1"/>
              <a:t>B</a:t>
            </a:r>
            <a:r>
              <a:rPr lang="en-US" b="1" dirty="0"/>
              <a:t> = 6             </a:t>
            </a:r>
            <a:r>
              <a:rPr lang="en-US" b="1" dirty="0" err="1"/>
              <a:t>n</a:t>
            </a:r>
            <a:r>
              <a:rPr lang="en-US" b="1" baseline="-25000" dirty="0" err="1"/>
              <a:t>C</a:t>
            </a:r>
            <a:r>
              <a:rPr lang="en-US" b="1" dirty="0"/>
              <a:t> = 5                      </a:t>
            </a:r>
          </a:p>
          <a:p>
            <a:pPr marL="365760" lvl="1" indent="0">
              <a:buNone/>
            </a:pPr>
            <a:r>
              <a:rPr lang="en-US" b="1" dirty="0"/>
              <a:t>s</a:t>
            </a:r>
            <a:r>
              <a:rPr lang="en-US" b="1" baseline="30000" dirty="0"/>
              <a:t>2</a:t>
            </a:r>
            <a:r>
              <a:rPr lang="en-US" b="1" baseline="-25000" dirty="0"/>
              <a:t>A</a:t>
            </a:r>
            <a:r>
              <a:rPr lang="en-US" b="1" dirty="0"/>
              <a:t> = 1,583      s</a:t>
            </a:r>
            <a:r>
              <a:rPr lang="en-US" b="1" baseline="30000" dirty="0"/>
              <a:t>2</a:t>
            </a:r>
            <a:r>
              <a:rPr lang="en-US" b="1" baseline="-25000" dirty="0"/>
              <a:t>B</a:t>
            </a:r>
            <a:r>
              <a:rPr lang="en-US" b="1" dirty="0"/>
              <a:t> = 2,300     s</a:t>
            </a:r>
            <a:r>
              <a:rPr lang="en-US" b="1" baseline="30000" dirty="0"/>
              <a:t>2</a:t>
            </a:r>
            <a:r>
              <a:rPr lang="en-US" b="1" baseline="-25000" dirty="0"/>
              <a:t>C</a:t>
            </a:r>
            <a:r>
              <a:rPr lang="en-US" b="1" dirty="0"/>
              <a:t> = 2,700</a:t>
            </a:r>
          </a:p>
          <a:p>
            <a:pPr marL="365760" lvl="1" indent="0">
              <a:buNone/>
            </a:pPr>
            <a:r>
              <a:rPr lang="en-US" b="1" dirty="0"/>
              <a:t>n = 4 + 6 + 5+ = 15           k = 3</a:t>
            </a:r>
          </a:p>
          <a:p>
            <a:pPr marL="365760" lvl="1" indent="0">
              <a:buNone/>
            </a:pPr>
            <a:endParaRPr lang="en-US" b="1" dirty="0"/>
          </a:p>
          <a:p>
            <a:pPr lvl="1"/>
            <a:r>
              <a:rPr lang="en-US" b="1" dirty="0"/>
              <a:t>DP </a:t>
            </a:r>
            <a:r>
              <a:rPr lang="en-US" b="1" dirty="0" err="1"/>
              <a:t>Pensampelan</a:t>
            </a:r>
            <a:endParaRPr lang="en-US" b="1" dirty="0"/>
          </a:p>
          <a:p>
            <a:pPr marL="365760" lvl="1" indent="0">
              <a:buNone/>
            </a:pPr>
            <a:r>
              <a:rPr lang="en-US" b="1" dirty="0"/>
              <a:t>DP </a:t>
            </a:r>
            <a:r>
              <a:rPr lang="en-US" b="1" dirty="0" err="1"/>
              <a:t>Pensampelan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DP </a:t>
            </a:r>
            <a:r>
              <a:rPr lang="en-US" b="1" dirty="0" err="1"/>
              <a:t>khi-kudrat</a:t>
            </a:r>
            <a:endParaRPr lang="en-US" b="1" dirty="0"/>
          </a:p>
          <a:p>
            <a:pPr marL="365760" lvl="1" indent="0">
              <a:buNone/>
            </a:pPr>
            <a:r>
              <a:rPr lang="en-US" b="1" dirty="0" err="1"/>
              <a:t>Derajat</a:t>
            </a:r>
            <a:r>
              <a:rPr lang="en-US" b="1" dirty="0"/>
              <a:t> </a:t>
            </a:r>
            <a:r>
              <a:rPr lang="en-US" b="1" dirty="0" err="1"/>
              <a:t>kebebasan</a:t>
            </a:r>
            <a:r>
              <a:rPr lang="en-US" b="1" dirty="0"/>
              <a:t> </a:t>
            </a:r>
            <a:r>
              <a:rPr lang="en-US" b="1" dirty="0">
                <a:sym typeface="Symbol" pitchFamily="18" charset="2"/>
              </a:rPr>
              <a:t> = k  1 = 3  1 = 2</a:t>
            </a:r>
          </a:p>
          <a:p>
            <a:pPr marL="68580" indent="0">
              <a:buNone/>
            </a:pP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571490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7992888" cy="5544616"/>
          </a:xfrm>
        </p:spPr>
        <p:txBody>
          <a:bodyPr/>
          <a:lstStyle/>
          <a:p>
            <a:pPr marL="68580" indent="0">
              <a:buNone/>
            </a:pPr>
            <a:r>
              <a:rPr lang="en-US" b="1" dirty="0" err="1"/>
              <a:t>Statistik</a:t>
            </a:r>
            <a:r>
              <a:rPr lang="en-US" b="1" dirty="0"/>
              <a:t> </a:t>
            </a:r>
            <a:r>
              <a:rPr lang="en-US" b="1" dirty="0" err="1"/>
              <a:t>uji</a:t>
            </a:r>
            <a:r>
              <a:rPr lang="en-US" b="1" dirty="0"/>
              <a:t> Bartlett</a:t>
            </a:r>
          </a:p>
          <a:p>
            <a:pPr marL="68580" indent="0">
              <a:buNone/>
            </a:pPr>
            <a:endParaRPr lang="id-ID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7250" y="2214563"/>
          <a:ext cx="3505200" cy="150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89200" imgH="1066800" progId="Equation.3">
                  <p:embed/>
                </p:oleObj>
              </mc:Choice>
              <mc:Fallback>
                <p:oleObj name="Equation" r:id="rId2" imgW="2489200" imgH="1066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214563"/>
                        <a:ext cx="3505200" cy="150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605463" y="2198688"/>
          <a:ext cx="2681287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33600" imgH="2057400" progId="Equation.3">
                  <p:embed/>
                </p:oleObj>
              </mc:Choice>
              <mc:Fallback>
                <p:oleObj name="Equation" r:id="rId4" imgW="2133600" imgH="2057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463" y="2198688"/>
                        <a:ext cx="2681287" cy="280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57250" y="4075113"/>
          <a:ext cx="4429125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403600" imgH="711200" progId="Equation.3">
                  <p:embed/>
                </p:oleObj>
              </mc:Choice>
              <mc:Fallback>
                <p:oleObj name="Equation" r:id="rId6" imgW="3403600" imgH="71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4075113"/>
                        <a:ext cx="4429125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7172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196752"/>
            <a:ext cx="6993225" cy="4635877"/>
          </a:xfrm>
        </p:spPr>
        <p:txBody>
          <a:bodyPr>
            <a:normAutofit fontScale="92500" lnSpcReduction="10000"/>
          </a:bodyPr>
          <a:lstStyle/>
          <a:p>
            <a:pPr marL="800100" lvl="1" indent="-342900">
              <a:defRPr/>
            </a:pPr>
            <a:r>
              <a:rPr lang="en-US" b="1" dirty="0" err="1">
                <a:solidFill>
                  <a:schemeClr val="tx1"/>
                </a:solidFill>
              </a:rPr>
              <a:t>Kriteria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pengujian</a:t>
            </a:r>
            <a:endParaRPr lang="id-ID" b="1" dirty="0">
              <a:solidFill>
                <a:schemeClr val="tx1"/>
              </a:solidFill>
            </a:endParaRPr>
          </a:p>
          <a:p>
            <a:pPr marL="457200" lvl="1" indent="0">
              <a:buNone/>
              <a:defRPr/>
            </a:pPr>
            <a:r>
              <a:rPr lang="en-US" b="1" dirty="0" err="1">
                <a:solidFill>
                  <a:schemeClr val="tx1"/>
                </a:solidFill>
              </a:rPr>
              <a:t>Taraf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signifikansi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 = 0,05</a:t>
            </a:r>
            <a:endParaRPr lang="id-ID" b="1" dirty="0">
              <a:solidFill>
                <a:schemeClr val="tx1"/>
              </a:solidFill>
              <a:sym typeface="Symbol" pitchFamily="18" charset="2"/>
            </a:endParaRPr>
          </a:p>
          <a:p>
            <a:pPr marL="457200" lvl="1" indent="0">
              <a:buNone/>
              <a:defRPr/>
            </a:pP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DP </a:t>
            </a: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khi-kuadrat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dengan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 = 3  1 = 2</a:t>
            </a:r>
            <a:endParaRPr lang="id-ID" b="1" dirty="0">
              <a:solidFill>
                <a:schemeClr val="tx1"/>
              </a:solidFill>
              <a:sym typeface="Symbol" pitchFamily="18" charset="2"/>
            </a:endParaRPr>
          </a:p>
          <a:p>
            <a:pPr marL="457200" lvl="1" indent="0">
              <a:buNone/>
              <a:defRPr/>
            </a:pPr>
            <a:endParaRPr lang="id-ID" b="1" dirty="0">
              <a:solidFill>
                <a:schemeClr val="tx1"/>
              </a:solidFill>
              <a:sym typeface="Symbol" pitchFamily="18" charset="2"/>
            </a:endParaRPr>
          </a:p>
          <a:p>
            <a:pPr marL="457200" lvl="1" indent="0">
              <a:buNone/>
              <a:defRPr/>
            </a:pP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Nilai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kritis</a:t>
            </a:r>
            <a:endParaRPr lang="en-US" b="1" dirty="0">
              <a:solidFill>
                <a:schemeClr val="tx1"/>
              </a:solidFill>
              <a:sym typeface="Symbol" pitchFamily="18" charset="2"/>
            </a:endParaRPr>
          </a:p>
          <a:p>
            <a:pPr lvl="2" indent="0">
              <a:buNone/>
              <a:defRPr/>
            </a:pPr>
            <a:endParaRPr lang="en-US" b="1" dirty="0">
              <a:solidFill>
                <a:schemeClr val="tx1"/>
              </a:solidFill>
              <a:sym typeface="Symbol" pitchFamily="18" charset="2"/>
            </a:endParaRPr>
          </a:p>
          <a:p>
            <a:pPr marL="1371600" lvl="3" indent="0">
              <a:buNone/>
              <a:defRPr/>
            </a:pP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	</a:t>
            </a:r>
            <a:r>
              <a:rPr lang="en-US" b="1" baseline="30000" dirty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b="1" baseline="-25000" dirty="0">
                <a:solidFill>
                  <a:schemeClr val="tx1"/>
                </a:solidFill>
                <a:sym typeface="Symbol" pitchFamily="18" charset="2"/>
              </a:rPr>
              <a:t>(0,95)(2)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= 5,991</a:t>
            </a:r>
          </a:p>
          <a:p>
            <a:pPr marL="1371600" lvl="3" indent="0">
              <a:buNone/>
              <a:defRPr/>
            </a:pPr>
            <a:endParaRPr lang="en-US" b="1" dirty="0">
              <a:solidFill>
                <a:schemeClr val="tx1"/>
              </a:solidFill>
              <a:sym typeface="Symbol" pitchFamily="18" charset="2"/>
            </a:endParaRPr>
          </a:p>
          <a:p>
            <a:pPr lvl="2" indent="0">
              <a:buNone/>
              <a:defRPr/>
            </a:pP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	</a:t>
            </a: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Tolak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H</a:t>
            </a:r>
            <a:r>
              <a:rPr lang="en-US" b="1" baseline="-25000" dirty="0">
                <a:solidFill>
                  <a:schemeClr val="tx1"/>
                </a:solidFill>
                <a:sym typeface="Symbol" pitchFamily="18" charset="2"/>
              </a:rPr>
              <a:t>0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jika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</a:t>
            </a:r>
            <a:r>
              <a:rPr lang="en-US" b="1" baseline="30000" dirty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b="1" baseline="-25000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&gt; 5,991</a:t>
            </a:r>
          </a:p>
          <a:p>
            <a:pPr lvl="2" indent="0">
              <a:buNone/>
              <a:defRPr/>
            </a:pP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	</a:t>
            </a: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Terima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H</a:t>
            </a:r>
            <a:r>
              <a:rPr lang="en-US" b="1" baseline="-25000" dirty="0">
                <a:solidFill>
                  <a:schemeClr val="tx1"/>
                </a:solidFill>
                <a:sym typeface="Symbol" pitchFamily="18" charset="2"/>
              </a:rPr>
              <a:t>0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jika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</a:t>
            </a:r>
            <a:r>
              <a:rPr lang="en-US" b="1" baseline="30000" dirty="0">
                <a:solidFill>
                  <a:schemeClr val="tx1"/>
                </a:solidFill>
                <a:sym typeface="Symbol" pitchFamily="18" charset="2"/>
              </a:rPr>
              <a:t>2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 5,991</a:t>
            </a:r>
          </a:p>
          <a:p>
            <a:pPr lvl="2" indent="0">
              <a:buNone/>
              <a:defRPr/>
            </a:pPr>
            <a:endParaRPr lang="en-US" b="1" dirty="0">
              <a:solidFill>
                <a:schemeClr val="tx1"/>
              </a:solidFill>
              <a:sym typeface="Symbol" pitchFamily="18" charset="2"/>
            </a:endParaRPr>
          </a:p>
          <a:p>
            <a:pPr lvl="2" indent="0">
              <a:buNone/>
              <a:defRPr/>
            </a:pPr>
            <a:endParaRPr lang="en-US" b="1" dirty="0">
              <a:solidFill>
                <a:schemeClr val="tx1"/>
              </a:solidFill>
              <a:sym typeface="Symbol" pitchFamily="18" charset="2"/>
            </a:endParaRPr>
          </a:p>
          <a:p>
            <a:pPr marL="800100" lvl="1" indent="-342900">
              <a:defRPr/>
            </a:pP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Keputusan</a:t>
            </a:r>
            <a:endParaRPr lang="id-ID" b="1" dirty="0">
              <a:solidFill>
                <a:schemeClr val="tx1"/>
              </a:solidFill>
              <a:sym typeface="Symbol" pitchFamily="18" charset="2"/>
            </a:endParaRPr>
          </a:p>
          <a:p>
            <a:pPr marL="457200" lvl="1" indent="0">
              <a:buNone/>
              <a:defRPr/>
            </a:pP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Pada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taraf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signifikansi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0,05 </a:t>
            </a:r>
            <a:r>
              <a:rPr lang="en-US" b="1" dirty="0" err="1">
                <a:solidFill>
                  <a:schemeClr val="tx1"/>
                </a:solidFill>
                <a:sym typeface="Symbol" pitchFamily="18" charset="2"/>
              </a:rPr>
              <a:t>terima</a:t>
            </a:r>
            <a:r>
              <a:rPr lang="en-US" b="1" dirty="0">
                <a:solidFill>
                  <a:schemeClr val="tx1"/>
                </a:solidFill>
                <a:sym typeface="Symbol" pitchFamily="18" charset="2"/>
              </a:rPr>
              <a:t> H</a:t>
            </a:r>
            <a:r>
              <a:rPr lang="en-US" b="1" baseline="-25000" dirty="0">
                <a:solidFill>
                  <a:schemeClr val="tx1"/>
                </a:solidFill>
                <a:sym typeface="Symbol" pitchFamily="18" charset="2"/>
              </a:rPr>
              <a:t>0</a:t>
            </a:r>
            <a:endParaRPr lang="en-US" b="1" dirty="0">
              <a:solidFill>
                <a:schemeClr val="tx1"/>
              </a:solidFill>
              <a:sym typeface="Symbol" pitchFamily="18" charset="2"/>
            </a:endParaRPr>
          </a:p>
          <a:p>
            <a:pPr marL="6858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37680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4176464" cy="1143000"/>
          </a:xfrm>
        </p:spPr>
        <p:txBody>
          <a:bodyPr>
            <a:normAutofit/>
          </a:bodyPr>
          <a:lstStyle/>
          <a:p>
            <a:r>
              <a:rPr lang="id-ID" sz="2400" b="1" dirty="0">
                <a:solidFill>
                  <a:schemeClr val="accent1">
                    <a:lumMod val="50000"/>
                  </a:schemeClr>
                </a:solidFill>
              </a:rPr>
              <a:t>Penggunaan Statistik Non Parametrik</a:t>
            </a:r>
          </a:p>
        </p:txBody>
      </p:sp>
      <p:graphicFrame>
        <p:nvGraphicFramePr>
          <p:cNvPr id="4" name="Group 10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245646"/>
              </p:ext>
            </p:extLst>
          </p:nvPr>
        </p:nvGraphicFramePr>
        <p:xfrm>
          <a:off x="457200" y="990600"/>
          <a:ext cx="8534400" cy="546576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2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PENGGUNAAN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FUNGSI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 Square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Menggunakan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data nominal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untuk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menguji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independensi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satu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sampel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atau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sampel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atau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lebih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dari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sampel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Tes independensi variabel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Codran Q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Untuk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menguji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hubungan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lebih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dari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sampel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skala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nominal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Membantu pada data yang memberikan jawaban 2 kategori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7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 Tanda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Untuk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menguji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hubungan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sampel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skala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ordinal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Tes yang baik untuk data berjenjang (rangking)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3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 median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satu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sampel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untuk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melihat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randomisasi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data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dari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populasi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untuk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menguji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independensi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lebih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dari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sampel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skala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ordinal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Untuk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melihat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kesimetrisan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distribusi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Tx/>
                        <a:buChar char="-"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Tes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independensi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variabel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7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 Mann-Whitney U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Untuk menguji independensi 2 sampel pada skala ordinal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Analog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independensi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sampel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t-Test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5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 Kruskal-</a:t>
                      </a:r>
                      <a:b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Wallis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Untuk menguji independensi lebih dari 2 sampel pada skala ordinal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Alternatif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dari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One-Way ANOVA di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mana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asumsi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distribusi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normal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tidak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digunakan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5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 Fiedman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 menguji hubungan lebih dari 2 sampel pada skala ordinal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Alternatif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dari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Two-Way ANOVA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dimana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asumsi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distribusi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normal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tidak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digunakan</a:t>
                      </a:r>
                      <a:endParaRPr kumimoji="0" 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 Kolmogorov-Smirnov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Untuk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menguji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independensi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dari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satu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sampel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atau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sampel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skala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ordinal.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lebih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powerful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dibanding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chi-square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atau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uji</a:t>
                      </a:r>
                      <a:r>
                        <a:rPr kumimoji="0" 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Mann-Whitney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538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0413"/>
            <a:ext cx="7024744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Binomial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12776"/>
            <a:ext cx="7776864" cy="496855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hipotesis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bila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suatu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variabel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berasal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populasi</a:t>
            </a:r>
            <a:r>
              <a:rPr lang="en-US" sz="2800" b="1" dirty="0">
                <a:solidFill>
                  <a:schemeClr val="tx1"/>
                </a:solidFill>
              </a:rPr>
              <a:t> binomial yang </a:t>
            </a:r>
            <a:r>
              <a:rPr lang="en-US" sz="2800" b="1" dirty="0" err="1">
                <a:solidFill>
                  <a:schemeClr val="tx1"/>
                </a:solidFill>
              </a:rPr>
              <a:t>terdiri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atas</a:t>
            </a:r>
            <a:r>
              <a:rPr lang="en-US" sz="2800" b="1" dirty="0">
                <a:solidFill>
                  <a:schemeClr val="tx1"/>
                </a:solidFill>
              </a:rPr>
              <a:t> 2 </a:t>
            </a:r>
            <a:r>
              <a:rPr lang="en-US" sz="2800" b="1" dirty="0" err="1">
                <a:solidFill>
                  <a:schemeClr val="tx1"/>
                </a:solidFill>
              </a:rPr>
              <a:t>kategori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hipotesis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tentang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suatu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proporsi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populasi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</a:rPr>
              <a:t>Data </a:t>
            </a:r>
            <a:r>
              <a:rPr lang="en-US" sz="2800" b="1" dirty="0" err="1">
                <a:solidFill>
                  <a:schemeClr val="tx1"/>
                </a:solidFill>
              </a:rPr>
              <a:t>berbentuk</a:t>
            </a:r>
            <a:r>
              <a:rPr lang="en-US" sz="2800" b="1" dirty="0">
                <a:solidFill>
                  <a:schemeClr val="tx1"/>
                </a:solidFill>
              </a:rPr>
              <a:t> nominal (</a:t>
            </a:r>
            <a:r>
              <a:rPr lang="en-US" sz="2800" b="1" dirty="0" err="1">
                <a:solidFill>
                  <a:schemeClr val="tx1"/>
                </a:solidFill>
              </a:rPr>
              <a:t>laki-laki-wanita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sukses-gagal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ya-tidak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suka-tidak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suka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anggota-bukan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anggota</a:t>
            </a:r>
            <a:r>
              <a:rPr lang="en-US" sz="2800" b="1" dirty="0">
                <a:solidFill>
                  <a:schemeClr val="tx1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err="1">
                <a:solidFill>
                  <a:schemeClr val="tx1"/>
                </a:solidFill>
              </a:rPr>
              <a:t>Jika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ingin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mengetahui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apakah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masyarakat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lebih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menyukai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makanan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dibungkus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warna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kuning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emas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metalik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5728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44008" y="764704"/>
            <a:ext cx="3528392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uns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2060848"/>
            <a:ext cx="6705193" cy="3771781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melihat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apakah</a:t>
            </a:r>
            <a:r>
              <a:rPr lang="en-US" b="1" dirty="0">
                <a:solidFill>
                  <a:schemeClr val="tx1"/>
                </a:solidFill>
              </a:rPr>
              <a:t> data </a:t>
            </a:r>
            <a:r>
              <a:rPr lang="en-US" b="1" dirty="0" err="1">
                <a:solidFill>
                  <a:schemeClr val="tx1"/>
                </a:solidFill>
              </a:rPr>
              <a:t>tersebut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acak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atau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tidak</a:t>
            </a:r>
            <a:endParaRPr lang="en-US" b="1" dirty="0">
              <a:solidFill>
                <a:schemeClr val="tx1"/>
              </a:solidFill>
            </a:endParaRPr>
          </a:p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Prosedur</a:t>
            </a:r>
            <a:r>
              <a:rPr lang="en-US" b="1" dirty="0">
                <a:solidFill>
                  <a:schemeClr val="tx1"/>
                </a:solidFill>
              </a:rPr>
              <a:t> run test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menyelidiki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keacakan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biasanya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didasarkan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pada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banyaknya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sifat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rangkaian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terdapat</a:t>
            </a:r>
            <a:r>
              <a:rPr lang="en-US" b="1" dirty="0">
                <a:solidFill>
                  <a:schemeClr val="tx1"/>
                </a:solidFill>
              </a:rPr>
              <a:t> di </a:t>
            </a:r>
            <a:r>
              <a:rPr lang="en-US" b="1" dirty="0" err="1">
                <a:solidFill>
                  <a:schemeClr val="tx1"/>
                </a:solidFill>
              </a:rPr>
              <a:t>dalam</a:t>
            </a:r>
            <a:r>
              <a:rPr lang="en-US" b="1" dirty="0">
                <a:solidFill>
                  <a:schemeClr val="tx1"/>
                </a:solidFill>
              </a:rPr>
              <a:t> data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data </a:t>
            </a:r>
            <a:r>
              <a:rPr lang="en-US" b="1" dirty="0" err="1">
                <a:solidFill>
                  <a:schemeClr val="tx1"/>
                </a:solidFill>
              </a:rPr>
              <a:t>berbentuk</a:t>
            </a:r>
            <a:r>
              <a:rPr lang="en-US" b="1" dirty="0">
                <a:solidFill>
                  <a:schemeClr val="tx1"/>
                </a:solidFill>
              </a:rPr>
              <a:t> ordinal.</a:t>
            </a:r>
          </a:p>
        </p:txBody>
      </p:sp>
    </p:spTree>
    <p:extLst>
      <p:ext uri="{BB962C8B-B14F-4D97-AF65-F5344CB8AC3E}">
        <p14:creationId xmlns:p14="http://schemas.microsoft.com/office/powerpoint/2010/main" val="30781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764704"/>
            <a:ext cx="7920880" cy="5616624"/>
          </a:xfrm>
        </p:spPr>
        <p:txBody>
          <a:bodyPr/>
          <a:lstStyle/>
          <a:p>
            <a:pPr marL="68580" indent="0">
              <a:buNone/>
            </a:pPr>
            <a:endParaRPr lang="id-ID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971600" y="646176"/>
            <a:ext cx="1447800" cy="838200"/>
          </a:xfrm>
          <a:prstGeom prst="flowChartTerminator">
            <a:avLst/>
          </a:prstGeom>
          <a:solidFill>
            <a:srgbClr val="00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MULAI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971600" y="1828800"/>
            <a:ext cx="1676400" cy="609600"/>
          </a:xfrm>
          <a:prstGeom prst="flowChartAlternateProcess">
            <a:avLst/>
          </a:prstGeom>
          <a:solidFill>
            <a:srgbClr val="FCA2F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/>
              <a:t>TIPE DATA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38200" y="3136392"/>
            <a:ext cx="2514600" cy="685800"/>
          </a:xfrm>
          <a:prstGeom prst="flowChartAlternateProcess">
            <a:avLst/>
          </a:prstGeom>
          <a:solidFill>
            <a:srgbClr val="32F41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/>
              <a:t>DISTRIBUSI DATA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212648" y="4584192"/>
            <a:ext cx="3581400" cy="838200"/>
          </a:xfrm>
          <a:prstGeom prst="flowChartAlternateProcess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BESAR SAMPEL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470525" y="1262825"/>
            <a:ext cx="3200400" cy="1752600"/>
          </a:xfrm>
          <a:prstGeom prst="flowChartPreparation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STATISTIK</a:t>
            </a:r>
          </a:p>
          <a:p>
            <a:pPr algn="ctr"/>
            <a:r>
              <a:rPr lang="en-US" sz="2000" b="1">
                <a:solidFill>
                  <a:schemeClr val="bg1"/>
                </a:solidFill>
              </a:rPr>
              <a:t>NON-PARAMETRIK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019800" y="4450080"/>
            <a:ext cx="2819400" cy="1371600"/>
          </a:xfrm>
          <a:prstGeom prst="flowChartPreparation">
            <a:avLst/>
          </a:prstGeom>
          <a:solidFill>
            <a:srgbClr val="3F931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2000" b="1" dirty="0">
                <a:solidFill>
                  <a:srgbClr val="FFFF00"/>
                </a:solidFill>
              </a:rPr>
              <a:t>STATISTIK</a:t>
            </a:r>
          </a:p>
          <a:p>
            <a:pPr algn="ctr"/>
            <a:r>
              <a:rPr lang="en-US" sz="2000" b="1" dirty="0">
                <a:solidFill>
                  <a:srgbClr val="FFFF00"/>
                </a:solidFill>
              </a:rPr>
              <a:t>PARAMETRIK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695500" y="1371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695500" y="24384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1701596" y="3822192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952800" y="1645443"/>
            <a:ext cx="248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NOMINAL / ORDINAL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651125" y="2133600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754378" y="2628900"/>
            <a:ext cx="224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/>
              <a:t>INTERVAL / RASIO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030216" y="4315333"/>
            <a:ext cx="194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/>
              <a:t>TIDAK NORMAL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3005328" y="3500628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825675" y="401983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/>
              <a:t>NORMAL</a:t>
            </a: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3810000" y="5135880"/>
            <a:ext cx="2209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938141" y="5193792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u="sng" dirty="0"/>
              <a:t>&gt;</a:t>
            </a:r>
            <a:r>
              <a:rPr lang="en-US" sz="2400" b="1" dirty="0"/>
              <a:t>30 (BESAR)</a:t>
            </a: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V="1">
            <a:off x="4978450" y="2628900"/>
            <a:ext cx="888950" cy="85039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3810000" y="5003292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V="1">
            <a:off x="5867400" y="3054096"/>
            <a:ext cx="10668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804248" y="3425317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 dirty="0"/>
              <a:t>&lt;30 (KECIL)</a:t>
            </a:r>
          </a:p>
        </p:txBody>
      </p:sp>
    </p:spTree>
    <p:extLst>
      <p:ext uri="{BB962C8B-B14F-4D97-AF65-F5344CB8AC3E}">
        <p14:creationId xmlns:p14="http://schemas.microsoft.com/office/powerpoint/2010/main" val="1340540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764704"/>
            <a:ext cx="7024744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Pengujian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Dua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Sampel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Independen</a:t>
            </a: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632848" cy="43924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signifikansi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perbedaan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nilai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dua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independen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mungkin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tidaknya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dua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independen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itu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berasal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populasi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sama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Uji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digunakan</a:t>
            </a:r>
            <a:r>
              <a:rPr lang="en-US" sz="2800" b="1" dirty="0">
                <a:solidFill>
                  <a:schemeClr val="tx1"/>
                </a:solidFill>
              </a:rPr>
              <a:t> :</a:t>
            </a:r>
          </a:p>
          <a:p>
            <a:pPr lvl="1" eaLnBrk="1" hangingPunct="1"/>
            <a:r>
              <a:rPr lang="en-US" sz="2400" b="1" dirty="0" err="1">
                <a:solidFill>
                  <a:schemeClr val="tx1"/>
                </a:solidFill>
              </a:rPr>
              <a:t>Uji</a:t>
            </a:r>
            <a:r>
              <a:rPr lang="en-US" sz="2400" b="1" dirty="0">
                <a:solidFill>
                  <a:schemeClr val="tx1"/>
                </a:solidFill>
              </a:rPr>
              <a:t> Mann-Whitney,</a:t>
            </a:r>
          </a:p>
          <a:p>
            <a:pPr lvl="1" eaLnBrk="1" hangingPunct="1"/>
            <a:r>
              <a:rPr lang="en-US" sz="2400" b="1" dirty="0" err="1">
                <a:solidFill>
                  <a:schemeClr val="tx1"/>
                </a:solidFill>
              </a:rPr>
              <a:t>Uji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kolmogorov-smirnov</a:t>
            </a:r>
            <a:r>
              <a:rPr lang="en-US" sz="2400" b="1" dirty="0">
                <a:solidFill>
                  <a:schemeClr val="tx1"/>
                </a:solidFill>
              </a:rPr>
              <a:t>,</a:t>
            </a:r>
          </a:p>
          <a:p>
            <a:pPr lvl="1" eaLnBrk="1" hangingPunct="1"/>
            <a:r>
              <a:rPr lang="en-US" sz="2400" b="1" dirty="0" err="1">
                <a:solidFill>
                  <a:schemeClr val="tx1"/>
                </a:solidFill>
              </a:rPr>
              <a:t>Uji</a:t>
            </a:r>
            <a:r>
              <a:rPr lang="en-US" sz="2400" b="1" dirty="0">
                <a:solidFill>
                  <a:schemeClr val="tx1"/>
                </a:solidFill>
              </a:rPr>
              <a:t> Moses extreme,</a:t>
            </a:r>
          </a:p>
          <a:p>
            <a:pPr lvl="1" eaLnBrk="1" hangingPunct="1"/>
            <a:r>
              <a:rPr lang="en-US" sz="2400" b="1" dirty="0" err="1">
                <a:solidFill>
                  <a:schemeClr val="tx1"/>
                </a:solidFill>
              </a:rPr>
              <a:t>Uji</a:t>
            </a:r>
            <a:r>
              <a:rPr lang="en-US" sz="2400" b="1" dirty="0">
                <a:solidFill>
                  <a:schemeClr val="tx1"/>
                </a:solidFill>
              </a:rPr>
              <a:t> run Wald-Wolfowitz.</a:t>
            </a:r>
          </a:p>
        </p:txBody>
      </p:sp>
    </p:spTree>
    <p:extLst>
      <p:ext uri="{BB962C8B-B14F-4D97-AF65-F5344CB8AC3E}">
        <p14:creationId xmlns:p14="http://schemas.microsoft.com/office/powerpoint/2010/main" val="3988087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476672"/>
            <a:ext cx="7024744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Mann-Whitney 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7848872" cy="460851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signifikansi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hipotesis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komparatif</a:t>
            </a:r>
            <a:r>
              <a:rPr lang="en-US" sz="2800" b="1" dirty="0">
                <a:solidFill>
                  <a:schemeClr val="tx1"/>
                </a:solidFill>
              </a:rPr>
              <a:t> 2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independen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bila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datanya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berbentuk</a:t>
            </a:r>
            <a:r>
              <a:rPr lang="en-US" sz="2800" b="1" dirty="0">
                <a:solidFill>
                  <a:schemeClr val="tx1"/>
                </a:solidFill>
              </a:rPr>
              <a:t> ordinal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2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berukuran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tidak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sama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Penelitian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mengetahui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apakah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perbedaan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berapa</a:t>
            </a:r>
            <a:r>
              <a:rPr lang="en-US" sz="2800" b="1" dirty="0">
                <a:solidFill>
                  <a:schemeClr val="tx1"/>
                </a:solidFill>
              </a:rPr>
              <a:t> lama </a:t>
            </a:r>
            <a:r>
              <a:rPr lang="en-US" sz="2800" b="1" dirty="0" err="1">
                <a:solidFill>
                  <a:schemeClr val="tx1"/>
                </a:solidFill>
              </a:rPr>
              <a:t>hidup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pasien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leukimia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diberi</a:t>
            </a:r>
            <a:r>
              <a:rPr lang="en-US" sz="2800" b="1" dirty="0">
                <a:solidFill>
                  <a:schemeClr val="tx1"/>
                </a:solidFill>
              </a:rPr>
              <a:t> serum </a:t>
            </a:r>
            <a:r>
              <a:rPr lang="en-US" sz="2800" b="1" dirty="0" err="1">
                <a:solidFill>
                  <a:schemeClr val="tx1"/>
                </a:solidFill>
              </a:rPr>
              <a:t>dengan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tidak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diberi</a:t>
            </a:r>
            <a:r>
              <a:rPr lang="en-US" sz="2800" b="1" dirty="0">
                <a:solidFill>
                  <a:schemeClr val="tx1"/>
                </a:solidFill>
              </a:rPr>
              <a:t> serum </a:t>
            </a:r>
            <a:r>
              <a:rPr lang="en-US" sz="2800" b="1" dirty="0" err="1">
                <a:solidFill>
                  <a:schemeClr val="tx1"/>
                </a:solidFill>
              </a:rPr>
              <a:t>penghambat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pertumbuhan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leukimia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3433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Kolmogorov-Smirnov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Digunakan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menentukan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seberapa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baik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sebuah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sampel</a:t>
            </a:r>
            <a:r>
              <a:rPr lang="en-US" b="1" dirty="0">
                <a:solidFill>
                  <a:schemeClr val="tx1"/>
                </a:solidFill>
              </a:rPr>
              <a:t> random data </a:t>
            </a:r>
            <a:r>
              <a:rPr lang="en-US" b="1" dirty="0" err="1">
                <a:solidFill>
                  <a:schemeClr val="tx1"/>
                </a:solidFill>
              </a:rPr>
              <a:t>menjajaki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distribusi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teoritis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tertentu</a:t>
            </a:r>
            <a:r>
              <a:rPr lang="en-US" b="1" dirty="0">
                <a:solidFill>
                  <a:schemeClr val="tx1"/>
                </a:solidFill>
              </a:rPr>
              <a:t> (normal, uniform, </a:t>
            </a:r>
            <a:r>
              <a:rPr lang="en-US" b="1" dirty="0" err="1">
                <a:solidFill>
                  <a:schemeClr val="tx1"/>
                </a:solidFill>
              </a:rPr>
              <a:t>poisson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eksponensial</a:t>
            </a:r>
            <a:r>
              <a:rPr lang="en-US" b="1" dirty="0">
                <a:solidFill>
                  <a:schemeClr val="tx1"/>
                </a:solidFill>
              </a:rPr>
              <a:t>). </a:t>
            </a:r>
            <a:r>
              <a:rPr lang="en-US" b="1" dirty="0" err="1">
                <a:solidFill>
                  <a:schemeClr val="tx1"/>
                </a:solidFill>
              </a:rPr>
              <a:t>Didasarkan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pada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perbandingan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fungsi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distribusi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kumulatif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sampel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fungsi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distribusi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kumulatif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hipotesis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b="1" dirty="0">
                <a:solidFill>
                  <a:schemeClr val="tx1"/>
                </a:solidFill>
              </a:rPr>
              <a:t>Data </a:t>
            </a:r>
            <a:r>
              <a:rPr lang="en-US" b="1" dirty="0" err="1">
                <a:solidFill>
                  <a:schemeClr val="tx1"/>
                </a:solidFill>
              </a:rPr>
              <a:t>berbentuk</a:t>
            </a:r>
            <a:r>
              <a:rPr lang="en-US" b="1" dirty="0">
                <a:solidFill>
                  <a:schemeClr val="tx1"/>
                </a:solidFill>
              </a:rPr>
              <a:t> ordinal.</a:t>
            </a:r>
          </a:p>
        </p:txBody>
      </p:sp>
    </p:spTree>
    <p:extLst>
      <p:ext uri="{BB962C8B-B14F-4D97-AF65-F5344CB8AC3E}">
        <p14:creationId xmlns:p14="http://schemas.microsoft.com/office/powerpoint/2010/main" val="1585893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024744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Moses Extreme Reactions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7992888" cy="532859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b="1" dirty="0" err="1">
                <a:solidFill>
                  <a:schemeClr val="tx1"/>
                </a:solidFill>
              </a:rPr>
              <a:t>Digunakan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untuk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menguji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hipotesis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kesamaan</a:t>
            </a:r>
            <a:r>
              <a:rPr lang="en-US" sz="2400" b="1" dirty="0">
                <a:solidFill>
                  <a:schemeClr val="tx1"/>
                </a:solidFill>
              </a:rPr>
              <a:t> parameter-parameter </a:t>
            </a:r>
            <a:r>
              <a:rPr lang="en-US" sz="2400" b="1" dirty="0" err="1">
                <a:solidFill>
                  <a:schemeClr val="tx1"/>
                </a:solidFill>
              </a:rPr>
              <a:t>penyebaran</a:t>
            </a:r>
            <a:r>
              <a:rPr lang="en-US" sz="2400" b="1" dirty="0">
                <a:solidFill>
                  <a:schemeClr val="tx1"/>
                </a:solidFill>
              </a:rPr>
              <a:t>. </a:t>
            </a:r>
            <a:r>
              <a:rPr lang="en-US" sz="2400" b="1" dirty="0" err="1">
                <a:solidFill>
                  <a:schemeClr val="tx1"/>
                </a:solidFill>
              </a:rPr>
              <a:t>Uji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ini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tidak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mengandaikan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kesamaan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antara</a:t>
            </a:r>
            <a:r>
              <a:rPr lang="en-US" sz="2400" b="1" dirty="0">
                <a:solidFill>
                  <a:schemeClr val="tx1"/>
                </a:solidFill>
              </a:rPr>
              <a:t> parameter-parameter </a:t>
            </a:r>
            <a:r>
              <a:rPr lang="en-US" sz="2400" b="1" dirty="0" err="1">
                <a:solidFill>
                  <a:schemeClr val="tx1"/>
                </a:solidFill>
              </a:rPr>
              <a:t>lokasi</a:t>
            </a:r>
            <a:r>
              <a:rPr lang="en-US" sz="2400" b="1" dirty="0">
                <a:solidFill>
                  <a:schemeClr val="tx1"/>
                </a:solidFill>
              </a:rPr>
              <a:t>. </a:t>
            </a:r>
            <a:r>
              <a:rPr lang="en-US" sz="2400" b="1" dirty="0" err="1">
                <a:solidFill>
                  <a:schemeClr val="tx1"/>
                </a:solidFill>
              </a:rPr>
              <a:t>Skala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pengukuran</a:t>
            </a:r>
            <a:r>
              <a:rPr lang="en-US" sz="2400" b="1" dirty="0">
                <a:solidFill>
                  <a:schemeClr val="tx1"/>
                </a:solidFill>
              </a:rPr>
              <a:t> ordinal.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dirty="0" err="1">
                <a:solidFill>
                  <a:schemeClr val="tx1"/>
                </a:solidFill>
              </a:rPr>
              <a:t>Suatu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kondisi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eksperimental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menyebabkan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beberapa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subyek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memperlihatkan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tingkah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laku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ekstrem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satu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cara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sementara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kondisi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itu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membuat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subyek-subyek</a:t>
            </a:r>
            <a:r>
              <a:rPr lang="en-US" sz="2400" b="1" dirty="0">
                <a:solidFill>
                  <a:schemeClr val="tx1"/>
                </a:solidFill>
              </a:rPr>
              <a:t> lain </a:t>
            </a:r>
            <a:r>
              <a:rPr lang="en-US" sz="2400" b="1" dirty="0" err="1">
                <a:solidFill>
                  <a:schemeClr val="tx1"/>
                </a:solidFill>
              </a:rPr>
              <a:t>menunjukkan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tingkah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laku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ekstrem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arah</a:t>
            </a:r>
            <a:r>
              <a:rPr lang="en-US" sz="2400" b="1" dirty="0">
                <a:solidFill>
                  <a:schemeClr val="tx1"/>
                </a:solidFill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</a:rPr>
              <a:t>berkebalikan</a:t>
            </a:r>
            <a:r>
              <a:rPr lang="en-US" sz="2400" b="1" dirty="0">
                <a:solidFill>
                  <a:schemeClr val="tx1"/>
                </a:solidFill>
              </a:rPr>
              <a:t>. </a:t>
            </a:r>
            <a:r>
              <a:rPr lang="en-US" sz="2400" b="1" dirty="0" err="1">
                <a:solidFill>
                  <a:schemeClr val="tx1"/>
                </a:solidFill>
              </a:rPr>
              <a:t>Jadi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kita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mungkin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berfikir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bahwa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depresi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ekonomi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ketidak-stabilan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politik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menyebabkan</a:t>
            </a:r>
            <a:r>
              <a:rPr lang="en-US" sz="2400" b="1" dirty="0">
                <a:solidFill>
                  <a:schemeClr val="tx1"/>
                </a:solidFill>
              </a:rPr>
              <a:t> orang-orang </a:t>
            </a:r>
            <a:r>
              <a:rPr lang="en-US" sz="2400" b="1" dirty="0" err="1">
                <a:solidFill>
                  <a:schemeClr val="tx1"/>
                </a:solidFill>
              </a:rPr>
              <a:t>tertentu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menjadi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reaksioner</a:t>
            </a:r>
            <a:r>
              <a:rPr lang="en-US" sz="2400" b="1" dirty="0">
                <a:solidFill>
                  <a:schemeClr val="tx1"/>
                </a:solidFill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</a:rPr>
              <a:t>ekstrem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menyebabkan</a:t>
            </a:r>
            <a:r>
              <a:rPr lang="en-US" sz="2400" b="1" dirty="0">
                <a:solidFill>
                  <a:schemeClr val="tx1"/>
                </a:solidFill>
              </a:rPr>
              <a:t> orang-orang lain </a:t>
            </a:r>
            <a:r>
              <a:rPr lang="en-US" sz="2400" b="1" dirty="0" err="1">
                <a:solidFill>
                  <a:schemeClr val="tx1"/>
                </a:solidFill>
              </a:rPr>
              <a:t>menjadi</a:t>
            </a:r>
            <a:r>
              <a:rPr lang="en-US" sz="2400" b="1" dirty="0">
                <a:solidFill>
                  <a:schemeClr val="tx1"/>
                </a:solidFill>
              </a:rPr>
              <a:t> “</a:t>
            </a:r>
            <a:r>
              <a:rPr lang="en-US" sz="2400" b="1" dirty="0" err="1">
                <a:solidFill>
                  <a:schemeClr val="tx1"/>
                </a:solidFill>
              </a:rPr>
              <a:t>golongan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kiri</a:t>
            </a:r>
            <a:r>
              <a:rPr lang="en-US" sz="2400" b="1" dirty="0">
                <a:solidFill>
                  <a:schemeClr val="tx1"/>
                </a:solidFill>
              </a:rPr>
              <a:t>” yang </a:t>
            </a:r>
            <a:r>
              <a:rPr lang="en-US" sz="2400" b="1" dirty="0" err="1">
                <a:solidFill>
                  <a:schemeClr val="tx1"/>
                </a:solidFill>
              </a:rPr>
              <a:t>ekstrem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hal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pandangan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politik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mereka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7425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7024744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Run Wald-Wolfowitz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7920880" cy="489654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dirty="0" err="1">
                <a:solidFill>
                  <a:schemeClr val="tx1"/>
                </a:solidFill>
              </a:rPr>
              <a:t>Digunakan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apakah</a:t>
            </a:r>
            <a:r>
              <a:rPr lang="en-US" sz="2800" b="1" dirty="0">
                <a:solidFill>
                  <a:schemeClr val="tx1"/>
                </a:solidFill>
              </a:rPr>
              <a:t> 2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berasal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populasi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sama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berbeda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en-US" sz="2800" b="1" dirty="0" err="1">
                <a:solidFill>
                  <a:schemeClr val="tx1"/>
                </a:solidFill>
              </a:rPr>
              <a:t>Dalam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ini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skala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pengukuran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digunakan</a:t>
            </a:r>
            <a:r>
              <a:rPr lang="en-US" sz="2800" b="1" dirty="0">
                <a:solidFill>
                  <a:schemeClr val="tx1"/>
                </a:solidFill>
              </a:rPr>
              <a:t> minimal ordinal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disusun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dalam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bentuk</a:t>
            </a:r>
            <a:r>
              <a:rPr lang="en-US" sz="2800" b="1" dirty="0">
                <a:solidFill>
                  <a:schemeClr val="tx1"/>
                </a:solidFill>
              </a:rPr>
              <a:t> run. </a:t>
            </a:r>
            <a:r>
              <a:rPr lang="en-US" sz="2800" b="1" dirty="0" err="1">
                <a:solidFill>
                  <a:schemeClr val="tx1"/>
                </a:solidFill>
              </a:rPr>
              <a:t>Dengan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demikian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sebelum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dianalisis</a:t>
            </a:r>
            <a:r>
              <a:rPr lang="en-US" sz="2800" b="1" dirty="0">
                <a:solidFill>
                  <a:schemeClr val="tx1"/>
                </a:solidFill>
              </a:rPr>
              <a:t> data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kedua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dirangking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kemudian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disusun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dalam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bentuk</a:t>
            </a:r>
            <a:r>
              <a:rPr lang="en-US" sz="2800" b="1" dirty="0">
                <a:solidFill>
                  <a:schemeClr val="tx1"/>
                </a:solidFill>
              </a:rPr>
              <a:t> run.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err="1">
                <a:solidFill>
                  <a:schemeClr val="tx1"/>
                </a:solidFill>
              </a:rPr>
              <a:t>Apakah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perbedaan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disiplin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kerja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Gol</a:t>
            </a:r>
            <a:r>
              <a:rPr lang="en-US" sz="2800" b="1" dirty="0">
                <a:solidFill>
                  <a:schemeClr val="tx1"/>
                </a:solidFill>
              </a:rPr>
              <a:t> III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IV </a:t>
            </a:r>
            <a:r>
              <a:rPr lang="en-US" sz="2800" b="1" dirty="0" err="1">
                <a:solidFill>
                  <a:schemeClr val="tx1"/>
                </a:solidFill>
              </a:rPr>
              <a:t>didasarkan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keterlambatan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masuk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pulang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kantor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0783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548680"/>
            <a:ext cx="7024744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Pengujian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K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Sampel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Independen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7920880" cy="468052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signifikansi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perbedaan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antara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tiga</a:t>
            </a:r>
            <a:r>
              <a:rPr lang="en-US" sz="2800" b="1" dirty="0">
                <a:solidFill>
                  <a:schemeClr val="tx1"/>
                </a:solidFill>
              </a:rPr>
              <a:t> (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lebih</a:t>
            </a:r>
            <a:r>
              <a:rPr lang="en-US" sz="2800" b="1" dirty="0">
                <a:solidFill>
                  <a:schemeClr val="tx1"/>
                </a:solidFill>
              </a:rPr>
              <a:t>) </a:t>
            </a:r>
            <a:r>
              <a:rPr lang="en-US" sz="2800" b="1" dirty="0" err="1">
                <a:solidFill>
                  <a:schemeClr val="tx1"/>
                </a:solidFill>
              </a:rPr>
              <a:t>kelompok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independen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statistik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ini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hipotesis-nol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bahwa</a:t>
            </a:r>
            <a:r>
              <a:rPr lang="en-US" sz="2800" b="1" dirty="0">
                <a:solidFill>
                  <a:schemeClr val="tx1"/>
                </a:solidFill>
              </a:rPr>
              <a:t> k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independen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telah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ditarik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populasi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sama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k </a:t>
            </a:r>
            <a:r>
              <a:rPr lang="en-US" sz="2800" b="1" dirty="0" err="1">
                <a:solidFill>
                  <a:schemeClr val="tx1"/>
                </a:solidFill>
              </a:rPr>
              <a:t>populasi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identik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Uji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digunakan</a:t>
            </a:r>
            <a:r>
              <a:rPr lang="en-US" sz="2800" b="1" dirty="0">
                <a:solidFill>
                  <a:schemeClr val="tx1"/>
                </a:solidFill>
              </a:rPr>
              <a:t> :</a:t>
            </a:r>
          </a:p>
          <a:p>
            <a:pPr lvl="1" eaLnBrk="1" hangingPunct="1"/>
            <a:r>
              <a:rPr lang="en-US" sz="2400" b="1" dirty="0" err="1">
                <a:solidFill>
                  <a:schemeClr val="tx1"/>
                </a:solidFill>
              </a:rPr>
              <a:t>Uji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Kruskal</a:t>
            </a:r>
            <a:r>
              <a:rPr lang="en-US" sz="2400" b="1" dirty="0">
                <a:solidFill>
                  <a:schemeClr val="tx1"/>
                </a:solidFill>
              </a:rPr>
              <a:t>-Wallis</a:t>
            </a:r>
          </a:p>
          <a:p>
            <a:pPr lvl="1" eaLnBrk="1" hangingPunct="1"/>
            <a:r>
              <a:rPr lang="en-US" sz="2400" b="1" dirty="0" err="1">
                <a:solidFill>
                  <a:schemeClr val="tx1"/>
                </a:solidFill>
              </a:rPr>
              <a:t>Uji</a:t>
            </a:r>
            <a:r>
              <a:rPr lang="en-US" sz="2400" b="1" dirty="0">
                <a:solidFill>
                  <a:schemeClr val="tx1"/>
                </a:solidFill>
              </a:rPr>
              <a:t> Median</a:t>
            </a:r>
          </a:p>
        </p:txBody>
      </p:sp>
    </p:spTree>
    <p:extLst>
      <p:ext uri="{BB962C8B-B14F-4D97-AF65-F5344CB8AC3E}">
        <p14:creationId xmlns:p14="http://schemas.microsoft.com/office/powerpoint/2010/main" val="3574698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Kruskal-Wallish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Merupakan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altarnatif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analisis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varian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jalur</a:t>
            </a:r>
            <a:r>
              <a:rPr lang="en-US" b="1" dirty="0">
                <a:solidFill>
                  <a:schemeClr val="tx1"/>
                </a:solidFill>
              </a:rPr>
              <a:t> (One-way ANOVA) di </a:t>
            </a:r>
            <a:r>
              <a:rPr lang="en-US" b="1" dirty="0" err="1">
                <a:solidFill>
                  <a:schemeClr val="tx1"/>
                </a:solidFill>
              </a:rPr>
              <a:t>mana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nilai</a:t>
            </a:r>
            <a:r>
              <a:rPr lang="en-US" b="1" dirty="0">
                <a:solidFill>
                  <a:schemeClr val="tx1"/>
                </a:solidFill>
              </a:rPr>
              <a:t> data </a:t>
            </a:r>
            <a:r>
              <a:rPr lang="en-US" b="1" dirty="0" err="1">
                <a:solidFill>
                  <a:schemeClr val="tx1"/>
                </a:solidFill>
              </a:rPr>
              <a:t>diganti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rank.</a:t>
            </a:r>
          </a:p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Empat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jenis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rokok</a:t>
            </a:r>
            <a:r>
              <a:rPr lang="en-US" b="1" dirty="0">
                <a:solidFill>
                  <a:schemeClr val="tx1"/>
                </a:solidFill>
              </a:rPr>
              <a:t>, cap A, B, C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D </a:t>
            </a:r>
            <a:r>
              <a:rPr lang="en-US" b="1" dirty="0" err="1">
                <a:solidFill>
                  <a:schemeClr val="tx1"/>
                </a:solidFill>
              </a:rPr>
              <a:t>hendak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dibandingkan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kadar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tarnya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15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131840" y="548680"/>
            <a:ext cx="7024744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Median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72816"/>
            <a:ext cx="7632848" cy="468052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Digunakan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apakah</a:t>
            </a:r>
            <a:r>
              <a:rPr lang="en-US" sz="2800" b="1" dirty="0">
                <a:solidFill>
                  <a:schemeClr val="tx1"/>
                </a:solidFill>
              </a:rPr>
              <a:t> 2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lebih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digambarkan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populasi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mempunyai</a:t>
            </a:r>
            <a:r>
              <a:rPr lang="en-US" sz="2800" b="1" dirty="0">
                <a:solidFill>
                  <a:schemeClr val="tx1"/>
                </a:solidFill>
              </a:rPr>
              <a:t> median </a:t>
            </a:r>
            <a:r>
              <a:rPr lang="en-US" sz="2800" b="1" dirty="0" err="1">
                <a:solidFill>
                  <a:schemeClr val="tx1"/>
                </a:solidFill>
              </a:rPr>
              <a:t>sama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bila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datanya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berbentuk</a:t>
            </a:r>
            <a:r>
              <a:rPr lang="en-US" sz="2800" b="1" dirty="0">
                <a:solidFill>
                  <a:schemeClr val="tx1"/>
                </a:solidFill>
              </a:rPr>
              <a:t> ordinal </a:t>
            </a:r>
            <a:r>
              <a:rPr lang="en-US" sz="2800" b="1" dirty="0" err="1">
                <a:solidFill>
                  <a:schemeClr val="tx1"/>
                </a:solidFill>
              </a:rPr>
              <a:t>dan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ukuran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tidak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harus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sama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Pada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tiga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kuliah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statistik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diberikan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oleh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tiga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dosen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dapat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ditentukan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sebaran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nilai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diberikan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oleh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ketiga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dosen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itu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berbeda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tidak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dengan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uji</a:t>
            </a:r>
            <a:r>
              <a:rPr lang="en-US" sz="2800" b="1" dirty="0">
                <a:solidFill>
                  <a:schemeClr val="tx1"/>
                </a:solidFill>
              </a:rPr>
              <a:t> median </a:t>
            </a:r>
            <a:r>
              <a:rPr lang="en-US" sz="2800" b="1" dirty="0" err="1">
                <a:solidFill>
                  <a:schemeClr val="tx1"/>
                </a:solidFill>
              </a:rPr>
              <a:t>ini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7810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024744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Tanda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</a:rPr>
              <a:t>Sign test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988840"/>
            <a:ext cx="6993225" cy="3843789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Digunakan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hipotesis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bahwa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dua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variabel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merupakan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dua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sampel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berkaitan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mempunyai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distribusi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sama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berkorelasi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apabila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datanya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berbentuk</a:t>
            </a:r>
            <a:r>
              <a:rPr lang="en-US" b="1" dirty="0">
                <a:solidFill>
                  <a:schemeClr val="tx1"/>
                </a:solidFill>
              </a:rPr>
              <a:t> ordinal</a:t>
            </a:r>
          </a:p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tingkat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keberhasilan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suatu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sistem</a:t>
            </a:r>
            <a:r>
              <a:rPr lang="en-US" b="1" dirty="0">
                <a:solidFill>
                  <a:schemeClr val="tx1"/>
                </a:solidFill>
              </a:rPr>
              <a:t> diet </a:t>
            </a:r>
            <a:r>
              <a:rPr lang="en-US" b="1" dirty="0" err="1">
                <a:solidFill>
                  <a:schemeClr val="tx1"/>
                </a:solidFill>
              </a:rPr>
              <a:t>baru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72584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779912" y="620688"/>
            <a:ext cx="7024744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Wilcoxon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Digunakan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hipotesis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bahwa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dua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variabel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merupakan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dua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sampel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berkaitan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mempunyai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distribusi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sama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bila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datanya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berbentuk</a:t>
            </a:r>
            <a:r>
              <a:rPr lang="en-US" b="1" dirty="0">
                <a:solidFill>
                  <a:schemeClr val="tx1"/>
                </a:solidFill>
              </a:rPr>
              <a:t> ordinal</a:t>
            </a:r>
          </a:p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menguji</a:t>
            </a:r>
            <a:r>
              <a:rPr lang="en-US" b="1" dirty="0">
                <a:solidFill>
                  <a:schemeClr val="tx1"/>
                </a:solidFill>
              </a:rPr>
              <a:t> rata-rata </a:t>
            </a:r>
            <a:r>
              <a:rPr lang="en-US" b="1" dirty="0" err="1">
                <a:solidFill>
                  <a:schemeClr val="tx1"/>
                </a:solidFill>
              </a:rPr>
              <a:t>kadar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nikotin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dua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rokok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berbeda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557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848872" cy="4752528"/>
          </a:xfrm>
        </p:spPr>
        <p:txBody>
          <a:bodyPr>
            <a:normAutofit/>
          </a:bodyPr>
          <a:lstStyle/>
          <a:p>
            <a:pPr marL="68580" indent="0">
              <a:buNone/>
              <a:tabLst>
                <a:tab pos="4391025" algn="l"/>
              </a:tabLst>
            </a:pPr>
            <a:r>
              <a:rPr lang="en-US" b="1" dirty="0" err="1">
                <a:solidFill>
                  <a:schemeClr val="tx1"/>
                </a:solidFill>
              </a:rPr>
              <a:t>Asumsi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berhubungan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statistik</a:t>
            </a:r>
            <a:r>
              <a:rPr lang="en-US" b="1" dirty="0">
                <a:solidFill>
                  <a:schemeClr val="tx1"/>
                </a:solidFill>
              </a:rPr>
              <a:t> non </a:t>
            </a:r>
            <a:r>
              <a:rPr lang="en-US" b="1" dirty="0" err="1">
                <a:solidFill>
                  <a:schemeClr val="tx1"/>
                </a:solidFill>
              </a:rPr>
              <a:t>parametrik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yaitu</a:t>
            </a:r>
            <a:r>
              <a:rPr lang="en-US" b="1" dirty="0">
                <a:solidFill>
                  <a:schemeClr val="tx1"/>
                </a:solidFill>
              </a:rPr>
              <a:t>:</a:t>
            </a:r>
          </a:p>
          <a:p>
            <a:pPr marL="68580" indent="0">
              <a:buNone/>
              <a:tabLst>
                <a:tab pos="4391025" algn="l"/>
              </a:tabLst>
            </a:pPr>
            <a:r>
              <a:rPr lang="en-US" b="1" dirty="0">
                <a:solidFill>
                  <a:schemeClr val="tx1"/>
                </a:solidFill>
              </a:rPr>
              <a:t>1. </a:t>
            </a:r>
            <a:r>
              <a:rPr lang="en-US" b="1" dirty="0" err="1">
                <a:solidFill>
                  <a:schemeClr val="tx1"/>
                </a:solidFill>
              </a:rPr>
              <a:t>Observasi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harus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independen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marL="68580" indent="0">
              <a:buNone/>
              <a:tabLst>
                <a:tab pos="4391025" algn="l"/>
              </a:tabLst>
            </a:pPr>
            <a:r>
              <a:rPr lang="en-US" b="1" dirty="0">
                <a:solidFill>
                  <a:schemeClr val="tx1"/>
                </a:solidFill>
              </a:rPr>
              <a:t>2. Data </a:t>
            </a:r>
            <a:r>
              <a:rPr lang="en-US" b="1" dirty="0" err="1">
                <a:solidFill>
                  <a:schemeClr val="tx1"/>
                </a:solidFill>
              </a:rPr>
              <a:t>tidak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berdistribusi</a:t>
            </a:r>
            <a:r>
              <a:rPr lang="en-US" b="1" dirty="0">
                <a:solidFill>
                  <a:schemeClr val="tx1"/>
                </a:solidFill>
              </a:rPr>
              <a:t> normal.</a:t>
            </a:r>
          </a:p>
          <a:p>
            <a:pPr marL="68580" indent="0">
              <a:buNone/>
              <a:tabLst>
                <a:tab pos="4391025" algn="l"/>
              </a:tabLst>
            </a:pPr>
            <a:r>
              <a:rPr lang="en-US" b="1" dirty="0">
                <a:solidFill>
                  <a:schemeClr val="tx1"/>
                </a:solidFill>
              </a:rPr>
              <a:t>3. </a:t>
            </a:r>
            <a:r>
              <a:rPr lang="en-US" b="1" dirty="0" err="1">
                <a:solidFill>
                  <a:schemeClr val="tx1"/>
                </a:solidFill>
              </a:rPr>
              <a:t>Pengukuran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variabel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skala</a:t>
            </a:r>
            <a:r>
              <a:rPr lang="en-US" b="1" dirty="0">
                <a:solidFill>
                  <a:schemeClr val="tx1"/>
                </a:solidFill>
              </a:rPr>
              <a:t>  </a:t>
            </a:r>
          </a:p>
          <a:p>
            <a:pPr marL="68580" indent="0">
              <a:buNone/>
              <a:tabLst>
                <a:tab pos="4391025" algn="l"/>
              </a:tabLst>
            </a:pPr>
            <a:r>
              <a:rPr lang="en-US" b="1" dirty="0">
                <a:solidFill>
                  <a:schemeClr val="tx1"/>
                </a:solidFill>
              </a:rPr>
              <a:t>    ordinal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skala</a:t>
            </a:r>
            <a:r>
              <a:rPr lang="en-US" b="1" dirty="0">
                <a:solidFill>
                  <a:schemeClr val="tx1"/>
                </a:solidFill>
              </a:rPr>
              <a:t> nominal (</a:t>
            </a:r>
            <a:r>
              <a:rPr lang="en-US" b="1" dirty="0" err="1">
                <a:solidFill>
                  <a:schemeClr val="tx1"/>
                </a:solidFill>
              </a:rPr>
              <a:t>kategorikal</a:t>
            </a:r>
            <a:r>
              <a:rPr lang="en-US" b="1" dirty="0">
                <a:solidFill>
                  <a:schemeClr val="tx1"/>
                </a:solidFill>
              </a:rPr>
              <a:t>).</a:t>
            </a:r>
          </a:p>
          <a:p>
            <a:pPr marL="68580" indent="0">
              <a:buNone/>
              <a:tabLst>
                <a:tab pos="4391025" algn="l"/>
              </a:tabLst>
            </a:pPr>
            <a:r>
              <a:rPr lang="en-US" b="1" dirty="0">
                <a:solidFill>
                  <a:schemeClr val="tx1"/>
                </a:solidFill>
              </a:rPr>
              <a:t>4. </a:t>
            </a:r>
            <a:r>
              <a:rPr lang="en-US" b="1" dirty="0" err="1">
                <a:solidFill>
                  <a:schemeClr val="tx1"/>
                </a:solidFill>
              </a:rPr>
              <a:t>Jumlah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sampel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kecil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kurang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dari</a:t>
            </a:r>
            <a:r>
              <a:rPr lang="en-US" b="1" dirty="0">
                <a:solidFill>
                  <a:schemeClr val="tx1"/>
                </a:solidFill>
              </a:rPr>
              <a:t> 30).</a:t>
            </a:r>
            <a:endParaRPr lang="id-ID" b="1" dirty="0">
              <a:solidFill>
                <a:schemeClr val="tx1"/>
              </a:solidFill>
            </a:endParaRPr>
          </a:p>
          <a:p>
            <a:pPr marL="68580" indent="0">
              <a:buNone/>
              <a:tabLst>
                <a:tab pos="4391025" algn="l"/>
              </a:tabLst>
            </a:pPr>
            <a:endParaRPr lang="id-ID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883995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Mc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Nemar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Merupakan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2 </a:t>
            </a:r>
            <a:r>
              <a:rPr lang="en-US" b="1" dirty="0" err="1">
                <a:solidFill>
                  <a:schemeClr val="tx1"/>
                </a:solidFill>
              </a:rPr>
              <a:t>variabel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dikotomi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berkaitan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bila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datanya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berbentuk</a:t>
            </a:r>
            <a:r>
              <a:rPr lang="en-US" b="1" dirty="0">
                <a:solidFill>
                  <a:schemeClr val="tx1"/>
                </a:solidFill>
              </a:rPr>
              <a:t> nominal </a:t>
            </a:r>
            <a:r>
              <a:rPr lang="en-US" b="1" dirty="0" err="1">
                <a:solidFill>
                  <a:schemeClr val="tx1"/>
                </a:solidFill>
              </a:rPr>
              <a:t>atau</a:t>
            </a:r>
            <a:r>
              <a:rPr lang="en-US" b="1" dirty="0">
                <a:solidFill>
                  <a:schemeClr val="tx1"/>
                </a:solidFill>
              </a:rPr>
              <a:t> ordinal.</a:t>
            </a:r>
          </a:p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mengukur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pengaruh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suatu</a:t>
            </a:r>
            <a:r>
              <a:rPr lang="en-US" b="1" dirty="0">
                <a:solidFill>
                  <a:schemeClr val="tx1"/>
                </a:solidFill>
              </a:rPr>
              <a:t> sponsor yang </a:t>
            </a:r>
            <a:r>
              <a:rPr lang="en-US" b="1" dirty="0" err="1">
                <a:solidFill>
                  <a:schemeClr val="tx1"/>
                </a:solidFill>
              </a:rPr>
              <a:t>diberikan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suatu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perusahaan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pada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suatu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pertandingan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sepakbola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terhadap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nilai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penjualan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barangnya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9078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K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Sampel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Berhubungan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membandingkan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distribusi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dua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variabel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yg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berhubungan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lebih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yaitu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hipotesis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bahwa</a:t>
            </a:r>
            <a:r>
              <a:rPr lang="en-US" sz="2800" b="1" dirty="0">
                <a:solidFill>
                  <a:schemeClr val="tx1"/>
                </a:solidFill>
              </a:rPr>
              <a:t> k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berhubungan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ditarik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populasi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sama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k </a:t>
            </a:r>
            <a:r>
              <a:rPr lang="en-US" sz="2800" b="1" dirty="0" err="1">
                <a:solidFill>
                  <a:schemeClr val="tx1"/>
                </a:solidFill>
              </a:rPr>
              <a:t>populasi</a:t>
            </a:r>
            <a:r>
              <a:rPr lang="en-US" sz="2800" b="1" dirty="0">
                <a:solidFill>
                  <a:schemeClr val="tx1"/>
                </a:solidFill>
              </a:rPr>
              <a:t> yang k </a:t>
            </a:r>
            <a:r>
              <a:rPr lang="en-US" sz="2800" b="1" dirty="0" err="1">
                <a:solidFill>
                  <a:schemeClr val="tx1"/>
                </a:solidFill>
              </a:rPr>
              <a:t>identik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Uji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digunakan</a:t>
            </a:r>
            <a:r>
              <a:rPr lang="en-US" sz="2800" b="1" dirty="0">
                <a:solidFill>
                  <a:schemeClr val="tx1"/>
                </a:solidFill>
              </a:rPr>
              <a:t> :</a:t>
            </a:r>
          </a:p>
          <a:p>
            <a:pPr lvl="1" eaLnBrk="1" hangingPunct="1"/>
            <a:r>
              <a:rPr lang="en-US" sz="2400" b="1" dirty="0" err="1">
                <a:solidFill>
                  <a:schemeClr val="tx1"/>
                </a:solidFill>
              </a:rPr>
              <a:t>Uji</a:t>
            </a:r>
            <a:r>
              <a:rPr lang="en-US" sz="2400" b="1" dirty="0">
                <a:solidFill>
                  <a:schemeClr val="tx1"/>
                </a:solidFill>
              </a:rPr>
              <a:t> Friedman</a:t>
            </a:r>
          </a:p>
          <a:p>
            <a:pPr lvl="1" eaLnBrk="1" hangingPunct="1"/>
            <a:r>
              <a:rPr lang="en-US" sz="2400" b="1" dirty="0" err="1">
                <a:solidFill>
                  <a:schemeClr val="tx1"/>
                </a:solidFill>
              </a:rPr>
              <a:t>Uji</a:t>
            </a:r>
            <a:r>
              <a:rPr lang="en-US" sz="2400" b="1" dirty="0">
                <a:solidFill>
                  <a:schemeClr val="tx1"/>
                </a:solidFill>
              </a:rPr>
              <a:t> Kendall`s</a:t>
            </a:r>
          </a:p>
          <a:p>
            <a:pPr lvl="1" eaLnBrk="1" hangingPunct="1"/>
            <a:r>
              <a:rPr lang="en-US" sz="2400" b="1" dirty="0" err="1">
                <a:solidFill>
                  <a:schemeClr val="tx1"/>
                </a:solidFill>
              </a:rPr>
              <a:t>Uji</a:t>
            </a:r>
            <a:r>
              <a:rPr lang="en-US" sz="2400" b="1" dirty="0">
                <a:solidFill>
                  <a:schemeClr val="tx1"/>
                </a:solidFill>
              </a:rPr>
              <a:t> Cochran</a:t>
            </a:r>
          </a:p>
        </p:txBody>
      </p:sp>
    </p:spTree>
    <p:extLst>
      <p:ext uri="{BB962C8B-B14F-4D97-AF65-F5344CB8AC3E}">
        <p14:creationId xmlns:p14="http://schemas.microsoft.com/office/powerpoint/2010/main" val="26126369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779912" y="692696"/>
            <a:ext cx="7024744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Friedman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signifikansi</a:t>
            </a:r>
            <a:r>
              <a:rPr lang="en-US" b="1" dirty="0">
                <a:solidFill>
                  <a:schemeClr val="tx1"/>
                </a:solidFill>
              </a:rPr>
              <a:t> k </a:t>
            </a:r>
            <a:r>
              <a:rPr lang="en-US" b="1" dirty="0" err="1">
                <a:solidFill>
                  <a:schemeClr val="tx1"/>
                </a:solidFill>
              </a:rPr>
              <a:t>sampel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berkaitan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berasal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populasi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sama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skala</a:t>
            </a:r>
            <a:r>
              <a:rPr lang="en-US" b="1" dirty="0">
                <a:solidFill>
                  <a:schemeClr val="tx1"/>
                </a:solidFill>
              </a:rPr>
              <a:t> data minimal ordinal.</a:t>
            </a:r>
          </a:p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Studi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tentang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efek-efek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jenis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obat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dalam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kaitan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waktu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reaksi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diberikan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oleh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subyek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manusia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yg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menghasilkan</a:t>
            </a:r>
            <a:r>
              <a:rPr lang="en-US" b="1" dirty="0">
                <a:solidFill>
                  <a:schemeClr val="tx1"/>
                </a:solidFill>
              </a:rPr>
              <a:t> data </a:t>
            </a:r>
            <a:r>
              <a:rPr lang="en-US" b="1" dirty="0" err="1">
                <a:solidFill>
                  <a:schemeClr val="tx1"/>
                </a:solidFill>
              </a:rPr>
              <a:t>tersebut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7189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Kendall`s W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beberapa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sampel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berkaitan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berasal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populasi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sama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Koefisien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konkordansi</a:t>
            </a:r>
            <a:r>
              <a:rPr lang="en-US" b="1" dirty="0">
                <a:solidFill>
                  <a:schemeClr val="tx1"/>
                </a:solidFill>
              </a:rPr>
              <a:t> W </a:t>
            </a:r>
            <a:r>
              <a:rPr lang="en-US" b="1" dirty="0" err="1">
                <a:solidFill>
                  <a:schemeClr val="tx1"/>
                </a:solidFill>
              </a:rPr>
              <a:t>menyatakan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tingkat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asosiasi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antara</a:t>
            </a:r>
            <a:r>
              <a:rPr lang="en-US" b="1" dirty="0">
                <a:solidFill>
                  <a:schemeClr val="tx1"/>
                </a:solidFill>
              </a:rPr>
              <a:t> k </a:t>
            </a:r>
            <a:r>
              <a:rPr lang="en-US" b="1" dirty="0" err="1">
                <a:solidFill>
                  <a:schemeClr val="tx1"/>
                </a:solidFill>
              </a:rPr>
              <a:t>variabel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diukur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dalam</a:t>
            </a:r>
            <a:r>
              <a:rPr lang="en-US" b="1" dirty="0">
                <a:solidFill>
                  <a:schemeClr val="tx1"/>
                </a:solidFill>
              </a:rPr>
              <a:t> ranking</a:t>
            </a:r>
          </a:p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Percobaan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pemeringkatan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sampel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tulisan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tangan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oleh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mahasiswa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psikologi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0192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Cochran`s Q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492" y="2323652"/>
            <a:ext cx="7128908" cy="4129684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menguji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hipotesis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antara</a:t>
            </a:r>
            <a:r>
              <a:rPr lang="en-US" sz="2800" b="1" dirty="0">
                <a:solidFill>
                  <a:schemeClr val="tx1"/>
                </a:solidFill>
              </a:rPr>
              <a:t> k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berpasangan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bila</a:t>
            </a:r>
            <a:r>
              <a:rPr lang="en-US" sz="2800" b="1" dirty="0">
                <a:solidFill>
                  <a:schemeClr val="tx1"/>
                </a:solidFill>
              </a:rPr>
              <a:t> data </a:t>
            </a:r>
            <a:r>
              <a:rPr lang="en-US" sz="2800" b="1" dirty="0" err="1">
                <a:solidFill>
                  <a:schemeClr val="tx1"/>
                </a:solidFill>
              </a:rPr>
              <a:t>berbentuk</a:t>
            </a:r>
            <a:r>
              <a:rPr lang="en-US" sz="2800" b="1" dirty="0">
                <a:solidFill>
                  <a:schemeClr val="tx1"/>
                </a:solidFill>
              </a:rPr>
              <a:t> nominal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frekuensi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dikotomi</a:t>
            </a:r>
            <a:r>
              <a:rPr lang="en-US" sz="2800" b="1" dirty="0">
                <a:solidFill>
                  <a:schemeClr val="tx1"/>
                </a:solidFill>
              </a:rPr>
              <a:t>, yang </a:t>
            </a:r>
            <a:r>
              <a:rPr lang="en-US" sz="2800" b="1" dirty="0" err="1">
                <a:solidFill>
                  <a:schemeClr val="tx1"/>
                </a:solidFill>
              </a:rPr>
              <a:t>berkaitan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mempunyai</a:t>
            </a:r>
            <a:r>
              <a:rPr lang="en-US" sz="2800" b="1" dirty="0">
                <a:solidFill>
                  <a:schemeClr val="tx1"/>
                </a:solidFill>
              </a:rPr>
              <a:t> mean yang </a:t>
            </a:r>
            <a:r>
              <a:rPr lang="en-US" sz="2800" b="1" dirty="0" err="1">
                <a:solidFill>
                  <a:schemeClr val="tx1"/>
                </a:solidFill>
              </a:rPr>
              <a:t>sama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en-US" sz="2800" b="1" dirty="0" err="1">
                <a:solidFill>
                  <a:schemeClr val="tx1"/>
                </a:solidFill>
              </a:rPr>
              <a:t>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ini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merupakan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pengembangan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Nemar</a:t>
            </a:r>
            <a:r>
              <a:rPr lang="en-US" sz="2800" b="1" dirty="0">
                <a:solidFill>
                  <a:schemeClr val="tx1"/>
                </a:solidFill>
              </a:rPr>
              <a:t> yang </a:t>
            </a:r>
            <a:r>
              <a:rPr lang="en-US" sz="2800" b="1" dirty="0" err="1">
                <a:solidFill>
                  <a:schemeClr val="tx1"/>
                </a:solidFill>
              </a:rPr>
              <a:t>dipakai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bilamana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banyak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lebih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2.</a:t>
            </a:r>
          </a:p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Diukur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dalam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skala</a:t>
            </a:r>
            <a:r>
              <a:rPr lang="en-US" sz="2800" b="1" dirty="0">
                <a:solidFill>
                  <a:schemeClr val="tx1"/>
                </a:solidFill>
              </a:rPr>
              <a:t> nominal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ordinal yang </a:t>
            </a:r>
            <a:r>
              <a:rPr lang="en-US" sz="2800" b="1" dirty="0" err="1">
                <a:solidFill>
                  <a:schemeClr val="tx1"/>
                </a:solidFill>
              </a:rPr>
              <a:t>dipisah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duakan</a:t>
            </a:r>
            <a:r>
              <a:rPr lang="en-US" sz="2800" b="1" dirty="0">
                <a:solidFill>
                  <a:schemeClr val="tx1"/>
                </a:solidFill>
              </a:rPr>
              <a:t> (</a:t>
            </a:r>
            <a:r>
              <a:rPr lang="en-US" sz="2800" b="1" dirty="0" err="1">
                <a:solidFill>
                  <a:schemeClr val="tx1"/>
                </a:solidFill>
              </a:rPr>
              <a:t>ya-tidak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sukses-gagal</a:t>
            </a:r>
            <a:r>
              <a:rPr lang="en-US" sz="2800" b="1" dirty="0">
                <a:solidFill>
                  <a:schemeClr val="tx1"/>
                </a:solidFill>
              </a:rPr>
              <a:t>).</a:t>
            </a:r>
          </a:p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Penelitian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efektivitas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tiga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metode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kerja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baru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45920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832" y="836712"/>
            <a:ext cx="7024744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Chi Square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yg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mempunyai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penerapan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sangat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luas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memeriksa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ketidak-tergantungan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homogenitas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memeriksa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ketidak-tergantungan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homogenitas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75473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64704"/>
            <a:ext cx="7776864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ja-JP" b="1" dirty="0">
                <a:solidFill>
                  <a:schemeClr val="accent1">
                    <a:lumMod val="50000"/>
                  </a:schemeClr>
                </a:solidFill>
                <a:ea typeface="MS PGothic" pitchFamily="34" charset="-128"/>
                <a:sym typeface="Symbol" pitchFamily="18" charset="2"/>
              </a:rPr>
              <a:t></a:t>
            </a:r>
            <a:r>
              <a:rPr lang="en-US" altLang="ja-JP" sz="3600" b="1" dirty="0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2</a:t>
            </a:r>
            <a:r>
              <a:rPr lang="en-US" altLang="ja-JP" b="1" dirty="0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 </a:t>
            </a:r>
            <a:r>
              <a:rPr lang="en-US" altLang="ja-JP" b="1" dirty="0" err="1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untuk</a:t>
            </a:r>
            <a:r>
              <a:rPr lang="en-US" altLang="ja-JP" b="1" dirty="0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 </a:t>
            </a:r>
            <a:r>
              <a:rPr lang="en-US" altLang="ja-JP" b="1" dirty="0" err="1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memeriksa</a:t>
            </a:r>
            <a:r>
              <a:rPr lang="en-US" altLang="ja-JP" b="1" dirty="0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 </a:t>
            </a:r>
            <a:r>
              <a:rPr lang="en-US" altLang="ja-JP" b="1" dirty="0" err="1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ketidak-tergantungan</a:t>
            </a:r>
            <a:endParaRPr lang="en-US" b="1" dirty="0">
              <a:solidFill>
                <a:schemeClr val="accent1">
                  <a:lumMod val="50000"/>
                </a:schemeClr>
              </a:solidFill>
              <a:ea typeface="MS PGothic" pitchFamily="34" charset="-12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88840"/>
            <a:ext cx="7848872" cy="4464496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 err="1">
                <a:solidFill>
                  <a:schemeClr val="tx1"/>
                </a:solidFill>
              </a:rPr>
              <a:t>Melihat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keterkaitan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antar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variabel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apakah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dua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variabel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memiliki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hubungan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tidak</a:t>
            </a:r>
            <a:r>
              <a:rPr lang="en-US" sz="2800" b="1" dirty="0">
                <a:solidFill>
                  <a:schemeClr val="tx1"/>
                </a:solidFill>
              </a:rPr>
              <a:t> (</a:t>
            </a:r>
            <a:r>
              <a:rPr lang="en-US" sz="2800" b="1" dirty="0" err="1">
                <a:solidFill>
                  <a:schemeClr val="tx1"/>
                </a:solidFill>
              </a:rPr>
              <a:t>saling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bebas</a:t>
            </a:r>
            <a:r>
              <a:rPr lang="en-US" sz="2800" b="1" dirty="0">
                <a:solidFill>
                  <a:schemeClr val="tx1"/>
                </a:solidFill>
              </a:rPr>
              <a:t>)</a:t>
            </a:r>
          </a:p>
          <a:p>
            <a:pPr marL="68580" indent="0" eaLnBrk="1" hangingPunct="1">
              <a:buNone/>
            </a:pPr>
            <a:r>
              <a:rPr lang="en-US" sz="2800" b="1" dirty="0">
                <a:solidFill>
                  <a:schemeClr val="tx1"/>
                </a:solidFill>
              </a:rPr>
              <a:t>1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: </a:t>
            </a:r>
            <a:r>
              <a:rPr lang="en-US" sz="2800" b="1" dirty="0" err="1">
                <a:solidFill>
                  <a:schemeClr val="tx1"/>
                </a:solidFill>
              </a:rPr>
              <a:t>pengujian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apakah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para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ibu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hobi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berbelanja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</a:t>
            </a:r>
            <a:r>
              <a:rPr lang="en-US" sz="2800" b="1" dirty="0">
                <a:solidFill>
                  <a:schemeClr val="tx1"/>
                </a:solidFill>
              </a:rPr>
              <a:t> supermarket.</a:t>
            </a:r>
          </a:p>
          <a:p>
            <a:pPr marL="68580" indent="0" eaLnBrk="1" hangingPunct="1">
              <a:buNone/>
            </a:pPr>
            <a:r>
              <a:rPr lang="en-US" sz="2800" b="1" dirty="0">
                <a:solidFill>
                  <a:schemeClr val="tx1"/>
                </a:solidFill>
              </a:rPr>
              <a:t>2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: </a:t>
            </a:r>
            <a:r>
              <a:rPr lang="en-US" sz="2800" b="1" dirty="0" err="1">
                <a:solidFill>
                  <a:schemeClr val="tx1"/>
                </a:solidFill>
              </a:rPr>
              <a:t>Hubungan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antara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hipertensi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dengan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kebiasaan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merokok</a:t>
            </a:r>
            <a:r>
              <a:rPr lang="en-US" sz="2800" b="1" dirty="0">
                <a:solidFill>
                  <a:schemeClr val="tx1"/>
                </a:solidFill>
              </a:rPr>
              <a:t>. (</a:t>
            </a:r>
            <a:r>
              <a:rPr lang="en-US" sz="2800" b="1" dirty="0" err="1">
                <a:solidFill>
                  <a:schemeClr val="tx1"/>
                </a:solidFill>
              </a:rPr>
              <a:t>ada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atau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tidak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adanya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hipertensi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tidak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bergantung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pada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kebiasaan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merokok</a:t>
            </a:r>
            <a:r>
              <a:rPr lang="en-US" sz="2800" b="1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029053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80728"/>
            <a:ext cx="796073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Uji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ja-JP" sz="4800" b="1" dirty="0">
                <a:solidFill>
                  <a:schemeClr val="accent1">
                    <a:lumMod val="50000"/>
                  </a:schemeClr>
                </a:solidFill>
                <a:ea typeface="MS PGothic" pitchFamily="34" charset="-128"/>
                <a:sym typeface="Symbol" pitchFamily="18" charset="2"/>
              </a:rPr>
              <a:t></a:t>
            </a:r>
            <a:r>
              <a:rPr lang="en-US" altLang="ja-JP" sz="3600" b="1" dirty="0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2</a:t>
            </a:r>
            <a:r>
              <a:rPr lang="en-US" altLang="ja-JP" sz="3200" b="1" dirty="0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 </a:t>
            </a:r>
            <a:r>
              <a:rPr lang="en-US" altLang="ja-JP" b="1" dirty="0" err="1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untuk</a:t>
            </a:r>
            <a:r>
              <a:rPr lang="en-US" altLang="ja-JP" b="1" dirty="0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 </a:t>
            </a:r>
            <a:r>
              <a:rPr lang="en-US" altLang="ja-JP" b="1" dirty="0" err="1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memeriksa</a:t>
            </a:r>
            <a:r>
              <a:rPr lang="en-US" altLang="ja-JP" b="1" dirty="0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 </a:t>
            </a:r>
            <a:r>
              <a:rPr lang="en-US" altLang="ja-JP" b="1" dirty="0" err="1">
                <a:solidFill>
                  <a:schemeClr val="accent1">
                    <a:lumMod val="50000"/>
                  </a:schemeClr>
                </a:solidFill>
                <a:ea typeface="MS PGothic" pitchFamily="34" charset="-128"/>
              </a:rPr>
              <a:t>homogenitas</a:t>
            </a:r>
            <a:endParaRPr lang="en-US" b="1" dirty="0">
              <a:solidFill>
                <a:schemeClr val="accent1">
                  <a:lumMod val="50000"/>
                </a:schemeClr>
              </a:solidFill>
              <a:ea typeface="MS PGothic" pitchFamily="34" charset="-128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276872"/>
            <a:ext cx="7920880" cy="410445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menguji</a:t>
            </a:r>
            <a:r>
              <a:rPr lang="en-US" sz="2800" b="1" dirty="0"/>
              <a:t> </a:t>
            </a:r>
            <a:r>
              <a:rPr lang="en-US" sz="2800" b="1" dirty="0" err="1"/>
              <a:t>ketidaktergantungan</a:t>
            </a:r>
            <a:r>
              <a:rPr lang="en-US" sz="2800" b="1" dirty="0"/>
              <a:t> (</a:t>
            </a:r>
            <a:r>
              <a:rPr lang="en-US" sz="2800" b="1" dirty="0" err="1"/>
              <a:t>kebebasan</a:t>
            </a:r>
            <a:r>
              <a:rPr lang="en-US" sz="2800" b="1" dirty="0"/>
              <a:t>),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juga</a:t>
            </a:r>
            <a:r>
              <a:rPr lang="en-US" sz="2800" b="1" dirty="0"/>
              <a:t> </a:t>
            </a:r>
            <a:r>
              <a:rPr lang="en-US" sz="2800" b="1" dirty="0" err="1"/>
              <a:t>diterapkan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menguji</a:t>
            </a:r>
            <a:r>
              <a:rPr lang="en-US" sz="2800" b="1" dirty="0"/>
              <a:t> </a:t>
            </a:r>
            <a:r>
              <a:rPr lang="en-US" sz="2800" b="1" dirty="0" err="1"/>
              <a:t>apakah</a:t>
            </a:r>
            <a:r>
              <a:rPr lang="en-US" sz="2800" b="1" dirty="0"/>
              <a:t> k </a:t>
            </a:r>
            <a:r>
              <a:rPr lang="en-US" sz="2800" b="1" dirty="0" err="1"/>
              <a:t>populasi</a:t>
            </a:r>
            <a:r>
              <a:rPr lang="en-US" sz="2800" b="1" dirty="0"/>
              <a:t> </a:t>
            </a:r>
            <a:r>
              <a:rPr lang="en-US" sz="2800" b="1" dirty="0" err="1"/>
              <a:t>binom</a:t>
            </a:r>
            <a:r>
              <a:rPr lang="en-US" sz="2800" b="1" dirty="0"/>
              <a:t> </a:t>
            </a:r>
            <a:r>
              <a:rPr lang="en-US" sz="2800" b="1" dirty="0" err="1"/>
              <a:t>memiliki</a:t>
            </a:r>
            <a:r>
              <a:rPr lang="en-US" sz="2800" b="1" dirty="0"/>
              <a:t> parameter yang </a:t>
            </a:r>
            <a:r>
              <a:rPr lang="en-US" sz="2800" b="1" dirty="0" err="1"/>
              <a:t>sama</a:t>
            </a:r>
            <a:r>
              <a:rPr lang="en-US" sz="2800" b="1" dirty="0"/>
              <a:t> p (</a:t>
            </a:r>
            <a:r>
              <a:rPr lang="en-US" sz="2800" b="1" dirty="0" err="1"/>
              <a:t>proporsi</a:t>
            </a:r>
            <a:r>
              <a:rPr lang="en-US" sz="2800" b="1" dirty="0"/>
              <a:t>).</a:t>
            </a:r>
          </a:p>
          <a:p>
            <a:pPr marL="68580" indent="0" eaLnBrk="1" hangingPunct="1">
              <a:lnSpc>
                <a:spcPct val="80000"/>
              </a:lnSpc>
              <a:buNone/>
            </a:pPr>
            <a:r>
              <a:rPr lang="en-US" sz="2800" b="1" dirty="0"/>
              <a:t>1 </a:t>
            </a:r>
            <a:r>
              <a:rPr lang="en-US" sz="2800" b="1" dirty="0" err="1"/>
              <a:t>sampel</a:t>
            </a:r>
            <a:r>
              <a:rPr lang="en-US" sz="2800" b="1" dirty="0"/>
              <a:t> : </a:t>
            </a:r>
            <a:r>
              <a:rPr lang="en-US" sz="2800" b="1" dirty="0" err="1"/>
              <a:t>sebaran</a:t>
            </a:r>
            <a:r>
              <a:rPr lang="en-US" sz="2800" b="1" dirty="0"/>
              <a:t> </a:t>
            </a:r>
            <a:r>
              <a:rPr lang="en-US" sz="2800" b="1" dirty="0" err="1"/>
              <a:t>nilai</a:t>
            </a:r>
            <a:r>
              <a:rPr lang="en-US" sz="2800" b="1" dirty="0"/>
              <a:t> </a:t>
            </a:r>
            <a:r>
              <a:rPr lang="en-US" sz="2800" b="1" dirty="0" err="1"/>
              <a:t>kuliah</a:t>
            </a:r>
            <a:r>
              <a:rPr lang="en-US" sz="2800" b="1" dirty="0"/>
              <a:t> </a:t>
            </a:r>
            <a:r>
              <a:rPr lang="en-US" sz="2800" b="1" dirty="0" err="1"/>
              <a:t>statistik</a:t>
            </a:r>
            <a:r>
              <a:rPr lang="en-US" sz="2800" b="1" dirty="0"/>
              <a:t> </a:t>
            </a:r>
            <a:r>
              <a:rPr lang="en-US" sz="2800" b="1" dirty="0" err="1"/>
              <a:t>adalah</a:t>
            </a:r>
            <a:r>
              <a:rPr lang="en-US" sz="2800" b="1" dirty="0"/>
              <a:t> </a:t>
            </a:r>
            <a:r>
              <a:rPr lang="en-US" sz="2800" b="1" dirty="0" err="1"/>
              <a:t>seragam</a:t>
            </a:r>
            <a:r>
              <a:rPr lang="en-US" sz="2800" b="1" dirty="0"/>
              <a:t>.</a:t>
            </a:r>
          </a:p>
          <a:p>
            <a:pPr marL="68580" indent="0" eaLnBrk="1" hangingPunct="1">
              <a:lnSpc>
                <a:spcPct val="80000"/>
              </a:lnSpc>
              <a:buNone/>
            </a:pPr>
            <a:r>
              <a:rPr lang="en-US" sz="2800" b="1" dirty="0"/>
              <a:t>2 </a:t>
            </a:r>
            <a:r>
              <a:rPr lang="en-US" sz="2800" b="1" dirty="0" err="1"/>
              <a:t>sampel</a:t>
            </a:r>
            <a:r>
              <a:rPr lang="en-US" sz="2800" b="1" dirty="0"/>
              <a:t> : </a:t>
            </a:r>
            <a:r>
              <a:rPr lang="en-US" sz="2800" b="1" dirty="0" err="1"/>
              <a:t>proporsi</a:t>
            </a:r>
            <a:r>
              <a:rPr lang="en-US" sz="2800" b="1" dirty="0"/>
              <a:t> </a:t>
            </a:r>
            <a:r>
              <a:rPr lang="en-US" sz="2800" b="1" dirty="0" err="1"/>
              <a:t>ibu</a:t>
            </a:r>
            <a:r>
              <a:rPr lang="en-US" sz="2800" b="1" dirty="0"/>
              <a:t> </a:t>
            </a:r>
            <a:r>
              <a:rPr lang="en-US" sz="2800" b="1" dirty="0" err="1"/>
              <a:t>rumah</a:t>
            </a:r>
            <a:r>
              <a:rPr lang="en-US" sz="2800" b="1" dirty="0"/>
              <a:t> </a:t>
            </a:r>
            <a:r>
              <a:rPr lang="en-US" sz="2800" b="1" dirty="0" err="1"/>
              <a:t>tangga</a:t>
            </a:r>
            <a:r>
              <a:rPr lang="en-US" sz="2800" b="1" dirty="0"/>
              <a:t> yang </a:t>
            </a:r>
            <a:r>
              <a:rPr lang="en-US" sz="2800" b="1" dirty="0" err="1"/>
              <a:t>menonton</a:t>
            </a:r>
            <a:r>
              <a:rPr lang="en-US" sz="2800" b="1" dirty="0"/>
              <a:t> </a:t>
            </a:r>
            <a:r>
              <a:rPr lang="en-US" sz="2800" b="1" dirty="0" err="1"/>
              <a:t>telenovela</a:t>
            </a:r>
            <a:r>
              <a:rPr lang="en-US" sz="2800" b="1" dirty="0"/>
              <a:t> di 3 </a:t>
            </a:r>
            <a:r>
              <a:rPr lang="en-US" sz="2800" b="1" dirty="0" err="1"/>
              <a:t>kota</a:t>
            </a:r>
            <a:r>
              <a:rPr lang="en-US" sz="2800" b="1" dirty="0"/>
              <a:t> </a:t>
            </a:r>
            <a:r>
              <a:rPr lang="en-US" sz="2800" b="1" dirty="0" err="1"/>
              <a:t>besar</a:t>
            </a:r>
            <a:r>
              <a:rPr lang="en-US" sz="2800" b="1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/>
              <a:t>K </a:t>
            </a:r>
            <a:r>
              <a:rPr lang="en-US" sz="2800" b="1" dirty="0" err="1"/>
              <a:t>sampel</a:t>
            </a:r>
            <a:r>
              <a:rPr lang="en-US" sz="2800" b="1" dirty="0"/>
              <a:t> : </a:t>
            </a:r>
            <a:r>
              <a:rPr lang="en-US" sz="2800" b="1" dirty="0" err="1"/>
              <a:t>variasi</a:t>
            </a:r>
            <a:r>
              <a:rPr lang="en-US" sz="2800" b="1" dirty="0"/>
              <a:t> </a:t>
            </a:r>
            <a:r>
              <a:rPr lang="en-US" sz="2800" b="1" dirty="0" err="1"/>
              <a:t>kejahatan</a:t>
            </a:r>
            <a:r>
              <a:rPr lang="en-US" sz="2800" b="1" dirty="0"/>
              <a:t> (</a:t>
            </a:r>
            <a:r>
              <a:rPr lang="en-US" sz="2800" b="1" dirty="0" err="1"/>
              <a:t>rampok,perkosa,jambret</a:t>
            </a:r>
            <a:r>
              <a:rPr lang="en-US" sz="2800" b="1" dirty="0"/>
              <a:t>) di </a:t>
            </a:r>
            <a:r>
              <a:rPr lang="en-US" sz="2800" b="1" dirty="0" err="1"/>
              <a:t>berbagai</a:t>
            </a:r>
            <a:r>
              <a:rPr lang="en-US" sz="2800" b="1" dirty="0"/>
              <a:t> </a:t>
            </a:r>
            <a:r>
              <a:rPr lang="en-US" sz="2800" b="1" dirty="0" err="1"/>
              <a:t>kota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1365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7024744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Korelasi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632848" cy="496855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mencari</a:t>
            </a:r>
            <a:r>
              <a:rPr lang="en-US" sz="2800" b="1" dirty="0"/>
              <a:t> </a:t>
            </a:r>
            <a:r>
              <a:rPr lang="en-US" sz="2800" b="1" dirty="0" err="1"/>
              <a:t>hubungan</a:t>
            </a:r>
            <a:r>
              <a:rPr lang="en-US" sz="2800" b="1" dirty="0"/>
              <a:t> </a:t>
            </a:r>
            <a:r>
              <a:rPr lang="en-US" sz="2800" b="1" dirty="0" err="1"/>
              <a:t>antara</a:t>
            </a:r>
            <a:r>
              <a:rPr lang="en-US" sz="2800" b="1" dirty="0"/>
              <a:t> </a:t>
            </a:r>
            <a:r>
              <a:rPr lang="en-US" sz="2800" b="1" dirty="0" err="1"/>
              <a:t>dua</a:t>
            </a:r>
            <a:r>
              <a:rPr lang="en-US" sz="2800" b="1" dirty="0"/>
              <a:t> </a:t>
            </a:r>
            <a:r>
              <a:rPr lang="en-US" sz="2800" b="1" dirty="0" err="1"/>
              <a:t>variabel</a:t>
            </a:r>
            <a:r>
              <a:rPr lang="en-US" sz="2800" b="1" dirty="0"/>
              <a:t> 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lebih</a:t>
            </a:r>
            <a:r>
              <a:rPr lang="en-US" sz="2800" b="1" dirty="0"/>
              <a:t> yang </a:t>
            </a:r>
            <a:r>
              <a:rPr lang="en-US" sz="2800" b="1" dirty="0" err="1"/>
              <a:t>sifatnya</a:t>
            </a:r>
            <a:r>
              <a:rPr lang="en-US" sz="2800" b="1" dirty="0"/>
              <a:t> </a:t>
            </a:r>
            <a:r>
              <a:rPr lang="en-US" sz="2800" b="1" dirty="0" err="1"/>
              <a:t>kuantitatif</a:t>
            </a:r>
            <a:r>
              <a:rPr lang="en-US" sz="2800" b="1" dirty="0"/>
              <a:t>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kualitatif</a:t>
            </a:r>
            <a:r>
              <a:rPr lang="en-US" sz="2800" b="1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err="1"/>
              <a:t>Misal</a:t>
            </a:r>
            <a:r>
              <a:rPr lang="en-US" sz="2800" b="1" dirty="0"/>
              <a:t>, </a:t>
            </a:r>
            <a:r>
              <a:rPr lang="en-US" sz="2800" b="1" dirty="0" err="1"/>
              <a:t>kita</a:t>
            </a:r>
            <a:r>
              <a:rPr lang="en-US" sz="2800" b="1" dirty="0"/>
              <a:t> </a:t>
            </a:r>
            <a:r>
              <a:rPr lang="en-US" sz="2800" b="1" dirty="0" err="1"/>
              <a:t>memiliki</a:t>
            </a:r>
            <a:r>
              <a:rPr lang="en-US" sz="2800" b="1" dirty="0"/>
              <a:t> </a:t>
            </a:r>
            <a:r>
              <a:rPr lang="en-US" sz="2800" b="1" dirty="0" err="1"/>
              <a:t>dua</a:t>
            </a:r>
            <a:r>
              <a:rPr lang="en-US" sz="2800" b="1" dirty="0"/>
              <a:t> </a:t>
            </a:r>
            <a:r>
              <a:rPr lang="en-US" sz="2800" b="1" dirty="0" err="1"/>
              <a:t>variabel</a:t>
            </a:r>
            <a:r>
              <a:rPr lang="en-US" sz="2800" b="1" dirty="0"/>
              <a:t> (Y </a:t>
            </a:r>
            <a:r>
              <a:rPr lang="en-US" sz="2800" b="1" dirty="0" err="1"/>
              <a:t>dan</a:t>
            </a:r>
            <a:r>
              <a:rPr lang="en-US" sz="2800" b="1" dirty="0"/>
              <a:t> X) </a:t>
            </a:r>
            <a:r>
              <a:rPr lang="en-US" sz="2800" b="1" dirty="0" err="1"/>
              <a:t>apakah</a:t>
            </a:r>
            <a:r>
              <a:rPr lang="en-US" sz="2800" b="1" dirty="0"/>
              <a:t> </a:t>
            </a:r>
            <a:r>
              <a:rPr lang="en-US" sz="2800" b="1" dirty="0" err="1"/>
              <a:t>hubungannya</a:t>
            </a:r>
            <a:r>
              <a:rPr lang="en-US" sz="2800" b="1" dirty="0"/>
              <a:t> </a:t>
            </a:r>
            <a:r>
              <a:rPr lang="en-US" sz="2800" b="1" dirty="0" err="1"/>
              <a:t>berbanding</a:t>
            </a:r>
            <a:r>
              <a:rPr lang="en-US" sz="2800" b="1" dirty="0"/>
              <a:t> </a:t>
            </a:r>
            <a:r>
              <a:rPr lang="en-US" sz="2800" b="1" dirty="0" err="1"/>
              <a:t>lurus</a:t>
            </a:r>
            <a:r>
              <a:rPr lang="en-US" sz="2800" b="1" dirty="0"/>
              <a:t> 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terbalik</a:t>
            </a:r>
            <a:r>
              <a:rPr lang="en-US" sz="2800" b="1" dirty="0"/>
              <a:t>, 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tidak</a:t>
            </a:r>
            <a:r>
              <a:rPr lang="en-US" sz="2800" b="1" dirty="0"/>
              <a:t> </a:t>
            </a:r>
            <a:r>
              <a:rPr lang="en-US" sz="2800" b="1" dirty="0" err="1"/>
              <a:t>mempunyai</a:t>
            </a:r>
            <a:r>
              <a:rPr lang="en-US" sz="2800" b="1" dirty="0"/>
              <a:t> </a:t>
            </a:r>
            <a:r>
              <a:rPr lang="en-US" sz="2800" b="1" dirty="0" err="1"/>
              <a:t>hubungan</a:t>
            </a:r>
            <a:r>
              <a:rPr lang="en-US" sz="2800" b="1" dirty="0"/>
              <a:t> </a:t>
            </a:r>
            <a:r>
              <a:rPr lang="en-US" sz="2800" b="1" dirty="0" err="1"/>
              <a:t>sama</a:t>
            </a:r>
            <a:r>
              <a:rPr lang="en-US" sz="2800" b="1" dirty="0"/>
              <a:t> </a:t>
            </a:r>
            <a:r>
              <a:rPr lang="en-US" sz="2800" b="1" dirty="0" err="1"/>
              <a:t>sekali</a:t>
            </a:r>
            <a:r>
              <a:rPr lang="en-US" sz="2800" b="1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err="1"/>
              <a:t>Uji</a:t>
            </a:r>
            <a:r>
              <a:rPr lang="en-US" sz="2800" b="1" dirty="0"/>
              <a:t> </a:t>
            </a:r>
            <a:r>
              <a:rPr lang="en-US" sz="2800" b="1" dirty="0" err="1"/>
              <a:t>statistik</a:t>
            </a:r>
            <a:r>
              <a:rPr lang="en-US" sz="2800" b="1" dirty="0"/>
              <a:t> </a:t>
            </a:r>
            <a:r>
              <a:rPr lang="en-US" sz="2800" b="1" dirty="0" err="1"/>
              <a:t>yg</a:t>
            </a:r>
            <a:r>
              <a:rPr lang="en-US" sz="2800" b="1" dirty="0"/>
              <a:t> </a:t>
            </a:r>
            <a:r>
              <a:rPr lang="en-US" sz="2800" b="1" dirty="0" err="1"/>
              <a:t>digunakan</a:t>
            </a:r>
            <a:r>
              <a:rPr lang="en-US" sz="2800" b="1" dirty="0"/>
              <a:t> 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/>
              <a:t>Korelasi</a:t>
            </a:r>
            <a:r>
              <a:rPr lang="en-US" sz="2400" b="1" dirty="0"/>
              <a:t> Spearman`s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/>
              <a:t>Korelasi</a:t>
            </a:r>
            <a:r>
              <a:rPr lang="en-US" sz="2400" b="1" dirty="0"/>
              <a:t> Tau Kendall`s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/>
              <a:t>Koefisien</a:t>
            </a:r>
            <a:r>
              <a:rPr lang="en-US" sz="2400" b="1" dirty="0"/>
              <a:t> </a:t>
            </a:r>
            <a:r>
              <a:rPr lang="en-US" sz="2400" b="1" dirty="0" err="1"/>
              <a:t>Kontingensi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40106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Korelasi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Spearman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mencari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hubungan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atau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signifikansi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hipotesis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asosiatif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bila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masing-masing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variabel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dihubungkan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berbentuk</a:t>
            </a:r>
            <a:r>
              <a:rPr lang="en-US" b="1" dirty="0">
                <a:solidFill>
                  <a:schemeClr val="tx1"/>
                </a:solidFill>
              </a:rPr>
              <a:t> ordinal,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sumber</a:t>
            </a:r>
            <a:r>
              <a:rPr lang="en-US" b="1" dirty="0">
                <a:solidFill>
                  <a:schemeClr val="tx1"/>
                </a:solidFill>
              </a:rPr>
              <a:t> data </a:t>
            </a:r>
            <a:r>
              <a:rPr lang="en-US" b="1" dirty="0" err="1">
                <a:solidFill>
                  <a:schemeClr val="tx1"/>
                </a:solidFill>
              </a:rPr>
              <a:t>antar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variabel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tidak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harus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sama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Korelasi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peringkat</a:t>
            </a:r>
            <a:r>
              <a:rPr lang="en-US" b="1" dirty="0">
                <a:solidFill>
                  <a:schemeClr val="tx1"/>
                </a:solidFill>
              </a:rPr>
              <a:t> data </a:t>
            </a:r>
            <a:r>
              <a:rPr lang="en-US" b="1" dirty="0" err="1">
                <a:solidFill>
                  <a:schemeClr val="tx1"/>
                </a:solidFill>
              </a:rPr>
              <a:t>hasil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statistik</a:t>
            </a:r>
            <a:r>
              <a:rPr lang="en-US" b="1" dirty="0">
                <a:solidFill>
                  <a:schemeClr val="tx1"/>
                </a:solidFill>
              </a:rPr>
              <a:t> UTS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UAS.</a:t>
            </a:r>
          </a:p>
        </p:txBody>
      </p:sp>
    </p:spTree>
    <p:extLst>
      <p:ext uri="{BB962C8B-B14F-4D97-AF65-F5344CB8AC3E}">
        <p14:creationId xmlns:p14="http://schemas.microsoft.com/office/powerpoint/2010/main" val="2725845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Statistik Non Parametrik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16832"/>
            <a:ext cx="7560840" cy="4464496"/>
          </a:xfrm>
        </p:spPr>
        <p:txBody>
          <a:bodyPr>
            <a:normAutofit lnSpcReduction="10000"/>
          </a:bodyPr>
          <a:lstStyle/>
          <a:p>
            <a:r>
              <a:rPr lang="en-US" b="1" dirty="0" err="1"/>
              <a:t>Cocok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data yang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memenuhi</a:t>
            </a:r>
            <a:r>
              <a:rPr lang="en-US" b="1" dirty="0"/>
              <a:t> </a:t>
            </a:r>
            <a:r>
              <a:rPr lang="en-US" b="1" dirty="0" err="1"/>
              <a:t>asumsi</a:t>
            </a:r>
            <a:r>
              <a:rPr lang="en-US" b="1" dirty="0"/>
              <a:t> </a:t>
            </a:r>
            <a:r>
              <a:rPr lang="en-US" b="1" dirty="0" err="1"/>
              <a:t>statistika</a:t>
            </a:r>
            <a:r>
              <a:rPr lang="en-US" b="1" dirty="0"/>
              <a:t> </a:t>
            </a:r>
            <a:r>
              <a:rPr lang="en-US" b="1" dirty="0" err="1"/>
              <a:t>parametrik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yang </a:t>
            </a:r>
            <a:r>
              <a:rPr lang="en-US" b="1" dirty="0" err="1"/>
              <a:t>berjenis</a:t>
            </a:r>
            <a:r>
              <a:rPr lang="en-US" b="1" dirty="0"/>
              <a:t> </a:t>
            </a:r>
            <a:r>
              <a:rPr lang="en-US" b="1" dirty="0" err="1"/>
              <a:t>kualitatif</a:t>
            </a:r>
            <a:endParaRPr lang="en-US" b="1" dirty="0"/>
          </a:p>
          <a:p>
            <a:r>
              <a:rPr lang="en-US" b="1" dirty="0" err="1"/>
              <a:t>Disebut</a:t>
            </a:r>
            <a:r>
              <a:rPr lang="en-US" b="1" dirty="0"/>
              <a:t> </a:t>
            </a:r>
            <a:r>
              <a:rPr lang="en-US" b="1" dirty="0" err="1"/>
              <a:t>juga</a:t>
            </a:r>
            <a:r>
              <a:rPr lang="en-US" b="1" dirty="0"/>
              <a:t> </a:t>
            </a:r>
            <a:r>
              <a:rPr lang="en-US" b="1" i="1" dirty="0"/>
              <a:t>distribution-free statistics</a:t>
            </a:r>
          </a:p>
          <a:p>
            <a:r>
              <a:rPr lang="en-US" b="1" dirty="0" err="1"/>
              <a:t>Didasarkan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lebih</a:t>
            </a:r>
            <a:r>
              <a:rPr lang="en-US" b="1" dirty="0"/>
              <a:t> </a:t>
            </a:r>
            <a:r>
              <a:rPr lang="en-US" b="1" dirty="0" err="1"/>
              <a:t>sedikit</a:t>
            </a:r>
            <a:r>
              <a:rPr lang="en-US" b="1" dirty="0"/>
              <a:t> </a:t>
            </a:r>
            <a:r>
              <a:rPr lang="en-US" b="1" dirty="0" err="1"/>
              <a:t>asumsi</a:t>
            </a:r>
            <a:r>
              <a:rPr lang="en-US" b="1" dirty="0"/>
              <a:t> </a:t>
            </a:r>
            <a:r>
              <a:rPr lang="en-US" b="1" dirty="0" err="1"/>
              <a:t>mengenai</a:t>
            </a:r>
            <a:r>
              <a:rPr lang="en-US" b="1" dirty="0"/>
              <a:t> </a:t>
            </a:r>
            <a:r>
              <a:rPr lang="en-US" b="1" dirty="0" err="1"/>
              <a:t>populasi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parameter </a:t>
            </a:r>
            <a:r>
              <a:rPr lang="en-US" b="1" dirty="0" err="1"/>
              <a:t>dibandingkan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statistika</a:t>
            </a:r>
            <a:r>
              <a:rPr lang="en-US" b="1" dirty="0"/>
              <a:t> </a:t>
            </a:r>
            <a:r>
              <a:rPr lang="en-US" b="1" dirty="0" err="1"/>
              <a:t>parametrik</a:t>
            </a:r>
            <a:r>
              <a:rPr lang="en-US" b="1" dirty="0"/>
              <a:t>.</a:t>
            </a:r>
          </a:p>
          <a:p>
            <a:r>
              <a:rPr lang="en-US" b="1" dirty="0"/>
              <a:t>Ada yang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digunakan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data nominal</a:t>
            </a:r>
          </a:p>
          <a:p>
            <a:r>
              <a:rPr lang="en-US" b="1" dirty="0"/>
              <a:t>Ada yang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digunakan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data ordinal</a:t>
            </a:r>
          </a:p>
          <a:p>
            <a:r>
              <a:rPr lang="en-US" b="1" dirty="0" err="1"/>
              <a:t>Populasi</a:t>
            </a:r>
            <a:r>
              <a:rPr lang="en-US" b="1" dirty="0"/>
              <a:t> </a:t>
            </a:r>
            <a:r>
              <a:rPr lang="en-US" b="1" i="1" dirty="0" err="1"/>
              <a:t>bebas</a:t>
            </a:r>
            <a:r>
              <a:rPr lang="en-US" b="1" i="1" dirty="0"/>
              <a:t> </a:t>
            </a:r>
            <a:r>
              <a:rPr lang="en-US" b="1" i="1" dirty="0" err="1"/>
              <a:t>distribusi</a:t>
            </a:r>
            <a:r>
              <a:rPr lang="en-US" b="1" dirty="0"/>
              <a:t>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857395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Korelasi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Tau Kendall`s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digunakan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sebagai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ukuran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asosiasi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jenis</a:t>
            </a:r>
            <a:r>
              <a:rPr lang="en-US" b="1" dirty="0">
                <a:solidFill>
                  <a:schemeClr val="tx1"/>
                </a:solidFill>
              </a:rPr>
              <a:t> data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jenis</a:t>
            </a:r>
            <a:r>
              <a:rPr lang="en-US" b="1" dirty="0">
                <a:solidFill>
                  <a:schemeClr val="tx1"/>
                </a:solidFill>
              </a:rPr>
              <a:t> data yang </a:t>
            </a:r>
            <a:r>
              <a:rPr lang="en-US" b="1" dirty="0" err="1">
                <a:solidFill>
                  <a:schemeClr val="tx1"/>
                </a:solidFill>
              </a:rPr>
              <a:t>sama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data di </a:t>
            </a:r>
            <a:r>
              <a:rPr lang="en-US" b="1" dirty="0" err="1">
                <a:solidFill>
                  <a:schemeClr val="tx1"/>
                </a:solidFill>
              </a:rPr>
              <a:t>mana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koefisien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korelasi</a:t>
            </a:r>
            <a:r>
              <a:rPr lang="en-US" b="1" dirty="0">
                <a:solidFill>
                  <a:schemeClr val="tx1"/>
                </a:solidFill>
              </a:rPr>
              <a:t> Spearman </a:t>
            </a:r>
            <a:r>
              <a:rPr lang="en-US" b="1" dirty="0" err="1">
                <a:solidFill>
                  <a:schemeClr val="tx1"/>
                </a:solidFill>
              </a:rPr>
              <a:t>digunakan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b="1" dirty="0" err="1">
                <a:solidFill>
                  <a:schemeClr val="tx1"/>
                </a:solidFill>
              </a:rPr>
              <a:t>Hubungan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antara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rangking</a:t>
            </a:r>
            <a:r>
              <a:rPr lang="en-US" b="1" dirty="0">
                <a:solidFill>
                  <a:schemeClr val="tx1"/>
                </a:solidFill>
              </a:rPr>
              <a:t> SMU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IPK </a:t>
            </a:r>
            <a:r>
              <a:rPr lang="en-US" b="1" dirty="0" err="1">
                <a:solidFill>
                  <a:schemeClr val="tx1"/>
                </a:solidFill>
              </a:rPr>
              <a:t>kuliah</a:t>
            </a:r>
            <a:endParaRPr lang="en-US" b="1" dirty="0">
              <a:solidFill>
                <a:schemeClr val="tx1"/>
              </a:solidFill>
            </a:endParaRP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0000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Koefisien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Kontingensi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: C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ukuran</a:t>
            </a:r>
            <a:r>
              <a:rPr lang="en-US" b="1" dirty="0"/>
              <a:t> </a:t>
            </a:r>
            <a:r>
              <a:rPr lang="en-US" b="1" dirty="0" err="1"/>
              <a:t>asosisasi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2 </a:t>
            </a:r>
            <a:r>
              <a:rPr lang="en-US" b="1" dirty="0" err="1"/>
              <a:t>variabel</a:t>
            </a:r>
            <a:r>
              <a:rPr lang="en-US" b="1" dirty="0"/>
              <a:t> yang </a:t>
            </a:r>
            <a:r>
              <a:rPr lang="en-US" b="1" dirty="0" err="1"/>
              <a:t>berbentuk</a:t>
            </a:r>
            <a:r>
              <a:rPr lang="en-US" b="1" dirty="0"/>
              <a:t> </a:t>
            </a:r>
            <a:r>
              <a:rPr lang="en-US" b="1" dirty="0" err="1"/>
              <a:t>atribut</a:t>
            </a:r>
            <a:r>
              <a:rPr lang="en-US" b="1" dirty="0"/>
              <a:t>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8516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140968"/>
            <a:ext cx="7024744" cy="1143000"/>
          </a:xfrm>
        </p:spPr>
        <p:txBody>
          <a:bodyPr>
            <a:noAutofit/>
          </a:bodyPr>
          <a:lstStyle/>
          <a:p>
            <a:r>
              <a:rPr lang="id-ID" sz="7200" b="1" dirty="0">
                <a:latin typeface="Baskerville Old Face" pitchFamily="18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691497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1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67469934"/>
              </p:ext>
            </p:extLst>
          </p:nvPr>
        </p:nvGraphicFramePr>
        <p:xfrm>
          <a:off x="457200" y="548680"/>
          <a:ext cx="8229600" cy="6120680"/>
        </p:xfrm>
        <a:graphic>
          <a:graphicData uri="http://schemas.openxmlformats.org/drawingml/2006/table">
            <a:tbl>
              <a:tblPr/>
              <a:tblGrid>
                <a:gridCol w="1176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6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6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881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Macam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Bentuk Hipotesis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1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Deskriptif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satu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variabel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Komparatif (dua sampel)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Komparatif (lebih dari 2 sampel)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Asosiatif (hubungan)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8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Related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Independen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Related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Independen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7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Nominal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Binomial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sym typeface="Symbol" pitchFamily="18" charset="2"/>
                        </a:rPr>
                        <a:t></a:t>
                      </a:r>
                      <a:r>
                        <a:rPr kumimoji="0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2 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One Sample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Mc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Nemar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Fisher Exact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Probability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sym typeface="Symbol" pitchFamily="18" charset="2"/>
                        </a:rPr>
                        <a:t></a:t>
                      </a:r>
                      <a:r>
                        <a:rPr kumimoji="0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2 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Two Sample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sym typeface="Symbol" pitchFamily="18" charset="2"/>
                        </a:rPr>
                        <a:t></a:t>
                      </a:r>
                      <a:r>
                        <a:rPr kumimoji="0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2 for k sample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Cochran 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sym typeface="Symbol" pitchFamily="18" charset="2"/>
                        </a:rPr>
                        <a:t></a:t>
                      </a:r>
                      <a:r>
                        <a:rPr kumimoji="0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2 for k sample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Contingency Coefficient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7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Ordinal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Run 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Sign test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Wilcoxon matched parts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Median test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Mann-Whitney U test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Kolmogorov Simrnov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Wald-Woldfowitz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Friedman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Two Way-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Anova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Median Extension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Kruskal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-Wallis One Way 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Anova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Spearman Rank Correlation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Kendall Tau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Interval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Rasio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 Test*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T-test of* Related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T-test of* independent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One-Way Anova*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Two Way Anova*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One-Way 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Anova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Two Way 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Anova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Pearson Product Moment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Partial Correlation*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Multiple Correlation*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204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Keuntungan Statistik Non Parametrik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7992888" cy="48965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 err="1">
                <a:solidFill>
                  <a:schemeClr val="tx1"/>
                </a:solidFill>
              </a:rPr>
              <a:t>Kadang-kadang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tidak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alternatifnya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pada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statistika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parametrik</a:t>
            </a:r>
            <a:endParaRPr lang="en-US" sz="2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 dirty="0" err="1">
                <a:solidFill>
                  <a:schemeClr val="tx1"/>
                </a:solidFill>
              </a:rPr>
              <a:t>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nonparametrik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tertentu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dapat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digunakan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analisis</a:t>
            </a:r>
            <a:r>
              <a:rPr lang="en-US" sz="2800" b="1" dirty="0">
                <a:solidFill>
                  <a:schemeClr val="tx1"/>
                </a:solidFill>
              </a:rPr>
              <a:t> data nominal</a:t>
            </a:r>
          </a:p>
          <a:p>
            <a:pPr>
              <a:lnSpc>
                <a:spcPct val="90000"/>
              </a:lnSpc>
            </a:pPr>
            <a:r>
              <a:rPr lang="en-US" sz="2800" b="1" dirty="0" err="1">
                <a:solidFill>
                  <a:schemeClr val="tx1"/>
                </a:solidFill>
              </a:rPr>
              <a:t>Uji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nonparametrik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tertentu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dapat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digunakan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analisis</a:t>
            </a:r>
            <a:r>
              <a:rPr lang="en-US" sz="2800" b="1" dirty="0">
                <a:solidFill>
                  <a:schemeClr val="tx1"/>
                </a:solidFill>
              </a:rPr>
              <a:t> data ordinal</a:t>
            </a:r>
          </a:p>
          <a:p>
            <a:pPr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</a:rPr>
              <a:t>Proses </a:t>
            </a:r>
            <a:r>
              <a:rPr lang="en-US" sz="2800" b="1" dirty="0" err="1">
                <a:solidFill>
                  <a:schemeClr val="tx1"/>
                </a:solidFill>
              </a:rPr>
              <a:t>perhitungan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pada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statistika</a:t>
            </a:r>
            <a:r>
              <a:rPr lang="en-US" sz="2800" b="1" dirty="0">
                <a:solidFill>
                  <a:schemeClr val="tx1"/>
                </a:solidFill>
              </a:rPr>
              <a:t> non </a:t>
            </a:r>
            <a:r>
              <a:rPr lang="en-US" sz="2800" b="1" dirty="0" err="1">
                <a:solidFill>
                  <a:schemeClr val="tx1"/>
                </a:solidFill>
              </a:rPr>
              <a:t>parametrik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biasanya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lebih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sederhana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dibandingkan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pada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statistika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parametrik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khususnya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untuk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sampel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kecil</a:t>
            </a:r>
            <a:endParaRPr lang="en-US" sz="2800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73951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Kerugian Statistik Non Parametrik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nonparametrik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menjadi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berguna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apabila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parametrik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data yang </a:t>
            </a:r>
            <a:r>
              <a:rPr lang="en-US" b="1" dirty="0" err="1">
                <a:solidFill>
                  <a:schemeClr val="tx1"/>
                </a:solidFill>
              </a:rPr>
              <a:t>sama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tersedia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nonparametrik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pada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umumnya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tidak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tersedia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secara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luas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dibandingkan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uji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parametrik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sampel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besar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perhitungan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statistika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nonparametrik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menjadi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rumit</a:t>
            </a:r>
            <a:endParaRPr lang="en-US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241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3508977"/>
          </a:xfrm>
        </p:spPr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Pada Statistik Non Parametrik perlu dilakukan Pengujian Kehomogenan Ragam. Prosedur uji ini dikembangkan oleh Barlett (1937) yang merupakan modifikasi dari uji nisbah kemungkinan Neyman-Pearson (Neyman-Pearson likelihood ratio test) 	</a:t>
            </a:r>
            <a:r>
              <a:rPr lang="id-ID" b="1" dirty="0">
                <a:solidFill>
                  <a:srgbClr val="FF0000"/>
                </a:solidFill>
              </a:rPr>
              <a:t>UJI BARLETT</a:t>
            </a:r>
            <a:endParaRPr lang="en-US" b="1" dirty="0">
              <a:solidFill>
                <a:srgbClr val="FF0000"/>
              </a:solidFill>
            </a:endParaRPr>
          </a:p>
          <a:p>
            <a:endParaRPr lang="id-ID" dirty="0"/>
          </a:p>
        </p:txBody>
      </p:sp>
      <p:sp>
        <p:nvSpPr>
          <p:cNvPr id="4" name="Right Arrow 3"/>
          <p:cNvSpPr/>
          <p:nvPr/>
        </p:nvSpPr>
        <p:spPr>
          <a:xfrm>
            <a:off x="5940152" y="4282899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7979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UJI BARLETT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04856" cy="5040560"/>
          </a:xfrm>
        </p:spPr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Pengujian homogenitas berfungsi untuk mengetahui varians data bersifat homogen atau heterogen berdasarkan faktor tertentu. Sama seperti pada kenormalan, bahwa asumsi homogenitas juga diperlukan pada beberapa analisis statistik parametrik</a:t>
            </a:r>
          </a:p>
          <a:p>
            <a:r>
              <a:rPr lang="id-ID" b="1" dirty="0">
                <a:solidFill>
                  <a:schemeClr val="tx1"/>
                </a:solidFill>
              </a:rPr>
              <a:t>Pada pengujian ini terdapat syarat data harus berdistrbusi normal. Pengujiannya adalah sebagai berikut.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H</a:t>
            </a:r>
            <a:r>
              <a:rPr lang="id-ID" b="1" baseline="-25000" dirty="0">
                <a:solidFill>
                  <a:schemeClr val="tx1"/>
                </a:solidFill>
              </a:rPr>
              <a:t>0</a:t>
            </a:r>
            <a:r>
              <a:rPr lang="id-ID" b="1" dirty="0">
                <a:solidFill>
                  <a:schemeClr val="tx1"/>
                </a:solidFill>
              </a:rPr>
              <a:t> : </a:t>
            </a:r>
            <a:r>
              <a:rPr lang="en-US" b="1" dirty="0">
                <a:solidFill>
                  <a:schemeClr val="tx1"/>
                </a:solidFill>
              </a:rPr>
              <a:t> (data </a:t>
            </a:r>
            <a:r>
              <a:rPr lang="en-US" b="1" dirty="0" err="1">
                <a:solidFill>
                  <a:schemeClr val="tx1"/>
                </a:solidFill>
              </a:rPr>
              <a:t>homogen</a:t>
            </a:r>
            <a:r>
              <a:rPr lang="en-US" b="1" dirty="0">
                <a:solidFill>
                  <a:schemeClr val="tx1"/>
                </a:solidFill>
              </a:rPr>
              <a:t>)</a:t>
            </a:r>
            <a:endParaRPr lang="id-ID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H</a:t>
            </a:r>
            <a:r>
              <a:rPr lang="id-ID" b="1" baseline="-25000" dirty="0">
                <a:solidFill>
                  <a:schemeClr val="tx1"/>
                </a:solidFill>
              </a:rPr>
              <a:t>1</a:t>
            </a:r>
            <a:r>
              <a:rPr lang="id-ID" b="1" dirty="0">
                <a:solidFill>
                  <a:schemeClr val="tx1"/>
                </a:solidFill>
              </a:rPr>
              <a:t> : paling sedikit ada satu  yang tidak sama</a:t>
            </a:r>
          </a:p>
          <a:p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755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112</TotalTime>
  <Words>2039</Words>
  <Application>Microsoft Office PowerPoint</Application>
  <PresentationFormat>On-screen Show (4:3)</PresentationFormat>
  <Paragraphs>311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Baskerville Old Face</vt:lpstr>
      <vt:lpstr>Calibri</vt:lpstr>
      <vt:lpstr>Century Gothic</vt:lpstr>
      <vt:lpstr>Times New Roman</vt:lpstr>
      <vt:lpstr>Wingdings</vt:lpstr>
      <vt:lpstr>Wingdings 2</vt:lpstr>
      <vt:lpstr>Austin</vt:lpstr>
      <vt:lpstr>Equation</vt:lpstr>
      <vt:lpstr>STATISTIKA NON PARAMETRIK   (DB156213)   2 SKS (3-0)</vt:lpstr>
      <vt:lpstr>PowerPoint Presentation</vt:lpstr>
      <vt:lpstr>PowerPoint Presentation</vt:lpstr>
      <vt:lpstr>Statistik Non Parametrik</vt:lpstr>
      <vt:lpstr>PowerPoint Presentation</vt:lpstr>
      <vt:lpstr>Keuntungan Statistik Non Parametrik</vt:lpstr>
      <vt:lpstr>Kerugian Statistik Non Parametrik</vt:lpstr>
      <vt:lpstr>PowerPoint Presentation</vt:lpstr>
      <vt:lpstr>UJI BARLETT</vt:lpstr>
      <vt:lpstr>UJI BARLETT</vt:lpstr>
      <vt:lpstr>UJI BARLETT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Penggunaan Statistik Non Parametrik</vt:lpstr>
      <vt:lpstr>Uji Binomial</vt:lpstr>
      <vt:lpstr>Uji Runs</vt:lpstr>
      <vt:lpstr>Pengujian Dua Sampel Independen</vt:lpstr>
      <vt:lpstr>Uji Mann-Whitney U</vt:lpstr>
      <vt:lpstr>Uji Kolmogorov-Smirnov</vt:lpstr>
      <vt:lpstr>Uji Moses Extreme Reactions</vt:lpstr>
      <vt:lpstr>Uji Run Wald-Wolfowitz</vt:lpstr>
      <vt:lpstr>Pengujian K Sampel Independen</vt:lpstr>
      <vt:lpstr>Uji Kruskal-Wallish H</vt:lpstr>
      <vt:lpstr>Uji Median </vt:lpstr>
      <vt:lpstr>Uji Tanda (Sign test)</vt:lpstr>
      <vt:lpstr>Uji Wilcoxon</vt:lpstr>
      <vt:lpstr>Uji Mc Nemar</vt:lpstr>
      <vt:lpstr>Uji K Sampel Berhubungan</vt:lpstr>
      <vt:lpstr>Uji Friedman</vt:lpstr>
      <vt:lpstr>Uji Kendall`s W</vt:lpstr>
      <vt:lpstr>Uji Cochran`s Q</vt:lpstr>
      <vt:lpstr>Uji Chi Square</vt:lpstr>
      <vt:lpstr>Uji 2 untuk memeriksa ketidak-tergantungan</vt:lpstr>
      <vt:lpstr>Uji 2 untuk memeriksa homogenitas</vt:lpstr>
      <vt:lpstr>Korelasi</vt:lpstr>
      <vt:lpstr>Korelasi Spearman</vt:lpstr>
      <vt:lpstr>Korelasi Tau Kendall`s</vt:lpstr>
      <vt:lpstr>Koefisien Kontingensi : C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NON PARAMETRIK</dc:title>
  <dc:creator>User</dc:creator>
  <cp:lastModifiedBy>Karina Farkhadin</cp:lastModifiedBy>
  <cp:revision>12</cp:revision>
  <dcterms:created xsi:type="dcterms:W3CDTF">2015-04-09T06:42:04Z</dcterms:created>
  <dcterms:modified xsi:type="dcterms:W3CDTF">2023-09-11T03:09:34Z</dcterms:modified>
</cp:coreProperties>
</file>