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Lst>
  <p:sldSz cx="18288000" cy="10287000"/>
  <p:notesSz cx="6858000" cy="9144000"/>
  <p:embeddedFontLst>
    <p:embeddedFont>
      <p:font typeface="Calibri" panose="020F0502020204030204" pitchFamily="34" charset="0"/>
      <p:regular r:id="rId21"/>
      <p:bold r:id="rId22"/>
      <p:italic r:id="rId23"/>
      <p:boldItalic r:id="rId24"/>
    </p:embeddedFont>
    <p:embeddedFont>
      <p:font typeface="Poppins" panose="00000500000000000000" pitchFamily="2" charset="0"/>
      <p:regular r:id="rId25"/>
    </p:embeddedFont>
    <p:embeddedFont>
      <p:font typeface="Poppins Bold" panose="00000800000000000000" charset="0"/>
      <p:regular r:id="rId26"/>
      <p:bold r:id="rId27"/>
    </p:embeddedFont>
    <p:embeddedFont>
      <p:font typeface="Poppins Semi-Bold" panose="020B0604020202020204" charset="0"/>
      <p:regular r:id="rId28"/>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varScale="1">
        <p:scale>
          <a:sx n="43" d="100"/>
          <a:sy n="43" d="100"/>
        </p:scale>
        <p:origin x="852" y="6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6.fntdata"/><Relationship Id="rId3" Type="http://schemas.openxmlformats.org/officeDocument/2006/relationships/slide" Target="slides/slide2.xml"/><Relationship Id="rId21" Type="http://schemas.openxmlformats.org/officeDocument/2006/relationships/font" Target="fonts/font1.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5.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4.fntdata"/><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3.fntdata"/><Relationship Id="rId28" Type="http://schemas.openxmlformats.org/officeDocument/2006/relationships/font" Target="fonts/font8.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2.fntdata"/><Relationship Id="rId27" Type="http://schemas.openxmlformats.org/officeDocument/2006/relationships/font" Target="fonts/font7.fntdata"/><Relationship Id="rId30"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12/3/2024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12/3/2024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12/3/2024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12/3/2024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12/3/2024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12/3/2024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12/3/2024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12/3/2024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12/3/2024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12/3/2024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12/3/2024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12/3/2024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svg"/><Relationship Id="rId13" Type="http://schemas.openxmlformats.org/officeDocument/2006/relationships/image" Target="../media/image12.svg"/><Relationship Id="rId18" Type="http://schemas.openxmlformats.org/officeDocument/2006/relationships/image" Target="../media/image17.png"/><Relationship Id="rId3" Type="http://schemas.openxmlformats.org/officeDocument/2006/relationships/image" Target="../media/image2.svg"/><Relationship Id="rId7" Type="http://schemas.openxmlformats.org/officeDocument/2006/relationships/image" Target="../media/image6.png"/><Relationship Id="rId12" Type="http://schemas.openxmlformats.org/officeDocument/2006/relationships/image" Target="../media/image11.png"/><Relationship Id="rId17" Type="http://schemas.openxmlformats.org/officeDocument/2006/relationships/image" Target="../media/image16.png"/><Relationship Id="rId2" Type="http://schemas.openxmlformats.org/officeDocument/2006/relationships/image" Target="../media/image1.png"/><Relationship Id="rId16" Type="http://schemas.openxmlformats.org/officeDocument/2006/relationships/image" Target="../media/image15.png"/><Relationship Id="rId1" Type="http://schemas.openxmlformats.org/officeDocument/2006/relationships/slideLayout" Target="../slideLayouts/slideLayout7.xml"/><Relationship Id="rId6" Type="http://schemas.openxmlformats.org/officeDocument/2006/relationships/image" Target="../media/image5.svg"/><Relationship Id="rId11" Type="http://schemas.openxmlformats.org/officeDocument/2006/relationships/image" Target="../media/image10.png"/><Relationship Id="rId5" Type="http://schemas.openxmlformats.org/officeDocument/2006/relationships/image" Target="../media/image4.png"/><Relationship Id="rId15" Type="http://schemas.openxmlformats.org/officeDocument/2006/relationships/image" Target="../media/image14.png"/><Relationship Id="rId10" Type="http://schemas.openxmlformats.org/officeDocument/2006/relationships/image" Target="../media/image9.svg"/><Relationship Id="rId4" Type="http://schemas.openxmlformats.org/officeDocument/2006/relationships/image" Target="../media/image3.png"/><Relationship Id="rId9" Type="http://schemas.openxmlformats.org/officeDocument/2006/relationships/image" Target="../media/image8.png"/><Relationship Id="rId14" Type="http://schemas.openxmlformats.org/officeDocument/2006/relationships/image" Target="../media/image13.jpeg"/></Relationships>
</file>

<file path=ppt/slides/_rels/slide10.xml.rels><?xml version="1.0" encoding="UTF-8" standalone="yes"?>
<Relationships xmlns="http://schemas.openxmlformats.org/package/2006/relationships"><Relationship Id="rId8" Type="http://schemas.openxmlformats.org/officeDocument/2006/relationships/image" Target="../media/image70.svg"/><Relationship Id="rId13" Type="http://schemas.openxmlformats.org/officeDocument/2006/relationships/image" Target="../media/image12.svg"/><Relationship Id="rId3" Type="http://schemas.openxmlformats.org/officeDocument/2006/relationships/image" Target="../media/image66.svg"/><Relationship Id="rId7" Type="http://schemas.openxmlformats.org/officeDocument/2006/relationships/image" Target="../media/image69.png"/><Relationship Id="rId12" Type="http://schemas.openxmlformats.org/officeDocument/2006/relationships/image" Target="../media/image11.png"/><Relationship Id="rId2" Type="http://schemas.openxmlformats.org/officeDocument/2006/relationships/image" Target="../media/image65.png"/><Relationship Id="rId1" Type="http://schemas.openxmlformats.org/officeDocument/2006/relationships/slideLayout" Target="../slideLayouts/slideLayout7.xml"/><Relationship Id="rId6" Type="http://schemas.openxmlformats.org/officeDocument/2006/relationships/image" Target="../media/image68.svg"/><Relationship Id="rId11" Type="http://schemas.openxmlformats.org/officeDocument/2006/relationships/image" Target="../media/image10.png"/><Relationship Id="rId5" Type="http://schemas.openxmlformats.org/officeDocument/2006/relationships/image" Target="../media/image67.png"/><Relationship Id="rId10" Type="http://schemas.openxmlformats.org/officeDocument/2006/relationships/image" Target="../media/image72.svg"/><Relationship Id="rId4" Type="http://schemas.openxmlformats.org/officeDocument/2006/relationships/image" Target="../media/image3.png"/><Relationship Id="rId9" Type="http://schemas.openxmlformats.org/officeDocument/2006/relationships/image" Target="../media/image71.png"/><Relationship Id="rId14" Type="http://schemas.openxmlformats.org/officeDocument/2006/relationships/image" Target="../media/image73.jpeg"/></Relationships>
</file>

<file path=ppt/slides/_rels/slide11.xml.rels><?xml version="1.0" encoding="UTF-8" standalone="yes"?>
<Relationships xmlns="http://schemas.openxmlformats.org/package/2006/relationships"><Relationship Id="rId8" Type="http://schemas.openxmlformats.org/officeDocument/2006/relationships/image" Target="../media/image7.svg"/><Relationship Id="rId13" Type="http://schemas.openxmlformats.org/officeDocument/2006/relationships/image" Target="../media/image12.svg"/><Relationship Id="rId18" Type="http://schemas.openxmlformats.org/officeDocument/2006/relationships/image" Target="../media/image78.svg"/><Relationship Id="rId3" Type="http://schemas.openxmlformats.org/officeDocument/2006/relationships/image" Target="../media/image2.svg"/><Relationship Id="rId7" Type="http://schemas.openxmlformats.org/officeDocument/2006/relationships/image" Target="../media/image6.png"/><Relationship Id="rId12" Type="http://schemas.openxmlformats.org/officeDocument/2006/relationships/image" Target="../media/image11.png"/><Relationship Id="rId17" Type="http://schemas.openxmlformats.org/officeDocument/2006/relationships/image" Target="../media/image77.png"/><Relationship Id="rId2" Type="http://schemas.openxmlformats.org/officeDocument/2006/relationships/image" Target="../media/image1.png"/><Relationship Id="rId16" Type="http://schemas.openxmlformats.org/officeDocument/2006/relationships/image" Target="../media/image76.svg"/><Relationship Id="rId20" Type="http://schemas.openxmlformats.org/officeDocument/2006/relationships/image" Target="../media/image80.svg"/><Relationship Id="rId1" Type="http://schemas.openxmlformats.org/officeDocument/2006/relationships/slideLayout" Target="../slideLayouts/slideLayout7.xml"/><Relationship Id="rId6" Type="http://schemas.openxmlformats.org/officeDocument/2006/relationships/image" Target="../media/image5.svg"/><Relationship Id="rId11" Type="http://schemas.openxmlformats.org/officeDocument/2006/relationships/image" Target="../media/image10.png"/><Relationship Id="rId5" Type="http://schemas.openxmlformats.org/officeDocument/2006/relationships/image" Target="../media/image4.png"/><Relationship Id="rId15" Type="http://schemas.openxmlformats.org/officeDocument/2006/relationships/image" Target="../media/image75.png"/><Relationship Id="rId10" Type="http://schemas.openxmlformats.org/officeDocument/2006/relationships/image" Target="../media/image9.svg"/><Relationship Id="rId19" Type="http://schemas.openxmlformats.org/officeDocument/2006/relationships/image" Target="../media/image79.png"/><Relationship Id="rId4" Type="http://schemas.openxmlformats.org/officeDocument/2006/relationships/image" Target="../media/image3.png"/><Relationship Id="rId9" Type="http://schemas.openxmlformats.org/officeDocument/2006/relationships/image" Target="../media/image8.png"/><Relationship Id="rId14" Type="http://schemas.openxmlformats.org/officeDocument/2006/relationships/image" Target="../media/image74.png"/></Relationships>
</file>

<file path=ppt/slides/_rels/slide12.xml.rels><?xml version="1.0" encoding="UTF-8" standalone="yes"?>
<Relationships xmlns="http://schemas.openxmlformats.org/package/2006/relationships"><Relationship Id="rId8" Type="http://schemas.openxmlformats.org/officeDocument/2006/relationships/image" Target="../media/image70.svg"/><Relationship Id="rId13" Type="http://schemas.openxmlformats.org/officeDocument/2006/relationships/image" Target="../media/image12.svg"/><Relationship Id="rId18" Type="http://schemas.openxmlformats.org/officeDocument/2006/relationships/image" Target="../media/image85.svg"/><Relationship Id="rId26" Type="http://schemas.openxmlformats.org/officeDocument/2006/relationships/image" Target="../media/image93.svg"/><Relationship Id="rId3" Type="http://schemas.openxmlformats.org/officeDocument/2006/relationships/image" Target="../media/image66.svg"/><Relationship Id="rId21" Type="http://schemas.openxmlformats.org/officeDocument/2006/relationships/image" Target="../media/image88.png"/><Relationship Id="rId7" Type="http://schemas.openxmlformats.org/officeDocument/2006/relationships/image" Target="../media/image69.png"/><Relationship Id="rId12" Type="http://schemas.openxmlformats.org/officeDocument/2006/relationships/image" Target="../media/image11.png"/><Relationship Id="rId17" Type="http://schemas.openxmlformats.org/officeDocument/2006/relationships/image" Target="../media/image84.png"/><Relationship Id="rId25" Type="http://schemas.openxmlformats.org/officeDocument/2006/relationships/image" Target="../media/image92.png"/><Relationship Id="rId2" Type="http://schemas.openxmlformats.org/officeDocument/2006/relationships/image" Target="../media/image65.png"/><Relationship Id="rId16" Type="http://schemas.openxmlformats.org/officeDocument/2006/relationships/image" Target="../media/image83.svg"/><Relationship Id="rId20" Type="http://schemas.openxmlformats.org/officeDocument/2006/relationships/image" Target="../media/image87.svg"/><Relationship Id="rId29" Type="http://schemas.openxmlformats.org/officeDocument/2006/relationships/image" Target="../media/image96.png"/><Relationship Id="rId1" Type="http://schemas.openxmlformats.org/officeDocument/2006/relationships/slideLayout" Target="../slideLayouts/slideLayout7.xml"/><Relationship Id="rId6" Type="http://schemas.openxmlformats.org/officeDocument/2006/relationships/image" Target="../media/image68.svg"/><Relationship Id="rId11" Type="http://schemas.openxmlformats.org/officeDocument/2006/relationships/image" Target="../media/image10.png"/><Relationship Id="rId24" Type="http://schemas.openxmlformats.org/officeDocument/2006/relationships/image" Target="../media/image91.svg"/><Relationship Id="rId5" Type="http://schemas.openxmlformats.org/officeDocument/2006/relationships/image" Target="../media/image67.png"/><Relationship Id="rId15" Type="http://schemas.openxmlformats.org/officeDocument/2006/relationships/image" Target="../media/image82.png"/><Relationship Id="rId23" Type="http://schemas.openxmlformats.org/officeDocument/2006/relationships/image" Target="../media/image90.png"/><Relationship Id="rId28" Type="http://schemas.openxmlformats.org/officeDocument/2006/relationships/image" Target="../media/image95.svg"/><Relationship Id="rId10" Type="http://schemas.openxmlformats.org/officeDocument/2006/relationships/image" Target="../media/image72.svg"/><Relationship Id="rId19" Type="http://schemas.openxmlformats.org/officeDocument/2006/relationships/image" Target="../media/image86.png"/><Relationship Id="rId4" Type="http://schemas.openxmlformats.org/officeDocument/2006/relationships/image" Target="../media/image3.png"/><Relationship Id="rId9" Type="http://schemas.openxmlformats.org/officeDocument/2006/relationships/image" Target="../media/image71.png"/><Relationship Id="rId14" Type="http://schemas.openxmlformats.org/officeDocument/2006/relationships/image" Target="../media/image81.jpeg"/><Relationship Id="rId22" Type="http://schemas.openxmlformats.org/officeDocument/2006/relationships/image" Target="../media/image89.svg"/><Relationship Id="rId27" Type="http://schemas.openxmlformats.org/officeDocument/2006/relationships/image" Target="../media/image94.png"/><Relationship Id="rId30" Type="http://schemas.openxmlformats.org/officeDocument/2006/relationships/image" Target="../media/image97.svg"/></Relationships>
</file>

<file path=ppt/slides/_rels/slide13.xml.rels><?xml version="1.0" encoding="UTF-8" standalone="yes"?>
<Relationships xmlns="http://schemas.openxmlformats.org/package/2006/relationships"><Relationship Id="rId8" Type="http://schemas.openxmlformats.org/officeDocument/2006/relationships/image" Target="../media/image70.svg"/><Relationship Id="rId13" Type="http://schemas.openxmlformats.org/officeDocument/2006/relationships/image" Target="../media/image12.svg"/><Relationship Id="rId3" Type="http://schemas.openxmlformats.org/officeDocument/2006/relationships/image" Target="../media/image66.svg"/><Relationship Id="rId7" Type="http://schemas.openxmlformats.org/officeDocument/2006/relationships/image" Target="../media/image69.png"/><Relationship Id="rId12" Type="http://schemas.openxmlformats.org/officeDocument/2006/relationships/image" Target="../media/image11.png"/><Relationship Id="rId2" Type="http://schemas.openxmlformats.org/officeDocument/2006/relationships/image" Target="../media/image65.png"/><Relationship Id="rId1" Type="http://schemas.openxmlformats.org/officeDocument/2006/relationships/slideLayout" Target="../slideLayouts/slideLayout7.xml"/><Relationship Id="rId6" Type="http://schemas.openxmlformats.org/officeDocument/2006/relationships/image" Target="../media/image68.svg"/><Relationship Id="rId11" Type="http://schemas.openxmlformats.org/officeDocument/2006/relationships/image" Target="../media/image10.png"/><Relationship Id="rId5" Type="http://schemas.openxmlformats.org/officeDocument/2006/relationships/image" Target="../media/image67.png"/><Relationship Id="rId10" Type="http://schemas.openxmlformats.org/officeDocument/2006/relationships/image" Target="../media/image72.svg"/><Relationship Id="rId4" Type="http://schemas.openxmlformats.org/officeDocument/2006/relationships/image" Target="../media/image3.png"/><Relationship Id="rId9" Type="http://schemas.openxmlformats.org/officeDocument/2006/relationships/image" Target="../media/image71.png"/><Relationship Id="rId14" Type="http://schemas.openxmlformats.org/officeDocument/2006/relationships/image" Target="../media/image98.jpeg"/></Relationships>
</file>

<file path=ppt/slides/_rels/slide14.xml.rels><?xml version="1.0" encoding="UTF-8" standalone="yes"?>
<Relationships xmlns="http://schemas.openxmlformats.org/package/2006/relationships"><Relationship Id="rId8" Type="http://schemas.openxmlformats.org/officeDocument/2006/relationships/image" Target="../media/image99.png"/><Relationship Id="rId13" Type="http://schemas.openxmlformats.org/officeDocument/2006/relationships/image" Target="../media/image104.svg"/><Relationship Id="rId3" Type="http://schemas.openxmlformats.org/officeDocument/2006/relationships/image" Target="../media/image19.svg"/><Relationship Id="rId7" Type="http://schemas.openxmlformats.org/officeDocument/2006/relationships/image" Target="../media/image23.svg"/><Relationship Id="rId12" Type="http://schemas.openxmlformats.org/officeDocument/2006/relationships/image" Target="../media/image103.png"/><Relationship Id="rId17" Type="http://schemas.openxmlformats.org/officeDocument/2006/relationships/image" Target="../media/image108.svg"/><Relationship Id="rId2" Type="http://schemas.openxmlformats.org/officeDocument/2006/relationships/image" Target="../media/image18.png"/><Relationship Id="rId16" Type="http://schemas.openxmlformats.org/officeDocument/2006/relationships/image" Target="../media/image107.png"/><Relationship Id="rId1" Type="http://schemas.openxmlformats.org/officeDocument/2006/relationships/slideLayout" Target="../slideLayouts/slideLayout7.xml"/><Relationship Id="rId6" Type="http://schemas.openxmlformats.org/officeDocument/2006/relationships/image" Target="../media/image22.png"/><Relationship Id="rId11" Type="http://schemas.openxmlformats.org/officeDocument/2006/relationships/image" Target="../media/image102.svg"/><Relationship Id="rId5" Type="http://schemas.openxmlformats.org/officeDocument/2006/relationships/image" Target="../media/image21.svg"/><Relationship Id="rId15" Type="http://schemas.openxmlformats.org/officeDocument/2006/relationships/image" Target="../media/image106.svg"/><Relationship Id="rId10" Type="http://schemas.openxmlformats.org/officeDocument/2006/relationships/image" Target="../media/image101.png"/><Relationship Id="rId4" Type="http://schemas.openxmlformats.org/officeDocument/2006/relationships/image" Target="../media/image20.png"/><Relationship Id="rId9" Type="http://schemas.openxmlformats.org/officeDocument/2006/relationships/image" Target="../media/image100.svg"/><Relationship Id="rId14" Type="http://schemas.openxmlformats.org/officeDocument/2006/relationships/image" Target="../media/image105.png"/></Relationships>
</file>

<file path=ppt/slides/_rels/slide15.xml.rels><?xml version="1.0" encoding="UTF-8" standalone="yes"?>
<Relationships xmlns="http://schemas.openxmlformats.org/package/2006/relationships"><Relationship Id="rId8" Type="http://schemas.openxmlformats.org/officeDocument/2006/relationships/image" Target="../media/image7.svg"/><Relationship Id="rId13" Type="http://schemas.openxmlformats.org/officeDocument/2006/relationships/image" Target="../media/image12.svg"/><Relationship Id="rId3" Type="http://schemas.openxmlformats.org/officeDocument/2006/relationships/image" Target="../media/image2.sv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sv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svg"/><Relationship Id="rId4" Type="http://schemas.openxmlformats.org/officeDocument/2006/relationships/image" Target="../media/image3.png"/><Relationship Id="rId9" Type="http://schemas.openxmlformats.org/officeDocument/2006/relationships/image" Target="../media/image8.png"/><Relationship Id="rId14" Type="http://schemas.openxmlformats.org/officeDocument/2006/relationships/image" Target="../media/image74.png"/></Relationships>
</file>

<file path=ppt/slides/_rels/slide16.xml.rels><?xml version="1.0" encoding="UTF-8" standalone="yes"?>
<Relationships xmlns="http://schemas.openxmlformats.org/package/2006/relationships"><Relationship Id="rId8" Type="http://schemas.openxmlformats.org/officeDocument/2006/relationships/image" Target="../media/image7.svg"/><Relationship Id="rId13" Type="http://schemas.openxmlformats.org/officeDocument/2006/relationships/image" Target="../media/image12.svg"/><Relationship Id="rId3" Type="http://schemas.openxmlformats.org/officeDocument/2006/relationships/image" Target="../media/image2.sv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sv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svg"/><Relationship Id="rId4" Type="http://schemas.openxmlformats.org/officeDocument/2006/relationships/image" Target="../media/image3.png"/><Relationship Id="rId9" Type="http://schemas.openxmlformats.org/officeDocument/2006/relationships/image" Target="../media/image8.png"/><Relationship Id="rId14" Type="http://schemas.openxmlformats.org/officeDocument/2006/relationships/image" Target="../media/image109.jpeg"/></Relationships>
</file>

<file path=ppt/slides/_rels/slide17.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2.svg"/><Relationship Id="rId7" Type="http://schemas.openxmlformats.org/officeDocument/2006/relationships/image" Target="../media/image7.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5.svg"/><Relationship Id="rId10" Type="http://schemas.openxmlformats.org/officeDocument/2006/relationships/image" Target="../media/image3.png"/><Relationship Id="rId4" Type="http://schemas.openxmlformats.org/officeDocument/2006/relationships/image" Target="../media/image4.png"/><Relationship Id="rId9" Type="http://schemas.openxmlformats.org/officeDocument/2006/relationships/image" Target="../media/image9.svg"/></Relationships>
</file>

<file path=ppt/slides/_rels/slide18.xml.rels><?xml version="1.0" encoding="UTF-8" standalone="yes"?>
<Relationships xmlns="http://schemas.openxmlformats.org/package/2006/relationships"><Relationship Id="rId8" Type="http://schemas.openxmlformats.org/officeDocument/2006/relationships/image" Target="../media/image7.svg"/><Relationship Id="rId13" Type="http://schemas.openxmlformats.org/officeDocument/2006/relationships/image" Target="../media/image12.svg"/><Relationship Id="rId3" Type="http://schemas.openxmlformats.org/officeDocument/2006/relationships/image" Target="../media/image2.sv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sv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svg"/><Relationship Id="rId4" Type="http://schemas.openxmlformats.org/officeDocument/2006/relationships/image" Target="../media/image3.png"/><Relationship Id="rId9" Type="http://schemas.openxmlformats.org/officeDocument/2006/relationships/image" Target="../media/image8.png"/><Relationship Id="rId14" Type="http://schemas.openxmlformats.org/officeDocument/2006/relationships/image" Target="../media/image109.jpeg"/></Relationships>
</file>

<file path=ppt/slides/_rels/slide19.xml.rels><?xml version="1.0" encoding="UTF-8" standalone="yes"?>
<Relationships xmlns="http://schemas.openxmlformats.org/package/2006/relationships"><Relationship Id="rId8" Type="http://schemas.openxmlformats.org/officeDocument/2006/relationships/image" Target="../media/image7.svg"/><Relationship Id="rId13" Type="http://schemas.openxmlformats.org/officeDocument/2006/relationships/image" Target="../media/image12.svg"/><Relationship Id="rId18" Type="http://schemas.openxmlformats.org/officeDocument/2006/relationships/image" Target="../media/image17.png"/><Relationship Id="rId3" Type="http://schemas.openxmlformats.org/officeDocument/2006/relationships/image" Target="../media/image2.svg"/><Relationship Id="rId7" Type="http://schemas.openxmlformats.org/officeDocument/2006/relationships/image" Target="../media/image6.png"/><Relationship Id="rId12" Type="http://schemas.openxmlformats.org/officeDocument/2006/relationships/image" Target="../media/image11.png"/><Relationship Id="rId17" Type="http://schemas.openxmlformats.org/officeDocument/2006/relationships/image" Target="../media/image16.png"/><Relationship Id="rId2" Type="http://schemas.openxmlformats.org/officeDocument/2006/relationships/image" Target="../media/image1.png"/><Relationship Id="rId16" Type="http://schemas.openxmlformats.org/officeDocument/2006/relationships/image" Target="../media/image15.png"/><Relationship Id="rId1" Type="http://schemas.openxmlformats.org/officeDocument/2006/relationships/slideLayout" Target="../slideLayouts/slideLayout7.xml"/><Relationship Id="rId6" Type="http://schemas.openxmlformats.org/officeDocument/2006/relationships/image" Target="../media/image5.svg"/><Relationship Id="rId11" Type="http://schemas.openxmlformats.org/officeDocument/2006/relationships/image" Target="../media/image10.png"/><Relationship Id="rId5" Type="http://schemas.openxmlformats.org/officeDocument/2006/relationships/image" Target="../media/image4.png"/><Relationship Id="rId15" Type="http://schemas.openxmlformats.org/officeDocument/2006/relationships/image" Target="../media/image14.png"/><Relationship Id="rId10" Type="http://schemas.openxmlformats.org/officeDocument/2006/relationships/image" Target="../media/image9.svg"/><Relationship Id="rId4" Type="http://schemas.openxmlformats.org/officeDocument/2006/relationships/image" Target="../media/image3.png"/><Relationship Id="rId9" Type="http://schemas.openxmlformats.org/officeDocument/2006/relationships/image" Target="../media/image8.png"/><Relationship Id="rId14" Type="http://schemas.openxmlformats.org/officeDocument/2006/relationships/image" Target="../media/image110.jpeg"/></Relationships>
</file>

<file path=ppt/slides/_rels/slide2.xml.rels><?xml version="1.0" encoding="UTF-8" standalone="yes"?>
<Relationships xmlns="http://schemas.openxmlformats.org/package/2006/relationships"><Relationship Id="rId8" Type="http://schemas.openxmlformats.org/officeDocument/2006/relationships/image" Target="../media/image24.png"/><Relationship Id="rId13" Type="http://schemas.openxmlformats.org/officeDocument/2006/relationships/image" Target="../media/image29.svg"/><Relationship Id="rId18" Type="http://schemas.openxmlformats.org/officeDocument/2006/relationships/image" Target="../media/image34.png"/><Relationship Id="rId3" Type="http://schemas.openxmlformats.org/officeDocument/2006/relationships/image" Target="../media/image19.svg"/><Relationship Id="rId21" Type="http://schemas.openxmlformats.org/officeDocument/2006/relationships/image" Target="../media/image37.svg"/><Relationship Id="rId7" Type="http://schemas.openxmlformats.org/officeDocument/2006/relationships/image" Target="../media/image23.svg"/><Relationship Id="rId12" Type="http://schemas.openxmlformats.org/officeDocument/2006/relationships/image" Target="../media/image28.png"/><Relationship Id="rId17" Type="http://schemas.openxmlformats.org/officeDocument/2006/relationships/image" Target="../media/image33.svg"/><Relationship Id="rId2" Type="http://schemas.openxmlformats.org/officeDocument/2006/relationships/image" Target="../media/image18.png"/><Relationship Id="rId16" Type="http://schemas.openxmlformats.org/officeDocument/2006/relationships/image" Target="../media/image32.png"/><Relationship Id="rId20" Type="http://schemas.openxmlformats.org/officeDocument/2006/relationships/image" Target="../media/image36.png"/><Relationship Id="rId1" Type="http://schemas.openxmlformats.org/officeDocument/2006/relationships/slideLayout" Target="../slideLayouts/slideLayout7.xml"/><Relationship Id="rId6" Type="http://schemas.openxmlformats.org/officeDocument/2006/relationships/image" Target="../media/image22.png"/><Relationship Id="rId11" Type="http://schemas.openxmlformats.org/officeDocument/2006/relationships/image" Target="../media/image27.svg"/><Relationship Id="rId5" Type="http://schemas.openxmlformats.org/officeDocument/2006/relationships/image" Target="../media/image21.svg"/><Relationship Id="rId15" Type="http://schemas.openxmlformats.org/officeDocument/2006/relationships/image" Target="../media/image31.svg"/><Relationship Id="rId23" Type="http://schemas.openxmlformats.org/officeDocument/2006/relationships/image" Target="../media/image39.svg"/><Relationship Id="rId10" Type="http://schemas.openxmlformats.org/officeDocument/2006/relationships/image" Target="../media/image26.png"/><Relationship Id="rId19" Type="http://schemas.openxmlformats.org/officeDocument/2006/relationships/image" Target="../media/image35.svg"/><Relationship Id="rId4" Type="http://schemas.openxmlformats.org/officeDocument/2006/relationships/image" Target="../media/image20.png"/><Relationship Id="rId9" Type="http://schemas.openxmlformats.org/officeDocument/2006/relationships/image" Target="../media/image25.svg"/><Relationship Id="rId14" Type="http://schemas.openxmlformats.org/officeDocument/2006/relationships/image" Target="../media/image30.png"/><Relationship Id="rId22" Type="http://schemas.openxmlformats.org/officeDocument/2006/relationships/image" Target="../media/image38.png"/></Relationships>
</file>

<file path=ppt/slides/_rels/slide3.xml.rels><?xml version="1.0" encoding="UTF-8" standalone="yes"?>
<Relationships xmlns="http://schemas.openxmlformats.org/package/2006/relationships"><Relationship Id="rId8" Type="http://schemas.openxmlformats.org/officeDocument/2006/relationships/image" Target="../media/image7.svg"/><Relationship Id="rId13" Type="http://schemas.openxmlformats.org/officeDocument/2006/relationships/image" Target="../media/image12.svg"/><Relationship Id="rId3" Type="http://schemas.openxmlformats.org/officeDocument/2006/relationships/image" Target="../media/image2.sv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sv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svg"/><Relationship Id="rId4" Type="http://schemas.openxmlformats.org/officeDocument/2006/relationships/image" Target="../media/image3.png"/><Relationship Id="rId9" Type="http://schemas.openxmlformats.org/officeDocument/2006/relationships/image" Target="../media/image8.png"/><Relationship Id="rId14" Type="http://schemas.openxmlformats.org/officeDocument/2006/relationships/image" Target="../media/image40.jpeg"/></Relationships>
</file>

<file path=ppt/slides/_rels/slide4.xml.rels><?xml version="1.0" encoding="UTF-8" standalone="yes"?>
<Relationships xmlns="http://schemas.openxmlformats.org/package/2006/relationships"><Relationship Id="rId8" Type="http://schemas.openxmlformats.org/officeDocument/2006/relationships/image" Target="../media/image41.png"/><Relationship Id="rId13" Type="http://schemas.openxmlformats.org/officeDocument/2006/relationships/image" Target="../media/image46.svg"/><Relationship Id="rId18" Type="http://schemas.openxmlformats.org/officeDocument/2006/relationships/image" Target="../media/image51.png"/><Relationship Id="rId3" Type="http://schemas.openxmlformats.org/officeDocument/2006/relationships/image" Target="../media/image19.svg"/><Relationship Id="rId21" Type="http://schemas.openxmlformats.org/officeDocument/2006/relationships/image" Target="../media/image54.svg"/><Relationship Id="rId7" Type="http://schemas.openxmlformats.org/officeDocument/2006/relationships/image" Target="../media/image23.svg"/><Relationship Id="rId12" Type="http://schemas.openxmlformats.org/officeDocument/2006/relationships/image" Target="../media/image45.png"/><Relationship Id="rId17" Type="http://schemas.openxmlformats.org/officeDocument/2006/relationships/image" Target="../media/image50.svg"/><Relationship Id="rId2" Type="http://schemas.openxmlformats.org/officeDocument/2006/relationships/image" Target="../media/image18.png"/><Relationship Id="rId16" Type="http://schemas.openxmlformats.org/officeDocument/2006/relationships/image" Target="../media/image49.png"/><Relationship Id="rId20" Type="http://schemas.openxmlformats.org/officeDocument/2006/relationships/image" Target="../media/image53.png"/><Relationship Id="rId1" Type="http://schemas.openxmlformats.org/officeDocument/2006/relationships/slideLayout" Target="../slideLayouts/slideLayout7.xml"/><Relationship Id="rId6" Type="http://schemas.openxmlformats.org/officeDocument/2006/relationships/image" Target="../media/image22.png"/><Relationship Id="rId11" Type="http://schemas.openxmlformats.org/officeDocument/2006/relationships/image" Target="../media/image44.svg"/><Relationship Id="rId5" Type="http://schemas.openxmlformats.org/officeDocument/2006/relationships/image" Target="../media/image21.svg"/><Relationship Id="rId15" Type="http://schemas.openxmlformats.org/officeDocument/2006/relationships/image" Target="../media/image48.svg"/><Relationship Id="rId10" Type="http://schemas.openxmlformats.org/officeDocument/2006/relationships/image" Target="../media/image43.png"/><Relationship Id="rId19" Type="http://schemas.openxmlformats.org/officeDocument/2006/relationships/image" Target="../media/image52.svg"/><Relationship Id="rId4" Type="http://schemas.openxmlformats.org/officeDocument/2006/relationships/image" Target="../media/image20.png"/><Relationship Id="rId9" Type="http://schemas.openxmlformats.org/officeDocument/2006/relationships/image" Target="../media/image42.svg"/><Relationship Id="rId14" Type="http://schemas.openxmlformats.org/officeDocument/2006/relationships/image" Target="../media/image47.png"/></Relationships>
</file>

<file path=ppt/slides/_rels/slide5.xml.rels><?xml version="1.0" encoding="UTF-8" standalone="yes"?>
<Relationships xmlns="http://schemas.openxmlformats.org/package/2006/relationships"><Relationship Id="rId8" Type="http://schemas.openxmlformats.org/officeDocument/2006/relationships/image" Target="../media/image55.png"/><Relationship Id="rId3" Type="http://schemas.openxmlformats.org/officeDocument/2006/relationships/image" Target="../media/image19.svg"/><Relationship Id="rId7" Type="http://schemas.openxmlformats.org/officeDocument/2006/relationships/image" Target="../media/image23.svg"/><Relationship Id="rId2" Type="http://schemas.openxmlformats.org/officeDocument/2006/relationships/image" Target="../media/image18.png"/><Relationship Id="rId1" Type="http://schemas.openxmlformats.org/officeDocument/2006/relationships/slideLayout" Target="../slideLayouts/slideLayout7.xml"/><Relationship Id="rId6" Type="http://schemas.openxmlformats.org/officeDocument/2006/relationships/image" Target="../media/image22.png"/><Relationship Id="rId11" Type="http://schemas.openxmlformats.org/officeDocument/2006/relationships/image" Target="../media/image58.svg"/><Relationship Id="rId5" Type="http://schemas.openxmlformats.org/officeDocument/2006/relationships/image" Target="../media/image21.svg"/><Relationship Id="rId10" Type="http://schemas.openxmlformats.org/officeDocument/2006/relationships/image" Target="../media/image57.png"/><Relationship Id="rId4" Type="http://schemas.openxmlformats.org/officeDocument/2006/relationships/image" Target="../media/image20.png"/><Relationship Id="rId9" Type="http://schemas.openxmlformats.org/officeDocument/2006/relationships/image" Target="../media/image56.svg"/></Relationships>
</file>

<file path=ppt/slides/_rels/slide6.xml.rels><?xml version="1.0" encoding="UTF-8" standalone="yes"?>
<Relationships xmlns="http://schemas.openxmlformats.org/package/2006/relationships"><Relationship Id="rId8" Type="http://schemas.openxmlformats.org/officeDocument/2006/relationships/image" Target="../media/image55.png"/><Relationship Id="rId3" Type="http://schemas.openxmlformats.org/officeDocument/2006/relationships/image" Target="../media/image19.svg"/><Relationship Id="rId7" Type="http://schemas.openxmlformats.org/officeDocument/2006/relationships/image" Target="../media/image23.svg"/><Relationship Id="rId2" Type="http://schemas.openxmlformats.org/officeDocument/2006/relationships/image" Target="../media/image18.png"/><Relationship Id="rId1" Type="http://schemas.openxmlformats.org/officeDocument/2006/relationships/slideLayout" Target="../slideLayouts/slideLayout7.xml"/><Relationship Id="rId6" Type="http://schemas.openxmlformats.org/officeDocument/2006/relationships/image" Target="../media/image22.png"/><Relationship Id="rId11" Type="http://schemas.openxmlformats.org/officeDocument/2006/relationships/image" Target="../media/image60.svg"/><Relationship Id="rId5" Type="http://schemas.openxmlformats.org/officeDocument/2006/relationships/image" Target="../media/image21.svg"/><Relationship Id="rId10" Type="http://schemas.openxmlformats.org/officeDocument/2006/relationships/image" Target="../media/image59.png"/><Relationship Id="rId4" Type="http://schemas.openxmlformats.org/officeDocument/2006/relationships/image" Target="../media/image20.png"/><Relationship Id="rId9" Type="http://schemas.openxmlformats.org/officeDocument/2006/relationships/image" Target="../media/image56.svg"/></Relationships>
</file>

<file path=ppt/slides/_rels/slide7.xml.rels><?xml version="1.0" encoding="UTF-8" standalone="yes"?>
<Relationships xmlns="http://schemas.openxmlformats.org/package/2006/relationships"><Relationship Id="rId8" Type="http://schemas.openxmlformats.org/officeDocument/2006/relationships/image" Target="../media/image55.png"/><Relationship Id="rId3" Type="http://schemas.openxmlformats.org/officeDocument/2006/relationships/image" Target="../media/image19.svg"/><Relationship Id="rId7" Type="http://schemas.openxmlformats.org/officeDocument/2006/relationships/image" Target="../media/image23.svg"/><Relationship Id="rId2" Type="http://schemas.openxmlformats.org/officeDocument/2006/relationships/image" Target="../media/image18.png"/><Relationship Id="rId1" Type="http://schemas.openxmlformats.org/officeDocument/2006/relationships/slideLayout" Target="../slideLayouts/slideLayout7.xml"/><Relationship Id="rId6" Type="http://schemas.openxmlformats.org/officeDocument/2006/relationships/image" Target="../media/image22.png"/><Relationship Id="rId11" Type="http://schemas.openxmlformats.org/officeDocument/2006/relationships/image" Target="../media/image62.svg"/><Relationship Id="rId5" Type="http://schemas.openxmlformats.org/officeDocument/2006/relationships/image" Target="../media/image21.svg"/><Relationship Id="rId10" Type="http://schemas.openxmlformats.org/officeDocument/2006/relationships/image" Target="../media/image61.png"/><Relationship Id="rId4" Type="http://schemas.openxmlformats.org/officeDocument/2006/relationships/image" Target="../media/image20.png"/><Relationship Id="rId9" Type="http://schemas.openxmlformats.org/officeDocument/2006/relationships/image" Target="../media/image56.svg"/></Relationships>
</file>

<file path=ppt/slides/_rels/slide8.xml.rels><?xml version="1.0" encoding="UTF-8" standalone="yes"?>
<Relationships xmlns="http://schemas.openxmlformats.org/package/2006/relationships"><Relationship Id="rId8" Type="http://schemas.openxmlformats.org/officeDocument/2006/relationships/image" Target="../media/image55.png"/><Relationship Id="rId3" Type="http://schemas.openxmlformats.org/officeDocument/2006/relationships/image" Target="../media/image19.svg"/><Relationship Id="rId7" Type="http://schemas.openxmlformats.org/officeDocument/2006/relationships/image" Target="../media/image23.svg"/><Relationship Id="rId2" Type="http://schemas.openxmlformats.org/officeDocument/2006/relationships/image" Target="../media/image18.png"/><Relationship Id="rId1" Type="http://schemas.openxmlformats.org/officeDocument/2006/relationships/slideLayout" Target="../slideLayouts/slideLayout7.xml"/><Relationship Id="rId6" Type="http://schemas.openxmlformats.org/officeDocument/2006/relationships/image" Target="../media/image22.png"/><Relationship Id="rId11" Type="http://schemas.openxmlformats.org/officeDocument/2006/relationships/image" Target="../media/image64.svg"/><Relationship Id="rId5" Type="http://schemas.openxmlformats.org/officeDocument/2006/relationships/image" Target="../media/image21.svg"/><Relationship Id="rId10" Type="http://schemas.openxmlformats.org/officeDocument/2006/relationships/image" Target="../media/image63.png"/><Relationship Id="rId4" Type="http://schemas.openxmlformats.org/officeDocument/2006/relationships/image" Target="../media/image20.png"/><Relationship Id="rId9" Type="http://schemas.openxmlformats.org/officeDocument/2006/relationships/image" Target="../media/image56.svg"/></Relationships>
</file>

<file path=ppt/slides/_rels/slide9.xml.rels><?xml version="1.0" encoding="UTF-8" standalone="yes"?>
<Relationships xmlns="http://schemas.openxmlformats.org/package/2006/relationships"><Relationship Id="rId8" Type="http://schemas.openxmlformats.org/officeDocument/2006/relationships/image" Target="../media/image55.png"/><Relationship Id="rId3" Type="http://schemas.openxmlformats.org/officeDocument/2006/relationships/image" Target="../media/image19.svg"/><Relationship Id="rId7" Type="http://schemas.openxmlformats.org/officeDocument/2006/relationships/image" Target="../media/image23.svg"/><Relationship Id="rId2" Type="http://schemas.openxmlformats.org/officeDocument/2006/relationships/image" Target="../media/image18.png"/><Relationship Id="rId1" Type="http://schemas.openxmlformats.org/officeDocument/2006/relationships/slideLayout" Target="../slideLayouts/slideLayout7.xml"/><Relationship Id="rId6" Type="http://schemas.openxmlformats.org/officeDocument/2006/relationships/image" Target="../media/image22.png"/><Relationship Id="rId11" Type="http://schemas.openxmlformats.org/officeDocument/2006/relationships/image" Target="../media/image64.svg"/><Relationship Id="rId5" Type="http://schemas.openxmlformats.org/officeDocument/2006/relationships/image" Target="../media/image21.svg"/><Relationship Id="rId10" Type="http://schemas.openxmlformats.org/officeDocument/2006/relationships/image" Target="../media/image63.png"/><Relationship Id="rId4" Type="http://schemas.openxmlformats.org/officeDocument/2006/relationships/image" Target="../media/image20.png"/><Relationship Id="rId9" Type="http://schemas.openxmlformats.org/officeDocument/2006/relationships/image" Target="../media/image56.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833562" y="7221036"/>
            <a:ext cx="15621821" cy="13267512"/>
          </a:xfrm>
          <a:custGeom>
            <a:avLst/>
            <a:gdLst/>
            <a:ahLst/>
            <a:cxnLst/>
            <a:rect l="l" t="t" r="r" b="b"/>
            <a:pathLst>
              <a:path w="15621821" h="13267512">
                <a:moveTo>
                  <a:pt x="0" y="0"/>
                </a:moveTo>
                <a:lnTo>
                  <a:pt x="15621821" y="0"/>
                </a:lnTo>
                <a:lnTo>
                  <a:pt x="15621821" y="13267512"/>
                </a:lnTo>
                <a:lnTo>
                  <a:pt x="0" y="13267512"/>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grpSp>
        <p:nvGrpSpPr>
          <p:cNvPr id="3" name="Group 3"/>
          <p:cNvGrpSpPr/>
          <p:nvPr/>
        </p:nvGrpSpPr>
        <p:grpSpPr>
          <a:xfrm rot="-1775767">
            <a:off x="7864699" y="9517084"/>
            <a:ext cx="4968491" cy="236003"/>
            <a:chOff x="0" y="0"/>
            <a:chExt cx="6624655" cy="314671"/>
          </a:xfrm>
        </p:grpSpPr>
        <p:sp>
          <p:nvSpPr>
            <p:cNvPr id="4" name="Freeform 4"/>
            <p:cNvSpPr/>
            <p:nvPr/>
          </p:nvSpPr>
          <p:spPr>
            <a:xfrm flipV="1">
              <a:off x="0" y="0"/>
              <a:ext cx="6624701" cy="314706"/>
            </a:xfrm>
            <a:custGeom>
              <a:avLst/>
              <a:gdLst/>
              <a:ahLst/>
              <a:cxnLst/>
              <a:rect l="l" t="t" r="r" b="b"/>
              <a:pathLst>
                <a:path w="6624701" h="314706">
                  <a:moveTo>
                    <a:pt x="0" y="314706"/>
                  </a:moveTo>
                  <a:lnTo>
                    <a:pt x="6624701" y="314706"/>
                  </a:lnTo>
                  <a:lnTo>
                    <a:pt x="6624701" y="0"/>
                  </a:lnTo>
                  <a:lnTo>
                    <a:pt x="0" y="0"/>
                  </a:lnTo>
                  <a:lnTo>
                    <a:pt x="0" y="314706"/>
                  </a:lnTo>
                  <a:close/>
                </a:path>
              </a:pathLst>
            </a:custGeom>
            <a:blipFill>
              <a:blip r:embed="rId4"/>
              <a:stretch>
                <a:fillRect t="-1002" b="-991"/>
              </a:stretch>
            </a:blipFill>
          </p:spPr>
        </p:sp>
      </p:grpSp>
      <p:sp>
        <p:nvSpPr>
          <p:cNvPr id="5" name="Freeform 5"/>
          <p:cNvSpPr/>
          <p:nvPr/>
        </p:nvSpPr>
        <p:spPr>
          <a:xfrm>
            <a:off x="5262374" y="5927028"/>
            <a:ext cx="13265978" cy="9384387"/>
          </a:xfrm>
          <a:custGeom>
            <a:avLst/>
            <a:gdLst/>
            <a:ahLst/>
            <a:cxnLst/>
            <a:rect l="l" t="t" r="r" b="b"/>
            <a:pathLst>
              <a:path w="13265978" h="9384387">
                <a:moveTo>
                  <a:pt x="0" y="0"/>
                </a:moveTo>
                <a:lnTo>
                  <a:pt x="13265977" y="0"/>
                </a:lnTo>
                <a:lnTo>
                  <a:pt x="13265977" y="9384388"/>
                </a:lnTo>
                <a:lnTo>
                  <a:pt x="0" y="9384388"/>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6" name="Freeform 6"/>
          <p:cNvSpPr/>
          <p:nvPr/>
        </p:nvSpPr>
        <p:spPr>
          <a:xfrm>
            <a:off x="9647243" y="-4799183"/>
            <a:ext cx="15621821" cy="13267512"/>
          </a:xfrm>
          <a:custGeom>
            <a:avLst/>
            <a:gdLst/>
            <a:ahLst/>
            <a:cxnLst/>
            <a:rect l="l" t="t" r="r" b="b"/>
            <a:pathLst>
              <a:path w="15621821" h="13267512">
                <a:moveTo>
                  <a:pt x="0" y="0"/>
                </a:moveTo>
                <a:lnTo>
                  <a:pt x="15621821" y="0"/>
                </a:lnTo>
                <a:lnTo>
                  <a:pt x="15621821" y="13267512"/>
                </a:lnTo>
                <a:lnTo>
                  <a:pt x="0" y="13267512"/>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sp>
      <p:sp>
        <p:nvSpPr>
          <p:cNvPr id="7" name="Freeform 7"/>
          <p:cNvSpPr/>
          <p:nvPr/>
        </p:nvSpPr>
        <p:spPr>
          <a:xfrm>
            <a:off x="8333963" y="-3183645"/>
            <a:ext cx="16467996" cy="13986163"/>
          </a:xfrm>
          <a:custGeom>
            <a:avLst/>
            <a:gdLst/>
            <a:ahLst/>
            <a:cxnLst/>
            <a:rect l="l" t="t" r="r" b="b"/>
            <a:pathLst>
              <a:path w="16467996" h="13986163">
                <a:moveTo>
                  <a:pt x="0" y="0"/>
                </a:moveTo>
                <a:lnTo>
                  <a:pt x="16467997" y="0"/>
                </a:lnTo>
                <a:lnTo>
                  <a:pt x="16467997" y="13986163"/>
                </a:lnTo>
                <a:lnTo>
                  <a:pt x="0" y="13986163"/>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sp>
      <p:grpSp>
        <p:nvGrpSpPr>
          <p:cNvPr id="8" name="Group 8"/>
          <p:cNvGrpSpPr/>
          <p:nvPr/>
        </p:nvGrpSpPr>
        <p:grpSpPr>
          <a:xfrm rot="-1813147">
            <a:off x="9836813" y="1312669"/>
            <a:ext cx="8743695" cy="7661663"/>
            <a:chOff x="0" y="0"/>
            <a:chExt cx="11658260" cy="10215551"/>
          </a:xfrm>
        </p:grpSpPr>
        <p:sp>
          <p:nvSpPr>
            <p:cNvPr id="9" name="Freeform 9"/>
            <p:cNvSpPr/>
            <p:nvPr/>
          </p:nvSpPr>
          <p:spPr>
            <a:xfrm>
              <a:off x="0" y="0"/>
              <a:ext cx="11658219" cy="10215499"/>
            </a:xfrm>
            <a:custGeom>
              <a:avLst/>
              <a:gdLst/>
              <a:ahLst/>
              <a:cxnLst/>
              <a:rect l="l" t="t" r="r" b="b"/>
              <a:pathLst>
                <a:path w="11658219" h="10215499">
                  <a:moveTo>
                    <a:pt x="0" y="0"/>
                  </a:moveTo>
                  <a:lnTo>
                    <a:pt x="11658219" y="0"/>
                  </a:lnTo>
                  <a:lnTo>
                    <a:pt x="11658219" y="10215499"/>
                  </a:lnTo>
                  <a:lnTo>
                    <a:pt x="0" y="10215499"/>
                  </a:lnTo>
                  <a:lnTo>
                    <a:pt x="0" y="0"/>
                  </a:lnTo>
                  <a:close/>
                </a:path>
              </a:pathLst>
            </a:custGeom>
            <a:blipFill>
              <a:blip r:embed="rId11"/>
              <a:stretch>
                <a:fillRect t="-44" b="-45"/>
              </a:stretch>
            </a:blipFill>
          </p:spPr>
        </p:sp>
      </p:grpSp>
      <p:sp>
        <p:nvSpPr>
          <p:cNvPr id="10" name="Freeform 10"/>
          <p:cNvSpPr/>
          <p:nvPr/>
        </p:nvSpPr>
        <p:spPr>
          <a:xfrm>
            <a:off x="10595487" y="939081"/>
            <a:ext cx="7226346" cy="8408839"/>
          </a:xfrm>
          <a:custGeom>
            <a:avLst/>
            <a:gdLst/>
            <a:ahLst/>
            <a:cxnLst/>
            <a:rect l="l" t="t" r="r" b="b"/>
            <a:pathLst>
              <a:path w="7226346" h="8408839">
                <a:moveTo>
                  <a:pt x="0" y="0"/>
                </a:moveTo>
                <a:lnTo>
                  <a:pt x="7226346" y="0"/>
                </a:lnTo>
                <a:lnTo>
                  <a:pt x="7226346" y="8408839"/>
                </a:lnTo>
                <a:lnTo>
                  <a:pt x="0" y="8408839"/>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sp>
      <p:grpSp>
        <p:nvGrpSpPr>
          <p:cNvPr id="11" name="Group 11"/>
          <p:cNvGrpSpPr/>
          <p:nvPr/>
        </p:nvGrpSpPr>
        <p:grpSpPr>
          <a:xfrm>
            <a:off x="10819302" y="1229804"/>
            <a:ext cx="6778697" cy="7827400"/>
            <a:chOff x="0" y="0"/>
            <a:chExt cx="9038263" cy="10436534"/>
          </a:xfrm>
        </p:grpSpPr>
        <p:sp>
          <p:nvSpPr>
            <p:cNvPr id="12" name="Freeform 12"/>
            <p:cNvSpPr/>
            <p:nvPr/>
          </p:nvSpPr>
          <p:spPr>
            <a:xfrm>
              <a:off x="0" y="0"/>
              <a:ext cx="9038209" cy="10436479"/>
            </a:xfrm>
            <a:custGeom>
              <a:avLst/>
              <a:gdLst/>
              <a:ahLst/>
              <a:cxnLst/>
              <a:rect l="l" t="t" r="r" b="b"/>
              <a:pathLst>
                <a:path w="9038209" h="10436479">
                  <a:moveTo>
                    <a:pt x="4519168" y="0"/>
                  </a:moveTo>
                  <a:lnTo>
                    <a:pt x="0" y="2609088"/>
                  </a:lnTo>
                  <a:lnTo>
                    <a:pt x="0" y="7827391"/>
                  </a:lnTo>
                  <a:lnTo>
                    <a:pt x="4519168" y="10436479"/>
                  </a:lnTo>
                  <a:lnTo>
                    <a:pt x="9038209" y="7827391"/>
                  </a:lnTo>
                  <a:lnTo>
                    <a:pt x="9038209" y="2609088"/>
                  </a:lnTo>
                  <a:lnTo>
                    <a:pt x="4519168" y="0"/>
                  </a:lnTo>
                  <a:close/>
                </a:path>
              </a:pathLst>
            </a:custGeom>
            <a:blipFill>
              <a:blip r:embed="rId14"/>
              <a:stretch>
                <a:fillRect l="-36603" r="-36603"/>
              </a:stretch>
            </a:blipFill>
          </p:spPr>
        </p:sp>
      </p:grpSp>
      <p:grpSp>
        <p:nvGrpSpPr>
          <p:cNvPr id="13" name="Group 13"/>
          <p:cNvGrpSpPr/>
          <p:nvPr/>
        </p:nvGrpSpPr>
        <p:grpSpPr>
          <a:xfrm rot="-1775767">
            <a:off x="13825705" y="8472786"/>
            <a:ext cx="4968491" cy="236003"/>
            <a:chOff x="0" y="0"/>
            <a:chExt cx="6624655" cy="314671"/>
          </a:xfrm>
        </p:grpSpPr>
        <p:sp>
          <p:nvSpPr>
            <p:cNvPr id="14" name="Freeform 14"/>
            <p:cNvSpPr/>
            <p:nvPr/>
          </p:nvSpPr>
          <p:spPr>
            <a:xfrm>
              <a:off x="0" y="0"/>
              <a:ext cx="6624701" cy="314706"/>
            </a:xfrm>
            <a:custGeom>
              <a:avLst/>
              <a:gdLst/>
              <a:ahLst/>
              <a:cxnLst/>
              <a:rect l="l" t="t" r="r" b="b"/>
              <a:pathLst>
                <a:path w="6624701" h="314706">
                  <a:moveTo>
                    <a:pt x="0" y="0"/>
                  </a:moveTo>
                  <a:lnTo>
                    <a:pt x="6624701" y="0"/>
                  </a:lnTo>
                  <a:lnTo>
                    <a:pt x="6624701" y="314706"/>
                  </a:lnTo>
                  <a:lnTo>
                    <a:pt x="0" y="314706"/>
                  </a:lnTo>
                  <a:lnTo>
                    <a:pt x="0" y="0"/>
                  </a:lnTo>
                  <a:close/>
                </a:path>
              </a:pathLst>
            </a:custGeom>
            <a:blipFill>
              <a:blip r:embed="rId4"/>
              <a:stretch>
                <a:fillRect t="-1002" b="-991"/>
              </a:stretch>
            </a:blipFill>
          </p:spPr>
        </p:sp>
      </p:grpSp>
      <p:grpSp>
        <p:nvGrpSpPr>
          <p:cNvPr id="15" name="Group 15"/>
          <p:cNvGrpSpPr/>
          <p:nvPr/>
        </p:nvGrpSpPr>
        <p:grpSpPr>
          <a:xfrm rot="-1775767">
            <a:off x="11104039" y="765857"/>
            <a:ext cx="4968491" cy="236003"/>
            <a:chOff x="0" y="0"/>
            <a:chExt cx="6624655" cy="314671"/>
          </a:xfrm>
        </p:grpSpPr>
        <p:sp>
          <p:nvSpPr>
            <p:cNvPr id="16" name="Freeform 16"/>
            <p:cNvSpPr/>
            <p:nvPr/>
          </p:nvSpPr>
          <p:spPr>
            <a:xfrm flipV="1">
              <a:off x="0" y="0"/>
              <a:ext cx="6624701" cy="314706"/>
            </a:xfrm>
            <a:custGeom>
              <a:avLst/>
              <a:gdLst/>
              <a:ahLst/>
              <a:cxnLst/>
              <a:rect l="l" t="t" r="r" b="b"/>
              <a:pathLst>
                <a:path w="6624701" h="314706">
                  <a:moveTo>
                    <a:pt x="0" y="314706"/>
                  </a:moveTo>
                  <a:lnTo>
                    <a:pt x="6624701" y="314706"/>
                  </a:lnTo>
                  <a:lnTo>
                    <a:pt x="6624701" y="0"/>
                  </a:lnTo>
                  <a:lnTo>
                    <a:pt x="0" y="0"/>
                  </a:lnTo>
                  <a:lnTo>
                    <a:pt x="0" y="314706"/>
                  </a:lnTo>
                  <a:close/>
                </a:path>
              </a:pathLst>
            </a:custGeom>
            <a:blipFill>
              <a:blip r:embed="rId4"/>
              <a:stretch>
                <a:fillRect t="-1002" b="-991"/>
              </a:stretch>
            </a:blipFill>
          </p:spPr>
        </p:sp>
      </p:grpSp>
      <p:grpSp>
        <p:nvGrpSpPr>
          <p:cNvPr id="17" name="Group 17"/>
          <p:cNvGrpSpPr/>
          <p:nvPr/>
        </p:nvGrpSpPr>
        <p:grpSpPr>
          <a:xfrm rot="1804615">
            <a:off x="9891747" y="8537528"/>
            <a:ext cx="4644064" cy="220593"/>
            <a:chOff x="0" y="0"/>
            <a:chExt cx="6192085" cy="294124"/>
          </a:xfrm>
        </p:grpSpPr>
        <p:sp>
          <p:nvSpPr>
            <p:cNvPr id="18" name="Freeform 18"/>
            <p:cNvSpPr/>
            <p:nvPr/>
          </p:nvSpPr>
          <p:spPr>
            <a:xfrm>
              <a:off x="0" y="0"/>
              <a:ext cx="6192139" cy="294132"/>
            </a:xfrm>
            <a:custGeom>
              <a:avLst/>
              <a:gdLst/>
              <a:ahLst/>
              <a:cxnLst/>
              <a:rect l="l" t="t" r="r" b="b"/>
              <a:pathLst>
                <a:path w="6192139" h="294132">
                  <a:moveTo>
                    <a:pt x="0" y="0"/>
                  </a:moveTo>
                  <a:lnTo>
                    <a:pt x="6192139" y="0"/>
                  </a:lnTo>
                  <a:lnTo>
                    <a:pt x="6192139" y="294132"/>
                  </a:lnTo>
                  <a:lnTo>
                    <a:pt x="0" y="294132"/>
                  </a:lnTo>
                  <a:lnTo>
                    <a:pt x="0" y="0"/>
                  </a:lnTo>
                  <a:close/>
                </a:path>
              </a:pathLst>
            </a:custGeom>
            <a:blipFill>
              <a:blip r:embed="rId4"/>
              <a:stretch>
                <a:fillRect t="-1002" b="-999"/>
              </a:stretch>
            </a:blipFill>
          </p:spPr>
        </p:sp>
      </p:grpSp>
      <p:sp>
        <p:nvSpPr>
          <p:cNvPr id="19" name="Freeform 19"/>
          <p:cNvSpPr/>
          <p:nvPr/>
        </p:nvSpPr>
        <p:spPr>
          <a:xfrm>
            <a:off x="479201" y="436765"/>
            <a:ext cx="1586077" cy="1586077"/>
          </a:xfrm>
          <a:custGeom>
            <a:avLst/>
            <a:gdLst/>
            <a:ahLst/>
            <a:cxnLst/>
            <a:rect l="l" t="t" r="r" b="b"/>
            <a:pathLst>
              <a:path w="1586077" h="1586077">
                <a:moveTo>
                  <a:pt x="0" y="0"/>
                </a:moveTo>
                <a:lnTo>
                  <a:pt x="1586077" y="0"/>
                </a:lnTo>
                <a:lnTo>
                  <a:pt x="1586077" y="1586078"/>
                </a:lnTo>
                <a:lnTo>
                  <a:pt x="0" y="1586078"/>
                </a:lnTo>
                <a:lnTo>
                  <a:pt x="0" y="0"/>
                </a:lnTo>
                <a:close/>
              </a:path>
            </a:pathLst>
          </a:custGeom>
          <a:blipFill>
            <a:blip r:embed="rId15"/>
            <a:stretch>
              <a:fillRect/>
            </a:stretch>
          </a:blipFill>
        </p:spPr>
      </p:sp>
      <p:sp>
        <p:nvSpPr>
          <p:cNvPr id="20" name="Freeform 20"/>
          <p:cNvSpPr/>
          <p:nvPr/>
        </p:nvSpPr>
        <p:spPr>
          <a:xfrm>
            <a:off x="2323768" y="522262"/>
            <a:ext cx="2655878" cy="1415085"/>
          </a:xfrm>
          <a:custGeom>
            <a:avLst/>
            <a:gdLst/>
            <a:ahLst/>
            <a:cxnLst/>
            <a:rect l="l" t="t" r="r" b="b"/>
            <a:pathLst>
              <a:path w="2655878" h="1415085">
                <a:moveTo>
                  <a:pt x="0" y="0"/>
                </a:moveTo>
                <a:lnTo>
                  <a:pt x="2655878" y="0"/>
                </a:lnTo>
                <a:lnTo>
                  <a:pt x="2655878" y="1415085"/>
                </a:lnTo>
                <a:lnTo>
                  <a:pt x="0" y="1415085"/>
                </a:lnTo>
                <a:lnTo>
                  <a:pt x="0" y="0"/>
                </a:lnTo>
                <a:close/>
              </a:path>
            </a:pathLst>
          </a:custGeom>
          <a:blipFill>
            <a:blip r:embed="rId16"/>
            <a:stretch>
              <a:fillRect/>
            </a:stretch>
          </a:blipFill>
        </p:spPr>
      </p:sp>
      <p:sp>
        <p:nvSpPr>
          <p:cNvPr id="21" name="Freeform 21"/>
          <p:cNvSpPr/>
          <p:nvPr/>
        </p:nvSpPr>
        <p:spPr>
          <a:xfrm>
            <a:off x="5262374" y="344180"/>
            <a:ext cx="1869210" cy="1869210"/>
          </a:xfrm>
          <a:custGeom>
            <a:avLst/>
            <a:gdLst/>
            <a:ahLst/>
            <a:cxnLst/>
            <a:rect l="l" t="t" r="r" b="b"/>
            <a:pathLst>
              <a:path w="1869210" h="1869210">
                <a:moveTo>
                  <a:pt x="0" y="0"/>
                </a:moveTo>
                <a:lnTo>
                  <a:pt x="1869210" y="0"/>
                </a:lnTo>
                <a:lnTo>
                  <a:pt x="1869210" y="1869211"/>
                </a:lnTo>
                <a:lnTo>
                  <a:pt x="0" y="1869211"/>
                </a:lnTo>
                <a:lnTo>
                  <a:pt x="0" y="0"/>
                </a:lnTo>
                <a:close/>
              </a:path>
            </a:pathLst>
          </a:custGeom>
          <a:blipFill>
            <a:blip r:embed="rId17"/>
            <a:stretch>
              <a:fillRect/>
            </a:stretch>
          </a:blipFill>
        </p:spPr>
      </p:sp>
      <p:sp>
        <p:nvSpPr>
          <p:cNvPr id="22" name="Freeform 22"/>
          <p:cNvSpPr/>
          <p:nvPr/>
        </p:nvSpPr>
        <p:spPr>
          <a:xfrm>
            <a:off x="7324111" y="344180"/>
            <a:ext cx="2019705" cy="1869210"/>
          </a:xfrm>
          <a:custGeom>
            <a:avLst/>
            <a:gdLst/>
            <a:ahLst/>
            <a:cxnLst/>
            <a:rect l="l" t="t" r="r" b="b"/>
            <a:pathLst>
              <a:path w="2019705" h="1869210">
                <a:moveTo>
                  <a:pt x="0" y="0"/>
                </a:moveTo>
                <a:lnTo>
                  <a:pt x="2019705" y="0"/>
                </a:lnTo>
                <a:lnTo>
                  <a:pt x="2019705" y="1869211"/>
                </a:lnTo>
                <a:lnTo>
                  <a:pt x="0" y="1869211"/>
                </a:lnTo>
                <a:lnTo>
                  <a:pt x="0" y="0"/>
                </a:lnTo>
                <a:close/>
              </a:path>
            </a:pathLst>
          </a:custGeom>
          <a:blipFill>
            <a:blip r:embed="rId18"/>
            <a:stretch>
              <a:fillRect/>
            </a:stretch>
          </a:blipFill>
        </p:spPr>
      </p:sp>
      <p:sp>
        <p:nvSpPr>
          <p:cNvPr id="23" name="TextBox 23"/>
          <p:cNvSpPr txBox="1"/>
          <p:nvPr/>
        </p:nvSpPr>
        <p:spPr>
          <a:xfrm>
            <a:off x="1174452" y="8547776"/>
            <a:ext cx="5931579" cy="525785"/>
          </a:xfrm>
          <a:prstGeom prst="rect">
            <a:avLst/>
          </a:prstGeom>
        </p:spPr>
        <p:txBody>
          <a:bodyPr lIns="0" tIns="0" rIns="0" bIns="0" rtlCol="0" anchor="t">
            <a:spAutoFit/>
          </a:bodyPr>
          <a:lstStyle/>
          <a:p>
            <a:pPr algn="l">
              <a:lnSpc>
                <a:spcPts val="4108"/>
              </a:lnSpc>
            </a:pPr>
            <a:r>
              <a:rPr lang="en-US" sz="3603" dirty="0">
                <a:solidFill>
                  <a:srgbClr val="000000"/>
                </a:solidFill>
                <a:latin typeface="Poppins Semi-Bold"/>
                <a:ea typeface="Poppins Semi-Bold"/>
                <a:cs typeface="Poppins Semi-Bold"/>
                <a:sym typeface="Poppins Semi-Bold"/>
              </a:rPr>
              <a:t>Titin </a:t>
            </a:r>
            <a:r>
              <a:rPr lang="en-US" sz="3603" dirty="0" err="1">
                <a:solidFill>
                  <a:srgbClr val="000000"/>
                </a:solidFill>
                <a:latin typeface="Poppins Semi-Bold"/>
                <a:ea typeface="Poppins Semi-Bold"/>
                <a:cs typeface="Poppins Semi-Bold"/>
                <a:sym typeface="Poppins Semi-Bold"/>
              </a:rPr>
              <a:t>Hargyatni</a:t>
            </a:r>
            <a:r>
              <a:rPr lang="en-US" sz="3603">
                <a:solidFill>
                  <a:srgbClr val="000000"/>
                </a:solidFill>
                <a:latin typeface="Poppins Semi-Bold"/>
                <a:ea typeface="Poppins Semi-Bold"/>
                <a:cs typeface="Poppins Semi-Bold"/>
                <a:sym typeface="Poppins Semi-Bold"/>
              </a:rPr>
              <a:t>, S.E., M.M</a:t>
            </a:r>
            <a:endParaRPr lang="en-US" sz="3603" dirty="0">
              <a:solidFill>
                <a:srgbClr val="000000"/>
              </a:solidFill>
              <a:latin typeface="Poppins Semi-Bold"/>
              <a:ea typeface="Poppins Semi-Bold"/>
              <a:cs typeface="Poppins Semi-Bold"/>
              <a:sym typeface="Poppins Semi-Bold"/>
            </a:endParaRPr>
          </a:p>
        </p:txBody>
      </p:sp>
      <p:sp>
        <p:nvSpPr>
          <p:cNvPr id="24" name="TextBox 24"/>
          <p:cNvSpPr txBox="1"/>
          <p:nvPr/>
        </p:nvSpPr>
        <p:spPr>
          <a:xfrm>
            <a:off x="1174452" y="8286503"/>
            <a:ext cx="4436881" cy="333873"/>
          </a:xfrm>
          <a:prstGeom prst="rect">
            <a:avLst/>
          </a:prstGeom>
        </p:spPr>
        <p:txBody>
          <a:bodyPr lIns="0" tIns="0" rIns="0" bIns="0" rtlCol="0" anchor="t">
            <a:spAutoFit/>
          </a:bodyPr>
          <a:lstStyle/>
          <a:p>
            <a:pPr algn="l">
              <a:lnSpc>
                <a:spcPts val="2383"/>
              </a:lnSpc>
            </a:pPr>
            <a:r>
              <a:rPr lang="en-US" sz="2091">
                <a:solidFill>
                  <a:srgbClr val="000000"/>
                </a:solidFill>
                <a:latin typeface="Poppins"/>
                <a:ea typeface="Poppins"/>
                <a:cs typeface="Poppins"/>
                <a:sym typeface="Poppins"/>
              </a:rPr>
              <a:t>Dosen Pengampu</a:t>
            </a:r>
          </a:p>
        </p:txBody>
      </p:sp>
      <p:sp>
        <p:nvSpPr>
          <p:cNvPr id="25" name="TextBox 25"/>
          <p:cNvSpPr txBox="1"/>
          <p:nvPr/>
        </p:nvSpPr>
        <p:spPr>
          <a:xfrm>
            <a:off x="1174452" y="2786685"/>
            <a:ext cx="8823293" cy="2861921"/>
          </a:xfrm>
          <a:prstGeom prst="rect">
            <a:avLst/>
          </a:prstGeom>
        </p:spPr>
        <p:txBody>
          <a:bodyPr lIns="0" tIns="0" rIns="0" bIns="0" rtlCol="0" anchor="t">
            <a:spAutoFit/>
          </a:bodyPr>
          <a:lstStyle/>
          <a:p>
            <a:pPr algn="l">
              <a:lnSpc>
                <a:spcPts val="7267"/>
              </a:lnSpc>
            </a:pPr>
            <a:r>
              <a:rPr lang="en-US" sz="6375">
                <a:solidFill>
                  <a:srgbClr val="024A59"/>
                </a:solidFill>
                <a:latin typeface="Poppins Bold"/>
                <a:ea typeface="Poppins Bold"/>
                <a:cs typeface="Poppins Bold"/>
                <a:sym typeface="Poppins Bold"/>
              </a:rPr>
              <a:t>Keberhasilan dan Kegagalan Sistem</a:t>
            </a:r>
          </a:p>
          <a:p>
            <a:pPr algn="l">
              <a:lnSpc>
                <a:spcPts val="7267"/>
              </a:lnSpc>
            </a:pPr>
            <a:r>
              <a:rPr lang="en-US" sz="6375">
                <a:solidFill>
                  <a:srgbClr val="024A59"/>
                </a:solidFill>
                <a:latin typeface="Poppins Bold"/>
                <a:ea typeface="Poppins Bold"/>
                <a:cs typeface="Poppins Bold"/>
                <a:sym typeface="Poppins Bold"/>
              </a:rPr>
              <a:t>Informasi</a:t>
            </a:r>
          </a:p>
        </p:txBody>
      </p:sp>
      <p:sp>
        <p:nvSpPr>
          <p:cNvPr id="26" name="TextBox 26"/>
          <p:cNvSpPr txBox="1"/>
          <p:nvPr/>
        </p:nvSpPr>
        <p:spPr>
          <a:xfrm>
            <a:off x="1174452" y="5907978"/>
            <a:ext cx="9421035" cy="938203"/>
          </a:xfrm>
          <a:prstGeom prst="rect">
            <a:avLst/>
          </a:prstGeom>
        </p:spPr>
        <p:txBody>
          <a:bodyPr lIns="0" tIns="0" rIns="0" bIns="0" rtlCol="0" anchor="t">
            <a:spAutoFit/>
          </a:bodyPr>
          <a:lstStyle/>
          <a:p>
            <a:pPr algn="l">
              <a:lnSpc>
                <a:spcPts val="3960"/>
              </a:lnSpc>
            </a:pPr>
            <a:r>
              <a:rPr lang="en-US" sz="3473" spc="149">
                <a:solidFill>
                  <a:srgbClr val="FF8C02"/>
                </a:solidFill>
                <a:latin typeface="Poppins Semi-Bold"/>
                <a:ea typeface="Poppins Semi-Bold"/>
                <a:cs typeface="Poppins Semi-Bold"/>
                <a:sym typeface="Poppins Semi-Bold"/>
              </a:rPr>
              <a:t>Pertemuan 14</a:t>
            </a:r>
          </a:p>
          <a:p>
            <a:pPr algn="l">
              <a:lnSpc>
                <a:spcPts val="3162"/>
              </a:lnSpc>
            </a:pPr>
            <a:r>
              <a:rPr lang="en-US" sz="2772" spc="118">
                <a:solidFill>
                  <a:srgbClr val="FF8C02"/>
                </a:solidFill>
                <a:latin typeface="Poppins Semi-Bold"/>
                <a:ea typeface="Poppins Semi-Bold"/>
                <a:cs typeface="Poppins Semi-Bold"/>
                <a:sym typeface="Poppins Semi-Bold"/>
              </a:rPr>
              <a:t>Mata Kuliah : Sistem Informasi Manajemen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5041583" y="7838478"/>
            <a:ext cx="13246417" cy="9433088"/>
          </a:xfrm>
          <a:custGeom>
            <a:avLst/>
            <a:gdLst/>
            <a:ahLst/>
            <a:cxnLst/>
            <a:rect l="l" t="t" r="r" b="b"/>
            <a:pathLst>
              <a:path w="13246417" h="9433088">
                <a:moveTo>
                  <a:pt x="0" y="0"/>
                </a:moveTo>
                <a:lnTo>
                  <a:pt x="13246417" y="0"/>
                </a:lnTo>
                <a:lnTo>
                  <a:pt x="13246417" y="9433088"/>
                </a:lnTo>
                <a:lnTo>
                  <a:pt x="0" y="9433088"/>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grpSp>
        <p:nvGrpSpPr>
          <p:cNvPr id="3" name="Group 3"/>
          <p:cNvGrpSpPr/>
          <p:nvPr/>
        </p:nvGrpSpPr>
        <p:grpSpPr>
          <a:xfrm rot="1812304">
            <a:off x="5458552" y="9539347"/>
            <a:ext cx="4968491" cy="236003"/>
            <a:chOff x="0" y="0"/>
            <a:chExt cx="6624655" cy="314671"/>
          </a:xfrm>
        </p:grpSpPr>
        <p:sp>
          <p:nvSpPr>
            <p:cNvPr id="4" name="Freeform 4"/>
            <p:cNvSpPr/>
            <p:nvPr/>
          </p:nvSpPr>
          <p:spPr>
            <a:xfrm flipV="1">
              <a:off x="0" y="0"/>
              <a:ext cx="6624701" cy="314706"/>
            </a:xfrm>
            <a:custGeom>
              <a:avLst/>
              <a:gdLst/>
              <a:ahLst/>
              <a:cxnLst/>
              <a:rect l="l" t="t" r="r" b="b"/>
              <a:pathLst>
                <a:path w="6624701" h="314706">
                  <a:moveTo>
                    <a:pt x="0" y="314706"/>
                  </a:moveTo>
                  <a:lnTo>
                    <a:pt x="6624701" y="314706"/>
                  </a:lnTo>
                  <a:lnTo>
                    <a:pt x="6624701" y="0"/>
                  </a:lnTo>
                  <a:lnTo>
                    <a:pt x="0" y="0"/>
                  </a:lnTo>
                  <a:lnTo>
                    <a:pt x="0" y="314706"/>
                  </a:lnTo>
                  <a:close/>
                </a:path>
              </a:pathLst>
            </a:custGeom>
            <a:blipFill>
              <a:blip r:embed="rId4"/>
              <a:stretch>
                <a:fillRect t="-1002" b="-991"/>
              </a:stretch>
            </a:blipFill>
          </p:spPr>
        </p:sp>
      </p:grpSp>
      <p:sp>
        <p:nvSpPr>
          <p:cNvPr id="5" name="Freeform 5"/>
          <p:cNvSpPr/>
          <p:nvPr/>
        </p:nvSpPr>
        <p:spPr>
          <a:xfrm>
            <a:off x="-213088" y="5937591"/>
            <a:ext cx="13246417" cy="9433088"/>
          </a:xfrm>
          <a:custGeom>
            <a:avLst/>
            <a:gdLst/>
            <a:ahLst/>
            <a:cxnLst/>
            <a:rect l="l" t="t" r="r" b="b"/>
            <a:pathLst>
              <a:path w="13246417" h="9433088">
                <a:moveTo>
                  <a:pt x="0" y="0"/>
                </a:moveTo>
                <a:lnTo>
                  <a:pt x="13246417" y="0"/>
                </a:lnTo>
                <a:lnTo>
                  <a:pt x="13246417" y="9433088"/>
                </a:lnTo>
                <a:lnTo>
                  <a:pt x="0" y="9433088"/>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6" name="Freeform 6"/>
          <p:cNvSpPr/>
          <p:nvPr/>
        </p:nvSpPr>
        <p:spPr>
          <a:xfrm>
            <a:off x="-6017308" y="-4483740"/>
            <a:ext cx="14557059" cy="12396067"/>
          </a:xfrm>
          <a:custGeom>
            <a:avLst/>
            <a:gdLst/>
            <a:ahLst/>
            <a:cxnLst/>
            <a:rect l="l" t="t" r="r" b="b"/>
            <a:pathLst>
              <a:path w="14557059" h="12396067">
                <a:moveTo>
                  <a:pt x="0" y="0"/>
                </a:moveTo>
                <a:lnTo>
                  <a:pt x="14557059" y="0"/>
                </a:lnTo>
                <a:lnTo>
                  <a:pt x="14557059" y="12396066"/>
                </a:lnTo>
                <a:lnTo>
                  <a:pt x="0" y="12396066"/>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sp>
      <p:sp>
        <p:nvSpPr>
          <p:cNvPr id="7" name="Freeform 7"/>
          <p:cNvSpPr/>
          <p:nvPr/>
        </p:nvSpPr>
        <p:spPr>
          <a:xfrm>
            <a:off x="-6487963" y="-3219194"/>
            <a:ext cx="16466104" cy="14021714"/>
          </a:xfrm>
          <a:custGeom>
            <a:avLst/>
            <a:gdLst/>
            <a:ahLst/>
            <a:cxnLst/>
            <a:rect l="l" t="t" r="r" b="b"/>
            <a:pathLst>
              <a:path w="16466104" h="14021714">
                <a:moveTo>
                  <a:pt x="0" y="0"/>
                </a:moveTo>
                <a:lnTo>
                  <a:pt x="16466103" y="0"/>
                </a:lnTo>
                <a:lnTo>
                  <a:pt x="16466103" y="14021713"/>
                </a:lnTo>
                <a:lnTo>
                  <a:pt x="0" y="14021713"/>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sp>
      <p:grpSp>
        <p:nvGrpSpPr>
          <p:cNvPr id="8" name="Group 8"/>
          <p:cNvGrpSpPr/>
          <p:nvPr/>
        </p:nvGrpSpPr>
        <p:grpSpPr>
          <a:xfrm rot="-1813147">
            <a:off x="-280493" y="1312669"/>
            <a:ext cx="8743695" cy="7661663"/>
            <a:chOff x="0" y="0"/>
            <a:chExt cx="11658260" cy="10215551"/>
          </a:xfrm>
        </p:grpSpPr>
        <p:sp>
          <p:nvSpPr>
            <p:cNvPr id="9" name="Freeform 9"/>
            <p:cNvSpPr/>
            <p:nvPr/>
          </p:nvSpPr>
          <p:spPr>
            <a:xfrm>
              <a:off x="0" y="0"/>
              <a:ext cx="11658219" cy="10215499"/>
            </a:xfrm>
            <a:custGeom>
              <a:avLst/>
              <a:gdLst/>
              <a:ahLst/>
              <a:cxnLst/>
              <a:rect l="l" t="t" r="r" b="b"/>
              <a:pathLst>
                <a:path w="11658219" h="10215499">
                  <a:moveTo>
                    <a:pt x="0" y="0"/>
                  </a:moveTo>
                  <a:lnTo>
                    <a:pt x="11658219" y="0"/>
                  </a:lnTo>
                  <a:lnTo>
                    <a:pt x="11658219" y="10215499"/>
                  </a:lnTo>
                  <a:lnTo>
                    <a:pt x="0" y="10215499"/>
                  </a:lnTo>
                  <a:lnTo>
                    <a:pt x="0" y="0"/>
                  </a:lnTo>
                  <a:close/>
                </a:path>
              </a:pathLst>
            </a:custGeom>
            <a:blipFill>
              <a:blip r:embed="rId11"/>
              <a:stretch>
                <a:fillRect t="-44" b="-45"/>
              </a:stretch>
            </a:blipFill>
          </p:spPr>
        </p:sp>
      </p:grpSp>
      <p:sp>
        <p:nvSpPr>
          <p:cNvPr id="10" name="Freeform 10"/>
          <p:cNvSpPr/>
          <p:nvPr/>
        </p:nvSpPr>
        <p:spPr>
          <a:xfrm>
            <a:off x="478181" y="939081"/>
            <a:ext cx="7226346" cy="8408839"/>
          </a:xfrm>
          <a:custGeom>
            <a:avLst/>
            <a:gdLst/>
            <a:ahLst/>
            <a:cxnLst/>
            <a:rect l="l" t="t" r="r" b="b"/>
            <a:pathLst>
              <a:path w="7226346" h="8408839">
                <a:moveTo>
                  <a:pt x="0" y="0"/>
                </a:moveTo>
                <a:lnTo>
                  <a:pt x="7226346" y="0"/>
                </a:lnTo>
                <a:lnTo>
                  <a:pt x="7226346" y="8408839"/>
                </a:lnTo>
                <a:lnTo>
                  <a:pt x="0" y="8408839"/>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sp>
      <p:grpSp>
        <p:nvGrpSpPr>
          <p:cNvPr id="11" name="Group 11"/>
          <p:cNvGrpSpPr/>
          <p:nvPr/>
        </p:nvGrpSpPr>
        <p:grpSpPr>
          <a:xfrm>
            <a:off x="701996" y="1229804"/>
            <a:ext cx="6778697" cy="7827400"/>
            <a:chOff x="0" y="0"/>
            <a:chExt cx="9038263" cy="10436534"/>
          </a:xfrm>
        </p:grpSpPr>
        <p:sp>
          <p:nvSpPr>
            <p:cNvPr id="12" name="Freeform 12"/>
            <p:cNvSpPr/>
            <p:nvPr/>
          </p:nvSpPr>
          <p:spPr>
            <a:xfrm>
              <a:off x="0" y="0"/>
              <a:ext cx="9038209" cy="10436479"/>
            </a:xfrm>
            <a:custGeom>
              <a:avLst/>
              <a:gdLst/>
              <a:ahLst/>
              <a:cxnLst/>
              <a:rect l="l" t="t" r="r" b="b"/>
              <a:pathLst>
                <a:path w="9038209" h="10436479">
                  <a:moveTo>
                    <a:pt x="4519168" y="0"/>
                  </a:moveTo>
                  <a:lnTo>
                    <a:pt x="0" y="2609088"/>
                  </a:lnTo>
                  <a:lnTo>
                    <a:pt x="0" y="7827391"/>
                  </a:lnTo>
                  <a:lnTo>
                    <a:pt x="4519168" y="10436479"/>
                  </a:lnTo>
                  <a:lnTo>
                    <a:pt x="9038209" y="7827391"/>
                  </a:lnTo>
                  <a:lnTo>
                    <a:pt x="9038209" y="2609088"/>
                  </a:lnTo>
                  <a:lnTo>
                    <a:pt x="4519168" y="0"/>
                  </a:lnTo>
                  <a:close/>
                </a:path>
              </a:pathLst>
            </a:custGeom>
            <a:blipFill>
              <a:blip r:embed="rId14"/>
              <a:stretch>
                <a:fillRect l="-36603" r="-36603"/>
              </a:stretch>
            </a:blipFill>
          </p:spPr>
        </p:sp>
      </p:grpSp>
      <p:grpSp>
        <p:nvGrpSpPr>
          <p:cNvPr id="13" name="Group 13"/>
          <p:cNvGrpSpPr/>
          <p:nvPr/>
        </p:nvGrpSpPr>
        <p:grpSpPr>
          <a:xfrm rot="1792715">
            <a:off x="-615248" y="8384496"/>
            <a:ext cx="4968491" cy="236003"/>
            <a:chOff x="0" y="0"/>
            <a:chExt cx="6624655" cy="314671"/>
          </a:xfrm>
        </p:grpSpPr>
        <p:sp>
          <p:nvSpPr>
            <p:cNvPr id="14" name="Freeform 14"/>
            <p:cNvSpPr/>
            <p:nvPr/>
          </p:nvSpPr>
          <p:spPr>
            <a:xfrm>
              <a:off x="0" y="0"/>
              <a:ext cx="6624701" cy="314706"/>
            </a:xfrm>
            <a:custGeom>
              <a:avLst/>
              <a:gdLst/>
              <a:ahLst/>
              <a:cxnLst/>
              <a:rect l="l" t="t" r="r" b="b"/>
              <a:pathLst>
                <a:path w="6624701" h="314706">
                  <a:moveTo>
                    <a:pt x="0" y="0"/>
                  </a:moveTo>
                  <a:lnTo>
                    <a:pt x="6624701" y="0"/>
                  </a:lnTo>
                  <a:lnTo>
                    <a:pt x="6624701" y="314706"/>
                  </a:lnTo>
                  <a:lnTo>
                    <a:pt x="0" y="314706"/>
                  </a:lnTo>
                  <a:lnTo>
                    <a:pt x="0" y="0"/>
                  </a:lnTo>
                  <a:close/>
                </a:path>
              </a:pathLst>
            </a:custGeom>
            <a:blipFill>
              <a:blip r:embed="rId4"/>
              <a:stretch>
                <a:fillRect t="-1002" b="-991"/>
              </a:stretch>
            </a:blipFill>
          </p:spPr>
        </p:sp>
      </p:grpSp>
      <p:grpSp>
        <p:nvGrpSpPr>
          <p:cNvPr id="15" name="Group 15"/>
          <p:cNvGrpSpPr/>
          <p:nvPr/>
        </p:nvGrpSpPr>
        <p:grpSpPr>
          <a:xfrm rot="-1792182">
            <a:off x="3792011" y="8530453"/>
            <a:ext cx="4644064" cy="220593"/>
            <a:chOff x="0" y="0"/>
            <a:chExt cx="6192085" cy="294124"/>
          </a:xfrm>
        </p:grpSpPr>
        <p:sp>
          <p:nvSpPr>
            <p:cNvPr id="16" name="Freeform 16"/>
            <p:cNvSpPr/>
            <p:nvPr/>
          </p:nvSpPr>
          <p:spPr>
            <a:xfrm>
              <a:off x="0" y="0"/>
              <a:ext cx="6192139" cy="294132"/>
            </a:xfrm>
            <a:custGeom>
              <a:avLst/>
              <a:gdLst/>
              <a:ahLst/>
              <a:cxnLst/>
              <a:rect l="l" t="t" r="r" b="b"/>
              <a:pathLst>
                <a:path w="6192139" h="294132">
                  <a:moveTo>
                    <a:pt x="0" y="0"/>
                  </a:moveTo>
                  <a:lnTo>
                    <a:pt x="6192139" y="0"/>
                  </a:lnTo>
                  <a:lnTo>
                    <a:pt x="6192139" y="294132"/>
                  </a:lnTo>
                  <a:lnTo>
                    <a:pt x="0" y="294132"/>
                  </a:lnTo>
                  <a:lnTo>
                    <a:pt x="0" y="0"/>
                  </a:lnTo>
                  <a:close/>
                </a:path>
              </a:pathLst>
            </a:custGeom>
            <a:blipFill>
              <a:blip r:embed="rId4"/>
              <a:stretch>
                <a:fillRect t="-1002" b="-999"/>
              </a:stretch>
            </a:blipFill>
          </p:spPr>
        </p:sp>
      </p:grpSp>
      <p:sp>
        <p:nvSpPr>
          <p:cNvPr id="17" name="TextBox 17"/>
          <p:cNvSpPr txBox="1"/>
          <p:nvPr/>
        </p:nvSpPr>
        <p:spPr>
          <a:xfrm>
            <a:off x="8848604" y="2937846"/>
            <a:ext cx="8410696" cy="5107940"/>
          </a:xfrm>
          <a:prstGeom prst="rect">
            <a:avLst/>
          </a:prstGeom>
        </p:spPr>
        <p:txBody>
          <a:bodyPr lIns="0" tIns="0" rIns="0" bIns="0" rtlCol="0" anchor="t">
            <a:spAutoFit/>
          </a:bodyPr>
          <a:lstStyle/>
          <a:p>
            <a:pPr algn="l">
              <a:lnSpc>
                <a:spcPts val="3639"/>
              </a:lnSpc>
            </a:pPr>
            <a:r>
              <a:rPr lang="en-US" sz="2799">
                <a:solidFill>
                  <a:srgbClr val="000000"/>
                </a:solidFill>
                <a:latin typeface="Poppins Bold"/>
                <a:ea typeface="Poppins Bold"/>
                <a:cs typeface="Poppins Bold"/>
                <a:sym typeface="Poppins Bold"/>
              </a:rPr>
              <a:t>• Kepuasan </a:t>
            </a:r>
            <a:r>
              <a:rPr lang="en-US" sz="2799">
                <a:solidFill>
                  <a:srgbClr val="000000"/>
                </a:solidFill>
                <a:latin typeface="Poppins"/>
                <a:ea typeface="Poppins"/>
                <a:cs typeface="Poppins"/>
                <a:sym typeface="Poppins"/>
              </a:rPr>
              <a:t>para pelanggan terhadap sistem </a:t>
            </a:r>
          </a:p>
          <a:p>
            <a:pPr algn="l">
              <a:lnSpc>
                <a:spcPts val="3639"/>
              </a:lnSpc>
            </a:pPr>
            <a:r>
              <a:rPr lang="en-US" sz="2799">
                <a:solidFill>
                  <a:srgbClr val="000000"/>
                </a:solidFill>
                <a:latin typeface="Poppins"/>
                <a:ea typeface="Poppins"/>
                <a:cs typeface="Poppins"/>
                <a:sym typeface="Poppins"/>
              </a:rPr>
              <a:t>  (user satisfaction with the system) atau</a:t>
            </a:r>
          </a:p>
          <a:p>
            <a:pPr algn="l">
              <a:lnSpc>
                <a:spcPts val="3639"/>
              </a:lnSpc>
            </a:pPr>
            <a:r>
              <a:rPr lang="en-US" sz="2799">
                <a:solidFill>
                  <a:srgbClr val="000000"/>
                </a:solidFill>
                <a:latin typeface="Poppins"/>
                <a:ea typeface="Poppins"/>
                <a:cs typeface="Poppins"/>
                <a:sym typeface="Poppins"/>
              </a:rPr>
              <a:t>   customers polling satisfaction.</a:t>
            </a:r>
          </a:p>
          <a:p>
            <a:pPr algn="l">
              <a:lnSpc>
                <a:spcPts val="3639"/>
              </a:lnSpc>
            </a:pPr>
            <a:r>
              <a:rPr lang="en-US" sz="2799">
                <a:solidFill>
                  <a:srgbClr val="000000"/>
                </a:solidFill>
                <a:latin typeface="Poppins Bold"/>
                <a:ea typeface="Poppins Bold"/>
                <a:cs typeface="Poppins Bold"/>
                <a:sym typeface="Poppins Bold"/>
              </a:rPr>
              <a:t> </a:t>
            </a:r>
          </a:p>
          <a:p>
            <a:pPr algn="l">
              <a:lnSpc>
                <a:spcPts val="3639"/>
              </a:lnSpc>
            </a:pPr>
            <a:r>
              <a:rPr lang="en-US" sz="2799">
                <a:solidFill>
                  <a:srgbClr val="000000"/>
                </a:solidFill>
                <a:latin typeface="Poppins Bold"/>
                <a:ea typeface="Poppins Bold"/>
                <a:cs typeface="Poppins Bold"/>
                <a:sym typeface="Poppins Bold"/>
              </a:rPr>
              <a:t>• Tujuan</a:t>
            </a:r>
            <a:r>
              <a:rPr lang="en-US" sz="2799">
                <a:solidFill>
                  <a:srgbClr val="000000"/>
                </a:solidFill>
                <a:latin typeface="Poppins"/>
                <a:ea typeface="Poppins"/>
                <a:cs typeface="Poppins"/>
                <a:sym typeface="Poppins"/>
              </a:rPr>
              <a:t> yang dicapai oleh sistem tersebut</a:t>
            </a:r>
          </a:p>
          <a:p>
            <a:pPr algn="l">
              <a:lnSpc>
                <a:spcPts val="3639"/>
              </a:lnSpc>
            </a:pPr>
            <a:r>
              <a:rPr lang="en-US" sz="2799">
                <a:solidFill>
                  <a:srgbClr val="000000"/>
                </a:solidFill>
                <a:latin typeface="Poppins"/>
                <a:ea typeface="Poppins"/>
                <a:cs typeface="Poppins"/>
                <a:sym typeface="Poppins"/>
              </a:rPr>
              <a:t>  dengan variabel peningkatan kinerja</a:t>
            </a:r>
          </a:p>
          <a:p>
            <a:pPr algn="l">
              <a:lnSpc>
                <a:spcPts val="3639"/>
              </a:lnSpc>
            </a:pPr>
            <a:r>
              <a:rPr lang="en-US" sz="2799">
                <a:solidFill>
                  <a:srgbClr val="000000"/>
                </a:solidFill>
                <a:latin typeface="Poppins"/>
                <a:ea typeface="Poppins"/>
                <a:cs typeface="Poppins"/>
                <a:sym typeface="Poppins"/>
              </a:rPr>
              <a:t>   perusahaan </a:t>
            </a:r>
          </a:p>
          <a:p>
            <a:pPr algn="l">
              <a:lnSpc>
                <a:spcPts val="3639"/>
              </a:lnSpc>
            </a:pPr>
            <a:endParaRPr lang="en-US" sz="2799">
              <a:solidFill>
                <a:srgbClr val="000000"/>
              </a:solidFill>
              <a:latin typeface="Poppins"/>
              <a:ea typeface="Poppins"/>
              <a:cs typeface="Poppins"/>
              <a:sym typeface="Poppins"/>
            </a:endParaRPr>
          </a:p>
          <a:p>
            <a:pPr algn="l">
              <a:lnSpc>
                <a:spcPts val="3639"/>
              </a:lnSpc>
            </a:pPr>
            <a:r>
              <a:rPr lang="en-US" sz="2799">
                <a:solidFill>
                  <a:srgbClr val="000000"/>
                </a:solidFill>
                <a:latin typeface="Poppins Bold"/>
                <a:ea typeface="Poppins Bold"/>
                <a:cs typeface="Poppins Bold"/>
                <a:sym typeface="Poppins Bold"/>
              </a:rPr>
              <a:t>• Imbal balik keuangan</a:t>
            </a:r>
            <a:r>
              <a:rPr lang="en-US" sz="2799">
                <a:solidFill>
                  <a:srgbClr val="000000"/>
                </a:solidFill>
                <a:latin typeface="Poppins"/>
                <a:ea typeface="Poppins"/>
                <a:cs typeface="Poppins"/>
                <a:sym typeface="Poppins"/>
              </a:rPr>
              <a:t> (financial payoff)</a:t>
            </a:r>
          </a:p>
          <a:p>
            <a:pPr algn="l">
              <a:lnSpc>
                <a:spcPts val="3639"/>
              </a:lnSpc>
            </a:pPr>
            <a:r>
              <a:rPr lang="en-US" sz="2799">
                <a:solidFill>
                  <a:srgbClr val="000000"/>
                </a:solidFill>
                <a:latin typeface="Poppins"/>
                <a:ea typeface="Poppins"/>
                <a:cs typeface="Poppins"/>
                <a:sym typeface="Poppins"/>
              </a:rPr>
              <a:t>   untuk organisasi</a:t>
            </a:r>
          </a:p>
          <a:p>
            <a:pPr algn="l">
              <a:lnSpc>
                <a:spcPts val="3639"/>
              </a:lnSpc>
            </a:pPr>
            <a:endParaRPr lang="en-US" sz="2799">
              <a:solidFill>
                <a:srgbClr val="000000"/>
              </a:solidFill>
              <a:latin typeface="Poppins"/>
              <a:ea typeface="Poppins"/>
              <a:cs typeface="Poppins"/>
              <a:sym typeface="Poppins"/>
            </a:endParaRPr>
          </a:p>
        </p:txBody>
      </p:sp>
      <p:sp>
        <p:nvSpPr>
          <p:cNvPr id="18" name="TextBox 18"/>
          <p:cNvSpPr txBox="1"/>
          <p:nvPr/>
        </p:nvSpPr>
        <p:spPr>
          <a:xfrm>
            <a:off x="11664791" y="1009650"/>
            <a:ext cx="5594509" cy="1335405"/>
          </a:xfrm>
          <a:prstGeom prst="rect">
            <a:avLst/>
          </a:prstGeom>
        </p:spPr>
        <p:txBody>
          <a:bodyPr lIns="0" tIns="0" rIns="0" bIns="0" rtlCol="0" anchor="t">
            <a:spAutoFit/>
          </a:bodyPr>
          <a:lstStyle/>
          <a:p>
            <a:pPr algn="r">
              <a:lnSpc>
                <a:spcPts val="5083"/>
              </a:lnSpc>
            </a:pPr>
            <a:r>
              <a:rPr lang="en-US" sz="4498" spc="-134">
                <a:solidFill>
                  <a:srgbClr val="000000"/>
                </a:solidFill>
                <a:latin typeface="Poppins Bold"/>
                <a:ea typeface="Poppins Bold"/>
                <a:cs typeface="Poppins Bold"/>
                <a:sym typeface="Poppins Bold"/>
              </a:rPr>
              <a:t>Mengukur Kesuksesan Sistem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833562" y="7221036"/>
            <a:ext cx="15621821" cy="13267512"/>
          </a:xfrm>
          <a:custGeom>
            <a:avLst/>
            <a:gdLst/>
            <a:ahLst/>
            <a:cxnLst/>
            <a:rect l="l" t="t" r="r" b="b"/>
            <a:pathLst>
              <a:path w="15621821" h="13267512">
                <a:moveTo>
                  <a:pt x="0" y="0"/>
                </a:moveTo>
                <a:lnTo>
                  <a:pt x="15621821" y="0"/>
                </a:lnTo>
                <a:lnTo>
                  <a:pt x="15621821" y="13267512"/>
                </a:lnTo>
                <a:lnTo>
                  <a:pt x="0" y="13267512"/>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grpSp>
        <p:nvGrpSpPr>
          <p:cNvPr id="3" name="Group 3"/>
          <p:cNvGrpSpPr/>
          <p:nvPr/>
        </p:nvGrpSpPr>
        <p:grpSpPr>
          <a:xfrm rot="-1775767">
            <a:off x="7864699" y="9517084"/>
            <a:ext cx="4968491" cy="236003"/>
            <a:chOff x="0" y="0"/>
            <a:chExt cx="6624655" cy="314671"/>
          </a:xfrm>
        </p:grpSpPr>
        <p:sp>
          <p:nvSpPr>
            <p:cNvPr id="4" name="Freeform 4"/>
            <p:cNvSpPr/>
            <p:nvPr/>
          </p:nvSpPr>
          <p:spPr>
            <a:xfrm flipV="1">
              <a:off x="0" y="0"/>
              <a:ext cx="6624701" cy="314706"/>
            </a:xfrm>
            <a:custGeom>
              <a:avLst/>
              <a:gdLst/>
              <a:ahLst/>
              <a:cxnLst/>
              <a:rect l="l" t="t" r="r" b="b"/>
              <a:pathLst>
                <a:path w="6624701" h="314706">
                  <a:moveTo>
                    <a:pt x="0" y="314706"/>
                  </a:moveTo>
                  <a:lnTo>
                    <a:pt x="6624701" y="314706"/>
                  </a:lnTo>
                  <a:lnTo>
                    <a:pt x="6624701" y="0"/>
                  </a:lnTo>
                  <a:lnTo>
                    <a:pt x="0" y="0"/>
                  </a:lnTo>
                  <a:lnTo>
                    <a:pt x="0" y="314706"/>
                  </a:lnTo>
                  <a:close/>
                </a:path>
              </a:pathLst>
            </a:custGeom>
            <a:blipFill>
              <a:blip r:embed="rId4"/>
              <a:stretch>
                <a:fillRect t="-1002" b="-991"/>
              </a:stretch>
            </a:blipFill>
          </p:spPr>
        </p:sp>
      </p:grpSp>
      <p:sp>
        <p:nvSpPr>
          <p:cNvPr id="5" name="Freeform 5"/>
          <p:cNvSpPr/>
          <p:nvPr/>
        </p:nvSpPr>
        <p:spPr>
          <a:xfrm>
            <a:off x="5262374" y="5927028"/>
            <a:ext cx="13265978" cy="9384387"/>
          </a:xfrm>
          <a:custGeom>
            <a:avLst/>
            <a:gdLst/>
            <a:ahLst/>
            <a:cxnLst/>
            <a:rect l="l" t="t" r="r" b="b"/>
            <a:pathLst>
              <a:path w="13265978" h="9384387">
                <a:moveTo>
                  <a:pt x="0" y="0"/>
                </a:moveTo>
                <a:lnTo>
                  <a:pt x="13265977" y="0"/>
                </a:lnTo>
                <a:lnTo>
                  <a:pt x="13265977" y="9384388"/>
                </a:lnTo>
                <a:lnTo>
                  <a:pt x="0" y="9384388"/>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6" name="Freeform 6"/>
          <p:cNvSpPr/>
          <p:nvPr/>
        </p:nvSpPr>
        <p:spPr>
          <a:xfrm>
            <a:off x="9647243" y="-4799183"/>
            <a:ext cx="15621821" cy="13267512"/>
          </a:xfrm>
          <a:custGeom>
            <a:avLst/>
            <a:gdLst/>
            <a:ahLst/>
            <a:cxnLst/>
            <a:rect l="l" t="t" r="r" b="b"/>
            <a:pathLst>
              <a:path w="15621821" h="13267512">
                <a:moveTo>
                  <a:pt x="0" y="0"/>
                </a:moveTo>
                <a:lnTo>
                  <a:pt x="15621821" y="0"/>
                </a:lnTo>
                <a:lnTo>
                  <a:pt x="15621821" y="13267512"/>
                </a:lnTo>
                <a:lnTo>
                  <a:pt x="0" y="13267512"/>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sp>
      <p:sp>
        <p:nvSpPr>
          <p:cNvPr id="7" name="Freeform 7"/>
          <p:cNvSpPr/>
          <p:nvPr/>
        </p:nvSpPr>
        <p:spPr>
          <a:xfrm>
            <a:off x="8333963" y="-3183645"/>
            <a:ext cx="16467996" cy="13986163"/>
          </a:xfrm>
          <a:custGeom>
            <a:avLst/>
            <a:gdLst/>
            <a:ahLst/>
            <a:cxnLst/>
            <a:rect l="l" t="t" r="r" b="b"/>
            <a:pathLst>
              <a:path w="16467996" h="13986163">
                <a:moveTo>
                  <a:pt x="0" y="0"/>
                </a:moveTo>
                <a:lnTo>
                  <a:pt x="16467997" y="0"/>
                </a:lnTo>
                <a:lnTo>
                  <a:pt x="16467997" y="13986163"/>
                </a:lnTo>
                <a:lnTo>
                  <a:pt x="0" y="13986163"/>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sp>
      <p:grpSp>
        <p:nvGrpSpPr>
          <p:cNvPr id="8" name="Group 8"/>
          <p:cNvGrpSpPr/>
          <p:nvPr/>
        </p:nvGrpSpPr>
        <p:grpSpPr>
          <a:xfrm rot="-1813147">
            <a:off x="9836813" y="1312669"/>
            <a:ext cx="8743695" cy="7661663"/>
            <a:chOff x="0" y="0"/>
            <a:chExt cx="11658260" cy="10215551"/>
          </a:xfrm>
        </p:grpSpPr>
        <p:sp>
          <p:nvSpPr>
            <p:cNvPr id="9" name="Freeform 9"/>
            <p:cNvSpPr/>
            <p:nvPr/>
          </p:nvSpPr>
          <p:spPr>
            <a:xfrm>
              <a:off x="0" y="0"/>
              <a:ext cx="11658219" cy="10215499"/>
            </a:xfrm>
            <a:custGeom>
              <a:avLst/>
              <a:gdLst/>
              <a:ahLst/>
              <a:cxnLst/>
              <a:rect l="l" t="t" r="r" b="b"/>
              <a:pathLst>
                <a:path w="11658219" h="10215499">
                  <a:moveTo>
                    <a:pt x="0" y="0"/>
                  </a:moveTo>
                  <a:lnTo>
                    <a:pt x="11658219" y="0"/>
                  </a:lnTo>
                  <a:lnTo>
                    <a:pt x="11658219" y="10215499"/>
                  </a:lnTo>
                  <a:lnTo>
                    <a:pt x="0" y="10215499"/>
                  </a:lnTo>
                  <a:lnTo>
                    <a:pt x="0" y="0"/>
                  </a:lnTo>
                  <a:close/>
                </a:path>
              </a:pathLst>
            </a:custGeom>
            <a:blipFill>
              <a:blip r:embed="rId11"/>
              <a:stretch>
                <a:fillRect t="-44" b="-45"/>
              </a:stretch>
            </a:blipFill>
          </p:spPr>
        </p:sp>
      </p:grpSp>
      <p:sp>
        <p:nvSpPr>
          <p:cNvPr id="10" name="Freeform 10"/>
          <p:cNvSpPr/>
          <p:nvPr/>
        </p:nvSpPr>
        <p:spPr>
          <a:xfrm>
            <a:off x="10595487" y="939081"/>
            <a:ext cx="7226346" cy="8408839"/>
          </a:xfrm>
          <a:custGeom>
            <a:avLst/>
            <a:gdLst/>
            <a:ahLst/>
            <a:cxnLst/>
            <a:rect l="l" t="t" r="r" b="b"/>
            <a:pathLst>
              <a:path w="7226346" h="8408839">
                <a:moveTo>
                  <a:pt x="0" y="0"/>
                </a:moveTo>
                <a:lnTo>
                  <a:pt x="7226346" y="0"/>
                </a:lnTo>
                <a:lnTo>
                  <a:pt x="7226346" y="8408839"/>
                </a:lnTo>
                <a:lnTo>
                  <a:pt x="0" y="8408839"/>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sp>
      <p:grpSp>
        <p:nvGrpSpPr>
          <p:cNvPr id="11" name="Group 11"/>
          <p:cNvGrpSpPr/>
          <p:nvPr/>
        </p:nvGrpSpPr>
        <p:grpSpPr>
          <a:xfrm>
            <a:off x="10819302" y="1229804"/>
            <a:ext cx="6778697" cy="7827400"/>
            <a:chOff x="0" y="0"/>
            <a:chExt cx="9038263" cy="10436534"/>
          </a:xfrm>
        </p:grpSpPr>
        <p:sp>
          <p:nvSpPr>
            <p:cNvPr id="12" name="Freeform 12"/>
            <p:cNvSpPr/>
            <p:nvPr/>
          </p:nvSpPr>
          <p:spPr>
            <a:xfrm>
              <a:off x="0" y="0"/>
              <a:ext cx="9038209" cy="10436479"/>
            </a:xfrm>
            <a:custGeom>
              <a:avLst/>
              <a:gdLst/>
              <a:ahLst/>
              <a:cxnLst/>
              <a:rect l="l" t="t" r="r" b="b"/>
              <a:pathLst>
                <a:path w="9038209" h="10436479">
                  <a:moveTo>
                    <a:pt x="4519168" y="0"/>
                  </a:moveTo>
                  <a:lnTo>
                    <a:pt x="0" y="2609088"/>
                  </a:lnTo>
                  <a:lnTo>
                    <a:pt x="0" y="7827391"/>
                  </a:lnTo>
                  <a:lnTo>
                    <a:pt x="4519168" y="10436479"/>
                  </a:lnTo>
                  <a:lnTo>
                    <a:pt x="9038209" y="7827391"/>
                  </a:lnTo>
                  <a:lnTo>
                    <a:pt x="9038209" y="2609088"/>
                  </a:lnTo>
                  <a:lnTo>
                    <a:pt x="4519168" y="0"/>
                  </a:lnTo>
                  <a:close/>
                </a:path>
              </a:pathLst>
            </a:custGeom>
            <a:blipFill>
              <a:blip r:embed="rId14"/>
              <a:stretch>
                <a:fillRect l="-52640" r="-52641"/>
              </a:stretch>
            </a:blipFill>
          </p:spPr>
        </p:sp>
      </p:grpSp>
      <p:grpSp>
        <p:nvGrpSpPr>
          <p:cNvPr id="13" name="Group 13"/>
          <p:cNvGrpSpPr/>
          <p:nvPr/>
        </p:nvGrpSpPr>
        <p:grpSpPr>
          <a:xfrm rot="-1775767">
            <a:off x="13825705" y="8472786"/>
            <a:ext cx="4968491" cy="236003"/>
            <a:chOff x="0" y="0"/>
            <a:chExt cx="6624655" cy="314671"/>
          </a:xfrm>
        </p:grpSpPr>
        <p:sp>
          <p:nvSpPr>
            <p:cNvPr id="14" name="Freeform 14"/>
            <p:cNvSpPr/>
            <p:nvPr/>
          </p:nvSpPr>
          <p:spPr>
            <a:xfrm>
              <a:off x="0" y="0"/>
              <a:ext cx="6624701" cy="314706"/>
            </a:xfrm>
            <a:custGeom>
              <a:avLst/>
              <a:gdLst/>
              <a:ahLst/>
              <a:cxnLst/>
              <a:rect l="l" t="t" r="r" b="b"/>
              <a:pathLst>
                <a:path w="6624701" h="314706">
                  <a:moveTo>
                    <a:pt x="0" y="0"/>
                  </a:moveTo>
                  <a:lnTo>
                    <a:pt x="6624701" y="0"/>
                  </a:lnTo>
                  <a:lnTo>
                    <a:pt x="6624701" y="314706"/>
                  </a:lnTo>
                  <a:lnTo>
                    <a:pt x="0" y="314706"/>
                  </a:lnTo>
                  <a:lnTo>
                    <a:pt x="0" y="0"/>
                  </a:lnTo>
                  <a:close/>
                </a:path>
              </a:pathLst>
            </a:custGeom>
            <a:blipFill>
              <a:blip r:embed="rId4"/>
              <a:stretch>
                <a:fillRect t="-1002" b="-991"/>
              </a:stretch>
            </a:blipFill>
          </p:spPr>
        </p:sp>
      </p:grpSp>
      <p:grpSp>
        <p:nvGrpSpPr>
          <p:cNvPr id="15" name="Group 15"/>
          <p:cNvGrpSpPr/>
          <p:nvPr/>
        </p:nvGrpSpPr>
        <p:grpSpPr>
          <a:xfrm rot="-1775767">
            <a:off x="11104039" y="765857"/>
            <a:ext cx="4968491" cy="236003"/>
            <a:chOff x="0" y="0"/>
            <a:chExt cx="6624655" cy="314671"/>
          </a:xfrm>
        </p:grpSpPr>
        <p:sp>
          <p:nvSpPr>
            <p:cNvPr id="16" name="Freeform 16"/>
            <p:cNvSpPr/>
            <p:nvPr/>
          </p:nvSpPr>
          <p:spPr>
            <a:xfrm flipV="1">
              <a:off x="0" y="0"/>
              <a:ext cx="6624701" cy="314706"/>
            </a:xfrm>
            <a:custGeom>
              <a:avLst/>
              <a:gdLst/>
              <a:ahLst/>
              <a:cxnLst/>
              <a:rect l="l" t="t" r="r" b="b"/>
              <a:pathLst>
                <a:path w="6624701" h="314706">
                  <a:moveTo>
                    <a:pt x="0" y="314706"/>
                  </a:moveTo>
                  <a:lnTo>
                    <a:pt x="6624701" y="314706"/>
                  </a:lnTo>
                  <a:lnTo>
                    <a:pt x="6624701" y="0"/>
                  </a:lnTo>
                  <a:lnTo>
                    <a:pt x="0" y="0"/>
                  </a:lnTo>
                  <a:lnTo>
                    <a:pt x="0" y="314706"/>
                  </a:lnTo>
                  <a:close/>
                </a:path>
              </a:pathLst>
            </a:custGeom>
            <a:blipFill>
              <a:blip r:embed="rId4"/>
              <a:stretch>
                <a:fillRect t="-1002" b="-991"/>
              </a:stretch>
            </a:blipFill>
          </p:spPr>
        </p:sp>
      </p:grpSp>
      <p:grpSp>
        <p:nvGrpSpPr>
          <p:cNvPr id="17" name="Group 17"/>
          <p:cNvGrpSpPr/>
          <p:nvPr/>
        </p:nvGrpSpPr>
        <p:grpSpPr>
          <a:xfrm rot="1804615">
            <a:off x="9891747" y="8537528"/>
            <a:ext cx="4644064" cy="220593"/>
            <a:chOff x="0" y="0"/>
            <a:chExt cx="6192085" cy="294124"/>
          </a:xfrm>
        </p:grpSpPr>
        <p:sp>
          <p:nvSpPr>
            <p:cNvPr id="18" name="Freeform 18"/>
            <p:cNvSpPr/>
            <p:nvPr/>
          </p:nvSpPr>
          <p:spPr>
            <a:xfrm>
              <a:off x="0" y="0"/>
              <a:ext cx="6192139" cy="294132"/>
            </a:xfrm>
            <a:custGeom>
              <a:avLst/>
              <a:gdLst/>
              <a:ahLst/>
              <a:cxnLst/>
              <a:rect l="l" t="t" r="r" b="b"/>
              <a:pathLst>
                <a:path w="6192139" h="294132">
                  <a:moveTo>
                    <a:pt x="0" y="0"/>
                  </a:moveTo>
                  <a:lnTo>
                    <a:pt x="6192139" y="0"/>
                  </a:lnTo>
                  <a:lnTo>
                    <a:pt x="6192139" y="294132"/>
                  </a:lnTo>
                  <a:lnTo>
                    <a:pt x="0" y="294132"/>
                  </a:lnTo>
                  <a:lnTo>
                    <a:pt x="0" y="0"/>
                  </a:lnTo>
                  <a:close/>
                </a:path>
              </a:pathLst>
            </a:custGeom>
            <a:blipFill>
              <a:blip r:embed="rId4"/>
              <a:stretch>
                <a:fillRect t="-1002" b="-999"/>
              </a:stretch>
            </a:blipFill>
          </p:spPr>
        </p:sp>
      </p:grpSp>
      <p:sp>
        <p:nvSpPr>
          <p:cNvPr id="19" name="Freeform 19"/>
          <p:cNvSpPr/>
          <p:nvPr/>
        </p:nvSpPr>
        <p:spPr>
          <a:xfrm>
            <a:off x="1028700" y="6928618"/>
            <a:ext cx="4295568" cy="2669004"/>
          </a:xfrm>
          <a:custGeom>
            <a:avLst/>
            <a:gdLst/>
            <a:ahLst/>
            <a:cxnLst/>
            <a:rect l="l" t="t" r="r" b="b"/>
            <a:pathLst>
              <a:path w="4295568" h="2669004">
                <a:moveTo>
                  <a:pt x="0" y="0"/>
                </a:moveTo>
                <a:lnTo>
                  <a:pt x="4295568" y="0"/>
                </a:lnTo>
                <a:lnTo>
                  <a:pt x="4295568" y="2669004"/>
                </a:lnTo>
                <a:lnTo>
                  <a:pt x="0" y="2669004"/>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sp>
      <p:sp>
        <p:nvSpPr>
          <p:cNvPr id="20" name="Freeform 20"/>
          <p:cNvSpPr/>
          <p:nvPr/>
        </p:nvSpPr>
        <p:spPr>
          <a:xfrm>
            <a:off x="5790993" y="3660444"/>
            <a:ext cx="4295568" cy="2669004"/>
          </a:xfrm>
          <a:custGeom>
            <a:avLst/>
            <a:gdLst/>
            <a:ahLst/>
            <a:cxnLst/>
            <a:rect l="l" t="t" r="r" b="b"/>
            <a:pathLst>
              <a:path w="4295568" h="2669004">
                <a:moveTo>
                  <a:pt x="0" y="0"/>
                </a:moveTo>
                <a:lnTo>
                  <a:pt x="4295568" y="0"/>
                </a:lnTo>
                <a:lnTo>
                  <a:pt x="4295568" y="2669004"/>
                </a:lnTo>
                <a:lnTo>
                  <a:pt x="0" y="2669004"/>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sp>
      <p:sp>
        <p:nvSpPr>
          <p:cNvPr id="21" name="Freeform 21"/>
          <p:cNvSpPr/>
          <p:nvPr/>
        </p:nvSpPr>
        <p:spPr>
          <a:xfrm>
            <a:off x="5351675" y="6388192"/>
            <a:ext cx="4295568" cy="2669004"/>
          </a:xfrm>
          <a:custGeom>
            <a:avLst/>
            <a:gdLst/>
            <a:ahLst/>
            <a:cxnLst/>
            <a:rect l="l" t="t" r="r" b="b"/>
            <a:pathLst>
              <a:path w="4295568" h="2669004">
                <a:moveTo>
                  <a:pt x="0" y="0"/>
                </a:moveTo>
                <a:lnTo>
                  <a:pt x="4295568" y="0"/>
                </a:lnTo>
                <a:lnTo>
                  <a:pt x="4295568" y="2669004"/>
                </a:lnTo>
                <a:lnTo>
                  <a:pt x="0" y="2669004"/>
                </a:lnTo>
                <a:lnTo>
                  <a:pt x="0" y="0"/>
                </a:lnTo>
                <a:close/>
              </a:path>
            </a:pathLst>
          </a:custGeom>
          <a:blipFill>
            <a:blip r:embed="rId17">
              <a:extLst>
                <a:ext uri="{96DAC541-7B7A-43D3-8B79-37D633B846F1}">
                  <asvg:svgBlip xmlns:asvg="http://schemas.microsoft.com/office/drawing/2016/SVG/main" r:embed="rId18"/>
                </a:ext>
              </a:extLst>
            </a:blip>
            <a:stretch>
              <a:fillRect/>
            </a:stretch>
          </a:blipFill>
        </p:spPr>
      </p:sp>
      <p:sp>
        <p:nvSpPr>
          <p:cNvPr id="22" name="TextBox 22"/>
          <p:cNvSpPr txBox="1"/>
          <p:nvPr/>
        </p:nvSpPr>
        <p:spPr>
          <a:xfrm>
            <a:off x="1028700" y="990600"/>
            <a:ext cx="6377522" cy="723900"/>
          </a:xfrm>
          <a:prstGeom prst="rect">
            <a:avLst/>
          </a:prstGeom>
        </p:spPr>
        <p:txBody>
          <a:bodyPr lIns="0" tIns="0" rIns="0" bIns="0" rtlCol="0" anchor="t">
            <a:spAutoFit/>
          </a:bodyPr>
          <a:lstStyle/>
          <a:p>
            <a:pPr algn="l">
              <a:lnSpc>
                <a:spcPts val="5173"/>
              </a:lnSpc>
            </a:pPr>
            <a:r>
              <a:rPr lang="en-US" sz="4500">
                <a:solidFill>
                  <a:srgbClr val="000000"/>
                </a:solidFill>
                <a:latin typeface="Poppins Bold"/>
                <a:ea typeface="Poppins Bold"/>
                <a:cs typeface="Poppins Bold"/>
                <a:sym typeface="Poppins Bold"/>
              </a:rPr>
              <a:t>Penyebab Kegagalan</a:t>
            </a:r>
          </a:p>
        </p:txBody>
      </p:sp>
      <p:sp>
        <p:nvSpPr>
          <p:cNvPr id="23" name="TextBox 23"/>
          <p:cNvSpPr txBox="1"/>
          <p:nvPr/>
        </p:nvSpPr>
        <p:spPr>
          <a:xfrm>
            <a:off x="1604176" y="4635019"/>
            <a:ext cx="3144616" cy="622300"/>
          </a:xfrm>
          <a:prstGeom prst="rect">
            <a:avLst/>
          </a:prstGeom>
        </p:spPr>
        <p:txBody>
          <a:bodyPr lIns="0" tIns="0" rIns="0" bIns="0" rtlCol="0" anchor="t">
            <a:spAutoFit/>
          </a:bodyPr>
          <a:lstStyle/>
          <a:p>
            <a:pPr algn="ctr">
              <a:lnSpc>
                <a:spcPts val="2300"/>
              </a:lnSpc>
            </a:pPr>
            <a:r>
              <a:rPr lang="en-US" sz="2000">
                <a:solidFill>
                  <a:srgbClr val="FFFFFF"/>
                </a:solidFill>
                <a:latin typeface="Poppins Bold"/>
                <a:ea typeface="Poppins Bold"/>
                <a:cs typeface="Poppins Bold"/>
                <a:sym typeface="Poppins Bold"/>
              </a:rPr>
              <a:t>Establish a Consistent Reporting Schedule</a:t>
            </a:r>
          </a:p>
        </p:txBody>
      </p:sp>
      <p:sp>
        <p:nvSpPr>
          <p:cNvPr id="24" name="TextBox 24"/>
          <p:cNvSpPr txBox="1"/>
          <p:nvPr/>
        </p:nvSpPr>
        <p:spPr>
          <a:xfrm>
            <a:off x="1604176" y="5343615"/>
            <a:ext cx="3144616" cy="952500"/>
          </a:xfrm>
          <a:prstGeom prst="rect">
            <a:avLst/>
          </a:prstGeom>
        </p:spPr>
        <p:txBody>
          <a:bodyPr lIns="0" tIns="0" rIns="0" bIns="0" rtlCol="0" anchor="t">
            <a:spAutoFit/>
          </a:bodyPr>
          <a:lstStyle/>
          <a:p>
            <a:pPr algn="just">
              <a:lnSpc>
                <a:spcPts val="1800"/>
              </a:lnSpc>
            </a:pPr>
            <a:r>
              <a:rPr lang="en-US" sz="1500">
                <a:solidFill>
                  <a:srgbClr val="FFFFFF"/>
                </a:solidFill>
                <a:latin typeface="Poppins"/>
                <a:ea typeface="Poppins"/>
                <a:cs typeface="Poppins"/>
                <a:sym typeface="Poppins"/>
              </a:rPr>
              <a:t>Lorem ipsum dolor sit amet, consectetur adipiscing elit. Praesent in dolor est. Morbi aliquet est a venenatis porttitor.</a:t>
            </a:r>
          </a:p>
        </p:txBody>
      </p:sp>
      <p:sp>
        <p:nvSpPr>
          <p:cNvPr id="25" name="Freeform 25"/>
          <p:cNvSpPr/>
          <p:nvPr/>
        </p:nvSpPr>
        <p:spPr>
          <a:xfrm>
            <a:off x="1181100" y="4471262"/>
            <a:ext cx="4295568" cy="2442011"/>
          </a:xfrm>
          <a:custGeom>
            <a:avLst/>
            <a:gdLst/>
            <a:ahLst/>
            <a:cxnLst/>
            <a:rect l="l" t="t" r="r" b="b"/>
            <a:pathLst>
              <a:path w="4295568" h="2442011">
                <a:moveTo>
                  <a:pt x="0" y="0"/>
                </a:moveTo>
                <a:lnTo>
                  <a:pt x="4295568" y="0"/>
                </a:lnTo>
                <a:lnTo>
                  <a:pt x="4295568" y="2442011"/>
                </a:lnTo>
                <a:lnTo>
                  <a:pt x="0" y="2442011"/>
                </a:lnTo>
                <a:lnTo>
                  <a:pt x="0" y="0"/>
                </a:lnTo>
                <a:close/>
              </a:path>
            </a:pathLst>
          </a:custGeom>
          <a:blipFill>
            <a:blip r:embed="rId19">
              <a:extLst>
                <a:ext uri="{96DAC541-7B7A-43D3-8B79-37D633B846F1}">
                  <asvg:svgBlip xmlns:asvg="http://schemas.microsoft.com/office/drawing/2016/SVG/main" r:embed="rId20"/>
                </a:ext>
              </a:extLst>
            </a:blip>
            <a:stretch>
              <a:fillRect/>
            </a:stretch>
          </a:blipFill>
        </p:spPr>
      </p:sp>
      <p:sp>
        <p:nvSpPr>
          <p:cNvPr id="26" name="TextBox 26"/>
          <p:cNvSpPr txBox="1"/>
          <p:nvPr/>
        </p:nvSpPr>
        <p:spPr>
          <a:xfrm>
            <a:off x="1756576" y="5496015"/>
            <a:ext cx="3144616" cy="1219200"/>
          </a:xfrm>
          <a:prstGeom prst="rect">
            <a:avLst/>
          </a:prstGeom>
        </p:spPr>
        <p:txBody>
          <a:bodyPr lIns="0" tIns="0" rIns="0" bIns="0" rtlCol="0" anchor="t">
            <a:spAutoFit/>
          </a:bodyPr>
          <a:lstStyle/>
          <a:p>
            <a:pPr algn="ctr">
              <a:lnSpc>
                <a:spcPts val="2399"/>
              </a:lnSpc>
            </a:pPr>
            <a:r>
              <a:rPr lang="en-US" sz="1999">
                <a:solidFill>
                  <a:srgbClr val="FFFFFF"/>
                </a:solidFill>
                <a:latin typeface="Poppins"/>
                <a:ea typeface="Poppins"/>
                <a:cs typeface="Poppins"/>
                <a:sym typeface="Poppins"/>
              </a:rPr>
              <a:t>2. Desain sisfo yang kurang memenuhi harapan</a:t>
            </a:r>
          </a:p>
          <a:p>
            <a:pPr algn="ctr">
              <a:lnSpc>
                <a:spcPts val="2399"/>
              </a:lnSpc>
            </a:pPr>
            <a:endParaRPr lang="en-US" sz="1999">
              <a:solidFill>
                <a:srgbClr val="FFFFFF"/>
              </a:solidFill>
              <a:latin typeface="Poppins"/>
              <a:ea typeface="Poppins"/>
              <a:cs typeface="Poppins"/>
              <a:sym typeface="Poppins"/>
            </a:endParaRPr>
          </a:p>
        </p:txBody>
      </p:sp>
      <p:sp>
        <p:nvSpPr>
          <p:cNvPr id="27" name="TextBox 27"/>
          <p:cNvSpPr txBox="1"/>
          <p:nvPr/>
        </p:nvSpPr>
        <p:spPr>
          <a:xfrm>
            <a:off x="5999384" y="6935299"/>
            <a:ext cx="3144616" cy="2114550"/>
          </a:xfrm>
          <a:prstGeom prst="rect">
            <a:avLst/>
          </a:prstGeom>
        </p:spPr>
        <p:txBody>
          <a:bodyPr lIns="0" tIns="0" rIns="0" bIns="0" rtlCol="0" anchor="t">
            <a:spAutoFit/>
          </a:bodyPr>
          <a:lstStyle/>
          <a:p>
            <a:pPr algn="ctr">
              <a:lnSpc>
                <a:spcPts val="2038"/>
              </a:lnSpc>
            </a:pPr>
            <a:r>
              <a:rPr lang="en-US" sz="1699">
                <a:solidFill>
                  <a:srgbClr val="FFFFFF"/>
                </a:solidFill>
                <a:latin typeface="Poppins"/>
                <a:ea typeface="Poppins"/>
                <a:cs typeface="Poppins"/>
                <a:sym typeface="Poppins"/>
              </a:rPr>
              <a:t>5..Data sering tidak di update secara rutin dan berkala sehinga informasi yang dihasilkan telah basi(kadaluarsa waktu penyampaian) dan tak ada gunanya</a:t>
            </a:r>
          </a:p>
          <a:p>
            <a:pPr algn="ctr">
              <a:lnSpc>
                <a:spcPts val="2038"/>
              </a:lnSpc>
            </a:pPr>
            <a:endParaRPr lang="en-US" sz="1699">
              <a:solidFill>
                <a:srgbClr val="FFFFFF"/>
              </a:solidFill>
              <a:latin typeface="Poppins"/>
              <a:ea typeface="Poppins"/>
              <a:cs typeface="Poppins"/>
              <a:sym typeface="Poppins"/>
            </a:endParaRPr>
          </a:p>
        </p:txBody>
      </p:sp>
      <p:sp>
        <p:nvSpPr>
          <p:cNvPr id="28" name="TextBox 28"/>
          <p:cNvSpPr txBox="1"/>
          <p:nvPr/>
        </p:nvSpPr>
        <p:spPr>
          <a:xfrm>
            <a:off x="6463770" y="4248150"/>
            <a:ext cx="3144616" cy="2038350"/>
          </a:xfrm>
          <a:prstGeom prst="rect">
            <a:avLst/>
          </a:prstGeom>
        </p:spPr>
        <p:txBody>
          <a:bodyPr lIns="0" tIns="0" rIns="0" bIns="0" rtlCol="0" anchor="t">
            <a:spAutoFit/>
          </a:bodyPr>
          <a:lstStyle/>
          <a:p>
            <a:pPr algn="ctr">
              <a:lnSpc>
                <a:spcPts val="2279"/>
              </a:lnSpc>
            </a:pPr>
            <a:r>
              <a:rPr lang="en-US" sz="1899">
                <a:solidFill>
                  <a:srgbClr val="231F20"/>
                </a:solidFill>
                <a:latin typeface="Poppins"/>
                <a:ea typeface="Poppins"/>
                <a:cs typeface="Poppins"/>
                <a:sym typeface="Poppins"/>
              </a:rPr>
              <a:t>4. Manajemen tidak paham dengan informasi yang disampaikan “grafik, flow chart,rumus” sehingga informasi yang baikpun tidak akan ada gunanya</a:t>
            </a:r>
          </a:p>
        </p:txBody>
      </p:sp>
      <p:sp>
        <p:nvSpPr>
          <p:cNvPr id="29" name="TextBox 29"/>
          <p:cNvSpPr txBox="1"/>
          <p:nvPr/>
        </p:nvSpPr>
        <p:spPr>
          <a:xfrm>
            <a:off x="1612933" y="7983049"/>
            <a:ext cx="3144616" cy="1295400"/>
          </a:xfrm>
          <a:prstGeom prst="rect">
            <a:avLst/>
          </a:prstGeom>
        </p:spPr>
        <p:txBody>
          <a:bodyPr lIns="0" tIns="0" rIns="0" bIns="0" rtlCol="0" anchor="t">
            <a:spAutoFit/>
          </a:bodyPr>
          <a:lstStyle/>
          <a:p>
            <a:pPr algn="ctr">
              <a:lnSpc>
                <a:spcPts val="2519"/>
              </a:lnSpc>
            </a:pPr>
            <a:r>
              <a:rPr lang="en-US" sz="2099">
                <a:solidFill>
                  <a:srgbClr val="231F20"/>
                </a:solidFill>
                <a:latin typeface="Poppins"/>
                <a:ea typeface="Poppins"/>
                <a:cs typeface="Poppins"/>
                <a:sym typeface="Poppins"/>
              </a:rPr>
              <a:t>3.Data yang dihasilkan kurang akurat dan tidak lengkap</a:t>
            </a:r>
          </a:p>
          <a:p>
            <a:pPr algn="ctr">
              <a:lnSpc>
                <a:spcPts val="2519"/>
              </a:lnSpc>
            </a:pPr>
            <a:endParaRPr lang="en-US" sz="2099">
              <a:solidFill>
                <a:srgbClr val="231F20"/>
              </a:solidFill>
              <a:latin typeface="Poppins"/>
              <a:ea typeface="Poppins"/>
              <a:cs typeface="Poppins"/>
              <a:sym typeface="Poppins"/>
            </a:endParaRPr>
          </a:p>
        </p:txBody>
      </p:sp>
      <p:sp>
        <p:nvSpPr>
          <p:cNvPr id="30" name="Freeform 30"/>
          <p:cNvSpPr/>
          <p:nvPr/>
        </p:nvSpPr>
        <p:spPr>
          <a:xfrm>
            <a:off x="1181100" y="1727890"/>
            <a:ext cx="4295568" cy="2669004"/>
          </a:xfrm>
          <a:custGeom>
            <a:avLst/>
            <a:gdLst/>
            <a:ahLst/>
            <a:cxnLst/>
            <a:rect l="l" t="t" r="r" b="b"/>
            <a:pathLst>
              <a:path w="4295568" h="2669004">
                <a:moveTo>
                  <a:pt x="0" y="0"/>
                </a:moveTo>
                <a:lnTo>
                  <a:pt x="4295568" y="0"/>
                </a:lnTo>
                <a:lnTo>
                  <a:pt x="4295568" y="2669004"/>
                </a:lnTo>
                <a:lnTo>
                  <a:pt x="0" y="2669004"/>
                </a:lnTo>
                <a:lnTo>
                  <a:pt x="0" y="0"/>
                </a:lnTo>
                <a:close/>
              </a:path>
            </a:pathLst>
          </a:custGeom>
          <a:blipFill>
            <a:blip r:embed="rId17">
              <a:extLst>
                <a:ext uri="{96DAC541-7B7A-43D3-8B79-37D633B846F1}">
                  <asvg:svgBlip xmlns:asvg="http://schemas.microsoft.com/office/drawing/2016/SVG/main" r:embed="rId18"/>
                </a:ext>
              </a:extLst>
            </a:blip>
            <a:stretch>
              <a:fillRect/>
            </a:stretch>
          </a:blipFill>
        </p:spPr>
      </p:sp>
      <p:sp>
        <p:nvSpPr>
          <p:cNvPr id="31" name="TextBox 31"/>
          <p:cNvSpPr txBox="1"/>
          <p:nvPr/>
        </p:nvSpPr>
        <p:spPr>
          <a:xfrm>
            <a:off x="1756576" y="2441334"/>
            <a:ext cx="3144616" cy="1466850"/>
          </a:xfrm>
          <a:prstGeom prst="rect">
            <a:avLst/>
          </a:prstGeom>
        </p:spPr>
        <p:txBody>
          <a:bodyPr lIns="0" tIns="0" rIns="0" bIns="0" rtlCol="0" anchor="t">
            <a:spAutoFit/>
          </a:bodyPr>
          <a:lstStyle/>
          <a:p>
            <a:pPr algn="ctr">
              <a:lnSpc>
                <a:spcPts val="2279"/>
              </a:lnSpc>
            </a:pPr>
            <a:r>
              <a:rPr lang="en-US" sz="1899">
                <a:solidFill>
                  <a:srgbClr val="FFFFFF"/>
                </a:solidFill>
                <a:latin typeface="Poppins"/>
                <a:ea typeface="Poppins"/>
                <a:cs typeface="Poppins"/>
                <a:sym typeface="Poppins"/>
              </a:rPr>
              <a:t>1.Tidak ada kemauan untuk mendayagunakan informasi dan memanfaatkan teknologi</a:t>
            </a:r>
          </a:p>
          <a:p>
            <a:pPr algn="ctr">
              <a:lnSpc>
                <a:spcPts val="2279"/>
              </a:lnSpc>
            </a:pPr>
            <a:endParaRPr lang="en-US" sz="1899">
              <a:solidFill>
                <a:srgbClr val="FFFFFF"/>
              </a:solidFill>
              <a:latin typeface="Poppins"/>
              <a:ea typeface="Poppins"/>
              <a:cs typeface="Poppins"/>
              <a:sym typeface="Poppins"/>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5041583" y="7838478"/>
            <a:ext cx="13246417" cy="9433088"/>
          </a:xfrm>
          <a:custGeom>
            <a:avLst/>
            <a:gdLst/>
            <a:ahLst/>
            <a:cxnLst/>
            <a:rect l="l" t="t" r="r" b="b"/>
            <a:pathLst>
              <a:path w="13246417" h="9433088">
                <a:moveTo>
                  <a:pt x="0" y="0"/>
                </a:moveTo>
                <a:lnTo>
                  <a:pt x="13246417" y="0"/>
                </a:lnTo>
                <a:lnTo>
                  <a:pt x="13246417" y="9433088"/>
                </a:lnTo>
                <a:lnTo>
                  <a:pt x="0" y="9433088"/>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grpSp>
        <p:nvGrpSpPr>
          <p:cNvPr id="3" name="Group 3"/>
          <p:cNvGrpSpPr/>
          <p:nvPr/>
        </p:nvGrpSpPr>
        <p:grpSpPr>
          <a:xfrm rot="1812304">
            <a:off x="5458552" y="9539347"/>
            <a:ext cx="4968491" cy="236003"/>
            <a:chOff x="0" y="0"/>
            <a:chExt cx="6624655" cy="314671"/>
          </a:xfrm>
        </p:grpSpPr>
        <p:sp>
          <p:nvSpPr>
            <p:cNvPr id="4" name="Freeform 4"/>
            <p:cNvSpPr/>
            <p:nvPr/>
          </p:nvSpPr>
          <p:spPr>
            <a:xfrm flipV="1">
              <a:off x="0" y="0"/>
              <a:ext cx="6624701" cy="314706"/>
            </a:xfrm>
            <a:custGeom>
              <a:avLst/>
              <a:gdLst/>
              <a:ahLst/>
              <a:cxnLst/>
              <a:rect l="l" t="t" r="r" b="b"/>
              <a:pathLst>
                <a:path w="6624701" h="314706">
                  <a:moveTo>
                    <a:pt x="0" y="314706"/>
                  </a:moveTo>
                  <a:lnTo>
                    <a:pt x="6624701" y="314706"/>
                  </a:lnTo>
                  <a:lnTo>
                    <a:pt x="6624701" y="0"/>
                  </a:lnTo>
                  <a:lnTo>
                    <a:pt x="0" y="0"/>
                  </a:lnTo>
                  <a:lnTo>
                    <a:pt x="0" y="314706"/>
                  </a:lnTo>
                  <a:close/>
                </a:path>
              </a:pathLst>
            </a:custGeom>
            <a:blipFill>
              <a:blip r:embed="rId4"/>
              <a:stretch>
                <a:fillRect t="-1002" b="-991"/>
              </a:stretch>
            </a:blipFill>
          </p:spPr>
        </p:sp>
      </p:grpSp>
      <p:sp>
        <p:nvSpPr>
          <p:cNvPr id="5" name="Freeform 5"/>
          <p:cNvSpPr/>
          <p:nvPr/>
        </p:nvSpPr>
        <p:spPr>
          <a:xfrm>
            <a:off x="-213088" y="5937591"/>
            <a:ext cx="13246417" cy="9433088"/>
          </a:xfrm>
          <a:custGeom>
            <a:avLst/>
            <a:gdLst/>
            <a:ahLst/>
            <a:cxnLst/>
            <a:rect l="l" t="t" r="r" b="b"/>
            <a:pathLst>
              <a:path w="13246417" h="9433088">
                <a:moveTo>
                  <a:pt x="0" y="0"/>
                </a:moveTo>
                <a:lnTo>
                  <a:pt x="13246417" y="0"/>
                </a:lnTo>
                <a:lnTo>
                  <a:pt x="13246417" y="9433088"/>
                </a:lnTo>
                <a:lnTo>
                  <a:pt x="0" y="9433088"/>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6" name="Freeform 6"/>
          <p:cNvSpPr/>
          <p:nvPr/>
        </p:nvSpPr>
        <p:spPr>
          <a:xfrm>
            <a:off x="-6017308" y="-4483740"/>
            <a:ext cx="14557059" cy="12396067"/>
          </a:xfrm>
          <a:custGeom>
            <a:avLst/>
            <a:gdLst/>
            <a:ahLst/>
            <a:cxnLst/>
            <a:rect l="l" t="t" r="r" b="b"/>
            <a:pathLst>
              <a:path w="14557059" h="12396067">
                <a:moveTo>
                  <a:pt x="0" y="0"/>
                </a:moveTo>
                <a:lnTo>
                  <a:pt x="14557059" y="0"/>
                </a:lnTo>
                <a:lnTo>
                  <a:pt x="14557059" y="12396066"/>
                </a:lnTo>
                <a:lnTo>
                  <a:pt x="0" y="12396066"/>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sp>
      <p:sp>
        <p:nvSpPr>
          <p:cNvPr id="7" name="Freeform 7"/>
          <p:cNvSpPr/>
          <p:nvPr/>
        </p:nvSpPr>
        <p:spPr>
          <a:xfrm>
            <a:off x="-6487963" y="-3219194"/>
            <a:ext cx="16466104" cy="14021714"/>
          </a:xfrm>
          <a:custGeom>
            <a:avLst/>
            <a:gdLst/>
            <a:ahLst/>
            <a:cxnLst/>
            <a:rect l="l" t="t" r="r" b="b"/>
            <a:pathLst>
              <a:path w="16466104" h="14021714">
                <a:moveTo>
                  <a:pt x="0" y="0"/>
                </a:moveTo>
                <a:lnTo>
                  <a:pt x="16466103" y="0"/>
                </a:lnTo>
                <a:lnTo>
                  <a:pt x="16466103" y="14021713"/>
                </a:lnTo>
                <a:lnTo>
                  <a:pt x="0" y="14021713"/>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sp>
      <p:grpSp>
        <p:nvGrpSpPr>
          <p:cNvPr id="8" name="Group 8"/>
          <p:cNvGrpSpPr/>
          <p:nvPr/>
        </p:nvGrpSpPr>
        <p:grpSpPr>
          <a:xfrm rot="-1813147">
            <a:off x="-280493" y="1312669"/>
            <a:ext cx="8743695" cy="7661663"/>
            <a:chOff x="0" y="0"/>
            <a:chExt cx="11658260" cy="10215551"/>
          </a:xfrm>
        </p:grpSpPr>
        <p:sp>
          <p:nvSpPr>
            <p:cNvPr id="9" name="Freeform 9"/>
            <p:cNvSpPr/>
            <p:nvPr/>
          </p:nvSpPr>
          <p:spPr>
            <a:xfrm>
              <a:off x="0" y="0"/>
              <a:ext cx="11658219" cy="10215499"/>
            </a:xfrm>
            <a:custGeom>
              <a:avLst/>
              <a:gdLst/>
              <a:ahLst/>
              <a:cxnLst/>
              <a:rect l="l" t="t" r="r" b="b"/>
              <a:pathLst>
                <a:path w="11658219" h="10215499">
                  <a:moveTo>
                    <a:pt x="0" y="0"/>
                  </a:moveTo>
                  <a:lnTo>
                    <a:pt x="11658219" y="0"/>
                  </a:lnTo>
                  <a:lnTo>
                    <a:pt x="11658219" y="10215499"/>
                  </a:lnTo>
                  <a:lnTo>
                    <a:pt x="0" y="10215499"/>
                  </a:lnTo>
                  <a:lnTo>
                    <a:pt x="0" y="0"/>
                  </a:lnTo>
                  <a:close/>
                </a:path>
              </a:pathLst>
            </a:custGeom>
            <a:blipFill>
              <a:blip r:embed="rId11"/>
              <a:stretch>
                <a:fillRect t="-44" b="-45"/>
              </a:stretch>
            </a:blipFill>
          </p:spPr>
        </p:sp>
      </p:grpSp>
      <p:sp>
        <p:nvSpPr>
          <p:cNvPr id="10" name="Freeform 10"/>
          <p:cNvSpPr/>
          <p:nvPr/>
        </p:nvSpPr>
        <p:spPr>
          <a:xfrm>
            <a:off x="478181" y="939081"/>
            <a:ext cx="7226346" cy="8408839"/>
          </a:xfrm>
          <a:custGeom>
            <a:avLst/>
            <a:gdLst/>
            <a:ahLst/>
            <a:cxnLst/>
            <a:rect l="l" t="t" r="r" b="b"/>
            <a:pathLst>
              <a:path w="7226346" h="8408839">
                <a:moveTo>
                  <a:pt x="0" y="0"/>
                </a:moveTo>
                <a:lnTo>
                  <a:pt x="7226346" y="0"/>
                </a:lnTo>
                <a:lnTo>
                  <a:pt x="7226346" y="8408839"/>
                </a:lnTo>
                <a:lnTo>
                  <a:pt x="0" y="8408839"/>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sp>
      <p:grpSp>
        <p:nvGrpSpPr>
          <p:cNvPr id="11" name="Group 11"/>
          <p:cNvGrpSpPr/>
          <p:nvPr/>
        </p:nvGrpSpPr>
        <p:grpSpPr>
          <a:xfrm>
            <a:off x="701996" y="1229804"/>
            <a:ext cx="6778697" cy="7827400"/>
            <a:chOff x="0" y="0"/>
            <a:chExt cx="9038263" cy="10436534"/>
          </a:xfrm>
        </p:grpSpPr>
        <p:sp>
          <p:nvSpPr>
            <p:cNvPr id="12" name="Freeform 12"/>
            <p:cNvSpPr/>
            <p:nvPr/>
          </p:nvSpPr>
          <p:spPr>
            <a:xfrm>
              <a:off x="0" y="0"/>
              <a:ext cx="9038209" cy="10436479"/>
            </a:xfrm>
            <a:custGeom>
              <a:avLst/>
              <a:gdLst/>
              <a:ahLst/>
              <a:cxnLst/>
              <a:rect l="l" t="t" r="r" b="b"/>
              <a:pathLst>
                <a:path w="9038209" h="10436479">
                  <a:moveTo>
                    <a:pt x="4519168" y="0"/>
                  </a:moveTo>
                  <a:lnTo>
                    <a:pt x="0" y="2609088"/>
                  </a:lnTo>
                  <a:lnTo>
                    <a:pt x="0" y="7827391"/>
                  </a:lnTo>
                  <a:lnTo>
                    <a:pt x="4519168" y="10436479"/>
                  </a:lnTo>
                  <a:lnTo>
                    <a:pt x="9038209" y="7827391"/>
                  </a:lnTo>
                  <a:lnTo>
                    <a:pt x="9038209" y="2609088"/>
                  </a:lnTo>
                  <a:lnTo>
                    <a:pt x="4519168" y="0"/>
                  </a:lnTo>
                  <a:close/>
                </a:path>
              </a:pathLst>
            </a:custGeom>
            <a:blipFill>
              <a:blip r:embed="rId14"/>
              <a:stretch>
                <a:fillRect l="-37319" r="-37320"/>
              </a:stretch>
            </a:blipFill>
          </p:spPr>
        </p:sp>
      </p:grpSp>
      <p:grpSp>
        <p:nvGrpSpPr>
          <p:cNvPr id="13" name="Group 13"/>
          <p:cNvGrpSpPr/>
          <p:nvPr/>
        </p:nvGrpSpPr>
        <p:grpSpPr>
          <a:xfrm rot="1792715">
            <a:off x="-615248" y="8384496"/>
            <a:ext cx="4968491" cy="236003"/>
            <a:chOff x="0" y="0"/>
            <a:chExt cx="6624655" cy="314671"/>
          </a:xfrm>
        </p:grpSpPr>
        <p:sp>
          <p:nvSpPr>
            <p:cNvPr id="14" name="Freeform 14"/>
            <p:cNvSpPr/>
            <p:nvPr/>
          </p:nvSpPr>
          <p:spPr>
            <a:xfrm>
              <a:off x="0" y="0"/>
              <a:ext cx="6624701" cy="314706"/>
            </a:xfrm>
            <a:custGeom>
              <a:avLst/>
              <a:gdLst/>
              <a:ahLst/>
              <a:cxnLst/>
              <a:rect l="l" t="t" r="r" b="b"/>
              <a:pathLst>
                <a:path w="6624701" h="314706">
                  <a:moveTo>
                    <a:pt x="0" y="0"/>
                  </a:moveTo>
                  <a:lnTo>
                    <a:pt x="6624701" y="0"/>
                  </a:lnTo>
                  <a:lnTo>
                    <a:pt x="6624701" y="314706"/>
                  </a:lnTo>
                  <a:lnTo>
                    <a:pt x="0" y="314706"/>
                  </a:lnTo>
                  <a:lnTo>
                    <a:pt x="0" y="0"/>
                  </a:lnTo>
                  <a:close/>
                </a:path>
              </a:pathLst>
            </a:custGeom>
            <a:blipFill>
              <a:blip r:embed="rId4"/>
              <a:stretch>
                <a:fillRect t="-1002" b="-991"/>
              </a:stretch>
            </a:blipFill>
          </p:spPr>
        </p:sp>
      </p:grpSp>
      <p:grpSp>
        <p:nvGrpSpPr>
          <p:cNvPr id="15" name="Group 15"/>
          <p:cNvGrpSpPr/>
          <p:nvPr/>
        </p:nvGrpSpPr>
        <p:grpSpPr>
          <a:xfrm rot="-1792182">
            <a:off x="3792011" y="8530453"/>
            <a:ext cx="4644064" cy="220593"/>
            <a:chOff x="0" y="0"/>
            <a:chExt cx="6192085" cy="294124"/>
          </a:xfrm>
        </p:grpSpPr>
        <p:sp>
          <p:nvSpPr>
            <p:cNvPr id="16" name="Freeform 16"/>
            <p:cNvSpPr/>
            <p:nvPr/>
          </p:nvSpPr>
          <p:spPr>
            <a:xfrm>
              <a:off x="0" y="0"/>
              <a:ext cx="6192139" cy="294132"/>
            </a:xfrm>
            <a:custGeom>
              <a:avLst/>
              <a:gdLst/>
              <a:ahLst/>
              <a:cxnLst/>
              <a:rect l="l" t="t" r="r" b="b"/>
              <a:pathLst>
                <a:path w="6192139" h="294132">
                  <a:moveTo>
                    <a:pt x="0" y="0"/>
                  </a:moveTo>
                  <a:lnTo>
                    <a:pt x="6192139" y="0"/>
                  </a:lnTo>
                  <a:lnTo>
                    <a:pt x="6192139" y="294132"/>
                  </a:lnTo>
                  <a:lnTo>
                    <a:pt x="0" y="294132"/>
                  </a:lnTo>
                  <a:lnTo>
                    <a:pt x="0" y="0"/>
                  </a:lnTo>
                  <a:close/>
                </a:path>
              </a:pathLst>
            </a:custGeom>
            <a:blipFill>
              <a:blip r:embed="rId4"/>
              <a:stretch>
                <a:fillRect t="-1002" b="-999"/>
              </a:stretch>
            </a:blipFill>
          </p:spPr>
        </p:sp>
      </p:grpSp>
      <p:sp>
        <p:nvSpPr>
          <p:cNvPr id="17" name="Freeform 17"/>
          <p:cNvSpPr/>
          <p:nvPr/>
        </p:nvSpPr>
        <p:spPr>
          <a:xfrm>
            <a:off x="12885572" y="5897078"/>
            <a:ext cx="4373732" cy="3066659"/>
          </a:xfrm>
          <a:custGeom>
            <a:avLst/>
            <a:gdLst/>
            <a:ahLst/>
            <a:cxnLst/>
            <a:rect l="l" t="t" r="r" b="b"/>
            <a:pathLst>
              <a:path w="4373732" h="3066659">
                <a:moveTo>
                  <a:pt x="0" y="0"/>
                </a:moveTo>
                <a:lnTo>
                  <a:pt x="4373732" y="0"/>
                </a:lnTo>
                <a:lnTo>
                  <a:pt x="4373732" y="3066659"/>
                </a:lnTo>
                <a:lnTo>
                  <a:pt x="0" y="3066659"/>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sp>
      <p:sp>
        <p:nvSpPr>
          <p:cNvPr id="18" name="Freeform 18"/>
          <p:cNvSpPr/>
          <p:nvPr/>
        </p:nvSpPr>
        <p:spPr>
          <a:xfrm>
            <a:off x="8848604" y="3574671"/>
            <a:ext cx="4415824" cy="2707779"/>
          </a:xfrm>
          <a:custGeom>
            <a:avLst/>
            <a:gdLst/>
            <a:ahLst/>
            <a:cxnLst/>
            <a:rect l="l" t="t" r="r" b="b"/>
            <a:pathLst>
              <a:path w="4415824" h="2707779">
                <a:moveTo>
                  <a:pt x="0" y="0"/>
                </a:moveTo>
                <a:lnTo>
                  <a:pt x="4415824" y="0"/>
                </a:lnTo>
                <a:lnTo>
                  <a:pt x="4415824" y="2707779"/>
                </a:lnTo>
                <a:lnTo>
                  <a:pt x="0" y="2707779"/>
                </a:lnTo>
                <a:lnTo>
                  <a:pt x="0" y="0"/>
                </a:lnTo>
                <a:close/>
              </a:path>
            </a:pathLst>
          </a:custGeom>
          <a:blipFill>
            <a:blip r:embed="rId17">
              <a:extLst>
                <a:ext uri="{96DAC541-7B7A-43D3-8B79-37D633B846F1}">
                  <asvg:svgBlip xmlns:asvg="http://schemas.microsoft.com/office/drawing/2016/SVG/main" r:embed="rId18"/>
                </a:ext>
              </a:extLst>
            </a:blip>
            <a:stretch>
              <a:fillRect/>
            </a:stretch>
          </a:blipFill>
        </p:spPr>
      </p:sp>
      <p:sp>
        <p:nvSpPr>
          <p:cNvPr id="19" name="Freeform 19"/>
          <p:cNvSpPr/>
          <p:nvPr/>
        </p:nvSpPr>
        <p:spPr>
          <a:xfrm>
            <a:off x="8848604" y="6065459"/>
            <a:ext cx="4205348" cy="2898279"/>
          </a:xfrm>
          <a:custGeom>
            <a:avLst/>
            <a:gdLst/>
            <a:ahLst/>
            <a:cxnLst/>
            <a:rect l="l" t="t" r="r" b="b"/>
            <a:pathLst>
              <a:path w="4205348" h="2898279">
                <a:moveTo>
                  <a:pt x="0" y="0"/>
                </a:moveTo>
                <a:lnTo>
                  <a:pt x="4205348" y="0"/>
                </a:lnTo>
                <a:lnTo>
                  <a:pt x="4205348" y="2898279"/>
                </a:lnTo>
                <a:lnTo>
                  <a:pt x="0" y="2898279"/>
                </a:lnTo>
                <a:lnTo>
                  <a:pt x="0" y="0"/>
                </a:lnTo>
                <a:close/>
              </a:path>
            </a:pathLst>
          </a:custGeom>
          <a:blipFill>
            <a:blip r:embed="rId19">
              <a:extLst>
                <a:ext uri="{96DAC541-7B7A-43D3-8B79-37D633B846F1}">
                  <asvg:svgBlip xmlns:asvg="http://schemas.microsoft.com/office/drawing/2016/SVG/main" r:embed="rId20"/>
                </a:ext>
              </a:extLst>
            </a:blip>
            <a:stretch>
              <a:fillRect/>
            </a:stretch>
          </a:blipFill>
        </p:spPr>
      </p:sp>
      <p:sp>
        <p:nvSpPr>
          <p:cNvPr id="20" name="Freeform 20"/>
          <p:cNvSpPr/>
          <p:nvPr/>
        </p:nvSpPr>
        <p:spPr>
          <a:xfrm>
            <a:off x="13053952" y="3574671"/>
            <a:ext cx="4205348" cy="2707779"/>
          </a:xfrm>
          <a:custGeom>
            <a:avLst/>
            <a:gdLst/>
            <a:ahLst/>
            <a:cxnLst/>
            <a:rect l="l" t="t" r="r" b="b"/>
            <a:pathLst>
              <a:path w="4205348" h="2707779">
                <a:moveTo>
                  <a:pt x="0" y="0"/>
                </a:moveTo>
                <a:lnTo>
                  <a:pt x="4205348" y="0"/>
                </a:lnTo>
                <a:lnTo>
                  <a:pt x="4205348" y="2707779"/>
                </a:lnTo>
                <a:lnTo>
                  <a:pt x="0" y="2707779"/>
                </a:lnTo>
                <a:lnTo>
                  <a:pt x="0" y="0"/>
                </a:lnTo>
                <a:close/>
              </a:path>
            </a:pathLst>
          </a:custGeom>
          <a:blipFill>
            <a:blip r:embed="rId21">
              <a:extLst>
                <a:ext uri="{96DAC541-7B7A-43D3-8B79-37D633B846F1}">
                  <asvg:svgBlip xmlns:asvg="http://schemas.microsoft.com/office/drawing/2016/SVG/main" r:embed="rId22"/>
                </a:ext>
              </a:extLst>
            </a:blip>
            <a:stretch>
              <a:fillRect/>
            </a:stretch>
          </a:blipFill>
        </p:spPr>
      </p:sp>
      <p:sp>
        <p:nvSpPr>
          <p:cNvPr id="21" name="Freeform 21"/>
          <p:cNvSpPr/>
          <p:nvPr/>
        </p:nvSpPr>
        <p:spPr>
          <a:xfrm>
            <a:off x="8995224" y="3936890"/>
            <a:ext cx="604753" cy="703712"/>
          </a:xfrm>
          <a:custGeom>
            <a:avLst/>
            <a:gdLst/>
            <a:ahLst/>
            <a:cxnLst/>
            <a:rect l="l" t="t" r="r" b="b"/>
            <a:pathLst>
              <a:path w="604753" h="703712">
                <a:moveTo>
                  <a:pt x="0" y="0"/>
                </a:moveTo>
                <a:lnTo>
                  <a:pt x="604753" y="0"/>
                </a:lnTo>
                <a:lnTo>
                  <a:pt x="604753" y="703712"/>
                </a:lnTo>
                <a:lnTo>
                  <a:pt x="0" y="703712"/>
                </a:lnTo>
                <a:lnTo>
                  <a:pt x="0" y="0"/>
                </a:lnTo>
                <a:close/>
              </a:path>
            </a:pathLst>
          </a:custGeom>
          <a:blipFill>
            <a:blip r:embed="rId23">
              <a:extLst>
                <a:ext uri="{96DAC541-7B7A-43D3-8B79-37D633B846F1}">
                  <asvg:svgBlip xmlns:asvg="http://schemas.microsoft.com/office/drawing/2016/SVG/main" r:embed="rId24"/>
                </a:ext>
              </a:extLst>
            </a:blip>
            <a:stretch>
              <a:fillRect/>
            </a:stretch>
          </a:blipFill>
        </p:spPr>
      </p:sp>
      <p:sp>
        <p:nvSpPr>
          <p:cNvPr id="22" name="Freeform 22"/>
          <p:cNvSpPr/>
          <p:nvPr/>
        </p:nvSpPr>
        <p:spPr>
          <a:xfrm>
            <a:off x="8995224" y="6406520"/>
            <a:ext cx="604753" cy="703712"/>
          </a:xfrm>
          <a:custGeom>
            <a:avLst/>
            <a:gdLst/>
            <a:ahLst/>
            <a:cxnLst/>
            <a:rect l="l" t="t" r="r" b="b"/>
            <a:pathLst>
              <a:path w="604753" h="703712">
                <a:moveTo>
                  <a:pt x="0" y="0"/>
                </a:moveTo>
                <a:lnTo>
                  <a:pt x="604753" y="0"/>
                </a:lnTo>
                <a:lnTo>
                  <a:pt x="604753" y="703712"/>
                </a:lnTo>
                <a:lnTo>
                  <a:pt x="0" y="703712"/>
                </a:lnTo>
                <a:lnTo>
                  <a:pt x="0" y="0"/>
                </a:lnTo>
                <a:close/>
              </a:path>
            </a:pathLst>
          </a:custGeom>
          <a:blipFill>
            <a:blip r:embed="rId25">
              <a:extLst>
                <a:ext uri="{96DAC541-7B7A-43D3-8B79-37D633B846F1}">
                  <asvg:svgBlip xmlns:asvg="http://schemas.microsoft.com/office/drawing/2016/SVG/main" r:embed="rId26"/>
                </a:ext>
              </a:extLst>
            </a:blip>
            <a:stretch>
              <a:fillRect/>
            </a:stretch>
          </a:blipFill>
        </p:spPr>
      </p:sp>
      <p:sp>
        <p:nvSpPr>
          <p:cNvPr id="23" name="Freeform 23"/>
          <p:cNvSpPr/>
          <p:nvPr/>
        </p:nvSpPr>
        <p:spPr>
          <a:xfrm>
            <a:off x="13178637" y="3936890"/>
            <a:ext cx="604753" cy="703712"/>
          </a:xfrm>
          <a:custGeom>
            <a:avLst/>
            <a:gdLst/>
            <a:ahLst/>
            <a:cxnLst/>
            <a:rect l="l" t="t" r="r" b="b"/>
            <a:pathLst>
              <a:path w="604753" h="703712">
                <a:moveTo>
                  <a:pt x="0" y="0"/>
                </a:moveTo>
                <a:lnTo>
                  <a:pt x="604753" y="0"/>
                </a:lnTo>
                <a:lnTo>
                  <a:pt x="604753" y="703712"/>
                </a:lnTo>
                <a:lnTo>
                  <a:pt x="0" y="703712"/>
                </a:lnTo>
                <a:lnTo>
                  <a:pt x="0" y="0"/>
                </a:lnTo>
                <a:close/>
              </a:path>
            </a:pathLst>
          </a:custGeom>
          <a:blipFill>
            <a:blip r:embed="rId25">
              <a:extLst>
                <a:ext uri="{96DAC541-7B7A-43D3-8B79-37D633B846F1}">
                  <asvg:svgBlip xmlns:asvg="http://schemas.microsoft.com/office/drawing/2016/SVG/main" r:embed="rId26"/>
                </a:ext>
              </a:extLst>
            </a:blip>
            <a:stretch>
              <a:fillRect/>
            </a:stretch>
          </a:blipFill>
        </p:spPr>
      </p:sp>
      <p:sp>
        <p:nvSpPr>
          <p:cNvPr id="24" name="Freeform 24"/>
          <p:cNvSpPr/>
          <p:nvPr/>
        </p:nvSpPr>
        <p:spPr>
          <a:xfrm>
            <a:off x="13178637" y="6406520"/>
            <a:ext cx="604753" cy="703712"/>
          </a:xfrm>
          <a:custGeom>
            <a:avLst/>
            <a:gdLst/>
            <a:ahLst/>
            <a:cxnLst/>
            <a:rect l="l" t="t" r="r" b="b"/>
            <a:pathLst>
              <a:path w="604753" h="703712">
                <a:moveTo>
                  <a:pt x="0" y="0"/>
                </a:moveTo>
                <a:lnTo>
                  <a:pt x="604753" y="0"/>
                </a:lnTo>
                <a:lnTo>
                  <a:pt x="604753" y="703712"/>
                </a:lnTo>
                <a:lnTo>
                  <a:pt x="0" y="703712"/>
                </a:lnTo>
                <a:lnTo>
                  <a:pt x="0" y="0"/>
                </a:lnTo>
                <a:close/>
              </a:path>
            </a:pathLst>
          </a:custGeom>
          <a:blipFill>
            <a:blip r:embed="rId23">
              <a:extLst>
                <a:ext uri="{96DAC541-7B7A-43D3-8B79-37D633B846F1}">
                  <asvg:svgBlip xmlns:asvg="http://schemas.microsoft.com/office/drawing/2016/SVG/main" r:embed="rId24"/>
                </a:ext>
              </a:extLst>
            </a:blip>
            <a:stretch>
              <a:fillRect/>
            </a:stretch>
          </a:blipFill>
        </p:spPr>
      </p:sp>
      <p:sp>
        <p:nvSpPr>
          <p:cNvPr id="25" name="Freeform 25"/>
          <p:cNvSpPr/>
          <p:nvPr/>
        </p:nvSpPr>
        <p:spPr>
          <a:xfrm>
            <a:off x="9072438" y="4063584"/>
            <a:ext cx="450324" cy="450324"/>
          </a:xfrm>
          <a:custGeom>
            <a:avLst/>
            <a:gdLst/>
            <a:ahLst/>
            <a:cxnLst/>
            <a:rect l="l" t="t" r="r" b="b"/>
            <a:pathLst>
              <a:path w="450324" h="450324">
                <a:moveTo>
                  <a:pt x="0" y="0"/>
                </a:moveTo>
                <a:lnTo>
                  <a:pt x="450324" y="0"/>
                </a:lnTo>
                <a:lnTo>
                  <a:pt x="450324" y="450324"/>
                </a:lnTo>
                <a:lnTo>
                  <a:pt x="0" y="450324"/>
                </a:lnTo>
                <a:lnTo>
                  <a:pt x="0" y="0"/>
                </a:lnTo>
                <a:close/>
              </a:path>
            </a:pathLst>
          </a:custGeom>
          <a:blipFill>
            <a:blip r:embed="rId27">
              <a:extLst>
                <a:ext uri="{96DAC541-7B7A-43D3-8B79-37D633B846F1}">
                  <asvg:svgBlip xmlns:asvg="http://schemas.microsoft.com/office/drawing/2016/SVG/main" r:embed="rId28"/>
                </a:ext>
              </a:extLst>
            </a:blip>
            <a:stretch>
              <a:fillRect/>
            </a:stretch>
          </a:blipFill>
        </p:spPr>
      </p:sp>
      <p:sp>
        <p:nvSpPr>
          <p:cNvPr id="26" name="Freeform 26"/>
          <p:cNvSpPr/>
          <p:nvPr/>
        </p:nvSpPr>
        <p:spPr>
          <a:xfrm>
            <a:off x="13255851" y="6533214"/>
            <a:ext cx="450324" cy="450324"/>
          </a:xfrm>
          <a:custGeom>
            <a:avLst/>
            <a:gdLst/>
            <a:ahLst/>
            <a:cxnLst/>
            <a:rect l="l" t="t" r="r" b="b"/>
            <a:pathLst>
              <a:path w="450324" h="450324">
                <a:moveTo>
                  <a:pt x="0" y="0"/>
                </a:moveTo>
                <a:lnTo>
                  <a:pt x="450324" y="0"/>
                </a:lnTo>
                <a:lnTo>
                  <a:pt x="450324" y="450324"/>
                </a:lnTo>
                <a:lnTo>
                  <a:pt x="0" y="450324"/>
                </a:lnTo>
                <a:lnTo>
                  <a:pt x="0" y="0"/>
                </a:lnTo>
                <a:close/>
              </a:path>
            </a:pathLst>
          </a:custGeom>
          <a:blipFill>
            <a:blip r:embed="rId27">
              <a:extLst>
                <a:ext uri="{96DAC541-7B7A-43D3-8B79-37D633B846F1}">
                  <asvg:svgBlip xmlns:asvg="http://schemas.microsoft.com/office/drawing/2016/SVG/main" r:embed="rId28"/>
                </a:ext>
              </a:extLst>
            </a:blip>
            <a:stretch>
              <a:fillRect/>
            </a:stretch>
          </a:blipFill>
        </p:spPr>
      </p:sp>
      <p:sp>
        <p:nvSpPr>
          <p:cNvPr id="27" name="Freeform 27"/>
          <p:cNvSpPr/>
          <p:nvPr/>
        </p:nvSpPr>
        <p:spPr>
          <a:xfrm>
            <a:off x="13264428" y="4063584"/>
            <a:ext cx="450324" cy="450324"/>
          </a:xfrm>
          <a:custGeom>
            <a:avLst/>
            <a:gdLst/>
            <a:ahLst/>
            <a:cxnLst/>
            <a:rect l="l" t="t" r="r" b="b"/>
            <a:pathLst>
              <a:path w="450324" h="450324">
                <a:moveTo>
                  <a:pt x="0" y="0"/>
                </a:moveTo>
                <a:lnTo>
                  <a:pt x="450324" y="0"/>
                </a:lnTo>
                <a:lnTo>
                  <a:pt x="450324" y="450324"/>
                </a:lnTo>
                <a:lnTo>
                  <a:pt x="0" y="450324"/>
                </a:lnTo>
                <a:lnTo>
                  <a:pt x="0" y="0"/>
                </a:lnTo>
                <a:close/>
              </a:path>
            </a:pathLst>
          </a:custGeom>
          <a:blipFill>
            <a:blip r:embed="rId29">
              <a:extLst>
                <a:ext uri="{96DAC541-7B7A-43D3-8B79-37D633B846F1}">
                  <asvg:svgBlip xmlns:asvg="http://schemas.microsoft.com/office/drawing/2016/SVG/main" r:embed="rId30"/>
                </a:ext>
              </a:extLst>
            </a:blip>
            <a:stretch>
              <a:fillRect/>
            </a:stretch>
          </a:blipFill>
        </p:spPr>
      </p:sp>
      <p:sp>
        <p:nvSpPr>
          <p:cNvPr id="28" name="Freeform 28"/>
          <p:cNvSpPr/>
          <p:nvPr/>
        </p:nvSpPr>
        <p:spPr>
          <a:xfrm>
            <a:off x="9072438" y="6533214"/>
            <a:ext cx="450324" cy="450324"/>
          </a:xfrm>
          <a:custGeom>
            <a:avLst/>
            <a:gdLst/>
            <a:ahLst/>
            <a:cxnLst/>
            <a:rect l="l" t="t" r="r" b="b"/>
            <a:pathLst>
              <a:path w="450324" h="450324">
                <a:moveTo>
                  <a:pt x="0" y="0"/>
                </a:moveTo>
                <a:lnTo>
                  <a:pt x="450324" y="0"/>
                </a:lnTo>
                <a:lnTo>
                  <a:pt x="450324" y="450324"/>
                </a:lnTo>
                <a:lnTo>
                  <a:pt x="0" y="450324"/>
                </a:lnTo>
                <a:lnTo>
                  <a:pt x="0" y="0"/>
                </a:lnTo>
                <a:close/>
              </a:path>
            </a:pathLst>
          </a:custGeom>
          <a:blipFill>
            <a:blip r:embed="rId29">
              <a:extLst>
                <a:ext uri="{96DAC541-7B7A-43D3-8B79-37D633B846F1}">
                  <asvg:svgBlip xmlns:asvg="http://schemas.microsoft.com/office/drawing/2016/SVG/main" r:embed="rId30"/>
                </a:ext>
              </a:extLst>
            </a:blip>
            <a:stretch>
              <a:fillRect/>
            </a:stretch>
          </a:blipFill>
        </p:spPr>
      </p:sp>
      <p:sp>
        <p:nvSpPr>
          <p:cNvPr id="29" name="TextBox 29"/>
          <p:cNvSpPr txBox="1"/>
          <p:nvPr/>
        </p:nvSpPr>
        <p:spPr>
          <a:xfrm>
            <a:off x="8848604" y="1009650"/>
            <a:ext cx="5113379" cy="2294128"/>
          </a:xfrm>
          <a:prstGeom prst="rect">
            <a:avLst/>
          </a:prstGeom>
        </p:spPr>
        <p:txBody>
          <a:bodyPr lIns="0" tIns="0" rIns="0" bIns="0" rtlCol="0" anchor="t">
            <a:spAutoFit/>
          </a:bodyPr>
          <a:lstStyle/>
          <a:p>
            <a:pPr algn="l">
              <a:lnSpc>
                <a:spcPts val="5875"/>
              </a:lnSpc>
            </a:pPr>
            <a:r>
              <a:rPr lang="en-US" sz="5198" spc="-154">
                <a:solidFill>
                  <a:srgbClr val="000000"/>
                </a:solidFill>
                <a:latin typeface="Poppins Bold"/>
                <a:ea typeface="Poppins Bold"/>
                <a:cs typeface="Poppins Bold"/>
                <a:sym typeface="Poppins Bold"/>
              </a:rPr>
              <a:t>Masalah Pokok </a:t>
            </a:r>
          </a:p>
          <a:p>
            <a:pPr algn="l">
              <a:lnSpc>
                <a:spcPts val="5875"/>
              </a:lnSpc>
            </a:pPr>
            <a:r>
              <a:rPr lang="en-US" sz="5198" spc="-154">
                <a:solidFill>
                  <a:srgbClr val="000000"/>
                </a:solidFill>
                <a:latin typeface="Poppins Bold"/>
                <a:ea typeface="Poppins Bold"/>
                <a:cs typeface="Poppins Bold"/>
                <a:sym typeface="Poppins Bold"/>
              </a:rPr>
              <a:t>Sistem Informasi</a:t>
            </a:r>
          </a:p>
        </p:txBody>
      </p:sp>
      <p:sp>
        <p:nvSpPr>
          <p:cNvPr id="30" name="TextBox 30"/>
          <p:cNvSpPr txBox="1"/>
          <p:nvPr/>
        </p:nvSpPr>
        <p:spPr>
          <a:xfrm>
            <a:off x="9797187" y="4128074"/>
            <a:ext cx="3044343" cy="322580"/>
          </a:xfrm>
          <a:prstGeom prst="rect">
            <a:avLst/>
          </a:prstGeom>
        </p:spPr>
        <p:txBody>
          <a:bodyPr lIns="0" tIns="0" rIns="0" bIns="0" rtlCol="0" anchor="t">
            <a:spAutoFit/>
          </a:bodyPr>
          <a:lstStyle/>
          <a:p>
            <a:pPr algn="just">
              <a:lnSpc>
                <a:spcPts val="2260"/>
              </a:lnSpc>
            </a:pPr>
            <a:r>
              <a:rPr lang="en-US" sz="2000" spc="-60">
                <a:solidFill>
                  <a:srgbClr val="000000"/>
                </a:solidFill>
                <a:latin typeface="Poppins Bold"/>
                <a:ea typeface="Poppins Bold"/>
                <a:cs typeface="Poppins Bold"/>
                <a:sym typeface="Poppins Bold"/>
              </a:rPr>
              <a:t>1</a:t>
            </a:r>
          </a:p>
        </p:txBody>
      </p:sp>
      <p:sp>
        <p:nvSpPr>
          <p:cNvPr id="31" name="TextBox 31"/>
          <p:cNvSpPr txBox="1"/>
          <p:nvPr/>
        </p:nvSpPr>
        <p:spPr>
          <a:xfrm>
            <a:off x="9797187" y="6597704"/>
            <a:ext cx="3219044" cy="302342"/>
          </a:xfrm>
          <a:prstGeom prst="rect">
            <a:avLst/>
          </a:prstGeom>
        </p:spPr>
        <p:txBody>
          <a:bodyPr lIns="0" tIns="0" rIns="0" bIns="0" rtlCol="0" anchor="t">
            <a:spAutoFit/>
          </a:bodyPr>
          <a:lstStyle/>
          <a:p>
            <a:pPr algn="just">
              <a:lnSpc>
                <a:spcPts val="2108"/>
              </a:lnSpc>
            </a:pPr>
            <a:r>
              <a:rPr lang="en-US" sz="1866" spc="-54">
                <a:solidFill>
                  <a:srgbClr val="FFFFFF"/>
                </a:solidFill>
                <a:latin typeface="Poppins Bold"/>
                <a:ea typeface="Poppins Bold"/>
                <a:cs typeface="Poppins Bold"/>
                <a:sym typeface="Poppins Bold"/>
              </a:rPr>
              <a:t>2</a:t>
            </a:r>
          </a:p>
        </p:txBody>
      </p:sp>
      <p:sp>
        <p:nvSpPr>
          <p:cNvPr id="32" name="TextBox 32"/>
          <p:cNvSpPr txBox="1"/>
          <p:nvPr/>
        </p:nvSpPr>
        <p:spPr>
          <a:xfrm>
            <a:off x="13983414" y="4128074"/>
            <a:ext cx="2393979" cy="322580"/>
          </a:xfrm>
          <a:prstGeom prst="rect">
            <a:avLst/>
          </a:prstGeom>
        </p:spPr>
        <p:txBody>
          <a:bodyPr lIns="0" tIns="0" rIns="0" bIns="0" rtlCol="0" anchor="t">
            <a:spAutoFit/>
          </a:bodyPr>
          <a:lstStyle/>
          <a:p>
            <a:pPr algn="just">
              <a:lnSpc>
                <a:spcPts val="2260"/>
              </a:lnSpc>
            </a:pPr>
            <a:r>
              <a:rPr lang="en-US" sz="2000" spc="-60">
                <a:solidFill>
                  <a:srgbClr val="FFFFFF"/>
                </a:solidFill>
                <a:latin typeface="Poppins Bold"/>
                <a:ea typeface="Poppins Bold"/>
                <a:cs typeface="Poppins Bold"/>
                <a:sym typeface="Poppins Bold"/>
              </a:rPr>
              <a:t>3</a:t>
            </a:r>
          </a:p>
        </p:txBody>
      </p:sp>
      <p:sp>
        <p:nvSpPr>
          <p:cNvPr id="33" name="TextBox 33"/>
          <p:cNvSpPr txBox="1"/>
          <p:nvPr/>
        </p:nvSpPr>
        <p:spPr>
          <a:xfrm>
            <a:off x="13961983" y="6597704"/>
            <a:ext cx="2250856" cy="322580"/>
          </a:xfrm>
          <a:prstGeom prst="rect">
            <a:avLst/>
          </a:prstGeom>
        </p:spPr>
        <p:txBody>
          <a:bodyPr lIns="0" tIns="0" rIns="0" bIns="0" rtlCol="0" anchor="t">
            <a:spAutoFit/>
          </a:bodyPr>
          <a:lstStyle/>
          <a:p>
            <a:pPr algn="just">
              <a:lnSpc>
                <a:spcPts val="2260"/>
              </a:lnSpc>
            </a:pPr>
            <a:r>
              <a:rPr lang="en-US" sz="2000" spc="-60">
                <a:solidFill>
                  <a:srgbClr val="000000"/>
                </a:solidFill>
                <a:latin typeface="Poppins Bold"/>
                <a:ea typeface="Poppins Bold"/>
                <a:cs typeface="Poppins Bold"/>
                <a:sym typeface="Poppins Bold"/>
              </a:rPr>
              <a:t>4</a:t>
            </a:r>
          </a:p>
        </p:txBody>
      </p:sp>
      <p:sp>
        <p:nvSpPr>
          <p:cNvPr id="34" name="TextBox 34"/>
          <p:cNvSpPr txBox="1"/>
          <p:nvPr/>
        </p:nvSpPr>
        <p:spPr>
          <a:xfrm>
            <a:off x="8995224" y="4708920"/>
            <a:ext cx="3890347" cy="897763"/>
          </a:xfrm>
          <a:prstGeom prst="rect">
            <a:avLst/>
          </a:prstGeom>
        </p:spPr>
        <p:txBody>
          <a:bodyPr lIns="0" tIns="0" rIns="0" bIns="0" rtlCol="0" anchor="t">
            <a:spAutoFit/>
          </a:bodyPr>
          <a:lstStyle/>
          <a:p>
            <a:pPr algn="l">
              <a:lnSpc>
                <a:spcPts val="2260"/>
              </a:lnSpc>
            </a:pPr>
            <a:r>
              <a:rPr lang="en-US" sz="1899">
                <a:solidFill>
                  <a:srgbClr val="000000"/>
                </a:solidFill>
                <a:latin typeface="Poppins"/>
                <a:ea typeface="Poppins"/>
                <a:cs typeface="Poppins"/>
                <a:sym typeface="Poppins"/>
              </a:rPr>
              <a:t>Desain tidak cocok dengan struktur, budaya dan tujuan organisasi secara keseluruhan</a:t>
            </a:r>
          </a:p>
        </p:txBody>
      </p:sp>
      <p:sp>
        <p:nvSpPr>
          <p:cNvPr id="35" name="TextBox 35"/>
          <p:cNvSpPr txBox="1"/>
          <p:nvPr/>
        </p:nvSpPr>
        <p:spPr>
          <a:xfrm>
            <a:off x="13211452" y="7216049"/>
            <a:ext cx="3890347" cy="1421448"/>
          </a:xfrm>
          <a:prstGeom prst="rect">
            <a:avLst/>
          </a:prstGeom>
        </p:spPr>
        <p:txBody>
          <a:bodyPr lIns="0" tIns="0" rIns="0" bIns="0" rtlCol="0" anchor="t">
            <a:spAutoFit/>
          </a:bodyPr>
          <a:lstStyle/>
          <a:p>
            <a:pPr algn="l">
              <a:lnSpc>
                <a:spcPts val="2260"/>
              </a:lnSpc>
            </a:pPr>
            <a:r>
              <a:rPr lang="en-US" sz="1899">
                <a:solidFill>
                  <a:srgbClr val="000000"/>
                </a:solidFill>
                <a:latin typeface="Poppins"/>
                <a:ea typeface="Poppins"/>
                <a:cs typeface="Poppins"/>
                <a:sym typeface="Poppins"/>
              </a:rPr>
              <a:t>Operasi yang diperlukan sangat lama untuk mendapatkan data yang diperlukan, waktu respon terlalu lama</a:t>
            </a:r>
          </a:p>
          <a:p>
            <a:pPr algn="just">
              <a:lnSpc>
                <a:spcPts val="1904"/>
              </a:lnSpc>
            </a:pPr>
            <a:endParaRPr lang="en-US" sz="1899">
              <a:solidFill>
                <a:srgbClr val="000000"/>
              </a:solidFill>
              <a:latin typeface="Poppins"/>
              <a:ea typeface="Poppins"/>
              <a:cs typeface="Poppins"/>
              <a:sym typeface="Poppins"/>
            </a:endParaRPr>
          </a:p>
        </p:txBody>
      </p:sp>
      <p:sp>
        <p:nvSpPr>
          <p:cNvPr id="36" name="TextBox 36"/>
          <p:cNvSpPr txBox="1"/>
          <p:nvPr/>
        </p:nvSpPr>
        <p:spPr>
          <a:xfrm>
            <a:off x="13178637" y="4708920"/>
            <a:ext cx="3890347" cy="1688084"/>
          </a:xfrm>
          <a:prstGeom prst="rect">
            <a:avLst/>
          </a:prstGeom>
        </p:spPr>
        <p:txBody>
          <a:bodyPr lIns="0" tIns="0" rIns="0" bIns="0" rtlCol="0" anchor="t">
            <a:spAutoFit/>
          </a:bodyPr>
          <a:lstStyle/>
          <a:p>
            <a:pPr algn="l">
              <a:lnSpc>
                <a:spcPts val="2260"/>
              </a:lnSpc>
            </a:pPr>
            <a:r>
              <a:rPr lang="en-US" sz="1899">
                <a:solidFill>
                  <a:srgbClr val="FFFFFF"/>
                </a:solidFill>
                <a:latin typeface="Poppins"/>
                <a:ea typeface="Poppins"/>
                <a:cs typeface="Poppins"/>
                <a:sym typeface="Poppins"/>
              </a:rPr>
              <a:t>Biaya yang diperlukan terkadang diatas anggaran yang disediakan atau biaya lebih besar dari nilai guna yang diharapkan</a:t>
            </a:r>
          </a:p>
          <a:p>
            <a:pPr algn="just">
              <a:lnSpc>
                <a:spcPts val="1785"/>
              </a:lnSpc>
            </a:pPr>
            <a:endParaRPr lang="en-US" sz="1899">
              <a:solidFill>
                <a:srgbClr val="FFFFFF"/>
              </a:solidFill>
              <a:latin typeface="Poppins"/>
              <a:ea typeface="Poppins"/>
              <a:cs typeface="Poppins"/>
              <a:sym typeface="Poppins"/>
            </a:endParaRPr>
          </a:p>
        </p:txBody>
      </p:sp>
      <p:sp>
        <p:nvSpPr>
          <p:cNvPr id="37" name="TextBox 37"/>
          <p:cNvSpPr txBox="1"/>
          <p:nvPr/>
        </p:nvSpPr>
        <p:spPr>
          <a:xfrm>
            <a:off x="9006104" y="7216049"/>
            <a:ext cx="3890347" cy="1116584"/>
          </a:xfrm>
          <a:prstGeom prst="rect">
            <a:avLst/>
          </a:prstGeom>
        </p:spPr>
        <p:txBody>
          <a:bodyPr lIns="0" tIns="0" rIns="0" bIns="0" rtlCol="0" anchor="t">
            <a:spAutoFit/>
          </a:bodyPr>
          <a:lstStyle/>
          <a:p>
            <a:pPr algn="l">
              <a:lnSpc>
                <a:spcPts val="2260"/>
              </a:lnSpc>
            </a:pPr>
            <a:r>
              <a:rPr lang="en-US" sz="1899">
                <a:solidFill>
                  <a:srgbClr val="FFFFFF"/>
                </a:solidFill>
                <a:latin typeface="Poppins"/>
                <a:ea typeface="Poppins"/>
                <a:cs typeface="Poppins"/>
                <a:sym typeface="Poppins"/>
              </a:rPr>
              <a:t>Data yang dihasilkan tidak cocok dengan harapan dan tujuan bisnis.</a:t>
            </a:r>
          </a:p>
          <a:p>
            <a:pPr algn="just">
              <a:lnSpc>
                <a:spcPts val="1785"/>
              </a:lnSpc>
            </a:pPr>
            <a:endParaRPr lang="en-US" sz="1899">
              <a:solidFill>
                <a:srgbClr val="FFFFFF"/>
              </a:solidFill>
              <a:latin typeface="Poppins"/>
              <a:ea typeface="Poppins"/>
              <a:cs typeface="Poppins"/>
              <a:sym typeface="Poppins"/>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5041583" y="7838478"/>
            <a:ext cx="13246417" cy="9433088"/>
          </a:xfrm>
          <a:custGeom>
            <a:avLst/>
            <a:gdLst/>
            <a:ahLst/>
            <a:cxnLst/>
            <a:rect l="l" t="t" r="r" b="b"/>
            <a:pathLst>
              <a:path w="13246417" h="9433088">
                <a:moveTo>
                  <a:pt x="0" y="0"/>
                </a:moveTo>
                <a:lnTo>
                  <a:pt x="13246417" y="0"/>
                </a:lnTo>
                <a:lnTo>
                  <a:pt x="13246417" y="9433088"/>
                </a:lnTo>
                <a:lnTo>
                  <a:pt x="0" y="9433088"/>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grpSp>
        <p:nvGrpSpPr>
          <p:cNvPr id="3" name="Group 3"/>
          <p:cNvGrpSpPr/>
          <p:nvPr/>
        </p:nvGrpSpPr>
        <p:grpSpPr>
          <a:xfrm rot="1812304">
            <a:off x="5458552" y="9539347"/>
            <a:ext cx="4968491" cy="236003"/>
            <a:chOff x="0" y="0"/>
            <a:chExt cx="6624655" cy="314671"/>
          </a:xfrm>
        </p:grpSpPr>
        <p:sp>
          <p:nvSpPr>
            <p:cNvPr id="4" name="Freeform 4"/>
            <p:cNvSpPr/>
            <p:nvPr/>
          </p:nvSpPr>
          <p:spPr>
            <a:xfrm flipV="1">
              <a:off x="0" y="0"/>
              <a:ext cx="6624701" cy="314706"/>
            </a:xfrm>
            <a:custGeom>
              <a:avLst/>
              <a:gdLst/>
              <a:ahLst/>
              <a:cxnLst/>
              <a:rect l="l" t="t" r="r" b="b"/>
              <a:pathLst>
                <a:path w="6624701" h="314706">
                  <a:moveTo>
                    <a:pt x="0" y="314706"/>
                  </a:moveTo>
                  <a:lnTo>
                    <a:pt x="6624701" y="314706"/>
                  </a:lnTo>
                  <a:lnTo>
                    <a:pt x="6624701" y="0"/>
                  </a:lnTo>
                  <a:lnTo>
                    <a:pt x="0" y="0"/>
                  </a:lnTo>
                  <a:lnTo>
                    <a:pt x="0" y="314706"/>
                  </a:lnTo>
                  <a:close/>
                </a:path>
              </a:pathLst>
            </a:custGeom>
            <a:blipFill>
              <a:blip r:embed="rId4"/>
              <a:stretch>
                <a:fillRect t="-1002" b="-991"/>
              </a:stretch>
            </a:blipFill>
          </p:spPr>
        </p:sp>
      </p:grpSp>
      <p:sp>
        <p:nvSpPr>
          <p:cNvPr id="5" name="Freeform 5"/>
          <p:cNvSpPr/>
          <p:nvPr/>
        </p:nvSpPr>
        <p:spPr>
          <a:xfrm>
            <a:off x="-213088" y="5937591"/>
            <a:ext cx="13246417" cy="9433088"/>
          </a:xfrm>
          <a:custGeom>
            <a:avLst/>
            <a:gdLst/>
            <a:ahLst/>
            <a:cxnLst/>
            <a:rect l="l" t="t" r="r" b="b"/>
            <a:pathLst>
              <a:path w="13246417" h="9433088">
                <a:moveTo>
                  <a:pt x="0" y="0"/>
                </a:moveTo>
                <a:lnTo>
                  <a:pt x="13246417" y="0"/>
                </a:lnTo>
                <a:lnTo>
                  <a:pt x="13246417" y="9433088"/>
                </a:lnTo>
                <a:lnTo>
                  <a:pt x="0" y="9433088"/>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6" name="Freeform 6"/>
          <p:cNvSpPr/>
          <p:nvPr/>
        </p:nvSpPr>
        <p:spPr>
          <a:xfrm>
            <a:off x="-6017308" y="-4483740"/>
            <a:ext cx="14557059" cy="12396067"/>
          </a:xfrm>
          <a:custGeom>
            <a:avLst/>
            <a:gdLst/>
            <a:ahLst/>
            <a:cxnLst/>
            <a:rect l="l" t="t" r="r" b="b"/>
            <a:pathLst>
              <a:path w="14557059" h="12396067">
                <a:moveTo>
                  <a:pt x="0" y="0"/>
                </a:moveTo>
                <a:lnTo>
                  <a:pt x="14557059" y="0"/>
                </a:lnTo>
                <a:lnTo>
                  <a:pt x="14557059" y="12396066"/>
                </a:lnTo>
                <a:lnTo>
                  <a:pt x="0" y="12396066"/>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sp>
      <p:sp>
        <p:nvSpPr>
          <p:cNvPr id="7" name="Freeform 7"/>
          <p:cNvSpPr/>
          <p:nvPr/>
        </p:nvSpPr>
        <p:spPr>
          <a:xfrm>
            <a:off x="-6487963" y="-3219194"/>
            <a:ext cx="16466104" cy="14021714"/>
          </a:xfrm>
          <a:custGeom>
            <a:avLst/>
            <a:gdLst/>
            <a:ahLst/>
            <a:cxnLst/>
            <a:rect l="l" t="t" r="r" b="b"/>
            <a:pathLst>
              <a:path w="16466104" h="14021714">
                <a:moveTo>
                  <a:pt x="0" y="0"/>
                </a:moveTo>
                <a:lnTo>
                  <a:pt x="16466103" y="0"/>
                </a:lnTo>
                <a:lnTo>
                  <a:pt x="16466103" y="14021713"/>
                </a:lnTo>
                <a:lnTo>
                  <a:pt x="0" y="14021713"/>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sp>
      <p:grpSp>
        <p:nvGrpSpPr>
          <p:cNvPr id="8" name="Group 8"/>
          <p:cNvGrpSpPr/>
          <p:nvPr/>
        </p:nvGrpSpPr>
        <p:grpSpPr>
          <a:xfrm rot="-1813147">
            <a:off x="-280493" y="1312669"/>
            <a:ext cx="8743695" cy="7661663"/>
            <a:chOff x="0" y="0"/>
            <a:chExt cx="11658260" cy="10215551"/>
          </a:xfrm>
        </p:grpSpPr>
        <p:sp>
          <p:nvSpPr>
            <p:cNvPr id="9" name="Freeform 9"/>
            <p:cNvSpPr/>
            <p:nvPr/>
          </p:nvSpPr>
          <p:spPr>
            <a:xfrm>
              <a:off x="0" y="0"/>
              <a:ext cx="11658219" cy="10215499"/>
            </a:xfrm>
            <a:custGeom>
              <a:avLst/>
              <a:gdLst/>
              <a:ahLst/>
              <a:cxnLst/>
              <a:rect l="l" t="t" r="r" b="b"/>
              <a:pathLst>
                <a:path w="11658219" h="10215499">
                  <a:moveTo>
                    <a:pt x="0" y="0"/>
                  </a:moveTo>
                  <a:lnTo>
                    <a:pt x="11658219" y="0"/>
                  </a:lnTo>
                  <a:lnTo>
                    <a:pt x="11658219" y="10215499"/>
                  </a:lnTo>
                  <a:lnTo>
                    <a:pt x="0" y="10215499"/>
                  </a:lnTo>
                  <a:lnTo>
                    <a:pt x="0" y="0"/>
                  </a:lnTo>
                  <a:close/>
                </a:path>
              </a:pathLst>
            </a:custGeom>
            <a:blipFill>
              <a:blip r:embed="rId11"/>
              <a:stretch>
                <a:fillRect t="-44" b="-45"/>
              </a:stretch>
            </a:blipFill>
          </p:spPr>
        </p:sp>
      </p:grpSp>
      <p:sp>
        <p:nvSpPr>
          <p:cNvPr id="10" name="Freeform 10"/>
          <p:cNvSpPr/>
          <p:nvPr/>
        </p:nvSpPr>
        <p:spPr>
          <a:xfrm>
            <a:off x="478181" y="939081"/>
            <a:ext cx="7226346" cy="8408839"/>
          </a:xfrm>
          <a:custGeom>
            <a:avLst/>
            <a:gdLst/>
            <a:ahLst/>
            <a:cxnLst/>
            <a:rect l="l" t="t" r="r" b="b"/>
            <a:pathLst>
              <a:path w="7226346" h="8408839">
                <a:moveTo>
                  <a:pt x="0" y="0"/>
                </a:moveTo>
                <a:lnTo>
                  <a:pt x="7226346" y="0"/>
                </a:lnTo>
                <a:lnTo>
                  <a:pt x="7226346" y="8408839"/>
                </a:lnTo>
                <a:lnTo>
                  <a:pt x="0" y="8408839"/>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sp>
      <p:grpSp>
        <p:nvGrpSpPr>
          <p:cNvPr id="11" name="Group 11"/>
          <p:cNvGrpSpPr/>
          <p:nvPr/>
        </p:nvGrpSpPr>
        <p:grpSpPr>
          <a:xfrm>
            <a:off x="701996" y="1229804"/>
            <a:ext cx="6778697" cy="7827400"/>
            <a:chOff x="0" y="0"/>
            <a:chExt cx="9038263" cy="10436534"/>
          </a:xfrm>
        </p:grpSpPr>
        <p:sp>
          <p:nvSpPr>
            <p:cNvPr id="12" name="Freeform 12"/>
            <p:cNvSpPr/>
            <p:nvPr/>
          </p:nvSpPr>
          <p:spPr>
            <a:xfrm>
              <a:off x="0" y="0"/>
              <a:ext cx="9038209" cy="10436479"/>
            </a:xfrm>
            <a:custGeom>
              <a:avLst/>
              <a:gdLst/>
              <a:ahLst/>
              <a:cxnLst/>
              <a:rect l="l" t="t" r="r" b="b"/>
              <a:pathLst>
                <a:path w="9038209" h="10436479">
                  <a:moveTo>
                    <a:pt x="4519168" y="0"/>
                  </a:moveTo>
                  <a:lnTo>
                    <a:pt x="0" y="2609088"/>
                  </a:lnTo>
                  <a:lnTo>
                    <a:pt x="0" y="7827391"/>
                  </a:lnTo>
                  <a:lnTo>
                    <a:pt x="4519168" y="10436479"/>
                  </a:lnTo>
                  <a:lnTo>
                    <a:pt x="9038209" y="7827391"/>
                  </a:lnTo>
                  <a:lnTo>
                    <a:pt x="9038209" y="2609088"/>
                  </a:lnTo>
                  <a:lnTo>
                    <a:pt x="4519168" y="0"/>
                  </a:lnTo>
                  <a:close/>
                </a:path>
              </a:pathLst>
            </a:custGeom>
            <a:blipFill>
              <a:blip r:embed="rId14"/>
              <a:stretch>
                <a:fillRect l="-7735" r="-7735"/>
              </a:stretch>
            </a:blipFill>
          </p:spPr>
        </p:sp>
      </p:grpSp>
      <p:grpSp>
        <p:nvGrpSpPr>
          <p:cNvPr id="13" name="Group 13"/>
          <p:cNvGrpSpPr/>
          <p:nvPr/>
        </p:nvGrpSpPr>
        <p:grpSpPr>
          <a:xfrm rot="1792715">
            <a:off x="-615248" y="8384496"/>
            <a:ext cx="4968491" cy="236003"/>
            <a:chOff x="0" y="0"/>
            <a:chExt cx="6624655" cy="314671"/>
          </a:xfrm>
        </p:grpSpPr>
        <p:sp>
          <p:nvSpPr>
            <p:cNvPr id="14" name="Freeform 14"/>
            <p:cNvSpPr/>
            <p:nvPr/>
          </p:nvSpPr>
          <p:spPr>
            <a:xfrm>
              <a:off x="0" y="0"/>
              <a:ext cx="6624701" cy="314706"/>
            </a:xfrm>
            <a:custGeom>
              <a:avLst/>
              <a:gdLst/>
              <a:ahLst/>
              <a:cxnLst/>
              <a:rect l="l" t="t" r="r" b="b"/>
              <a:pathLst>
                <a:path w="6624701" h="314706">
                  <a:moveTo>
                    <a:pt x="0" y="0"/>
                  </a:moveTo>
                  <a:lnTo>
                    <a:pt x="6624701" y="0"/>
                  </a:lnTo>
                  <a:lnTo>
                    <a:pt x="6624701" y="314706"/>
                  </a:lnTo>
                  <a:lnTo>
                    <a:pt x="0" y="314706"/>
                  </a:lnTo>
                  <a:lnTo>
                    <a:pt x="0" y="0"/>
                  </a:lnTo>
                  <a:close/>
                </a:path>
              </a:pathLst>
            </a:custGeom>
            <a:blipFill>
              <a:blip r:embed="rId4"/>
              <a:stretch>
                <a:fillRect t="-1002" b="-991"/>
              </a:stretch>
            </a:blipFill>
          </p:spPr>
        </p:sp>
      </p:grpSp>
      <p:grpSp>
        <p:nvGrpSpPr>
          <p:cNvPr id="15" name="Group 15"/>
          <p:cNvGrpSpPr/>
          <p:nvPr/>
        </p:nvGrpSpPr>
        <p:grpSpPr>
          <a:xfrm rot="-1792182">
            <a:off x="3792011" y="8530453"/>
            <a:ext cx="4644064" cy="220593"/>
            <a:chOff x="0" y="0"/>
            <a:chExt cx="6192085" cy="294124"/>
          </a:xfrm>
        </p:grpSpPr>
        <p:sp>
          <p:nvSpPr>
            <p:cNvPr id="16" name="Freeform 16"/>
            <p:cNvSpPr/>
            <p:nvPr/>
          </p:nvSpPr>
          <p:spPr>
            <a:xfrm>
              <a:off x="0" y="0"/>
              <a:ext cx="6192139" cy="294132"/>
            </a:xfrm>
            <a:custGeom>
              <a:avLst/>
              <a:gdLst/>
              <a:ahLst/>
              <a:cxnLst/>
              <a:rect l="l" t="t" r="r" b="b"/>
              <a:pathLst>
                <a:path w="6192139" h="294132">
                  <a:moveTo>
                    <a:pt x="0" y="0"/>
                  </a:moveTo>
                  <a:lnTo>
                    <a:pt x="6192139" y="0"/>
                  </a:lnTo>
                  <a:lnTo>
                    <a:pt x="6192139" y="294132"/>
                  </a:lnTo>
                  <a:lnTo>
                    <a:pt x="0" y="294132"/>
                  </a:lnTo>
                  <a:lnTo>
                    <a:pt x="0" y="0"/>
                  </a:lnTo>
                  <a:close/>
                </a:path>
              </a:pathLst>
            </a:custGeom>
            <a:blipFill>
              <a:blip r:embed="rId4"/>
              <a:stretch>
                <a:fillRect t="-1002" b="-999"/>
              </a:stretch>
            </a:blipFill>
          </p:spPr>
        </p:sp>
      </p:grpSp>
      <p:sp>
        <p:nvSpPr>
          <p:cNvPr id="17" name="TextBox 17"/>
          <p:cNvSpPr txBox="1"/>
          <p:nvPr/>
        </p:nvSpPr>
        <p:spPr>
          <a:xfrm>
            <a:off x="8539751" y="2207979"/>
            <a:ext cx="8410696" cy="7139940"/>
          </a:xfrm>
          <a:prstGeom prst="rect">
            <a:avLst/>
          </a:prstGeom>
        </p:spPr>
        <p:txBody>
          <a:bodyPr lIns="0" tIns="0" rIns="0" bIns="0" rtlCol="0" anchor="t">
            <a:spAutoFit/>
          </a:bodyPr>
          <a:lstStyle/>
          <a:p>
            <a:pPr algn="l">
              <a:lnSpc>
                <a:spcPts val="3120"/>
              </a:lnSpc>
            </a:pPr>
            <a:r>
              <a:rPr lang="en-US" sz="2400">
                <a:solidFill>
                  <a:srgbClr val="000000"/>
                </a:solidFill>
                <a:latin typeface="Poppins"/>
                <a:ea typeface="Poppins"/>
                <a:cs typeface="Poppins"/>
                <a:sym typeface="Poppins"/>
              </a:rPr>
              <a:t>•Gagal karena adanya benturan diantara lingkungan atau keadaan internal. “Akan sangat berbahaya jika manusia berpikir seperti komputer bukan komputer yang berpikir seperti manusia” anggapan ini sering tidak disadari. </a:t>
            </a:r>
          </a:p>
          <a:p>
            <a:pPr algn="l">
              <a:lnSpc>
                <a:spcPts val="3120"/>
              </a:lnSpc>
            </a:pPr>
            <a:endParaRPr lang="en-US" sz="2400">
              <a:solidFill>
                <a:srgbClr val="000000"/>
              </a:solidFill>
              <a:latin typeface="Poppins"/>
              <a:ea typeface="Poppins"/>
              <a:cs typeface="Poppins"/>
              <a:sym typeface="Poppins"/>
            </a:endParaRPr>
          </a:p>
          <a:p>
            <a:pPr algn="l">
              <a:lnSpc>
                <a:spcPts val="3120"/>
              </a:lnSpc>
            </a:pPr>
            <a:r>
              <a:rPr lang="en-US" sz="2400">
                <a:solidFill>
                  <a:srgbClr val="000000"/>
                </a:solidFill>
                <a:latin typeface="Poppins"/>
                <a:ea typeface="Poppins"/>
                <a:cs typeface="Poppins"/>
                <a:sym typeface="Poppins"/>
              </a:rPr>
              <a:t>•Berhasil karena Manajemen perusahaan memang menghendakinya dan senantiasa melakukan evaluasi untuk perbaikan karena pada dasarnya hasil rancangan manusia tidak akan pernah sempurna.</a:t>
            </a:r>
          </a:p>
          <a:p>
            <a:pPr algn="l">
              <a:lnSpc>
                <a:spcPts val="3120"/>
              </a:lnSpc>
            </a:pPr>
            <a:endParaRPr lang="en-US" sz="2400">
              <a:solidFill>
                <a:srgbClr val="000000"/>
              </a:solidFill>
              <a:latin typeface="Poppins"/>
              <a:ea typeface="Poppins"/>
              <a:cs typeface="Poppins"/>
              <a:sym typeface="Poppins"/>
            </a:endParaRPr>
          </a:p>
          <a:p>
            <a:pPr algn="l">
              <a:lnSpc>
                <a:spcPts val="3120"/>
              </a:lnSpc>
            </a:pPr>
            <a:r>
              <a:rPr lang="en-US" sz="2400">
                <a:solidFill>
                  <a:srgbClr val="000000"/>
                </a:solidFill>
                <a:latin typeface="Poppins"/>
                <a:ea typeface="Poppins"/>
                <a:cs typeface="Poppins"/>
                <a:sym typeface="Poppins"/>
              </a:rPr>
              <a:t>•Keterlibatan dan pengaruh pengguna (SDM)</a:t>
            </a:r>
          </a:p>
          <a:p>
            <a:pPr algn="l">
              <a:lnSpc>
                <a:spcPts val="3120"/>
              </a:lnSpc>
            </a:pPr>
            <a:r>
              <a:rPr lang="en-US" sz="2400">
                <a:solidFill>
                  <a:srgbClr val="000000"/>
                </a:solidFill>
                <a:latin typeface="Poppins"/>
                <a:ea typeface="Poppins"/>
                <a:cs typeface="Poppins"/>
                <a:sym typeface="Poppins"/>
              </a:rPr>
              <a:t>•Kesenjangan Komunikasi antara pengguna dengan perancang SI</a:t>
            </a:r>
          </a:p>
          <a:p>
            <a:pPr algn="l">
              <a:lnSpc>
                <a:spcPts val="3120"/>
              </a:lnSpc>
            </a:pPr>
            <a:r>
              <a:rPr lang="en-US" sz="2400">
                <a:solidFill>
                  <a:srgbClr val="000000"/>
                </a:solidFill>
                <a:latin typeface="Poppins"/>
                <a:ea typeface="Poppins"/>
                <a:cs typeface="Poppins"/>
                <a:sym typeface="Poppins"/>
              </a:rPr>
              <a:t>•Dukungan Manajemen</a:t>
            </a:r>
          </a:p>
          <a:p>
            <a:pPr algn="l">
              <a:lnSpc>
                <a:spcPts val="3120"/>
              </a:lnSpc>
            </a:pPr>
            <a:r>
              <a:rPr lang="en-US" sz="2400">
                <a:solidFill>
                  <a:srgbClr val="000000"/>
                </a:solidFill>
                <a:latin typeface="Poppins"/>
                <a:ea typeface="Poppins"/>
                <a:cs typeface="Poppins"/>
                <a:sym typeface="Poppins"/>
              </a:rPr>
              <a:t>•Tingkat Kompleksitas dan Risiko implementasi system</a:t>
            </a:r>
          </a:p>
          <a:p>
            <a:pPr algn="l">
              <a:lnSpc>
                <a:spcPts val="3120"/>
              </a:lnSpc>
            </a:pPr>
            <a:r>
              <a:rPr lang="en-US" sz="2400">
                <a:solidFill>
                  <a:srgbClr val="000000"/>
                </a:solidFill>
                <a:latin typeface="Poppins"/>
                <a:ea typeface="Poppins"/>
                <a:cs typeface="Poppins"/>
                <a:sym typeface="Poppins"/>
              </a:rPr>
              <a:t>•Manajemen dan Proses Implementasi</a:t>
            </a:r>
          </a:p>
          <a:p>
            <a:pPr algn="l">
              <a:lnSpc>
                <a:spcPts val="3508"/>
              </a:lnSpc>
            </a:pPr>
            <a:endParaRPr lang="en-US" sz="2400">
              <a:solidFill>
                <a:srgbClr val="000000"/>
              </a:solidFill>
              <a:latin typeface="Poppins"/>
              <a:ea typeface="Poppins"/>
              <a:cs typeface="Poppins"/>
              <a:sym typeface="Poppins"/>
            </a:endParaRPr>
          </a:p>
        </p:txBody>
      </p:sp>
      <p:sp>
        <p:nvSpPr>
          <p:cNvPr id="18" name="TextBox 18"/>
          <p:cNvSpPr txBox="1"/>
          <p:nvPr/>
        </p:nvSpPr>
        <p:spPr>
          <a:xfrm>
            <a:off x="8539751" y="776461"/>
            <a:ext cx="9316502" cy="1856613"/>
          </a:xfrm>
          <a:prstGeom prst="rect">
            <a:avLst/>
          </a:prstGeom>
        </p:spPr>
        <p:txBody>
          <a:bodyPr lIns="0" tIns="0" rIns="0" bIns="0" rtlCol="0" anchor="t">
            <a:spAutoFit/>
          </a:bodyPr>
          <a:lstStyle/>
          <a:p>
            <a:pPr algn="l">
              <a:lnSpc>
                <a:spcPts val="4744"/>
              </a:lnSpc>
            </a:pPr>
            <a:r>
              <a:rPr lang="en-US" sz="4198" spc="-124">
                <a:solidFill>
                  <a:srgbClr val="000000"/>
                </a:solidFill>
                <a:latin typeface="Poppins Bold"/>
                <a:ea typeface="Poppins Bold"/>
                <a:cs typeface="Poppins Bold"/>
                <a:sym typeface="Poppins Bold"/>
              </a:rPr>
              <a:t>Penyebab Kesuksesan &amp; Kegagalan Penerapan SITI</a:t>
            </a:r>
          </a:p>
          <a:p>
            <a:pPr algn="l">
              <a:lnSpc>
                <a:spcPts val="4744"/>
              </a:lnSpc>
            </a:pPr>
            <a:endParaRPr lang="en-US" sz="4198" spc="-124">
              <a:solidFill>
                <a:srgbClr val="000000"/>
              </a:solidFill>
              <a:latin typeface="Poppins Bold"/>
              <a:ea typeface="Poppins Bold"/>
              <a:cs typeface="Poppins Bold"/>
              <a:sym typeface="Poppins Bold"/>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5400000" flipH="1" flipV="1">
            <a:off x="-183894" y="-674598"/>
            <a:ext cx="2117840" cy="3264897"/>
          </a:xfrm>
          <a:custGeom>
            <a:avLst/>
            <a:gdLst/>
            <a:ahLst/>
            <a:cxnLst/>
            <a:rect l="l" t="t" r="r" b="b"/>
            <a:pathLst>
              <a:path w="2117840" h="3264897">
                <a:moveTo>
                  <a:pt x="2117840" y="3264897"/>
                </a:moveTo>
                <a:lnTo>
                  <a:pt x="0" y="3264897"/>
                </a:lnTo>
                <a:lnTo>
                  <a:pt x="0" y="0"/>
                </a:lnTo>
                <a:lnTo>
                  <a:pt x="2117840" y="0"/>
                </a:lnTo>
                <a:lnTo>
                  <a:pt x="2117840" y="3264897"/>
                </a:lnTo>
                <a:close/>
              </a:path>
            </a:pathLst>
          </a:custGeom>
          <a:blipFill>
            <a:blip r:embed="rId2">
              <a:extLst>
                <a:ext uri="{96DAC541-7B7A-43D3-8B79-37D633B846F1}">
                  <asvg:svgBlip xmlns:asvg="http://schemas.microsoft.com/office/drawing/2016/SVG/main" r:embed="rId3"/>
                </a:ext>
              </a:extLst>
            </a:blip>
            <a:stretch>
              <a:fillRect l="-37642" r="-37642"/>
            </a:stretch>
          </a:blipFill>
        </p:spPr>
      </p:sp>
      <p:sp>
        <p:nvSpPr>
          <p:cNvPr id="3" name="Freeform 3"/>
          <p:cNvSpPr/>
          <p:nvPr/>
        </p:nvSpPr>
        <p:spPr>
          <a:xfrm rot="-5400000" flipH="1">
            <a:off x="16351493" y="-712127"/>
            <a:ext cx="2117840" cy="3264897"/>
          </a:xfrm>
          <a:custGeom>
            <a:avLst/>
            <a:gdLst/>
            <a:ahLst/>
            <a:cxnLst/>
            <a:rect l="l" t="t" r="r" b="b"/>
            <a:pathLst>
              <a:path w="2117840" h="3264897">
                <a:moveTo>
                  <a:pt x="2117840" y="0"/>
                </a:moveTo>
                <a:lnTo>
                  <a:pt x="0" y="0"/>
                </a:lnTo>
                <a:lnTo>
                  <a:pt x="0" y="3264897"/>
                </a:lnTo>
                <a:lnTo>
                  <a:pt x="2117840" y="3264897"/>
                </a:lnTo>
                <a:lnTo>
                  <a:pt x="2117840" y="0"/>
                </a:lnTo>
                <a:close/>
              </a:path>
            </a:pathLst>
          </a:custGeom>
          <a:blipFill>
            <a:blip r:embed="rId2">
              <a:extLst>
                <a:ext uri="{96DAC541-7B7A-43D3-8B79-37D633B846F1}">
                  <asvg:svgBlip xmlns:asvg="http://schemas.microsoft.com/office/drawing/2016/SVG/main" r:embed="rId3"/>
                </a:ext>
              </a:extLst>
            </a:blip>
            <a:stretch>
              <a:fillRect l="-37642" r="-37642"/>
            </a:stretch>
          </a:blipFill>
        </p:spPr>
      </p:sp>
      <p:sp>
        <p:nvSpPr>
          <p:cNvPr id="4" name="Freeform 4"/>
          <p:cNvSpPr/>
          <p:nvPr/>
        </p:nvSpPr>
        <p:spPr>
          <a:xfrm>
            <a:off x="3938494" y="9746159"/>
            <a:ext cx="16477376" cy="1000571"/>
          </a:xfrm>
          <a:custGeom>
            <a:avLst/>
            <a:gdLst/>
            <a:ahLst/>
            <a:cxnLst/>
            <a:rect l="l" t="t" r="r" b="b"/>
            <a:pathLst>
              <a:path w="16477376" h="1000571">
                <a:moveTo>
                  <a:pt x="0" y="0"/>
                </a:moveTo>
                <a:lnTo>
                  <a:pt x="16477376" y="0"/>
                </a:lnTo>
                <a:lnTo>
                  <a:pt x="16477376" y="1000571"/>
                </a:lnTo>
                <a:lnTo>
                  <a:pt x="0" y="1000571"/>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5" name="Freeform 5"/>
          <p:cNvSpPr/>
          <p:nvPr/>
        </p:nvSpPr>
        <p:spPr>
          <a:xfrm>
            <a:off x="-1024868" y="9746159"/>
            <a:ext cx="7295490" cy="1000571"/>
          </a:xfrm>
          <a:custGeom>
            <a:avLst/>
            <a:gdLst/>
            <a:ahLst/>
            <a:cxnLst/>
            <a:rect l="l" t="t" r="r" b="b"/>
            <a:pathLst>
              <a:path w="7295490" h="1000571">
                <a:moveTo>
                  <a:pt x="0" y="0"/>
                </a:moveTo>
                <a:lnTo>
                  <a:pt x="7295490" y="0"/>
                </a:lnTo>
                <a:lnTo>
                  <a:pt x="7295490" y="1000571"/>
                </a:lnTo>
                <a:lnTo>
                  <a:pt x="0" y="1000571"/>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6" name="Freeform 6"/>
          <p:cNvSpPr/>
          <p:nvPr/>
        </p:nvSpPr>
        <p:spPr>
          <a:xfrm>
            <a:off x="1028700" y="2844421"/>
            <a:ext cx="5443222" cy="5533135"/>
          </a:xfrm>
          <a:custGeom>
            <a:avLst/>
            <a:gdLst/>
            <a:ahLst/>
            <a:cxnLst/>
            <a:rect l="l" t="t" r="r" b="b"/>
            <a:pathLst>
              <a:path w="5443222" h="5533135">
                <a:moveTo>
                  <a:pt x="0" y="0"/>
                </a:moveTo>
                <a:lnTo>
                  <a:pt x="5443222" y="0"/>
                </a:lnTo>
                <a:lnTo>
                  <a:pt x="5443222" y="5533135"/>
                </a:lnTo>
                <a:lnTo>
                  <a:pt x="0" y="5533135"/>
                </a:lnTo>
                <a:lnTo>
                  <a:pt x="0" y="0"/>
                </a:lnTo>
                <a:close/>
              </a:path>
            </a:pathLst>
          </a:custGeom>
          <a:blipFill>
            <a:blip r:embed="rId8">
              <a:extLst>
                <a:ext uri="{96DAC541-7B7A-43D3-8B79-37D633B846F1}">
                  <asvg:svgBlip xmlns:asvg="http://schemas.microsoft.com/office/drawing/2016/SVG/main" r:embed="rId9"/>
                </a:ext>
              </a:extLst>
            </a:blip>
            <a:stretch>
              <a:fillRect l="-38" r="-38"/>
            </a:stretch>
          </a:blipFill>
        </p:spPr>
      </p:sp>
      <p:sp>
        <p:nvSpPr>
          <p:cNvPr id="7" name="Freeform 7"/>
          <p:cNvSpPr/>
          <p:nvPr/>
        </p:nvSpPr>
        <p:spPr>
          <a:xfrm>
            <a:off x="3058354" y="4910721"/>
            <a:ext cx="1445312" cy="1259228"/>
          </a:xfrm>
          <a:custGeom>
            <a:avLst/>
            <a:gdLst/>
            <a:ahLst/>
            <a:cxnLst/>
            <a:rect l="l" t="t" r="r" b="b"/>
            <a:pathLst>
              <a:path w="1445312" h="1259228">
                <a:moveTo>
                  <a:pt x="0" y="0"/>
                </a:moveTo>
                <a:lnTo>
                  <a:pt x="1445312" y="0"/>
                </a:lnTo>
                <a:lnTo>
                  <a:pt x="1445312" y="1259228"/>
                </a:lnTo>
                <a:lnTo>
                  <a:pt x="0" y="1259228"/>
                </a:lnTo>
                <a:lnTo>
                  <a:pt x="0" y="0"/>
                </a:lnTo>
                <a:close/>
              </a:path>
            </a:pathLst>
          </a:custGeom>
          <a:blipFill>
            <a:blip r:embed="rId10">
              <a:extLst>
                <a:ext uri="{96DAC541-7B7A-43D3-8B79-37D633B846F1}">
                  <asvg:svgBlip xmlns:asvg="http://schemas.microsoft.com/office/drawing/2016/SVG/main" r:embed="rId11"/>
                </a:ext>
              </a:extLst>
            </a:blip>
            <a:stretch>
              <a:fillRect t="-215" b="-215"/>
            </a:stretch>
          </a:blipFill>
        </p:spPr>
      </p:sp>
      <p:sp>
        <p:nvSpPr>
          <p:cNvPr id="8" name="Freeform 8"/>
          <p:cNvSpPr/>
          <p:nvPr/>
        </p:nvSpPr>
        <p:spPr>
          <a:xfrm>
            <a:off x="4870478" y="3694089"/>
            <a:ext cx="678706" cy="678706"/>
          </a:xfrm>
          <a:custGeom>
            <a:avLst/>
            <a:gdLst/>
            <a:ahLst/>
            <a:cxnLst/>
            <a:rect l="l" t="t" r="r" b="b"/>
            <a:pathLst>
              <a:path w="678706" h="678706">
                <a:moveTo>
                  <a:pt x="0" y="0"/>
                </a:moveTo>
                <a:lnTo>
                  <a:pt x="678706" y="0"/>
                </a:lnTo>
                <a:lnTo>
                  <a:pt x="678706" y="678706"/>
                </a:lnTo>
                <a:lnTo>
                  <a:pt x="0" y="678706"/>
                </a:lnTo>
                <a:lnTo>
                  <a:pt x="0" y="0"/>
                </a:lnTo>
                <a:close/>
              </a:path>
            </a:pathLst>
          </a:custGeom>
          <a:blipFill>
            <a:blip r:embed="rId12">
              <a:extLst>
                <a:ext uri="{96DAC541-7B7A-43D3-8B79-37D633B846F1}">
                  <asvg:svgBlip xmlns:asvg="http://schemas.microsoft.com/office/drawing/2016/SVG/main" r:embed="rId13"/>
                </a:ext>
              </a:extLst>
            </a:blip>
            <a:stretch>
              <a:fillRect t="-694" b="-694"/>
            </a:stretch>
          </a:blipFill>
        </p:spPr>
      </p:sp>
      <p:sp>
        <p:nvSpPr>
          <p:cNvPr id="9" name="Freeform 9"/>
          <p:cNvSpPr/>
          <p:nvPr/>
        </p:nvSpPr>
        <p:spPr>
          <a:xfrm>
            <a:off x="5549183" y="5251089"/>
            <a:ext cx="719799" cy="719799"/>
          </a:xfrm>
          <a:custGeom>
            <a:avLst/>
            <a:gdLst/>
            <a:ahLst/>
            <a:cxnLst/>
            <a:rect l="l" t="t" r="r" b="b"/>
            <a:pathLst>
              <a:path w="719799" h="719799">
                <a:moveTo>
                  <a:pt x="0" y="0"/>
                </a:moveTo>
                <a:lnTo>
                  <a:pt x="719799" y="0"/>
                </a:lnTo>
                <a:lnTo>
                  <a:pt x="719799" y="719799"/>
                </a:lnTo>
                <a:lnTo>
                  <a:pt x="0" y="719799"/>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sp>
      <p:sp>
        <p:nvSpPr>
          <p:cNvPr id="10" name="Freeform 10"/>
          <p:cNvSpPr/>
          <p:nvPr/>
        </p:nvSpPr>
        <p:spPr>
          <a:xfrm>
            <a:off x="4870478" y="6864331"/>
            <a:ext cx="664677" cy="686118"/>
          </a:xfrm>
          <a:custGeom>
            <a:avLst/>
            <a:gdLst/>
            <a:ahLst/>
            <a:cxnLst/>
            <a:rect l="l" t="t" r="r" b="b"/>
            <a:pathLst>
              <a:path w="664677" h="686118">
                <a:moveTo>
                  <a:pt x="0" y="0"/>
                </a:moveTo>
                <a:lnTo>
                  <a:pt x="664677" y="0"/>
                </a:lnTo>
                <a:lnTo>
                  <a:pt x="664677" y="686118"/>
                </a:lnTo>
                <a:lnTo>
                  <a:pt x="0" y="686118"/>
                </a:lnTo>
                <a:lnTo>
                  <a:pt x="0" y="0"/>
                </a:lnTo>
                <a:close/>
              </a:path>
            </a:pathLst>
          </a:custGeom>
          <a:blipFill>
            <a:blip r:embed="rId16">
              <a:extLst>
                <a:ext uri="{96DAC541-7B7A-43D3-8B79-37D633B846F1}">
                  <asvg:svgBlip xmlns:asvg="http://schemas.microsoft.com/office/drawing/2016/SVG/main" r:embed="rId17"/>
                </a:ext>
              </a:extLst>
            </a:blip>
            <a:stretch>
              <a:fillRect t="-513" b="-513"/>
            </a:stretch>
          </a:blipFill>
        </p:spPr>
      </p:sp>
      <p:sp>
        <p:nvSpPr>
          <p:cNvPr id="11" name="TextBox 11"/>
          <p:cNvSpPr txBox="1"/>
          <p:nvPr/>
        </p:nvSpPr>
        <p:spPr>
          <a:xfrm>
            <a:off x="5336114" y="971550"/>
            <a:ext cx="9543147" cy="951865"/>
          </a:xfrm>
          <a:prstGeom prst="rect">
            <a:avLst/>
          </a:prstGeom>
        </p:spPr>
        <p:txBody>
          <a:bodyPr lIns="0" tIns="0" rIns="0" bIns="0" rtlCol="0" anchor="t">
            <a:spAutoFit/>
          </a:bodyPr>
          <a:lstStyle/>
          <a:p>
            <a:pPr algn="ctr">
              <a:lnSpc>
                <a:spcPts val="6784"/>
              </a:lnSpc>
            </a:pPr>
            <a:r>
              <a:rPr lang="en-US" sz="5899">
                <a:solidFill>
                  <a:srgbClr val="000000"/>
                </a:solidFill>
                <a:latin typeface="Poppins Bold"/>
                <a:ea typeface="Poppins Bold"/>
                <a:cs typeface="Poppins Bold"/>
                <a:sym typeface="Poppins Bold"/>
              </a:rPr>
              <a:t>Implementasi Konsep SI</a:t>
            </a:r>
          </a:p>
        </p:txBody>
      </p:sp>
      <p:sp>
        <p:nvSpPr>
          <p:cNvPr id="12" name="TextBox 12"/>
          <p:cNvSpPr txBox="1"/>
          <p:nvPr/>
        </p:nvSpPr>
        <p:spPr>
          <a:xfrm>
            <a:off x="7450956" y="2359848"/>
            <a:ext cx="10290557" cy="7051246"/>
          </a:xfrm>
          <a:prstGeom prst="rect">
            <a:avLst/>
          </a:prstGeom>
        </p:spPr>
        <p:txBody>
          <a:bodyPr lIns="0" tIns="0" rIns="0" bIns="0" rtlCol="0" anchor="t">
            <a:spAutoFit/>
          </a:bodyPr>
          <a:lstStyle/>
          <a:p>
            <a:pPr algn="l">
              <a:lnSpc>
                <a:spcPts val="4274"/>
              </a:lnSpc>
            </a:pPr>
            <a:r>
              <a:rPr lang="en-US" sz="3052">
                <a:solidFill>
                  <a:srgbClr val="024A59"/>
                </a:solidFill>
                <a:latin typeface="Poppins Bold"/>
                <a:ea typeface="Poppins Bold"/>
                <a:cs typeface="Poppins Bold"/>
                <a:sym typeface="Poppins Bold"/>
              </a:rPr>
              <a:t>•  Indikator kesuksesan </a:t>
            </a:r>
          </a:p>
          <a:p>
            <a:pPr algn="l">
              <a:lnSpc>
                <a:spcPts val="4274"/>
              </a:lnSpc>
            </a:pPr>
            <a:r>
              <a:rPr lang="en-US" sz="3052">
                <a:solidFill>
                  <a:srgbClr val="024A59"/>
                </a:solidFill>
                <a:latin typeface="Poppins Bold"/>
                <a:ea typeface="Poppins Bold"/>
                <a:cs typeface="Poppins Bold"/>
                <a:sym typeface="Poppins Bold"/>
              </a:rPr>
              <a:t>•  Dukungan dana dari dalam </a:t>
            </a:r>
          </a:p>
          <a:p>
            <a:pPr algn="l">
              <a:lnSpc>
                <a:spcPts val="4274"/>
              </a:lnSpc>
            </a:pPr>
            <a:r>
              <a:rPr lang="en-US" sz="3052">
                <a:solidFill>
                  <a:srgbClr val="024A59"/>
                </a:solidFill>
                <a:latin typeface="Poppins Bold"/>
                <a:ea typeface="Poppins Bold"/>
                <a:cs typeface="Poppins Bold"/>
                <a:sym typeface="Poppins Bold"/>
              </a:rPr>
              <a:t>•  Penyusunan organisasi baru </a:t>
            </a:r>
          </a:p>
          <a:p>
            <a:pPr algn="l">
              <a:lnSpc>
                <a:spcPts val="4274"/>
              </a:lnSpc>
            </a:pPr>
            <a:r>
              <a:rPr lang="en-US" sz="3052">
                <a:solidFill>
                  <a:srgbClr val="024A59"/>
                </a:solidFill>
                <a:latin typeface="Poppins Bold"/>
                <a:ea typeface="Poppins Bold"/>
                <a:cs typeface="Poppins Bold"/>
                <a:sym typeface="Poppins Bold"/>
              </a:rPr>
              <a:t>• Ketersediaan dan perbaikan yang terus menerus </a:t>
            </a:r>
          </a:p>
          <a:p>
            <a:pPr algn="l">
              <a:lnSpc>
                <a:spcPts val="4274"/>
              </a:lnSpc>
            </a:pPr>
            <a:r>
              <a:rPr lang="en-US" sz="3052">
                <a:solidFill>
                  <a:srgbClr val="024A59"/>
                </a:solidFill>
                <a:latin typeface="Poppins Bold"/>
                <a:ea typeface="Poppins Bold"/>
                <a:cs typeface="Poppins Bold"/>
                <a:sym typeface="Poppins Bold"/>
              </a:rPr>
              <a:t>•  Klasifikasi personal baru </a:t>
            </a:r>
          </a:p>
          <a:p>
            <a:pPr algn="l">
              <a:lnSpc>
                <a:spcPts val="4274"/>
              </a:lnSpc>
            </a:pPr>
            <a:r>
              <a:rPr lang="en-US" sz="3052">
                <a:solidFill>
                  <a:srgbClr val="024A59"/>
                </a:solidFill>
                <a:latin typeface="Poppins Bold"/>
                <a:ea typeface="Poppins Bold"/>
                <a:cs typeface="Poppins Bold"/>
                <a:sym typeface="Poppins Bold"/>
              </a:rPr>
              <a:t>•  Perubahan otoritas organisasi </a:t>
            </a:r>
          </a:p>
          <a:p>
            <a:pPr algn="l">
              <a:lnSpc>
                <a:spcPts val="4274"/>
              </a:lnSpc>
            </a:pPr>
            <a:r>
              <a:rPr lang="en-US" sz="3052">
                <a:solidFill>
                  <a:srgbClr val="024A59"/>
                </a:solidFill>
                <a:latin typeface="Poppins Bold"/>
                <a:ea typeface="Poppins Bold"/>
                <a:cs typeface="Poppins Bold"/>
                <a:sym typeface="Poppins Bold"/>
              </a:rPr>
              <a:t>•  Internalisasi program-program pelatihan </a:t>
            </a:r>
          </a:p>
          <a:p>
            <a:pPr algn="l">
              <a:lnSpc>
                <a:spcPts val="4274"/>
              </a:lnSpc>
            </a:pPr>
            <a:r>
              <a:rPr lang="en-US" sz="3052">
                <a:solidFill>
                  <a:srgbClr val="024A59"/>
                </a:solidFill>
                <a:latin typeface="Poppins Bold"/>
                <a:ea typeface="Poppins Bold"/>
                <a:cs typeface="Poppins Bold"/>
                <a:sym typeface="Poppins Bold"/>
              </a:rPr>
              <a:t>•  Updating sistem secara terus menerus </a:t>
            </a:r>
          </a:p>
          <a:p>
            <a:pPr algn="l">
              <a:lnSpc>
                <a:spcPts val="4274"/>
              </a:lnSpc>
            </a:pPr>
            <a:r>
              <a:rPr lang="en-US" sz="3052">
                <a:solidFill>
                  <a:srgbClr val="024A59"/>
                </a:solidFill>
                <a:latin typeface="Poppins Bold"/>
                <a:ea typeface="Poppins Bold"/>
                <a:cs typeface="Poppins Bold"/>
                <a:sym typeface="Poppins Bold"/>
              </a:rPr>
              <a:t>•  Promosi orang orang kunci </a:t>
            </a:r>
          </a:p>
          <a:p>
            <a:pPr algn="l">
              <a:lnSpc>
                <a:spcPts val="4274"/>
              </a:lnSpc>
            </a:pPr>
            <a:r>
              <a:rPr lang="en-US" sz="3052">
                <a:solidFill>
                  <a:srgbClr val="024A59"/>
                </a:solidFill>
                <a:latin typeface="Poppins Bold"/>
                <a:ea typeface="Poppins Bold"/>
                <a:cs typeface="Poppins Bold"/>
                <a:sym typeface="Poppins Bold"/>
              </a:rPr>
              <a:t>•  Daya tahan sistem setelah berubah dari bentuk</a:t>
            </a:r>
          </a:p>
          <a:p>
            <a:pPr algn="l">
              <a:lnSpc>
                <a:spcPts val="4274"/>
              </a:lnSpc>
            </a:pPr>
            <a:r>
              <a:rPr lang="en-US" sz="3052">
                <a:solidFill>
                  <a:srgbClr val="024A59"/>
                </a:solidFill>
                <a:latin typeface="Poppins Bold"/>
                <a:ea typeface="Poppins Bold"/>
                <a:cs typeface="Poppins Bold"/>
                <a:sym typeface="Poppins Bold"/>
              </a:rPr>
              <a:t>    aslinya </a:t>
            </a:r>
          </a:p>
          <a:p>
            <a:pPr algn="l">
              <a:lnSpc>
                <a:spcPts val="4274"/>
              </a:lnSpc>
            </a:pPr>
            <a:r>
              <a:rPr lang="en-US" sz="3052">
                <a:solidFill>
                  <a:srgbClr val="024A59"/>
                </a:solidFill>
                <a:latin typeface="Poppins Bold"/>
                <a:ea typeface="Poppins Bold"/>
                <a:cs typeface="Poppins Bold"/>
                <a:sym typeface="Poppins Bold"/>
              </a:rPr>
              <a:t>•  Tercapainya tujuan penggunaan sistem</a:t>
            </a:r>
          </a:p>
          <a:p>
            <a:pPr algn="l">
              <a:lnSpc>
                <a:spcPts val="4274"/>
              </a:lnSpc>
            </a:pPr>
            <a:endParaRPr lang="en-US" sz="3052">
              <a:solidFill>
                <a:srgbClr val="024A59"/>
              </a:solidFill>
              <a:latin typeface="Poppins Bold"/>
              <a:ea typeface="Poppins Bold"/>
              <a:cs typeface="Poppins Bold"/>
              <a:sym typeface="Poppins Bold"/>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833562" y="7221036"/>
            <a:ext cx="15621821" cy="13267512"/>
          </a:xfrm>
          <a:custGeom>
            <a:avLst/>
            <a:gdLst/>
            <a:ahLst/>
            <a:cxnLst/>
            <a:rect l="l" t="t" r="r" b="b"/>
            <a:pathLst>
              <a:path w="15621821" h="13267512">
                <a:moveTo>
                  <a:pt x="0" y="0"/>
                </a:moveTo>
                <a:lnTo>
                  <a:pt x="15621821" y="0"/>
                </a:lnTo>
                <a:lnTo>
                  <a:pt x="15621821" y="13267512"/>
                </a:lnTo>
                <a:lnTo>
                  <a:pt x="0" y="13267512"/>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grpSp>
        <p:nvGrpSpPr>
          <p:cNvPr id="3" name="Group 3"/>
          <p:cNvGrpSpPr/>
          <p:nvPr/>
        </p:nvGrpSpPr>
        <p:grpSpPr>
          <a:xfrm rot="-1775767">
            <a:off x="7864699" y="9517084"/>
            <a:ext cx="4968491" cy="236003"/>
            <a:chOff x="0" y="0"/>
            <a:chExt cx="6624655" cy="314671"/>
          </a:xfrm>
        </p:grpSpPr>
        <p:sp>
          <p:nvSpPr>
            <p:cNvPr id="4" name="Freeform 4"/>
            <p:cNvSpPr/>
            <p:nvPr/>
          </p:nvSpPr>
          <p:spPr>
            <a:xfrm flipV="1">
              <a:off x="0" y="0"/>
              <a:ext cx="6624701" cy="314706"/>
            </a:xfrm>
            <a:custGeom>
              <a:avLst/>
              <a:gdLst/>
              <a:ahLst/>
              <a:cxnLst/>
              <a:rect l="l" t="t" r="r" b="b"/>
              <a:pathLst>
                <a:path w="6624701" h="314706">
                  <a:moveTo>
                    <a:pt x="0" y="314706"/>
                  </a:moveTo>
                  <a:lnTo>
                    <a:pt x="6624701" y="314706"/>
                  </a:lnTo>
                  <a:lnTo>
                    <a:pt x="6624701" y="0"/>
                  </a:lnTo>
                  <a:lnTo>
                    <a:pt x="0" y="0"/>
                  </a:lnTo>
                  <a:lnTo>
                    <a:pt x="0" y="314706"/>
                  </a:lnTo>
                  <a:close/>
                </a:path>
              </a:pathLst>
            </a:custGeom>
            <a:blipFill>
              <a:blip r:embed="rId4"/>
              <a:stretch>
                <a:fillRect t="-1002" b="-991"/>
              </a:stretch>
            </a:blipFill>
          </p:spPr>
        </p:sp>
      </p:grpSp>
      <p:sp>
        <p:nvSpPr>
          <p:cNvPr id="5" name="Freeform 5"/>
          <p:cNvSpPr/>
          <p:nvPr/>
        </p:nvSpPr>
        <p:spPr>
          <a:xfrm>
            <a:off x="5262374" y="5927028"/>
            <a:ext cx="13265978" cy="9384387"/>
          </a:xfrm>
          <a:custGeom>
            <a:avLst/>
            <a:gdLst/>
            <a:ahLst/>
            <a:cxnLst/>
            <a:rect l="l" t="t" r="r" b="b"/>
            <a:pathLst>
              <a:path w="13265978" h="9384387">
                <a:moveTo>
                  <a:pt x="0" y="0"/>
                </a:moveTo>
                <a:lnTo>
                  <a:pt x="13265977" y="0"/>
                </a:lnTo>
                <a:lnTo>
                  <a:pt x="13265977" y="9384388"/>
                </a:lnTo>
                <a:lnTo>
                  <a:pt x="0" y="9384388"/>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6" name="Freeform 6"/>
          <p:cNvSpPr/>
          <p:nvPr/>
        </p:nvSpPr>
        <p:spPr>
          <a:xfrm>
            <a:off x="9647243" y="-4799183"/>
            <a:ext cx="15621821" cy="13267512"/>
          </a:xfrm>
          <a:custGeom>
            <a:avLst/>
            <a:gdLst/>
            <a:ahLst/>
            <a:cxnLst/>
            <a:rect l="l" t="t" r="r" b="b"/>
            <a:pathLst>
              <a:path w="15621821" h="13267512">
                <a:moveTo>
                  <a:pt x="0" y="0"/>
                </a:moveTo>
                <a:lnTo>
                  <a:pt x="15621821" y="0"/>
                </a:lnTo>
                <a:lnTo>
                  <a:pt x="15621821" y="13267512"/>
                </a:lnTo>
                <a:lnTo>
                  <a:pt x="0" y="13267512"/>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sp>
      <p:sp>
        <p:nvSpPr>
          <p:cNvPr id="7" name="Freeform 7"/>
          <p:cNvSpPr/>
          <p:nvPr/>
        </p:nvSpPr>
        <p:spPr>
          <a:xfrm>
            <a:off x="8333963" y="-3183645"/>
            <a:ext cx="16467996" cy="13986163"/>
          </a:xfrm>
          <a:custGeom>
            <a:avLst/>
            <a:gdLst/>
            <a:ahLst/>
            <a:cxnLst/>
            <a:rect l="l" t="t" r="r" b="b"/>
            <a:pathLst>
              <a:path w="16467996" h="13986163">
                <a:moveTo>
                  <a:pt x="0" y="0"/>
                </a:moveTo>
                <a:lnTo>
                  <a:pt x="16467997" y="0"/>
                </a:lnTo>
                <a:lnTo>
                  <a:pt x="16467997" y="13986163"/>
                </a:lnTo>
                <a:lnTo>
                  <a:pt x="0" y="13986163"/>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sp>
      <p:grpSp>
        <p:nvGrpSpPr>
          <p:cNvPr id="8" name="Group 8"/>
          <p:cNvGrpSpPr/>
          <p:nvPr/>
        </p:nvGrpSpPr>
        <p:grpSpPr>
          <a:xfrm rot="-1813147">
            <a:off x="9836813" y="1312669"/>
            <a:ext cx="8743695" cy="7661663"/>
            <a:chOff x="0" y="0"/>
            <a:chExt cx="11658260" cy="10215551"/>
          </a:xfrm>
        </p:grpSpPr>
        <p:sp>
          <p:nvSpPr>
            <p:cNvPr id="9" name="Freeform 9"/>
            <p:cNvSpPr/>
            <p:nvPr/>
          </p:nvSpPr>
          <p:spPr>
            <a:xfrm>
              <a:off x="0" y="0"/>
              <a:ext cx="11658219" cy="10215499"/>
            </a:xfrm>
            <a:custGeom>
              <a:avLst/>
              <a:gdLst/>
              <a:ahLst/>
              <a:cxnLst/>
              <a:rect l="l" t="t" r="r" b="b"/>
              <a:pathLst>
                <a:path w="11658219" h="10215499">
                  <a:moveTo>
                    <a:pt x="0" y="0"/>
                  </a:moveTo>
                  <a:lnTo>
                    <a:pt x="11658219" y="0"/>
                  </a:lnTo>
                  <a:lnTo>
                    <a:pt x="11658219" y="10215499"/>
                  </a:lnTo>
                  <a:lnTo>
                    <a:pt x="0" y="10215499"/>
                  </a:lnTo>
                  <a:lnTo>
                    <a:pt x="0" y="0"/>
                  </a:lnTo>
                  <a:close/>
                </a:path>
              </a:pathLst>
            </a:custGeom>
            <a:blipFill>
              <a:blip r:embed="rId11"/>
              <a:stretch>
                <a:fillRect t="-44" b="-45"/>
              </a:stretch>
            </a:blipFill>
          </p:spPr>
        </p:sp>
      </p:grpSp>
      <p:sp>
        <p:nvSpPr>
          <p:cNvPr id="10" name="Freeform 10"/>
          <p:cNvSpPr/>
          <p:nvPr/>
        </p:nvSpPr>
        <p:spPr>
          <a:xfrm>
            <a:off x="10595487" y="939081"/>
            <a:ext cx="7226346" cy="8408839"/>
          </a:xfrm>
          <a:custGeom>
            <a:avLst/>
            <a:gdLst/>
            <a:ahLst/>
            <a:cxnLst/>
            <a:rect l="l" t="t" r="r" b="b"/>
            <a:pathLst>
              <a:path w="7226346" h="8408839">
                <a:moveTo>
                  <a:pt x="0" y="0"/>
                </a:moveTo>
                <a:lnTo>
                  <a:pt x="7226346" y="0"/>
                </a:lnTo>
                <a:lnTo>
                  <a:pt x="7226346" y="8408839"/>
                </a:lnTo>
                <a:lnTo>
                  <a:pt x="0" y="8408839"/>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sp>
      <p:grpSp>
        <p:nvGrpSpPr>
          <p:cNvPr id="11" name="Group 11"/>
          <p:cNvGrpSpPr/>
          <p:nvPr/>
        </p:nvGrpSpPr>
        <p:grpSpPr>
          <a:xfrm>
            <a:off x="10819302" y="1229804"/>
            <a:ext cx="6778697" cy="7827400"/>
            <a:chOff x="0" y="0"/>
            <a:chExt cx="9038263" cy="10436534"/>
          </a:xfrm>
        </p:grpSpPr>
        <p:sp>
          <p:nvSpPr>
            <p:cNvPr id="12" name="Freeform 12"/>
            <p:cNvSpPr/>
            <p:nvPr/>
          </p:nvSpPr>
          <p:spPr>
            <a:xfrm>
              <a:off x="0" y="0"/>
              <a:ext cx="9038209" cy="10436479"/>
            </a:xfrm>
            <a:custGeom>
              <a:avLst/>
              <a:gdLst/>
              <a:ahLst/>
              <a:cxnLst/>
              <a:rect l="l" t="t" r="r" b="b"/>
              <a:pathLst>
                <a:path w="9038209" h="10436479">
                  <a:moveTo>
                    <a:pt x="4519168" y="0"/>
                  </a:moveTo>
                  <a:lnTo>
                    <a:pt x="0" y="2609088"/>
                  </a:lnTo>
                  <a:lnTo>
                    <a:pt x="0" y="7827391"/>
                  </a:lnTo>
                  <a:lnTo>
                    <a:pt x="4519168" y="10436479"/>
                  </a:lnTo>
                  <a:lnTo>
                    <a:pt x="9038209" y="7827391"/>
                  </a:lnTo>
                  <a:lnTo>
                    <a:pt x="9038209" y="2609088"/>
                  </a:lnTo>
                  <a:lnTo>
                    <a:pt x="4519168" y="0"/>
                  </a:lnTo>
                  <a:close/>
                </a:path>
              </a:pathLst>
            </a:custGeom>
            <a:blipFill>
              <a:blip r:embed="rId14"/>
              <a:stretch>
                <a:fillRect l="-52640" r="-52641"/>
              </a:stretch>
            </a:blipFill>
          </p:spPr>
        </p:sp>
      </p:grpSp>
      <p:grpSp>
        <p:nvGrpSpPr>
          <p:cNvPr id="13" name="Group 13"/>
          <p:cNvGrpSpPr/>
          <p:nvPr/>
        </p:nvGrpSpPr>
        <p:grpSpPr>
          <a:xfrm rot="-1775767">
            <a:off x="13825705" y="8472786"/>
            <a:ext cx="4968491" cy="236003"/>
            <a:chOff x="0" y="0"/>
            <a:chExt cx="6624655" cy="314671"/>
          </a:xfrm>
        </p:grpSpPr>
        <p:sp>
          <p:nvSpPr>
            <p:cNvPr id="14" name="Freeform 14"/>
            <p:cNvSpPr/>
            <p:nvPr/>
          </p:nvSpPr>
          <p:spPr>
            <a:xfrm>
              <a:off x="0" y="0"/>
              <a:ext cx="6624701" cy="314706"/>
            </a:xfrm>
            <a:custGeom>
              <a:avLst/>
              <a:gdLst/>
              <a:ahLst/>
              <a:cxnLst/>
              <a:rect l="l" t="t" r="r" b="b"/>
              <a:pathLst>
                <a:path w="6624701" h="314706">
                  <a:moveTo>
                    <a:pt x="0" y="0"/>
                  </a:moveTo>
                  <a:lnTo>
                    <a:pt x="6624701" y="0"/>
                  </a:lnTo>
                  <a:lnTo>
                    <a:pt x="6624701" y="314706"/>
                  </a:lnTo>
                  <a:lnTo>
                    <a:pt x="0" y="314706"/>
                  </a:lnTo>
                  <a:lnTo>
                    <a:pt x="0" y="0"/>
                  </a:lnTo>
                  <a:close/>
                </a:path>
              </a:pathLst>
            </a:custGeom>
            <a:blipFill>
              <a:blip r:embed="rId4"/>
              <a:stretch>
                <a:fillRect t="-1002" b="-991"/>
              </a:stretch>
            </a:blipFill>
          </p:spPr>
        </p:sp>
      </p:grpSp>
      <p:grpSp>
        <p:nvGrpSpPr>
          <p:cNvPr id="15" name="Group 15"/>
          <p:cNvGrpSpPr/>
          <p:nvPr/>
        </p:nvGrpSpPr>
        <p:grpSpPr>
          <a:xfrm rot="-1775767">
            <a:off x="11104039" y="765857"/>
            <a:ext cx="4968491" cy="236003"/>
            <a:chOff x="0" y="0"/>
            <a:chExt cx="6624655" cy="314671"/>
          </a:xfrm>
        </p:grpSpPr>
        <p:sp>
          <p:nvSpPr>
            <p:cNvPr id="16" name="Freeform 16"/>
            <p:cNvSpPr/>
            <p:nvPr/>
          </p:nvSpPr>
          <p:spPr>
            <a:xfrm flipV="1">
              <a:off x="0" y="0"/>
              <a:ext cx="6624701" cy="314706"/>
            </a:xfrm>
            <a:custGeom>
              <a:avLst/>
              <a:gdLst/>
              <a:ahLst/>
              <a:cxnLst/>
              <a:rect l="l" t="t" r="r" b="b"/>
              <a:pathLst>
                <a:path w="6624701" h="314706">
                  <a:moveTo>
                    <a:pt x="0" y="314706"/>
                  </a:moveTo>
                  <a:lnTo>
                    <a:pt x="6624701" y="314706"/>
                  </a:lnTo>
                  <a:lnTo>
                    <a:pt x="6624701" y="0"/>
                  </a:lnTo>
                  <a:lnTo>
                    <a:pt x="0" y="0"/>
                  </a:lnTo>
                  <a:lnTo>
                    <a:pt x="0" y="314706"/>
                  </a:lnTo>
                  <a:close/>
                </a:path>
              </a:pathLst>
            </a:custGeom>
            <a:blipFill>
              <a:blip r:embed="rId4"/>
              <a:stretch>
                <a:fillRect t="-1002" b="-991"/>
              </a:stretch>
            </a:blipFill>
          </p:spPr>
        </p:sp>
      </p:grpSp>
      <p:grpSp>
        <p:nvGrpSpPr>
          <p:cNvPr id="17" name="Group 17"/>
          <p:cNvGrpSpPr/>
          <p:nvPr/>
        </p:nvGrpSpPr>
        <p:grpSpPr>
          <a:xfrm rot="1804615">
            <a:off x="9891747" y="8537528"/>
            <a:ext cx="4644064" cy="220593"/>
            <a:chOff x="0" y="0"/>
            <a:chExt cx="6192085" cy="294124"/>
          </a:xfrm>
        </p:grpSpPr>
        <p:sp>
          <p:nvSpPr>
            <p:cNvPr id="18" name="Freeform 18"/>
            <p:cNvSpPr/>
            <p:nvPr/>
          </p:nvSpPr>
          <p:spPr>
            <a:xfrm>
              <a:off x="0" y="0"/>
              <a:ext cx="6192139" cy="294132"/>
            </a:xfrm>
            <a:custGeom>
              <a:avLst/>
              <a:gdLst/>
              <a:ahLst/>
              <a:cxnLst/>
              <a:rect l="l" t="t" r="r" b="b"/>
              <a:pathLst>
                <a:path w="6192139" h="294132">
                  <a:moveTo>
                    <a:pt x="0" y="0"/>
                  </a:moveTo>
                  <a:lnTo>
                    <a:pt x="6192139" y="0"/>
                  </a:lnTo>
                  <a:lnTo>
                    <a:pt x="6192139" y="294132"/>
                  </a:lnTo>
                  <a:lnTo>
                    <a:pt x="0" y="294132"/>
                  </a:lnTo>
                  <a:lnTo>
                    <a:pt x="0" y="0"/>
                  </a:lnTo>
                  <a:close/>
                </a:path>
              </a:pathLst>
            </a:custGeom>
            <a:blipFill>
              <a:blip r:embed="rId4"/>
              <a:stretch>
                <a:fillRect t="-1002" b="-999"/>
              </a:stretch>
            </a:blipFill>
          </p:spPr>
        </p:sp>
      </p:grpSp>
      <p:sp>
        <p:nvSpPr>
          <p:cNvPr id="19" name="TextBox 19"/>
          <p:cNvSpPr txBox="1"/>
          <p:nvPr/>
        </p:nvSpPr>
        <p:spPr>
          <a:xfrm>
            <a:off x="833562" y="845759"/>
            <a:ext cx="6823406" cy="1284063"/>
          </a:xfrm>
          <a:prstGeom prst="rect">
            <a:avLst/>
          </a:prstGeom>
        </p:spPr>
        <p:txBody>
          <a:bodyPr lIns="0" tIns="0" rIns="0" bIns="0" rtlCol="0" anchor="t">
            <a:spAutoFit/>
          </a:bodyPr>
          <a:lstStyle/>
          <a:p>
            <a:pPr algn="l">
              <a:lnSpc>
                <a:spcPts val="4846"/>
              </a:lnSpc>
            </a:pPr>
            <a:r>
              <a:rPr lang="en-US" sz="4214">
                <a:solidFill>
                  <a:srgbClr val="024A59"/>
                </a:solidFill>
                <a:latin typeface="Poppins Bold"/>
                <a:ea typeface="Poppins Bold"/>
                <a:cs typeface="Poppins Bold"/>
                <a:sym typeface="Poppins Bold"/>
              </a:rPr>
              <a:t>Model evaluasi sistem informasi</a:t>
            </a:r>
          </a:p>
        </p:txBody>
      </p:sp>
      <p:sp>
        <p:nvSpPr>
          <p:cNvPr id="20" name="TextBox 20"/>
          <p:cNvSpPr txBox="1"/>
          <p:nvPr/>
        </p:nvSpPr>
        <p:spPr>
          <a:xfrm>
            <a:off x="833562" y="2360010"/>
            <a:ext cx="8498572" cy="7275076"/>
          </a:xfrm>
          <a:prstGeom prst="rect">
            <a:avLst/>
          </a:prstGeom>
        </p:spPr>
        <p:txBody>
          <a:bodyPr lIns="0" tIns="0" rIns="0" bIns="0" rtlCol="0" anchor="t">
            <a:spAutoFit/>
          </a:bodyPr>
          <a:lstStyle/>
          <a:p>
            <a:pPr algn="l">
              <a:lnSpc>
                <a:spcPts val="4044"/>
              </a:lnSpc>
            </a:pPr>
            <a:r>
              <a:rPr lang="en-US" sz="3111">
                <a:solidFill>
                  <a:srgbClr val="000000"/>
                </a:solidFill>
                <a:latin typeface="Poppins Bold"/>
                <a:ea typeface="Poppins Bold"/>
                <a:cs typeface="Poppins Bold"/>
                <a:sym typeface="Poppins Bold"/>
              </a:rPr>
              <a:t>1.Fokus Penggunaan,</a:t>
            </a:r>
            <a:r>
              <a:rPr lang="en-US" sz="3111">
                <a:solidFill>
                  <a:srgbClr val="000000"/>
                </a:solidFill>
                <a:latin typeface="Poppins"/>
                <a:ea typeface="Poppins"/>
                <a:cs typeface="Poppins"/>
                <a:sym typeface="Poppins"/>
              </a:rPr>
              <a:t> </a:t>
            </a:r>
          </a:p>
          <a:p>
            <a:pPr algn="l">
              <a:lnSpc>
                <a:spcPts val="3186"/>
              </a:lnSpc>
            </a:pPr>
            <a:endParaRPr lang="en-US" sz="3111">
              <a:solidFill>
                <a:srgbClr val="000000"/>
              </a:solidFill>
              <a:latin typeface="Poppins"/>
              <a:ea typeface="Poppins"/>
              <a:cs typeface="Poppins"/>
              <a:sym typeface="Poppins"/>
            </a:endParaRPr>
          </a:p>
          <a:p>
            <a:pPr algn="l">
              <a:lnSpc>
                <a:spcPts val="2941"/>
              </a:lnSpc>
            </a:pPr>
            <a:r>
              <a:rPr lang="en-US" sz="2262">
                <a:solidFill>
                  <a:srgbClr val="000000"/>
                </a:solidFill>
                <a:latin typeface="Poppins"/>
                <a:ea typeface="Poppins"/>
                <a:cs typeface="Poppins"/>
                <a:sym typeface="Poppins"/>
              </a:rPr>
              <a:t>antara lain menggunakan </a:t>
            </a:r>
            <a:r>
              <a:rPr lang="en-US" sz="2262">
                <a:solidFill>
                  <a:srgbClr val="000000"/>
                </a:solidFill>
                <a:latin typeface="Poppins Bold"/>
                <a:ea typeface="Poppins Bold"/>
                <a:cs typeface="Poppins Bold"/>
                <a:sym typeface="Poppins Bold"/>
              </a:rPr>
              <a:t>Technology Acceptance Model (TAM)</a:t>
            </a:r>
            <a:r>
              <a:rPr lang="en-US" sz="2262">
                <a:solidFill>
                  <a:srgbClr val="000000"/>
                </a:solidFill>
                <a:latin typeface="Poppins"/>
                <a:ea typeface="Poppins"/>
                <a:cs typeface="Poppins"/>
                <a:sym typeface="Poppins"/>
              </a:rPr>
              <a:t> merupakan suatu model yang dikembangkan dari TRA dan banyak digunakan oleh peneliti maupun praktisi untuk melakukan evaluasi sitem informasi dengan perspektif penerimaan pengguna, dengan indicator:</a:t>
            </a:r>
          </a:p>
          <a:p>
            <a:pPr algn="l">
              <a:lnSpc>
                <a:spcPts val="2941"/>
              </a:lnSpc>
            </a:pPr>
            <a:endParaRPr lang="en-US" sz="2262">
              <a:solidFill>
                <a:srgbClr val="000000"/>
              </a:solidFill>
              <a:latin typeface="Poppins"/>
              <a:ea typeface="Poppins"/>
              <a:cs typeface="Poppins"/>
              <a:sym typeface="Poppins"/>
            </a:endParaRPr>
          </a:p>
          <a:p>
            <a:pPr algn="l">
              <a:lnSpc>
                <a:spcPts val="2941"/>
              </a:lnSpc>
            </a:pPr>
            <a:r>
              <a:rPr lang="en-US" sz="2262">
                <a:solidFill>
                  <a:srgbClr val="000000"/>
                </a:solidFill>
                <a:latin typeface="Poppins"/>
                <a:ea typeface="Poppins"/>
                <a:cs typeface="Poppins"/>
                <a:sym typeface="Poppins"/>
              </a:rPr>
              <a:t>•</a:t>
            </a:r>
            <a:r>
              <a:rPr lang="en-US" sz="2262">
                <a:solidFill>
                  <a:srgbClr val="000000"/>
                </a:solidFill>
                <a:latin typeface="Poppins Bold"/>
                <a:ea typeface="Poppins Bold"/>
                <a:cs typeface="Poppins Bold"/>
                <a:sym typeface="Poppins Bold"/>
              </a:rPr>
              <a:t>Perceived Usefulness.</a:t>
            </a:r>
            <a:r>
              <a:rPr lang="en-US" sz="2262">
                <a:solidFill>
                  <a:srgbClr val="000000"/>
                </a:solidFill>
                <a:latin typeface="Poppins"/>
                <a:ea typeface="Poppins"/>
                <a:cs typeface="Poppins"/>
                <a:sym typeface="Poppins"/>
              </a:rPr>
              <a:t> Yaitu level dimana manusia memiliki kepercayaan terhadap sistem informasi dimana sistem tersebut mampu meningkatkan kinerja.</a:t>
            </a:r>
          </a:p>
          <a:p>
            <a:pPr algn="l">
              <a:lnSpc>
                <a:spcPts val="2941"/>
              </a:lnSpc>
            </a:pPr>
            <a:endParaRPr lang="en-US" sz="2262">
              <a:solidFill>
                <a:srgbClr val="000000"/>
              </a:solidFill>
              <a:latin typeface="Poppins"/>
              <a:ea typeface="Poppins"/>
              <a:cs typeface="Poppins"/>
              <a:sym typeface="Poppins"/>
            </a:endParaRPr>
          </a:p>
          <a:p>
            <a:pPr algn="l">
              <a:lnSpc>
                <a:spcPts val="2941"/>
              </a:lnSpc>
            </a:pPr>
            <a:r>
              <a:rPr lang="en-US" sz="2262">
                <a:solidFill>
                  <a:srgbClr val="000000"/>
                </a:solidFill>
                <a:latin typeface="Poppins"/>
                <a:ea typeface="Poppins"/>
                <a:cs typeface="Poppins"/>
                <a:sym typeface="Poppins"/>
              </a:rPr>
              <a:t>•</a:t>
            </a:r>
            <a:r>
              <a:rPr lang="en-US" sz="2262">
                <a:solidFill>
                  <a:srgbClr val="000000"/>
                </a:solidFill>
                <a:latin typeface="Poppins Bold"/>
                <a:ea typeface="Poppins Bold"/>
                <a:cs typeface="Poppins Bold"/>
                <a:sym typeface="Poppins Bold"/>
              </a:rPr>
              <a:t>Perceived Ease of Use.</a:t>
            </a:r>
            <a:r>
              <a:rPr lang="en-US" sz="2262">
                <a:solidFill>
                  <a:srgbClr val="000000"/>
                </a:solidFill>
                <a:latin typeface="Poppins"/>
                <a:ea typeface="Poppins"/>
                <a:cs typeface="Poppins"/>
                <a:sym typeface="Poppins"/>
              </a:rPr>
              <a:t> Merupakan level dimana manusia memiliki kepercayaan bahwa dengan menggunakan sistem informasi akan memudahkanya.</a:t>
            </a:r>
          </a:p>
          <a:p>
            <a:pPr algn="l">
              <a:lnSpc>
                <a:spcPts val="2941"/>
              </a:lnSpc>
            </a:pPr>
            <a:endParaRPr lang="en-US" sz="2262">
              <a:solidFill>
                <a:srgbClr val="000000"/>
              </a:solidFill>
              <a:latin typeface="Poppins"/>
              <a:ea typeface="Poppins"/>
              <a:cs typeface="Poppins"/>
              <a:sym typeface="Poppins"/>
            </a:endParaRPr>
          </a:p>
          <a:p>
            <a:pPr algn="l">
              <a:lnSpc>
                <a:spcPts val="2941"/>
              </a:lnSpc>
            </a:pPr>
            <a:r>
              <a:rPr lang="en-US" sz="2262">
                <a:solidFill>
                  <a:srgbClr val="000000"/>
                </a:solidFill>
                <a:latin typeface="Poppins Bold"/>
                <a:ea typeface="Poppins Bold"/>
                <a:cs typeface="Poppins Bold"/>
                <a:sym typeface="Poppins Bold"/>
              </a:rPr>
              <a:t>•Intention To Use.</a:t>
            </a:r>
            <a:r>
              <a:rPr lang="en-US" sz="2262">
                <a:solidFill>
                  <a:srgbClr val="000000"/>
                </a:solidFill>
                <a:latin typeface="Poppins"/>
                <a:ea typeface="Poppins"/>
                <a:cs typeface="Poppins"/>
                <a:sym typeface="Poppins"/>
              </a:rPr>
              <a:t> Adalah kecenderungan manusia untuk menggunakan sistem inform</a:t>
            </a:r>
          </a:p>
          <a:p>
            <a:pPr algn="l">
              <a:lnSpc>
                <a:spcPts val="2941"/>
              </a:lnSpc>
            </a:pPr>
            <a:endParaRPr lang="en-US" sz="2262">
              <a:solidFill>
                <a:srgbClr val="000000"/>
              </a:solidFill>
              <a:latin typeface="Poppins"/>
              <a:ea typeface="Poppins"/>
              <a:cs typeface="Poppins"/>
              <a:sym typeface="Poppins"/>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833562" y="7221036"/>
            <a:ext cx="15621821" cy="13267512"/>
          </a:xfrm>
          <a:custGeom>
            <a:avLst/>
            <a:gdLst/>
            <a:ahLst/>
            <a:cxnLst/>
            <a:rect l="l" t="t" r="r" b="b"/>
            <a:pathLst>
              <a:path w="15621821" h="13267512">
                <a:moveTo>
                  <a:pt x="0" y="0"/>
                </a:moveTo>
                <a:lnTo>
                  <a:pt x="15621821" y="0"/>
                </a:lnTo>
                <a:lnTo>
                  <a:pt x="15621821" y="13267512"/>
                </a:lnTo>
                <a:lnTo>
                  <a:pt x="0" y="13267512"/>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grpSp>
        <p:nvGrpSpPr>
          <p:cNvPr id="3" name="Group 3"/>
          <p:cNvGrpSpPr/>
          <p:nvPr/>
        </p:nvGrpSpPr>
        <p:grpSpPr>
          <a:xfrm rot="-1775767">
            <a:off x="7864699" y="9517084"/>
            <a:ext cx="4968491" cy="236003"/>
            <a:chOff x="0" y="0"/>
            <a:chExt cx="6624655" cy="314671"/>
          </a:xfrm>
        </p:grpSpPr>
        <p:sp>
          <p:nvSpPr>
            <p:cNvPr id="4" name="Freeform 4"/>
            <p:cNvSpPr/>
            <p:nvPr/>
          </p:nvSpPr>
          <p:spPr>
            <a:xfrm flipV="1">
              <a:off x="0" y="0"/>
              <a:ext cx="6624701" cy="314706"/>
            </a:xfrm>
            <a:custGeom>
              <a:avLst/>
              <a:gdLst/>
              <a:ahLst/>
              <a:cxnLst/>
              <a:rect l="l" t="t" r="r" b="b"/>
              <a:pathLst>
                <a:path w="6624701" h="314706">
                  <a:moveTo>
                    <a:pt x="0" y="314706"/>
                  </a:moveTo>
                  <a:lnTo>
                    <a:pt x="6624701" y="314706"/>
                  </a:lnTo>
                  <a:lnTo>
                    <a:pt x="6624701" y="0"/>
                  </a:lnTo>
                  <a:lnTo>
                    <a:pt x="0" y="0"/>
                  </a:lnTo>
                  <a:lnTo>
                    <a:pt x="0" y="314706"/>
                  </a:lnTo>
                  <a:close/>
                </a:path>
              </a:pathLst>
            </a:custGeom>
            <a:blipFill>
              <a:blip r:embed="rId4"/>
              <a:stretch>
                <a:fillRect t="-1002" b="-991"/>
              </a:stretch>
            </a:blipFill>
          </p:spPr>
        </p:sp>
      </p:grpSp>
      <p:sp>
        <p:nvSpPr>
          <p:cNvPr id="5" name="Freeform 5"/>
          <p:cNvSpPr/>
          <p:nvPr/>
        </p:nvSpPr>
        <p:spPr>
          <a:xfrm>
            <a:off x="5262374" y="5927028"/>
            <a:ext cx="13265978" cy="9384387"/>
          </a:xfrm>
          <a:custGeom>
            <a:avLst/>
            <a:gdLst/>
            <a:ahLst/>
            <a:cxnLst/>
            <a:rect l="l" t="t" r="r" b="b"/>
            <a:pathLst>
              <a:path w="13265978" h="9384387">
                <a:moveTo>
                  <a:pt x="0" y="0"/>
                </a:moveTo>
                <a:lnTo>
                  <a:pt x="13265977" y="0"/>
                </a:lnTo>
                <a:lnTo>
                  <a:pt x="13265977" y="9384388"/>
                </a:lnTo>
                <a:lnTo>
                  <a:pt x="0" y="9384388"/>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6" name="Freeform 6"/>
          <p:cNvSpPr/>
          <p:nvPr/>
        </p:nvSpPr>
        <p:spPr>
          <a:xfrm>
            <a:off x="9647243" y="-4799183"/>
            <a:ext cx="15621821" cy="13267512"/>
          </a:xfrm>
          <a:custGeom>
            <a:avLst/>
            <a:gdLst/>
            <a:ahLst/>
            <a:cxnLst/>
            <a:rect l="l" t="t" r="r" b="b"/>
            <a:pathLst>
              <a:path w="15621821" h="13267512">
                <a:moveTo>
                  <a:pt x="0" y="0"/>
                </a:moveTo>
                <a:lnTo>
                  <a:pt x="15621821" y="0"/>
                </a:lnTo>
                <a:lnTo>
                  <a:pt x="15621821" y="13267512"/>
                </a:lnTo>
                <a:lnTo>
                  <a:pt x="0" y="13267512"/>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sp>
      <p:sp>
        <p:nvSpPr>
          <p:cNvPr id="7" name="Freeform 7"/>
          <p:cNvSpPr/>
          <p:nvPr/>
        </p:nvSpPr>
        <p:spPr>
          <a:xfrm>
            <a:off x="8333963" y="-3183645"/>
            <a:ext cx="16467996" cy="13986163"/>
          </a:xfrm>
          <a:custGeom>
            <a:avLst/>
            <a:gdLst/>
            <a:ahLst/>
            <a:cxnLst/>
            <a:rect l="l" t="t" r="r" b="b"/>
            <a:pathLst>
              <a:path w="16467996" h="13986163">
                <a:moveTo>
                  <a:pt x="0" y="0"/>
                </a:moveTo>
                <a:lnTo>
                  <a:pt x="16467997" y="0"/>
                </a:lnTo>
                <a:lnTo>
                  <a:pt x="16467997" y="13986163"/>
                </a:lnTo>
                <a:lnTo>
                  <a:pt x="0" y="13986163"/>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sp>
      <p:grpSp>
        <p:nvGrpSpPr>
          <p:cNvPr id="8" name="Group 8"/>
          <p:cNvGrpSpPr/>
          <p:nvPr/>
        </p:nvGrpSpPr>
        <p:grpSpPr>
          <a:xfrm rot="-1813147">
            <a:off x="9836813" y="1312669"/>
            <a:ext cx="8743695" cy="7661663"/>
            <a:chOff x="0" y="0"/>
            <a:chExt cx="11658260" cy="10215551"/>
          </a:xfrm>
        </p:grpSpPr>
        <p:sp>
          <p:nvSpPr>
            <p:cNvPr id="9" name="Freeform 9"/>
            <p:cNvSpPr/>
            <p:nvPr/>
          </p:nvSpPr>
          <p:spPr>
            <a:xfrm>
              <a:off x="0" y="0"/>
              <a:ext cx="11658219" cy="10215499"/>
            </a:xfrm>
            <a:custGeom>
              <a:avLst/>
              <a:gdLst/>
              <a:ahLst/>
              <a:cxnLst/>
              <a:rect l="l" t="t" r="r" b="b"/>
              <a:pathLst>
                <a:path w="11658219" h="10215499">
                  <a:moveTo>
                    <a:pt x="0" y="0"/>
                  </a:moveTo>
                  <a:lnTo>
                    <a:pt x="11658219" y="0"/>
                  </a:lnTo>
                  <a:lnTo>
                    <a:pt x="11658219" y="10215499"/>
                  </a:lnTo>
                  <a:lnTo>
                    <a:pt x="0" y="10215499"/>
                  </a:lnTo>
                  <a:lnTo>
                    <a:pt x="0" y="0"/>
                  </a:lnTo>
                  <a:close/>
                </a:path>
              </a:pathLst>
            </a:custGeom>
            <a:blipFill>
              <a:blip r:embed="rId11"/>
              <a:stretch>
                <a:fillRect t="-44" b="-45"/>
              </a:stretch>
            </a:blipFill>
          </p:spPr>
        </p:sp>
      </p:grpSp>
      <p:sp>
        <p:nvSpPr>
          <p:cNvPr id="10" name="Freeform 10"/>
          <p:cNvSpPr/>
          <p:nvPr/>
        </p:nvSpPr>
        <p:spPr>
          <a:xfrm>
            <a:off x="10595487" y="939081"/>
            <a:ext cx="7226346" cy="8408839"/>
          </a:xfrm>
          <a:custGeom>
            <a:avLst/>
            <a:gdLst/>
            <a:ahLst/>
            <a:cxnLst/>
            <a:rect l="l" t="t" r="r" b="b"/>
            <a:pathLst>
              <a:path w="7226346" h="8408839">
                <a:moveTo>
                  <a:pt x="0" y="0"/>
                </a:moveTo>
                <a:lnTo>
                  <a:pt x="7226346" y="0"/>
                </a:lnTo>
                <a:lnTo>
                  <a:pt x="7226346" y="8408839"/>
                </a:lnTo>
                <a:lnTo>
                  <a:pt x="0" y="8408839"/>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sp>
      <p:grpSp>
        <p:nvGrpSpPr>
          <p:cNvPr id="11" name="Group 11"/>
          <p:cNvGrpSpPr/>
          <p:nvPr/>
        </p:nvGrpSpPr>
        <p:grpSpPr>
          <a:xfrm rot="-1775767">
            <a:off x="13825705" y="8472786"/>
            <a:ext cx="4968491" cy="236003"/>
            <a:chOff x="0" y="0"/>
            <a:chExt cx="6624655" cy="314671"/>
          </a:xfrm>
        </p:grpSpPr>
        <p:sp>
          <p:nvSpPr>
            <p:cNvPr id="12" name="Freeform 12"/>
            <p:cNvSpPr/>
            <p:nvPr/>
          </p:nvSpPr>
          <p:spPr>
            <a:xfrm>
              <a:off x="0" y="0"/>
              <a:ext cx="6624701" cy="314706"/>
            </a:xfrm>
            <a:custGeom>
              <a:avLst/>
              <a:gdLst/>
              <a:ahLst/>
              <a:cxnLst/>
              <a:rect l="l" t="t" r="r" b="b"/>
              <a:pathLst>
                <a:path w="6624701" h="314706">
                  <a:moveTo>
                    <a:pt x="0" y="0"/>
                  </a:moveTo>
                  <a:lnTo>
                    <a:pt x="6624701" y="0"/>
                  </a:lnTo>
                  <a:lnTo>
                    <a:pt x="6624701" y="314706"/>
                  </a:lnTo>
                  <a:lnTo>
                    <a:pt x="0" y="314706"/>
                  </a:lnTo>
                  <a:lnTo>
                    <a:pt x="0" y="0"/>
                  </a:lnTo>
                  <a:close/>
                </a:path>
              </a:pathLst>
            </a:custGeom>
            <a:blipFill>
              <a:blip r:embed="rId4"/>
              <a:stretch>
                <a:fillRect t="-1002" b="-991"/>
              </a:stretch>
            </a:blipFill>
          </p:spPr>
        </p:sp>
      </p:grpSp>
      <p:grpSp>
        <p:nvGrpSpPr>
          <p:cNvPr id="13" name="Group 13"/>
          <p:cNvGrpSpPr/>
          <p:nvPr/>
        </p:nvGrpSpPr>
        <p:grpSpPr>
          <a:xfrm rot="-1775767">
            <a:off x="11104039" y="765857"/>
            <a:ext cx="4968491" cy="236003"/>
            <a:chOff x="0" y="0"/>
            <a:chExt cx="6624655" cy="314671"/>
          </a:xfrm>
        </p:grpSpPr>
        <p:sp>
          <p:nvSpPr>
            <p:cNvPr id="14" name="Freeform 14"/>
            <p:cNvSpPr/>
            <p:nvPr/>
          </p:nvSpPr>
          <p:spPr>
            <a:xfrm flipV="1">
              <a:off x="0" y="0"/>
              <a:ext cx="6624701" cy="314706"/>
            </a:xfrm>
            <a:custGeom>
              <a:avLst/>
              <a:gdLst/>
              <a:ahLst/>
              <a:cxnLst/>
              <a:rect l="l" t="t" r="r" b="b"/>
              <a:pathLst>
                <a:path w="6624701" h="314706">
                  <a:moveTo>
                    <a:pt x="0" y="314706"/>
                  </a:moveTo>
                  <a:lnTo>
                    <a:pt x="6624701" y="314706"/>
                  </a:lnTo>
                  <a:lnTo>
                    <a:pt x="6624701" y="0"/>
                  </a:lnTo>
                  <a:lnTo>
                    <a:pt x="0" y="0"/>
                  </a:lnTo>
                  <a:lnTo>
                    <a:pt x="0" y="314706"/>
                  </a:lnTo>
                  <a:close/>
                </a:path>
              </a:pathLst>
            </a:custGeom>
            <a:blipFill>
              <a:blip r:embed="rId4"/>
              <a:stretch>
                <a:fillRect t="-1002" b="-991"/>
              </a:stretch>
            </a:blipFill>
          </p:spPr>
        </p:sp>
      </p:grpSp>
      <p:grpSp>
        <p:nvGrpSpPr>
          <p:cNvPr id="15" name="Group 15"/>
          <p:cNvGrpSpPr/>
          <p:nvPr/>
        </p:nvGrpSpPr>
        <p:grpSpPr>
          <a:xfrm rot="1804615">
            <a:off x="9891747" y="8537528"/>
            <a:ext cx="4644064" cy="220593"/>
            <a:chOff x="0" y="0"/>
            <a:chExt cx="6192085" cy="294124"/>
          </a:xfrm>
        </p:grpSpPr>
        <p:sp>
          <p:nvSpPr>
            <p:cNvPr id="16" name="Freeform 16"/>
            <p:cNvSpPr/>
            <p:nvPr/>
          </p:nvSpPr>
          <p:spPr>
            <a:xfrm>
              <a:off x="0" y="0"/>
              <a:ext cx="6192139" cy="294132"/>
            </a:xfrm>
            <a:custGeom>
              <a:avLst/>
              <a:gdLst/>
              <a:ahLst/>
              <a:cxnLst/>
              <a:rect l="l" t="t" r="r" b="b"/>
              <a:pathLst>
                <a:path w="6192139" h="294132">
                  <a:moveTo>
                    <a:pt x="0" y="0"/>
                  </a:moveTo>
                  <a:lnTo>
                    <a:pt x="6192139" y="0"/>
                  </a:lnTo>
                  <a:lnTo>
                    <a:pt x="6192139" y="294132"/>
                  </a:lnTo>
                  <a:lnTo>
                    <a:pt x="0" y="294132"/>
                  </a:lnTo>
                  <a:lnTo>
                    <a:pt x="0" y="0"/>
                  </a:lnTo>
                  <a:close/>
                </a:path>
              </a:pathLst>
            </a:custGeom>
            <a:blipFill>
              <a:blip r:embed="rId4"/>
              <a:stretch>
                <a:fillRect t="-1002" b="-999"/>
              </a:stretch>
            </a:blipFill>
          </p:spPr>
        </p:sp>
      </p:grpSp>
      <p:sp>
        <p:nvSpPr>
          <p:cNvPr id="17" name="TextBox 17"/>
          <p:cNvSpPr txBox="1"/>
          <p:nvPr/>
        </p:nvSpPr>
        <p:spPr>
          <a:xfrm>
            <a:off x="637801" y="367503"/>
            <a:ext cx="9009443" cy="10290972"/>
          </a:xfrm>
          <a:prstGeom prst="rect">
            <a:avLst/>
          </a:prstGeom>
        </p:spPr>
        <p:txBody>
          <a:bodyPr lIns="0" tIns="0" rIns="0" bIns="0" rtlCol="0" anchor="t">
            <a:spAutoFit/>
          </a:bodyPr>
          <a:lstStyle/>
          <a:p>
            <a:pPr algn="l">
              <a:lnSpc>
                <a:spcPts val="4044"/>
              </a:lnSpc>
            </a:pPr>
            <a:r>
              <a:rPr lang="en-US" sz="3111">
                <a:solidFill>
                  <a:srgbClr val="000000"/>
                </a:solidFill>
                <a:latin typeface="Poppins Bold"/>
                <a:ea typeface="Poppins Bold"/>
                <a:cs typeface="Poppins Bold"/>
                <a:sym typeface="Poppins Bold"/>
              </a:rPr>
              <a:t>2.Fokus kepuasan pelangan,</a:t>
            </a:r>
            <a:r>
              <a:rPr lang="en-US" sz="3111">
                <a:solidFill>
                  <a:srgbClr val="000000"/>
                </a:solidFill>
                <a:latin typeface="Poppins"/>
                <a:ea typeface="Poppins"/>
                <a:cs typeface="Poppins"/>
                <a:sym typeface="Poppins"/>
              </a:rPr>
              <a:t> </a:t>
            </a:r>
          </a:p>
          <a:p>
            <a:pPr algn="l">
              <a:lnSpc>
                <a:spcPts val="3186"/>
              </a:lnSpc>
            </a:pPr>
            <a:endParaRPr lang="en-US" sz="3111">
              <a:solidFill>
                <a:srgbClr val="000000"/>
              </a:solidFill>
              <a:latin typeface="Poppins"/>
              <a:ea typeface="Poppins"/>
              <a:cs typeface="Poppins"/>
              <a:sym typeface="Poppins"/>
            </a:endParaRPr>
          </a:p>
          <a:p>
            <a:pPr algn="l">
              <a:lnSpc>
                <a:spcPts val="2941"/>
              </a:lnSpc>
            </a:pPr>
            <a:r>
              <a:rPr lang="en-US" sz="2262">
                <a:solidFill>
                  <a:srgbClr val="000000"/>
                </a:solidFill>
                <a:latin typeface="Poppins"/>
                <a:ea typeface="Poppins"/>
                <a:cs typeface="Poppins"/>
                <a:sym typeface="Poppins"/>
              </a:rPr>
              <a:t>Model evaluasi yang berfokus pada kepuasan pengguna memiliki keyakinan bahwa berhasil atau tidaknya suatu sistem informasi dinilai dari puas atau tidaknya pengguna terhadap sistem tersebut. End-User Computing Satisfaction (EUCS) adalah evaluasi dampak dan kognitif yang dilakukan terhadap end user untuk mengukur kepuasan dalam menggunakan sistem informasi. Model ini memiliki 5 konstruk yaitu :</a:t>
            </a:r>
          </a:p>
          <a:p>
            <a:pPr algn="l">
              <a:lnSpc>
                <a:spcPts val="2941"/>
              </a:lnSpc>
            </a:pPr>
            <a:endParaRPr lang="en-US" sz="2262">
              <a:solidFill>
                <a:srgbClr val="000000"/>
              </a:solidFill>
              <a:latin typeface="Poppins"/>
              <a:ea typeface="Poppins"/>
              <a:cs typeface="Poppins"/>
              <a:sym typeface="Poppins"/>
            </a:endParaRPr>
          </a:p>
          <a:p>
            <a:pPr algn="l">
              <a:lnSpc>
                <a:spcPts val="2941"/>
              </a:lnSpc>
            </a:pPr>
            <a:r>
              <a:rPr lang="en-US" sz="2262">
                <a:solidFill>
                  <a:srgbClr val="000000"/>
                </a:solidFill>
                <a:latin typeface="Poppins Bold"/>
                <a:ea typeface="Poppins Bold"/>
                <a:cs typeface="Poppins Bold"/>
                <a:sym typeface="Poppins Bold"/>
              </a:rPr>
              <a:t>•Content.</a:t>
            </a:r>
            <a:r>
              <a:rPr lang="en-US" sz="2262">
                <a:solidFill>
                  <a:srgbClr val="000000"/>
                </a:solidFill>
                <a:latin typeface="Poppins"/>
                <a:ea typeface="Poppins"/>
                <a:cs typeface="Poppins"/>
                <a:sym typeface="Poppins"/>
              </a:rPr>
              <a:t> Merupakan konstruk yang merepresentasikan informasi yang disediakan kepada end user.</a:t>
            </a:r>
          </a:p>
          <a:p>
            <a:pPr algn="l">
              <a:lnSpc>
                <a:spcPts val="2941"/>
              </a:lnSpc>
            </a:pPr>
            <a:endParaRPr lang="en-US" sz="2262">
              <a:solidFill>
                <a:srgbClr val="000000"/>
              </a:solidFill>
              <a:latin typeface="Poppins"/>
              <a:ea typeface="Poppins"/>
              <a:cs typeface="Poppins"/>
              <a:sym typeface="Poppins"/>
            </a:endParaRPr>
          </a:p>
          <a:p>
            <a:pPr algn="l">
              <a:lnSpc>
                <a:spcPts val="2941"/>
              </a:lnSpc>
            </a:pPr>
            <a:r>
              <a:rPr lang="en-US" sz="2262">
                <a:solidFill>
                  <a:srgbClr val="000000"/>
                </a:solidFill>
                <a:latin typeface="Poppins Bold"/>
                <a:ea typeface="Poppins Bold"/>
                <a:cs typeface="Poppins Bold"/>
                <a:sym typeface="Poppins Bold"/>
              </a:rPr>
              <a:t>•Accuracy.</a:t>
            </a:r>
            <a:r>
              <a:rPr lang="en-US" sz="2262">
                <a:solidFill>
                  <a:srgbClr val="000000"/>
                </a:solidFill>
                <a:latin typeface="Poppins"/>
                <a:ea typeface="Poppins"/>
                <a:cs typeface="Poppins"/>
                <a:sym typeface="Poppins"/>
              </a:rPr>
              <a:t> Adalah konstruk yang mengukur ketepatan dari informasi.</a:t>
            </a:r>
          </a:p>
          <a:p>
            <a:pPr algn="l">
              <a:lnSpc>
                <a:spcPts val="2941"/>
              </a:lnSpc>
            </a:pPr>
            <a:endParaRPr lang="en-US" sz="2262">
              <a:solidFill>
                <a:srgbClr val="000000"/>
              </a:solidFill>
              <a:latin typeface="Poppins"/>
              <a:ea typeface="Poppins"/>
              <a:cs typeface="Poppins"/>
              <a:sym typeface="Poppins"/>
            </a:endParaRPr>
          </a:p>
          <a:p>
            <a:pPr algn="l">
              <a:lnSpc>
                <a:spcPts val="2941"/>
              </a:lnSpc>
            </a:pPr>
            <a:r>
              <a:rPr lang="en-US" sz="2262">
                <a:solidFill>
                  <a:srgbClr val="000000"/>
                </a:solidFill>
                <a:latin typeface="Poppins Bold"/>
                <a:ea typeface="Poppins Bold"/>
                <a:cs typeface="Poppins Bold"/>
                <a:sym typeface="Poppins Bold"/>
              </a:rPr>
              <a:t>•Format.</a:t>
            </a:r>
            <a:r>
              <a:rPr lang="en-US" sz="2262">
                <a:solidFill>
                  <a:srgbClr val="000000"/>
                </a:solidFill>
                <a:latin typeface="Poppins"/>
                <a:ea typeface="Poppins"/>
                <a:cs typeface="Poppins"/>
                <a:sym typeface="Poppins"/>
              </a:rPr>
              <a:t> Adalah tata letak atau antar muka dari sistem informasi yang digunakan untuk mempresentasikan konten.</a:t>
            </a:r>
          </a:p>
          <a:p>
            <a:pPr algn="l">
              <a:lnSpc>
                <a:spcPts val="2941"/>
              </a:lnSpc>
            </a:pPr>
            <a:endParaRPr lang="en-US" sz="2262">
              <a:solidFill>
                <a:srgbClr val="000000"/>
              </a:solidFill>
              <a:latin typeface="Poppins"/>
              <a:ea typeface="Poppins"/>
              <a:cs typeface="Poppins"/>
              <a:sym typeface="Poppins"/>
            </a:endParaRPr>
          </a:p>
          <a:p>
            <a:pPr algn="l">
              <a:lnSpc>
                <a:spcPts val="2941"/>
              </a:lnSpc>
            </a:pPr>
            <a:r>
              <a:rPr lang="en-US" sz="2262">
                <a:solidFill>
                  <a:srgbClr val="000000"/>
                </a:solidFill>
                <a:latin typeface="Poppins Bold"/>
                <a:ea typeface="Poppins Bold"/>
                <a:cs typeface="Poppins Bold"/>
                <a:sym typeface="Poppins Bold"/>
              </a:rPr>
              <a:t>•Ease of use.</a:t>
            </a:r>
            <a:r>
              <a:rPr lang="en-US" sz="2262">
                <a:solidFill>
                  <a:srgbClr val="000000"/>
                </a:solidFill>
                <a:latin typeface="Poppins"/>
                <a:ea typeface="Poppins"/>
                <a:cs typeface="Poppins"/>
                <a:sym typeface="Poppins"/>
              </a:rPr>
              <a:t> Adalah kemudahan pengguna dalam menggunakan sistem informasi.</a:t>
            </a:r>
          </a:p>
          <a:p>
            <a:pPr algn="l">
              <a:lnSpc>
                <a:spcPts val="2941"/>
              </a:lnSpc>
            </a:pPr>
            <a:endParaRPr lang="en-US" sz="2262">
              <a:solidFill>
                <a:srgbClr val="000000"/>
              </a:solidFill>
              <a:latin typeface="Poppins"/>
              <a:ea typeface="Poppins"/>
              <a:cs typeface="Poppins"/>
              <a:sym typeface="Poppins"/>
            </a:endParaRPr>
          </a:p>
          <a:p>
            <a:pPr algn="l">
              <a:lnSpc>
                <a:spcPts val="2941"/>
              </a:lnSpc>
            </a:pPr>
            <a:r>
              <a:rPr lang="en-US" sz="2262">
                <a:solidFill>
                  <a:srgbClr val="000000"/>
                </a:solidFill>
                <a:latin typeface="Poppins Bold"/>
                <a:ea typeface="Poppins Bold"/>
                <a:cs typeface="Poppins Bold"/>
                <a:sym typeface="Poppins Bold"/>
              </a:rPr>
              <a:t>•Timeliness. </a:t>
            </a:r>
            <a:r>
              <a:rPr lang="en-US" sz="2262">
                <a:solidFill>
                  <a:srgbClr val="000000"/>
                </a:solidFill>
                <a:latin typeface="Poppins"/>
                <a:ea typeface="Poppins"/>
                <a:cs typeface="Poppins"/>
                <a:sym typeface="Poppins"/>
              </a:rPr>
              <a:t>Adalah ketersediaan informasi</a:t>
            </a:r>
          </a:p>
          <a:p>
            <a:pPr algn="l">
              <a:lnSpc>
                <a:spcPts val="2941"/>
              </a:lnSpc>
            </a:pPr>
            <a:r>
              <a:rPr lang="en-US" sz="2262">
                <a:solidFill>
                  <a:srgbClr val="000000"/>
                </a:solidFill>
                <a:latin typeface="Poppins"/>
                <a:ea typeface="Poppins"/>
                <a:cs typeface="Poppins"/>
                <a:sym typeface="Poppins"/>
              </a:rPr>
              <a:t>yang terbaharui pada satu waktu. </a:t>
            </a:r>
          </a:p>
          <a:p>
            <a:pPr algn="l">
              <a:lnSpc>
                <a:spcPts val="2941"/>
              </a:lnSpc>
            </a:pPr>
            <a:endParaRPr lang="en-US" sz="2262">
              <a:solidFill>
                <a:srgbClr val="000000"/>
              </a:solidFill>
              <a:latin typeface="Poppins"/>
              <a:ea typeface="Poppins"/>
              <a:cs typeface="Poppins"/>
              <a:sym typeface="Poppins"/>
            </a:endParaRPr>
          </a:p>
          <a:p>
            <a:pPr algn="l">
              <a:lnSpc>
                <a:spcPts val="2941"/>
              </a:lnSpc>
            </a:pPr>
            <a:endParaRPr lang="en-US" sz="2262">
              <a:solidFill>
                <a:srgbClr val="000000"/>
              </a:solidFill>
              <a:latin typeface="Poppins"/>
              <a:ea typeface="Poppins"/>
              <a:cs typeface="Poppins"/>
              <a:sym typeface="Poppins"/>
            </a:endParaRPr>
          </a:p>
        </p:txBody>
      </p:sp>
      <p:grpSp>
        <p:nvGrpSpPr>
          <p:cNvPr id="18" name="Group 18"/>
          <p:cNvGrpSpPr/>
          <p:nvPr/>
        </p:nvGrpSpPr>
        <p:grpSpPr>
          <a:xfrm>
            <a:off x="10800252" y="1239329"/>
            <a:ext cx="6778697" cy="7827400"/>
            <a:chOff x="0" y="0"/>
            <a:chExt cx="9038263" cy="10436534"/>
          </a:xfrm>
        </p:grpSpPr>
        <p:sp>
          <p:nvSpPr>
            <p:cNvPr id="19" name="Freeform 19"/>
            <p:cNvSpPr/>
            <p:nvPr/>
          </p:nvSpPr>
          <p:spPr>
            <a:xfrm>
              <a:off x="0" y="0"/>
              <a:ext cx="9038209" cy="10436479"/>
            </a:xfrm>
            <a:custGeom>
              <a:avLst/>
              <a:gdLst/>
              <a:ahLst/>
              <a:cxnLst/>
              <a:rect l="l" t="t" r="r" b="b"/>
              <a:pathLst>
                <a:path w="9038209" h="10436479">
                  <a:moveTo>
                    <a:pt x="4519168" y="0"/>
                  </a:moveTo>
                  <a:lnTo>
                    <a:pt x="0" y="2609088"/>
                  </a:lnTo>
                  <a:lnTo>
                    <a:pt x="0" y="7827391"/>
                  </a:lnTo>
                  <a:lnTo>
                    <a:pt x="4519168" y="10436479"/>
                  </a:lnTo>
                  <a:lnTo>
                    <a:pt x="9038209" y="7827391"/>
                  </a:lnTo>
                  <a:lnTo>
                    <a:pt x="9038209" y="2609088"/>
                  </a:lnTo>
                  <a:lnTo>
                    <a:pt x="4519168" y="0"/>
                  </a:lnTo>
                  <a:close/>
                </a:path>
              </a:pathLst>
            </a:custGeom>
            <a:blipFill>
              <a:blip r:embed="rId14"/>
              <a:stretch>
                <a:fillRect l="-36530" r="-36531"/>
              </a:stretch>
            </a:blipFill>
          </p:spPr>
        </p:sp>
      </p:gr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409409" y="7546136"/>
            <a:ext cx="15621821" cy="13267512"/>
          </a:xfrm>
          <a:custGeom>
            <a:avLst/>
            <a:gdLst/>
            <a:ahLst/>
            <a:cxnLst/>
            <a:rect l="l" t="t" r="r" b="b"/>
            <a:pathLst>
              <a:path w="15621821" h="13267512">
                <a:moveTo>
                  <a:pt x="0" y="0"/>
                </a:moveTo>
                <a:lnTo>
                  <a:pt x="15621821" y="0"/>
                </a:lnTo>
                <a:lnTo>
                  <a:pt x="15621821" y="13267512"/>
                </a:lnTo>
                <a:lnTo>
                  <a:pt x="0" y="13267512"/>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3" name="Freeform 3"/>
          <p:cNvSpPr/>
          <p:nvPr/>
        </p:nvSpPr>
        <p:spPr>
          <a:xfrm>
            <a:off x="5838221" y="6252128"/>
            <a:ext cx="13265978" cy="9384387"/>
          </a:xfrm>
          <a:custGeom>
            <a:avLst/>
            <a:gdLst/>
            <a:ahLst/>
            <a:cxnLst/>
            <a:rect l="l" t="t" r="r" b="b"/>
            <a:pathLst>
              <a:path w="13265978" h="9384387">
                <a:moveTo>
                  <a:pt x="0" y="0"/>
                </a:moveTo>
                <a:lnTo>
                  <a:pt x="13265977" y="0"/>
                </a:lnTo>
                <a:lnTo>
                  <a:pt x="13265977" y="9384388"/>
                </a:lnTo>
                <a:lnTo>
                  <a:pt x="0" y="9384388"/>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4" name="Freeform 4"/>
          <p:cNvSpPr/>
          <p:nvPr/>
        </p:nvSpPr>
        <p:spPr>
          <a:xfrm>
            <a:off x="11293288" y="-4676725"/>
            <a:ext cx="15621821" cy="13267512"/>
          </a:xfrm>
          <a:custGeom>
            <a:avLst/>
            <a:gdLst/>
            <a:ahLst/>
            <a:cxnLst/>
            <a:rect l="l" t="t" r="r" b="b"/>
            <a:pathLst>
              <a:path w="15621821" h="13267512">
                <a:moveTo>
                  <a:pt x="0" y="0"/>
                </a:moveTo>
                <a:lnTo>
                  <a:pt x="15621821" y="0"/>
                </a:lnTo>
                <a:lnTo>
                  <a:pt x="15621821" y="13267512"/>
                </a:lnTo>
                <a:lnTo>
                  <a:pt x="0" y="13267512"/>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5" name="Freeform 5"/>
          <p:cNvSpPr/>
          <p:nvPr/>
        </p:nvSpPr>
        <p:spPr>
          <a:xfrm>
            <a:off x="11537720" y="-2441010"/>
            <a:ext cx="16467996" cy="13986163"/>
          </a:xfrm>
          <a:custGeom>
            <a:avLst/>
            <a:gdLst/>
            <a:ahLst/>
            <a:cxnLst/>
            <a:rect l="l" t="t" r="r" b="b"/>
            <a:pathLst>
              <a:path w="16467996" h="13986163">
                <a:moveTo>
                  <a:pt x="0" y="0"/>
                </a:moveTo>
                <a:lnTo>
                  <a:pt x="16467997" y="0"/>
                </a:lnTo>
                <a:lnTo>
                  <a:pt x="16467997" y="13986163"/>
                </a:lnTo>
                <a:lnTo>
                  <a:pt x="0" y="13986163"/>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grpSp>
        <p:nvGrpSpPr>
          <p:cNvPr id="6" name="Group 6"/>
          <p:cNvGrpSpPr/>
          <p:nvPr/>
        </p:nvGrpSpPr>
        <p:grpSpPr>
          <a:xfrm rot="-1775767">
            <a:off x="14401552" y="8472786"/>
            <a:ext cx="4968491" cy="236003"/>
            <a:chOff x="0" y="0"/>
            <a:chExt cx="6624655" cy="314671"/>
          </a:xfrm>
        </p:grpSpPr>
        <p:sp>
          <p:nvSpPr>
            <p:cNvPr id="7" name="Freeform 7"/>
            <p:cNvSpPr/>
            <p:nvPr/>
          </p:nvSpPr>
          <p:spPr>
            <a:xfrm>
              <a:off x="0" y="0"/>
              <a:ext cx="6624701" cy="314706"/>
            </a:xfrm>
            <a:custGeom>
              <a:avLst/>
              <a:gdLst/>
              <a:ahLst/>
              <a:cxnLst/>
              <a:rect l="l" t="t" r="r" b="b"/>
              <a:pathLst>
                <a:path w="6624701" h="314706">
                  <a:moveTo>
                    <a:pt x="0" y="0"/>
                  </a:moveTo>
                  <a:lnTo>
                    <a:pt x="6624701" y="0"/>
                  </a:lnTo>
                  <a:lnTo>
                    <a:pt x="6624701" y="314706"/>
                  </a:lnTo>
                  <a:lnTo>
                    <a:pt x="0" y="314706"/>
                  </a:lnTo>
                  <a:lnTo>
                    <a:pt x="0" y="0"/>
                  </a:lnTo>
                  <a:close/>
                </a:path>
              </a:pathLst>
            </a:custGeom>
            <a:blipFill>
              <a:blip r:embed="rId10"/>
              <a:stretch>
                <a:fillRect t="-1002" b="-991"/>
              </a:stretch>
            </a:blipFill>
          </p:spPr>
        </p:sp>
      </p:grpSp>
      <p:sp>
        <p:nvSpPr>
          <p:cNvPr id="8" name="TextBox 8"/>
          <p:cNvSpPr txBox="1"/>
          <p:nvPr/>
        </p:nvSpPr>
        <p:spPr>
          <a:xfrm>
            <a:off x="660080" y="515911"/>
            <a:ext cx="12159451" cy="9622317"/>
          </a:xfrm>
          <a:prstGeom prst="rect">
            <a:avLst/>
          </a:prstGeom>
        </p:spPr>
        <p:txBody>
          <a:bodyPr lIns="0" tIns="0" rIns="0" bIns="0" rtlCol="0" anchor="t">
            <a:spAutoFit/>
          </a:bodyPr>
          <a:lstStyle/>
          <a:p>
            <a:pPr algn="l">
              <a:lnSpc>
                <a:spcPts val="4434"/>
              </a:lnSpc>
            </a:pPr>
            <a:r>
              <a:rPr lang="en-US" sz="3411">
                <a:solidFill>
                  <a:srgbClr val="024A59"/>
                </a:solidFill>
                <a:latin typeface="Poppins Bold"/>
                <a:ea typeface="Poppins Bold"/>
                <a:cs typeface="Poppins Bold"/>
                <a:sym typeface="Poppins Bold"/>
              </a:rPr>
              <a:t>3. Fokus Kemanfaatan,</a:t>
            </a:r>
            <a:r>
              <a:rPr lang="en-US" sz="3411">
                <a:solidFill>
                  <a:srgbClr val="000000"/>
                </a:solidFill>
                <a:latin typeface="Poppins"/>
                <a:ea typeface="Poppins"/>
                <a:cs typeface="Poppins"/>
                <a:sym typeface="Poppins"/>
              </a:rPr>
              <a:t> </a:t>
            </a:r>
          </a:p>
          <a:p>
            <a:pPr algn="l">
              <a:lnSpc>
                <a:spcPts val="3186"/>
              </a:lnSpc>
            </a:pPr>
            <a:endParaRPr lang="en-US" sz="3411">
              <a:solidFill>
                <a:srgbClr val="000000"/>
              </a:solidFill>
              <a:latin typeface="Poppins"/>
              <a:ea typeface="Poppins"/>
              <a:cs typeface="Poppins"/>
              <a:sym typeface="Poppins"/>
            </a:endParaRPr>
          </a:p>
          <a:p>
            <a:pPr algn="l">
              <a:lnSpc>
                <a:spcPts val="2941"/>
              </a:lnSpc>
            </a:pPr>
            <a:r>
              <a:rPr lang="en-US" sz="2262">
                <a:solidFill>
                  <a:srgbClr val="000000"/>
                </a:solidFill>
                <a:latin typeface="Poppins"/>
                <a:ea typeface="Poppins"/>
                <a:cs typeface="Poppins"/>
                <a:sym typeface="Poppins"/>
              </a:rPr>
              <a:t>Model evaluasi ini sangat cocok digunakan untuk mengukur tingkat keberhasilan sistem informasi yang menyediakan </a:t>
            </a:r>
            <a:r>
              <a:rPr lang="en-US" sz="2262">
                <a:solidFill>
                  <a:srgbClr val="000000"/>
                </a:solidFill>
                <a:latin typeface="Poppins Bold"/>
                <a:ea typeface="Poppins Bold"/>
                <a:cs typeface="Poppins Bold"/>
                <a:sym typeface="Poppins Bold"/>
              </a:rPr>
              <a:t>layanan internal Government to Government (G2G)</a:t>
            </a:r>
            <a:r>
              <a:rPr lang="en-US" sz="2262">
                <a:solidFill>
                  <a:srgbClr val="000000"/>
                </a:solidFill>
                <a:latin typeface="Poppins"/>
                <a:ea typeface="Poppins"/>
                <a:cs typeface="Poppins"/>
                <a:sym typeface="Poppins"/>
              </a:rPr>
              <a:t> yang diadakan secara khusus dalam implementasi e-government dimana aspek yang diukur lebih kompleks dan komperhensif. Model ITPOSMO menggunakan pendekatan gap antara desain dan implementasi (realitas) untuk melakukan evaluasi terhadap sistem informasi dari suatu organisasi dengan 7 dimensi yaitu :</a:t>
            </a:r>
          </a:p>
          <a:p>
            <a:pPr algn="l">
              <a:lnSpc>
                <a:spcPts val="2941"/>
              </a:lnSpc>
            </a:pPr>
            <a:endParaRPr lang="en-US" sz="2262">
              <a:solidFill>
                <a:srgbClr val="000000"/>
              </a:solidFill>
              <a:latin typeface="Poppins"/>
              <a:ea typeface="Poppins"/>
              <a:cs typeface="Poppins"/>
              <a:sym typeface="Poppins"/>
            </a:endParaRPr>
          </a:p>
          <a:p>
            <a:pPr algn="l">
              <a:lnSpc>
                <a:spcPts val="2941"/>
              </a:lnSpc>
            </a:pPr>
            <a:r>
              <a:rPr lang="en-US" sz="2262">
                <a:solidFill>
                  <a:srgbClr val="000000"/>
                </a:solidFill>
                <a:latin typeface="Poppins Bold"/>
                <a:ea typeface="Poppins Bold"/>
                <a:cs typeface="Poppins Bold"/>
                <a:sym typeface="Poppins Bold"/>
              </a:rPr>
              <a:t>•Information.</a:t>
            </a:r>
            <a:r>
              <a:rPr lang="en-US" sz="2262">
                <a:solidFill>
                  <a:srgbClr val="000000"/>
                </a:solidFill>
                <a:latin typeface="Poppins"/>
                <a:ea typeface="Poppins"/>
                <a:cs typeface="Poppins"/>
                <a:sym typeface="Poppins"/>
              </a:rPr>
              <a:t> Yaitu informasi baik formal maupun informal.</a:t>
            </a:r>
          </a:p>
          <a:p>
            <a:pPr algn="l">
              <a:lnSpc>
                <a:spcPts val="2941"/>
              </a:lnSpc>
            </a:pPr>
            <a:r>
              <a:rPr lang="en-US" sz="2262">
                <a:solidFill>
                  <a:srgbClr val="000000"/>
                </a:solidFill>
                <a:latin typeface="Poppins Bold"/>
                <a:ea typeface="Poppins Bold"/>
                <a:cs typeface="Poppins Bold"/>
                <a:sym typeface="Poppins Bold"/>
              </a:rPr>
              <a:t>•Technology.</a:t>
            </a:r>
            <a:r>
              <a:rPr lang="en-US" sz="2262">
                <a:solidFill>
                  <a:srgbClr val="000000"/>
                </a:solidFill>
                <a:latin typeface="Poppins"/>
                <a:ea typeface="Poppins"/>
                <a:cs typeface="Poppins"/>
                <a:sym typeface="Poppins"/>
              </a:rPr>
              <a:t> Adalah domain yang mengevaluasi teknologi yang digunakan dalam sistem informasi.</a:t>
            </a:r>
          </a:p>
          <a:p>
            <a:pPr algn="l">
              <a:lnSpc>
                <a:spcPts val="2941"/>
              </a:lnSpc>
            </a:pPr>
            <a:endParaRPr lang="en-US" sz="2262">
              <a:solidFill>
                <a:srgbClr val="000000"/>
              </a:solidFill>
              <a:latin typeface="Poppins"/>
              <a:ea typeface="Poppins"/>
              <a:cs typeface="Poppins"/>
              <a:sym typeface="Poppins"/>
            </a:endParaRPr>
          </a:p>
          <a:p>
            <a:pPr algn="l">
              <a:lnSpc>
                <a:spcPts val="2941"/>
              </a:lnSpc>
            </a:pPr>
            <a:r>
              <a:rPr lang="en-US" sz="2262">
                <a:solidFill>
                  <a:srgbClr val="000000"/>
                </a:solidFill>
                <a:latin typeface="Poppins Bold"/>
                <a:ea typeface="Poppins Bold"/>
                <a:cs typeface="Poppins Bold"/>
                <a:sym typeface="Poppins Bold"/>
              </a:rPr>
              <a:t>•Processes.</a:t>
            </a:r>
            <a:r>
              <a:rPr lang="en-US" sz="2262">
                <a:solidFill>
                  <a:srgbClr val="000000"/>
                </a:solidFill>
                <a:latin typeface="Poppins"/>
                <a:ea typeface="Poppins"/>
                <a:cs typeface="Poppins"/>
                <a:sym typeface="Poppins"/>
              </a:rPr>
              <a:t> Merupakan aktifitas yang dilakukan oleh unit atau bagian organisasi yang relevan. Baik proses yang berkaitan dengan informasi maupun proses bisnis.</a:t>
            </a:r>
          </a:p>
          <a:p>
            <a:pPr algn="l">
              <a:lnSpc>
                <a:spcPts val="2941"/>
              </a:lnSpc>
            </a:pPr>
            <a:r>
              <a:rPr lang="en-US" sz="2262">
                <a:solidFill>
                  <a:srgbClr val="000000"/>
                </a:solidFill>
                <a:latin typeface="Poppins"/>
                <a:ea typeface="Poppins"/>
                <a:cs typeface="Poppins"/>
                <a:sym typeface="Poppins"/>
              </a:rPr>
              <a:t>•Objectives and values. Sering menjadi dimensi yang paling penting dimana</a:t>
            </a:r>
          </a:p>
          <a:p>
            <a:pPr algn="l">
              <a:lnSpc>
                <a:spcPts val="2941"/>
              </a:lnSpc>
            </a:pPr>
            <a:r>
              <a:rPr lang="en-US" sz="2262">
                <a:solidFill>
                  <a:srgbClr val="000000"/>
                </a:solidFill>
                <a:latin typeface="Poppins"/>
                <a:ea typeface="Poppins"/>
                <a:cs typeface="Poppins"/>
                <a:sym typeface="Poppins"/>
              </a:rPr>
              <a:t> dimensi ini meliputi strategi, kebijakan dan budaya organisasi.</a:t>
            </a:r>
          </a:p>
          <a:p>
            <a:pPr algn="l">
              <a:lnSpc>
                <a:spcPts val="2941"/>
              </a:lnSpc>
            </a:pPr>
            <a:endParaRPr lang="en-US" sz="2262">
              <a:solidFill>
                <a:srgbClr val="000000"/>
              </a:solidFill>
              <a:latin typeface="Poppins"/>
              <a:ea typeface="Poppins"/>
              <a:cs typeface="Poppins"/>
              <a:sym typeface="Poppins"/>
            </a:endParaRPr>
          </a:p>
          <a:p>
            <a:pPr algn="l">
              <a:lnSpc>
                <a:spcPts val="2941"/>
              </a:lnSpc>
            </a:pPr>
            <a:r>
              <a:rPr lang="en-US" sz="2262">
                <a:solidFill>
                  <a:srgbClr val="000000"/>
                </a:solidFill>
                <a:latin typeface="Poppins"/>
                <a:ea typeface="Poppins"/>
                <a:cs typeface="Poppins"/>
                <a:sym typeface="Poppins"/>
              </a:rPr>
              <a:t>•</a:t>
            </a:r>
            <a:r>
              <a:rPr lang="en-US" sz="2262">
                <a:solidFill>
                  <a:srgbClr val="000000"/>
                </a:solidFill>
                <a:latin typeface="Poppins Bold"/>
                <a:ea typeface="Poppins Bold"/>
                <a:cs typeface="Poppins Bold"/>
                <a:sym typeface="Poppins Bold"/>
              </a:rPr>
              <a:t>Staffing and skills.</a:t>
            </a:r>
            <a:r>
              <a:rPr lang="en-US" sz="2262">
                <a:solidFill>
                  <a:srgbClr val="000000"/>
                </a:solidFill>
                <a:latin typeface="Poppins"/>
                <a:ea typeface="Poppins"/>
                <a:cs typeface="Poppins"/>
                <a:sym typeface="Poppins"/>
              </a:rPr>
              <a:t> Meliputi sumber daya manusia dan kompetensinya.</a:t>
            </a:r>
          </a:p>
          <a:p>
            <a:pPr algn="l">
              <a:lnSpc>
                <a:spcPts val="2941"/>
              </a:lnSpc>
            </a:pPr>
            <a:r>
              <a:rPr lang="en-US" sz="2262">
                <a:solidFill>
                  <a:srgbClr val="000000"/>
                </a:solidFill>
                <a:latin typeface="Poppins Bold"/>
                <a:ea typeface="Poppins Bold"/>
                <a:cs typeface="Poppins Bold"/>
                <a:sym typeface="Poppins Bold"/>
              </a:rPr>
              <a:t>•Management systems and structures.</a:t>
            </a:r>
            <a:r>
              <a:rPr lang="en-US" sz="2262">
                <a:solidFill>
                  <a:srgbClr val="000000"/>
                </a:solidFill>
                <a:latin typeface="Poppins"/>
                <a:ea typeface="Poppins"/>
                <a:cs typeface="Poppins"/>
                <a:sym typeface="Poppins"/>
              </a:rPr>
              <a:t> Keseluruhan sistem manajemen yang dibutuhkan untuk mengatur organisasi beserta cara organisasi tersebut terstruktur baik formal maupun non formal.</a:t>
            </a:r>
          </a:p>
          <a:p>
            <a:pPr algn="l">
              <a:lnSpc>
                <a:spcPts val="2941"/>
              </a:lnSpc>
            </a:pPr>
            <a:r>
              <a:rPr lang="en-US" sz="2262">
                <a:solidFill>
                  <a:srgbClr val="000000"/>
                </a:solidFill>
                <a:latin typeface="Poppins"/>
                <a:ea typeface="Poppins"/>
                <a:cs typeface="Poppins"/>
                <a:sym typeface="Poppins"/>
              </a:rPr>
              <a:t>Other resources. Sumber daya lainya seperti waktu dan uang </a:t>
            </a:r>
          </a:p>
          <a:p>
            <a:pPr algn="l">
              <a:lnSpc>
                <a:spcPts val="2941"/>
              </a:lnSpc>
            </a:pPr>
            <a:endParaRPr lang="en-US" sz="2262">
              <a:solidFill>
                <a:srgbClr val="000000"/>
              </a:solidFill>
              <a:latin typeface="Poppins"/>
              <a:ea typeface="Poppins"/>
              <a:cs typeface="Poppins"/>
              <a:sym typeface="Poppins"/>
            </a:endParaRPr>
          </a:p>
          <a:p>
            <a:pPr algn="l">
              <a:lnSpc>
                <a:spcPts val="2941"/>
              </a:lnSpc>
            </a:pPr>
            <a:endParaRPr lang="en-US" sz="2262">
              <a:solidFill>
                <a:srgbClr val="000000"/>
              </a:solidFill>
              <a:latin typeface="Poppins"/>
              <a:ea typeface="Poppins"/>
              <a:cs typeface="Poppins"/>
              <a:sym typeface="Poppins"/>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833562" y="7221036"/>
            <a:ext cx="15621821" cy="13267512"/>
          </a:xfrm>
          <a:custGeom>
            <a:avLst/>
            <a:gdLst/>
            <a:ahLst/>
            <a:cxnLst/>
            <a:rect l="l" t="t" r="r" b="b"/>
            <a:pathLst>
              <a:path w="15621821" h="13267512">
                <a:moveTo>
                  <a:pt x="0" y="0"/>
                </a:moveTo>
                <a:lnTo>
                  <a:pt x="15621821" y="0"/>
                </a:lnTo>
                <a:lnTo>
                  <a:pt x="15621821" y="13267512"/>
                </a:lnTo>
                <a:lnTo>
                  <a:pt x="0" y="13267512"/>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grpSp>
        <p:nvGrpSpPr>
          <p:cNvPr id="3" name="Group 3"/>
          <p:cNvGrpSpPr/>
          <p:nvPr/>
        </p:nvGrpSpPr>
        <p:grpSpPr>
          <a:xfrm rot="-1775767">
            <a:off x="7864699" y="9517084"/>
            <a:ext cx="4968491" cy="236003"/>
            <a:chOff x="0" y="0"/>
            <a:chExt cx="6624655" cy="314671"/>
          </a:xfrm>
        </p:grpSpPr>
        <p:sp>
          <p:nvSpPr>
            <p:cNvPr id="4" name="Freeform 4"/>
            <p:cNvSpPr/>
            <p:nvPr/>
          </p:nvSpPr>
          <p:spPr>
            <a:xfrm flipV="1">
              <a:off x="0" y="0"/>
              <a:ext cx="6624701" cy="314706"/>
            </a:xfrm>
            <a:custGeom>
              <a:avLst/>
              <a:gdLst/>
              <a:ahLst/>
              <a:cxnLst/>
              <a:rect l="l" t="t" r="r" b="b"/>
              <a:pathLst>
                <a:path w="6624701" h="314706">
                  <a:moveTo>
                    <a:pt x="0" y="314706"/>
                  </a:moveTo>
                  <a:lnTo>
                    <a:pt x="6624701" y="314706"/>
                  </a:lnTo>
                  <a:lnTo>
                    <a:pt x="6624701" y="0"/>
                  </a:lnTo>
                  <a:lnTo>
                    <a:pt x="0" y="0"/>
                  </a:lnTo>
                  <a:lnTo>
                    <a:pt x="0" y="314706"/>
                  </a:lnTo>
                  <a:close/>
                </a:path>
              </a:pathLst>
            </a:custGeom>
            <a:blipFill>
              <a:blip r:embed="rId4"/>
              <a:stretch>
                <a:fillRect t="-1002" b="-991"/>
              </a:stretch>
            </a:blipFill>
          </p:spPr>
        </p:sp>
      </p:grpSp>
      <p:sp>
        <p:nvSpPr>
          <p:cNvPr id="5" name="Freeform 5"/>
          <p:cNvSpPr/>
          <p:nvPr/>
        </p:nvSpPr>
        <p:spPr>
          <a:xfrm>
            <a:off x="5262374" y="5927028"/>
            <a:ext cx="13265978" cy="9384387"/>
          </a:xfrm>
          <a:custGeom>
            <a:avLst/>
            <a:gdLst/>
            <a:ahLst/>
            <a:cxnLst/>
            <a:rect l="l" t="t" r="r" b="b"/>
            <a:pathLst>
              <a:path w="13265978" h="9384387">
                <a:moveTo>
                  <a:pt x="0" y="0"/>
                </a:moveTo>
                <a:lnTo>
                  <a:pt x="13265977" y="0"/>
                </a:lnTo>
                <a:lnTo>
                  <a:pt x="13265977" y="9384388"/>
                </a:lnTo>
                <a:lnTo>
                  <a:pt x="0" y="9384388"/>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6" name="Freeform 6"/>
          <p:cNvSpPr/>
          <p:nvPr/>
        </p:nvSpPr>
        <p:spPr>
          <a:xfrm>
            <a:off x="9647243" y="-4799183"/>
            <a:ext cx="15621821" cy="13267512"/>
          </a:xfrm>
          <a:custGeom>
            <a:avLst/>
            <a:gdLst/>
            <a:ahLst/>
            <a:cxnLst/>
            <a:rect l="l" t="t" r="r" b="b"/>
            <a:pathLst>
              <a:path w="15621821" h="13267512">
                <a:moveTo>
                  <a:pt x="0" y="0"/>
                </a:moveTo>
                <a:lnTo>
                  <a:pt x="15621821" y="0"/>
                </a:lnTo>
                <a:lnTo>
                  <a:pt x="15621821" y="13267512"/>
                </a:lnTo>
                <a:lnTo>
                  <a:pt x="0" y="13267512"/>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sp>
      <p:sp>
        <p:nvSpPr>
          <p:cNvPr id="7" name="Freeform 7"/>
          <p:cNvSpPr/>
          <p:nvPr/>
        </p:nvSpPr>
        <p:spPr>
          <a:xfrm>
            <a:off x="8333963" y="-3183645"/>
            <a:ext cx="16467996" cy="13986163"/>
          </a:xfrm>
          <a:custGeom>
            <a:avLst/>
            <a:gdLst/>
            <a:ahLst/>
            <a:cxnLst/>
            <a:rect l="l" t="t" r="r" b="b"/>
            <a:pathLst>
              <a:path w="16467996" h="13986163">
                <a:moveTo>
                  <a:pt x="0" y="0"/>
                </a:moveTo>
                <a:lnTo>
                  <a:pt x="16467997" y="0"/>
                </a:lnTo>
                <a:lnTo>
                  <a:pt x="16467997" y="13986163"/>
                </a:lnTo>
                <a:lnTo>
                  <a:pt x="0" y="13986163"/>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sp>
      <p:grpSp>
        <p:nvGrpSpPr>
          <p:cNvPr id="8" name="Group 8"/>
          <p:cNvGrpSpPr/>
          <p:nvPr/>
        </p:nvGrpSpPr>
        <p:grpSpPr>
          <a:xfrm rot="-1813147">
            <a:off x="9836813" y="1312669"/>
            <a:ext cx="8743695" cy="7661663"/>
            <a:chOff x="0" y="0"/>
            <a:chExt cx="11658260" cy="10215551"/>
          </a:xfrm>
        </p:grpSpPr>
        <p:sp>
          <p:nvSpPr>
            <p:cNvPr id="9" name="Freeform 9"/>
            <p:cNvSpPr/>
            <p:nvPr/>
          </p:nvSpPr>
          <p:spPr>
            <a:xfrm>
              <a:off x="0" y="0"/>
              <a:ext cx="11658219" cy="10215499"/>
            </a:xfrm>
            <a:custGeom>
              <a:avLst/>
              <a:gdLst/>
              <a:ahLst/>
              <a:cxnLst/>
              <a:rect l="l" t="t" r="r" b="b"/>
              <a:pathLst>
                <a:path w="11658219" h="10215499">
                  <a:moveTo>
                    <a:pt x="0" y="0"/>
                  </a:moveTo>
                  <a:lnTo>
                    <a:pt x="11658219" y="0"/>
                  </a:lnTo>
                  <a:lnTo>
                    <a:pt x="11658219" y="10215499"/>
                  </a:lnTo>
                  <a:lnTo>
                    <a:pt x="0" y="10215499"/>
                  </a:lnTo>
                  <a:lnTo>
                    <a:pt x="0" y="0"/>
                  </a:lnTo>
                  <a:close/>
                </a:path>
              </a:pathLst>
            </a:custGeom>
            <a:blipFill>
              <a:blip r:embed="rId11"/>
              <a:stretch>
                <a:fillRect t="-44" b="-45"/>
              </a:stretch>
            </a:blipFill>
          </p:spPr>
        </p:sp>
      </p:grpSp>
      <p:sp>
        <p:nvSpPr>
          <p:cNvPr id="10" name="Freeform 10"/>
          <p:cNvSpPr/>
          <p:nvPr/>
        </p:nvSpPr>
        <p:spPr>
          <a:xfrm>
            <a:off x="10595487" y="939081"/>
            <a:ext cx="7226346" cy="8408839"/>
          </a:xfrm>
          <a:custGeom>
            <a:avLst/>
            <a:gdLst/>
            <a:ahLst/>
            <a:cxnLst/>
            <a:rect l="l" t="t" r="r" b="b"/>
            <a:pathLst>
              <a:path w="7226346" h="8408839">
                <a:moveTo>
                  <a:pt x="0" y="0"/>
                </a:moveTo>
                <a:lnTo>
                  <a:pt x="7226346" y="0"/>
                </a:lnTo>
                <a:lnTo>
                  <a:pt x="7226346" y="8408839"/>
                </a:lnTo>
                <a:lnTo>
                  <a:pt x="0" y="8408839"/>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sp>
      <p:grpSp>
        <p:nvGrpSpPr>
          <p:cNvPr id="11" name="Group 11"/>
          <p:cNvGrpSpPr/>
          <p:nvPr/>
        </p:nvGrpSpPr>
        <p:grpSpPr>
          <a:xfrm rot="-1775767">
            <a:off x="13825705" y="8472786"/>
            <a:ext cx="4968491" cy="236003"/>
            <a:chOff x="0" y="0"/>
            <a:chExt cx="6624655" cy="314671"/>
          </a:xfrm>
        </p:grpSpPr>
        <p:sp>
          <p:nvSpPr>
            <p:cNvPr id="12" name="Freeform 12"/>
            <p:cNvSpPr/>
            <p:nvPr/>
          </p:nvSpPr>
          <p:spPr>
            <a:xfrm>
              <a:off x="0" y="0"/>
              <a:ext cx="6624701" cy="314706"/>
            </a:xfrm>
            <a:custGeom>
              <a:avLst/>
              <a:gdLst/>
              <a:ahLst/>
              <a:cxnLst/>
              <a:rect l="l" t="t" r="r" b="b"/>
              <a:pathLst>
                <a:path w="6624701" h="314706">
                  <a:moveTo>
                    <a:pt x="0" y="0"/>
                  </a:moveTo>
                  <a:lnTo>
                    <a:pt x="6624701" y="0"/>
                  </a:lnTo>
                  <a:lnTo>
                    <a:pt x="6624701" y="314706"/>
                  </a:lnTo>
                  <a:lnTo>
                    <a:pt x="0" y="314706"/>
                  </a:lnTo>
                  <a:lnTo>
                    <a:pt x="0" y="0"/>
                  </a:lnTo>
                  <a:close/>
                </a:path>
              </a:pathLst>
            </a:custGeom>
            <a:blipFill>
              <a:blip r:embed="rId4"/>
              <a:stretch>
                <a:fillRect t="-1002" b="-991"/>
              </a:stretch>
            </a:blipFill>
          </p:spPr>
        </p:sp>
      </p:grpSp>
      <p:grpSp>
        <p:nvGrpSpPr>
          <p:cNvPr id="13" name="Group 13"/>
          <p:cNvGrpSpPr/>
          <p:nvPr/>
        </p:nvGrpSpPr>
        <p:grpSpPr>
          <a:xfrm rot="-1775767">
            <a:off x="11104039" y="765857"/>
            <a:ext cx="4968491" cy="236003"/>
            <a:chOff x="0" y="0"/>
            <a:chExt cx="6624655" cy="314671"/>
          </a:xfrm>
        </p:grpSpPr>
        <p:sp>
          <p:nvSpPr>
            <p:cNvPr id="14" name="Freeform 14"/>
            <p:cNvSpPr/>
            <p:nvPr/>
          </p:nvSpPr>
          <p:spPr>
            <a:xfrm flipV="1">
              <a:off x="0" y="0"/>
              <a:ext cx="6624701" cy="314706"/>
            </a:xfrm>
            <a:custGeom>
              <a:avLst/>
              <a:gdLst/>
              <a:ahLst/>
              <a:cxnLst/>
              <a:rect l="l" t="t" r="r" b="b"/>
              <a:pathLst>
                <a:path w="6624701" h="314706">
                  <a:moveTo>
                    <a:pt x="0" y="314706"/>
                  </a:moveTo>
                  <a:lnTo>
                    <a:pt x="6624701" y="314706"/>
                  </a:lnTo>
                  <a:lnTo>
                    <a:pt x="6624701" y="0"/>
                  </a:lnTo>
                  <a:lnTo>
                    <a:pt x="0" y="0"/>
                  </a:lnTo>
                  <a:lnTo>
                    <a:pt x="0" y="314706"/>
                  </a:lnTo>
                  <a:close/>
                </a:path>
              </a:pathLst>
            </a:custGeom>
            <a:blipFill>
              <a:blip r:embed="rId4"/>
              <a:stretch>
                <a:fillRect t="-1002" b="-991"/>
              </a:stretch>
            </a:blipFill>
          </p:spPr>
        </p:sp>
      </p:grpSp>
      <p:grpSp>
        <p:nvGrpSpPr>
          <p:cNvPr id="15" name="Group 15"/>
          <p:cNvGrpSpPr/>
          <p:nvPr/>
        </p:nvGrpSpPr>
        <p:grpSpPr>
          <a:xfrm rot="1804615">
            <a:off x="9891747" y="8537528"/>
            <a:ext cx="4644064" cy="220593"/>
            <a:chOff x="0" y="0"/>
            <a:chExt cx="6192085" cy="294124"/>
          </a:xfrm>
        </p:grpSpPr>
        <p:sp>
          <p:nvSpPr>
            <p:cNvPr id="16" name="Freeform 16"/>
            <p:cNvSpPr/>
            <p:nvPr/>
          </p:nvSpPr>
          <p:spPr>
            <a:xfrm>
              <a:off x="0" y="0"/>
              <a:ext cx="6192139" cy="294132"/>
            </a:xfrm>
            <a:custGeom>
              <a:avLst/>
              <a:gdLst/>
              <a:ahLst/>
              <a:cxnLst/>
              <a:rect l="l" t="t" r="r" b="b"/>
              <a:pathLst>
                <a:path w="6192139" h="294132">
                  <a:moveTo>
                    <a:pt x="0" y="0"/>
                  </a:moveTo>
                  <a:lnTo>
                    <a:pt x="6192139" y="0"/>
                  </a:lnTo>
                  <a:lnTo>
                    <a:pt x="6192139" y="294132"/>
                  </a:lnTo>
                  <a:lnTo>
                    <a:pt x="0" y="294132"/>
                  </a:lnTo>
                  <a:lnTo>
                    <a:pt x="0" y="0"/>
                  </a:lnTo>
                  <a:close/>
                </a:path>
              </a:pathLst>
            </a:custGeom>
            <a:blipFill>
              <a:blip r:embed="rId4"/>
              <a:stretch>
                <a:fillRect t="-1002" b="-999"/>
              </a:stretch>
            </a:blipFill>
          </p:spPr>
        </p:sp>
      </p:grpSp>
      <p:sp>
        <p:nvSpPr>
          <p:cNvPr id="17" name="TextBox 17"/>
          <p:cNvSpPr txBox="1"/>
          <p:nvPr/>
        </p:nvSpPr>
        <p:spPr>
          <a:xfrm>
            <a:off x="757653" y="622854"/>
            <a:ext cx="9009443" cy="8907942"/>
          </a:xfrm>
          <a:prstGeom prst="rect">
            <a:avLst/>
          </a:prstGeom>
        </p:spPr>
        <p:txBody>
          <a:bodyPr lIns="0" tIns="0" rIns="0" bIns="0" rtlCol="0" anchor="t">
            <a:spAutoFit/>
          </a:bodyPr>
          <a:lstStyle/>
          <a:p>
            <a:pPr algn="l">
              <a:lnSpc>
                <a:spcPts val="4434"/>
              </a:lnSpc>
            </a:pPr>
            <a:r>
              <a:rPr lang="en-US" sz="3411">
                <a:solidFill>
                  <a:srgbClr val="000000"/>
                </a:solidFill>
                <a:latin typeface="Poppins Bold"/>
                <a:ea typeface="Poppins Bold"/>
                <a:cs typeface="Poppins Bold"/>
                <a:sym typeface="Poppins Bold"/>
              </a:rPr>
              <a:t>Mengatasi masalah antara SDM/ Pengguna</a:t>
            </a:r>
          </a:p>
          <a:p>
            <a:pPr algn="l">
              <a:lnSpc>
                <a:spcPts val="3769"/>
              </a:lnSpc>
            </a:pPr>
            <a:endParaRPr lang="en-US" sz="3411">
              <a:solidFill>
                <a:srgbClr val="000000"/>
              </a:solidFill>
              <a:latin typeface="Poppins Bold"/>
              <a:ea typeface="Poppins Bold"/>
              <a:cs typeface="Poppins Bold"/>
              <a:sym typeface="Poppins Bold"/>
            </a:endParaRPr>
          </a:p>
          <a:p>
            <a:pPr algn="l">
              <a:lnSpc>
                <a:spcPts val="3639"/>
              </a:lnSpc>
            </a:pPr>
            <a:r>
              <a:rPr lang="en-US" sz="2799">
                <a:solidFill>
                  <a:srgbClr val="000000"/>
                </a:solidFill>
                <a:latin typeface="Poppins"/>
                <a:ea typeface="Poppins"/>
                <a:cs typeface="Poppins"/>
                <a:sym typeface="Poppins"/>
              </a:rPr>
              <a:t> Pada dasarnya manusia malas untuk berubah,</a:t>
            </a:r>
          </a:p>
          <a:p>
            <a:pPr algn="l">
              <a:lnSpc>
                <a:spcPts val="3639"/>
              </a:lnSpc>
            </a:pPr>
            <a:r>
              <a:rPr lang="en-US" sz="2799">
                <a:solidFill>
                  <a:srgbClr val="000000"/>
                </a:solidFill>
                <a:latin typeface="Poppins"/>
                <a:ea typeface="Poppins"/>
                <a:cs typeface="Poppins"/>
                <a:sym typeface="Poppins"/>
              </a:rPr>
              <a:t> atasi dengan program pelatihan yang promotif. (People-oriented theory)</a:t>
            </a:r>
          </a:p>
          <a:p>
            <a:pPr algn="l">
              <a:lnSpc>
                <a:spcPts val="3639"/>
              </a:lnSpc>
            </a:pPr>
            <a:endParaRPr lang="en-US" sz="2799">
              <a:solidFill>
                <a:srgbClr val="000000"/>
              </a:solidFill>
              <a:latin typeface="Poppins"/>
              <a:ea typeface="Poppins"/>
              <a:cs typeface="Poppins"/>
              <a:sym typeface="Poppins"/>
            </a:endParaRPr>
          </a:p>
          <a:p>
            <a:pPr algn="l">
              <a:lnSpc>
                <a:spcPts val="3639"/>
              </a:lnSpc>
            </a:pPr>
            <a:r>
              <a:rPr lang="en-US" sz="2799">
                <a:solidFill>
                  <a:srgbClr val="000000"/>
                </a:solidFill>
                <a:latin typeface="Poppins"/>
                <a:ea typeface="Poppins"/>
                <a:cs typeface="Poppins"/>
                <a:sym typeface="Poppins"/>
              </a:rPr>
              <a:t>•  Pada dasarnya Sistem Baru terasa sulit untuk</a:t>
            </a:r>
          </a:p>
          <a:p>
            <a:pPr algn="l">
              <a:lnSpc>
                <a:spcPts val="3639"/>
              </a:lnSpc>
            </a:pPr>
            <a:r>
              <a:rPr lang="en-US" sz="2799">
                <a:solidFill>
                  <a:srgbClr val="000000"/>
                </a:solidFill>
                <a:latin typeface="Poppins"/>
                <a:ea typeface="Poppins"/>
                <a:cs typeface="Poppins"/>
                <a:sym typeface="Poppins"/>
              </a:rPr>
              <a:t>  dipahami, atasi dengan pelatihan dan modifikasi</a:t>
            </a:r>
          </a:p>
          <a:p>
            <a:pPr algn="l">
              <a:lnSpc>
                <a:spcPts val="3639"/>
              </a:lnSpc>
            </a:pPr>
            <a:r>
              <a:rPr lang="en-US" sz="2799">
                <a:solidFill>
                  <a:srgbClr val="000000"/>
                </a:solidFill>
                <a:latin typeface="Poppins"/>
                <a:ea typeface="Poppins"/>
                <a:cs typeface="Poppins"/>
                <a:sym typeface="Poppins"/>
              </a:rPr>
              <a:t>   system seperlunya. </a:t>
            </a:r>
            <a:r>
              <a:rPr lang="en-US" sz="2799">
                <a:solidFill>
                  <a:srgbClr val="000000"/>
                </a:solidFill>
                <a:latin typeface="Poppins Bold"/>
                <a:ea typeface="Poppins Bold"/>
                <a:cs typeface="Poppins Bold"/>
                <a:sym typeface="Poppins Bold"/>
              </a:rPr>
              <a:t>(System-oriented Theory)</a:t>
            </a:r>
            <a:r>
              <a:rPr lang="en-US" sz="2799">
                <a:solidFill>
                  <a:srgbClr val="000000"/>
                </a:solidFill>
                <a:latin typeface="Poppins"/>
                <a:ea typeface="Poppins"/>
                <a:cs typeface="Poppins"/>
                <a:sym typeface="Poppins"/>
              </a:rPr>
              <a:t> </a:t>
            </a:r>
          </a:p>
          <a:p>
            <a:pPr algn="l">
              <a:lnSpc>
                <a:spcPts val="3639"/>
              </a:lnSpc>
            </a:pPr>
            <a:endParaRPr lang="en-US" sz="2799">
              <a:solidFill>
                <a:srgbClr val="000000"/>
              </a:solidFill>
              <a:latin typeface="Poppins"/>
              <a:ea typeface="Poppins"/>
              <a:cs typeface="Poppins"/>
              <a:sym typeface="Poppins"/>
            </a:endParaRPr>
          </a:p>
          <a:p>
            <a:pPr algn="l">
              <a:lnSpc>
                <a:spcPts val="3639"/>
              </a:lnSpc>
            </a:pPr>
            <a:r>
              <a:rPr lang="en-US" sz="2799">
                <a:solidFill>
                  <a:srgbClr val="000000"/>
                </a:solidFill>
                <a:latin typeface="Poppins"/>
                <a:ea typeface="Poppins"/>
                <a:cs typeface="Poppins"/>
                <a:sym typeface="Poppins"/>
              </a:rPr>
              <a:t>•  Beberapa orang akan merasa takut kehilangan</a:t>
            </a:r>
          </a:p>
          <a:p>
            <a:pPr algn="l">
              <a:lnSpc>
                <a:spcPts val="3639"/>
              </a:lnSpc>
            </a:pPr>
            <a:r>
              <a:rPr lang="en-US" sz="2799">
                <a:solidFill>
                  <a:srgbClr val="000000"/>
                </a:solidFill>
                <a:latin typeface="Poppins"/>
                <a:ea typeface="Poppins"/>
                <a:cs typeface="Poppins"/>
                <a:sym typeface="Poppins"/>
              </a:rPr>
              <a:t>   power karena tergantikan oleh sistem, atasi</a:t>
            </a:r>
          </a:p>
          <a:p>
            <a:pPr algn="l">
              <a:lnSpc>
                <a:spcPts val="3639"/>
              </a:lnSpc>
            </a:pPr>
            <a:r>
              <a:rPr lang="en-US" sz="2799">
                <a:solidFill>
                  <a:srgbClr val="000000"/>
                </a:solidFill>
                <a:latin typeface="Poppins"/>
                <a:ea typeface="Poppins"/>
                <a:cs typeface="Poppins"/>
                <a:sym typeface="Poppins"/>
              </a:rPr>
              <a:t>  dengan pemberian insentif bagi pengguna,</a:t>
            </a:r>
          </a:p>
          <a:p>
            <a:pPr algn="l">
              <a:lnSpc>
                <a:spcPts val="3639"/>
              </a:lnSpc>
            </a:pPr>
            <a:r>
              <a:rPr lang="en-US" sz="2799">
                <a:solidFill>
                  <a:srgbClr val="000000"/>
                </a:solidFill>
                <a:latin typeface="Poppins"/>
                <a:ea typeface="Poppins"/>
                <a:cs typeface="Poppins"/>
                <a:sym typeface="Poppins"/>
              </a:rPr>
              <a:t>  padukan elemen manusia dan sistem. “pahami</a:t>
            </a:r>
          </a:p>
          <a:p>
            <a:pPr algn="l">
              <a:lnSpc>
                <a:spcPts val="3639"/>
              </a:lnSpc>
            </a:pPr>
            <a:r>
              <a:rPr lang="en-US" sz="2799">
                <a:solidFill>
                  <a:srgbClr val="000000"/>
                </a:solidFill>
                <a:latin typeface="Poppins"/>
                <a:ea typeface="Poppins"/>
                <a:cs typeface="Poppins"/>
                <a:sym typeface="Poppins"/>
              </a:rPr>
              <a:t>  bahwa system bukan pengganti manusia tetap</a:t>
            </a:r>
          </a:p>
          <a:p>
            <a:pPr algn="l">
              <a:lnSpc>
                <a:spcPts val="3639"/>
              </a:lnSpc>
            </a:pPr>
            <a:r>
              <a:rPr lang="en-US" sz="2799">
                <a:solidFill>
                  <a:srgbClr val="000000"/>
                </a:solidFill>
                <a:latin typeface="Poppins"/>
                <a:ea typeface="Poppins"/>
                <a:cs typeface="Poppins"/>
                <a:sym typeface="Poppins"/>
              </a:rPr>
              <a:t>  hanya pendukung” </a:t>
            </a:r>
            <a:r>
              <a:rPr lang="en-US" sz="2799">
                <a:solidFill>
                  <a:srgbClr val="000000"/>
                </a:solidFill>
                <a:latin typeface="Poppins Bold"/>
                <a:ea typeface="Poppins Bold"/>
                <a:cs typeface="Poppins Bold"/>
                <a:sym typeface="Poppins Bold"/>
              </a:rPr>
              <a:t>(Interaction Theory)</a:t>
            </a:r>
          </a:p>
          <a:p>
            <a:pPr algn="l">
              <a:lnSpc>
                <a:spcPts val="3330"/>
              </a:lnSpc>
            </a:pPr>
            <a:endParaRPr lang="en-US" sz="2799">
              <a:solidFill>
                <a:srgbClr val="000000"/>
              </a:solidFill>
              <a:latin typeface="Poppins Bold"/>
              <a:ea typeface="Poppins Bold"/>
              <a:cs typeface="Poppins Bold"/>
              <a:sym typeface="Poppins Bold"/>
            </a:endParaRPr>
          </a:p>
          <a:p>
            <a:pPr algn="l">
              <a:lnSpc>
                <a:spcPts val="2941"/>
              </a:lnSpc>
            </a:pPr>
            <a:endParaRPr lang="en-US" sz="2799">
              <a:solidFill>
                <a:srgbClr val="000000"/>
              </a:solidFill>
              <a:latin typeface="Poppins Bold"/>
              <a:ea typeface="Poppins Bold"/>
              <a:cs typeface="Poppins Bold"/>
              <a:sym typeface="Poppins Bold"/>
            </a:endParaRPr>
          </a:p>
        </p:txBody>
      </p:sp>
      <p:grpSp>
        <p:nvGrpSpPr>
          <p:cNvPr id="18" name="Group 18"/>
          <p:cNvGrpSpPr/>
          <p:nvPr/>
        </p:nvGrpSpPr>
        <p:grpSpPr>
          <a:xfrm>
            <a:off x="10800252" y="1239329"/>
            <a:ext cx="6778697" cy="7827400"/>
            <a:chOff x="0" y="0"/>
            <a:chExt cx="9038263" cy="10436534"/>
          </a:xfrm>
        </p:grpSpPr>
        <p:sp>
          <p:nvSpPr>
            <p:cNvPr id="19" name="Freeform 19"/>
            <p:cNvSpPr/>
            <p:nvPr/>
          </p:nvSpPr>
          <p:spPr>
            <a:xfrm>
              <a:off x="0" y="0"/>
              <a:ext cx="9038209" cy="10436479"/>
            </a:xfrm>
            <a:custGeom>
              <a:avLst/>
              <a:gdLst/>
              <a:ahLst/>
              <a:cxnLst/>
              <a:rect l="l" t="t" r="r" b="b"/>
              <a:pathLst>
                <a:path w="9038209" h="10436479">
                  <a:moveTo>
                    <a:pt x="4519168" y="0"/>
                  </a:moveTo>
                  <a:lnTo>
                    <a:pt x="0" y="2609088"/>
                  </a:lnTo>
                  <a:lnTo>
                    <a:pt x="0" y="7827391"/>
                  </a:lnTo>
                  <a:lnTo>
                    <a:pt x="4519168" y="10436479"/>
                  </a:lnTo>
                  <a:lnTo>
                    <a:pt x="9038209" y="7827391"/>
                  </a:lnTo>
                  <a:lnTo>
                    <a:pt x="9038209" y="2609088"/>
                  </a:lnTo>
                  <a:lnTo>
                    <a:pt x="4519168" y="0"/>
                  </a:lnTo>
                  <a:close/>
                </a:path>
              </a:pathLst>
            </a:custGeom>
            <a:blipFill>
              <a:blip r:embed="rId14"/>
              <a:stretch>
                <a:fillRect l="-36530" r="-36531"/>
              </a:stretch>
            </a:blipFill>
          </p:spPr>
        </p:sp>
      </p:gr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722125" y="7261238"/>
            <a:ext cx="15621821" cy="13267512"/>
          </a:xfrm>
          <a:custGeom>
            <a:avLst/>
            <a:gdLst/>
            <a:ahLst/>
            <a:cxnLst/>
            <a:rect l="l" t="t" r="r" b="b"/>
            <a:pathLst>
              <a:path w="15621821" h="13267512">
                <a:moveTo>
                  <a:pt x="0" y="0"/>
                </a:moveTo>
                <a:lnTo>
                  <a:pt x="15621821" y="0"/>
                </a:lnTo>
                <a:lnTo>
                  <a:pt x="15621821" y="13267512"/>
                </a:lnTo>
                <a:lnTo>
                  <a:pt x="0" y="13267512"/>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grpSp>
        <p:nvGrpSpPr>
          <p:cNvPr id="3" name="Group 3"/>
          <p:cNvGrpSpPr/>
          <p:nvPr/>
        </p:nvGrpSpPr>
        <p:grpSpPr>
          <a:xfrm rot="-1775767">
            <a:off x="7864699" y="9517084"/>
            <a:ext cx="4968491" cy="236003"/>
            <a:chOff x="0" y="0"/>
            <a:chExt cx="6624655" cy="314671"/>
          </a:xfrm>
        </p:grpSpPr>
        <p:sp>
          <p:nvSpPr>
            <p:cNvPr id="4" name="Freeform 4"/>
            <p:cNvSpPr/>
            <p:nvPr/>
          </p:nvSpPr>
          <p:spPr>
            <a:xfrm flipV="1">
              <a:off x="0" y="0"/>
              <a:ext cx="6624701" cy="314706"/>
            </a:xfrm>
            <a:custGeom>
              <a:avLst/>
              <a:gdLst/>
              <a:ahLst/>
              <a:cxnLst/>
              <a:rect l="l" t="t" r="r" b="b"/>
              <a:pathLst>
                <a:path w="6624701" h="314706">
                  <a:moveTo>
                    <a:pt x="0" y="314706"/>
                  </a:moveTo>
                  <a:lnTo>
                    <a:pt x="6624701" y="314706"/>
                  </a:lnTo>
                  <a:lnTo>
                    <a:pt x="6624701" y="0"/>
                  </a:lnTo>
                  <a:lnTo>
                    <a:pt x="0" y="0"/>
                  </a:lnTo>
                  <a:lnTo>
                    <a:pt x="0" y="314706"/>
                  </a:lnTo>
                  <a:close/>
                </a:path>
              </a:pathLst>
            </a:custGeom>
            <a:blipFill>
              <a:blip r:embed="rId4"/>
              <a:stretch>
                <a:fillRect t="-1002" b="-991"/>
              </a:stretch>
            </a:blipFill>
          </p:spPr>
        </p:sp>
      </p:grpSp>
      <p:sp>
        <p:nvSpPr>
          <p:cNvPr id="5" name="Freeform 5"/>
          <p:cNvSpPr/>
          <p:nvPr/>
        </p:nvSpPr>
        <p:spPr>
          <a:xfrm>
            <a:off x="5262374" y="5927028"/>
            <a:ext cx="13265978" cy="9384387"/>
          </a:xfrm>
          <a:custGeom>
            <a:avLst/>
            <a:gdLst/>
            <a:ahLst/>
            <a:cxnLst/>
            <a:rect l="l" t="t" r="r" b="b"/>
            <a:pathLst>
              <a:path w="13265978" h="9384387">
                <a:moveTo>
                  <a:pt x="0" y="0"/>
                </a:moveTo>
                <a:lnTo>
                  <a:pt x="13265977" y="0"/>
                </a:lnTo>
                <a:lnTo>
                  <a:pt x="13265977" y="9384388"/>
                </a:lnTo>
                <a:lnTo>
                  <a:pt x="0" y="9384388"/>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6" name="Freeform 6"/>
          <p:cNvSpPr/>
          <p:nvPr/>
        </p:nvSpPr>
        <p:spPr>
          <a:xfrm>
            <a:off x="9647243" y="-4799183"/>
            <a:ext cx="15621821" cy="13267512"/>
          </a:xfrm>
          <a:custGeom>
            <a:avLst/>
            <a:gdLst/>
            <a:ahLst/>
            <a:cxnLst/>
            <a:rect l="l" t="t" r="r" b="b"/>
            <a:pathLst>
              <a:path w="15621821" h="13267512">
                <a:moveTo>
                  <a:pt x="0" y="0"/>
                </a:moveTo>
                <a:lnTo>
                  <a:pt x="15621821" y="0"/>
                </a:lnTo>
                <a:lnTo>
                  <a:pt x="15621821" y="13267512"/>
                </a:lnTo>
                <a:lnTo>
                  <a:pt x="0" y="13267512"/>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sp>
      <p:sp>
        <p:nvSpPr>
          <p:cNvPr id="7" name="Freeform 7"/>
          <p:cNvSpPr/>
          <p:nvPr/>
        </p:nvSpPr>
        <p:spPr>
          <a:xfrm>
            <a:off x="8333963" y="-3183645"/>
            <a:ext cx="16467996" cy="13986163"/>
          </a:xfrm>
          <a:custGeom>
            <a:avLst/>
            <a:gdLst/>
            <a:ahLst/>
            <a:cxnLst/>
            <a:rect l="l" t="t" r="r" b="b"/>
            <a:pathLst>
              <a:path w="16467996" h="13986163">
                <a:moveTo>
                  <a:pt x="0" y="0"/>
                </a:moveTo>
                <a:lnTo>
                  <a:pt x="16467997" y="0"/>
                </a:lnTo>
                <a:lnTo>
                  <a:pt x="16467997" y="13986163"/>
                </a:lnTo>
                <a:lnTo>
                  <a:pt x="0" y="13986163"/>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sp>
      <p:grpSp>
        <p:nvGrpSpPr>
          <p:cNvPr id="8" name="Group 8"/>
          <p:cNvGrpSpPr/>
          <p:nvPr/>
        </p:nvGrpSpPr>
        <p:grpSpPr>
          <a:xfrm rot="-1813147">
            <a:off x="9836813" y="1312669"/>
            <a:ext cx="8743695" cy="7661663"/>
            <a:chOff x="0" y="0"/>
            <a:chExt cx="11658260" cy="10215551"/>
          </a:xfrm>
        </p:grpSpPr>
        <p:sp>
          <p:nvSpPr>
            <p:cNvPr id="9" name="Freeform 9"/>
            <p:cNvSpPr/>
            <p:nvPr/>
          </p:nvSpPr>
          <p:spPr>
            <a:xfrm>
              <a:off x="0" y="0"/>
              <a:ext cx="11658219" cy="10215499"/>
            </a:xfrm>
            <a:custGeom>
              <a:avLst/>
              <a:gdLst/>
              <a:ahLst/>
              <a:cxnLst/>
              <a:rect l="l" t="t" r="r" b="b"/>
              <a:pathLst>
                <a:path w="11658219" h="10215499">
                  <a:moveTo>
                    <a:pt x="0" y="0"/>
                  </a:moveTo>
                  <a:lnTo>
                    <a:pt x="11658219" y="0"/>
                  </a:lnTo>
                  <a:lnTo>
                    <a:pt x="11658219" y="10215499"/>
                  </a:lnTo>
                  <a:lnTo>
                    <a:pt x="0" y="10215499"/>
                  </a:lnTo>
                  <a:lnTo>
                    <a:pt x="0" y="0"/>
                  </a:lnTo>
                  <a:close/>
                </a:path>
              </a:pathLst>
            </a:custGeom>
            <a:blipFill>
              <a:blip r:embed="rId11"/>
              <a:stretch>
                <a:fillRect t="-44" b="-45"/>
              </a:stretch>
            </a:blipFill>
          </p:spPr>
        </p:sp>
      </p:grpSp>
      <p:sp>
        <p:nvSpPr>
          <p:cNvPr id="10" name="Freeform 10"/>
          <p:cNvSpPr/>
          <p:nvPr/>
        </p:nvSpPr>
        <p:spPr>
          <a:xfrm>
            <a:off x="10595487" y="939081"/>
            <a:ext cx="7226346" cy="8408839"/>
          </a:xfrm>
          <a:custGeom>
            <a:avLst/>
            <a:gdLst/>
            <a:ahLst/>
            <a:cxnLst/>
            <a:rect l="l" t="t" r="r" b="b"/>
            <a:pathLst>
              <a:path w="7226346" h="8408839">
                <a:moveTo>
                  <a:pt x="0" y="0"/>
                </a:moveTo>
                <a:lnTo>
                  <a:pt x="7226346" y="0"/>
                </a:lnTo>
                <a:lnTo>
                  <a:pt x="7226346" y="8408839"/>
                </a:lnTo>
                <a:lnTo>
                  <a:pt x="0" y="8408839"/>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sp>
      <p:grpSp>
        <p:nvGrpSpPr>
          <p:cNvPr id="11" name="Group 11"/>
          <p:cNvGrpSpPr/>
          <p:nvPr/>
        </p:nvGrpSpPr>
        <p:grpSpPr>
          <a:xfrm>
            <a:off x="10819302" y="1229804"/>
            <a:ext cx="6778697" cy="7827400"/>
            <a:chOff x="0" y="0"/>
            <a:chExt cx="9038263" cy="10436534"/>
          </a:xfrm>
        </p:grpSpPr>
        <p:sp>
          <p:nvSpPr>
            <p:cNvPr id="12" name="Freeform 12"/>
            <p:cNvSpPr/>
            <p:nvPr/>
          </p:nvSpPr>
          <p:spPr>
            <a:xfrm>
              <a:off x="0" y="0"/>
              <a:ext cx="9038209" cy="10436479"/>
            </a:xfrm>
            <a:custGeom>
              <a:avLst/>
              <a:gdLst/>
              <a:ahLst/>
              <a:cxnLst/>
              <a:rect l="l" t="t" r="r" b="b"/>
              <a:pathLst>
                <a:path w="9038209" h="10436479">
                  <a:moveTo>
                    <a:pt x="4519168" y="0"/>
                  </a:moveTo>
                  <a:lnTo>
                    <a:pt x="0" y="2609088"/>
                  </a:lnTo>
                  <a:lnTo>
                    <a:pt x="0" y="7827391"/>
                  </a:lnTo>
                  <a:lnTo>
                    <a:pt x="4519168" y="10436479"/>
                  </a:lnTo>
                  <a:lnTo>
                    <a:pt x="9038209" y="7827391"/>
                  </a:lnTo>
                  <a:lnTo>
                    <a:pt x="9038209" y="2609088"/>
                  </a:lnTo>
                  <a:lnTo>
                    <a:pt x="4519168" y="0"/>
                  </a:lnTo>
                  <a:close/>
                </a:path>
              </a:pathLst>
            </a:custGeom>
            <a:blipFill>
              <a:blip r:embed="rId14"/>
              <a:stretch>
                <a:fillRect l="-36603" r="-36603"/>
              </a:stretch>
            </a:blipFill>
          </p:spPr>
        </p:sp>
      </p:grpSp>
      <p:grpSp>
        <p:nvGrpSpPr>
          <p:cNvPr id="13" name="Group 13"/>
          <p:cNvGrpSpPr/>
          <p:nvPr/>
        </p:nvGrpSpPr>
        <p:grpSpPr>
          <a:xfrm rot="-1775767">
            <a:off x="13825705" y="8472786"/>
            <a:ext cx="4968491" cy="236003"/>
            <a:chOff x="0" y="0"/>
            <a:chExt cx="6624655" cy="314671"/>
          </a:xfrm>
        </p:grpSpPr>
        <p:sp>
          <p:nvSpPr>
            <p:cNvPr id="14" name="Freeform 14"/>
            <p:cNvSpPr/>
            <p:nvPr/>
          </p:nvSpPr>
          <p:spPr>
            <a:xfrm>
              <a:off x="0" y="0"/>
              <a:ext cx="6624701" cy="314706"/>
            </a:xfrm>
            <a:custGeom>
              <a:avLst/>
              <a:gdLst/>
              <a:ahLst/>
              <a:cxnLst/>
              <a:rect l="l" t="t" r="r" b="b"/>
              <a:pathLst>
                <a:path w="6624701" h="314706">
                  <a:moveTo>
                    <a:pt x="0" y="0"/>
                  </a:moveTo>
                  <a:lnTo>
                    <a:pt x="6624701" y="0"/>
                  </a:lnTo>
                  <a:lnTo>
                    <a:pt x="6624701" y="314706"/>
                  </a:lnTo>
                  <a:lnTo>
                    <a:pt x="0" y="314706"/>
                  </a:lnTo>
                  <a:lnTo>
                    <a:pt x="0" y="0"/>
                  </a:lnTo>
                  <a:close/>
                </a:path>
              </a:pathLst>
            </a:custGeom>
            <a:blipFill>
              <a:blip r:embed="rId4"/>
              <a:stretch>
                <a:fillRect t="-1002" b="-991"/>
              </a:stretch>
            </a:blipFill>
          </p:spPr>
        </p:sp>
      </p:grpSp>
      <p:grpSp>
        <p:nvGrpSpPr>
          <p:cNvPr id="15" name="Group 15"/>
          <p:cNvGrpSpPr/>
          <p:nvPr/>
        </p:nvGrpSpPr>
        <p:grpSpPr>
          <a:xfrm rot="-1775767">
            <a:off x="11104039" y="765857"/>
            <a:ext cx="4968491" cy="236003"/>
            <a:chOff x="0" y="0"/>
            <a:chExt cx="6624655" cy="314671"/>
          </a:xfrm>
        </p:grpSpPr>
        <p:sp>
          <p:nvSpPr>
            <p:cNvPr id="16" name="Freeform 16"/>
            <p:cNvSpPr/>
            <p:nvPr/>
          </p:nvSpPr>
          <p:spPr>
            <a:xfrm flipV="1">
              <a:off x="0" y="0"/>
              <a:ext cx="6624701" cy="314706"/>
            </a:xfrm>
            <a:custGeom>
              <a:avLst/>
              <a:gdLst/>
              <a:ahLst/>
              <a:cxnLst/>
              <a:rect l="l" t="t" r="r" b="b"/>
              <a:pathLst>
                <a:path w="6624701" h="314706">
                  <a:moveTo>
                    <a:pt x="0" y="314706"/>
                  </a:moveTo>
                  <a:lnTo>
                    <a:pt x="6624701" y="314706"/>
                  </a:lnTo>
                  <a:lnTo>
                    <a:pt x="6624701" y="0"/>
                  </a:lnTo>
                  <a:lnTo>
                    <a:pt x="0" y="0"/>
                  </a:lnTo>
                  <a:lnTo>
                    <a:pt x="0" y="314706"/>
                  </a:lnTo>
                  <a:close/>
                </a:path>
              </a:pathLst>
            </a:custGeom>
            <a:blipFill>
              <a:blip r:embed="rId4"/>
              <a:stretch>
                <a:fillRect t="-1002" b="-991"/>
              </a:stretch>
            </a:blipFill>
          </p:spPr>
        </p:sp>
      </p:grpSp>
      <p:grpSp>
        <p:nvGrpSpPr>
          <p:cNvPr id="17" name="Group 17"/>
          <p:cNvGrpSpPr/>
          <p:nvPr/>
        </p:nvGrpSpPr>
        <p:grpSpPr>
          <a:xfrm rot="1804615">
            <a:off x="9891747" y="8537528"/>
            <a:ext cx="4644064" cy="220593"/>
            <a:chOff x="0" y="0"/>
            <a:chExt cx="6192085" cy="294124"/>
          </a:xfrm>
        </p:grpSpPr>
        <p:sp>
          <p:nvSpPr>
            <p:cNvPr id="18" name="Freeform 18"/>
            <p:cNvSpPr/>
            <p:nvPr/>
          </p:nvSpPr>
          <p:spPr>
            <a:xfrm>
              <a:off x="0" y="0"/>
              <a:ext cx="6192139" cy="294132"/>
            </a:xfrm>
            <a:custGeom>
              <a:avLst/>
              <a:gdLst/>
              <a:ahLst/>
              <a:cxnLst/>
              <a:rect l="l" t="t" r="r" b="b"/>
              <a:pathLst>
                <a:path w="6192139" h="294132">
                  <a:moveTo>
                    <a:pt x="0" y="0"/>
                  </a:moveTo>
                  <a:lnTo>
                    <a:pt x="6192139" y="0"/>
                  </a:lnTo>
                  <a:lnTo>
                    <a:pt x="6192139" y="294132"/>
                  </a:lnTo>
                  <a:lnTo>
                    <a:pt x="0" y="294132"/>
                  </a:lnTo>
                  <a:lnTo>
                    <a:pt x="0" y="0"/>
                  </a:lnTo>
                  <a:close/>
                </a:path>
              </a:pathLst>
            </a:custGeom>
            <a:blipFill>
              <a:blip r:embed="rId4"/>
              <a:stretch>
                <a:fillRect t="-1002" b="-999"/>
              </a:stretch>
            </a:blipFill>
          </p:spPr>
        </p:sp>
      </p:grpSp>
      <p:sp>
        <p:nvSpPr>
          <p:cNvPr id="21" name="TextBox 21"/>
          <p:cNvSpPr txBox="1"/>
          <p:nvPr/>
        </p:nvSpPr>
        <p:spPr>
          <a:xfrm>
            <a:off x="1028700" y="3616641"/>
            <a:ext cx="8618543" cy="1659424"/>
          </a:xfrm>
          <a:prstGeom prst="rect">
            <a:avLst/>
          </a:prstGeom>
        </p:spPr>
        <p:txBody>
          <a:bodyPr lIns="0" tIns="0" rIns="0" bIns="0" rtlCol="0" anchor="t">
            <a:spAutoFit/>
          </a:bodyPr>
          <a:lstStyle/>
          <a:p>
            <a:pPr algn="l">
              <a:lnSpc>
                <a:spcPts val="11710"/>
              </a:lnSpc>
            </a:pPr>
            <a:r>
              <a:rPr lang="en-US" sz="10271">
                <a:solidFill>
                  <a:srgbClr val="000000"/>
                </a:solidFill>
                <a:latin typeface="Poppins Bold"/>
                <a:ea typeface="Poppins Bold"/>
                <a:cs typeface="Poppins Bold"/>
                <a:sym typeface="Poppins Bold"/>
              </a:rPr>
              <a:t>Terimakasih</a:t>
            </a:r>
          </a:p>
        </p:txBody>
      </p:sp>
      <p:sp>
        <p:nvSpPr>
          <p:cNvPr id="23" name="Freeform 23"/>
          <p:cNvSpPr/>
          <p:nvPr/>
        </p:nvSpPr>
        <p:spPr>
          <a:xfrm>
            <a:off x="479201" y="436765"/>
            <a:ext cx="1586077" cy="1586077"/>
          </a:xfrm>
          <a:custGeom>
            <a:avLst/>
            <a:gdLst/>
            <a:ahLst/>
            <a:cxnLst/>
            <a:rect l="l" t="t" r="r" b="b"/>
            <a:pathLst>
              <a:path w="1586077" h="1586077">
                <a:moveTo>
                  <a:pt x="0" y="0"/>
                </a:moveTo>
                <a:lnTo>
                  <a:pt x="1586077" y="0"/>
                </a:lnTo>
                <a:lnTo>
                  <a:pt x="1586077" y="1586078"/>
                </a:lnTo>
                <a:lnTo>
                  <a:pt x="0" y="1586078"/>
                </a:lnTo>
                <a:lnTo>
                  <a:pt x="0" y="0"/>
                </a:lnTo>
                <a:close/>
              </a:path>
            </a:pathLst>
          </a:custGeom>
          <a:blipFill>
            <a:blip r:embed="rId15"/>
            <a:stretch>
              <a:fillRect/>
            </a:stretch>
          </a:blipFill>
        </p:spPr>
      </p:sp>
      <p:sp>
        <p:nvSpPr>
          <p:cNvPr id="24" name="Freeform 24"/>
          <p:cNvSpPr/>
          <p:nvPr/>
        </p:nvSpPr>
        <p:spPr>
          <a:xfrm>
            <a:off x="2323768" y="522262"/>
            <a:ext cx="2655878" cy="1415085"/>
          </a:xfrm>
          <a:custGeom>
            <a:avLst/>
            <a:gdLst/>
            <a:ahLst/>
            <a:cxnLst/>
            <a:rect l="l" t="t" r="r" b="b"/>
            <a:pathLst>
              <a:path w="2655878" h="1415085">
                <a:moveTo>
                  <a:pt x="0" y="0"/>
                </a:moveTo>
                <a:lnTo>
                  <a:pt x="2655878" y="0"/>
                </a:lnTo>
                <a:lnTo>
                  <a:pt x="2655878" y="1415085"/>
                </a:lnTo>
                <a:lnTo>
                  <a:pt x="0" y="1415085"/>
                </a:lnTo>
                <a:lnTo>
                  <a:pt x="0" y="0"/>
                </a:lnTo>
                <a:close/>
              </a:path>
            </a:pathLst>
          </a:custGeom>
          <a:blipFill>
            <a:blip r:embed="rId16"/>
            <a:stretch>
              <a:fillRect/>
            </a:stretch>
          </a:blipFill>
        </p:spPr>
      </p:sp>
      <p:sp>
        <p:nvSpPr>
          <p:cNvPr id="25" name="Freeform 25"/>
          <p:cNvSpPr/>
          <p:nvPr/>
        </p:nvSpPr>
        <p:spPr>
          <a:xfrm>
            <a:off x="5262374" y="344180"/>
            <a:ext cx="1869210" cy="1869210"/>
          </a:xfrm>
          <a:custGeom>
            <a:avLst/>
            <a:gdLst/>
            <a:ahLst/>
            <a:cxnLst/>
            <a:rect l="l" t="t" r="r" b="b"/>
            <a:pathLst>
              <a:path w="1869210" h="1869210">
                <a:moveTo>
                  <a:pt x="0" y="0"/>
                </a:moveTo>
                <a:lnTo>
                  <a:pt x="1869210" y="0"/>
                </a:lnTo>
                <a:lnTo>
                  <a:pt x="1869210" y="1869211"/>
                </a:lnTo>
                <a:lnTo>
                  <a:pt x="0" y="1869211"/>
                </a:lnTo>
                <a:lnTo>
                  <a:pt x="0" y="0"/>
                </a:lnTo>
                <a:close/>
              </a:path>
            </a:pathLst>
          </a:custGeom>
          <a:blipFill>
            <a:blip r:embed="rId17"/>
            <a:stretch>
              <a:fillRect/>
            </a:stretch>
          </a:blipFill>
        </p:spPr>
      </p:sp>
      <p:sp>
        <p:nvSpPr>
          <p:cNvPr id="26" name="Freeform 26"/>
          <p:cNvSpPr/>
          <p:nvPr/>
        </p:nvSpPr>
        <p:spPr>
          <a:xfrm>
            <a:off x="7324111" y="344180"/>
            <a:ext cx="2019705" cy="1869210"/>
          </a:xfrm>
          <a:custGeom>
            <a:avLst/>
            <a:gdLst/>
            <a:ahLst/>
            <a:cxnLst/>
            <a:rect l="l" t="t" r="r" b="b"/>
            <a:pathLst>
              <a:path w="2019705" h="1869210">
                <a:moveTo>
                  <a:pt x="0" y="0"/>
                </a:moveTo>
                <a:lnTo>
                  <a:pt x="2019705" y="0"/>
                </a:lnTo>
                <a:lnTo>
                  <a:pt x="2019705" y="1869211"/>
                </a:lnTo>
                <a:lnTo>
                  <a:pt x="0" y="1869211"/>
                </a:lnTo>
                <a:lnTo>
                  <a:pt x="0" y="0"/>
                </a:lnTo>
                <a:close/>
              </a:path>
            </a:pathLst>
          </a:custGeom>
          <a:blipFill>
            <a:blip r:embed="rId18"/>
            <a:stretch>
              <a:fillRect/>
            </a:stretch>
          </a:blipFill>
        </p:spPr>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5400000" flipH="1" flipV="1">
            <a:off x="-183894" y="-674598"/>
            <a:ext cx="2117840" cy="3264897"/>
          </a:xfrm>
          <a:custGeom>
            <a:avLst/>
            <a:gdLst/>
            <a:ahLst/>
            <a:cxnLst/>
            <a:rect l="l" t="t" r="r" b="b"/>
            <a:pathLst>
              <a:path w="2117840" h="3264897">
                <a:moveTo>
                  <a:pt x="2117840" y="3264897"/>
                </a:moveTo>
                <a:lnTo>
                  <a:pt x="0" y="3264897"/>
                </a:lnTo>
                <a:lnTo>
                  <a:pt x="0" y="0"/>
                </a:lnTo>
                <a:lnTo>
                  <a:pt x="2117840" y="0"/>
                </a:lnTo>
                <a:lnTo>
                  <a:pt x="2117840" y="3264897"/>
                </a:lnTo>
                <a:close/>
              </a:path>
            </a:pathLst>
          </a:custGeom>
          <a:blipFill>
            <a:blip r:embed="rId2">
              <a:extLst>
                <a:ext uri="{96DAC541-7B7A-43D3-8B79-37D633B846F1}">
                  <asvg:svgBlip xmlns:asvg="http://schemas.microsoft.com/office/drawing/2016/SVG/main" r:embed="rId3"/>
                </a:ext>
              </a:extLst>
            </a:blip>
            <a:stretch>
              <a:fillRect l="-37642" r="-37642"/>
            </a:stretch>
          </a:blipFill>
        </p:spPr>
      </p:sp>
      <p:sp>
        <p:nvSpPr>
          <p:cNvPr id="3" name="Freeform 3"/>
          <p:cNvSpPr/>
          <p:nvPr/>
        </p:nvSpPr>
        <p:spPr>
          <a:xfrm rot="-5400000" flipH="1">
            <a:off x="16351493" y="-712127"/>
            <a:ext cx="2117840" cy="3264897"/>
          </a:xfrm>
          <a:custGeom>
            <a:avLst/>
            <a:gdLst/>
            <a:ahLst/>
            <a:cxnLst/>
            <a:rect l="l" t="t" r="r" b="b"/>
            <a:pathLst>
              <a:path w="2117840" h="3264897">
                <a:moveTo>
                  <a:pt x="2117840" y="0"/>
                </a:moveTo>
                <a:lnTo>
                  <a:pt x="0" y="0"/>
                </a:lnTo>
                <a:lnTo>
                  <a:pt x="0" y="3264897"/>
                </a:lnTo>
                <a:lnTo>
                  <a:pt x="2117840" y="3264897"/>
                </a:lnTo>
                <a:lnTo>
                  <a:pt x="2117840" y="0"/>
                </a:lnTo>
                <a:close/>
              </a:path>
            </a:pathLst>
          </a:custGeom>
          <a:blipFill>
            <a:blip r:embed="rId2">
              <a:extLst>
                <a:ext uri="{96DAC541-7B7A-43D3-8B79-37D633B846F1}">
                  <asvg:svgBlip xmlns:asvg="http://schemas.microsoft.com/office/drawing/2016/SVG/main" r:embed="rId3"/>
                </a:ext>
              </a:extLst>
            </a:blip>
            <a:stretch>
              <a:fillRect l="-37642" r="-37642"/>
            </a:stretch>
          </a:blipFill>
        </p:spPr>
      </p:sp>
      <p:sp>
        <p:nvSpPr>
          <p:cNvPr id="4" name="Freeform 4"/>
          <p:cNvSpPr/>
          <p:nvPr/>
        </p:nvSpPr>
        <p:spPr>
          <a:xfrm>
            <a:off x="3938494" y="9746159"/>
            <a:ext cx="16477376" cy="1000571"/>
          </a:xfrm>
          <a:custGeom>
            <a:avLst/>
            <a:gdLst/>
            <a:ahLst/>
            <a:cxnLst/>
            <a:rect l="l" t="t" r="r" b="b"/>
            <a:pathLst>
              <a:path w="16477376" h="1000571">
                <a:moveTo>
                  <a:pt x="0" y="0"/>
                </a:moveTo>
                <a:lnTo>
                  <a:pt x="16477376" y="0"/>
                </a:lnTo>
                <a:lnTo>
                  <a:pt x="16477376" y="1000571"/>
                </a:lnTo>
                <a:lnTo>
                  <a:pt x="0" y="1000571"/>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5" name="Freeform 5"/>
          <p:cNvSpPr/>
          <p:nvPr/>
        </p:nvSpPr>
        <p:spPr>
          <a:xfrm>
            <a:off x="-1024868" y="9746159"/>
            <a:ext cx="7295490" cy="1000571"/>
          </a:xfrm>
          <a:custGeom>
            <a:avLst/>
            <a:gdLst/>
            <a:ahLst/>
            <a:cxnLst/>
            <a:rect l="l" t="t" r="r" b="b"/>
            <a:pathLst>
              <a:path w="7295490" h="1000571">
                <a:moveTo>
                  <a:pt x="0" y="0"/>
                </a:moveTo>
                <a:lnTo>
                  <a:pt x="7295490" y="0"/>
                </a:lnTo>
                <a:lnTo>
                  <a:pt x="7295490" y="1000571"/>
                </a:lnTo>
                <a:lnTo>
                  <a:pt x="0" y="1000571"/>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6" name="Freeform 6"/>
          <p:cNvSpPr/>
          <p:nvPr/>
        </p:nvSpPr>
        <p:spPr>
          <a:xfrm>
            <a:off x="1028700" y="3417094"/>
            <a:ext cx="6255643" cy="5841206"/>
          </a:xfrm>
          <a:custGeom>
            <a:avLst/>
            <a:gdLst/>
            <a:ahLst/>
            <a:cxnLst/>
            <a:rect l="l" t="t" r="r" b="b"/>
            <a:pathLst>
              <a:path w="6255643" h="5841206">
                <a:moveTo>
                  <a:pt x="0" y="0"/>
                </a:moveTo>
                <a:lnTo>
                  <a:pt x="6255643" y="0"/>
                </a:lnTo>
                <a:lnTo>
                  <a:pt x="6255643" y="5841206"/>
                </a:lnTo>
                <a:lnTo>
                  <a:pt x="0" y="5841206"/>
                </a:lnTo>
                <a:lnTo>
                  <a:pt x="0" y="0"/>
                </a:lnTo>
                <a:close/>
              </a:path>
            </a:pathLst>
          </a:custGeom>
          <a:blipFill>
            <a:blip r:embed="rId8">
              <a:extLst>
                <a:ext uri="{96DAC541-7B7A-43D3-8B79-37D633B846F1}">
                  <asvg:svgBlip xmlns:asvg="http://schemas.microsoft.com/office/drawing/2016/SVG/main" r:embed="rId9"/>
                </a:ext>
              </a:extLst>
            </a:blip>
            <a:stretch>
              <a:fillRect t="-42" b="-42"/>
            </a:stretch>
          </a:blipFill>
        </p:spPr>
      </p:sp>
      <p:sp>
        <p:nvSpPr>
          <p:cNvPr id="7" name="Freeform 7"/>
          <p:cNvSpPr/>
          <p:nvPr/>
        </p:nvSpPr>
        <p:spPr>
          <a:xfrm>
            <a:off x="8583525" y="3325043"/>
            <a:ext cx="1447243" cy="1286154"/>
          </a:xfrm>
          <a:custGeom>
            <a:avLst/>
            <a:gdLst/>
            <a:ahLst/>
            <a:cxnLst/>
            <a:rect l="l" t="t" r="r" b="b"/>
            <a:pathLst>
              <a:path w="1447243" h="1286154">
                <a:moveTo>
                  <a:pt x="0" y="0"/>
                </a:moveTo>
                <a:lnTo>
                  <a:pt x="1447243" y="0"/>
                </a:lnTo>
                <a:lnTo>
                  <a:pt x="1447243" y="1286154"/>
                </a:lnTo>
                <a:lnTo>
                  <a:pt x="0" y="1286154"/>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sp>
      <p:sp>
        <p:nvSpPr>
          <p:cNvPr id="8" name="Freeform 8"/>
          <p:cNvSpPr/>
          <p:nvPr/>
        </p:nvSpPr>
        <p:spPr>
          <a:xfrm>
            <a:off x="8583525" y="4895316"/>
            <a:ext cx="1447243" cy="1286154"/>
          </a:xfrm>
          <a:custGeom>
            <a:avLst/>
            <a:gdLst/>
            <a:ahLst/>
            <a:cxnLst/>
            <a:rect l="l" t="t" r="r" b="b"/>
            <a:pathLst>
              <a:path w="1447243" h="1286154">
                <a:moveTo>
                  <a:pt x="0" y="0"/>
                </a:moveTo>
                <a:lnTo>
                  <a:pt x="1447243" y="0"/>
                </a:lnTo>
                <a:lnTo>
                  <a:pt x="1447243" y="1286154"/>
                </a:lnTo>
                <a:lnTo>
                  <a:pt x="0" y="1286154"/>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sp>
      <p:sp>
        <p:nvSpPr>
          <p:cNvPr id="9" name="Freeform 9"/>
          <p:cNvSpPr/>
          <p:nvPr/>
        </p:nvSpPr>
        <p:spPr>
          <a:xfrm>
            <a:off x="8583525" y="6469215"/>
            <a:ext cx="1447243" cy="1286154"/>
          </a:xfrm>
          <a:custGeom>
            <a:avLst/>
            <a:gdLst/>
            <a:ahLst/>
            <a:cxnLst/>
            <a:rect l="l" t="t" r="r" b="b"/>
            <a:pathLst>
              <a:path w="1447243" h="1286154">
                <a:moveTo>
                  <a:pt x="0" y="0"/>
                </a:moveTo>
                <a:lnTo>
                  <a:pt x="1447243" y="0"/>
                </a:lnTo>
                <a:lnTo>
                  <a:pt x="1447243" y="1286154"/>
                </a:lnTo>
                <a:lnTo>
                  <a:pt x="0" y="1286154"/>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sp>
      <p:sp>
        <p:nvSpPr>
          <p:cNvPr id="10" name="Freeform 10"/>
          <p:cNvSpPr/>
          <p:nvPr/>
        </p:nvSpPr>
        <p:spPr>
          <a:xfrm>
            <a:off x="8583525" y="8041184"/>
            <a:ext cx="1447243" cy="1286154"/>
          </a:xfrm>
          <a:custGeom>
            <a:avLst/>
            <a:gdLst/>
            <a:ahLst/>
            <a:cxnLst/>
            <a:rect l="l" t="t" r="r" b="b"/>
            <a:pathLst>
              <a:path w="1447243" h="1286154">
                <a:moveTo>
                  <a:pt x="0" y="0"/>
                </a:moveTo>
                <a:lnTo>
                  <a:pt x="1447243" y="0"/>
                </a:lnTo>
                <a:lnTo>
                  <a:pt x="1447243" y="1286154"/>
                </a:lnTo>
                <a:lnTo>
                  <a:pt x="0" y="1286154"/>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sp>
      <p:sp>
        <p:nvSpPr>
          <p:cNvPr id="11" name="Freeform 11"/>
          <p:cNvSpPr/>
          <p:nvPr/>
        </p:nvSpPr>
        <p:spPr>
          <a:xfrm>
            <a:off x="2883514" y="5064690"/>
            <a:ext cx="2546015" cy="2546015"/>
          </a:xfrm>
          <a:custGeom>
            <a:avLst/>
            <a:gdLst/>
            <a:ahLst/>
            <a:cxnLst/>
            <a:rect l="l" t="t" r="r" b="b"/>
            <a:pathLst>
              <a:path w="2546015" h="2546015">
                <a:moveTo>
                  <a:pt x="0" y="0"/>
                </a:moveTo>
                <a:lnTo>
                  <a:pt x="2546015" y="0"/>
                </a:lnTo>
                <a:lnTo>
                  <a:pt x="2546015" y="2546015"/>
                </a:lnTo>
                <a:lnTo>
                  <a:pt x="0" y="2546015"/>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sp>
      <p:sp>
        <p:nvSpPr>
          <p:cNvPr id="12" name="Freeform 12"/>
          <p:cNvSpPr/>
          <p:nvPr/>
        </p:nvSpPr>
        <p:spPr>
          <a:xfrm>
            <a:off x="3490646" y="5510994"/>
            <a:ext cx="1331751" cy="1522001"/>
          </a:xfrm>
          <a:custGeom>
            <a:avLst/>
            <a:gdLst/>
            <a:ahLst/>
            <a:cxnLst/>
            <a:rect l="l" t="t" r="r" b="b"/>
            <a:pathLst>
              <a:path w="1331751" h="1522001">
                <a:moveTo>
                  <a:pt x="0" y="0"/>
                </a:moveTo>
                <a:lnTo>
                  <a:pt x="1331751" y="0"/>
                </a:lnTo>
                <a:lnTo>
                  <a:pt x="1331751" y="1522001"/>
                </a:lnTo>
                <a:lnTo>
                  <a:pt x="0" y="1522001"/>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sp>
      <p:sp>
        <p:nvSpPr>
          <p:cNvPr id="13" name="Freeform 13"/>
          <p:cNvSpPr/>
          <p:nvPr/>
        </p:nvSpPr>
        <p:spPr>
          <a:xfrm>
            <a:off x="1462064" y="4004835"/>
            <a:ext cx="1562073" cy="1206701"/>
          </a:xfrm>
          <a:custGeom>
            <a:avLst/>
            <a:gdLst/>
            <a:ahLst/>
            <a:cxnLst/>
            <a:rect l="l" t="t" r="r" b="b"/>
            <a:pathLst>
              <a:path w="1562073" h="1206701">
                <a:moveTo>
                  <a:pt x="0" y="0"/>
                </a:moveTo>
                <a:lnTo>
                  <a:pt x="1562073" y="0"/>
                </a:lnTo>
                <a:lnTo>
                  <a:pt x="1562073" y="1206701"/>
                </a:lnTo>
                <a:lnTo>
                  <a:pt x="0" y="1206701"/>
                </a:lnTo>
                <a:lnTo>
                  <a:pt x="0" y="0"/>
                </a:lnTo>
                <a:close/>
              </a:path>
            </a:pathLst>
          </a:custGeom>
          <a:blipFill>
            <a:blip r:embed="rId16">
              <a:extLst>
                <a:ext uri="{96DAC541-7B7A-43D3-8B79-37D633B846F1}">
                  <asvg:svgBlip xmlns:asvg="http://schemas.microsoft.com/office/drawing/2016/SVG/main" r:embed="rId17"/>
                </a:ext>
              </a:extLst>
            </a:blip>
            <a:stretch>
              <a:fillRect t="-122" b="-122"/>
            </a:stretch>
          </a:blipFill>
        </p:spPr>
      </p:sp>
      <p:sp>
        <p:nvSpPr>
          <p:cNvPr id="14" name="Freeform 14"/>
          <p:cNvSpPr/>
          <p:nvPr/>
        </p:nvSpPr>
        <p:spPr>
          <a:xfrm>
            <a:off x="5278640" y="3888823"/>
            <a:ext cx="1432860" cy="1389874"/>
          </a:xfrm>
          <a:custGeom>
            <a:avLst/>
            <a:gdLst/>
            <a:ahLst/>
            <a:cxnLst/>
            <a:rect l="l" t="t" r="r" b="b"/>
            <a:pathLst>
              <a:path w="1432860" h="1389874">
                <a:moveTo>
                  <a:pt x="0" y="0"/>
                </a:moveTo>
                <a:lnTo>
                  <a:pt x="1432860" y="0"/>
                </a:lnTo>
                <a:lnTo>
                  <a:pt x="1432860" y="1389874"/>
                </a:lnTo>
                <a:lnTo>
                  <a:pt x="0" y="1389874"/>
                </a:lnTo>
                <a:lnTo>
                  <a:pt x="0" y="0"/>
                </a:lnTo>
                <a:close/>
              </a:path>
            </a:pathLst>
          </a:custGeom>
          <a:blipFill>
            <a:blip r:embed="rId18">
              <a:extLst>
                <a:ext uri="{96DAC541-7B7A-43D3-8B79-37D633B846F1}">
                  <asvg:svgBlip xmlns:asvg="http://schemas.microsoft.com/office/drawing/2016/SVG/main" r:embed="rId19"/>
                </a:ext>
              </a:extLst>
            </a:blip>
            <a:stretch>
              <a:fillRect t="-180" b="-180"/>
            </a:stretch>
          </a:blipFill>
        </p:spPr>
      </p:sp>
      <p:sp>
        <p:nvSpPr>
          <p:cNvPr id="15" name="Freeform 15"/>
          <p:cNvSpPr/>
          <p:nvPr/>
        </p:nvSpPr>
        <p:spPr>
          <a:xfrm>
            <a:off x="1704789" y="7431199"/>
            <a:ext cx="1319347" cy="1259377"/>
          </a:xfrm>
          <a:custGeom>
            <a:avLst/>
            <a:gdLst/>
            <a:ahLst/>
            <a:cxnLst/>
            <a:rect l="l" t="t" r="r" b="b"/>
            <a:pathLst>
              <a:path w="1319347" h="1259377">
                <a:moveTo>
                  <a:pt x="0" y="0"/>
                </a:moveTo>
                <a:lnTo>
                  <a:pt x="1319347" y="0"/>
                </a:lnTo>
                <a:lnTo>
                  <a:pt x="1319347" y="1259377"/>
                </a:lnTo>
                <a:lnTo>
                  <a:pt x="0" y="1259377"/>
                </a:lnTo>
                <a:lnTo>
                  <a:pt x="0" y="0"/>
                </a:lnTo>
                <a:close/>
              </a:path>
            </a:pathLst>
          </a:custGeom>
          <a:blipFill>
            <a:blip r:embed="rId20">
              <a:extLst>
                <a:ext uri="{96DAC541-7B7A-43D3-8B79-37D633B846F1}">
                  <asvg:svgBlip xmlns:asvg="http://schemas.microsoft.com/office/drawing/2016/SVG/main" r:embed="rId21"/>
                </a:ext>
              </a:extLst>
            </a:blip>
            <a:stretch>
              <a:fillRect t="-119" b="-119"/>
            </a:stretch>
          </a:blipFill>
        </p:spPr>
      </p:sp>
      <p:sp>
        <p:nvSpPr>
          <p:cNvPr id="16" name="Freeform 16"/>
          <p:cNvSpPr/>
          <p:nvPr/>
        </p:nvSpPr>
        <p:spPr>
          <a:xfrm>
            <a:off x="5278640" y="7365133"/>
            <a:ext cx="1432860" cy="1355843"/>
          </a:xfrm>
          <a:custGeom>
            <a:avLst/>
            <a:gdLst/>
            <a:ahLst/>
            <a:cxnLst/>
            <a:rect l="l" t="t" r="r" b="b"/>
            <a:pathLst>
              <a:path w="1432860" h="1355843">
                <a:moveTo>
                  <a:pt x="0" y="0"/>
                </a:moveTo>
                <a:lnTo>
                  <a:pt x="1432860" y="0"/>
                </a:lnTo>
                <a:lnTo>
                  <a:pt x="1432860" y="1355843"/>
                </a:lnTo>
                <a:lnTo>
                  <a:pt x="0" y="1355843"/>
                </a:lnTo>
                <a:lnTo>
                  <a:pt x="0" y="0"/>
                </a:lnTo>
                <a:close/>
              </a:path>
            </a:pathLst>
          </a:custGeom>
          <a:blipFill>
            <a:blip r:embed="rId22">
              <a:extLst>
                <a:ext uri="{96DAC541-7B7A-43D3-8B79-37D633B846F1}">
                  <asvg:svgBlip xmlns:asvg="http://schemas.microsoft.com/office/drawing/2016/SVG/main" r:embed="rId23"/>
                </a:ext>
              </a:extLst>
            </a:blip>
            <a:stretch>
              <a:fillRect t="-40" b="-40"/>
            </a:stretch>
          </a:blipFill>
        </p:spPr>
      </p:sp>
      <p:sp>
        <p:nvSpPr>
          <p:cNvPr id="17" name="TextBox 17"/>
          <p:cNvSpPr txBox="1"/>
          <p:nvPr/>
        </p:nvSpPr>
        <p:spPr>
          <a:xfrm>
            <a:off x="4562165" y="990600"/>
            <a:ext cx="9163669" cy="723900"/>
          </a:xfrm>
          <a:prstGeom prst="rect">
            <a:avLst/>
          </a:prstGeom>
        </p:spPr>
        <p:txBody>
          <a:bodyPr lIns="0" tIns="0" rIns="0" bIns="0" rtlCol="0" anchor="t">
            <a:spAutoFit/>
          </a:bodyPr>
          <a:lstStyle/>
          <a:p>
            <a:pPr algn="ctr">
              <a:lnSpc>
                <a:spcPts val="5173"/>
              </a:lnSpc>
            </a:pPr>
            <a:r>
              <a:rPr lang="en-US" sz="4500">
                <a:solidFill>
                  <a:srgbClr val="000000"/>
                </a:solidFill>
                <a:latin typeface="Poppins Bold"/>
                <a:ea typeface="Poppins Bold"/>
                <a:cs typeface="Poppins Bold"/>
                <a:sym typeface="Poppins Bold"/>
              </a:rPr>
              <a:t>Tujuan Pembelajaran</a:t>
            </a:r>
          </a:p>
        </p:txBody>
      </p:sp>
      <p:sp>
        <p:nvSpPr>
          <p:cNvPr id="18" name="TextBox 18"/>
          <p:cNvSpPr txBox="1"/>
          <p:nvPr/>
        </p:nvSpPr>
        <p:spPr>
          <a:xfrm>
            <a:off x="10229726" y="3349845"/>
            <a:ext cx="5002227" cy="538978"/>
          </a:xfrm>
          <a:prstGeom prst="rect">
            <a:avLst/>
          </a:prstGeom>
        </p:spPr>
        <p:txBody>
          <a:bodyPr lIns="0" tIns="0" rIns="0" bIns="0" rtlCol="0" anchor="t">
            <a:spAutoFit/>
          </a:bodyPr>
          <a:lstStyle/>
          <a:p>
            <a:pPr algn="l">
              <a:lnSpc>
                <a:spcPts val="3699"/>
              </a:lnSpc>
            </a:pPr>
            <a:r>
              <a:rPr lang="en-US" sz="2642" dirty="0">
                <a:solidFill>
                  <a:srgbClr val="000000"/>
                </a:solidFill>
                <a:latin typeface="Poppins Bold"/>
                <a:ea typeface="Poppins Bold"/>
                <a:cs typeface="Poppins Bold"/>
                <a:sym typeface="Poppins Bold"/>
              </a:rPr>
              <a:t>Mampu </a:t>
            </a:r>
            <a:r>
              <a:rPr lang="en-US" sz="2642" dirty="0" err="1">
                <a:solidFill>
                  <a:srgbClr val="000000"/>
                </a:solidFill>
                <a:latin typeface="Poppins Bold"/>
                <a:ea typeface="Poppins Bold"/>
                <a:cs typeface="Poppins Bold"/>
                <a:sym typeface="Poppins Bold"/>
              </a:rPr>
              <a:t>menjelaskan</a:t>
            </a:r>
            <a:endParaRPr lang="en-US" sz="2642" dirty="0">
              <a:solidFill>
                <a:srgbClr val="000000"/>
              </a:solidFill>
              <a:latin typeface="Poppins Bold"/>
              <a:ea typeface="Poppins Bold"/>
              <a:cs typeface="Poppins Bold"/>
              <a:sym typeface="Poppins Bold"/>
            </a:endParaRPr>
          </a:p>
        </p:txBody>
      </p:sp>
      <p:sp>
        <p:nvSpPr>
          <p:cNvPr id="19" name="TextBox 19"/>
          <p:cNvSpPr txBox="1"/>
          <p:nvPr/>
        </p:nvSpPr>
        <p:spPr>
          <a:xfrm>
            <a:off x="8966004" y="3374563"/>
            <a:ext cx="682286" cy="943426"/>
          </a:xfrm>
          <a:prstGeom prst="rect">
            <a:avLst/>
          </a:prstGeom>
        </p:spPr>
        <p:txBody>
          <a:bodyPr lIns="0" tIns="0" rIns="0" bIns="0" rtlCol="0" anchor="t">
            <a:spAutoFit/>
          </a:bodyPr>
          <a:lstStyle/>
          <a:p>
            <a:pPr algn="ctr">
              <a:lnSpc>
                <a:spcPts val="6216"/>
              </a:lnSpc>
            </a:pPr>
            <a:r>
              <a:rPr lang="en-US" sz="4440">
                <a:solidFill>
                  <a:srgbClr val="FFFFFF"/>
                </a:solidFill>
                <a:latin typeface="Poppins Bold"/>
                <a:ea typeface="Poppins Bold"/>
                <a:cs typeface="Poppins Bold"/>
                <a:sym typeface="Poppins Bold"/>
              </a:rPr>
              <a:t>01</a:t>
            </a:r>
          </a:p>
        </p:txBody>
      </p:sp>
      <p:sp>
        <p:nvSpPr>
          <p:cNvPr id="20" name="TextBox 20"/>
          <p:cNvSpPr txBox="1"/>
          <p:nvPr/>
        </p:nvSpPr>
        <p:spPr>
          <a:xfrm>
            <a:off x="8779687" y="4944836"/>
            <a:ext cx="1054919" cy="943426"/>
          </a:xfrm>
          <a:prstGeom prst="rect">
            <a:avLst/>
          </a:prstGeom>
        </p:spPr>
        <p:txBody>
          <a:bodyPr lIns="0" tIns="0" rIns="0" bIns="0" rtlCol="0" anchor="t">
            <a:spAutoFit/>
          </a:bodyPr>
          <a:lstStyle/>
          <a:p>
            <a:pPr algn="ctr">
              <a:lnSpc>
                <a:spcPts val="6216"/>
              </a:lnSpc>
            </a:pPr>
            <a:r>
              <a:rPr lang="en-US" sz="4440">
                <a:solidFill>
                  <a:srgbClr val="FFFFFF"/>
                </a:solidFill>
                <a:latin typeface="Poppins Bold"/>
                <a:ea typeface="Poppins Bold"/>
                <a:cs typeface="Poppins Bold"/>
                <a:sym typeface="Poppins Bold"/>
              </a:rPr>
              <a:t>02</a:t>
            </a:r>
          </a:p>
        </p:txBody>
      </p:sp>
      <p:sp>
        <p:nvSpPr>
          <p:cNvPr id="21" name="TextBox 21"/>
          <p:cNvSpPr txBox="1"/>
          <p:nvPr/>
        </p:nvSpPr>
        <p:spPr>
          <a:xfrm>
            <a:off x="8831085" y="6513544"/>
            <a:ext cx="952124" cy="943426"/>
          </a:xfrm>
          <a:prstGeom prst="rect">
            <a:avLst/>
          </a:prstGeom>
        </p:spPr>
        <p:txBody>
          <a:bodyPr lIns="0" tIns="0" rIns="0" bIns="0" rtlCol="0" anchor="t">
            <a:spAutoFit/>
          </a:bodyPr>
          <a:lstStyle/>
          <a:p>
            <a:pPr algn="ctr">
              <a:lnSpc>
                <a:spcPts val="6216"/>
              </a:lnSpc>
            </a:pPr>
            <a:r>
              <a:rPr lang="en-US" sz="4440">
                <a:solidFill>
                  <a:srgbClr val="FFFFFF"/>
                </a:solidFill>
                <a:latin typeface="Poppins Bold"/>
                <a:ea typeface="Poppins Bold"/>
                <a:cs typeface="Poppins Bold"/>
                <a:sym typeface="Poppins Bold"/>
              </a:rPr>
              <a:t>03</a:t>
            </a:r>
          </a:p>
        </p:txBody>
      </p:sp>
      <p:sp>
        <p:nvSpPr>
          <p:cNvPr id="22" name="TextBox 22"/>
          <p:cNvSpPr txBox="1"/>
          <p:nvPr/>
        </p:nvSpPr>
        <p:spPr>
          <a:xfrm>
            <a:off x="8831085" y="8085513"/>
            <a:ext cx="952124" cy="943426"/>
          </a:xfrm>
          <a:prstGeom prst="rect">
            <a:avLst/>
          </a:prstGeom>
        </p:spPr>
        <p:txBody>
          <a:bodyPr lIns="0" tIns="0" rIns="0" bIns="0" rtlCol="0" anchor="t">
            <a:spAutoFit/>
          </a:bodyPr>
          <a:lstStyle/>
          <a:p>
            <a:pPr algn="ctr">
              <a:lnSpc>
                <a:spcPts val="6216"/>
              </a:lnSpc>
            </a:pPr>
            <a:r>
              <a:rPr lang="en-US" sz="4440">
                <a:solidFill>
                  <a:srgbClr val="FFFFFF"/>
                </a:solidFill>
                <a:latin typeface="Poppins Bold"/>
                <a:ea typeface="Poppins Bold"/>
                <a:cs typeface="Poppins Bold"/>
                <a:sym typeface="Poppins Bold"/>
              </a:rPr>
              <a:t>03</a:t>
            </a:r>
          </a:p>
        </p:txBody>
      </p:sp>
      <p:sp>
        <p:nvSpPr>
          <p:cNvPr id="23" name="TextBox 23"/>
          <p:cNvSpPr txBox="1"/>
          <p:nvPr/>
        </p:nvSpPr>
        <p:spPr>
          <a:xfrm>
            <a:off x="10229726" y="4952107"/>
            <a:ext cx="4288436" cy="538978"/>
          </a:xfrm>
          <a:prstGeom prst="rect">
            <a:avLst/>
          </a:prstGeom>
        </p:spPr>
        <p:txBody>
          <a:bodyPr lIns="0" tIns="0" rIns="0" bIns="0" rtlCol="0" anchor="t">
            <a:spAutoFit/>
          </a:bodyPr>
          <a:lstStyle/>
          <a:p>
            <a:pPr algn="l">
              <a:lnSpc>
                <a:spcPts val="3699"/>
              </a:lnSpc>
            </a:pPr>
            <a:r>
              <a:rPr lang="en-US" sz="2642">
                <a:solidFill>
                  <a:srgbClr val="000000"/>
                </a:solidFill>
                <a:latin typeface="Poppins Bold"/>
                <a:ea typeface="Poppins Bold"/>
                <a:cs typeface="Poppins Bold"/>
                <a:sym typeface="Poppins Bold"/>
              </a:rPr>
              <a:t>Mampu menjelaskan</a:t>
            </a:r>
          </a:p>
        </p:txBody>
      </p:sp>
      <p:sp>
        <p:nvSpPr>
          <p:cNvPr id="24" name="TextBox 24"/>
          <p:cNvSpPr txBox="1"/>
          <p:nvPr/>
        </p:nvSpPr>
        <p:spPr>
          <a:xfrm>
            <a:off x="10229726" y="6494017"/>
            <a:ext cx="3967022" cy="538978"/>
          </a:xfrm>
          <a:prstGeom prst="rect">
            <a:avLst/>
          </a:prstGeom>
        </p:spPr>
        <p:txBody>
          <a:bodyPr lIns="0" tIns="0" rIns="0" bIns="0" rtlCol="0" anchor="t">
            <a:spAutoFit/>
          </a:bodyPr>
          <a:lstStyle/>
          <a:p>
            <a:pPr algn="l">
              <a:lnSpc>
                <a:spcPts val="3699"/>
              </a:lnSpc>
            </a:pPr>
            <a:r>
              <a:rPr lang="en-US" sz="2642">
                <a:solidFill>
                  <a:srgbClr val="000000"/>
                </a:solidFill>
                <a:latin typeface="Poppins Bold"/>
                <a:ea typeface="Poppins Bold"/>
                <a:cs typeface="Poppins Bold"/>
                <a:sym typeface="Poppins Bold"/>
              </a:rPr>
              <a:t>Mampu menjelaskan</a:t>
            </a:r>
          </a:p>
        </p:txBody>
      </p:sp>
      <p:sp>
        <p:nvSpPr>
          <p:cNvPr id="25" name="TextBox 25"/>
          <p:cNvSpPr txBox="1"/>
          <p:nvPr/>
        </p:nvSpPr>
        <p:spPr>
          <a:xfrm>
            <a:off x="10229726" y="8065987"/>
            <a:ext cx="4640442" cy="538978"/>
          </a:xfrm>
          <a:prstGeom prst="rect">
            <a:avLst/>
          </a:prstGeom>
        </p:spPr>
        <p:txBody>
          <a:bodyPr lIns="0" tIns="0" rIns="0" bIns="0" rtlCol="0" anchor="t">
            <a:spAutoFit/>
          </a:bodyPr>
          <a:lstStyle/>
          <a:p>
            <a:pPr algn="l">
              <a:lnSpc>
                <a:spcPts val="3699"/>
              </a:lnSpc>
            </a:pPr>
            <a:r>
              <a:rPr lang="en-US" sz="2642">
                <a:solidFill>
                  <a:srgbClr val="000000"/>
                </a:solidFill>
                <a:latin typeface="Poppins Bold"/>
                <a:ea typeface="Poppins Bold"/>
                <a:cs typeface="Poppins Bold"/>
                <a:sym typeface="Poppins Bold"/>
              </a:rPr>
              <a:t>Mampu menjelaskan</a:t>
            </a:r>
          </a:p>
        </p:txBody>
      </p:sp>
      <p:sp>
        <p:nvSpPr>
          <p:cNvPr id="26" name="TextBox 26"/>
          <p:cNvSpPr txBox="1"/>
          <p:nvPr/>
        </p:nvSpPr>
        <p:spPr>
          <a:xfrm>
            <a:off x="10229726" y="3985785"/>
            <a:ext cx="7029574" cy="704850"/>
          </a:xfrm>
          <a:prstGeom prst="rect">
            <a:avLst/>
          </a:prstGeom>
        </p:spPr>
        <p:txBody>
          <a:bodyPr lIns="0" tIns="0" rIns="0" bIns="0" rtlCol="0" anchor="t">
            <a:spAutoFit/>
          </a:bodyPr>
          <a:lstStyle/>
          <a:p>
            <a:pPr algn="just">
              <a:lnSpc>
                <a:spcPts val="2759"/>
              </a:lnSpc>
            </a:pPr>
            <a:r>
              <a:rPr lang="en-US" sz="2299" dirty="0">
                <a:solidFill>
                  <a:srgbClr val="000000"/>
                </a:solidFill>
                <a:latin typeface="Poppins"/>
                <a:ea typeface="Poppins"/>
                <a:cs typeface="Poppins"/>
                <a:sym typeface="Poppins"/>
              </a:rPr>
              <a:t>dimensi </a:t>
            </a:r>
            <a:r>
              <a:rPr lang="en-US" sz="2299" dirty="0" err="1">
                <a:solidFill>
                  <a:srgbClr val="000000"/>
                </a:solidFill>
                <a:latin typeface="Poppins"/>
                <a:ea typeface="Poppins"/>
                <a:cs typeface="Poppins"/>
                <a:sym typeface="Poppins"/>
              </a:rPr>
              <a:t>keberhasilan</a:t>
            </a:r>
            <a:r>
              <a:rPr lang="en-US" sz="2299" dirty="0">
                <a:solidFill>
                  <a:srgbClr val="000000"/>
                </a:solidFill>
                <a:latin typeface="Poppins"/>
                <a:ea typeface="Poppins"/>
                <a:cs typeface="Poppins"/>
                <a:sym typeface="Poppins"/>
              </a:rPr>
              <a:t> dan </a:t>
            </a:r>
            <a:r>
              <a:rPr lang="en-US" sz="2299" dirty="0" err="1">
                <a:solidFill>
                  <a:srgbClr val="000000"/>
                </a:solidFill>
                <a:latin typeface="Poppins"/>
                <a:ea typeface="Poppins"/>
                <a:cs typeface="Poppins"/>
                <a:sym typeface="Poppins"/>
              </a:rPr>
              <a:t>kegagalan</a:t>
            </a:r>
            <a:r>
              <a:rPr lang="en-US" sz="2299" dirty="0">
                <a:solidFill>
                  <a:srgbClr val="000000"/>
                </a:solidFill>
                <a:latin typeface="Poppins"/>
                <a:ea typeface="Poppins"/>
                <a:cs typeface="Poppins"/>
                <a:sym typeface="Poppins"/>
              </a:rPr>
              <a:t> </a:t>
            </a:r>
          </a:p>
          <a:p>
            <a:pPr algn="just">
              <a:lnSpc>
                <a:spcPts val="2759"/>
              </a:lnSpc>
            </a:pPr>
            <a:r>
              <a:rPr lang="en-US" sz="2299" dirty="0">
                <a:solidFill>
                  <a:srgbClr val="000000"/>
                </a:solidFill>
                <a:latin typeface="Poppins"/>
                <a:ea typeface="Poppins"/>
                <a:cs typeface="Poppins"/>
                <a:sym typeface="Poppins"/>
              </a:rPr>
              <a:t>system informasi</a:t>
            </a:r>
          </a:p>
        </p:txBody>
      </p:sp>
      <p:sp>
        <p:nvSpPr>
          <p:cNvPr id="27" name="TextBox 27"/>
          <p:cNvSpPr txBox="1"/>
          <p:nvPr/>
        </p:nvSpPr>
        <p:spPr>
          <a:xfrm>
            <a:off x="10229726" y="5588047"/>
            <a:ext cx="7029574" cy="704850"/>
          </a:xfrm>
          <a:prstGeom prst="rect">
            <a:avLst/>
          </a:prstGeom>
        </p:spPr>
        <p:txBody>
          <a:bodyPr lIns="0" tIns="0" rIns="0" bIns="0" rtlCol="0" anchor="t">
            <a:spAutoFit/>
          </a:bodyPr>
          <a:lstStyle/>
          <a:p>
            <a:pPr algn="just">
              <a:lnSpc>
                <a:spcPts val="2760"/>
              </a:lnSpc>
            </a:pPr>
            <a:r>
              <a:rPr lang="en-US" sz="2300" dirty="0" err="1">
                <a:solidFill>
                  <a:srgbClr val="000000"/>
                </a:solidFill>
                <a:latin typeface="Poppins"/>
                <a:ea typeface="Poppins"/>
                <a:cs typeface="Poppins"/>
                <a:sym typeface="Poppins"/>
              </a:rPr>
              <a:t>bagaimana</a:t>
            </a:r>
            <a:r>
              <a:rPr lang="en-US" sz="2300" dirty="0">
                <a:solidFill>
                  <a:srgbClr val="000000"/>
                </a:solidFill>
                <a:latin typeface="Poppins"/>
                <a:ea typeface="Poppins"/>
                <a:cs typeface="Poppins"/>
                <a:sym typeface="Poppins"/>
              </a:rPr>
              <a:t> mengukur </a:t>
            </a:r>
            <a:r>
              <a:rPr lang="en-US" sz="2300" dirty="0" err="1">
                <a:solidFill>
                  <a:srgbClr val="000000"/>
                </a:solidFill>
                <a:latin typeface="Poppins"/>
                <a:ea typeface="Poppins"/>
                <a:cs typeface="Poppins"/>
                <a:sym typeface="Poppins"/>
              </a:rPr>
              <a:t>kesuksesan</a:t>
            </a:r>
            <a:r>
              <a:rPr lang="en-US" sz="2300" dirty="0">
                <a:solidFill>
                  <a:srgbClr val="000000"/>
                </a:solidFill>
                <a:latin typeface="Poppins"/>
                <a:ea typeface="Poppins"/>
                <a:cs typeface="Poppins"/>
                <a:sym typeface="Poppins"/>
              </a:rPr>
              <a:t> dan </a:t>
            </a:r>
            <a:r>
              <a:rPr lang="en-US" sz="2300" dirty="0" err="1">
                <a:solidFill>
                  <a:srgbClr val="000000"/>
                </a:solidFill>
                <a:latin typeface="Poppins"/>
                <a:ea typeface="Poppins"/>
                <a:cs typeface="Poppins"/>
                <a:sym typeface="Poppins"/>
              </a:rPr>
              <a:t>kegagalan</a:t>
            </a:r>
            <a:r>
              <a:rPr lang="en-US" sz="2300" dirty="0">
                <a:solidFill>
                  <a:srgbClr val="000000"/>
                </a:solidFill>
                <a:latin typeface="Poppins"/>
                <a:ea typeface="Poppins"/>
                <a:cs typeface="Poppins"/>
                <a:sym typeface="Poppins"/>
              </a:rPr>
              <a:t> sistem informasi</a:t>
            </a:r>
          </a:p>
        </p:txBody>
      </p:sp>
      <p:sp>
        <p:nvSpPr>
          <p:cNvPr id="28" name="TextBox 28"/>
          <p:cNvSpPr txBox="1"/>
          <p:nvPr/>
        </p:nvSpPr>
        <p:spPr>
          <a:xfrm>
            <a:off x="10229726" y="7129957"/>
            <a:ext cx="7029574" cy="361950"/>
          </a:xfrm>
          <a:prstGeom prst="rect">
            <a:avLst/>
          </a:prstGeom>
        </p:spPr>
        <p:txBody>
          <a:bodyPr lIns="0" tIns="0" rIns="0" bIns="0" rtlCol="0" anchor="t">
            <a:spAutoFit/>
          </a:bodyPr>
          <a:lstStyle/>
          <a:p>
            <a:pPr algn="just">
              <a:lnSpc>
                <a:spcPts val="2760"/>
              </a:lnSpc>
            </a:pPr>
            <a:r>
              <a:rPr lang="en-US" sz="2300" dirty="0">
                <a:solidFill>
                  <a:srgbClr val="000000"/>
                </a:solidFill>
                <a:latin typeface="Poppins"/>
                <a:ea typeface="Poppins"/>
                <a:cs typeface="Poppins"/>
                <a:sym typeface="Poppins"/>
              </a:rPr>
              <a:t>implementasi </a:t>
            </a:r>
            <a:r>
              <a:rPr lang="en-US" sz="2300" dirty="0" err="1">
                <a:solidFill>
                  <a:srgbClr val="000000"/>
                </a:solidFill>
                <a:latin typeface="Poppins"/>
                <a:ea typeface="Poppins"/>
                <a:cs typeface="Poppins"/>
                <a:sym typeface="Poppins"/>
              </a:rPr>
              <a:t>konsep</a:t>
            </a:r>
            <a:r>
              <a:rPr lang="en-US" sz="2300" dirty="0">
                <a:solidFill>
                  <a:srgbClr val="000000"/>
                </a:solidFill>
                <a:latin typeface="Poppins"/>
                <a:ea typeface="Poppins"/>
                <a:cs typeface="Poppins"/>
                <a:sym typeface="Poppins"/>
              </a:rPr>
              <a:t> </a:t>
            </a:r>
            <a:r>
              <a:rPr lang="en-US" sz="2300" dirty="0" err="1">
                <a:solidFill>
                  <a:srgbClr val="000000"/>
                </a:solidFill>
                <a:latin typeface="Poppins"/>
                <a:ea typeface="Poppins"/>
                <a:cs typeface="Poppins"/>
                <a:sym typeface="Poppins"/>
              </a:rPr>
              <a:t>sistim</a:t>
            </a:r>
            <a:r>
              <a:rPr lang="en-US" sz="2300" dirty="0">
                <a:solidFill>
                  <a:srgbClr val="000000"/>
                </a:solidFill>
                <a:latin typeface="Poppins"/>
                <a:ea typeface="Poppins"/>
                <a:cs typeface="Poppins"/>
                <a:sym typeface="Poppins"/>
              </a:rPr>
              <a:t> informasi</a:t>
            </a:r>
          </a:p>
        </p:txBody>
      </p:sp>
      <p:sp>
        <p:nvSpPr>
          <p:cNvPr id="29" name="TextBox 29"/>
          <p:cNvSpPr txBox="1"/>
          <p:nvPr/>
        </p:nvSpPr>
        <p:spPr>
          <a:xfrm>
            <a:off x="10229726" y="8701926"/>
            <a:ext cx="7029574" cy="361950"/>
          </a:xfrm>
          <a:prstGeom prst="rect">
            <a:avLst/>
          </a:prstGeom>
        </p:spPr>
        <p:txBody>
          <a:bodyPr lIns="0" tIns="0" rIns="0" bIns="0" rtlCol="0" anchor="t">
            <a:spAutoFit/>
          </a:bodyPr>
          <a:lstStyle/>
          <a:p>
            <a:pPr algn="just">
              <a:lnSpc>
                <a:spcPts val="2760"/>
              </a:lnSpc>
            </a:pPr>
            <a:r>
              <a:rPr lang="en-US" sz="2300" dirty="0">
                <a:solidFill>
                  <a:srgbClr val="000000"/>
                </a:solidFill>
                <a:latin typeface="Poppins"/>
                <a:ea typeface="Poppins"/>
                <a:cs typeface="Poppins"/>
                <a:sym typeface="Poppins"/>
              </a:rPr>
              <a:t>model evaluasi system informasi</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833562" y="7221036"/>
            <a:ext cx="15621821" cy="13267512"/>
          </a:xfrm>
          <a:custGeom>
            <a:avLst/>
            <a:gdLst/>
            <a:ahLst/>
            <a:cxnLst/>
            <a:rect l="l" t="t" r="r" b="b"/>
            <a:pathLst>
              <a:path w="15621821" h="13267512">
                <a:moveTo>
                  <a:pt x="0" y="0"/>
                </a:moveTo>
                <a:lnTo>
                  <a:pt x="15621821" y="0"/>
                </a:lnTo>
                <a:lnTo>
                  <a:pt x="15621821" y="13267512"/>
                </a:lnTo>
                <a:lnTo>
                  <a:pt x="0" y="13267512"/>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grpSp>
        <p:nvGrpSpPr>
          <p:cNvPr id="3" name="Group 3"/>
          <p:cNvGrpSpPr/>
          <p:nvPr/>
        </p:nvGrpSpPr>
        <p:grpSpPr>
          <a:xfrm rot="-1775767">
            <a:off x="7864699" y="9517084"/>
            <a:ext cx="4968491" cy="236003"/>
            <a:chOff x="0" y="0"/>
            <a:chExt cx="6624655" cy="314671"/>
          </a:xfrm>
        </p:grpSpPr>
        <p:sp>
          <p:nvSpPr>
            <p:cNvPr id="4" name="Freeform 4"/>
            <p:cNvSpPr/>
            <p:nvPr/>
          </p:nvSpPr>
          <p:spPr>
            <a:xfrm flipV="1">
              <a:off x="0" y="0"/>
              <a:ext cx="6624701" cy="314706"/>
            </a:xfrm>
            <a:custGeom>
              <a:avLst/>
              <a:gdLst/>
              <a:ahLst/>
              <a:cxnLst/>
              <a:rect l="l" t="t" r="r" b="b"/>
              <a:pathLst>
                <a:path w="6624701" h="314706">
                  <a:moveTo>
                    <a:pt x="0" y="314706"/>
                  </a:moveTo>
                  <a:lnTo>
                    <a:pt x="6624701" y="314706"/>
                  </a:lnTo>
                  <a:lnTo>
                    <a:pt x="6624701" y="0"/>
                  </a:lnTo>
                  <a:lnTo>
                    <a:pt x="0" y="0"/>
                  </a:lnTo>
                  <a:lnTo>
                    <a:pt x="0" y="314706"/>
                  </a:lnTo>
                  <a:close/>
                </a:path>
              </a:pathLst>
            </a:custGeom>
            <a:blipFill>
              <a:blip r:embed="rId4"/>
              <a:stretch>
                <a:fillRect t="-1002" b="-991"/>
              </a:stretch>
            </a:blipFill>
          </p:spPr>
        </p:sp>
      </p:grpSp>
      <p:sp>
        <p:nvSpPr>
          <p:cNvPr id="5" name="Freeform 5"/>
          <p:cNvSpPr/>
          <p:nvPr/>
        </p:nvSpPr>
        <p:spPr>
          <a:xfrm>
            <a:off x="5262374" y="5927028"/>
            <a:ext cx="13265978" cy="9384387"/>
          </a:xfrm>
          <a:custGeom>
            <a:avLst/>
            <a:gdLst/>
            <a:ahLst/>
            <a:cxnLst/>
            <a:rect l="l" t="t" r="r" b="b"/>
            <a:pathLst>
              <a:path w="13265978" h="9384387">
                <a:moveTo>
                  <a:pt x="0" y="0"/>
                </a:moveTo>
                <a:lnTo>
                  <a:pt x="13265977" y="0"/>
                </a:lnTo>
                <a:lnTo>
                  <a:pt x="13265977" y="9384388"/>
                </a:lnTo>
                <a:lnTo>
                  <a:pt x="0" y="9384388"/>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6" name="Freeform 6"/>
          <p:cNvSpPr/>
          <p:nvPr/>
        </p:nvSpPr>
        <p:spPr>
          <a:xfrm>
            <a:off x="9647243" y="-4799183"/>
            <a:ext cx="15621821" cy="13267512"/>
          </a:xfrm>
          <a:custGeom>
            <a:avLst/>
            <a:gdLst/>
            <a:ahLst/>
            <a:cxnLst/>
            <a:rect l="l" t="t" r="r" b="b"/>
            <a:pathLst>
              <a:path w="15621821" h="13267512">
                <a:moveTo>
                  <a:pt x="0" y="0"/>
                </a:moveTo>
                <a:lnTo>
                  <a:pt x="15621821" y="0"/>
                </a:lnTo>
                <a:lnTo>
                  <a:pt x="15621821" y="13267512"/>
                </a:lnTo>
                <a:lnTo>
                  <a:pt x="0" y="13267512"/>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sp>
      <p:sp>
        <p:nvSpPr>
          <p:cNvPr id="7" name="Freeform 7"/>
          <p:cNvSpPr/>
          <p:nvPr/>
        </p:nvSpPr>
        <p:spPr>
          <a:xfrm>
            <a:off x="8333963" y="-3183645"/>
            <a:ext cx="16467996" cy="13986163"/>
          </a:xfrm>
          <a:custGeom>
            <a:avLst/>
            <a:gdLst/>
            <a:ahLst/>
            <a:cxnLst/>
            <a:rect l="l" t="t" r="r" b="b"/>
            <a:pathLst>
              <a:path w="16467996" h="13986163">
                <a:moveTo>
                  <a:pt x="0" y="0"/>
                </a:moveTo>
                <a:lnTo>
                  <a:pt x="16467997" y="0"/>
                </a:lnTo>
                <a:lnTo>
                  <a:pt x="16467997" y="13986163"/>
                </a:lnTo>
                <a:lnTo>
                  <a:pt x="0" y="13986163"/>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sp>
      <p:grpSp>
        <p:nvGrpSpPr>
          <p:cNvPr id="8" name="Group 8"/>
          <p:cNvGrpSpPr/>
          <p:nvPr/>
        </p:nvGrpSpPr>
        <p:grpSpPr>
          <a:xfrm rot="-1813147">
            <a:off x="9836813" y="1312669"/>
            <a:ext cx="8743695" cy="7661663"/>
            <a:chOff x="0" y="0"/>
            <a:chExt cx="11658260" cy="10215551"/>
          </a:xfrm>
        </p:grpSpPr>
        <p:sp>
          <p:nvSpPr>
            <p:cNvPr id="9" name="Freeform 9"/>
            <p:cNvSpPr/>
            <p:nvPr/>
          </p:nvSpPr>
          <p:spPr>
            <a:xfrm>
              <a:off x="0" y="0"/>
              <a:ext cx="11658219" cy="10215499"/>
            </a:xfrm>
            <a:custGeom>
              <a:avLst/>
              <a:gdLst/>
              <a:ahLst/>
              <a:cxnLst/>
              <a:rect l="l" t="t" r="r" b="b"/>
              <a:pathLst>
                <a:path w="11658219" h="10215499">
                  <a:moveTo>
                    <a:pt x="0" y="0"/>
                  </a:moveTo>
                  <a:lnTo>
                    <a:pt x="11658219" y="0"/>
                  </a:lnTo>
                  <a:lnTo>
                    <a:pt x="11658219" y="10215499"/>
                  </a:lnTo>
                  <a:lnTo>
                    <a:pt x="0" y="10215499"/>
                  </a:lnTo>
                  <a:lnTo>
                    <a:pt x="0" y="0"/>
                  </a:lnTo>
                  <a:close/>
                </a:path>
              </a:pathLst>
            </a:custGeom>
            <a:blipFill>
              <a:blip r:embed="rId11"/>
              <a:stretch>
                <a:fillRect t="-44" b="-45"/>
              </a:stretch>
            </a:blipFill>
          </p:spPr>
        </p:sp>
      </p:grpSp>
      <p:sp>
        <p:nvSpPr>
          <p:cNvPr id="10" name="Freeform 10"/>
          <p:cNvSpPr/>
          <p:nvPr/>
        </p:nvSpPr>
        <p:spPr>
          <a:xfrm>
            <a:off x="10595487" y="939081"/>
            <a:ext cx="7226346" cy="8408839"/>
          </a:xfrm>
          <a:custGeom>
            <a:avLst/>
            <a:gdLst/>
            <a:ahLst/>
            <a:cxnLst/>
            <a:rect l="l" t="t" r="r" b="b"/>
            <a:pathLst>
              <a:path w="7226346" h="8408839">
                <a:moveTo>
                  <a:pt x="0" y="0"/>
                </a:moveTo>
                <a:lnTo>
                  <a:pt x="7226346" y="0"/>
                </a:lnTo>
                <a:lnTo>
                  <a:pt x="7226346" y="8408839"/>
                </a:lnTo>
                <a:lnTo>
                  <a:pt x="0" y="8408839"/>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sp>
      <p:grpSp>
        <p:nvGrpSpPr>
          <p:cNvPr id="11" name="Group 11"/>
          <p:cNvGrpSpPr/>
          <p:nvPr/>
        </p:nvGrpSpPr>
        <p:grpSpPr>
          <a:xfrm>
            <a:off x="10819302" y="1229804"/>
            <a:ext cx="6778697" cy="7827400"/>
            <a:chOff x="0" y="0"/>
            <a:chExt cx="9038263" cy="10436534"/>
          </a:xfrm>
        </p:grpSpPr>
        <p:sp>
          <p:nvSpPr>
            <p:cNvPr id="12" name="Freeform 12"/>
            <p:cNvSpPr/>
            <p:nvPr/>
          </p:nvSpPr>
          <p:spPr>
            <a:xfrm>
              <a:off x="0" y="0"/>
              <a:ext cx="9038209" cy="10436479"/>
            </a:xfrm>
            <a:custGeom>
              <a:avLst/>
              <a:gdLst/>
              <a:ahLst/>
              <a:cxnLst/>
              <a:rect l="l" t="t" r="r" b="b"/>
              <a:pathLst>
                <a:path w="9038209" h="10436479">
                  <a:moveTo>
                    <a:pt x="4519168" y="0"/>
                  </a:moveTo>
                  <a:lnTo>
                    <a:pt x="0" y="2609088"/>
                  </a:lnTo>
                  <a:lnTo>
                    <a:pt x="0" y="7827391"/>
                  </a:lnTo>
                  <a:lnTo>
                    <a:pt x="4519168" y="10436479"/>
                  </a:lnTo>
                  <a:lnTo>
                    <a:pt x="9038209" y="7827391"/>
                  </a:lnTo>
                  <a:lnTo>
                    <a:pt x="9038209" y="2609088"/>
                  </a:lnTo>
                  <a:lnTo>
                    <a:pt x="4519168" y="0"/>
                  </a:lnTo>
                  <a:close/>
                </a:path>
              </a:pathLst>
            </a:custGeom>
            <a:blipFill>
              <a:blip r:embed="rId14"/>
              <a:stretch>
                <a:fillRect l="-57186" r="-57186"/>
              </a:stretch>
            </a:blipFill>
          </p:spPr>
        </p:sp>
      </p:grpSp>
      <p:grpSp>
        <p:nvGrpSpPr>
          <p:cNvPr id="13" name="Group 13"/>
          <p:cNvGrpSpPr/>
          <p:nvPr/>
        </p:nvGrpSpPr>
        <p:grpSpPr>
          <a:xfrm rot="-1775767">
            <a:off x="13825705" y="8472786"/>
            <a:ext cx="4968491" cy="236003"/>
            <a:chOff x="0" y="0"/>
            <a:chExt cx="6624655" cy="314671"/>
          </a:xfrm>
        </p:grpSpPr>
        <p:sp>
          <p:nvSpPr>
            <p:cNvPr id="14" name="Freeform 14"/>
            <p:cNvSpPr/>
            <p:nvPr/>
          </p:nvSpPr>
          <p:spPr>
            <a:xfrm>
              <a:off x="0" y="0"/>
              <a:ext cx="6624701" cy="314706"/>
            </a:xfrm>
            <a:custGeom>
              <a:avLst/>
              <a:gdLst/>
              <a:ahLst/>
              <a:cxnLst/>
              <a:rect l="l" t="t" r="r" b="b"/>
              <a:pathLst>
                <a:path w="6624701" h="314706">
                  <a:moveTo>
                    <a:pt x="0" y="0"/>
                  </a:moveTo>
                  <a:lnTo>
                    <a:pt x="6624701" y="0"/>
                  </a:lnTo>
                  <a:lnTo>
                    <a:pt x="6624701" y="314706"/>
                  </a:lnTo>
                  <a:lnTo>
                    <a:pt x="0" y="314706"/>
                  </a:lnTo>
                  <a:lnTo>
                    <a:pt x="0" y="0"/>
                  </a:lnTo>
                  <a:close/>
                </a:path>
              </a:pathLst>
            </a:custGeom>
            <a:blipFill>
              <a:blip r:embed="rId4"/>
              <a:stretch>
                <a:fillRect t="-1002" b="-991"/>
              </a:stretch>
            </a:blipFill>
          </p:spPr>
        </p:sp>
      </p:grpSp>
      <p:grpSp>
        <p:nvGrpSpPr>
          <p:cNvPr id="15" name="Group 15"/>
          <p:cNvGrpSpPr/>
          <p:nvPr/>
        </p:nvGrpSpPr>
        <p:grpSpPr>
          <a:xfrm rot="-1775767">
            <a:off x="11104039" y="765857"/>
            <a:ext cx="4968491" cy="236003"/>
            <a:chOff x="0" y="0"/>
            <a:chExt cx="6624655" cy="314671"/>
          </a:xfrm>
        </p:grpSpPr>
        <p:sp>
          <p:nvSpPr>
            <p:cNvPr id="16" name="Freeform 16"/>
            <p:cNvSpPr/>
            <p:nvPr/>
          </p:nvSpPr>
          <p:spPr>
            <a:xfrm flipV="1">
              <a:off x="0" y="0"/>
              <a:ext cx="6624701" cy="314706"/>
            </a:xfrm>
            <a:custGeom>
              <a:avLst/>
              <a:gdLst/>
              <a:ahLst/>
              <a:cxnLst/>
              <a:rect l="l" t="t" r="r" b="b"/>
              <a:pathLst>
                <a:path w="6624701" h="314706">
                  <a:moveTo>
                    <a:pt x="0" y="314706"/>
                  </a:moveTo>
                  <a:lnTo>
                    <a:pt x="6624701" y="314706"/>
                  </a:lnTo>
                  <a:lnTo>
                    <a:pt x="6624701" y="0"/>
                  </a:lnTo>
                  <a:lnTo>
                    <a:pt x="0" y="0"/>
                  </a:lnTo>
                  <a:lnTo>
                    <a:pt x="0" y="314706"/>
                  </a:lnTo>
                  <a:close/>
                </a:path>
              </a:pathLst>
            </a:custGeom>
            <a:blipFill>
              <a:blip r:embed="rId4"/>
              <a:stretch>
                <a:fillRect t="-1002" b="-991"/>
              </a:stretch>
            </a:blipFill>
          </p:spPr>
        </p:sp>
      </p:grpSp>
      <p:grpSp>
        <p:nvGrpSpPr>
          <p:cNvPr id="17" name="Group 17"/>
          <p:cNvGrpSpPr/>
          <p:nvPr/>
        </p:nvGrpSpPr>
        <p:grpSpPr>
          <a:xfrm rot="1804615">
            <a:off x="9891747" y="8537528"/>
            <a:ext cx="4644064" cy="220593"/>
            <a:chOff x="0" y="0"/>
            <a:chExt cx="6192085" cy="294124"/>
          </a:xfrm>
        </p:grpSpPr>
        <p:sp>
          <p:nvSpPr>
            <p:cNvPr id="18" name="Freeform 18"/>
            <p:cNvSpPr/>
            <p:nvPr/>
          </p:nvSpPr>
          <p:spPr>
            <a:xfrm>
              <a:off x="0" y="0"/>
              <a:ext cx="6192139" cy="294132"/>
            </a:xfrm>
            <a:custGeom>
              <a:avLst/>
              <a:gdLst/>
              <a:ahLst/>
              <a:cxnLst/>
              <a:rect l="l" t="t" r="r" b="b"/>
              <a:pathLst>
                <a:path w="6192139" h="294132">
                  <a:moveTo>
                    <a:pt x="0" y="0"/>
                  </a:moveTo>
                  <a:lnTo>
                    <a:pt x="6192139" y="0"/>
                  </a:lnTo>
                  <a:lnTo>
                    <a:pt x="6192139" y="294132"/>
                  </a:lnTo>
                  <a:lnTo>
                    <a:pt x="0" y="294132"/>
                  </a:lnTo>
                  <a:lnTo>
                    <a:pt x="0" y="0"/>
                  </a:lnTo>
                  <a:close/>
                </a:path>
              </a:pathLst>
            </a:custGeom>
            <a:blipFill>
              <a:blip r:embed="rId4"/>
              <a:stretch>
                <a:fillRect t="-1002" b="-999"/>
              </a:stretch>
            </a:blipFill>
          </p:spPr>
        </p:sp>
      </p:grpSp>
      <p:sp>
        <p:nvSpPr>
          <p:cNvPr id="19" name="TextBox 19"/>
          <p:cNvSpPr txBox="1"/>
          <p:nvPr/>
        </p:nvSpPr>
        <p:spPr>
          <a:xfrm>
            <a:off x="1028700" y="990600"/>
            <a:ext cx="7615772" cy="723900"/>
          </a:xfrm>
          <a:prstGeom prst="rect">
            <a:avLst/>
          </a:prstGeom>
        </p:spPr>
        <p:txBody>
          <a:bodyPr lIns="0" tIns="0" rIns="0" bIns="0" rtlCol="0" anchor="t">
            <a:spAutoFit/>
          </a:bodyPr>
          <a:lstStyle/>
          <a:p>
            <a:pPr algn="l">
              <a:lnSpc>
                <a:spcPts val="5173"/>
              </a:lnSpc>
            </a:pPr>
            <a:r>
              <a:rPr lang="en-US" sz="4500">
                <a:solidFill>
                  <a:srgbClr val="000000"/>
                </a:solidFill>
                <a:latin typeface="Poppins Bold"/>
                <a:ea typeface="Poppins Bold"/>
                <a:cs typeface="Poppins Bold"/>
                <a:sym typeface="Poppins Bold"/>
              </a:rPr>
              <a:t>Pendahuluan</a:t>
            </a:r>
          </a:p>
        </p:txBody>
      </p:sp>
      <p:sp>
        <p:nvSpPr>
          <p:cNvPr id="20" name="TextBox 20"/>
          <p:cNvSpPr txBox="1"/>
          <p:nvPr/>
        </p:nvSpPr>
        <p:spPr>
          <a:xfrm>
            <a:off x="1028700" y="2510209"/>
            <a:ext cx="8618543" cy="3943350"/>
          </a:xfrm>
          <a:prstGeom prst="rect">
            <a:avLst/>
          </a:prstGeom>
        </p:spPr>
        <p:txBody>
          <a:bodyPr lIns="0" tIns="0" rIns="0" bIns="0" rtlCol="0" anchor="t">
            <a:spAutoFit/>
          </a:bodyPr>
          <a:lstStyle/>
          <a:p>
            <a:pPr algn="just">
              <a:lnSpc>
                <a:spcPts val="3898"/>
              </a:lnSpc>
            </a:pPr>
            <a:r>
              <a:rPr lang="en-US" sz="2999">
                <a:solidFill>
                  <a:srgbClr val="000000"/>
                </a:solidFill>
                <a:latin typeface="Poppins"/>
                <a:ea typeface="Poppins"/>
                <a:cs typeface="Poppins"/>
                <a:sym typeface="Poppins"/>
              </a:rPr>
              <a:t>Aplikasi Sistem Informasi dalam perusahaan akan berhasil jika sistem dan lingkungannya mendukung aplikasi tersebut.</a:t>
            </a:r>
          </a:p>
          <a:p>
            <a:pPr algn="just">
              <a:lnSpc>
                <a:spcPts val="3898"/>
              </a:lnSpc>
            </a:pPr>
            <a:r>
              <a:rPr lang="en-US" sz="2999">
                <a:solidFill>
                  <a:srgbClr val="000000"/>
                </a:solidFill>
                <a:latin typeface="Poppins"/>
                <a:ea typeface="Poppins"/>
                <a:cs typeface="Poppins"/>
                <a:sym typeface="Poppins"/>
              </a:rPr>
              <a:t>Jangan pernah memaksa suatu organisasi menerapkan SITI jika sistem di suatu organisasi tidak mendukung, karna hasilnya pasti adalah sebuah kegagalan!</a:t>
            </a:r>
          </a:p>
          <a:p>
            <a:pPr algn="just">
              <a:lnSpc>
                <a:spcPts val="3898"/>
              </a:lnSpc>
            </a:pPr>
            <a:endParaRPr lang="en-US" sz="2999">
              <a:solidFill>
                <a:srgbClr val="000000"/>
              </a:solidFill>
              <a:latin typeface="Poppins"/>
              <a:ea typeface="Poppins"/>
              <a:cs typeface="Poppins"/>
              <a:sym typeface="Poppins"/>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5400000" flipH="1" flipV="1">
            <a:off x="-183894" y="-674598"/>
            <a:ext cx="2117840" cy="3264897"/>
          </a:xfrm>
          <a:custGeom>
            <a:avLst/>
            <a:gdLst/>
            <a:ahLst/>
            <a:cxnLst/>
            <a:rect l="l" t="t" r="r" b="b"/>
            <a:pathLst>
              <a:path w="2117840" h="3264897">
                <a:moveTo>
                  <a:pt x="2117840" y="3264897"/>
                </a:moveTo>
                <a:lnTo>
                  <a:pt x="0" y="3264897"/>
                </a:lnTo>
                <a:lnTo>
                  <a:pt x="0" y="0"/>
                </a:lnTo>
                <a:lnTo>
                  <a:pt x="2117840" y="0"/>
                </a:lnTo>
                <a:lnTo>
                  <a:pt x="2117840" y="3264897"/>
                </a:lnTo>
                <a:close/>
              </a:path>
            </a:pathLst>
          </a:custGeom>
          <a:blipFill>
            <a:blip r:embed="rId2">
              <a:extLst>
                <a:ext uri="{96DAC541-7B7A-43D3-8B79-37D633B846F1}">
                  <asvg:svgBlip xmlns:asvg="http://schemas.microsoft.com/office/drawing/2016/SVG/main" r:embed="rId3"/>
                </a:ext>
              </a:extLst>
            </a:blip>
            <a:stretch>
              <a:fillRect l="-37642" r="-37642"/>
            </a:stretch>
          </a:blipFill>
        </p:spPr>
      </p:sp>
      <p:sp>
        <p:nvSpPr>
          <p:cNvPr id="3" name="Freeform 3"/>
          <p:cNvSpPr/>
          <p:nvPr/>
        </p:nvSpPr>
        <p:spPr>
          <a:xfrm rot="-5400000" flipH="1">
            <a:off x="16351493" y="-712127"/>
            <a:ext cx="2117840" cy="3264897"/>
          </a:xfrm>
          <a:custGeom>
            <a:avLst/>
            <a:gdLst/>
            <a:ahLst/>
            <a:cxnLst/>
            <a:rect l="l" t="t" r="r" b="b"/>
            <a:pathLst>
              <a:path w="2117840" h="3264897">
                <a:moveTo>
                  <a:pt x="2117840" y="0"/>
                </a:moveTo>
                <a:lnTo>
                  <a:pt x="0" y="0"/>
                </a:lnTo>
                <a:lnTo>
                  <a:pt x="0" y="3264897"/>
                </a:lnTo>
                <a:lnTo>
                  <a:pt x="2117840" y="3264897"/>
                </a:lnTo>
                <a:lnTo>
                  <a:pt x="2117840" y="0"/>
                </a:lnTo>
                <a:close/>
              </a:path>
            </a:pathLst>
          </a:custGeom>
          <a:blipFill>
            <a:blip r:embed="rId2">
              <a:extLst>
                <a:ext uri="{96DAC541-7B7A-43D3-8B79-37D633B846F1}">
                  <asvg:svgBlip xmlns:asvg="http://schemas.microsoft.com/office/drawing/2016/SVG/main" r:embed="rId3"/>
                </a:ext>
              </a:extLst>
            </a:blip>
            <a:stretch>
              <a:fillRect l="-37642" r="-37642"/>
            </a:stretch>
          </a:blipFill>
        </p:spPr>
      </p:sp>
      <p:sp>
        <p:nvSpPr>
          <p:cNvPr id="4" name="Freeform 4"/>
          <p:cNvSpPr/>
          <p:nvPr/>
        </p:nvSpPr>
        <p:spPr>
          <a:xfrm>
            <a:off x="3938494" y="9746159"/>
            <a:ext cx="16477376" cy="1000571"/>
          </a:xfrm>
          <a:custGeom>
            <a:avLst/>
            <a:gdLst/>
            <a:ahLst/>
            <a:cxnLst/>
            <a:rect l="l" t="t" r="r" b="b"/>
            <a:pathLst>
              <a:path w="16477376" h="1000571">
                <a:moveTo>
                  <a:pt x="0" y="0"/>
                </a:moveTo>
                <a:lnTo>
                  <a:pt x="16477376" y="0"/>
                </a:lnTo>
                <a:lnTo>
                  <a:pt x="16477376" y="1000571"/>
                </a:lnTo>
                <a:lnTo>
                  <a:pt x="0" y="1000571"/>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5" name="Freeform 5"/>
          <p:cNvSpPr/>
          <p:nvPr/>
        </p:nvSpPr>
        <p:spPr>
          <a:xfrm>
            <a:off x="-1024868" y="9746159"/>
            <a:ext cx="7295490" cy="1000571"/>
          </a:xfrm>
          <a:custGeom>
            <a:avLst/>
            <a:gdLst/>
            <a:ahLst/>
            <a:cxnLst/>
            <a:rect l="l" t="t" r="r" b="b"/>
            <a:pathLst>
              <a:path w="7295490" h="1000571">
                <a:moveTo>
                  <a:pt x="0" y="0"/>
                </a:moveTo>
                <a:lnTo>
                  <a:pt x="7295490" y="0"/>
                </a:lnTo>
                <a:lnTo>
                  <a:pt x="7295490" y="1000571"/>
                </a:lnTo>
                <a:lnTo>
                  <a:pt x="0" y="1000571"/>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6" name="Freeform 6"/>
          <p:cNvSpPr/>
          <p:nvPr/>
        </p:nvSpPr>
        <p:spPr>
          <a:xfrm>
            <a:off x="1028700" y="3976189"/>
            <a:ext cx="3030795" cy="4370995"/>
          </a:xfrm>
          <a:custGeom>
            <a:avLst/>
            <a:gdLst/>
            <a:ahLst/>
            <a:cxnLst/>
            <a:rect l="l" t="t" r="r" b="b"/>
            <a:pathLst>
              <a:path w="3030795" h="4370995">
                <a:moveTo>
                  <a:pt x="0" y="0"/>
                </a:moveTo>
                <a:lnTo>
                  <a:pt x="3030795" y="0"/>
                </a:lnTo>
                <a:lnTo>
                  <a:pt x="3030795" y="4370995"/>
                </a:lnTo>
                <a:lnTo>
                  <a:pt x="0" y="4370995"/>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sp>
        <p:nvSpPr>
          <p:cNvPr id="7" name="Freeform 7"/>
          <p:cNvSpPr/>
          <p:nvPr/>
        </p:nvSpPr>
        <p:spPr>
          <a:xfrm>
            <a:off x="1590084" y="3286687"/>
            <a:ext cx="1908027" cy="1711714"/>
          </a:xfrm>
          <a:custGeom>
            <a:avLst/>
            <a:gdLst/>
            <a:ahLst/>
            <a:cxnLst/>
            <a:rect l="l" t="t" r="r" b="b"/>
            <a:pathLst>
              <a:path w="1908027" h="1711714">
                <a:moveTo>
                  <a:pt x="0" y="0"/>
                </a:moveTo>
                <a:lnTo>
                  <a:pt x="1908027" y="0"/>
                </a:lnTo>
                <a:lnTo>
                  <a:pt x="1908027" y="1711714"/>
                </a:lnTo>
                <a:lnTo>
                  <a:pt x="0" y="1711714"/>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sp>
      <p:sp>
        <p:nvSpPr>
          <p:cNvPr id="8" name="Freeform 8"/>
          <p:cNvSpPr/>
          <p:nvPr/>
        </p:nvSpPr>
        <p:spPr>
          <a:xfrm>
            <a:off x="14228505" y="3976189"/>
            <a:ext cx="3030795" cy="4370995"/>
          </a:xfrm>
          <a:custGeom>
            <a:avLst/>
            <a:gdLst/>
            <a:ahLst/>
            <a:cxnLst/>
            <a:rect l="l" t="t" r="r" b="b"/>
            <a:pathLst>
              <a:path w="3030795" h="4370995">
                <a:moveTo>
                  <a:pt x="0" y="0"/>
                </a:moveTo>
                <a:lnTo>
                  <a:pt x="3030795" y="0"/>
                </a:lnTo>
                <a:lnTo>
                  <a:pt x="3030795" y="4370995"/>
                </a:lnTo>
                <a:lnTo>
                  <a:pt x="0" y="4370995"/>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sp>
        <p:nvSpPr>
          <p:cNvPr id="9" name="Freeform 9"/>
          <p:cNvSpPr/>
          <p:nvPr/>
        </p:nvSpPr>
        <p:spPr>
          <a:xfrm>
            <a:off x="14789889" y="3286687"/>
            <a:ext cx="1908027" cy="1711714"/>
          </a:xfrm>
          <a:custGeom>
            <a:avLst/>
            <a:gdLst/>
            <a:ahLst/>
            <a:cxnLst/>
            <a:rect l="l" t="t" r="r" b="b"/>
            <a:pathLst>
              <a:path w="1908027" h="1711714">
                <a:moveTo>
                  <a:pt x="0" y="0"/>
                </a:moveTo>
                <a:lnTo>
                  <a:pt x="1908027" y="0"/>
                </a:lnTo>
                <a:lnTo>
                  <a:pt x="1908027" y="1711714"/>
                </a:lnTo>
                <a:lnTo>
                  <a:pt x="0" y="1711714"/>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sp>
      <p:sp>
        <p:nvSpPr>
          <p:cNvPr id="10" name="Freeform 10"/>
          <p:cNvSpPr/>
          <p:nvPr/>
        </p:nvSpPr>
        <p:spPr>
          <a:xfrm>
            <a:off x="10928553" y="3976189"/>
            <a:ext cx="3030795" cy="4370995"/>
          </a:xfrm>
          <a:custGeom>
            <a:avLst/>
            <a:gdLst/>
            <a:ahLst/>
            <a:cxnLst/>
            <a:rect l="l" t="t" r="r" b="b"/>
            <a:pathLst>
              <a:path w="3030795" h="4370995">
                <a:moveTo>
                  <a:pt x="0" y="0"/>
                </a:moveTo>
                <a:lnTo>
                  <a:pt x="3030795" y="0"/>
                </a:lnTo>
                <a:lnTo>
                  <a:pt x="3030795" y="4370995"/>
                </a:lnTo>
                <a:lnTo>
                  <a:pt x="0" y="4370995"/>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sp>
        <p:nvSpPr>
          <p:cNvPr id="11" name="Freeform 11"/>
          <p:cNvSpPr/>
          <p:nvPr/>
        </p:nvSpPr>
        <p:spPr>
          <a:xfrm>
            <a:off x="11489938" y="3286687"/>
            <a:ext cx="1908027" cy="1711714"/>
          </a:xfrm>
          <a:custGeom>
            <a:avLst/>
            <a:gdLst/>
            <a:ahLst/>
            <a:cxnLst/>
            <a:rect l="l" t="t" r="r" b="b"/>
            <a:pathLst>
              <a:path w="1908027" h="1711714">
                <a:moveTo>
                  <a:pt x="0" y="0"/>
                </a:moveTo>
                <a:lnTo>
                  <a:pt x="1908027" y="0"/>
                </a:lnTo>
                <a:lnTo>
                  <a:pt x="1908027" y="1711714"/>
                </a:lnTo>
                <a:lnTo>
                  <a:pt x="0" y="1711714"/>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sp>
      <p:sp>
        <p:nvSpPr>
          <p:cNvPr id="12" name="Freeform 12"/>
          <p:cNvSpPr/>
          <p:nvPr/>
        </p:nvSpPr>
        <p:spPr>
          <a:xfrm>
            <a:off x="7628602" y="3976189"/>
            <a:ext cx="3030795" cy="4370995"/>
          </a:xfrm>
          <a:custGeom>
            <a:avLst/>
            <a:gdLst/>
            <a:ahLst/>
            <a:cxnLst/>
            <a:rect l="l" t="t" r="r" b="b"/>
            <a:pathLst>
              <a:path w="3030795" h="4370995">
                <a:moveTo>
                  <a:pt x="0" y="0"/>
                </a:moveTo>
                <a:lnTo>
                  <a:pt x="3030795" y="0"/>
                </a:lnTo>
                <a:lnTo>
                  <a:pt x="3030795" y="4370995"/>
                </a:lnTo>
                <a:lnTo>
                  <a:pt x="0" y="4370995"/>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sp>
        <p:nvSpPr>
          <p:cNvPr id="13" name="Freeform 13"/>
          <p:cNvSpPr/>
          <p:nvPr/>
        </p:nvSpPr>
        <p:spPr>
          <a:xfrm>
            <a:off x="8189986" y="3286687"/>
            <a:ext cx="1908027" cy="1711714"/>
          </a:xfrm>
          <a:custGeom>
            <a:avLst/>
            <a:gdLst/>
            <a:ahLst/>
            <a:cxnLst/>
            <a:rect l="l" t="t" r="r" b="b"/>
            <a:pathLst>
              <a:path w="1908027" h="1711714">
                <a:moveTo>
                  <a:pt x="0" y="0"/>
                </a:moveTo>
                <a:lnTo>
                  <a:pt x="1908027" y="0"/>
                </a:lnTo>
                <a:lnTo>
                  <a:pt x="1908027" y="1711714"/>
                </a:lnTo>
                <a:lnTo>
                  <a:pt x="0" y="1711714"/>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sp>
      <p:sp>
        <p:nvSpPr>
          <p:cNvPr id="14" name="Freeform 14"/>
          <p:cNvSpPr/>
          <p:nvPr/>
        </p:nvSpPr>
        <p:spPr>
          <a:xfrm>
            <a:off x="4328651" y="3976189"/>
            <a:ext cx="3030795" cy="4370995"/>
          </a:xfrm>
          <a:custGeom>
            <a:avLst/>
            <a:gdLst/>
            <a:ahLst/>
            <a:cxnLst/>
            <a:rect l="l" t="t" r="r" b="b"/>
            <a:pathLst>
              <a:path w="3030795" h="4370995">
                <a:moveTo>
                  <a:pt x="0" y="0"/>
                </a:moveTo>
                <a:lnTo>
                  <a:pt x="3030795" y="0"/>
                </a:lnTo>
                <a:lnTo>
                  <a:pt x="3030795" y="4370995"/>
                </a:lnTo>
                <a:lnTo>
                  <a:pt x="0" y="4370995"/>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sp>
        <p:nvSpPr>
          <p:cNvPr id="15" name="Freeform 15"/>
          <p:cNvSpPr/>
          <p:nvPr/>
        </p:nvSpPr>
        <p:spPr>
          <a:xfrm>
            <a:off x="4890035" y="3286687"/>
            <a:ext cx="1908027" cy="1711714"/>
          </a:xfrm>
          <a:custGeom>
            <a:avLst/>
            <a:gdLst/>
            <a:ahLst/>
            <a:cxnLst/>
            <a:rect l="l" t="t" r="r" b="b"/>
            <a:pathLst>
              <a:path w="1908027" h="1711714">
                <a:moveTo>
                  <a:pt x="0" y="0"/>
                </a:moveTo>
                <a:lnTo>
                  <a:pt x="1908027" y="0"/>
                </a:lnTo>
                <a:lnTo>
                  <a:pt x="1908027" y="1711714"/>
                </a:lnTo>
                <a:lnTo>
                  <a:pt x="0" y="1711714"/>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sp>
      <p:sp>
        <p:nvSpPr>
          <p:cNvPr id="16" name="Freeform 16"/>
          <p:cNvSpPr/>
          <p:nvPr/>
        </p:nvSpPr>
        <p:spPr>
          <a:xfrm>
            <a:off x="2187982" y="3769682"/>
            <a:ext cx="831690" cy="797383"/>
          </a:xfrm>
          <a:custGeom>
            <a:avLst/>
            <a:gdLst/>
            <a:ahLst/>
            <a:cxnLst/>
            <a:rect l="l" t="t" r="r" b="b"/>
            <a:pathLst>
              <a:path w="831690" h="797383">
                <a:moveTo>
                  <a:pt x="0" y="0"/>
                </a:moveTo>
                <a:lnTo>
                  <a:pt x="831690" y="0"/>
                </a:lnTo>
                <a:lnTo>
                  <a:pt x="831690" y="797383"/>
                </a:lnTo>
                <a:lnTo>
                  <a:pt x="0" y="797383"/>
                </a:lnTo>
                <a:lnTo>
                  <a:pt x="0" y="0"/>
                </a:lnTo>
                <a:close/>
              </a:path>
            </a:pathLst>
          </a:custGeom>
          <a:blipFill>
            <a:blip r:embed="rId12">
              <a:extLst>
                <a:ext uri="{96DAC541-7B7A-43D3-8B79-37D633B846F1}">
                  <asvg:svgBlip xmlns:asvg="http://schemas.microsoft.com/office/drawing/2016/SVG/main" r:embed="rId13"/>
                </a:ext>
              </a:extLst>
            </a:blip>
            <a:stretch>
              <a:fillRect l="-220" r="-220"/>
            </a:stretch>
          </a:blipFill>
        </p:spPr>
      </p:sp>
      <p:sp>
        <p:nvSpPr>
          <p:cNvPr id="17" name="Freeform 17"/>
          <p:cNvSpPr/>
          <p:nvPr/>
        </p:nvSpPr>
        <p:spPr>
          <a:xfrm>
            <a:off x="5417475" y="3741800"/>
            <a:ext cx="853147" cy="853147"/>
          </a:xfrm>
          <a:custGeom>
            <a:avLst/>
            <a:gdLst/>
            <a:ahLst/>
            <a:cxnLst/>
            <a:rect l="l" t="t" r="r" b="b"/>
            <a:pathLst>
              <a:path w="853147" h="853147">
                <a:moveTo>
                  <a:pt x="0" y="0"/>
                </a:moveTo>
                <a:lnTo>
                  <a:pt x="853147" y="0"/>
                </a:lnTo>
                <a:lnTo>
                  <a:pt x="853147" y="853147"/>
                </a:lnTo>
                <a:lnTo>
                  <a:pt x="0" y="853147"/>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sp>
      <p:sp>
        <p:nvSpPr>
          <p:cNvPr id="18" name="Freeform 18"/>
          <p:cNvSpPr/>
          <p:nvPr/>
        </p:nvSpPr>
        <p:spPr>
          <a:xfrm>
            <a:off x="8725045" y="3831043"/>
            <a:ext cx="837911" cy="837911"/>
          </a:xfrm>
          <a:custGeom>
            <a:avLst/>
            <a:gdLst/>
            <a:ahLst/>
            <a:cxnLst/>
            <a:rect l="l" t="t" r="r" b="b"/>
            <a:pathLst>
              <a:path w="837911" h="837911">
                <a:moveTo>
                  <a:pt x="0" y="0"/>
                </a:moveTo>
                <a:lnTo>
                  <a:pt x="837911" y="0"/>
                </a:lnTo>
                <a:lnTo>
                  <a:pt x="837911" y="837911"/>
                </a:lnTo>
                <a:lnTo>
                  <a:pt x="0" y="837911"/>
                </a:lnTo>
                <a:lnTo>
                  <a:pt x="0" y="0"/>
                </a:lnTo>
                <a:close/>
              </a:path>
            </a:pathLst>
          </a:custGeom>
          <a:blipFill>
            <a:blip r:embed="rId16">
              <a:extLst>
                <a:ext uri="{96DAC541-7B7A-43D3-8B79-37D633B846F1}">
                  <asvg:svgBlip xmlns:asvg="http://schemas.microsoft.com/office/drawing/2016/SVG/main" r:embed="rId17"/>
                </a:ext>
              </a:extLst>
            </a:blip>
            <a:stretch>
              <a:fillRect/>
            </a:stretch>
          </a:blipFill>
        </p:spPr>
      </p:sp>
      <p:sp>
        <p:nvSpPr>
          <p:cNvPr id="19" name="Freeform 19"/>
          <p:cNvSpPr/>
          <p:nvPr/>
        </p:nvSpPr>
        <p:spPr>
          <a:xfrm>
            <a:off x="12017727" y="3741800"/>
            <a:ext cx="853147" cy="853147"/>
          </a:xfrm>
          <a:custGeom>
            <a:avLst/>
            <a:gdLst/>
            <a:ahLst/>
            <a:cxnLst/>
            <a:rect l="l" t="t" r="r" b="b"/>
            <a:pathLst>
              <a:path w="853147" h="853147">
                <a:moveTo>
                  <a:pt x="0" y="0"/>
                </a:moveTo>
                <a:lnTo>
                  <a:pt x="853147" y="0"/>
                </a:lnTo>
                <a:lnTo>
                  <a:pt x="853147" y="853147"/>
                </a:lnTo>
                <a:lnTo>
                  <a:pt x="0" y="853147"/>
                </a:lnTo>
                <a:lnTo>
                  <a:pt x="0" y="0"/>
                </a:lnTo>
                <a:close/>
              </a:path>
            </a:pathLst>
          </a:custGeom>
          <a:blipFill>
            <a:blip r:embed="rId18">
              <a:extLst>
                <a:ext uri="{96DAC541-7B7A-43D3-8B79-37D633B846F1}">
                  <asvg:svgBlip xmlns:asvg="http://schemas.microsoft.com/office/drawing/2016/SVG/main" r:embed="rId19"/>
                </a:ext>
              </a:extLst>
            </a:blip>
            <a:stretch>
              <a:fillRect/>
            </a:stretch>
          </a:blipFill>
        </p:spPr>
      </p:sp>
      <p:sp>
        <p:nvSpPr>
          <p:cNvPr id="20" name="Freeform 20"/>
          <p:cNvSpPr/>
          <p:nvPr/>
        </p:nvSpPr>
        <p:spPr>
          <a:xfrm>
            <a:off x="15288018" y="3769682"/>
            <a:ext cx="911768" cy="797383"/>
          </a:xfrm>
          <a:custGeom>
            <a:avLst/>
            <a:gdLst/>
            <a:ahLst/>
            <a:cxnLst/>
            <a:rect l="l" t="t" r="r" b="b"/>
            <a:pathLst>
              <a:path w="911768" h="797383">
                <a:moveTo>
                  <a:pt x="0" y="0"/>
                </a:moveTo>
                <a:lnTo>
                  <a:pt x="911768" y="0"/>
                </a:lnTo>
                <a:lnTo>
                  <a:pt x="911768" y="797383"/>
                </a:lnTo>
                <a:lnTo>
                  <a:pt x="0" y="797383"/>
                </a:lnTo>
                <a:lnTo>
                  <a:pt x="0" y="0"/>
                </a:lnTo>
                <a:close/>
              </a:path>
            </a:pathLst>
          </a:custGeom>
          <a:blipFill>
            <a:blip r:embed="rId20">
              <a:extLst>
                <a:ext uri="{96DAC541-7B7A-43D3-8B79-37D633B846F1}">
                  <asvg:svgBlip xmlns:asvg="http://schemas.microsoft.com/office/drawing/2016/SVG/main" r:embed="rId21"/>
                </a:ext>
              </a:extLst>
            </a:blip>
            <a:stretch>
              <a:fillRect t="-25" b="-25"/>
            </a:stretch>
          </a:blipFill>
        </p:spPr>
      </p:sp>
      <p:sp>
        <p:nvSpPr>
          <p:cNvPr id="21" name="TextBox 21"/>
          <p:cNvSpPr txBox="1"/>
          <p:nvPr/>
        </p:nvSpPr>
        <p:spPr>
          <a:xfrm>
            <a:off x="4012912" y="990600"/>
            <a:ext cx="10262177" cy="2038350"/>
          </a:xfrm>
          <a:prstGeom prst="rect">
            <a:avLst/>
          </a:prstGeom>
        </p:spPr>
        <p:txBody>
          <a:bodyPr lIns="0" tIns="0" rIns="0" bIns="0" rtlCol="0" anchor="t">
            <a:spAutoFit/>
          </a:bodyPr>
          <a:lstStyle/>
          <a:p>
            <a:pPr algn="ctr">
              <a:lnSpc>
                <a:spcPts val="5173"/>
              </a:lnSpc>
            </a:pPr>
            <a:r>
              <a:rPr lang="en-US" sz="4500">
                <a:solidFill>
                  <a:srgbClr val="000000"/>
                </a:solidFill>
                <a:latin typeface="Poppins Bold"/>
                <a:ea typeface="Poppins Bold"/>
                <a:cs typeface="Poppins Bold"/>
                <a:sym typeface="Poppins Bold"/>
              </a:rPr>
              <a:t>Dimensi dan Indikator keberhasilan/kegagalan sistem informasi</a:t>
            </a:r>
          </a:p>
        </p:txBody>
      </p:sp>
      <p:sp>
        <p:nvSpPr>
          <p:cNvPr id="22" name="TextBox 22"/>
          <p:cNvSpPr txBox="1"/>
          <p:nvPr/>
        </p:nvSpPr>
        <p:spPr>
          <a:xfrm>
            <a:off x="1216395" y="5945232"/>
            <a:ext cx="2655406" cy="1428750"/>
          </a:xfrm>
          <a:prstGeom prst="rect">
            <a:avLst/>
          </a:prstGeom>
        </p:spPr>
        <p:txBody>
          <a:bodyPr lIns="0" tIns="0" rIns="0" bIns="0" rtlCol="0" anchor="t">
            <a:spAutoFit/>
          </a:bodyPr>
          <a:lstStyle/>
          <a:p>
            <a:pPr algn="ctr">
              <a:lnSpc>
                <a:spcPts val="3600"/>
              </a:lnSpc>
            </a:pPr>
            <a:r>
              <a:rPr lang="en-US" sz="3000">
                <a:solidFill>
                  <a:srgbClr val="FFFFFF"/>
                </a:solidFill>
                <a:latin typeface="Poppins Bold"/>
                <a:ea typeface="Poppins Bold"/>
                <a:cs typeface="Poppins Bold"/>
                <a:sym typeface="Poppins Bold"/>
              </a:rPr>
              <a:t>1. Dimensi Organisasi</a:t>
            </a:r>
          </a:p>
          <a:p>
            <a:pPr algn="ctr">
              <a:lnSpc>
                <a:spcPts val="3600"/>
              </a:lnSpc>
            </a:pPr>
            <a:endParaRPr lang="en-US" sz="3000">
              <a:solidFill>
                <a:srgbClr val="FFFFFF"/>
              </a:solidFill>
              <a:latin typeface="Poppins Bold"/>
              <a:ea typeface="Poppins Bold"/>
              <a:cs typeface="Poppins Bold"/>
              <a:sym typeface="Poppins Bold"/>
            </a:endParaRPr>
          </a:p>
        </p:txBody>
      </p:sp>
      <p:sp>
        <p:nvSpPr>
          <p:cNvPr id="23" name="TextBox 23"/>
          <p:cNvSpPr txBox="1"/>
          <p:nvPr/>
        </p:nvSpPr>
        <p:spPr>
          <a:xfrm>
            <a:off x="4704740" y="5782763"/>
            <a:ext cx="2654707" cy="2800350"/>
          </a:xfrm>
          <a:prstGeom prst="rect">
            <a:avLst/>
          </a:prstGeom>
        </p:spPr>
        <p:txBody>
          <a:bodyPr lIns="0" tIns="0" rIns="0" bIns="0" rtlCol="0" anchor="t">
            <a:spAutoFit/>
          </a:bodyPr>
          <a:lstStyle/>
          <a:p>
            <a:pPr algn="ctr">
              <a:lnSpc>
                <a:spcPts val="3600"/>
              </a:lnSpc>
            </a:pPr>
            <a:r>
              <a:rPr lang="en-US" sz="3000">
                <a:solidFill>
                  <a:srgbClr val="FFFFFF"/>
                </a:solidFill>
                <a:latin typeface="Poppins Bold"/>
                <a:ea typeface="Poppins Bold"/>
                <a:cs typeface="Poppins Bold"/>
                <a:sym typeface="Poppins Bold"/>
              </a:rPr>
              <a:t>2. Dimensi Sumber Daya Manusia (SDM)</a:t>
            </a:r>
          </a:p>
          <a:p>
            <a:pPr algn="ctr">
              <a:lnSpc>
                <a:spcPts val="3600"/>
              </a:lnSpc>
            </a:pPr>
            <a:endParaRPr lang="en-US" sz="3000">
              <a:solidFill>
                <a:srgbClr val="FFFFFF"/>
              </a:solidFill>
              <a:latin typeface="Poppins Bold"/>
              <a:ea typeface="Poppins Bold"/>
              <a:cs typeface="Poppins Bold"/>
              <a:sym typeface="Poppins Bold"/>
            </a:endParaRPr>
          </a:p>
        </p:txBody>
      </p:sp>
      <p:sp>
        <p:nvSpPr>
          <p:cNvPr id="24" name="TextBox 24"/>
          <p:cNvSpPr txBox="1"/>
          <p:nvPr/>
        </p:nvSpPr>
        <p:spPr>
          <a:xfrm>
            <a:off x="7626147" y="5945232"/>
            <a:ext cx="3035707" cy="1428750"/>
          </a:xfrm>
          <a:prstGeom prst="rect">
            <a:avLst/>
          </a:prstGeom>
        </p:spPr>
        <p:txBody>
          <a:bodyPr lIns="0" tIns="0" rIns="0" bIns="0" rtlCol="0" anchor="t">
            <a:spAutoFit/>
          </a:bodyPr>
          <a:lstStyle/>
          <a:p>
            <a:pPr algn="ctr">
              <a:lnSpc>
                <a:spcPts val="3600"/>
              </a:lnSpc>
            </a:pPr>
            <a:r>
              <a:rPr lang="en-US" sz="3000">
                <a:solidFill>
                  <a:srgbClr val="FFFFFF"/>
                </a:solidFill>
                <a:latin typeface="Poppins Bold"/>
                <a:ea typeface="Poppins Bold"/>
                <a:cs typeface="Poppins Bold"/>
                <a:sym typeface="Poppins Bold"/>
              </a:rPr>
              <a:t>3. Dimensi</a:t>
            </a:r>
          </a:p>
          <a:p>
            <a:pPr algn="ctr">
              <a:lnSpc>
                <a:spcPts val="3600"/>
              </a:lnSpc>
            </a:pPr>
            <a:r>
              <a:rPr lang="en-US" sz="3000">
                <a:solidFill>
                  <a:srgbClr val="FFFFFF"/>
                </a:solidFill>
                <a:latin typeface="Poppins Bold"/>
                <a:ea typeface="Poppins Bold"/>
                <a:cs typeface="Poppins Bold"/>
                <a:sym typeface="Poppins Bold"/>
              </a:rPr>
              <a:t>Teknologi</a:t>
            </a:r>
          </a:p>
          <a:p>
            <a:pPr algn="ctr">
              <a:lnSpc>
                <a:spcPts val="3600"/>
              </a:lnSpc>
            </a:pPr>
            <a:endParaRPr lang="en-US" sz="3000">
              <a:solidFill>
                <a:srgbClr val="FFFFFF"/>
              </a:solidFill>
              <a:latin typeface="Poppins Bold"/>
              <a:ea typeface="Poppins Bold"/>
              <a:cs typeface="Poppins Bold"/>
              <a:sym typeface="Poppins Bold"/>
            </a:endParaRPr>
          </a:p>
        </p:txBody>
      </p:sp>
      <p:sp>
        <p:nvSpPr>
          <p:cNvPr id="25" name="TextBox 25"/>
          <p:cNvSpPr txBox="1"/>
          <p:nvPr/>
        </p:nvSpPr>
        <p:spPr>
          <a:xfrm>
            <a:off x="11119053" y="5872390"/>
            <a:ext cx="2655406" cy="1428750"/>
          </a:xfrm>
          <a:prstGeom prst="rect">
            <a:avLst/>
          </a:prstGeom>
        </p:spPr>
        <p:txBody>
          <a:bodyPr lIns="0" tIns="0" rIns="0" bIns="0" rtlCol="0" anchor="t">
            <a:spAutoFit/>
          </a:bodyPr>
          <a:lstStyle/>
          <a:p>
            <a:pPr algn="ctr">
              <a:lnSpc>
                <a:spcPts val="3600"/>
              </a:lnSpc>
            </a:pPr>
            <a:r>
              <a:rPr lang="en-US" sz="3000">
                <a:solidFill>
                  <a:srgbClr val="FFFFFF"/>
                </a:solidFill>
                <a:latin typeface="Poppins Bold"/>
                <a:ea typeface="Poppins Bold"/>
                <a:cs typeface="Poppins Bold"/>
                <a:sym typeface="Poppins Bold"/>
              </a:rPr>
              <a:t>4. Dimensi Layanan</a:t>
            </a:r>
          </a:p>
          <a:p>
            <a:pPr algn="ctr">
              <a:lnSpc>
                <a:spcPts val="3600"/>
              </a:lnSpc>
            </a:pPr>
            <a:endParaRPr lang="en-US" sz="3000">
              <a:solidFill>
                <a:srgbClr val="FFFFFF"/>
              </a:solidFill>
              <a:latin typeface="Poppins Bold"/>
              <a:ea typeface="Poppins Bold"/>
              <a:cs typeface="Poppins Bold"/>
              <a:sym typeface="Poppins Bold"/>
            </a:endParaRPr>
          </a:p>
        </p:txBody>
      </p:sp>
      <p:sp>
        <p:nvSpPr>
          <p:cNvPr id="26" name="TextBox 26"/>
          <p:cNvSpPr txBox="1"/>
          <p:nvPr/>
        </p:nvSpPr>
        <p:spPr>
          <a:xfrm>
            <a:off x="14450261" y="5763713"/>
            <a:ext cx="2655406" cy="1476375"/>
          </a:xfrm>
          <a:prstGeom prst="rect">
            <a:avLst/>
          </a:prstGeom>
        </p:spPr>
        <p:txBody>
          <a:bodyPr lIns="0" tIns="0" rIns="0" bIns="0" rtlCol="0" anchor="t">
            <a:spAutoFit/>
          </a:bodyPr>
          <a:lstStyle/>
          <a:p>
            <a:pPr algn="ctr">
              <a:lnSpc>
                <a:spcPts val="3704"/>
              </a:lnSpc>
            </a:pPr>
            <a:r>
              <a:rPr lang="en-US" sz="3085">
                <a:solidFill>
                  <a:srgbClr val="FFFFFF"/>
                </a:solidFill>
                <a:latin typeface="Poppins Bold"/>
                <a:ea typeface="Poppins Bold"/>
                <a:cs typeface="Poppins Bold"/>
                <a:sym typeface="Poppins Bold"/>
              </a:rPr>
              <a:t>5. Dimensi</a:t>
            </a:r>
          </a:p>
          <a:p>
            <a:pPr algn="ctr">
              <a:lnSpc>
                <a:spcPts val="3704"/>
              </a:lnSpc>
            </a:pPr>
            <a:r>
              <a:rPr lang="en-US" sz="3085">
                <a:solidFill>
                  <a:srgbClr val="FFFFFF"/>
                </a:solidFill>
                <a:latin typeface="Poppins Bold"/>
                <a:ea typeface="Poppins Bold"/>
                <a:cs typeface="Poppins Bold"/>
                <a:sym typeface="Poppins Bold"/>
              </a:rPr>
              <a:t>Proses</a:t>
            </a:r>
          </a:p>
          <a:p>
            <a:pPr algn="ctr">
              <a:lnSpc>
                <a:spcPts val="3704"/>
              </a:lnSpc>
            </a:pPr>
            <a:endParaRPr lang="en-US" sz="3085">
              <a:solidFill>
                <a:srgbClr val="FFFFFF"/>
              </a:solidFill>
              <a:latin typeface="Poppins Bold"/>
              <a:ea typeface="Poppins Bold"/>
              <a:cs typeface="Poppins Bold"/>
              <a:sym typeface="Poppins Bold"/>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5400000" flipH="1" flipV="1">
            <a:off x="-183894" y="-674598"/>
            <a:ext cx="2117840" cy="3264897"/>
          </a:xfrm>
          <a:custGeom>
            <a:avLst/>
            <a:gdLst/>
            <a:ahLst/>
            <a:cxnLst/>
            <a:rect l="l" t="t" r="r" b="b"/>
            <a:pathLst>
              <a:path w="2117840" h="3264897">
                <a:moveTo>
                  <a:pt x="2117840" y="3264897"/>
                </a:moveTo>
                <a:lnTo>
                  <a:pt x="0" y="3264897"/>
                </a:lnTo>
                <a:lnTo>
                  <a:pt x="0" y="0"/>
                </a:lnTo>
                <a:lnTo>
                  <a:pt x="2117840" y="0"/>
                </a:lnTo>
                <a:lnTo>
                  <a:pt x="2117840" y="3264897"/>
                </a:lnTo>
                <a:close/>
              </a:path>
            </a:pathLst>
          </a:custGeom>
          <a:blipFill>
            <a:blip r:embed="rId2">
              <a:extLst>
                <a:ext uri="{96DAC541-7B7A-43D3-8B79-37D633B846F1}">
                  <asvg:svgBlip xmlns:asvg="http://schemas.microsoft.com/office/drawing/2016/SVG/main" r:embed="rId3"/>
                </a:ext>
              </a:extLst>
            </a:blip>
            <a:stretch>
              <a:fillRect l="-37642" r="-37642"/>
            </a:stretch>
          </a:blipFill>
        </p:spPr>
      </p:sp>
      <p:sp>
        <p:nvSpPr>
          <p:cNvPr id="3" name="Freeform 3"/>
          <p:cNvSpPr/>
          <p:nvPr/>
        </p:nvSpPr>
        <p:spPr>
          <a:xfrm rot="-5400000" flipH="1">
            <a:off x="16351493" y="-712127"/>
            <a:ext cx="2117840" cy="3264897"/>
          </a:xfrm>
          <a:custGeom>
            <a:avLst/>
            <a:gdLst/>
            <a:ahLst/>
            <a:cxnLst/>
            <a:rect l="l" t="t" r="r" b="b"/>
            <a:pathLst>
              <a:path w="2117840" h="3264897">
                <a:moveTo>
                  <a:pt x="2117840" y="0"/>
                </a:moveTo>
                <a:lnTo>
                  <a:pt x="0" y="0"/>
                </a:lnTo>
                <a:lnTo>
                  <a:pt x="0" y="3264897"/>
                </a:lnTo>
                <a:lnTo>
                  <a:pt x="2117840" y="3264897"/>
                </a:lnTo>
                <a:lnTo>
                  <a:pt x="2117840" y="0"/>
                </a:lnTo>
                <a:close/>
              </a:path>
            </a:pathLst>
          </a:custGeom>
          <a:blipFill>
            <a:blip r:embed="rId2">
              <a:extLst>
                <a:ext uri="{96DAC541-7B7A-43D3-8B79-37D633B846F1}">
                  <asvg:svgBlip xmlns:asvg="http://schemas.microsoft.com/office/drawing/2016/SVG/main" r:embed="rId3"/>
                </a:ext>
              </a:extLst>
            </a:blip>
            <a:stretch>
              <a:fillRect l="-37642" r="-37642"/>
            </a:stretch>
          </a:blipFill>
        </p:spPr>
      </p:sp>
      <p:sp>
        <p:nvSpPr>
          <p:cNvPr id="4" name="Freeform 4"/>
          <p:cNvSpPr/>
          <p:nvPr/>
        </p:nvSpPr>
        <p:spPr>
          <a:xfrm>
            <a:off x="3938494" y="9746159"/>
            <a:ext cx="16477376" cy="1000571"/>
          </a:xfrm>
          <a:custGeom>
            <a:avLst/>
            <a:gdLst/>
            <a:ahLst/>
            <a:cxnLst/>
            <a:rect l="l" t="t" r="r" b="b"/>
            <a:pathLst>
              <a:path w="16477376" h="1000571">
                <a:moveTo>
                  <a:pt x="0" y="0"/>
                </a:moveTo>
                <a:lnTo>
                  <a:pt x="16477376" y="0"/>
                </a:lnTo>
                <a:lnTo>
                  <a:pt x="16477376" y="1000571"/>
                </a:lnTo>
                <a:lnTo>
                  <a:pt x="0" y="1000571"/>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5" name="Freeform 5"/>
          <p:cNvSpPr/>
          <p:nvPr/>
        </p:nvSpPr>
        <p:spPr>
          <a:xfrm>
            <a:off x="-1024868" y="9746159"/>
            <a:ext cx="7295490" cy="1000571"/>
          </a:xfrm>
          <a:custGeom>
            <a:avLst/>
            <a:gdLst/>
            <a:ahLst/>
            <a:cxnLst/>
            <a:rect l="l" t="t" r="r" b="b"/>
            <a:pathLst>
              <a:path w="7295490" h="1000571">
                <a:moveTo>
                  <a:pt x="0" y="0"/>
                </a:moveTo>
                <a:lnTo>
                  <a:pt x="7295490" y="0"/>
                </a:lnTo>
                <a:lnTo>
                  <a:pt x="7295490" y="1000571"/>
                </a:lnTo>
                <a:lnTo>
                  <a:pt x="0" y="1000571"/>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6" name="Freeform 6"/>
          <p:cNvSpPr/>
          <p:nvPr/>
        </p:nvSpPr>
        <p:spPr>
          <a:xfrm>
            <a:off x="1021929" y="3758267"/>
            <a:ext cx="3062664" cy="2721766"/>
          </a:xfrm>
          <a:custGeom>
            <a:avLst/>
            <a:gdLst/>
            <a:ahLst/>
            <a:cxnLst/>
            <a:rect l="l" t="t" r="r" b="b"/>
            <a:pathLst>
              <a:path w="3062664" h="2721766">
                <a:moveTo>
                  <a:pt x="0" y="0"/>
                </a:moveTo>
                <a:lnTo>
                  <a:pt x="3062664" y="0"/>
                </a:lnTo>
                <a:lnTo>
                  <a:pt x="3062664" y="2721766"/>
                </a:lnTo>
                <a:lnTo>
                  <a:pt x="0" y="2721766"/>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sp>
        <p:nvSpPr>
          <p:cNvPr id="7" name="Freeform 7"/>
          <p:cNvSpPr/>
          <p:nvPr/>
        </p:nvSpPr>
        <p:spPr>
          <a:xfrm>
            <a:off x="1770754" y="4341010"/>
            <a:ext cx="1565013" cy="1565013"/>
          </a:xfrm>
          <a:custGeom>
            <a:avLst/>
            <a:gdLst/>
            <a:ahLst/>
            <a:cxnLst/>
            <a:rect l="l" t="t" r="r" b="b"/>
            <a:pathLst>
              <a:path w="1565013" h="1565013">
                <a:moveTo>
                  <a:pt x="0" y="0"/>
                </a:moveTo>
                <a:lnTo>
                  <a:pt x="1565013" y="0"/>
                </a:lnTo>
                <a:lnTo>
                  <a:pt x="1565013" y="1565013"/>
                </a:lnTo>
                <a:lnTo>
                  <a:pt x="0" y="156501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sp>
      <p:sp>
        <p:nvSpPr>
          <p:cNvPr id="8" name="TextBox 8"/>
          <p:cNvSpPr txBox="1"/>
          <p:nvPr/>
        </p:nvSpPr>
        <p:spPr>
          <a:xfrm>
            <a:off x="4319425" y="1978670"/>
            <a:ext cx="6952123" cy="1381125"/>
          </a:xfrm>
          <a:prstGeom prst="rect">
            <a:avLst/>
          </a:prstGeom>
        </p:spPr>
        <p:txBody>
          <a:bodyPr lIns="0" tIns="0" rIns="0" bIns="0" rtlCol="0" anchor="t">
            <a:spAutoFit/>
          </a:bodyPr>
          <a:lstStyle/>
          <a:p>
            <a:pPr algn="ctr">
              <a:lnSpc>
                <a:spcPts val="5173"/>
              </a:lnSpc>
            </a:pPr>
            <a:r>
              <a:rPr lang="en-US" sz="4500">
                <a:solidFill>
                  <a:srgbClr val="000000"/>
                </a:solidFill>
                <a:latin typeface="Poppins Bold"/>
                <a:ea typeface="Poppins Bold"/>
                <a:cs typeface="Poppins Bold"/>
                <a:sym typeface="Poppins Bold"/>
              </a:rPr>
              <a:t>1. Dimensi Organisasi</a:t>
            </a:r>
          </a:p>
          <a:p>
            <a:pPr algn="ctr">
              <a:lnSpc>
                <a:spcPts val="5173"/>
              </a:lnSpc>
            </a:pPr>
            <a:endParaRPr lang="en-US" sz="4500">
              <a:solidFill>
                <a:srgbClr val="000000"/>
              </a:solidFill>
              <a:latin typeface="Poppins Bold"/>
              <a:ea typeface="Poppins Bold"/>
              <a:cs typeface="Poppins Bold"/>
              <a:sym typeface="Poppins Bold"/>
            </a:endParaRPr>
          </a:p>
        </p:txBody>
      </p:sp>
      <p:sp>
        <p:nvSpPr>
          <p:cNvPr id="9" name="TextBox 9"/>
          <p:cNvSpPr txBox="1"/>
          <p:nvPr/>
        </p:nvSpPr>
        <p:spPr>
          <a:xfrm>
            <a:off x="4826998" y="2929709"/>
            <a:ext cx="11646924" cy="5508387"/>
          </a:xfrm>
          <a:prstGeom prst="rect">
            <a:avLst/>
          </a:prstGeom>
        </p:spPr>
        <p:txBody>
          <a:bodyPr lIns="0" tIns="0" rIns="0" bIns="0" rtlCol="0" anchor="t">
            <a:spAutoFit/>
          </a:bodyPr>
          <a:lstStyle/>
          <a:p>
            <a:pPr algn="just">
              <a:lnSpc>
                <a:spcPts val="2751"/>
              </a:lnSpc>
            </a:pPr>
            <a:r>
              <a:rPr lang="en-US" sz="2312">
                <a:solidFill>
                  <a:srgbClr val="000000"/>
                </a:solidFill>
                <a:latin typeface="Poppins"/>
                <a:ea typeface="Poppins"/>
                <a:cs typeface="Poppins"/>
                <a:sym typeface="Poppins"/>
              </a:rPr>
              <a:t>• </a:t>
            </a:r>
            <a:r>
              <a:rPr lang="en-US" sz="2312">
                <a:solidFill>
                  <a:srgbClr val="000000"/>
                </a:solidFill>
                <a:latin typeface="Poppins Bold"/>
                <a:ea typeface="Poppins Bold"/>
                <a:cs typeface="Poppins Bold"/>
                <a:sym typeface="Poppins Bold"/>
              </a:rPr>
              <a:t>Dukungan &amp; Komitmen pimpinan.</a:t>
            </a:r>
            <a:r>
              <a:rPr lang="en-US" sz="2312">
                <a:solidFill>
                  <a:srgbClr val="000000"/>
                </a:solidFill>
                <a:latin typeface="Poppins"/>
                <a:ea typeface="Poppins"/>
                <a:cs typeface="Poppins"/>
                <a:sym typeface="Poppins"/>
              </a:rPr>
              <a:t> Merupakan suatu itikad dan konsistensi  pimpinan untuk menerapkan sistem informasi dalam organisasinya secara nyata.</a:t>
            </a:r>
          </a:p>
          <a:p>
            <a:pPr algn="just">
              <a:lnSpc>
                <a:spcPts val="2751"/>
              </a:lnSpc>
            </a:pPr>
            <a:endParaRPr lang="en-US" sz="2312">
              <a:solidFill>
                <a:srgbClr val="000000"/>
              </a:solidFill>
              <a:latin typeface="Poppins"/>
              <a:ea typeface="Poppins"/>
              <a:cs typeface="Poppins"/>
              <a:sym typeface="Poppins"/>
            </a:endParaRPr>
          </a:p>
          <a:p>
            <a:pPr algn="just">
              <a:lnSpc>
                <a:spcPts val="2751"/>
              </a:lnSpc>
            </a:pPr>
            <a:r>
              <a:rPr lang="en-US" sz="2312">
                <a:solidFill>
                  <a:srgbClr val="000000"/>
                </a:solidFill>
                <a:latin typeface="Poppins"/>
                <a:ea typeface="Poppins"/>
                <a:cs typeface="Poppins"/>
                <a:sym typeface="Poppins"/>
              </a:rPr>
              <a:t>• </a:t>
            </a:r>
            <a:r>
              <a:rPr lang="en-US" sz="2312">
                <a:solidFill>
                  <a:srgbClr val="000000"/>
                </a:solidFill>
                <a:latin typeface="Poppins Bold"/>
                <a:ea typeface="Poppins Bold"/>
                <a:cs typeface="Poppins Bold"/>
                <a:sym typeface="Poppins Bold"/>
              </a:rPr>
              <a:t>Hukum, Politik &amp; Regulasi.</a:t>
            </a:r>
            <a:r>
              <a:rPr lang="en-US" sz="2312">
                <a:solidFill>
                  <a:srgbClr val="000000"/>
                </a:solidFill>
                <a:latin typeface="Poppins"/>
                <a:ea typeface="Poppins"/>
                <a:cs typeface="Poppins"/>
                <a:sym typeface="Poppins"/>
              </a:rPr>
              <a:t> upaya pemerintah untuk melandasi suatu penerapan sistem informasi agar dapat teratur, tertata, serta jelas ruang lingkupnya dalam kerangka hukum yang sah guna mencapai tujuan organisasi.</a:t>
            </a:r>
          </a:p>
          <a:p>
            <a:pPr algn="just">
              <a:lnSpc>
                <a:spcPts val="2751"/>
              </a:lnSpc>
            </a:pPr>
            <a:endParaRPr lang="en-US" sz="2312">
              <a:solidFill>
                <a:srgbClr val="000000"/>
              </a:solidFill>
              <a:latin typeface="Poppins"/>
              <a:ea typeface="Poppins"/>
              <a:cs typeface="Poppins"/>
              <a:sym typeface="Poppins"/>
            </a:endParaRPr>
          </a:p>
          <a:p>
            <a:pPr algn="just">
              <a:lnSpc>
                <a:spcPts val="2751"/>
              </a:lnSpc>
            </a:pPr>
            <a:r>
              <a:rPr lang="en-US" sz="2312">
                <a:solidFill>
                  <a:srgbClr val="000000"/>
                </a:solidFill>
                <a:latin typeface="Poppins"/>
                <a:ea typeface="Poppins"/>
                <a:cs typeface="Poppins"/>
                <a:sym typeface="Poppins"/>
              </a:rPr>
              <a:t>• </a:t>
            </a:r>
            <a:r>
              <a:rPr lang="en-US" sz="2312">
                <a:solidFill>
                  <a:srgbClr val="000000"/>
                </a:solidFill>
                <a:latin typeface="Poppins Bold"/>
                <a:ea typeface="Poppins Bold"/>
                <a:cs typeface="Poppins Bold"/>
                <a:sym typeface="Poppins Bold"/>
              </a:rPr>
              <a:t> Keuangan. Adalah pembiayaan yang bersifat modal,</a:t>
            </a:r>
            <a:r>
              <a:rPr lang="en-US" sz="2312">
                <a:solidFill>
                  <a:srgbClr val="000000"/>
                </a:solidFill>
                <a:latin typeface="Poppins"/>
                <a:ea typeface="Poppins"/>
                <a:cs typeface="Poppins"/>
                <a:sym typeface="Poppins"/>
              </a:rPr>
              <a:t> operasional maupun insidental guna mewujudkan penerapan sistem informasi.</a:t>
            </a:r>
          </a:p>
          <a:p>
            <a:pPr algn="just">
              <a:lnSpc>
                <a:spcPts val="2751"/>
              </a:lnSpc>
            </a:pPr>
            <a:r>
              <a:rPr lang="en-US" sz="2312">
                <a:solidFill>
                  <a:srgbClr val="000000"/>
                </a:solidFill>
                <a:latin typeface="Poppins"/>
                <a:ea typeface="Poppins"/>
                <a:cs typeface="Poppins"/>
                <a:sym typeface="Poppins"/>
              </a:rPr>
              <a:t>Strategi &amp; Manajemen Resiko. Merupakan suatu strategi organisasi yang berbentuk rencana jangka panjang organisasi, rencana strategis, master plan serta prosedur standar operasional (PSO) yang mengatur tahapan serta prosedur dalam menerapkan sistem informasi untuk mencapai tujuan dan meminimalisir resiko</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5400000" flipH="1" flipV="1">
            <a:off x="-183894" y="-674598"/>
            <a:ext cx="2117840" cy="3264897"/>
          </a:xfrm>
          <a:custGeom>
            <a:avLst/>
            <a:gdLst/>
            <a:ahLst/>
            <a:cxnLst/>
            <a:rect l="l" t="t" r="r" b="b"/>
            <a:pathLst>
              <a:path w="2117840" h="3264897">
                <a:moveTo>
                  <a:pt x="2117840" y="3264897"/>
                </a:moveTo>
                <a:lnTo>
                  <a:pt x="0" y="3264897"/>
                </a:lnTo>
                <a:lnTo>
                  <a:pt x="0" y="0"/>
                </a:lnTo>
                <a:lnTo>
                  <a:pt x="2117840" y="0"/>
                </a:lnTo>
                <a:lnTo>
                  <a:pt x="2117840" y="3264897"/>
                </a:lnTo>
                <a:close/>
              </a:path>
            </a:pathLst>
          </a:custGeom>
          <a:blipFill>
            <a:blip r:embed="rId2">
              <a:extLst>
                <a:ext uri="{96DAC541-7B7A-43D3-8B79-37D633B846F1}">
                  <asvg:svgBlip xmlns:asvg="http://schemas.microsoft.com/office/drawing/2016/SVG/main" r:embed="rId3"/>
                </a:ext>
              </a:extLst>
            </a:blip>
            <a:stretch>
              <a:fillRect l="-37642" r="-37642"/>
            </a:stretch>
          </a:blipFill>
        </p:spPr>
      </p:sp>
      <p:sp>
        <p:nvSpPr>
          <p:cNvPr id="3" name="Freeform 3"/>
          <p:cNvSpPr/>
          <p:nvPr/>
        </p:nvSpPr>
        <p:spPr>
          <a:xfrm rot="-5400000" flipH="1">
            <a:off x="16351493" y="-712127"/>
            <a:ext cx="2117840" cy="3264897"/>
          </a:xfrm>
          <a:custGeom>
            <a:avLst/>
            <a:gdLst/>
            <a:ahLst/>
            <a:cxnLst/>
            <a:rect l="l" t="t" r="r" b="b"/>
            <a:pathLst>
              <a:path w="2117840" h="3264897">
                <a:moveTo>
                  <a:pt x="2117840" y="0"/>
                </a:moveTo>
                <a:lnTo>
                  <a:pt x="0" y="0"/>
                </a:lnTo>
                <a:lnTo>
                  <a:pt x="0" y="3264897"/>
                </a:lnTo>
                <a:lnTo>
                  <a:pt x="2117840" y="3264897"/>
                </a:lnTo>
                <a:lnTo>
                  <a:pt x="2117840" y="0"/>
                </a:lnTo>
                <a:close/>
              </a:path>
            </a:pathLst>
          </a:custGeom>
          <a:blipFill>
            <a:blip r:embed="rId2">
              <a:extLst>
                <a:ext uri="{96DAC541-7B7A-43D3-8B79-37D633B846F1}">
                  <asvg:svgBlip xmlns:asvg="http://schemas.microsoft.com/office/drawing/2016/SVG/main" r:embed="rId3"/>
                </a:ext>
              </a:extLst>
            </a:blip>
            <a:stretch>
              <a:fillRect l="-37642" r="-37642"/>
            </a:stretch>
          </a:blipFill>
        </p:spPr>
      </p:sp>
      <p:sp>
        <p:nvSpPr>
          <p:cNvPr id="4" name="Freeform 4"/>
          <p:cNvSpPr/>
          <p:nvPr/>
        </p:nvSpPr>
        <p:spPr>
          <a:xfrm>
            <a:off x="3938494" y="9746159"/>
            <a:ext cx="16477376" cy="1000571"/>
          </a:xfrm>
          <a:custGeom>
            <a:avLst/>
            <a:gdLst/>
            <a:ahLst/>
            <a:cxnLst/>
            <a:rect l="l" t="t" r="r" b="b"/>
            <a:pathLst>
              <a:path w="16477376" h="1000571">
                <a:moveTo>
                  <a:pt x="0" y="0"/>
                </a:moveTo>
                <a:lnTo>
                  <a:pt x="16477376" y="0"/>
                </a:lnTo>
                <a:lnTo>
                  <a:pt x="16477376" y="1000571"/>
                </a:lnTo>
                <a:lnTo>
                  <a:pt x="0" y="1000571"/>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5" name="Freeform 5"/>
          <p:cNvSpPr/>
          <p:nvPr/>
        </p:nvSpPr>
        <p:spPr>
          <a:xfrm>
            <a:off x="-1024868" y="9746159"/>
            <a:ext cx="7295490" cy="1000571"/>
          </a:xfrm>
          <a:custGeom>
            <a:avLst/>
            <a:gdLst/>
            <a:ahLst/>
            <a:cxnLst/>
            <a:rect l="l" t="t" r="r" b="b"/>
            <a:pathLst>
              <a:path w="7295490" h="1000571">
                <a:moveTo>
                  <a:pt x="0" y="0"/>
                </a:moveTo>
                <a:lnTo>
                  <a:pt x="7295490" y="0"/>
                </a:lnTo>
                <a:lnTo>
                  <a:pt x="7295490" y="1000571"/>
                </a:lnTo>
                <a:lnTo>
                  <a:pt x="0" y="1000571"/>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6" name="Freeform 6"/>
          <p:cNvSpPr/>
          <p:nvPr/>
        </p:nvSpPr>
        <p:spPr>
          <a:xfrm>
            <a:off x="1021929" y="3758267"/>
            <a:ext cx="3062664" cy="2721766"/>
          </a:xfrm>
          <a:custGeom>
            <a:avLst/>
            <a:gdLst/>
            <a:ahLst/>
            <a:cxnLst/>
            <a:rect l="l" t="t" r="r" b="b"/>
            <a:pathLst>
              <a:path w="3062664" h="2721766">
                <a:moveTo>
                  <a:pt x="0" y="0"/>
                </a:moveTo>
                <a:lnTo>
                  <a:pt x="3062664" y="0"/>
                </a:lnTo>
                <a:lnTo>
                  <a:pt x="3062664" y="2721766"/>
                </a:lnTo>
                <a:lnTo>
                  <a:pt x="0" y="2721766"/>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sp>
        <p:nvSpPr>
          <p:cNvPr id="7" name="TextBox 7"/>
          <p:cNvSpPr txBox="1"/>
          <p:nvPr/>
        </p:nvSpPr>
        <p:spPr>
          <a:xfrm>
            <a:off x="4319425" y="1978670"/>
            <a:ext cx="12154497" cy="2038350"/>
          </a:xfrm>
          <a:prstGeom prst="rect">
            <a:avLst/>
          </a:prstGeom>
        </p:spPr>
        <p:txBody>
          <a:bodyPr lIns="0" tIns="0" rIns="0" bIns="0" rtlCol="0" anchor="t">
            <a:spAutoFit/>
          </a:bodyPr>
          <a:lstStyle/>
          <a:p>
            <a:pPr algn="ctr">
              <a:lnSpc>
                <a:spcPts val="5173"/>
              </a:lnSpc>
            </a:pPr>
            <a:r>
              <a:rPr lang="en-US" sz="4500">
                <a:solidFill>
                  <a:srgbClr val="000000"/>
                </a:solidFill>
                <a:latin typeface="Poppins Bold"/>
                <a:ea typeface="Poppins Bold"/>
                <a:cs typeface="Poppins Bold"/>
                <a:sym typeface="Poppins Bold"/>
              </a:rPr>
              <a:t>1. Dimensi Sumber Daya Manusia (SDM)</a:t>
            </a:r>
          </a:p>
          <a:p>
            <a:pPr algn="ctr">
              <a:lnSpc>
                <a:spcPts val="5173"/>
              </a:lnSpc>
            </a:pPr>
            <a:endParaRPr lang="en-US" sz="4500">
              <a:solidFill>
                <a:srgbClr val="000000"/>
              </a:solidFill>
              <a:latin typeface="Poppins Bold"/>
              <a:ea typeface="Poppins Bold"/>
              <a:cs typeface="Poppins Bold"/>
              <a:sym typeface="Poppins Bold"/>
            </a:endParaRPr>
          </a:p>
          <a:p>
            <a:pPr algn="ctr">
              <a:lnSpc>
                <a:spcPts val="5173"/>
              </a:lnSpc>
            </a:pPr>
            <a:endParaRPr lang="en-US" sz="4500">
              <a:solidFill>
                <a:srgbClr val="000000"/>
              </a:solidFill>
              <a:latin typeface="Poppins Bold"/>
              <a:ea typeface="Poppins Bold"/>
              <a:cs typeface="Poppins Bold"/>
              <a:sym typeface="Poppins Bold"/>
            </a:endParaRPr>
          </a:p>
        </p:txBody>
      </p:sp>
      <p:sp>
        <p:nvSpPr>
          <p:cNvPr id="8" name="TextBox 8"/>
          <p:cNvSpPr txBox="1"/>
          <p:nvPr/>
        </p:nvSpPr>
        <p:spPr>
          <a:xfrm>
            <a:off x="4826998" y="2929709"/>
            <a:ext cx="11646924" cy="5508387"/>
          </a:xfrm>
          <a:prstGeom prst="rect">
            <a:avLst/>
          </a:prstGeom>
        </p:spPr>
        <p:txBody>
          <a:bodyPr lIns="0" tIns="0" rIns="0" bIns="0" rtlCol="0" anchor="t">
            <a:spAutoFit/>
          </a:bodyPr>
          <a:lstStyle/>
          <a:p>
            <a:pPr algn="just">
              <a:lnSpc>
                <a:spcPts val="2751"/>
              </a:lnSpc>
            </a:pPr>
            <a:r>
              <a:rPr lang="en-US" sz="2312">
                <a:solidFill>
                  <a:srgbClr val="000000"/>
                </a:solidFill>
                <a:latin typeface="Poppins Bold"/>
                <a:ea typeface="Poppins Bold"/>
                <a:cs typeface="Poppins Bold"/>
                <a:sym typeface="Poppins Bold"/>
              </a:rPr>
              <a:t>• Sosial &amp; Budaya.</a:t>
            </a:r>
            <a:r>
              <a:rPr lang="en-US" sz="2312">
                <a:solidFill>
                  <a:srgbClr val="000000"/>
                </a:solidFill>
                <a:latin typeface="Poppins"/>
                <a:ea typeface="Poppins"/>
                <a:cs typeface="Poppins"/>
                <a:sym typeface="Poppins"/>
              </a:rPr>
              <a:t> Adalah pengalaman, kebiasaan, paradigma serta pola pikir manusia (pegawai &amp; masyarakat) dalam memecahkan suatu masalah maupun menjalankan suatu proses bisnis organisasi menggunakan sistem informasi.</a:t>
            </a:r>
          </a:p>
          <a:p>
            <a:pPr algn="just">
              <a:lnSpc>
                <a:spcPts val="2751"/>
              </a:lnSpc>
            </a:pPr>
            <a:endParaRPr lang="en-US" sz="2312">
              <a:solidFill>
                <a:srgbClr val="000000"/>
              </a:solidFill>
              <a:latin typeface="Poppins"/>
              <a:ea typeface="Poppins"/>
              <a:cs typeface="Poppins"/>
              <a:sym typeface="Poppins"/>
            </a:endParaRPr>
          </a:p>
          <a:p>
            <a:pPr algn="just">
              <a:lnSpc>
                <a:spcPts val="2751"/>
              </a:lnSpc>
            </a:pPr>
            <a:r>
              <a:rPr lang="en-US" sz="2312">
                <a:solidFill>
                  <a:srgbClr val="000000"/>
                </a:solidFill>
                <a:latin typeface="Poppins Bold"/>
                <a:ea typeface="Poppins Bold"/>
                <a:cs typeface="Poppins Bold"/>
                <a:sym typeface="Poppins Bold"/>
              </a:rPr>
              <a:t>• Motivasi.</a:t>
            </a:r>
            <a:r>
              <a:rPr lang="en-US" sz="2312">
                <a:solidFill>
                  <a:srgbClr val="000000"/>
                </a:solidFill>
                <a:latin typeface="Poppins"/>
                <a:ea typeface="Poppins"/>
                <a:cs typeface="Poppins"/>
                <a:sym typeface="Poppins"/>
              </a:rPr>
              <a:t> Adalah hasrat dan keinginan manusia (pegawai &amp; masyarakat) untuk menggunakan sistem informasi tanpa tekanan maupun paksaan.</a:t>
            </a:r>
          </a:p>
          <a:p>
            <a:pPr algn="just">
              <a:lnSpc>
                <a:spcPts val="2751"/>
              </a:lnSpc>
            </a:pPr>
            <a:r>
              <a:rPr lang="en-US" sz="2312">
                <a:solidFill>
                  <a:srgbClr val="000000"/>
                </a:solidFill>
                <a:latin typeface="Poppins"/>
                <a:ea typeface="Poppins"/>
                <a:cs typeface="Poppins"/>
                <a:sym typeface="Poppins"/>
              </a:rPr>
              <a:t>•Kompetensi TIK. Merupakan kemampuan umum yang dimiliki manusia (pegawai &amp; masyarakat) untuk menggunakan teknologi informasi dan komunikasi.</a:t>
            </a:r>
          </a:p>
          <a:p>
            <a:pPr algn="just">
              <a:lnSpc>
                <a:spcPts val="2751"/>
              </a:lnSpc>
            </a:pPr>
            <a:endParaRPr lang="en-US" sz="2312">
              <a:solidFill>
                <a:srgbClr val="000000"/>
              </a:solidFill>
              <a:latin typeface="Poppins"/>
              <a:ea typeface="Poppins"/>
              <a:cs typeface="Poppins"/>
              <a:sym typeface="Poppins"/>
            </a:endParaRPr>
          </a:p>
          <a:p>
            <a:pPr algn="just">
              <a:lnSpc>
                <a:spcPts val="2751"/>
              </a:lnSpc>
            </a:pPr>
            <a:r>
              <a:rPr lang="en-US" sz="2312">
                <a:solidFill>
                  <a:srgbClr val="000000"/>
                </a:solidFill>
                <a:latin typeface="Poppins"/>
                <a:ea typeface="Poppins"/>
                <a:cs typeface="Poppins"/>
                <a:sym typeface="Poppins"/>
              </a:rPr>
              <a:t>•</a:t>
            </a:r>
            <a:r>
              <a:rPr lang="en-US" sz="2312">
                <a:solidFill>
                  <a:srgbClr val="000000"/>
                </a:solidFill>
                <a:latin typeface="Poppins Bold"/>
                <a:ea typeface="Poppins Bold"/>
                <a:cs typeface="Poppins Bold"/>
                <a:sym typeface="Poppins Bold"/>
              </a:rPr>
              <a:t> Pendidikan &amp; Pelatihan</a:t>
            </a:r>
            <a:r>
              <a:rPr lang="en-US" sz="2312">
                <a:solidFill>
                  <a:srgbClr val="000000"/>
                </a:solidFill>
                <a:latin typeface="Poppins"/>
                <a:ea typeface="Poppins"/>
                <a:cs typeface="Poppins"/>
                <a:sym typeface="Poppins"/>
              </a:rPr>
              <a:t>. Adalah pembekalan kemampuan khusus untuk mengoperasikan sistem informasi tertentu maupun ilmu pengetahuan spesifik yang berkaitan dan relevan terhadap sistem informasi yang diterapkan pada suatu organisasi. </a:t>
            </a:r>
          </a:p>
          <a:p>
            <a:pPr algn="just">
              <a:lnSpc>
                <a:spcPts val="2751"/>
              </a:lnSpc>
            </a:pPr>
            <a:endParaRPr lang="en-US" sz="2312">
              <a:solidFill>
                <a:srgbClr val="000000"/>
              </a:solidFill>
              <a:latin typeface="Poppins"/>
              <a:ea typeface="Poppins"/>
              <a:cs typeface="Poppins"/>
              <a:sym typeface="Poppins"/>
            </a:endParaRPr>
          </a:p>
        </p:txBody>
      </p:sp>
      <p:sp>
        <p:nvSpPr>
          <p:cNvPr id="9" name="Freeform 9"/>
          <p:cNvSpPr/>
          <p:nvPr/>
        </p:nvSpPr>
        <p:spPr>
          <a:xfrm>
            <a:off x="1669605" y="4387323"/>
            <a:ext cx="1675738" cy="1512354"/>
          </a:xfrm>
          <a:custGeom>
            <a:avLst/>
            <a:gdLst/>
            <a:ahLst/>
            <a:cxnLst/>
            <a:rect l="l" t="t" r="r" b="b"/>
            <a:pathLst>
              <a:path w="1675738" h="1512354">
                <a:moveTo>
                  <a:pt x="0" y="0"/>
                </a:moveTo>
                <a:lnTo>
                  <a:pt x="1675738" y="0"/>
                </a:lnTo>
                <a:lnTo>
                  <a:pt x="1675738" y="1512354"/>
                </a:lnTo>
                <a:lnTo>
                  <a:pt x="0" y="1512354"/>
                </a:lnTo>
                <a:lnTo>
                  <a:pt x="0" y="0"/>
                </a:lnTo>
                <a:close/>
              </a:path>
            </a:pathLst>
          </a:custGeom>
          <a:blipFill>
            <a:blip r:embed="rId10">
              <a:extLst>
                <a:ext uri="{96DAC541-7B7A-43D3-8B79-37D633B846F1}">
                  <asvg:svgBlip xmlns:asvg="http://schemas.microsoft.com/office/drawing/2016/SVG/main" r:embed="rId11"/>
                </a:ext>
              </a:extLst>
            </a:blip>
            <a:stretch>
              <a:fillRect t="-50" b="-50"/>
            </a:stretch>
          </a:blipFill>
        </p:spPr>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5400000" flipH="1" flipV="1">
            <a:off x="-183894" y="-674598"/>
            <a:ext cx="2117840" cy="3264897"/>
          </a:xfrm>
          <a:custGeom>
            <a:avLst/>
            <a:gdLst/>
            <a:ahLst/>
            <a:cxnLst/>
            <a:rect l="l" t="t" r="r" b="b"/>
            <a:pathLst>
              <a:path w="2117840" h="3264897">
                <a:moveTo>
                  <a:pt x="2117840" y="3264897"/>
                </a:moveTo>
                <a:lnTo>
                  <a:pt x="0" y="3264897"/>
                </a:lnTo>
                <a:lnTo>
                  <a:pt x="0" y="0"/>
                </a:lnTo>
                <a:lnTo>
                  <a:pt x="2117840" y="0"/>
                </a:lnTo>
                <a:lnTo>
                  <a:pt x="2117840" y="3264897"/>
                </a:lnTo>
                <a:close/>
              </a:path>
            </a:pathLst>
          </a:custGeom>
          <a:blipFill>
            <a:blip r:embed="rId2">
              <a:extLst>
                <a:ext uri="{96DAC541-7B7A-43D3-8B79-37D633B846F1}">
                  <asvg:svgBlip xmlns:asvg="http://schemas.microsoft.com/office/drawing/2016/SVG/main" r:embed="rId3"/>
                </a:ext>
              </a:extLst>
            </a:blip>
            <a:stretch>
              <a:fillRect l="-37642" r="-37642"/>
            </a:stretch>
          </a:blipFill>
        </p:spPr>
      </p:sp>
      <p:sp>
        <p:nvSpPr>
          <p:cNvPr id="3" name="Freeform 3"/>
          <p:cNvSpPr/>
          <p:nvPr/>
        </p:nvSpPr>
        <p:spPr>
          <a:xfrm rot="-5400000" flipH="1">
            <a:off x="16351493" y="-712127"/>
            <a:ext cx="2117840" cy="3264897"/>
          </a:xfrm>
          <a:custGeom>
            <a:avLst/>
            <a:gdLst/>
            <a:ahLst/>
            <a:cxnLst/>
            <a:rect l="l" t="t" r="r" b="b"/>
            <a:pathLst>
              <a:path w="2117840" h="3264897">
                <a:moveTo>
                  <a:pt x="2117840" y="0"/>
                </a:moveTo>
                <a:lnTo>
                  <a:pt x="0" y="0"/>
                </a:lnTo>
                <a:lnTo>
                  <a:pt x="0" y="3264897"/>
                </a:lnTo>
                <a:lnTo>
                  <a:pt x="2117840" y="3264897"/>
                </a:lnTo>
                <a:lnTo>
                  <a:pt x="2117840" y="0"/>
                </a:lnTo>
                <a:close/>
              </a:path>
            </a:pathLst>
          </a:custGeom>
          <a:blipFill>
            <a:blip r:embed="rId2">
              <a:extLst>
                <a:ext uri="{96DAC541-7B7A-43D3-8B79-37D633B846F1}">
                  <asvg:svgBlip xmlns:asvg="http://schemas.microsoft.com/office/drawing/2016/SVG/main" r:embed="rId3"/>
                </a:ext>
              </a:extLst>
            </a:blip>
            <a:stretch>
              <a:fillRect l="-37642" r="-37642"/>
            </a:stretch>
          </a:blipFill>
        </p:spPr>
      </p:sp>
      <p:sp>
        <p:nvSpPr>
          <p:cNvPr id="4" name="Freeform 4"/>
          <p:cNvSpPr/>
          <p:nvPr/>
        </p:nvSpPr>
        <p:spPr>
          <a:xfrm>
            <a:off x="3938494" y="9746159"/>
            <a:ext cx="16477376" cy="1000571"/>
          </a:xfrm>
          <a:custGeom>
            <a:avLst/>
            <a:gdLst/>
            <a:ahLst/>
            <a:cxnLst/>
            <a:rect l="l" t="t" r="r" b="b"/>
            <a:pathLst>
              <a:path w="16477376" h="1000571">
                <a:moveTo>
                  <a:pt x="0" y="0"/>
                </a:moveTo>
                <a:lnTo>
                  <a:pt x="16477376" y="0"/>
                </a:lnTo>
                <a:lnTo>
                  <a:pt x="16477376" y="1000571"/>
                </a:lnTo>
                <a:lnTo>
                  <a:pt x="0" y="1000571"/>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5" name="Freeform 5"/>
          <p:cNvSpPr/>
          <p:nvPr/>
        </p:nvSpPr>
        <p:spPr>
          <a:xfrm>
            <a:off x="-1024868" y="9746159"/>
            <a:ext cx="7295490" cy="1000571"/>
          </a:xfrm>
          <a:custGeom>
            <a:avLst/>
            <a:gdLst/>
            <a:ahLst/>
            <a:cxnLst/>
            <a:rect l="l" t="t" r="r" b="b"/>
            <a:pathLst>
              <a:path w="7295490" h="1000571">
                <a:moveTo>
                  <a:pt x="0" y="0"/>
                </a:moveTo>
                <a:lnTo>
                  <a:pt x="7295490" y="0"/>
                </a:lnTo>
                <a:lnTo>
                  <a:pt x="7295490" y="1000571"/>
                </a:lnTo>
                <a:lnTo>
                  <a:pt x="0" y="1000571"/>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6" name="Freeform 6"/>
          <p:cNvSpPr/>
          <p:nvPr/>
        </p:nvSpPr>
        <p:spPr>
          <a:xfrm>
            <a:off x="1021929" y="3758267"/>
            <a:ext cx="3062664" cy="2721766"/>
          </a:xfrm>
          <a:custGeom>
            <a:avLst/>
            <a:gdLst/>
            <a:ahLst/>
            <a:cxnLst/>
            <a:rect l="l" t="t" r="r" b="b"/>
            <a:pathLst>
              <a:path w="3062664" h="2721766">
                <a:moveTo>
                  <a:pt x="0" y="0"/>
                </a:moveTo>
                <a:lnTo>
                  <a:pt x="3062664" y="0"/>
                </a:lnTo>
                <a:lnTo>
                  <a:pt x="3062664" y="2721766"/>
                </a:lnTo>
                <a:lnTo>
                  <a:pt x="0" y="2721766"/>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sp>
        <p:nvSpPr>
          <p:cNvPr id="7" name="TextBox 7"/>
          <p:cNvSpPr txBox="1"/>
          <p:nvPr/>
        </p:nvSpPr>
        <p:spPr>
          <a:xfrm>
            <a:off x="4531773" y="1941142"/>
            <a:ext cx="6623658" cy="2038350"/>
          </a:xfrm>
          <a:prstGeom prst="rect">
            <a:avLst/>
          </a:prstGeom>
        </p:spPr>
        <p:txBody>
          <a:bodyPr lIns="0" tIns="0" rIns="0" bIns="0" rtlCol="0" anchor="t">
            <a:spAutoFit/>
          </a:bodyPr>
          <a:lstStyle/>
          <a:p>
            <a:pPr algn="ctr">
              <a:lnSpc>
                <a:spcPts val="5173"/>
              </a:lnSpc>
            </a:pPr>
            <a:r>
              <a:rPr lang="en-US" sz="4500">
                <a:solidFill>
                  <a:srgbClr val="000000"/>
                </a:solidFill>
                <a:latin typeface="Poppins Bold"/>
                <a:ea typeface="Poppins Bold"/>
                <a:cs typeface="Poppins Bold"/>
                <a:sym typeface="Poppins Bold"/>
              </a:rPr>
              <a:t>1. Dimensi Teknologi</a:t>
            </a:r>
          </a:p>
          <a:p>
            <a:pPr algn="ctr">
              <a:lnSpc>
                <a:spcPts val="5173"/>
              </a:lnSpc>
            </a:pPr>
            <a:endParaRPr lang="en-US" sz="4500">
              <a:solidFill>
                <a:srgbClr val="000000"/>
              </a:solidFill>
              <a:latin typeface="Poppins Bold"/>
              <a:ea typeface="Poppins Bold"/>
              <a:cs typeface="Poppins Bold"/>
              <a:sym typeface="Poppins Bold"/>
            </a:endParaRPr>
          </a:p>
          <a:p>
            <a:pPr algn="ctr">
              <a:lnSpc>
                <a:spcPts val="5173"/>
              </a:lnSpc>
            </a:pPr>
            <a:endParaRPr lang="en-US" sz="4500">
              <a:solidFill>
                <a:srgbClr val="000000"/>
              </a:solidFill>
              <a:latin typeface="Poppins Bold"/>
              <a:ea typeface="Poppins Bold"/>
              <a:cs typeface="Poppins Bold"/>
              <a:sym typeface="Poppins Bold"/>
            </a:endParaRPr>
          </a:p>
        </p:txBody>
      </p:sp>
      <p:sp>
        <p:nvSpPr>
          <p:cNvPr id="8" name="TextBox 8"/>
          <p:cNvSpPr txBox="1"/>
          <p:nvPr/>
        </p:nvSpPr>
        <p:spPr>
          <a:xfrm>
            <a:off x="4826998" y="2929709"/>
            <a:ext cx="11646924" cy="5165487"/>
          </a:xfrm>
          <a:prstGeom prst="rect">
            <a:avLst/>
          </a:prstGeom>
        </p:spPr>
        <p:txBody>
          <a:bodyPr lIns="0" tIns="0" rIns="0" bIns="0" rtlCol="0" anchor="t">
            <a:spAutoFit/>
          </a:bodyPr>
          <a:lstStyle/>
          <a:p>
            <a:pPr algn="just">
              <a:lnSpc>
                <a:spcPts val="2751"/>
              </a:lnSpc>
            </a:pPr>
            <a:r>
              <a:rPr lang="en-US" sz="2312">
                <a:solidFill>
                  <a:srgbClr val="000000"/>
                </a:solidFill>
                <a:latin typeface="Poppins Bold"/>
                <a:ea typeface="Poppins Bold"/>
                <a:cs typeface="Poppins Bold"/>
                <a:sym typeface="Poppins Bold"/>
              </a:rPr>
              <a:t>•Pusat Data. </a:t>
            </a:r>
            <a:r>
              <a:rPr lang="en-US" sz="2312">
                <a:solidFill>
                  <a:srgbClr val="000000"/>
                </a:solidFill>
                <a:latin typeface="Poppins"/>
                <a:ea typeface="Poppins"/>
                <a:cs typeface="Poppins"/>
                <a:sym typeface="Poppins"/>
              </a:rPr>
              <a:t>Merupakan pusat pengelolaan dimana data diproses dan disimpan serta pusat pengelolaan jaringan atau konektifitas pada suatu organisasi.</a:t>
            </a:r>
          </a:p>
          <a:p>
            <a:pPr algn="just">
              <a:lnSpc>
                <a:spcPts val="2751"/>
              </a:lnSpc>
            </a:pPr>
            <a:endParaRPr lang="en-US" sz="2312">
              <a:solidFill>
                <a:srgbClr val="000000"/>
              </a:solidFill>
              <a:latin typeface="Poppins"/>
              <a:ea typeface="Poppins"/>
              <a:cs typeface="Poppins"/>
              <a:sym typeface="Poppins"/>
            </a:endParaRPr>
          </a:p>
          <a:p>
            <a:pPr algn="just">
              <a:lnSpc>
                <a:spcPts val="2751"/>
              </a:lnSpc>
            </a:pPr>
            <a:r>
              <a:rPr lang="en-US" sz="2312">
                <a:solidFill>
                  <a:srgbClr val="000000"/>
                </a:solidFill>
                <a:latin typeface="Poppins Bold"/>
                <a:ea typeface="Poppins Bold"/>
                <a:cs typeface="Poppins Bold"/>
                <a:sym typeface="Poppins Bold"/>
              </a:rPr>
              <a:t>•Konektifitas. </a:t>
            </a:r>
            <a:r>
              <a:rPr lang="en-US" sz="2312">
                <a:solidFill>
                  <a:srgbClr val="000000"/>
                </a:solidFill>
                <a:latin typeface="Poppins"/>
                <a:ea typeface="Poppins"/>
                <a:cs typeface="Poppins"/>
                <a:sym typeface="Poppins"/>
              </a:rPr>
              <a:t>Adalah jaringan yang menghubungkan antara pengguna sistem informasi dengan pusat data dalam melakukan pertukaran data. Bisa berupa jaringan lokal, intranet, internet, maupun jenis jaringan lainya yang ditetapkan oleh organisasi.</a:t>
            </a:r>
          </a:p>
          <a:p>
            <a:pPr algn="just">
              <a:lnSpc>
                <a:spcPts val="2751"/>
              </a:lnSpc>
            </a:pPr>
            <a:endParaRPr lang="en-US" sz="2312">
              <a:solidFill>
                <a:srgbClr val="000000"/>
              </a:solidFill>
              <a:latin typeface="Poppins"/>
              <a:ea typeface="Poppins"/>
              <a:cs typeface="Poppins"/>
              <a:sym typeface="Poppins"/>
            </a:endParaRPr>
          </a:p>
          <a:p>
            <a:pPr algn="just">
              <a:lnSpc>
                <a:spcPts val="2751"/>
              </a:lnSpc>
            </a:pPr>
            <a:r>
              <a:rPr lang="en-US" sz="2312">
                <a:solidFill>
                  <a:srgbClr val="000000"/>
                </a:solidFill>
                <a:latin typeface="Poppins Bold"/>
                <a:ea typeface="Poppins Bold"/>
                <a:cs typeface="Poppins Bold"/>
                <a:sym typeface="Poppins Bold"/>
              </a:rPr>
              <a:t>•Sarana &amp; Prasarana Pengguna. </a:t>
            </a:r>
            <a:r>
              <a:rPr lang="en-US" sz="2312">
                <a:solidFill>
                  <a:srgbClr val="000000"/>
                </a:solidFill>
                <a:latin typeface="Poppins"/>
                <a:ea typeface="Poppins"/>
                <a:cs typeface="Poppins"/>
                <a:sym typeface="Poppins"/>
              </a:rPr>
              <a:t>Adalah semua perangkat wajib dan pendukung yang dibutuhkan untuk mengoperasikan sistem informasi.</a:t>
            </a:r>
          </a:p>
          <a:p>
            <a:pPr algn="just">
              <a:lnSpc>
                <a:spcPts val="2751"/>
              </a:lnSpc>
            </a:pPr>
            <a:r>
              <a:rPr lang="en-US" sz="2312">
                <a:solidFill>
                  <a:srgbClr val="000000"/>
                </a:solidFill>
                <a:latin typeface="Poppins"/>
                <a:ea typeface="Poppins"/>
                <a:cs typeface="Poppins"/>
                <a:sym typeface="Poppins"/>
              </a:rPr>
              <a:t>•Keamanan &amp; Privasi. Merupakan jaminan keamanan data dalam operasional sistem informasi untuk memastikan integritas data dan privasi. </a:t>
            </a:r>
          </a:p>
          <a:p>
            <a:pPr algn="just">
              <a:lnSpc>
                <a:spcPts val="2751"/>
              </a:lnSpc>
            </a:pPr>
            <a:endParaRPr lang="en-US" sz="2312">
              <a:solidFill>
                <a:srgbClr val="000000"/>
              </a:solidFill>
              <a:latin typeface="Poppins"/>
              <a:ea typeface="Poppins"/>
              <a:cs typeface="Poppins"/>
              <a:sym typeface="Poppins"/>
            </a:endParaRPr>
          </a:p>
          <a:p>
            <a:pPr algn="just">
              <a:lnSpc>
                <a:spcPts val="2751"/>
              </a:lnSpc>
            </a:pPr>
            <a:endParaRPr lang="en-US" sz="2312">
              <a:solidFill>
                <a:srgbClr val="000000"/>
              </a:solidFill>
              <a:latin typeface="Poppins"/>
              <a:ea typeface="Poppins"/>
              <a:cs typeface="Poppins"/>
              <a:sym typeface="Poppins"/>
            </a:endParaRPr>
          </a:p>
        </p:txBody>
      </p:sp>
      <p:sp>
        <p:nvSpPr>
          <p:cNvPr id="9" name="Freeform 9"/>
          <p:cNvSpPr/>
          <p:nvPr/>
        </p:nvSpPr>
        <p:spPr>
          <a:xfrm>
            <a:off x="1736073" y="4326311"/>
            <a:ext cx="1634377" cy="1634377"/>
          </a:xfrm>
          <a:custGeom>
            <a:avLst/>
            <a:gdLst/>
            <a:ahLst/>
            <a:cxnLst/>
            <a:rect l="l" t="t" r="r" b="b"/>
            <a:pathLst>
              <a:path w="1634377" h="1634377">
                <a:moveTo>
                  <a:pt x="0" y="0"/>
                </a:moveTo>
                <a:lnTo>
                  <a:pt x="1634377" y="0"/>
                </a:lnTo>
                <a:lnTo>
                  <a:pt x="1634377" y="1634377"/>
                </a:lnTo>
                <a:lnTo>
                  <a:pt x="0" y="1634377"/>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5400000" flipH="1" flipV="1">
            <a:off x="-183894" y="-674598"/>
            <a:ext cx="2117840" cy="3264897"/>
          </a:xfrm>
          <a:custGeom>
            <a:avLst/>
            <a:gdLst/>
            <a:ahLst/>
            <a:cxnLst/>
            <a:rect l="l" t="t" r="r" b="b"/>
            <a:pathLst>
              <a:path w="2117840" h="3264897">
                <a:moveTo>
                  <a:pt x="2117840" y="3264897"/>
                </a:moveTo>
                <a:lnTo>
                  <a:pt x="0" y="3264897"/>
                </a:lnTo>
                <a:lnTo>
                  <a:pt x="0" y="0"/>
                </a:lnTo>
                <a:lnTo>
                  <a:pt x="2117840" y="0"/>
                </a:lnTo>
                <a:lnTo>
                  <a:pt x="2117840" y="3264897"/>
                </a:lnTo>
                <a:close/>
              </a:path>
            </a:pathLst>
          </a:custGeom>
          <a:blipFill>
            <a:blip r:embed="rId2">
              <a:extLst>
                <a:ext uri="{96DAC541-7B7A-43D3-8B79-37D633B846F1}">
                  <asvg:svgBlip xmlns:asvg="http://schemas.microsoft.com/office/drawing/2016/SVG/main" r:embed="rId3"/>
                </a:ext>
              </a:extLst>
            </a:blip>
            <a:stretch>
              <a:fillRect l="-37642" r="-37642"/>
            </a:stretch>
          </a:blipFill>
        </p:spPr>
      </p:sp>
      <p:sp>
        <p:nvSpPr>
          <p:cNvPr id="3" name="Freeform 3"/>
          <p:cNvSpPr/>
          <p:nvPr/>
        </p:nvSpPr>
        <p:spPr>
          <a:xfrm rot="-5400000" flipH="1">
            <a:off x="16351493" y="-712127"/>
            <a:ext cx="2117840" cy="3264897"/>
          </a:xfrm>
          <a:custGeom>
            <a:avLst/>
            <a:gdLst/>
            <a:ahLst/>
            <a:cxnLst/>
            <a:rect l="l" t="t" r="r" b="b"/>
            <a:pathLst>
              <a:path w="2117840" h="3264897">
                <a:moveTo>
                  <a:pt x="2117840" y="0"/>
                </a:moveTo>
                <a:lnTo>
                  <a:pt x="0" y="0"/>
                </a:lnTo>
                <a:lnTo>
                  <a:pt x="0" y="3264897"/>
                </a:lnTo>
                <a:lnTo>
                  <a:pt x="2117840" y="3264897"/>
                </a:lnTo>
                <a:lnTo>
                  <a:pt x="2117840" y="0"/>
                </a:lnTo>
                <a:close/>
              </a:path>
            </a:pathLst>
          </a:custGeom>
          <a:blipFill>
            <a:blip r:embed="rId2">
              <a:extLst>
                <a:ext uri="{96DAC541-7B7A-43D3-8B79-37D633B846F1}">
                  <asvg:svgBlip xmlns:asvg="http://schemas.microsoft.com/office/drawing/2016/SVG/main" r:embed="rId3"/>
                </a:ext>
              </a:extLst>
            </a:blip>
            <a:stretch>
              <a:fillRect l="-37642" r="-37642"/>
            </a:stretch>
          </a:blipFill>
        </p:spPr>
      </p:sp>
      <p:sp>
        <p:nvSpPr>
          <p:cNvPr id="4" name="Freeform 4"/>
          <p:cNvSpPr/>
          <p:nvPr/>
        </p:nvSpPr>
        <p:spPr>
          <a:xfrm>
            <a:off x="3938494" y="9746159"/>
            <a:ext cx="16477376" cy="1000571"/>
          </a:xfrm>
          <a:custGeom>
            <a:avLst/>
            <a:gdLst/>
            <a:ahLst/>
            <a:cxnLst/>
            <a:rect l="l" t="t" r="r" b="b"/>
            <a:pathLst>
              <a:path w="16477376" h="1000571">
                <a:moveTo>
                  <a:pt x="0" y="0"/>
                </a:moveTo>
                <a:lnTo>
                  <a:pt x="16477376" y="0"/>
                </a:lnTo>
                <a:lnTo>
                  <a:pt x="16477376" y="1000571"/>
                </a:lnTo>
                <a:lnTo>
                  <a:pt x="0" y="1000571"/>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5" name="Freeform 5"/>
          <p:cNvSpPr/>
          <p:nvPr/>
        </p:nvSpPr>
        <p:spPr>
          <a:xfrm>
            <a:off x="-1024868" y="9746159"/>
            <a:ext cx="7295490" cy="1000571"/>
          </a:xfrm>
          <a:custGeom>
            <a:avLst/>
            <a:gdLst/>
            <a:ahLst/>
            <a:cxnLst/>
            <a:rect l="l" t="t" r="r" b="b"/>
            <a:pathLst>
              <a:path w="7295490" h="1000571">
                <a:moveTo>
                  <a:pt x="0" y="0"/>
                </a:moveTo>
                <a:lnTo>
                  <a:pt x="7295490" y="0"/>
                </a:lnTo>
                <a:lnTo>
                  <a:pt x="7295490" y="1000571"/>
                </a:lnTo>
                <a:lnTo>
                  <a:pt x="0" y="1000571"/>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6" name="Freeform 6"/>
          <p:cNvSpPr/>
          <p:nvPr/>
        </p:nvSpPr>
        <p:spPr>
          <a:xfrm>
            <a:off x="1021929" y="3758267"/>
            <a:ext cx="3062664" cy="2721766"/>
          </a:xfrm>
          <a:custGeom>
            <a:avLst/>
            <a:gdLst/>
            <a:ahLst/>
            <a:cxnLst/>
            <a:rect l="l" t="t" r="r" b="b"/>
            <a:pathLst>
              <a:path w="3062664" h="2721766">
                <a:moveTo>
                  <a:pt x="0" y="0"/>
                </a:moveTo>
                <a:lnTo>
                  <a:pt x="3062664" y="0"/>
                </a:lnTo>
                <a:lnTo>
                  <a:pt x="3062664" y="2721766"/>
                </a:lnTo>
                <a:lnTo>
                  <a:pt x="0" y="2721766"/>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sp>
        <p:nvSpPr>
          <p:cNvPr id="7" name="TextBox 7"/>
          <p:cNvSpPr txBox="1"/>
          <p:nvPr/>
        </p:nvSpPr>
        <p:spPr>
          <a:xfrm>
            <a:off x="4677001" y="1978670"/>
            <a:ext cx="5973460" cy="2038350"/>
          </a:xfrm>
          <a:prstGeom prst="rect">
            <a:avLst/>
          </a:prstGeom>
        </p:spPr>
        <p:txBody>
          <a:bodyPr lIns="0" tIns="0" rIns="0" bIns="0" rtlCol="0" anchor="t">
            <a:spAutoFit/>
          </a:bodyPr>
          <a:lstStyle/>
          <a:p>
            <a:pPr algn="ctr">
              <a:lnSpc>
                <a:spcPts val="5173"/>
              </a:lnSpc>
            </a:pPr>
            <a:r>
              <a:rPr lang="en-US" sz="4500">
                <a:solidFill>
                  <a:srgbClr val="000000"/>
                </a:solidFill>
                <a:latin typeface="Poppins Bold"/>
                <a:ea typeface="Poppins Bold"/>
                <a:cs typeface="Poppins Bold"/>
                <a:sym typeface="Poppins Bold"/>
              </a:rPr>
              <a:t>1. Dimensi Layanan</a:t>
            </a:r>
          </a:p>
          <a:p>
            <a:pPr algn="ctr">
              <a:lnSpc>
                <a:spcPts val="5173"/>
              </a:lnSpc>
            </a:pPr>
            <a:endParaRPr lang="en-US" sz="4500">
              <a:solidFill>
                <a:srgbClr val="000000"/>
              </a:solidFill>
              <a:latin typeface="Poppins Bold"/>
              <a:ea typeface="Poppins Bold"/>
              <a:cs typeface="Poppins Bold"/>
              <a:sym typeface="Poppins Bold"/>
            </a:endParaRPr>
          </a:p>
          <a:p>
            <a:pPr algn="ctr">
              <a:lnSpc>
                <a:spcPts val="5173"/>
              </a:lnSpc>
            </a:pPr>
            <a:endParaRPr lang="en-US" sz="4500">
              <a:solidFill>
                <a:srgbClr val="000000"/>
              </a:solidFill>
              <a:latin typeface="Poppins Bold"/>
              <a:ea typeface="Poppins Bold"/>
              <a:cs typeface="Poppins Bold"/>
              <a:sym typeface="Poppins Bold"/>
            </a:endParaRPr>
          </a:p>
        </p:txBody>
      </p:sp>
      <p:sp>
        <p:nvSpPr>
          <p:cNvPr id="8" name="TextBox 8"/>
          <p:cNvSpPr txBox="1"/>
          <p:nvPr/>
        </p:nvSpPr>
        <p:spPr>
          <a:xfrm>
            <a:off x="4826998" y="2929709"/>
            <a:ext cx="11646924" cy="6537087"/>
          </a:xfrm>
          <a:prstGeom prst="rect">
            <a:avLst/>
          </a:prstGeom>
        </p:spPr>
        <p:txBody>
          <a:bodyPr lIns="0" tIns="0" rIns="0" bIns="0" rtlCol="0" anchor="t">
            <a:spAutoFit/>
          </a:bodyPr>
          <a:lstStyle/>
          <a:p>
            <a:pPr algn="just">
              <a:lnSpc>
                <a:spcPts val="2751"/>
              </a:lnSpc>
            </a:pPr>
            <a:r>
              <a:rPr lang="en-US" sz="2312">
                <a:solidFill>
                  <a:srgbClr val="000000"/>
                </a:solidFill>
                <a:latin typeface="Poppins Bold"/>
                <a:ea typeface="Poppins Bold"/>
                <a:cs typeface="Poppins Bold"/>
                <a:sym typeface="Poppins Bold"/>
              </a:rPr>
              <a:t>•Komunikasi.</a:t>
            </a:r>
            <a:r>
              <a:rPr lang="en-US" sz="2312">
                <a:solidFill>
                  <a:srgbClr val="000000"/>
                </a:solidFill>
                <a:latin typeface="Poppins"/>
                <a:ea typeface="Poppins"/>
                <a:cs typeface="Poppins"/>
                <a:sym typeface="Poppins"/>
              </a:rPr>
              <a:t> Yaitu upaya organisasi untuk melakukan komunikasi terhadap pihak-pihak yang berkepentingan dan berkaitan dengan proses bisnis pada sistem informasi baik sebelum maupun setelah sistem tersebut diadakan. Komunikasi tersebut dapat berupa sosialisasi, Focus Group Discussion (FGD), edaran, maupun bentuk komunikasi lain yang ditetapkan organisasi.</a:t>
            </a:r>
          </a:p>
          <a:p>
            <a:pPr algn="just">
              <a:lnSpc>
                <a:spcPts val="2751"/>
              </a:lnSpc>
            </a:pPr>
            <a:endParaRPr lang="en-US" sz="2312">
              <a:solidFill>
                <a:srgbClr val="000000"/>
              </a:solidFill>
              <a:latin typeface="Poppins"/>
              <a:ea typeface="Poppins"/>
              <a:cs typeface="Poppins"/>
              <a:sym typeface="Poppins"/>
            </a:endParaRPr>
          </a:p>
          <a:p>
            <a:pPr algn="just">
              <a:lnSpc>
                <a:spcPts val="2751"/>
              </a:lnSpc>
            </a:pPr>
            <a:r>
              <a:rPr lang="en-US" sz="2312">
                <a:solidFill>
                  <a:srgbClr val="000000"/>
                </a:solidFill>
                <a:latin typeface="Poppins Bold"/>
                <a:ea typeface="Poppins Bold"/>
                <a:cs typeface="Poppins Bold"/>
                <a:sym typeface="Poppins Bold"/>
              </a:rPr>
              <a:t>•Kualitas &amp; Dukungan layanan. </a:t>
            </a:r>
            <a:r>
              <a:rPr lang="en-US" sz="2312">
                <a:solidFill>
                  <a:srgbClr val="000000"/>
                </a:solidFill>
                <a:latin typeface="Poppins"/>
                <a:ea typeface="Poppins"/>
                <a:cs typeface="Poppins"/>
                <a:sym typeface="Poppins"/>
              </a:rPr>
              <a:t>Merupakan dukungan layanan yang diberikan kepada pengguna untuk menjamin layanan yang diberikan. Jaminan kualitas layanan dapat dinyatakan dalam service level agreement (SLA), sementara dukungan layanan dapat direalisasikan dengan helpdesk dan technical support untuk menangani masalah yang terjadi dalam operasional sistem informasi.</a:t>
            </a:r>
          </a:p>
          <a:p>
            <a:pPr algn="just">
              <a:lnSpc>
                <a:spcPts val="2751"/>
              </a:lnSpc>
            </a:pPr>
            <a:endParaRPr lang="en-US" sz="2312">
              <a:solidFill>
                <a:srgbClr val="000000"/>
              </a:solidFill>
              <a:latin typeface="Poppins"/>
              <a:ea typeface="Poppins"/>
              <a:cs typeface="Poppins"/>
              <a:sym typeface="Poppins"/>
            </a:endParaRPr>
          </a:p>
          <a:p>
            <a:pPr algn="just">
              <a:lnSpc>
                <a:spcPts val="2751"/>
              </a:lnSpc>
            </a:pPr>
            <a:endParaRPr lang="en-US" sz="2312">
              <a:solidFill>
                <a:srgbClr val="000000"/>
              </a:solidFill>
              <a:latin typeface="Poppins"/>
              <a:ea typeface="Poppins"/>
              <a:cs typeface="Poppins"/>
              <a:sym typeface="Poppins"/>
            </a:endParaRPr>
          </a:p>
          <a:p>
            <a:pPr algn="just">
              <a:lnSpc>
                <a:spcPts val="2751"/>
              </a:lnSpc>
            </a:pPr>
            <a:r>
              <a:rPr lang="en-US" sz="2312">
                <a:solidFill>
                  <a:srgbClr val="000000"/>
                </a:solidFill>
                <a:latin typeface="Poppins Bold"/>
                <a:ea typeface="Poppins Bold"/>
                <a:cs typeface="Poppins Bold"/>
                <a:sym typeface="Poppins Bold"/>
              </a:rPr>
              <a:t>•Data &amp; Informasi. </a:t>
            </a:r>
            <a:r>
              <a:rPr lang="en-US" sz="2312">
                <a:solidFill>
                  <a:srgbClr val="000000"/>
                </a:solidFill>
                <a:latin typeface="Poppins"/>
                <a:ea typeface="Poppins"/>
                <a:cs typeface="Poppins"/>
                <a:sym typeface="Poppins"/>
              </a:rPr>
              <a:t>Merupakan kesesuaian keluaran (output) sistem informasi dengan kebutuhan pengguna, organisasi, maupun pemangku kepentingan. </a:t>
            </a:r>
          </a:p>
          <a:p>
            <a:pPr algn="just">
              <a:lnSpc>
                <a:spcPts val="2751"/>
              </a:lnSpc>
            </a:pPr>
            <a:endParaRPr lang="en-US" sz="2312">
              <a:solidFill>
                <a:srgbClr val="000000"/>
              </a:solidFill>
              <a:latin typeface="Poppins"/>
              <a:ea typeface="Poppins"/>
              <a:cs typeface="Poppins"/>
              <a:sym typeface="Poppins"/>
            </a:endParaRPr>
          </a:p>
          <a:p>
            <a:pPr algn="just">
              <a:lnSpc>
                <a:spcPts val="2751"/>
              </a:lnSpc>
            </a:pPr>
            <a:endParaRPr lang="en-US" sz="2312">
              <a:solidFill>
                <a:srgbClr val="000000"/>
              </a:solidFill>
              <a:latin typeface="Poppins"/>
              <a:ea typeface="Poppins"/>
              <a:cs typeface="Poppins"/>
              <a:sym typeface="Poppins"/>
            </a:endParaRPr>
          </a:p>
          <a:p>
            <a:pPr algn="just">
              <a:lnSpc>
                <a:spcPts val="2751"/>
              </a:lnSpc>
            </a:pPr>
            <a:endParaRPr lang="en-US" sz="2312">
              <a:solidFill>
                <a:srgbClr val="000000"/>
              </a:solidFill>
              <a:latin typeface="Poppins"/>
              <a:ea typeface="Poppins"/>
              <a:cs typeface="Poppins"/>
              <a:sym typeface="Poppins"/>
            </a:endParaRPr>
          </a:p>
        </p:txBody>
      </p:sp>
      <p:sp>
        <p:nvSpPr>
          <p:cNvPr id="9" name="Freeform 9"/>
          <p:cNvSpPr/>
          <p:nvPr/>
        </p:nvSpPr>
        <p:spPr>
          <a:xfrm>
            <a:off x="1823153" y="4413392"/>
            <a:ext cx="1460217" cy="1460217"/>
          </a:xfrm>
          <a:custGeom>
            <a:avLst/>
            <a:gdLst/>
            <a:ahLst/>
            <a:cxnLst/>
            <a:rect l="l" t="t" r="r" b="b"/>
            <a:pathLst>
              <a:path w="1460217" h="1460217">
                <a:moveTo>
                  <a:pt x="0" y="0"/>
                </a:moveTo>
                <a:lnTo>
                  <a:pt x="1460217" y="0"/>
                </a:lnTo>
                <a:lnTo>
                  <a:pt x="1460217" y="1460217"/>
                </a:lnTo>
                <a:lnTo>
                  <a:pt x="0" y="1460217"/>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5400000" flipH="1" flipV="1">
            <a:off x="-183894" y="-674598"/>
            <a:ext cx="2117840" cy="3264897"/>
          </a:xfrm>
          <a:custGeom>
            <a:avLst/>
            <a:gdLst/>
            <a:ahLst/>
            <a:cxnLst/>
            <a:rect l="l" t="t" r="r" b="b"/>
            <a:pathLst>
              <a:path w="2117840" h="3264897">
                <a:moveTo>
                  <a:pt x="2117840" y="3264897"/>
                </a:moveTo>
                <a:lnTo>
                  <a:pt x="0" y="3264897"/>
                </a:lnTo>
                <a:lnTo>
                  <a:pt x="0" y="0"/>
                </a:lnTo>
                <a:lnTo>
                  <a:pt x="2117840" y="0"/>
                </a:lnTo>
                <a:lnTo>
                  <a:pt x="2117840" y="3264897"/>
                </a:lnTo>
                <a:close/>
              </a:path>
            </a:pathLst>
          </a:custGeom>
          <a:blipFill>
            <a:blip r:embed="rId2">
              <a:extLst>
                <a:ext uri="{96DAC541-7B7A-43D3-8B79-37D633B846F1}">
                  <asvg:svgBlip xmlns:asvg="http://schemas.microsoft.com/office/drawing/2016/SVG/main" r:embed="rId3"/>
                </a:ext>
              </a:extLst>
            </a:blip>
            <a:stretch>
              <a:fillRect l="-37642" r="-37642"/>
            </a:stretch>
          </a:blipFill>
        </p:spPr>
      </p:sp>
      <p:sp>
        <p:nvSpPr>
          <p:cNvPr id="3" name="Freeform 3"/>
          <p:cNvSpPr/>
          <p:nvPr/>
        </p:nvSpPr>
        <p:spPr>
          <a:xfrm rot="-5400000" flipH="1">
            <a:off x="16351493" y="-712127"/>
            <a:ext cx="2117840" cy="3264897"/>
          </a:xfrm>
          <a:custGeom>
            <a:avLst/>
            <a:gdLst/>
            <a:ahLst/>
            <a:cxnLst/>
            <a:rect l="l" t="t" r="r" b="b"/>
            <a:pathLst>
              <a:path w="2117840" h="3264897">
                <a:moveTo>
                  <a:pt x="2117840" y="0"/>
                </a:moveTo>
                <a:lnTo>
                  <a:pt x="0" y="0"/>
                </a:lnTo>
                <a:lnTo>
                  <a:pt x="0" y="3264897"/>
                </a:lnTo>
                <a:lnTo>
                  <a:pt x="2117840" y="3264897"/>
                </a:lnTo>
                <a:lnTo>
                  <a:pt x="2117840" y="0"/>
                </a:lnTo>
                <a:close/>
              </a:path>
            </a:pathLst>
          </a:custGeom>
          <a:blipFill>
            <a:blip r:embed="rId2">
              <a:extLst>
                <a:ext uri="{96DAC541-7B7A-43D3-8B79-37D633B846F1}">
                  <asvg:svgBlip xmlns:asvg="http://schemas.microsoft.com/office/drawing/2016/SVG/main" r:embed="rId3"/>
                </a:ext>
              </a:extLst>
            </a:blip>
            <a:stretch>
              <a:fillRect l="-37642" r="-37642"/>
            </a:stretch>
          </a:blipFill>
        </p:spPr>
      </p:sp>
      <p:sp>
        <p:nvSpPr>
          <p:cNvPr id="4" name="Freeform 4"/>
          <p:cNvSpPr/>
          <p:nvPr/>
        </p:nvSpPr>
        <p:spPr>
          <a:xfrm>
            <a:off x="3938494" y="9746159"/>
            <a:ext cx="16477376" cy="1000571"/>
          </a:xfrm>
          <a:custGeom>
            <a:avLst/>
            <a:gdLst/>
            <a:ahLst/>
            <a:cxnLst/>
            <a:rect l="l" t="t" r="r" b="b"/>
            <a:pathLst>
              <a:path w="16477376" h="1000571">
                <a:moveTo>
                  <a:pt x="0" y="0"/>
                </a:moveTo>
                <a:lnTo>
                  <a:pt x="16477376" y="0"/>
                </a:lnTo>
                <a:lnTo>
                  <a:pt x="16477376" y="1000571"/>
                </a:lnTo>
                <a:lnTo>
                  <a:pt x="0" y="1000571"/>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5" name="Freeform 5"/>
          <p:cNvSpPr/>
          <p:nvPr/>
        </p:nvSpPr>
        <p:spPr>
          <a:xfrm>
            <a:off x="-1024868" y="9746159"/>
            <a:ext cx="7295490" cy="1000571"/>
          </a:xfrm>
          <a:custGeom>
            <a:avLst/>
            <a:gdLst/>
            <a:ahLst/>
            <a:cxnLst/>
            <a:rect l="l" t="t" r="r" b="b"/>
            <a:pathLst>
              <a:path w="7295490" h="1000571">
                <a:moveTo>
                  <a:pt x="0" y="0"/>
                </a:moveTo>
                <a:lnTo>
                  <a:pt x="7295490" y="0"/>
                </a:lnTo>
                <a:lnTo>
                  <a:pt x="7295490" y="1000571"/>
                </a:lnTo>
                <a:lnTo>
                  <a:pt x="0" y="1000571"/>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6" name="Freeform 6"/>
          <p:cNvSpPr/>
          <p:nvPr/>
        </p:nvSpPr>
        <p:spPr>
          <a:xfrm>
            <a:off x="1021929" y="3758267"/>
            <a:ext cx="3062664" cy="2721766"/>
          </a:xfrm>
          <a:custGeom>
            <a:avLst/>
            <a:gdLst/>
            <a:ahLst/>
            <a:cxnLst/>
            <a:rect l="l" t="t" r="r" b="b"/>
            <a:pathLst>
              <a:path w="3062664" h="2721766">
                <a:moveTo>
                  <a:pt x="0" y="0"/>
                </a:moveTo>
                <a:lnTo>
                  <a:pt x="3062664" y="0"/>
                </a:lnTo>
                <a:lnTo>
                  <a:pt x="3062664" y="2721766"/>
                </a:lnTo>
                <a:lnTo>
                  <a:pt x="0" y="2721766"/>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sp>
        <p:nvSpPr>
          <p:cNvPr id="7" name="TextBox 7"/>
          <p:cNvSpPr txBox="1"/>
          <p:nvPr/>
        </p:nvSpPr>
        <p:spPr>
          <a:xfrm>
            <a:off x="4677001" y="1978670"/>
            <a:ext cx="5973460" cy="2038350"/>
          </a:xfrm>
          <a:prstGeom prst="rect">
            <a:avLst/>
          </a:prstGeom>
        </p:spPr>
        <p:txBody>
          <a:bodyPr lIns="0" tIns="0" rIns="0" bIns="0" rtlCol="0" anchor="t">
            <a:spAutoFit/>
          </a:bodyPr>
          <a:lstStyle/>
          <a:p>
            <a:pPr algn="ctr">
              <a:lnSpc>
                <a:spcPts val="5173"/>
              </a:lnSpc>
            </a:pPr>
            <a:r>
              <a:rPr lang="en-US" sz="4500">
                <a:solidFill>
                  <a:srgbClr val="000000"/>
                </a:solidFill>
                <a:latin typeface="Poppins Bold"/>
                <a:ea typeface="Poppins Bold"/>
                <a:cs typeface="Poppins Bold"/>
                <a:sym typeface="Poppins Bold"/>
              </a:rPr>
              <a:t>1. Dimensi Proses</a:t>
            </a:r>
          </a:p>
          <a:p>
            <a:pPr algn="ctr">
              <a:lnSpc>
                <a:spcPts val="5173"/>
              </a:lnSpc>
            </a:pPr>
            <a:endParaRPr lang="en-US" sz="4500">
              <a:solidFill>
                <a:srgbClr val="000000"/>
              </a:solidFill>
              <a:latin typeface="Poppins Bold"/>
              <a:ea typeface="Poppins Bold"/>
              <a:cs typeface="Poppins Bold"/>
              <a:sym typeface="Poppins Bold"/>
            </a:endParaRPr>
          </a:p>
          <a:p>
            <a:pPr algn="ctr">
              <a:lnSpc>
                <a:spcPts val="5173"/>
              </a:lnSpc>
            </a:pPr>
            <a:endParaRPr lang="en-US" sz="4500">
              <a:solidFill>
                <a:srgbClr val="000000"/>
              </a:solidFill>
              <a:latin typeface="Poppins Bold"/>
              <a:ea typeface="Poppins Bold"/>
              <a:cs typeface="Poppins Bold"/>
              <a:sym typeface="Poppins Bold"/>
            </a:endParaRPr>
          </a:p>
        </p:txBody>
      </p:sp>
      <p:sp>
        <p:nvSpPr>
          <p:cNvPr id="8" name="TextBox 8"/>
          <p:cNvSpPr txBox="1"/>
          <p:nvPr/>
        </p:nvSpPr>
        <p:spPr>
          <a:xfrm>
            <a:off x="4826998" y="2929709"/>
            <a:ext cx="11646924" cy="6194187"/>
          </a:xfrm>
          <a:prstGeom prst="rect">
            <a:avLst/>
          </a:prstGeom>
        </p:spPr>
        <p:txBody>
          <a:bodyPr lIns="0" tIns="0" rIns="0" bIns="0" rtlCol="0" anchor="t">
            <a:spAutoFit/>
          </a:bodyPr>
          <a:lstStyle/>
          <a:p>
            <a:pPr algn="just">
              <a:lnSpc>
                <a:spcPts val="2751"/>
              </a:lnSpc>
            </a:pPr>
            <a:r>
              <a:rPr lang="en-US" sz="2312">
                <a:solidFill>
                  <a:srgbClr val="000000"/>
                </a:solidFill>
                <a:latin typeface="Poppins Bold"/>
                <a:ea typeface="Poppins Bold"/>
                <a:cs typeface="Poppins Bold"/>
                <a:sym typeface="Poppins Bold"/>
              </a:rPr>
              <a:t>•Perencanaan. </a:t>
            </a:r>
            <a:r>
              <a:rPr lang="en-US" sz="2312">
                <a:solidFill>
                  <a:srgbClr val="000000"/>
                </a:solidFill>
                <a:latin typeface="Poppins"/>
                <a:ea typeface="Poppins"/>
                <a:cs typeface="Poppins"/>
                <a:sym typeface="Poppins"/>
              </a:rPr>
              <a:t>Adalah proses perencanaan kegiatan pengadaan atau pengembangan sistem informasi. Proses ini dinyatakan pada rencana dan program kerja organisasi.</a:t>
            </a:r>
          </a:p>
          <a:p>
            <a:pPr algn="just">
              <a:lnSpc>
                <a:spcPts val="2751"/>
              </a:lnSpc>
            </a:pPr>
            <a:endParaRPr lang="en-US" sz="2312">
              <a:solidFill>
                <a:srgbClr val="000000"/>
              </a:solidFill>
              <a:latin typeface="Poppins"/>
              <a:ea typeface="Poppins"/>
              <a:cs typeface="Poppins"/>
              <a:sym typeface="Poppins"/>
            </a:endParaRPr>
          </a:p>
          <a:p>
            <a:pPr algn="just">
              <a:lnSpc>
                <a:spcPts val="2751"/>
              </a:lnSpc>
            </a:pPr>
            <a:r>
              <a:rPr lang="en-US" sz="2312">
                <a:solidFill>
                  <a:srgbClr val="000000"/>
                </a:solidFill>
                <a:latin typeface="Poppins Bold"/>
                <a:ea typeface="Poppins Bold"/>
                <a:cs typeface="Poppins Bold"/>
                <a:sym typeface="Poppins Bold"/>
              </a:rPr>
              <a:t>•Kompleksitas. </a:t>
            </a:r>
            <a:r>
              <a:rPr lang="en-US" sz="2312">
                <a:solidFill>
                  <a:srgbClr val="000000"/>
                </a:solidFill>
                <a:latin typeface="Poppins"/>
                <a:ea typeface="Poppins"/>
                <a:cs typeface="Poppins"/>
                <a:sym typeface="Poppins"/>
              </a:rPr>
              <a:t>Merupakan tingkat kerumitan/kemudahan dalam penggunaan sistem informasi baik berdasarkan antar muka maupun proses kerjanya.</a:t>
            </a:r>
          </a:p>
          <a:p>
            <a:pPr algn="just">
              <a:lnSpc>
                <a:spcPts val="2751"/>
              </a:lnSpc>
            </a:pPr>
            <a:endParaRPr lang="en-US" sz="2312">
              <a:solidFill>
                <a:srgbClr val="000000"/>
              </a:solidFill>
              <a:latin typeface="Poppins"/>
              <a:ea typeface="Poppins"/>
              <a:cs typeface="Poppins"/>
              <a:sym typeface="Poppins"/>
            </a:endParaRPr>
          </a:p>
          <a:p>
            <a:pPr algn="just">
              <a:lnSpc>
                <a:spcPts val="2751"/>
              </a:lnSpc>
            </a:pPr>
            <a:r>
              <a:rPr lang="en-US" sz="2312">
                <a:solidFill>
                  <a:srgbClr val="000000"/>
                </a:solidFill>
                <a:latin typeface="Poppins Bold"/>
                <a:ea typeface="Poppins Bold"/>
                <a:cs typeface="Poppins Bold"/>
                <a:sym typeface="Poppins Bold"/>
              </a:rPr>
              <a:t>•Kebutuhan Pengguna &amp; Business Process Re-engineering (BPR).</a:t>
            </a:r>
            <a:r>
              <a:rPr lang="en-US" sz="2312">
                <a:solidFill>
                  <a:srgbClr val="000000"/>
                </a:solidFill>
                <a:latin typeface="Poppins"/>
                <a:ea typeface="Poppins"/>
                <a:cs typeface="Poppins"/>
                <a:sym typeface="Poppins"/>
              </a:rPr>
              <a:t> Adalah proses pengembangan atau pengadaan sistem informasi yang berbasis kebutuhan serta re-engineering dari proses lama menjadi proses baru yang lebih menguntungkan bagi organisasi.</a:t>
            </a:r>
          </a:p>
          <a:p>
            <a:pPr algn="just">
              <a:lnSpc>
                <a:spcPts val="2751"/>
              </a:lnSpc>
            </a:pPr>
            <a:endParaRPr lang="en-US" sz="2312">
              <a:solidFill>
                <a:srgbClr val="000000"/>
              </a:solidFill>
              <a:latin typeface="Poppins"/>
              <a:ea typeface="Poppins"/>
              <a:cs typeface="Poppins"/>
              <a:sym typeface="Poppins"/>
            </a:endParaRPr>
          </a:p>
          <a:p>
            <a:pPr algn="just">
              <a:lnSpc>
                <a:spcPts val="2751"/>
              </a:lnSpc>
            </a:pPr>
            <a:r>
              <a:rPr lang="en-US" sz="2312">
                <a:solidFill>
                  <a:srgbClr val="000000"/>
                </a:solidFill>
                <a:latin typeface="Poppins Bold"/>
                <a:ea typeface="Poppins Bold"/>
                <a:cs typeface="Poppins Bold"/>
                <a:sym typeface="Poppins Bold"/>
              </a:rPr>
              <a:t>•Interoperabilitas &amp; Integrasi. </a:t>
            </a:r>
            <a:r>
              <a:rPr lang="en-US" sz="2312">
                <a:solidFill>
                  <a:srgbClr val="000000"/>
                </a:solidFill>
                <a:latin typeface="Poppins"/>
                <a:ea typeface="Poppins"/>
                <a:cs typeface="Poppins"/>
                <a:sym typeface="Poppins"/>
              </a:rPr>
              <a:t>Adalah kemampuan sistem informasi untuk bertukar data dan atau terintegrasi dengan sistem lain.</a:t>
            </a:r>
          </a:p>
          <a:p>
            <a:pPr algn="just">
              <a:lnSpc>
                <a:spcPts val="2751"/>
              </a:lnSpc>
            </a:pPr>
            <a:r>
              <a:rPr lang="en-US" sz="2312">
                <a:solidFill>
                  <a:srgbClr val="000000"/>
                </a:solidFill>
                <a:latin typeface="Poppins"/>
                <a:ea typeface="Poppins"/>
                <a:cs typeface="Poppins"/>
                <a:sym typeface="Poppins"/>
              </a:rPr>
              <a:t>•Manajemen Proyek. Adalah kemampuan organisasi dalam melakukan manajemen dalam proses pengadaan sistem informasi.</a:t>
            </a:r>
            <a:r>
              <a:rPr lang="en-US" sz="2312">
                <a:solidFill>
                  <a:srgbClr val="000000"/>
                </a:solidFill>
                <a:latin typeface="Poppins Bold"/>
                <a:ea typeface="Poppins Bold"/>
                <a:cs typeface="Poppins Bold"/>
                <a:sym typeface="Poppins Bold"/>
              </a:rPr>
              <a:t> </a:t>
            </a:r>
          </a:p>
          <a:p>
            <a:pPr algn="just">
              <a:lnSpc>
                <a:spcPts val="2751"/>
              </a:lnSpc>
            </a:pPr>
            <a:endParaRPr lang="en-US" sz="2312">
              <a:solidFill>
                <a:srgbClr val="000000"/>
              </a:solidFill>
              <a:latin typeface="Poppins Bold"/>
              <a:ea typeface="Poppins Bold"/>
              <a:cs typeface="Poppins Bold"/>
              <a:sym typeface="Poppins Bold"/>
            </a:endParaRPr>
          </a:p>
        </p:txBody>
      </p:sp>
      <p:sp>
        <p:nvSpPr>
          <p:cNvPr id="9" name="Freeform 9"/>
          <p:cNvSpPr/>
          <p:nvPr/>
        </p:nvSpPr>
        <p:spPr>
          <a:xfrm>
            <a:off x="1823153" y="4413392"/>
            <a:ext cx="1460217" cy="1460217"/>
          </a:xfrm>
          <a:custGeom>
            <a:avLst/>
            <a:gdLst/>
            <a:ahLst/>
            <a:cxnLst/>
            <a:rect l="l" t="t" r="r" b="b"/>
            <a:pathLst>
              <a:path w="1460217" h="1460217">
                <a:moveTo>
                  <a:pt x="0" y="0"/>
                </a:moveTo>
                <a:lnTo>
                  <a:pt x="1460217" y="0"/>
                </a:lnTo>
                <a:lnTo>
                  <a:pt x="1460217" y="1460217"/>
                </a:lnTo>
                <a:lnTo>
                  <a:pt x="0" y="1460217"/>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TotalTime>
  <Words>1605</Words>
  <Application>Microsoft Office PowerPoint</Application>
  <PresentationFormat>Custom</PresentationFormat>
  <Paragraphs>175</Paragraphs>
  <Slides>19</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19</vt:i4>
      </vt:variant>
    </vt:vector>
  </HeadingPairs>
  <TitlesOfParts>
    <vt:vector size="25" baseType="lpstr">
      <vt:lpstr>Poppins Bold</vt:lpstr>
      <vt:lpstr>Arial</vt:lpstr>
      <vt:lpstr>Poppins Semi-Bold</vt:lpstr>
      <vt:lpstr>Calibri</vt:lpstr>
      <vt:lpstr>Poppins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P.14 Keberhasilan dan Kegagalan Sistem Informasi.pptx</dc:title>
  <cp:lastModifiedBy>Hp</cp:lastModifiedBy>
  <cp:revision>5</cp:revision>
  <dcterms:created xsi:type="dcterms:W3CDTF">2006-08-16T00:00:00Z</dcterms:created>
  <dcterms:modified xsi:type="dcterms:W3CDTF">2024-12-03T12:27:45Z</dcterms:modified>
  <dc:identifier>DAGNzFSdO6Y</dc:identifier>
</cp:coreProperties>
</file>