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63" r:id="rId3"/>
    <p:sldId id="259" r:id="rId4"/>
    <p:sldId id="267" r:id="rId5"/>
    <p:sldId id="268" r:id="rId6"/>
    <p:sldId id="265" r:id="rId7"/>
    <p:sldId id="266" r:id="rId8"/>
    <p:sldId id="264" r:id="rId9"/>
    <p:sldId id="269" r:id="rId10"/>
    <p:sldId id="270" r:id="rId11"/>
    <p:sldId id="271" r:id="rId12"/>
    <p:sldId id="260" r:id="rId13"/>
    <p:sldId id="272" r:id="rId14"/>
    <p:sldId id="275" r:id="rId15"/>
    <p:sldId id="274" r:id="rId16"/>
    <p:sldId id="273" r:id="rId17"/>
    <p:sldId id="276" r:id="rId18"/>
    <p:sldId id="25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722C8-E6E6-40A0-AFDE-7015C4DA133E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A8B85-0DFD-4734-A2D2-E7D2FA50C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311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A8B85-0DFD-4734-A2D2-E7D2FA50CC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62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4133D3B-A03C-41C9-B0A9-3AB4E2AAE899}" type="datetimeFigureOut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34EA5D-4C7E-476D-AC97-A80D6AA1207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3886200"/>
            <a:ext cx="6048233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SETTING PRAKTIK PEKERJAN SOSIAL DI RUMAH SAKIT II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05400"/>
            <a:ext cx="7391400" cy="9144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Puspitasari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Nurul</a:t>
            </a:r>
            <a:r>
              <a:rPr lang="en-US" dirty="0" smtClean="0">
                <a:solidFill>
                  <a:schemeClr val="tx1"/>
                </a:solidFill>
              </a:rPr>
              <a:t> D P, </a:t>
            </a:r>
            <a:r>
              <a:rPr lang="en-US" dirty="0" err="1" smtClean="0">
                <a:solidFill>
                  <a:schemeClr val="tx1"/>
                </a:solidFill>
              </a:rPr>
              <a:t>S.Tr.Sos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Sp.P.S.P.D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47" t="17351" r="37341" b="8269"/>
          <a:stretch/>
        </p:blipFill>
        <p:spPr bwMode="auto">
          <a:xfrm>
            <a:off x="7010400" y="3505200"/>
            <a:ext cx="19812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665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Pekerja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Sosial</a:t>
            </a:r>
            <a:r>
              <a:rPr lang="en-US" b="1" dirty="0">
                <a:solidFill>
                  <a:schemeClr val="tx1"/>
                </a:solidFill>
              </a:rPr>
              <a:t> Di Unit </a:t>
            </a:r>
            <a:r>
              <a:rPr lang="en-US" b="1" dirty="0" err="1">
                <a:solidFill>
                  <a:schemeClr val="tx1"/>
                </a:solidFill>
              </a:rPr>
              <a:t>Perawatan</a:t>
            </a:r>
            <a:r>
              <a:rPr lang="en-US" b="1" dirty="0">
                <a:solidFill>
                  <a:schemeClr val="tx1"/>
                </a:solidFill>
              </a:rPr>
              <a:t> Cardiac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keluarganya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menyehatkan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c</a:t>
            </a:r>
            <a:r>
              <a:rPr lang="en-US" dirty="0" smtClean="0"/>
              <a:t>oping </a:t>
            </a:r>
            <a:r>
              <a:rPr lang="en-US" dirty="0" err="1"/>
              <a:t>individu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pendorong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kecemasan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rasa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(Horn et al., 2002</a:t>
            </a:r>
            <a:r>
              <a:rPr lang="en-US" dirty="0" smtClean="0"/>
              <a:t>)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11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Pekerja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Sosial</a:t>
            </a:r>
            <a:r>
              <a:rPr lang="en-US" b="1" dirty="0">
                <a:solidFill>
                  <a:schemeClr val="tx1"/>
                </a:solidFill>
              </a:rPr>
              <a:t> Di Unit </a:t>
            </a:r>
            <a:r>
              <a:rPr lang="en-US" b="1" dirty="0" err="1">
                <a:solidFill>
                  <a:schemeClr val="tx1"/>
                </a:solidFill>
              </a:rPr>
              <a:t>Perawatan</a:t>
            </a:r>
            <a:r>
              <a:rPr lang="en-US" b="1" dirty="0">
                <a:solidFill>
                  <a:schemeClr val="tx1"/>
                </a:solidFill>
              </a:rPr>
              <a:t> Cardiac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kredibel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diagnosis.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indera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, </a:t>
            </a:r>
            <a:r>
              <a:rPr lang="en-US" dirty="0" err="1"/>
              <a:t>pilihan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(Ben-</a:t>
            </a:r>
            <a:r>
              <a:rPr lang="en-US" dirty="0" err="1"/>
              <a:t>Zur</a:t>
            </a:r>
            <a:r>
              <a:rPr lang="en-US" dirty="0"/>
              <a:t>, Rappaport, </a:t>
            </a:r>
            <a:r>
              <a:rPr lang="en-US" dirty="0" err="1"/>
              <a:t>Ammar</a:t>
            </a:r>
            <a:r>
              <a:rPr lang="en-US" dirty="0"/>
              <a:t>, &amp; </a:t>
            </a:r>
            <a:r>
              <a:rPr lang="en-US" dirty="0" err="1"/>
              <a:t>Uretzky</a:t>
            </a:r>
            <a:r>
              <a:rPr lang="en-US" dirty="0"/>
              <a:t>, 2000).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171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Organ Transplant Social </a:t>
            </a:r>
            <a:r>
              <a:rPr lang="en-US" b="1" dirty="0" smtClean="0">
                <a:solidFill>
                  <a:schemeClr val="tx1"/>
                </a:solidFill>
              </a:rPr>
              <a:t>Work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Transplantasi</a:t>
            </a:r>
            <a:r>
              <a:rPr lang="en-US" dirty="0"/>
              <a:t> organ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yang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kegagalan</a:t>
            </a:r>
            <a:r>
              <a:rPr lang="en-US" dirty="0"/>
              <a:t> organ stadium </a:t>
            </a:r>
            <a:r>
              <a:rPr lang="en-US" dirty="0" err="1"/>
              <a:t>akhir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Organ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donor </a:t>
            </a:r>
            <a:r>
              <a:rPr lang="en-US" dirty="0" err="1" smtClean="0"/>
              <a:t>hidup</a:t>
            </a:r>
            <a:r>
              <a:rPr lang="en-US" dirty="0" smtClean="0"/>
              <a:t>/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donor </a:t>
            </a:r>
            <a:r>
              <a:rPr lang="en-US" dirty="0" err="1"/>
              <a:t>anonim</a:t>
            </a:r>
            <a:r>
              <a:rPr lang="en-US" dirty="0"/>
              <a:t> yang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medisnya</a:t>
            </a:r>
            <a:r>
              <a:rPr lang="en-US" dirty="0"/>
              <a:t>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program </a:t>
            </a:r>
            <a:r>
              <a:rPr lang="en-US" dirty="0" err="1"/>
              <a:t>donasi</a:t>
            </a:r>
            <a:r>
              <a:rPr lang="en-US" dirty="0"/>
              <a:t>. 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donor </a:t>
            </a:r>
            <a:r>
              <a:rPr lang="en-US" dirty="0" err="1"/>
              <a:t>hidup</a:t>
            </a:r>
            <a:r>
              <a:rPr lang="en-US" dirty="0"/>
              <a:t>,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pendonor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intensif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D: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875" y="1752600"/>
            <a:ext cx="3810000" cy="356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262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Pengalaman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Pasien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Transplantasi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organ </a:t>
            </a:r>
            <a:r>
              <a:rPr lang="en-US" dirty="0" err="1"/>
              <a:t>transplantasi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: </a:t>
            </a:r>
          </a:p>
          <a:p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optimis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sakit</a:t>
            </a:r>
            <a:endParaRPr lang="en-US" dirty="0"/>
          </a:p>
          <a:p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organ yang </a:t>
            </a:r>
            <a:r>
              <a:rPr lang="en-US" dirty="0" err="1"/>
              <a:t>disumbangkan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transplantasi</a:t>
            </a:r>
            <a:r>
              <a:rPr lang="en-US" dirty="0"/>
              <a:t> organ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organ yang </a:t>
            </a:r>
            <a:r>
              <a:rPr lang="en-US" dirty="0" err="1"/>
              <a:t>ditransplantasikan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seefektif</a:t>
            </a:r>
            <a:r>
              <a:rPr lang="en-US" dirty="0"/>
              <a:t> </a:t>
            </a:r>
            <a:r>
              <a:rPr lang="en-US" dirty="0" err="1" smtClean="0"/>
              <a:t>aslinya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04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Pendonor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pendonor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diizinkan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menyumbangkan</a:t>
            </a:r>
            <a:r>
              <a:rPr lang="en-US" dirty="0"/>
              <a:t> organ,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psikososial</a:t>
            </a:r>
            <a:r>
              <a:rPr lang="en-US" dirty="0"/>
              <a:t> </a:t>
            </a:r>
            <a:r>
              <a:rPr lang="en-US" dirty="0" err="1"/>
              <a:t>pra</a:t>
            </a:r>
            <a:r>
              <a:rPr lang="en-US" dirty="0"/>
              <a:t> </a:t>
            </a:r>
            <a:r>
              <a:rPr lang="en-US" dirty="0" err="1"/>
              <a:t>transplantasi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orang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motif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berdonasi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donor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tanggapi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transplantasi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Persetujuan</a:t>
            </a:r>
            <a:r>
              <a:rPr lang="en-US" dirty="0"/>
              <a:t> yang </a:t>
            </a:r>
            <a:r>
              <a:rPr lang="en-US" dirty="0" err="1"/>
              <a:t>diinformasikan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transplantasi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/>
              <a:t>donor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harus</a:t>
            </a:r>
            <a:r>
              <a:rPr lang="en-US" dirty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menanti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transplantasi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28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Pekerja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Sosial</a:t>
            </a:r>
            <a:r>
              <a:rPr lang="en-US" b="1" dirty="0">
                <a:solidFill>
                  <a:schemeClr val="tx1"/>
                </a:solidFill>
              </a:rPr>
              <a:t> Di Unit </a:t>
            </a:r>
            <a:r>
              <a:rPr lang="en-US" b="1" dirty="0" err="1">
                <a:solidFill>
                  <a:schemeClr val="tx1"/>
                </a:solidFill>
              </a:rPr>
              <a:t>Perawatan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Transplant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psikososial</a:t>
            </a:r>
            <a:r>
              <a:rPr lang="en-US" dirty="0"/>
              <a:t> </a:t>
            </a:r>
            <a:r>
              <a:rPr lang="en-US" dirty="0" err="1"/>
              <a:t>ditempatkan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tunggu</a:t>
            </a:r>
            <a:r>
              <a:rPr lang="en-US" dirty="0"/>
              <a:t> </a:t>
            </a:r>
            <a:r>
              <a:rPr lang="en-US" dirty="0" err="1"/>
              <a:t>transplantasi</a:t>
            </a:r>
            <a:r>
              <a:rPr lang="en-US" dirty="0"/>
              <a:t> organ.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prapransplantasi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ambiguitas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 smtClean="0"/>
              <a:t>pasien</a:t>
            </a:r>
            <a:r>
              <a:rPr lang="en-US" dirty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memburuk</a:t>
            </a:r>
            <a:endParaRPr lang="en-US" dirty="0" smtClean="0"/>
          </a:p>
          <a:p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. </a:t>
            </a:r>
          </a:p>
          <a:p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keluarganya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endParaRPr lang="en-US" dirty="0"/>
          </a:p>
          <a:p>
            <a:r>
              <a:rPr lang="en-US" dirty="0" err="1"/>
              <a:t>kenyataan</a:t>
            </a:r>
            <a:r>
              <a:rPr lang="en-US" dirty="0"/>
              <a:t> yang </a:t>
            </a:r>
            <a:r>
              <a:rPr lang="en-US" dirty="0" err="1"/>
              <a:t>menyedihkan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,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meninggal</a:t>
            </a:r>
            <a:r>
              <a:rPr lang="en-US" dirty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transplantasi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655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Pekerja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Sosial</a:t>
            </a:r>
            <a:r>
              <a:rPr lang="en-US" b="1" dirty="0">
                <a:solidFill>
                  <a:schemeClr val="tx1"/>
                </a:solidFill>
              </a:rPr>
              <a:t> Di Unit </a:t>
            </a:r>
            <a:r>
              <a:rPr lang="en-US" b="1" dirty="0" err="1">
                <a:solidFill>
                  <a:schemeClr val="tx1"/>
                </a:solidFill>
              </a:rPr>
              <a:t>Perawatan</a:t>
            </a:r>
            <a:r>
              <a:rPr lang="en-US" b="1" dirty="0">
                <a:solidFill>
                  <a:schemeClr val="tx1"/>
                </a:solidFill>
              </a:rPr>
              <a:t> Transplant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transplantasi</a:t>
            </a:r>
            <a:r>
              <a:rPr lang="en-US" dirty="0"/>
              <a:t> organ. Dari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rujukan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,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,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transplantasi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transplantasi</a:t>
            </a:r>
            <a:endParaRPr lang="en-US" dirty="0"/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psikososial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penilaian</a:t>
            </a:r>
            <a:r>
              <a:rPr lang="en-US" dirty="0"/>
              <a:t>, </a:t>
            </a:r>
            <a:r>
              <a:rPr lang="en-US" dirty="0" err="1"/>
              <a:t>pengobatan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rehabilitasi</a:t>
            </a:r>
            <a:r>
              <a:rPr lang="en-US" dirty="0"/>
              <a:t> ”(Paris, </a:t>
            </a:r>
            <a:r>
              <a:rPr lang="en-US" dirty="0" err="1"/>
              <a:t>Hutkin</a:t>
            </a:r>
            <a:r>
              <a:rPr lang="en-US" dirty="0"/>
              <a:t>-Slade, Calhoun-Wilson, &amp; </a:t>
            </a:r>
            <a:r>
              <a:rPr lang="en-US" dirty="0" err="1"/>
              <a:t>Oehlert</a:t>
            </a:r>
            <a:r>
              <a:rPr lang="en-US" dirty="0"/>
              <a:t>, 1999, </a:t>
            </a:r>
            <a:r>
              <a:rPr lang="en-US" dirty="0" err="1"/>
              <a:t>hal</a:t>
            </a:r>
            <a:r>
              <a:rPr lang="en-US" dirty="0"/>
              <a:t> 202). </a:t>
            </a:r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transplantasi</a:t>
            </a:r>
            <a:r>
              <a:rPr lang="en-US" dirty="0"/>
              <a:t>,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bedah</a:t>
            </a:r>
            <a:endParaRPr lang="en-US" dirty="0"/>
          </a:p>
          <a:p>
            <a:r>
              <a:rPr lang="en-US" dirty="0" err="1"/>
              <a:t>dokter</a:t>
            </a:r>
            <a:r>
              <a:rPr lang="en-US" dirty="0"/>
              <a:t>, </a:t>
            </a:r>
            <a:r>
              <a:rPr lang="en-US" dirty="0" err="1"/>
              <a:t>perawat</a:t>
            </a:r>
            <a:r>
              <a:rPr lang="en-US" dirty="0"/>
              <a:t>, </a:t>
            </a:r>
            <a:r>
              <a:rPr lang="en-US" dirty="0" err="1"/>
              <a:t>fisioterapis</a:t>
            </a:r>
            <a:r>
              <a:rPr lang="en-US" dirty="0"/>
              <a:t>,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gizi</a:t>
            </a:r>
            <a:r>
              <a:rPr lang="en-US" dirty="0"/>
              <a:t>, </a:t>
            </a:r>
            <a:r>
              <a:rPr lang="en-US" dirty="0" err="1"/>
              <a:t>psikiater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psikolog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yang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37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Pekerja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Sosial</a:t>
            </a:r>
            <a:r>
              <a:rPr lang="en-US" b="1" dirty="0">
                <a:solidFill>
                  <a:schemeClr val="tx1"/>
                </a:solidFill>
              </a:rPr>
              <a:t> Di Unit </a:t>
            </a:r>
            <a:r>
              <a:rPr lang="en-US" b="1" dirty="0" err="1">
                <a:solidFill>
                  <a:schemeClr val="tx1"/>
                </a:solidFill>
              </a:rPr>
              <a:t>Perawatan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Transplant (</a:t>
            </a:r>
            <a:r>
              <a:rPr lang="en-US" b="1" dirty="0" err="1" smtClean="0">
                <a:solidFill>
                  <a:schemeClr val="tx1"/>
                </a:solidFill>
              </a:rPr>
              <a:t>Pembulatan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hadir</a:t>
            </a:r>
            <a:r>
              <a:rPr lang="en-US" dirty="0"/>
              <a:t> di </a:t>
            </a:r>
            <a:r>
              <a:rPr lang="en-US" dirty="0" err="1" smtClean="0"/>
              <a:t>transplantasi</a:t>
            </a:r>
            <a:r>
              <a:rPr lang="en-US" dirty="0"/>
              <a:t> </a:t>
            </a:r>
            <a:r>
              <a:rPr lang="en-US" dirty="0" smtClean="0"/>
              <a:t>unit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mendidik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,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nasihat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membantu</a:t>
            </a:r>
            <a:r>
              <a:rPr lang="en-US" dirty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jembatan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memfasilitasi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pun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pulang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selamat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663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18872" indent="0" algn="ctr">
              <a:buNone/>
            </a:pPr>
            <a:endParaRPr lang="en-US" sz="4400" b="1" dirty="0" smtClean="0"/>
          </a:p>
          <a:p>
            <a:pPr marL="118872" indent="0" algn="ctr">
              <a:buNone/>
            </a:pPr>
            <a:r>
              <a:rPr lang="en-US" sz="4400" b="1" dirty="0" smtClean="0"/>
              <a:t>TERIMA KASIH </a:t>
            </a:r>
          </a:p>
          <a:p>
            <a:pPr marL="118872" indent="0" algn="ctr">
              <a:buNone/>
            </a:pPr>
            <a:r>
              <a:rPr lang="en-US" sz="4400" b="1" dirty="0" smtClean="0"/>
              <a:t>ATAS </a:t>
            </a:r>
            <a:r>
              <a:rPr lang="en-US" sz="4400" b="1" dirty="0"/>
              <a:t>ATENSINYA</a:t>
            </a:r>
            <a:r>
              <a:rPr lang="en-US" sz="4400" b="1" dirty="0" smtClean="0"/>
              <a:t>!</a:t>
            </a:r>
            <a:endParaRPr lang="en-US" sz="4400" dirty="0" smtClean="0"/>
          </a:p>
          <a:p>
            <a:pPr marL="118872" indent="0" algn="ctr">
              <a:buNone/>
            </a:pPr>
            <a:r>
              <a:rPr lang="en-US" i="1" dirty="0"/>
              <a:t>“social work is the art of listening, </a:t>
            </a:r>
          </a:p>
          <a:p>
            <a:pPr marL="118872" indent="0" algn="ctr">
              <a:buNone/>
            </a:pPr>
            <a:r>
              <a:rPr lang="en-US" i="1" dirty="0"/>
              <a:t>and science of hope</a:t>
            </a:r>
            <a:r>
              <a:rPr lang="en-US" i="1" dirty="0" smtClean="0"/>
              <a:t>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8092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The Cardiac Care Social Worker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876800" y="1234440"/>
            <a:ext cx="4041648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Pederson</a:t>
            </a:r>
            <a:r>
              <a:rPr lang="en-US" sz="2400" b="1" dirty="0"/>
              <a:t>, </a:t>
            </a:r>
            <a:r>
              <a:rPr lang="en-US" sz="2400" b="1" dirty="0" err="1" smtClean="0"/>
              <a:t>Middel</a:t>
            </a:r>
            <a:r>
              <a:rPr lang="en-US" sz="2400" b="1" dirty="0" smtClean="0"/>
              <a:t> &amp; Larsen</a:t>
            </a:r>
            <a:r>
              <a:rPr lang="en-US" sz="2400" b="1" dirty="0"/>
              <a:t> </a:t>
            </a:r>
            <a:r>
              <a:rPr lang="en-US" sz="2400" b="1" dirty="0" smtClean="0"/>
              <a:t>(2003) :</a:t>
            </a:r>
            <a:endParaRPr lang="en-US" sz="2400" b="1" dirty="0"/>
          </a:p>
          <a:p>
            <a:pPr marL="0" indent="0">
              <a:buNone/>
            </a:pPr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/>
              <a:t>20 </a:t>
            </a:r>
            <a:r>
              <a:rPr lang="en-US" sz="2400" dirty="0" err="1"/>
              <a:t>sampai</a:t>
            </a:r>
            <a:r>
              <a:rPr lang="en-US" sz="2400" dirty="0"/>
              <a:t> 30%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yang </a:t>
            </a:r>
            <a:r>
              <a:rPr lang="en-US" sz="2400" dirty="0" err="1"/>
              <a:t>selamat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krisis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menderita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psikososial</a:t>
            </a:r>
            <a:r>
              <a:rPr lang="en-US" sz="2400" dirty="0"/>
              <a:t> yang </a:t>
            </a:r>
            <a:r>
              <a:rPr lang="en-US" sz="2400" dirty="0" err="1"/>
              <a:t>parah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 smtClean="0"/>
              <a:t>panjang</a:t>
            </a:r>
            <a:r>
              <a:rPr lang="en-US" sz="2400" dirty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gangguan</a:t>
            </a:r>
            <a:r>
              <a:rPr lang="en-US" sz="2400" dirty="0"/>
              <a:t> </a:t>
            </a:r>
            <a:r>
              <a:rPr lang="en-US" sz="2400" dirty="0" err="1"/>
              <a:t>stres</a:t>
            </a:r>
            <a:r>
              <a:rPr lang="en-US" sz="2400" dirty="0"/>
              <a:t> </a:t>
            </a:r>
            <a:r>
              <a:rPr lang="en-US" sz="2400" dirty="0" err="1"/>
              <a:t>pasca</a:t>
            </a:r>
            <a:r>
              <a:rPr lang="en-US" sz="2400" dirty="0"/>
              <a:t> </a:t>
            </a:r>
            <a:r>
              <a:rPr lang="en-US" sz="2400" dirty="0" smtClean="0"/>
              <a:t>trauma</a:t>
            </a:r>
            <a:endParaRPr lang="en-US" sz="2400" dirty="0"/>
          </a:p>
        </p:txBody>
      </p:sp>
      <p:pic>
        <p:nvPicPr>
          <p:cNvPr id="1026" name="Picture 2" descr="D:\1800ss_wikipedia_rf_cardiac_catheteriz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4543425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672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Serangan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Jantung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i="1" dirty="0">
                <a:solidFill>
                  <a:schemeClr val="tx1"/>
                </a:solidFill>
              </a:rPr>
              <a:t>Heart </a:t>
            </a:r>
            <a:r>
              <a:rPr lang="en-US" b="1" i="1" dirty="0" err="1">
                <a:solidFill>
                  <a:schemeClr val="tx1"/>
                </a:solidFill>
              </a:rPr>
              <a:t>Atack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episode </a:t>
            </a:r>
            <a:r>
              <a:rPr lang="en-US" dirty="0" err="1"/>
              <a:t>akut</a:t>
            </a:r>
            <a:r>
              <a:rPr lang="en-US" dirty="0"/>
              <a:t> yang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yang </a:t>
            </a:r>
            <a:r>
              <a:rPr lang="en-US" dirty="0" err="1" smtClean="0"/>
              <a:t>tinggi</a:t>
            </a:r>
            <a:r>
              <a:rPr lang="en-US" dirty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/>
              <a:t>kematian</a:t>
            </a:r>
            <a:r>
              <a:rPr lang="en-US" dirty="0"/>
              <a:t>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secepat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mengobati</a:t>
            </a:r>
            <a:r>
              <a:rPr lang="en-US" dirty="0"/>
              <a:t> </a:t>
            </a:r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1 </a:t>
            </a:r>
            <a:r>
              <a:rPr lang="en-US" dirty="0" err="1"/>
              <a:t>sampai</a:t>
            </a:r>
            <a:r>
              <a:rPr lang="en-US" dirty="0"/>
              <a:t> 2 jam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timbulnya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124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Serangan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Jantung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i="1" dirty="0">
                <a:solidFill>
                  <a:schemeClr val="tx1"/>
                </a:solidFill>
              </a:rPr>
              <a:t>Heart </a:t>
            </a:r>
            <a:r>
              <a:rPr lang="en-US" b="1" i="1" dirty="0" err="1">
                <a:solidFill>
                  <a:schemeClr val="tx1"/>
                </a:solidFill>
              </a:rPr>
              <a:t>Atack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dikonseptualisasikan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: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krisis</a:t>
            </a:r>
            <a:r>
              <a:rPr lang="en-US" dirty="0"/>
              <a:t>,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 smtClean="0"/>
              <a:t>sakit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/>
              <a:t>krisis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, </a:t>
            </a:r>
            <a:r>
              <a:rPr lang="en-US" dirty="0" err="1"/>
              <a:t>saat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 smtClean="0"/>
              <a:t>dirawat</a:t>
            </a:r>
            <a:r>
              <a:rPr lang="en-US" dirty="0" smtClean="0"/>
              <a:t> (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keparahan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situasinya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stabil</a:t>
            </a:r>
            <a:r>
              <a:rPr lang="en-US" dirty="0"/>
              <a:t>,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yang </a:t>
            </a:r>
            <a:r>
              <a:rPr lang="en-US" dirty="0" err="1"/>
              <a:t>parah</a:t>
            </a:r>
            <a:r>
              <a:rPr lang="en-US" dirty="0" smtClean="0"/>
              <a:t>.)</a:t>
            </a:r>
          </a:p>
          <a:p>
            <a:pPr lvl="0"/>
            <a:endParaRPr lang="en-US" dirty="0" smtClean="0"/>
          </a:p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/>
              <a:t>pemulihan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inap</a:t>
            </a:r>
            <a:r>
              <a:rPr lang="en-US" dirty="0"/>
              <a:t>. </a:t>
            </a:r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810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Dampak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Bagi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Pasien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Keller (1991) </a:t>
            </a:r>
            <a:r>
              <a:rPr lang="en-US" dirty="0" err="1"/>
              <a:t>mendokumentasikan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episode </a:t>
            </a:r>
            <a:r>
              <a:rPr lang="en-US" dirty="0" err="1"/>
              <a:t>akut</a:t>
            </a:r>
            <a:r>
              <a:rPr lang="en-US" dirty="0"/>
              <a:t>,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ketakutan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kematian</a:t>
            </a:r>
            <a:r>
              <a:rPr lang="en-US" dirty="0"/>
              <a:t>.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ditingkatkan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 err="1" smtClean="0"/>
              <a:t>Kurangnya</a:t>
            </a: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 smtClean="0"/>
              <a:t>mereka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/>
              <a:t>emosional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kecemasan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yang </a:t>
            </a:r>
            <a:r>
              <a:rPr lang="en-US" dirty="0" err="1"/>
              <a:t>umum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kecemasan</a:t>
            </a:r>
            <a:r>
              <a:rPr lang="en-US" dirty="0"/>
              <a:t> </a:t>
            </a:r>
            <a:r>
              <a:rPr lang="en-US" dirty="0" err="1"/>
              <a:t>memicu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ketakutan</a:t>
            </a:r>
            <a:r>
              <a:rPr lang="en-US" dirty="0"/>
              <a:t>, </a:t>
            </a:r>
            <a:r>
              <a:rPr lang="en-US" dirty="0" err="1"/>
              <a:t>ketakutan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ketidaknyamanan</a:t>
            </a:r>
            <a:r>
              <a:rPr lang="en-US" dirty="0"/>
              <a:t>,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endParaRPr lang="en-US" dirty="0"/>
          </a:p>
          <a:p>
            <a:pPr lvl="0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071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Pengalaman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Keluarga</a:t>
            </a:r>
            <a:r>
              <a:rPr lang="en-US" b="1" dirty="0" smtClean="0">
                <a:solidFill>
                  <a:schemeClr val="tx1"/>
                </a:solidFill>
              </a:rPr>
              <a:t>/</a:t>
            </a:r>
            <a:r>
              <a:rPr lang="en-US" b="1" dirty="0" err="1" smtClean="0">
                <a:solidFill>
                  <a:schemeClr val="tx1"/>
                </a:solidFill>
              </a:rPr>
              <a:t>Pengasuh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dengan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Pasien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Serangan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Jantung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CABG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Serangan</a:t>
            </a:r>
            <a:r>
              <a:rPr lang="en-US" dirty="0" smtClean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yang </a:t>
            </a:r>
            <a:r>
              <a:rPr lang="en-US" dirty="0" err="1"/>
              <a:t>membutuhkan</a:t>
            </a:r>
            <a:r>
              <a:rPr lang="en-US" dirty="0"/>
              <a:t> CABG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 smtClean="0"/>
              <a:t>integritas</a:t>
            </a:r>
            <a:r>
              <a:rPr lang="en-US" dirty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menantang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artikulasi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,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kecemasan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 smtClean="0"/>
              <a:t>memburuknya</a:t>
            </a:r>
            <a:r>
              <a:rPr lang="en-US" dirty="0" smtClean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mengorbankan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 smtClean="0"/>
              <a:t>panjang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yang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menguntungkan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 smtClean="0"/>
              <a:t>suportif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Kulik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Mahler (</a:t>
            </a:r>
            <a:r>
              <a:rPr lang="en-US" dirty="0" smtClean="0"/>
              <a:t>1989)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CABG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 smtClean="0"/>
              <a:t>tinggi</a:t>
            </a:r>
            <a:r>
              <a:rPr lang="en-US" dirty="0"/>
              <a:t> </a:t>
            </a:r>
            <a:r>
              <a:rPr lang="en-US" dirty="0" err="1" smtClean="0"/>
              <a:t>dipulangkan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2867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Dukungan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Sosial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Pasien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Serangan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Jantung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CABG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didokumentasikan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penyembuhan</a:t>
            </a:r>
            <a:r>
              <a:rPr lang="en-US" dirty="0"/>
              <a:t>. </a:t>
            </a:r>
            <a:r>
              <a:rPr lang="en-US" dirty="0" err="1"/>
              <a:t>Kehadiran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sering</a:t>
            </a:r>
            <a:r>
              <a:rPr lang="en-US" dirty="0"/>
              <a:t> kali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sembuh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kunjungan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mengemudi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496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Operasi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bypass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CABG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pengobatan</a:t>
            </a:r>
            <a:r>
              <a:rPr lang="en-US" dirty="0"/>
              <a:t> </a:t>
            </a:r>
            <a:r>
              <a:rPr lang="en-US" dirty="0" err="1"/>
              <a:t>rutin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angina (</a:t>
            </a:r>
            <a:r>
              <a:rPr lang="en-US" dirty="0" err="1"/>
              <a:t>nyeri</a:t>
            </a:r>
            <a:r>
              <a:rPr lang="en-US" dirty="0"/>
              <a:t> dada)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 smtClean="0"/>
              <a:t>prevalensi</a:t>
            </a:r>
            <a:r>
              <a:rPr lang="en-US" dirty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keparahan</a:t>
            </a:r>
            <a:r>
              <a:rPr lang="en-US" dirty="0" smtClean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r>
              <a:rPr lang="en-US" dirty="0" err="1"/>
              <a:t>Memang</a:t>
            </a:r>
            <a:r>
              <a:rPr lang="en-US" dirty="0"/>
              <a:t>,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kelelahan</a:t>
            </a:r>
            <a:r>
              <a:rPr lang="en-US" dirty="0"/>
              <a:t>,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sayatan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,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nafsu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tidur</a:t>
            </a:r>
            <a:r>
              <a:rPr lang="en-US" dirty="0"/>
              <a:t>, </a:t>
            </a:r>
            <a:r>
              <a:rPr lang="en-US" dirty="0" err="1"/>
              <a:t>irama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, </a:t>
            </a:r>
            <a:r>
              <a:rPr lang="en-US" dirty="0" err="1"/>
              <a:t>kecemasan</a:t>
            </a:r>
            <a:r>
              <a:rPr lang="en-US" dirty="0"/>
              <a:t>, </a:t>
            </a:r>
            <a:r>
              <a:rPr lang="en-US" dirty="0" err="1"/>
              <a:t>depresi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(Allen, 1990; Mahler &amp; </a:t>
            </a:r>
            <a:r>
              <a:rPr lang="en-US" dirty="0" err="1"/>
              <a:t>Kulik</a:t>
            </a:r>
            <a:r>
              <a:rPr lang="en-US" dirty="0"/>
              <a:t>, 2002). 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berjalannya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pembedahan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berkurang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503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Pekerja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Sosial</a:t>
            </a:r>
            <a:r>
              <a:rPr lang="en-US" b="1" dirty="0" smtClean="0">
                <a:solidFill>
                  <a:schemeClr val="tx1"/>
                </a:solidFill>
              </a:rPr>
              <a:t> Di Unit </a:t>
            </a:r>
            <a:r>
              <a:rPr lang="en-US" b="1" dirty="0" err="1" smtClean="0">
                <a:solidFill>
                  <a:schemeClr val="tx1"/>
                </a:solidFill>
              </a:rPr>
              <a:t>Perawatan</a:t>
            </a:r>
            <a:r>
              <a:rPr lang="en-US" b="1" dirty="0" smtClean="0">
                <a:solidFill>
                  <a:schemeClr val="tx1"/>
                </a:solidFill>
              </a:rPr>
              <a:t> Cardiac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/>
              <a:t>sosial</a:t>
            </a:r>
            <a:r>
              <a:rPr lang="en-US" dirty="0"/>
              <a:t> di unit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, </a:t>
            </a:r>
            <a:r>
              <a:rPr lang="en-US" dirty="0" err="1"/>
              <a:t>interaksinya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pelepasan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Menurut</a:t>
            </a:r>
            <a:r>
              <a:rPr lang="en-US" dirty="0"/>
              <a:t> Harvard Heart Letter (Lee, 2004),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, </a:t>
            </a:r>
            <a:r>
              <a:rPr lang="en-US" dirty="0" err="1"/>
              <a:t>beberapa</a:t>
            </a:r>
            <a:r>
              <a:rPr lang="en-US" dirty="0"/>
              <a:t> orang </a:t>
            </a:r>
            <a:r>
              <a:rPr lang="en-US" dirty="0" err="1" smtClean="0"/>
              <a:t>sekarang</a:t>
            </a:r>
            <a:r>
              <a:rPr lang="en-US" dirty="0"/>
              <a:t>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/>
              <a:t>pulang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72 jam.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lama </a:t>
            </a:r>
            <a:r>
              <a:rPr lang="en-US" dirty="0" err="1"/>
              <a:t>rawat</a:t>
            </a:r>
            <a:r>
              <a:rPr lang="en-US" dirty="0"/>
              <a:t> </a:t>
            </a:r>
            <a:r>
              <a:rPr lang="en-US" dirty="0" err="1"/>
              <a:t>inap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,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pembedahan</a:t>
            </a:r>
            <a:r>
              <a:rPr lang="en-US" dirty="0"/>
              <a:t>,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3689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id">
    <a:dk1>
      <a:sysClr val="windowText" lastClr="000000"/>
    </a:dk1>
    <a:lt1>
      <a:sysClr val="window" lastClr="FFFFFF"/>
    </a:lt1>
    <a:dk2>
      <a:srgbClr val="534949"/>
    </a:dk2>
    <a:lt2>
      <a:srgbClr val="CCD1B9"/>
    </a:lt2>
    <a:accent1>
      <a:srgbClr val="C66951"/>
    </a:accent1>
    <a:accent2>
      <a:srgbClr val="BF974D"/>
    </a:accent2>
    <a:accent3>
      <a:srgbClr val="928B70"/>
    </a:accent3>
    <a:accent4>
      <a:srgbClr val="87706B"/>
    </a:accent4>
    <a:accent5>
      <a:srgbClr val="94734E"/>
    </a:accent5>
    <a:accent6>
      <a:srgbClr val="6F777D"/>
    </a:accent6>
    <a:hlink>
      <a:srgbClr val="CC9900"/>
    </a:hlink>
    <a:folHlink>
      <a:srgbClr val="C0C0C0"/>
    </a:folHlink>
  </a:clrScheme>
</a:themeOverride>
</file>

<file path=ppt/theme/themeOverride2.xml><?xml version="1.0" encoding="utf-8"?>
<a:themeOverride xmlns:a="http://schemas.openxmlformats.org/drawingml/2006/main">
  <a:clrScheme name="Apothecary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Apothecary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Apothecary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Apothecary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Apothecary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Apothecary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Grid">
    <a:dk1>
      <a:sysClr val="windowText" lastClr="000000"/>
    </a:dk1>
    <a:lt1>
      <a:sysClr val="window" lastClr="FFFFFF"/>
    </a:lt1>
    <a:dk2>
      <a:srgbClr val="534949"/>
    </a:dk2>
    <a:lt2>
      <a:srgbClr val="CCD1B9"/>
    </a:lt2>
    <a:accent1>
      <a:srgbClr val="C66951"/>
    </a:accent1>
    <a:accent2>
      <a:srgbClr val="BF974D"/>
    </a:accent2>
    <a:accent3>
      <a:srgbClr val="928B70"/>
    </a:accent3>
    <a:accent4>
      <a:srgbClr val="87706B"/>
    </a:accent4>
    <a:accent5>
      <a:srgbClr val="94734E"/>
    </a:accent5>
    <a:accent6>
      <a:srgbClr val="6F777D"/>
    </a:accent6>
    <a:hlink>
      <a:srgbClr val="CC9900"/>
    </a:hlink>
    <a:folHlink>
      <a:srgbClr val="C0C0C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1047</TotalTime>
  <Words>1226</Words>
  <Application>Microsoft Office PowerPoint</Application>
  <PresentationFormat>On-screen Show (4:3)</PresentationFormat>
  <Paragraphs>86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Origin</vt:lpstr>
      <vt:lpstr>SETTING PRAKTIK PEKERJAN SOSIAL DI RUMAH SAKIT II </vt:lpstr>
      <vt:lpstr>The Cardiac Care Social Worker </vt:lpstr>
      <vt:lpstr>Serangan Jantung/Heart Atack</vt:lpstr>
      <vt:lpstr>Serangan Jantung/Heart Atack</vt:lpstr>
      <vt:lpstr>Dampak Bagi Pasien</vt:lpstr>
      <vt:lpstr>Pengalaman Keluarga/Pengasuh dengan Pasien Serangan Jantung dan CABG</vt:lpstr>
      <vt:lpstr>Dukungan Sosial dengan Pasien Serangan Jantung dan CABG</vt:lpstr>
      <vt:lpstr>Operasi bypass</vt:lpstr>
      <vt:lpstr>Pekerja Sosial Di Unit Perawatan Cardiac</vt:lpstr>
      <vt:lpstr>Pekerja Sosial Di Unit Perawatan Cardiac</vt:lpstr>
      <vt:lpstr>Pekerja Sosial Di Unit Perawatan Cardiac</vt:lpstr>
      <vt:lpstr>Organ Transplant Social Work</vt:lpstr>
      <vt:lpstr>Pengalaman Pasien Dengan Transplantasi</vt:lpstr>
      <vt:lpstr>Pendonor</vt:lpstr>
      <vt:lpstr>Pekerja Sosial Di Unit Perawatan Transplant</vt:lpstr>
      <vt:lpstr>Pekerja Sosial Di Unit Perawatan Transplant</vt:lpstr>
      <vt:lpstr>Pekerja Sosial Di Unit Perawatan Transplant (Pembulatan)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PRAKTIK PEKERJAN SOSIAL DI RUMAH SAKIT II </dc:title>
  <dc:creator>samsung</dc:creator>
  <cp:lastModifiedBy>samsung</cp:lastModifiedBy>
  <cp:revision>15</cp:revision>
  <dcterms:created xsi:type="dcterms:W3CDTF">2020-12-01T09:27:30Z</dcterms:created>
  <dcterms:modified xsi:type="dcterms:W3CDTF">2020-12-02T03:04:23Z</dcterms:modified>
</cp:coreProperties>
</file>