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FF6A5-89A9-4CB0-A0AF-1DB157576EAF}" type="datetimeFigureOut">
              <a:rPr lang="id-ID" smtClean="0"/>
              <a:pPr/>
              <a:t>19/09/2018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3D2D7-33D3-4623-A2F1-27EC8AAAEDB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Kopi</a:t>
            </a:r>
            <a:r>
              <a:rPr lang="en-US" dirty="0" smtClean="0"/>
              <a:t>, </a:t>
            </a:r>
            <a:r>
              <a:rPr lang="en-US" dirty="0" err="1" smtClean="0"/>
              <a:t>Teh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Andian</a:t>
            </a:r>
            <a:r>
              <a:rPr lang="en-US" dirty="0" smtClean="0">
                <a:solidFill>
                  <a:schemeClr val="tx1"/>
                </a:solidFill>
              </a:rPr>
              <a:t> Ari </a:t>
            </a:r>
            <a:r>
              <a:rPr lang="en-US" dirty="0" err="1" smtClean="0">
                <a:solidFill>
                  <a:schemeClr val="tx1"/>
                </a:solidFill>
              </a:rPr>
              <a:t>Anggraeni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M.Sc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KOPI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Penghasil</a:t>
            </a:r>
            <a:r>
              <a:rPr lang="en-US" dirty="0" smtClean="0"/>
              <a:t> kopi: Brazil, </a:t>
            </a:r>
            <a:r>
              <a:rPr lang="en-US" dirty="0" err="1" smtClean="0"/>
              <a:t>Kolumbia</a:t>
            </a:r>
            <a:r>
              <a:rPr lang="en-US" dirty="0" smtClean="0"/>
              <a:t>, </a:t>
            </a:r>
            <a:r>
              <a:rPr lang="id-ID" dirty="0" smtClean="0"/>
              <a:t>Ghana, Kenya, dan Ethiopia</a:t>
            </a:r>
            <a:endParaRPr lang="en-US" dirty="0" smtClean="0"/>
          </a:p>
          <a:p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minuman</a:t>
            </a:r>
            <a:r>
              <a:rPr lang="en-US" dirty="0" smtClean="0"/>
              <a:t> kopi</a:t>
            </a:r>
          </a:p>
          <a:p>
            <a:pPr lvl="1"/>
            <a:r>
              <a:rPr lang="en-US" dirty="0" err="1" smtClean="0"/>
              <a:t>Warna</a:t>
            </a:r>
            <a:r>
              <a:rPr lang="en-US" dirty="0" smtClean="0"/>
              <a:t> : </a:t>
            </a:r>
            <a:r>
              <a:rPr lang="id-ID" dirty="0" smtClean="0"/>
              <a:t>jernih </a:t>
            </a:r>
            <a:r>
              <a:rPr lang="en-US" dirty="0" smtClean="0"/>
              <a:t> (</a:t>
            </a:r>
            <a:r>
              <a:rPr lang="id-ID" dirty="0" smtClean="0"/>
              <a:t>coklat sampai coklat tua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A</a:t>
            </a:r>
            <a:r>
              <a:rPr lang="id-ID" dirty="0" smtClean="0"/>
              <a:t>roma </a:t>
            </a:r>
            <a:r>
              <a:rPr lang="en-US" dirty="0" smtClean="0"/>
              <a:t>: </a:t>
            </a:r>
            <a:r>
              <a:rPr lang="id-ID" dirty="0" smtClean="0"/>
              <a:t>kuat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T</a:t>
            </a:r>
            <a:r>
              <a:rPr lang="id-ID" dirty="0" smtClean="0"/>
              <a:t>ergantung dari konsentrasi kopi dan tingkat pemanggangan</a:t>
            </a:r>
            <a:endParaRPr lang="en-US" dirty="0" smtClean="0"/>
          </a:p>
          <a:p>
            <a:r>
              <a:rPr lang="en-US" dirty="0" err="1" smtClean="0"/>
              <a:t>Spesies</a:t>
            </a:r>
            <a:r>
              <a:rPr lang="en-US" dirty="0" smtClean="0"/>
              <a:t>: </a:t>
            </a:r>
            <a:r>
              <a:rPr lang="en-US" i="1" dirty="0" smtClean="0"/>
              <a:t>A</a:t>
            </a:r>
            <a:r>
              <a:rPr lang="id-ID" dirty="0" smtClean="0"/>
              <a:t>rabica dan </a:t>
            </a:r>
            <a:r>
              <a:rPr lang="en-US" dirty="0" smtClean="0"/>
              <a:t>R</a:t>
            </a:r>
            <a:r>
              <a:rPr lang="id-ID" dirty="0" smtClean="0"/>
              <a:t>obusta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Komponen Biji Kopi (Bubuk)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Pemanggangan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: </a:t>
            </a:r>
            <a:r>
              <a:rPr lang="en-US" dirty="0" err="1" smtClean="0"/>
              <a:t>pori-pori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lvl="1"/>
            <a:r>
              <a:rPr lang="id-ID" dirty="0" smtClean="0"/>
              <a:t>perubahan kimia</a:t>
            </a:r>
            <a:r>
              <a:rPr lang="en-US" dirty="0" smtClean="0"/>
              <a:t>: </a:t>
            </a:r>
            <a:r>
              <a:rPr lang="id-ID" dirty="0" smtClean="0"/>
              <a:t>terbentuk</a:t>
            </a:r>
            <a:r>
              <a:rPr lang="en-US" dirty="0" smtClean="0"/>
              <a:t> </a:t>
            </a:r>
            <a:r>
              <a:rPr lang="id-ID" dirty="0" smtClean="0"/>
              <a:t>komponen </a:t>
            </a:r>
            <a:r>
              <a:rPr lang="en-US" dirty="0" smtClean="0"/>
              <a:t>(</a:t>
            </a:r>
            <a:r>
              <a:rPr lang="id-ID" dirty="0" smtClean="0"/>
              <a:t>mempengaruhi rasa, aroma, dan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seduhan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1 – 2% </a:t>
            </a:r>
            <a:r>
              <a:rPr lang="id-ID" dirty="0" smtClean="0"/>
              <a:t>caffeine</a:t>
            </a:r>
            <a:endParaRPr lang="en-US" dirty="0" smtClean="0"/>
          </a:p>
          <a:p>
            <a:r>
              <a:rPr lang="en-US" dirty="0" smtClean="0"/>
              <a:t>Kopi  </a:t>
            </a:r>
            <a:r>
              <a:rPr lang="en-US" dirty="0" err="1" smtClean="0"/>
              <a:t>decafein</a:t>
            </a:r>
            <a:r>
              <a:rPr lang="en-US" dirty="0" smtClean="0"/>
              <a:t>: </a:t>
            </a:r>
            <a:r>
              <a:rPr lang="en-US" dirty="0" err="1" smtClean="0"/>
              <a:t>menggunakan</a:t>
            </a:r>
            <a:r>
              <a:rPr lang="en-US" dirty="0" smtClean="0"/>
              <a:t> p</a:t>
            </a:r>
            <a:r>
              <a:rPr lang="id-ID" dirty="0" smtClean="0"/>
              <a:t>elarut metilen klorida atau karbon dioksida.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decafeinisasi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id-ID" dirty="0" smtClean="0"/>
              <a:t>sebelum pemanggangan untuk mencegah kehilangan flavor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Kafein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Minuman</a:t>
            </a:r>
            <a:r>
              <a:rPr lang="en-US" dirty="0" smtClean="0"/>
              <a:t> Kopi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Jenis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Kafein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 (mg / 150ml)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2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ercolator</a:t>
                      </a:r>
                      <a:r>
                        <a:rPr lang="en-US" sz="2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otomatis maupun nonotomatis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Drip </a:t>
                      </a:r>
                      <a:r>
                        <a:rPr lang="en-US" sz="2400" dirty="0" smtClean="0"/>
                        <a:t>(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otomatis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142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/>
                        <a:t>Drip </a:t>
                      </a:r>
                      <a:r>
                        <a:rPr lang="en-US" sz="2400" dirty="0" smtClean="0"/>
                        <a:t>(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otomatis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151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opi instan (sistem kering beku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freeze drying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66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Kopi de-caffeinasi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instan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1 - 3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Kopi de-caffeinasi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bukan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instan</a:t>
                      </a:r>
                      <a:endParaRPr lang="id-ID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2 - 6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Minuman</a:t>
                      </a:r>
                      <a:r>
                        <a:rPr lang="en-US" sz="2400" dirty="0" smtClean="0"/>
                        <a:t> cola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32 -65</a:t>
                      </a:r>
                      <a:endParaRPr lang="id-ID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</a:t>
            </a:r>
            <a:r>
              <a:rPr lang="en-US" sz="2000" dirty="0" smtClean="0"/>
              <a:t>2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id-ID" dirty="0" smtClean="0"/>
              <a:t>rasa kopi seduh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 (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fenolat</a:t>
            </a:r>
            <a:r>
              <a:rPr lang="en-US" dirty="0" smtClean="0"/>
              <a:t>): </a:t>
            </a:r>
            <a:r>
              <a:rPr lang="id-ID" dirty="0" smtClean="0"/>
              <a:t>asam kafeat</a:t>
            </a:r>
            <a:r>
              <a:rPr lang="en-US" dirty="0" smtClean="0"/>
              <a:t>, </a:t>
            </a:r>
            <a:r>
              <a:rPr lang="id-ID" dirty="0" smtClean="0"/>
              <a:t>asam klorogenat</a:t>
            </a:r>
            <a:r>
              <a:rPr lang="en-US" dirty="0" smtClean="0"/>
              <a:t>.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id-ID" dirty="0" smtClean="0"/>
              <a:t>rasa </a:t>
            </a:r>
            <a:r>
              <a:rPr lang="en-US" dirty="0" err="1" smtClean="0"/>
              <a:t>minuman</a:t>
            </a:r>
            <a:r>
              <a:rPr lang="en-US" dirty="0" smtClean="0"/>
              <a:t> </a:t>
            </a:r>
            <a:r>
              <a:rPr lang="id-ID" dirty="0" smtClean="0"/>
              <a:t>kopi 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Aroma kopi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pPr lvl="1"/>
            <a:r>
              <a:rPr lang="id-ID" dirty="0" smtClean="0"/>
              <a:t>asam volatil</a:t>
            </a:r>
            <a:r>
              <a:rPr lang="en-US" dirty="0" smtClean="0"/>
              <a:t>: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asetat</a:t>
            </a:r>
            <a:endParaRPr lang="en-US" dirty="0" smtClean="0"/>
          </a:p>
          <a:p>
            <a:pPr lvl="1"/>
            <a:r>
              <a:rPr lang="id-ID" dirty="0" smtClean="0"/>
              <a:t>aldehid dan keton</a:t>
            </a:r>
            <a:r>
              <a:rPr lang="en-US" dirty="0" smtClean="0"/>
              <a:t>: </a:t>
            </a:r>
            <a:r>
              <a:rPr lang="id-ID" dirty="0" smtClean="0"/>
              <a:t>diasetil, asetilmetil karbinol, furfural</a:t>
            </a:r>
            <a:endParaRPr lang="en-US" dirty="0" smtClean="0"/>
          </a:p>
          <a:p>
            <a:pPr lvl="1"/>
            <a:r>
              <a:rPr lang="id-ID" dirty="0" smtClean="0"/>
              <a:t>guaicol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Kopi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Kopi </a:t>
            </a:r>
            <a:r>
              <a:rPr lang="en-US" dirty="0" err="1" smtClean="0"/>
              <a:t>Instan</a:t>
            </a:r>
            <a:r>
              <a:rPr lang="en-US" dirty="0" smtClean="0"/>
              <a:t> (normal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decafein</a:t>
            </a:r>
            <a:r>
              <a:rPr lang="en-US" dirty="0" smtClean="0"/>
              <a:t>)</a:t>
            </a:r>
          </a:p>
          <a:p>
            <a:pPr lvl="1"/>
            <a:r>
              <a:rPr lang="id-ID" dirty="0" smtClean="0"/>
              <a:t>kopi didehidrasi</a:t>
            </a:r>
            <a:endParaRPr lang="en-US" dirty="0" smtClean="0"/>
          </a:p>
          <a:p>
            <a:r>
              <a:rPr lang="en-US" dirty="0" smtClean="0"/>
              <a:t>Kopi </a:t>
            </a:r>
            <a:r>
              <a:rPr lang="en-US" dirty="0" err="1" smtClean="0"/>
              <a:t>Bubuk</a:t>
            </a:r>
            <a:r>
              <a:rPr lang="en-US" dirty="0" smtClean="0"/>
              <a:t> (normal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decafein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Aneka </a:t>
            </a:r>
            <a:r>
              <a:rPr lang="en-US" dirty="0" err="1" smtClean="0"/>
              <a:t>Jenis</a:t>
            </a:r>
            <a:r>
              <a:rPr lang="en-US" dirty="0" smtClean="0"/>
              <a:t>: </a:t>
            </a:r>
            <a:r>
              <a:rPr lang="id-ID" i="1" dirty="0" smtClean="0"/>
              <a:t>fine, drip, flaked, electric percolator, </a:t>
            </a:r>
            <a:r>
              <a:rPr lang="id-ID" dirty="0" smtClean="0"/>
              <a:t>dan </a:t>
            </a:r>
            <a:r>
              <a:rPr lang="id-ID" i="1" dirty="0" smtClean="0"/>
              <a:t>regular</a:t>
            </a:r>
            <a:r>
              <a:rPr lang="id-ID" dirty="0" smtClean="0"/>
              <a:t>.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g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0"/>
            <a:ext cx="4295775" cy="692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255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Kopi, Teh dan Coklat</vt:lpstr>
      <vt:lpstr>KOPI</vt:lpstr>
      <vt:lpstr>Komponen Biji Kopi (Bubuk)</vt:lpstr>
      <vt:lpstr>Kandungan Kafein pada Minuman Kopi</vt:lpstr>
      <vt:lpstr>PowerPoint Presentation</vt:lpstr>
      <vt:lpstr>Jenis Kopi di Pasaran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Inspiron</cp:lastModifiedBy>
  <cp:revision>13</cp:revision>
  <dcterms:created xsi:type="dcterms:W3CDTF">2016-09-22T01:37:32Z</dcterms:created>
  <dcterms:modified xsi:type="dcterms:W3CDTF">2018-09-19T10:34:44Z</dcterms:modified>
</cp:coreProperties>
</file>