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68" r:id="rId6"/>
    <p:sldId id="269" r:id="rId7"/>
    <p:sldId id="271" r:id="rId8"/>
    <p:sldId id="272" r:id="rId9"/>
    <p:sldId id="273" r:id="rId10"/>
    <p:sldId id="274" r:id="rId11"/>
    <p:sldId id="266" r:id="rId12"/>
  </p:sldIdLst>
  <p:sldSz cx="18288000" cy="10287000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lack" panose="00000A00000000000000" pitchFamily="2" charset="0"/>
      <p:bold r:id="rId18"/>
      <p:boldItalic r:id="rId19"/>
    </p:embeddedFont>
    <p:embeddedFont>
      <p:font typeface="Poppins Medium" panose="00000600000000000000" pitchFamily="2" charset="0"/>
      <p:regular r:id="rId20"/>
      <p:bold r:id="rId21"/>
      <p:italic r:id="rId22"/>
      <p:boldItalic r:id="rId23"/>
    </p:embeddedFont>
    <p:embeddedFont>
      <p:font typeface="Poppins SemiBold" panose="000007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D3yo4EjqIO/LU3MRPmwmuE5oh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9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779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36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339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057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75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/>
          <p:nvPr/>
        </p:nvSpPr>
        <p:spPr>
          <a:xfrm rot="-5400000">
            <a:off x="-1997529" y="5620657"/>
            <a:ext cx="5103504" cy="1499154"/>
          </a:xfrm>
          <a:custGeom>
            <a:avLst/>
            <a:gdLst/>
            <a:ahLst/>
            <a:cxnLst/>
            <a:rect l="l" t="t" r="r" b="b"/>
            <a:pathLst>
              <a:path w="5103504" h="1499154" extrusionOk="0">
                <a:moveTo>
                  <a:pt x="0" y="0"/>
                </a:moveTo>
                <a:lnTo>
                  <a:pt x="5103505" y="0"/>
                </a:lnTo>
                <a:lnTo>
                  <a:pt x="5103505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1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46" name="Google Shape;146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149" name="Google Shape;149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152" name="Google Shape;152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155" name="Google Shape;155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"/>
          <p:cNvSpPr/>
          <p:nvPr/>
        </p:nvSpPr>
        <p:spPr>
          <a:xfrm>
            <a:off x="9837076" y="1453414"/>
            <a:ext cx="8168612" cy="1115758"/>
          </a:xfrm>
          <a:custGeom>
            <a:avLst/>
            <a:gdLst/>
            <a:ahLst/>
            <a:cxnLst/>
            <a:rect l="l" t="t" r="r" b="b"/>
            <a:pathLst>
              <a:path w="9897851" h="1115758" extrusionOk="0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16161949" y="8266411"/>
            <a:ext cx="889746" cy="889746"/>
          </a:xfrm>
          <a:custGeom>
            <a:avLst/>
            <a:gdLst/>
            <a:ahLst/>
            <a:cxnLst/>
            <a:rect l="l" t="t" r="r" b="b"/>
            <a:pathLst>
              <a:path w="889746" h="889746" extrusionOk="0">
                <a:moveTo>
                  <a:pt x="0" y="0"/>
                </a:moveTo>
                <a:lnTo>
                  <a:pt x="889746" y="0"/>
                </a:lnTo>
                <a:lnTo>
                  <a:pt x="889746" y="889745"/>
                </a:lnTo>
                <a:lnTo>
                  <a:pt x="0" y="889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13381946" y="218252"/>
            <a:ext cx="1200813" cy="848937"/>
          </a:xfrm>
          <a:custGeom>
            <a:avLst/>
            <a:gdLst/>
            <a:ahLst/>
            <a:cxnLst/>
            <a:rect l="l" t="t" r="r" b="b"/>
            <a:pathLst>
              <a:path w="1200813" h="848937" extrusionOk="0">
                <a:moveTo>
                  <a:pt x="0" y="0"/>
                </a:moveTo>
                <a:lnTo>
                  <a:pt x="1200813" y="0"/>
                </a:lnTo>
                <a:lnTo>
                  <a:pt x="1200813" y="848937"/>
                </a:lnTo>
                <a:lnTo>
                  <a:pt x="0" y="848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14582759" y="218252"/>
            <a:ext cx="1579190" cy="842235"/>
          </a:xfrm>
          <a:custGeom>
            <a:avLst/>
            <a:gdLst/>
            <a:ahLst/>
            <a:cxnLst/>
            <a:rect l="l" t="t" r="r" b="b"/>
            <a:pathLst>
              <a:path w="1579190" h="842235" extrusionOk="0">
                <a:moveTo>
                  <a:pt x="0" y="0"/>
                </a:moveTo>
                <a:lnTo>
                  <a:pt x="1579190" y="0"/>
                </a:lnTo>
                <a:lnTo>
                  <a:pt x="1579190" y="842235"/>
                </a:lnTo>
                <a:lnTo>
                  <a:pt x="0" y="842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4186095" y="4095018"/>
            <a:ext cx="13055145" cy="210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99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JENIS-JENIS PROSA</a:t>
            </a: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3200" b="1" dirty="0" err="1">
                <a:latin typeface="Poppins"/>
                <a:ea typeface="Poppins"/>
                <a:cs typeface="Poppins"/>
                <a:sym typeface="Poppins"/>
              </a:rPr>
              <a:t>bersadarkan</a:t>
            </a:r>
            <a:r>
              <a:rPr lang="en-US" sz="32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latin typeface="Poppins"/>
                <a:ea typeface="Poppins"/>
                <a:cs typeface="Poppins"/>
                <a:sym typeface="Poppins"/>
              </a:rPr>
              <a:t>kuntitas</a:t>
            </a:r>
            <a:r>
              <a:rPr lang="en-US" sz="3200" b="1" dirty="0"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3200" b="1" dirty="0" err="1">
                <a:latin typeface="Poppins"/>
                <a:ea typeface="Poppins"/>
                <a:cs typeface="Poppins"/>
                <a:sym typeface="Poppins"/>
              </a:rPr>
              <a:t>kualitas</a:t>
            </a:r>
            <a:r>
              <a:rPr lang="en-US" sz="3200" b="1" dirty="0">
                <a:latin typeface="Poppins"/>
                <a:ea typeface="Poppins"/>
                <a:cs typeface="Poppins"/>
                <a:sym typeface="Poppins"/>
              </a:rPr>
              <a:t>)</a:t>
            </a:r>
            <a:endParaRPr sz="32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10713668" y="1620767"/>
            <a:ext cx="7292019" cy="91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Mata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Kuliah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: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Apresiasi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dan Kajian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Prosa</a:t>
            </a:r>
            <a:endParaRPr sz="249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Pertemuan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ke</a:t>
            </a:r>
            <a:r>
              <a:rPr lang="en-US" sz="2490" b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: 2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8042772" y="9856070"/>
            <a:ext cx="4547707" cy="43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2" b="1" dirty="0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pbsi.ikipsiliwangi.ac.id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3"/>
    </mc:Choice>
    <mc:Fallback xmlns="">
      <p:transition spd="slow" advTm="155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"/>
          <p:cNvGrpSpPr/>
          <p:nvPr/>
        </p:nvGrpSpPr>
        <p:grpSpPr>
          <a:xfrm>
            <a:off x="-3393883" y="1746186"/>
            <a:ext cx="6787775" cy="6787775"/>
            <a:chOff x="18919" y="18919"/>
            <a:chExt cx="774963" cy="774963"/>
          </a:xfrm>
        </p:grpSpPr>
        <p:sp>
          <p:nvSpPr>
            <p:cNvPr id="182" name="Google Shape;182;p3"/>
            <p:cNvSpPr/>
            <p:nvPr/>
          </p:nvSpPr>
          <p:spPr>
            <a:xfrm>
              <a:off x="18919" y="18919"/>
              <a:ext cx="774963" cy="774963"/>
            </a:xfrm>
            <a:custGeom>
              <a:avLst/>
              <a:gdLst/>
              <a:ahLst/>
              <a:cxnLst/>
              <a:rect l="l" t="t" r="r" b="b"/>
              <a:pathLst>
                <a:path w="774963" h="774963" extrusionOk="0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KUALITAS</a:t>
              </a:r>
              <a:endParaRPr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-1290787" y="798303"/>
            <a:ext cx="2581571" cy="2581571"/>
            <a:chOff x="15531" y="15531"/>
            <a:chExt cx="781737" cy="781737"/>
          </a:xfrm>
        </p:grpSpPr>
        <p:sp>
          <p:nvSpPr>
            <p:cNvPr id="185" name="Google Shape;185;p3"/>
            <p:cNvSpPr/>
            <p:nvPr/>
          </p:nvSpPr>
          <p:spPr>
            <a:xfrm>
              <a:off x="15531" y="15531"/>
              <a:ext cx="781737" cy="781737"/>
            </a:xfrm>
            <a:custGeom>
              <a:avLst/>
              <a:gdLst/>
              <a:ahLst/>
              <a:cxnLst/>
              <a:rect l="l" t="t" r="r" b="b"/>
              <a:pathLst>
                <a:path w="781737" h="781737" extrusionOk="0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874885" y="6360355"/>
            <a:ext cx="1388011" cy="1388011"/>
            <a:chOff x="21728" y="21728"/>
            <a:chExt cx="769344" cy="769344"/>
          </a:xfrm>
        </p:grpSpPr>
        <p:sp>
          <p:nvSpPr>
            <p:cNvPr id="188" name="Google Shape;188;p3"/>
            <p:cNvSpPr/>
            <p:nvPr/>
          </p:nvSpPr>
          <p:spPr>
            <a:xfrm>
              <a:off x="21728" y="21728"/>
              <a:ext cx="769344" cy="769344"/>
            </a:xfrm>
            <a:custGeom>
              <a:avLst/>
              <a:gdLst/>
              <a:ahLst/>
              <a:cxnLst/>
              <a:rect l="l" t="t" r="r" b="b"/>
              <a:pathLst>
                <a:path w="769344" h="769344" extrusionOk="0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5915989" y="1378625"/>
            <a:ext cx="7510080" cy="1312333"/>
            <a:chOff x="0" y="-38100"/>
            <a:chExt cx="3049338" cy="294604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3049338" cy="256504"/>
            </a:xfrm>
            <a:custGeom>
              <a:avLst/>
              <a:gdLst/>
              <a:ahLst/>
              <a:cxnLst/>
              <a:rect l="l" t="t" r="r" b="b"/>
              <a:pathLst>
                <a:path w="3049338" h="256504" extrusionOk="0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4769213" y="982797"/>
            <a:ext cx="2135106" cy="2135106"/>
            <a:chOff x="14395" y="14395"/>
            <a:chExt cx="784011" cy="784011"/>
          </a:xfrm>
        </p:grpSpPr>
        <p:sp>
          <p:nvSpPr>
            <p:cNvPr id="195" name="Google Shape;195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3"/>
          <p:cNvGrpSpPr/>
          <p:nvPr/>
        </p:nvGrpSpPr>
        <p:grpSpPr>
          <a:xfrm>
            <a:off x="5488706" y="3847143"/>
            <a:ext cx="1939666" cy="1886007"/>
            <a:chOff x="14395" y="14395"/>
            <a:chExt cx="784011" cy="784011"/>
          </a:xfrm>
        </p:grpSpPr>
        <p:sp>
          <p:nvSpPr>
            <p:cNvPr id="198" name="Google Shape;198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3"/>
          <p:cNvSpPr/>
          <p:nvPr/>
        </p:nvSpPr>
        <p:spPr>
          <a:xfrm>
            <a:off x="5120590" y="1348943"/>
            <a:ext cx="1014868" cy="1234906"/>
          </a:xfrm>
          <a:custGeom>
            <a:avLst/>
            <a:gdLst/>
            <a:ahLst/>
            <a:cxnLst/>
            <a:rect l="l" t="t" r="r" b="b"/>
            <a:pathLst>
              <a:path w="1014868" h="1234906" extrusionOk="0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003670" y="4296243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7077103" y="1580301"/>
            <a:ext cx="964243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Prosa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Liris</a:t>
            </a:r>
            <a:endParaRPr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7045361" y="6197281"/>
            <a:ext cx="4436017" cy="97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Mission</a:t>
            </a:r>
            <a:endParaRPr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6F484-0B25-375C-AF83-B1E3D7C390F4}"/>
              </a:ext>
            </a:extLst>
          </p:cNvPr>
          <p:cNvSpPr/>
          <p:nvPr/>
        </p:nvSpPr>
        <p:spPr>
          <a:xfrm>
            <a:off x="13426068" y="68397"/>
            <a:ext cx="466289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Jenis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Prosa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Berdasarkan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Kualitas</a:t>
            </a:r>
            <a:endParaRPr lang="id-ID" sz="1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BA59E1-F375-D3B5-08F7-44CB388CC7E7}"/>
              </a:ext>
            </a:extLst>
          </p:cNvPr>
          <p:cNvSpPr/>
          <p:nvPr/>
        </p:nvSpPr>
        <p:spPr>
          <a:xfrm>
            <a:off x="7247764" y="4209744"/>
            <a:ext cx="10774288" cy="13052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v-SE" sz="2400" dirty="0"/>
              <a:t>Prosa liris menggabungkan elemen-elemen puitis dengan prosa, sering kali menekankan perasaan dan emosi. Teks prosa liris biasanya indah secara estetika dan penuh dengan makna simbolis.</a:t>
            </a:r>
            <a:endParaRPr lang="id-ID" sz="2400" dirty="0"/>
          </a:p>
        </p:txBody>
      </p:sp>
      <p:sp>
        <p:nvSpPr>
          <p:cNvPr id="13" name="Google Shape;200;p3">
            <a:extLst>
              <a:ext uri="{FF2B5EF4-FFF2-40B4-BE49-F238E27FC236}">
                <a16:creationId xmlns:a16="http://schemas.microsoft.com/office/drawing/2014/main" id="{CC94EEF9-BB84-4B0C-F657-49925B13E235}"/>
              </a:ext>
            </a:extLst>
          </p:cNvPr>
          <p:cNvSpPr/>
          <p:nvPr/>
        </p:nvSpPr>
        <p:spPr>
          <a:xfrm>
            <a:off x="5025168" y="5138005"/>
            <a:ext cx="1014868" cy="1234906"/>
          </a:xfrm>
          <a:custGeom>
            <a:avLst/>
            <a:gdLst/>
            <a:ahLst/>
            <a:cxnLst/>
            <a:rect l="l" t="t" r="r" b="b"/>
            <a:pathLst>
              <a:path w="1014868" h="1234906" extrusionOk="0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0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7"/>
    </mc:Choice>
    <mc:Fallback xmlns="">
      <p:transition spd="slow" advTm="1969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11"/>
          <p:cNvGrpSpPr/>
          <p:nvPr/>
        </p:nvGrpSpPr>
        <p:grpSpPr>
          <a:xfrm>
            <a:off x="988888" y="1757486"/>
            <a:ext cx="6817181" cy="6817181"/>
            <a:chOff x="0" y="0"/>
            <a:chExt cx="837653" cy="837653"/>
          </a:xfrm>
        </p:grpSpPr>
        <p:sp>
          <p:nvSpPr>
            <p:cNvPr id="489" name="Google Shape;489;p11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 extrusionOk="0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1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11"/>
          <p:cNvSpPr/>
          <p:nvPr/>
        </p:nvSpPr>
        <p:spPr>
          <a:xfrm>
            <a:off x="1287279" y="2055878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 extrusionOk="0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1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 extrusionOk="0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11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494" name="Google Shape;494;p11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 extrusionOk="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1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11"/>
          <p:cNvSpPr/>
          <p:nvPr/>
        </p:nvSpPr>
        <p:spPr>
          <a:xfrm>
            <a:off x="1823139" y="2591748"/>
            <a:ext cx="5148678" cy="5148657"/>
          </a:xfrm>
          <a:custGeom>
            <a:avLst/>
            <a:gdLst/>
            <a:ahLst/>
            <a:cxnLst/>
            <a:rect l="l" t="t" r="r" b="b"/>
            <a:pathLst>
              <a:path w="6350000" h="6349975" extrusionOk="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4998" r="-249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1"/>
          <p:cNvSpPr/>
          <p:nvPr/>
        </p:nvSpPr>
        <p:spPr>
          <a:xfrm rot="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 extrusionOk="0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1"/>
          <p:cNvSpPr/>
          <p:nvPr/>
        </p:nvSpPr>
        <p:spPr>
          <a:xfrm rot="-5400000">
            <a:off x="-1802175" y="4393923"/>
            <a:ext cx="5103504" cy="1499154"/>
          </a:xfrm>
          <a:custGeom>
            <a:avLst/>
            <a:gdLst/>
            <a:ahLst/>
            <a:cxnLst/>
            <a:rect l="l" t="t" r="r" b="b"/>
            <a:pathLst>
              <a:path w="5103504" h="1499154" extrusionOk="0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11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500" name="Google Shape;500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11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503" name="Google Shape;503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11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506" name="Google Shape;506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11"/>
          <p:cNvGrpSpPr/>
          <p:nvPr/>
        </p:nvGrpSpPr>
        <p:grpSpPr>
          <a:xfrm>
            <a:off x="1823139" y="435103"/>
            <a:ext cx="1187194" cy="1187194"/>
            <a:chOff x="0" y="0"/>
            <a:chExt cx="812800" cy="812800"/>
          </a:xfrm>
        </p:grpSpPr>
        <p:sp>
          <p:nvSpPr>
            <p:cNvPr id="509" name="Google Shape;509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11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512" name="Google Shape;512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11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515" name="Google Shape;515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11"/>
          <p:cNvSpPr/>
          <p:nvPr/>
        </p:nvSpPr>
        <p:spPr>
          <a:xfrm>
            <a:off x="16608708" y="1144549"/>
            <a:ext cx="581951" cy="581951"/>
          </a:xfrm>
          <a:custGeom>
            <a:avLst/>
            <a:gdLst/>
            <a:ahLst/>
            <a:cxnLst/>
            <a:rect l="l" t="t" r="r" b="b"/>
            <a:pathLst>
              <a:path w="581951" h="581951" extrusionOk="0">
                <a:moveTo>
                  <a:pt x="0" y="0"/>
                </a:moveTo>
                <a:lnTo>
                  <a:pt x="581951" y="0"/>
                </a:lnTo>
                <a:lnTo>
                  <a:pt x="581951" y="581951"/>
                </a:lnTo>
                <a:lnTo>
                  <a:pt x="0" y="581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1"/>
          <p:cNvSpPr/>
          <p:nvPr/>
        </p:nvSpPr>
        <p:spPr>
          <a:xfrm>
            <a:off x="10136677" y="5047443"/>
            <a:ext cx="9897851" cy="1115758"/>
          </a:xfrm>
          <a:custGeom>
            <a:avLst/>
            <a:gdLst/>
            <a:ahLst/>
            <a:cxnLst/>
            <a:rect l="l" t="t" r="r" b="b"/>
            <a:pathLst>
              <a:path w="9897851" h="1115758" extrusionOk="0">
                <a:moveTo>
                  <a:pt x="0" y="0"/>
                </a:moveTo>
                <a:lnTo>
                  <a:pt x="9897851" y="0"/>
                </a:lnTo>
                <a:lnTo>
                  <a:pt x="9897851" y="1115758"/>
                </a:lnTo>
                <a:lnTo>
                  <a:pt x="0" y="1115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1"/>
          <p:cNvSpPr txBox="1"/>
          <p:nvPr/>
        </p:nvSpPr>
        <p:spPr>
          <a:xfrm>
            <a:off x="9305168" y="3507715"/>
            <a:ext cx="7885491" cy="125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99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Terima Kasih</a:t>
            </a:r>
            <a:endParaRPr/>
          </a:p>
        </p:txBody>
      </p:sp>
      <p:sp>
        <p:nvSpPr>
          <p:cNvPr id="520" name="Google Shape;520;p11"/>
          <p:cNvSpPr txBox="1"/>
          <p:nvPr/>
        </p:nvSpPr>
        <p:spPr>
          <a:xfrm>
            <a:off x="11208512" y="5279652"/>
            <a:ext cx="5989652" cy="6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89" b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 Your Attention</a:t>
            </a:r>
            <a:endParaRPr/>
          </a:p>
        </p:txBody>
      </p:sp>
      <p:sp>
        <p:nvSpPr>
          <p:cNvPr id="521" name="Google Shape;521;p11"/>
          <p:cNvSpPr/>
          <p:nvPr/>
        </p:nvSpPr>
        <p:spPr>
          <a:xfrm>
            <a:off x="16369554" y="8252705"/>
            <a:ext cx="889746" cy="889746"/>
          </a:xfrm>
          <a:custGeom>
            <a:avLst/>
            <a:gdLst/>
            <a:ahLst/>
            <a:cxnLst/>
            <a:rect l="l" t="t" r="r" b="b"/>
            <a:pathLst>
              <a:path w="889746" h="889746" extrusionOk="0">
                <a:moveTo>
                  <a:pt x="0" y="0"/>
                </a:moveTo>
                <a:lnTo>
                  <a:pt x="889746" y="0"/>
                </a:lnTo>
                <a:lnTo>
                  <a:pt x="889746" y="889746"/>
                </a:lnTo>
                <a:lnTo>
                  <a:pt x="0" y="889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1"/>
    </mc:Choice>
    <mc:Fallback xmlns="">
      <p:transition spd="slow" advTm="119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"/>
          <p:cNvGrpSpPr/>
          <p:nvPr/>
        </p:nvGrpSpPr>
        <p:grpSpPr>
          <a:xfrm>
            <a:off x="-5536367" y="-5210866"/>
            <a:ext cx="14680367" cy="14680367"/>
            <a:chOff x="0" y="0"/>
            <a:chExt cx="837653" cy="837653"/>
          </a:xfrm>
        </p:grpSpPr>
        <p:sp>
          <p:nvSpPr>
            <p:cNvPr id="169" name="Google Shape;169;p2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 extrusionOk="0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EDA7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>
            <a:off x="-4447477" y="-3456726"/>
            <a:ext cx="12502588" cy="11914587"/>
            <a:chOff x="0" y="0"/>
            <a:chExt cx="852913" cy="812800"/>
          </a:xfrm>
        </p:grpSpPr>
        <p:sp>
          <p:nvSpPr>
            <p:cNvPr id="172" name="Google Shape;172;p2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 extrusionOk="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2"/>
          <p:cNvSpPr/>
          <p:nvPr/>
        </p:nvSpPr>
        <p:spPr>
          <a:xfrm>
            <a:off x="-3739860" y="-3414336"/>
            <a:ext cx="11087352" cy="11087308"/>
          </a:xfrm>
          <a:custGeom>
            <a:avLst/>
            <a:gdLst/>
            <a:ahLst/>
            <a:cxnLst/>
            <a:rect l="l" t="t" r="r" b="b"/>
            <a:pathLst>
              <a:path w="6350000" h="6349975" extrusionOk="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998" r="-249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9379274" y="1623994"/>
            <a:ext cx="8236124" cy="138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87" b="1" dirty="0">
                <a:solidFill>
                  <a:srgbClr val="D6801C"/>
                </a:solidFill>
                <a:latin typeface="Poppins Black"/>
                <a:ea typeface="Poppins Black"/>
                <a:cs typeface="Poppins Black"/>
                <a:sym typeface="Poppins Black"/>
              </a:rPr>
              <a:t>PROSA</a:t>
            </a:r>
            <a:endParaRPr sz="7487" b="1" dirty="0">
              <a:solidFill>
                <a:srgbClr val="D6801C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9313798" y="4076700"/>
            <a:ext cx="8367076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414141"/>
                </a:solidFill>
                <a:highlight>
                  <a:srgbClr val="FFFFFF"/>
                </a:highlight>
                <a:latin typeface="source_serif"/>
              </a:rPr>
              <a:t>P</a:t>
            </a:r>
            <a:r>
              <a:rPr lang="id-ID" sz="4000" b="0" i="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source_serif"/>
              </a:rPr>
              <a:t>rosa</a:t>
            </a:r>
            <a:r>
              <a:rPr lang="id-ID" sz="4000" b="0" i="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source_serif"/>
              </a:rPr>
              <a:t> adalah jenis teks atau tulisan yang menggunakan bahasa sehari-hari tanpa mengikuti aturan irama atau pola tertentu.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04"/>
    </mc:Choice>
    <mc:Fallback xmlns="">
      <p:transition spd="slow" advTm="255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"/>
          <p:cNvGrpSpPr/>
          <p:nvPr/>
        </p:nvGrpSpPr>
        <p:grpSpPr>
          <a:xfrm>
            <a:off x="-3393883" y="1746186"/>
            <a:ext cx="6787775" cy="6787775"/>
            <a:chOff x="18919" y="18919"/>
            <a:chExt cx="774963" cy="774963"/>
          </a:xfrm>
        </p:grpSpPr>
        <p:sp>
          <p:nvSpPr>
            <p:cNvPr id="182" name="Google Shape;182;p3"/>
            <p:cNvSpPr/>
            <p:nvPr/>
          </p:nvSpPr>
          <p:spPr>
            <a:xfrm>
              <a:off x="18919" y="18919"/>
              <a:ext cx="774963" cy="774963"/>
            </a:xfrm>
            <a:custGeom>
              <a:avLst/>
              <a:gdLst/>
              <a:ahLst/>
              <a:cxnLst/>
              <a:rect l="l" t="t" r="r" b="b"/>
              <a:pathLst>
                <a:path w="774963" h="774963" extrusionOk="0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-1290787" y="798303"/>
            <a:ext cx="2581571" cy="2581571"/>
            <a:chOff x="15531" y="15531"/>
            <a:chExt cx="781737" cy="781737"/>
          </a:xfrm>
        </p:grpSpPr>
        <p:sp>
          <p:nvSpPr>
            <p:cNvPr id="185" name="Google Shape;185;p3"/>
            <p:cNvSpPr/>
            <p:nvPr/>
          </p:nvSpPr>
          <p:spPr>
            <a:xfrm>
              <a:off x="15531" y="15531"/>
              <a:ext cx="781737" cy="781737"/>
            </a:xfrm>
            <a:custGeom>
              <a:avLst/>
              <a:gdLst/>
              <a:ahLst/>
              <a:cxnLst/>
              <a:rect l="l" t="t" r="r" b="b"/>
              <a:pathLst>
                <a:path w="781737" h="781737" extrusionOk="0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874885" y="6360355"/>
            <a:ext cx="1388011" cy="1388011"/>
            <a:chOff x="21728" y="21728"/>
            <a:chExt cx="769344" cy="769344"/>
          </a:xfrm>
        </p:grpSpPr>
        <p:sp>
          <p:nvSpPr>
            <p:cNvPr id="188" name="Google Shape;188;p3"/>
            <p:cNvSpPr/>
            <p:nvPr/>
          </p:nvSpPr>
          <p:spPr>
            <a:xfrm>
              <a:off x="21728" y="21728"/>
              <a:ext cx="769344" cy="769344"/>
            </a:xfrm>
            <a:custGeom>
              <a:avLst/>
              <a:gdLst/>
              <a:ahLst/>
              <a:cxnLst/>
              <a:rect l="l" t="t" r="r" b="b"/>
              <a:pathLst>
                <a:path w="769344" h="769344" extrusionOk="0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5579774" y="1556974"/>
            <a:ext cx="12172968" cy="1312333"/>
            <a:chOff x="0" y="-38100"/>
            <a:chExt cx="3049338" cy="294604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3049338" cy="256504"/>
            </a:xfrm>
            <a:custGeom>
              <a:avLst/>
              <a:gdLst/>
              <a:ahLst/>
              <a:cxnLst/>
              <a:rect l="l" t="t" r="r" b="b"/>
              <a:pathLst>
                <a:path w="3049338" h="256504" extrusionOk="0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3"/>
          <p:cNvSpPr txBox="1"/>
          <p:nvPr/>
        </p:nvSpPr>
        <p:spPr>
          <a:xfrm>
            <a:off x="3050057" y="-67560"/>
            <a:ext cx="11280075" cy="155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37" b="1" dirty="0">
                <a:solidFill>
                  <a:srgbClr val="D6801C"/>
                </a:solidFill>
                <a:latin typeface="Poppins Black"/>
                <a:ea typeface="Poppins Black"/>
                <a:cs typeface="Poppins Black"/>
                <a:sym typeface="Poppins Black"/>
              </a:rPr>
              <a:t>JENIS PROSA</a:t>
            </a:r>
            <a:endParaRPr sz="7237" b="1" dirty="0">
              <a:solidFill>
                <a:srgbClr val="D6801C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194" name="Google Shape;194;p3"/>
          <p:cNvGrpSpPr/>
          <p:nvPr/>
        </p:nvGrpSpPr>
        <p:grpSpPr>
          <a:xfrm>
            <a:off x="2367726" y="1230447"/>
            <a:ext cx="2135106" cy="2135106"/>
            <a:chOff x="14395" y="14395"/>
            <a:chExt cx="784011" cy="784011"/>
          </a:xfrm>
        </p:grpSpPr>
        <p:sp>
          <p:nvSpPr>
            <p:cNvPr id="195" name="Google Shape;195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3"/>
          <p:cNvGrpSpPr/>
          <p:nvPr/>
        </p:nvGrpSpPr>
        <p:grpSpPr>
          <a:xfrm>
            <a:off x="2913572" y="4988634"/>
            <a:ext cx="2135106" cy="2135106"/>
            <a:chOff x="14395" y="14395"/>
            <a:chExt cx="784011" cy="784011"/>
          </a:xfrm>
        </p:grpSpPr>
        <p:sp>
          <p:nvSpPr>
            <p:cNvPr id="198" name="Google Shape;198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3"/>
          <p:cNvSpPr/>
          <p:nvPr/>
        </p:nvSpPr>
        <p:spPr>
          <a:xfrm>
            <a:off x="2899787" y="1726692"/>
            <a:ext cx="1014868" cy="1065187"/>
          </a:xfrm>
          <a:custGeom>
            <a:avLst/>
            <a:gdLst/>
            <a:ahLst/>
            <a:cxnLst/>
            <a:rect l="l" t="t" r="r" b="b"/>
            <a:pathLst>
              <a:path w="1014868" h="1234906" extrusionOk="0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87046" y="5347825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6660158" y="1606934"/>
            <a:ext cx="9642439" cy="1175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Kuantitsas</a:t>
            </a:r>
            <a:endParaRPr sz="5455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7045361" y="6197281"/>
            <a:ext cx="4436017" cy="97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Mission</a:t>
            </a:r>
            <a:endParaRPr dirty="0"/>
          </a:p>
        </p:txBody>
      </p:sp>
      <p:sp>
        <p:nvSpPr>
          <p:cNvPr id="204" name="Google Shape;204;p3"/>
          <p:cNvSpPr txBox="1"/>
          <p:nvPr/>
        </p:nvSpPr>
        <p:spPr>
          <a:xfrm>
            <a:off x="5774721" y="4054221"/>
            <a:ext cx="119780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73DEA3-4EE4-3ACA-99C8-093A371BED3A}"/>
              </a:ext>
            </a:extLst>
          </p:cNvPr>
          <p:cNvSpPr/>
          <p:nvPr/>
        </p:nvSpPr>
        <p:spPr>
          <a:xfrm>
            <a:off x="5677247" y="3039026"/>
            <a:ext cx="11978022" cy="15168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Cerita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Pendek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cerpen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Novela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Novel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Roman</a:t>
            </a:r>
            <a:endParaRPr lang="id-ID" sz="2400" dirty="0"/>
          </a:p>
        </p:txBody>
      </p:sp>
      <p:sp>
        <p:nvSpPr>
          <p:cNvPr id="4" name="Google Shape;192;p3">
            <a:extLst>
              <a:ext uri="{FF2B5EF4-FFF2-40B4-BE49-F238E27FC236}">
                <a16:creationId xmlns:a16="http://schemas.microsoft.com/office/drawing/2014/main" id="{F9351B3E-C472-5483-DF20-C5D7C2559AFA}"/>
              </a:ext>
            </a:extLst>
          </p:cNvPr>
          <p:cNvSpPr txBox="1"/>
          <p:nvPr/>
        </p:nvSpPr>
        <p:spPr>
          <a:xfrm>
            <a:off x="5774721" y="5742027"/>
            <a:ext cx="12172968" cy="131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54635-1930-8413-65E5-80C912841BAC}"/>
              </a:ext>
            </a:extLst>
          </p:cNvPr>
          <p:cNvSpPr/>
          <p:nvPr/>
        </p:nvSpPr>
        <p:spPr>
          <a:xfrm>
            <a:off x="5677247" y="5590056"/>
            <a:ext cx="11978022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/>
              <a:t>Kualitas</a:t>
            </a:r>
            <a:endParaRPr lang="id-ID" sz="4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9EA8FA-8304-C252-4439-5DFDA0D05584}"/>
              </a:ext>
            </a:extLst>
          </p:cNvPr>
          <p:cNvSpPr/>
          <p:nvPr/>
        </p:nvSpPr>
        <p:spPr>
          <a:xfrm>
            <a:off x="5601909" y="7125668"/>
            <a:ext cx="11880548" cy="17153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Prosa</a:t>
            </a:r>
            <a:r>
              <a:rPr lang="en-US" sz="2400" dirty="0"/>
              <a:t> </a:t>
            </a:r>
            <a:r>
              <a:rPr lang="en-US" sz="2400" dirty="0" err="1"/>
              <a:t>Naratif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Prosa</a:t>
            </a:r>
            <a:r>
              <a:rPr lang="en-US" sz="2400" dirty="0"/>
              <a:t> </a:t>
            </a:r>
            <a:r>
              <a:rPr lang="en-US" sz="2400" dirty="0" err="1"/>
              <a:t>Deskriptif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Prosa</a:t>
            </a:r>
            <a:r>
              <a:rPr lang="en-US" sz="2400" dirty="0"/>
              <a:t> </a:t>
            </a:r>
            <a:r>
              <a:rPr lang="en-US" sz="2400" dirty="0" err="1"/>
              <a:t>Ekspositori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Prosa</a:t>
            </a:r>
            <a:r>
              <a:rPr lang="en-US" sz="2400" dirty="0"/>
              <a:t> </a:t>
            </a:r>
            <a:r>
              <a:rPr lang="en-US" sz="2400" dirty="0" err="1"/>
              <a:t>Argumentatif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Prosa</a:t>
            </a:r>
            <a:r>
              <a:rPr lang="en-US" sz="2400" dirty="0"/>
              <a:t> </a:t>
            </a:r>
            <a:r>
              <a:rPr lang="en-US" sz="2400" dirty="0" err="1"/>
              <a:t>Liris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"/>
    </mc:Choice>
    <mc:Fallback xmlns="">
      <p:transition spd="slow" advTm="20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"/>
          <p:cNvGrpSpPr/>
          <p:nvPr/>
        </p:nvGrpSpPr>
        <p:grpSpPr>
          <a:xfrm>
            <a:off x="-3393883" y="1746186"/>
            <a:ext cx="6787775" cy="6787775"/>
            <a:chOff x="18919" y="18919"/>
            <a:chExt cx="774963" cy="774963"/>
          </a:xfrm>
        </p:grpSpPr>
        <p:sp>
          <p:nvSpPr>
            <p:cNvPr id="182" name="Google Shape;182;p3"/>
            <p:cNvSpPr/>
            <p:nvPr/>
          </p:nvSpPr>
          <p:spPr>
            <a:xfrm>
              <a:off x="18919" y="18919"/>
              <a:ext cx="774963" cy="774963"/>
            </a:xfrm>
            <a:custGeom>
              <a:avLst/>
              <a:gdLst/>
              <a:ahLst/>
              <a:cxnLst/>
              <a:rect l="l" t="t" r="r" b="b"/>
              <a:pathLst>
                <a:path w="774963" h="774963" extrusionOk="0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-1290787" y="798303"/>
            <a:ext cx="2581571" cy="2581571"/>
            <a:chOff x="15531" y="15531"/>
            <a:chExt cx="781737" cy="781737"/>
          </a:xfrm>
        </p:grpSpPr>
        <p:sp>
          <p:nvSpPr>
            <p:cNvPr id="185" name="Google Shape;185;p3"/>
            <p:cNvSpPr/>
            <p:nvPr/>
          </p:nvSpPr>
          <p:spPr>
            <a:xfrm>
              <a:off x="15531" y="15531"/>
              <a:ext cx="781737" cy="781737"/>
            </a:xfrm>
            <a:custGeom>
              <a:avLst/>
              <a:gdLst/>
              <a:ahLst/>
              <a:cxnLst/>
              <a:rect l="l" t="t" r="r" b="b"/>
              <a:pathLst>
                <a:path w="781737" h="781737" extrusionOk="0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874885" y="6360355"/>
            <a:ext cx="1388011" cy="1388011"/>
            <a:chOff x="21728" y="21728"/>
            <a:chExt cx="769344" cy="769344"/>
          </a:xfrm>
        </p:grpSpPr>
        <p:sp>
          <p:nvSpPr>
            <p:cNvPr id="188" name="Google Shape;188;p3"/>
            <p:cNvSpPr/>
            <p:nvPr/>
          </p:nvSpPr>
          <p:spPr>
            <a:xfrm>
              <a:off x="21728" y="21728"/>
              <a:ext cx="769344" cy="769344"/>
            </a:xfrm>
            <a:custGeom>
              <a:avLst/>
              <a:gdLst/>
              <a:ahLst/>
              <a:cxnLst/>
              <a:rect l="l" t="t" r="r" b="b"/>
              <a:pathLst>
                <a:path w="769344" h="769344" extrusionOk="0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5745960" y="2425267"/>
            <a:ext cx="12237239" cy="1312333"/>
            <a:chOff x="0" y="-38100"/>
            <a:chExt cx="3049338" cy="294604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3049338" cy="256504"/>
            </a:xfrm>
            <a:custGeom>
              <a:avLst/>
              <a:gdLst/>
              <a:ahLst/>
              <a:cxnLst/>
              <a:rect l="l" t="t" r="r" b="b"/>
              <a:pathLst>
                <a:path w="3049338" h="256504" extrusionOk="0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4678409" y="2098741"/>
            <a:ext cx="2135106" cy="2135106"/>
            <a:chOff x="14395" y="14395"/>
            <a:chExt cx="784011" cy="784011"/>
          </a:xfrm>
        </p:grpSpPr>
        <p:sp>
          <p:nvSpPr>
            <p:cNvPr id="195" name="Google Shape;195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3"/>
          <p:cNvGrpSpPr/>
          <p:nvPr/>
        </p:nvGrpSpPr>
        <p:grpSpPr>
          <a:xfrm>
            <a:off x="5802792" y="4311274"/>
            <a:ext cx="1681872" cy="1886007"/>
            <a:chOff x="14395" y="14395"/>
            <a:chExt cx="784011" cy="784011"/>
          </a:xfrm>
        </p:grpSpPr>
        <p:sp>
          <p:nvSpPr>
            <p:cNvPr id="198" name="Google Shape;198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3"/>
          <p:cNvSpPr/>
          <p:nvPr/>
        </p:nvSpPr>
        <p:spPr>
          <a:xfrm>
            <a:off x="5238526" y="2502694"/>
            <a:ext cx="1014868" cy="1234906"/>
          </a:xfrm>
          <a:custGeom>
            <a:avLst/>
            <a:gdLst/>
            <a:ahLst/>
            <a:cxnLst/>
            <a:rect l="l" t="t" r="r" b="b"/>
            <a:pathLst>
              <a:path w="1014868" h="1234906" extrusionOk="0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193763" y="4834555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7045361" y="2603157"/>
            <a:ext cx="964243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Cerita</a:t>
            </a:r>
            <a:r>
              <a:rPr lang="en-US" sz="4000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Pendek</a:t>
            </a:r>
            <a:r>
              <a:rPr lang="en-US" sz="4000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(</a:t>
            </a:r>
            <a:r>
              <a:rPr lang="en-US" sz="4000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Cerpen</a:t>
            </a:r>
            <a:r>
              <a:rPr lang="en-US" sz="4000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)</a:t>
            </a:r>
            <a:endParaRPr sz="4000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7045361" y="6197281"/>
            <a:ext cx="4436017" cy="97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Mission</a:t>
            </a: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6F484-0B25-375C-AF83-B1E3D7C390F4}"/>
              </a:ext>
            </a:extLst>
          </p:cNvPr>
          <p:cNvSpPr/>
          <p:nvPr/>
        </p:nvSpPr>
        <p:spPr>
          <a:xfrm>
            <a:off x="13426068" y="68397"/>
            <a:ext cx="46628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Jenis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Prosa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Berdasarkan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Kuantitas</a:t>
            </a:r>
            <a:endParaRPr lang="id-ID" sz="1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BA59E1-F375-D3B5-08F7-44CB388CC7E7}"/>
              </a:ext>
            </a:extLst>
          </p:cNvPr>
          <p:cNvSpPr/>
          <p:nvPr/>
        </p:nvSpPr>
        <p:spPr>
          <a:xfrm>
            <a:off x="7045361" y="4797077"/>
            <a:ext cx="10774288" cy="914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000" dirty="0"/>
              <a:t>Cerpen adalah jenis prosa yang relatif pendek, biasanya antara 1.000 hingga 7.500 kata.</a:t>
            </a:r>
          </a:p>
        </p:txBody>
      </p:sp>
      <p:sp>
        <p:nvSpPr>
          <p:cNvPr id="5" name="Google Shape;198;p3">
            <a:extLst>
              <a:ext uri="{FF2B5EF4-FFF2-40B4-BE49-F238E27FC236}">
                <a16:creationId xmlns:a16="http://schemas.microsoft.com/office/drawing/2014/main" id="{BE28D6B8-84F1-8CD1-0B11-07FF170D5D96}"/>
              </a:ext>
            </a:extLst>
          </p:cNvPr>
          <p:cNvSpPr/>
          <p:nvPr/>
        </p:nvSpPr>
        <p:spPr>
          <a:xfrm>
            <a:off x="5802791" y="6644927"/>
            <a:ext cx="1681872" cy="1781199"/>
          </a:xfrm>
          <a:custGeom>
            <a:avLst/>
            <a:gdLst/>
            <a:ahLst/>
            <a:cxnLst/>
            <a:rect l="l" t="t" r="r" b="b"/>
            <a:pathLst>
              <a:path w="784011" h="784011" extrusionOk="0">
                <a:moveTo>
                  <a:pt x="424156" y="17756"/>
                </a:moveTo>
                <a:lnTo>
                  <a:pt x="766254" y="359854"/>
                </a:lnTo>
                <a:cubicBezTo>
                  <a:pt x="784010" y="377610"/>
                  <a:pt x="784010" y="406400"/>
                  <a:pt x="766254" y="424156"/>
                </a:cubicBezTo>
                <a:lnTo>
                  <a:pt x="424156" y="766254"/>
                </a:lnTo>
                <a:cubicBezTo>
                  <a:pt x="406400" y="784010"/>
                  <a:pt x="377610" y="784010"/>
                  <a:pt x="359854" y="766254"/>
                </a:cubicBezTo>
                <a:lnTo>
                  <a:pt x="17756" y="424156"/>
                </a:lnTo>
                <a:cubicBezTo>
                  <a:pt x="0" y="406400"/>
                  <a:pt x="0" y="377610"/>
                  <a:pt x="17756" y="359854"/>
                </a:cubicBezTo>
                <a:lnTo>
                  <a:pt x="359854" y="17756"/>
                </a:lnTo>
                <a:cubicBezTo>
                  <a:pt x="377610" y="0"/>
                  <a:pt x="406400" y="0"/>
                  <a:pt x="424156" y="17756"/>
                </a:cubicBezTo>
                <a:close/>
              </a:path>
            </a:pathLst>
          </a:custGeom>
          <a:solidFill>
            <a:srgbClr val="F5AF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1;p3">
            <a:extLst>
              <a:ext uri="{FF2B5EF4-FFF2-40B4-BE49-F238E27FC236}">
                <a16:creationId xmlns:a16="http://schemas.microsoft.com/office/drawing/2014/main" id="{CE551A6E-C2F6-5903-0D3D-B2A5D4367D6B}"/>
              </a:ext>
            </a:extLst>
          </p:cNvPr>
          <p:cNvSpPr/>
          <p:nvPr/>
        </p:nvSpPr>
        <p:spPr>
          <a:xfrm>
            <a:off x="6259099" y="7059945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37A9F4-2900-2DF7-4936-E21595BDC31C}"/>
              </a:ext>
            </a:extLst>
          </p:cNvPr>
          <p:cNvSpPr/>
          <p:nvPr/>
        </p:nvSpPr>
        <p:spPr>
          <a:xfrm>
            <a:off x="7045361" y="7019991"/>
            <a:ext cx="10774288" cy="914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000" dirty="0"/>
              <a:t>Cerpen fokus pada satu peristiwa atau konflik utama, dengan alur cerita yang sederhana dan pengembangan karakter yang terbatas.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86"/>
    </mc:Choice>
    <mc:Fallback xmlns="">
      <p:transition spd="slow" advTm="275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"/>
          <p:cNvGrpSpPr/>
          <p:nvPr/>
        </p:nvGrpSpPr>
        <p:grpSpPr>
          <a:xfrm>
            <a:off x="-3393883" y="1746186"/>
            <a:ext cx="6787775" cy="6787775"/>
            <a:chOff x="18919" y="18919"/>
            <a:chExt cx="774963" cy="774963"/>
          </a:xfrm>
        </p:grpSpPr>
        <p:sp>
          <p:nvSpPr>
            <p:cNvPr id="182" name="Google Shape;182;p3"/>
            <p:cNvSpPr/>
            <p:nvPr/>
          </p:nvSpPr>
          <p:spPr>
            <a:xfrm>
              <a:off x="18919" y="18919"/>
              <a:ext cx="774963" cy="774963"/>
            </a:xfrm>
            <a:custGeom>
              <a:avLst/>
              <a:gdLst/>
              <a:ahLst/>
              <a:cxnLst/>
              <a:rect l="l" t="t" r="r" b="b"/>
              <a:pathLst>
                <a:path w="774963" h="774963" extrusionOk="0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-1290787" y="798303"/>
            <a:ext cx="2581571" cy="2581571"/>
            <a:chOff x="15531" y="15531"/>
            <a:chExt cx="781737" cy="781737"/>
          </a:xfrm>
        </p:grpSpPr>
        <p:sp>
          <p:nvSpPr>
            <p:cNvPr id="185" name="Google Shape;185;p3"/>
            <p:cNvSpPr/>
            <p:nvPr/>
          </p:nvSpPr>
          <p:spPr>
            <a:xfrm>
              <a:off x="15531" y="15531"/>
              <a:ext cx="781737" cy="781737"/>
            </a:xfrm>
            <a:custGeom>
              <a:avLst/>
              <a:gdLst/>
              <a:ahLst/>
              <a:cxnLst/>
              <a:rect l="l" t="t" r="r" b="b"/>
              <a:pathLst>
                <a:path w="781737" h="781737" extrusionOk="0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874885" y="6360355"/>
            <a:ext cx="1388011" cy="1388011"/>
            <a:chOff x="21728" y="21728"/>
            <a:chExt cx="769344" cy="769344"/>
          </a:xfrm>
        </p:grpSpPr>
        <p:sp>
          <p:nvSpPr>
            <p:cNvPr id="188" name="Google Shape;188;p3"/>
            <p:cNvSpPr/>
            <p:nvPr/>
          </p:nvSpPr>
          <p:spPr>
            <a:xfrm>
              <a:off x="21728" y="21728"/>
              <a:ext cx="769344" cy="769344"/>
            </a:xfrm>
            <a:custGeom>
              <a:avLst/>
              <a:gdLst/>
              <a:ahLst/>
              <a:cxnLst/>
              <a:rect l="l" t="t" r="r" b="b"/>
              <a:pathLst>
                <a:path w="769344" h="769344" extrusionOk="0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5745960" y="2425267"/>
            <a:ext cx="12237239" cy="1312333"/>
            <a:chOff x="0" y="-38100"/>
            <a:chExt cx="3049338" cy="294604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3049338" cy="256504"/>
            </a:xfrm>
            <a:custGeom>
              <a:avLst/>
              <a:gdLst/>
              <a:ahLst/>
              <a:cxnLst/>
              <a:rect l="l" t="t" r="r" b="b"/>
              <a:pathLst>
                <a:path w="3049338" h="256504" extrusionOk="0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4678409" y="2098741"/>
            <a:ext cx="2135106" cy="2135106"/>
            <a:chOff x="14395" y="14395"/>
            <a:chExt cx="784011" cy="784011"/>
          </a:xfrm>
        </p:grpSpPr>
        <p:sp>
          <p:nvSpPr>
            <p:cNvPr id="195" name="Google Shape;195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3"/>
          <p:cNvGrpSpPr/>
          <p:nvPr/>
        </p:nvGrpSpPr>
        <p:grpSpPr>
          <a:xfrm>
            <a:off x="5802792" y="4311274"/>
            <a:ext cx="1681872" cy="1886007"/>
            <a:chOff x="14395" y="14395"/>
            <a:chExt cx="784011" cy="784011"/>
          </a:xfrm>
        </p:grpSpPr>
        <p:sp>
          <p:nvSpPr>
            <p:cNvPr id="198" name="Google Shape;198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3"/>
          <p:cNvSpPr/>
          <p:nvPr/>
        </p:nvSpPr>
        <p:spPr>
          <a:xfrm>
            <a:off x="5238526" y="2502694"/>
            <a:ext cx="1014868" cy="1234906"/>
          </a:xfrm>
          <a:custGeom>
            <a:avLst/>
            <a:gdLst/>
            <a:ahLst/>
            <a:cxnLst/>
            <a:rect l="l" t="t" r="r" b="b"/>
            <a:pathLst>
              <a:path w="1014868" h="1234906" extrusionOk="0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193763" y="4834555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7045361" y="2603157"/>
            <a:ext cx="964243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Neovela</a:t>
            </a:r>
            <a:endParaRPr sz="4000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7045361" y="6197281"/>
            <a:ext cx="4436017" cy="97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Mission</a:t>
            </a: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6F484-0B25-375C-AF83-B1E3D7C390F4}"/>
              </a:ext>
            </a:extLst>
          </p:cNvPr>
          <p:cNvSpPr/>
          <p:nvPr/>
        </p:nvSpPr>
        <p:spPr>
          <a:xfrm>
            <a:off x="13426068" y="68397"/>
            <a:ext cx="46628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Jenis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Prosa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Berdasarkan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Kuantitas</a:t>
            </a:r>
            <a:endParaRPr lang="id-ID" sz="1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BA59E1-F375-D3B5-08F7-44CB388CC7E7}"/>
              </a:ext>
            </a:extLst>
          </p:cNvPr>
          <p:cNvSpPr/>
          <p:nvPr/>
        </p:nvSpPr>
        <p:spPr>
          <a:xfrm>
            <a:off x="7045361" y="4797077"/>
            <a:ext cx="10774288" cy="914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/>
              <a:t>Novela lebih panjang dari cerpen, biasanya antara 7.500 hingga 40.000 kata..</a:t>
            </a:r>
          </a:p>
        </p:txBody>
      </p:sp>
      <p:sp>
        <p:nvSpPr>
          <p:cNvPr id="5" name="Google Shape;198;p3">
            <a:extLst>
              <a:ext uri="{FF2B5EF4-FFF2-40B4-BE49-F238E27FC236}">
                <a16:creationId xmlns:a16="http://schemas.microsoft.com/office/drawing/2014/main" id="{BE28D6B8-84F1-8CD1-0B11-07FF170D5D96}"/>
              </a:ext>
            </a:extLst>
          </p:cNvPr>
          <p:cNvSpPr/>
          <p:nvPr/>
        </p:nvSpPr>
        <p:spPr>
          <a:xfrm>
            <a:off x="5802791" y="6644927"/>
            <a:ext cx="1681872" cy="1781199"/>
          </a:xfrm>
          <a:custGeom>
            <a:avLst/>
            <a:gdLst/>
            <a:ahLst/>
            <a:cxnLst/>
            <a:rect l="l" t="t" r="r" b="b"/>
            <a:pathLst>
              <a:path w="784011" h="784011" extrusionOk="0">
                <a:moveTo>
                  <a:pt x="424156" y="17756"/>
                </a:moveTo>
                <a:lnTo>
                  <a:pt x="766254" y="359854"/>
                </a:lnTo>
                <a:cubicBezTo>
                  <a:pt x="784010" y="377610"/>
                  <a:pt x="784010" y="406400"/>
                  <a:pt x="766254" y="424156"/>
                </a:cubicBezTo>
                <a:lnTo>
                  <a:pt x="424156" y="766254"/>
                </a:lnTo>
                <a:cubicBezTo>
                  <a:pt x="406400" y="784010"/>
                  <a:pt x="377610" y="784010"/>
                  <a:pt x="359854" y="766254"/>
                </a:cubicBezTo>
                <a:lnTo>
                  <a:pt x="17756" y="424156"/>
                </a:lnTo>
                <a:cubicBezTo>
                  <a:pt x="0" y="406400"/>
                  <a:pt x="0" y="377610"/>
                  <a:pt x="17756" y="359854"/>
                </a:cubicBezTo>
                <a:lnTo>
                  <a:pt x="359854" y="17756"/>
                </a:lnTo>
                <a:cubicBezTo>
                  <a:pt x="377610" y="0"/>
                  <a:pt x="406400" y="0"/>
                  <a:pt x="424156" y="17756"/>
                </a:cubicBezTo>
                <a:close/>
              </a:path>
            </a:pathLst>
          </a:custGeom>
          <a:solidFill>
            <a:srgbClr val="F5AF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1;p3">
            <a:extLst>
              <a:ext uri="{FF2B5EF4-FFF2-40B4-BE49-F238E27FC236}">
                <a16:creationId xmlns:a16="http://schemas.microsoft.com/office/drawing/2014/main" id="{CE551A6E-C2F6-5903-0D3D-B2A5D4367D6B}"/>
              </a:ext>
            </a:extLst>
          </p:cNvPr>
          <p:cNvSpPr/>
          <p:nvPr/>
        </p:nvSpPr>
        <p:spPr>
          <a:xfrm>
            <a:off x="6259099" y="7059945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37A9F4-2900-2DF7-4936-E21595BDC31C}"/>
              </a:ext>
            </a:extLst>
          </p:cNvPr>
          <p:cNvSpPr/>
          <p:nvPr/>
        </p:nvSpPr>
        <p:spPr>
          <a:xfrm>
            <a:off x="7045361" y="7019991"/>
            <a:ext cx="10774288" cy="914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/>
              <a:t>Novela menawarkan pengembangan cerita dan karakter yang lebih mendalam dibanding cerpen, namun tidak sekompleks novel.</a:t>
            </a:r>
          </a:p>
        </p:txBody>
      </p:sp>
    </p:spTree>
    <p:extLst>
      <p:ext uri="{BB962C8B-B14F-4D97-AF65-F5344CB8AC3E}">
        <p14:creationId xmlns:p14="http://schemas.microsoft.com/office/powerpoint/2010/main" val="7149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4"/>
    </mc:Choice>
    <mc:Fallback xmlns="">
      <p:transition spd="slow" advTm="213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"/>
          <p:cNvGrpSpPr/>
          <p:nvPr/>
        </p:nvGrpSpPr>
        <p:grpSpPr>
          <a:xfrm>
            <a:off x="-3393883" y="1746186"/>
            <a:ext cx="6787775" cy="6787775"/>
            <a:chOff x="18919" y="18919"/>
            <a:chExt cx="774963" cy="774963"/>
          </a:xfrm>
        </p:grpSpPr>
        <p:sp>
          <p:nvSpPr>
            <p:cNvPr id="182" name="Google Shape;182;p3"/>
            <p:cNvSpPr/>
            <p:nvPr/>
          </p:nvSpPr>
          <p:spPr>
            <a:xfrm>
              <a:off x="18919" y="18919"/>
              <a:ext cx="774963" cy="774963"/>
            </a:xfrm>
            <a:custGeom>
              <a:avLst/>
              <a:gdLst/>
              <a:ahLst/>
              <a:cxnLst/>
              <a:rect l="l" t="t" r="r" b="b"/>
              <a:pathLst>
                <a:path w="774963" h="774963" extrusionOk="0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-1290787" y="798303"/>
            <a:ext cx="2581571" cy="2581571"/>
            <a:chOff x="15531" y="15531"/>
            <a:chExt cx="781737" cy="781737"/>
          </a:xfrm>
        </p:grpSpPr>
        <p:sp>
          <p:nvSpPr>
            <p:cNvPr id="185" name="Google Shape;185;p3"/>
            <p:cNvSpPr/>
            <p:nvPr/>
          </p:nvSpPr>
          <p:spPr>
            <a:xfrm>
              <a:off x="15531" y="15531"/>
              <a:ext cx="781737" cy="781737"/>
            </a:xfrm>
            <a:custGeom>
              <a:avLst/>
              <a:gdLst/>
              <a:ahLst/>
              <a:cxnLst/>
              <a:rect l="l" t="t" r="r" b="b"/>
              <a:pathLst>
                <a:path w="781737" h="781737" extrusionOk="0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874885" y="6360355"/>
            <a:ext cx="1388011" cy="1388011"/>
            <a:chOff x="21728" y="21728"/>
            <a:chExt cx="769344" cy="769344"/>
          </a:xfrm>
        </p:grpSpPr>
        <p:sp>
          <p:nvSpPr>
            <p:cNvPr id="188" name="Google Shape;188;p3"/>
            <p:cNvSpPr/>
            <p:nvPr/>
          </p:nvSpPr>
          <p:spPr>
            <a:xfrm>
              <a:off x="21728" y="21728"/>
              <a:ext cx="769344" cy="769344"/>
            </a:xfrm>
            <a:custGeom>
              <a:avLst/>
              <a:gdLst/>
              <a:ahLst/>
              <a:cxnLst/>
              <a:rect l="l" t="t" r="r" b="b"/>
              <a:pathLst>
                <a:path w="769344" h="769344" extrusionOk="0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5915988" y="1378625"/>
            <a:ext cx="12237239" cy="1312333"/>
            <a:chOff x="0" y="-38100"/>
            <a:chExt cx="3049338" cy="294604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3049338" cy="256504"/>
            </a:xfrm>
            <a:custGeom>
              <a:avLst/>
              <a:gdLst/>
              <a:ahLst/>
              <a:cxnLst/>
              <a:rect l="l" t="t" r="r" b="b"/>
              <a:pathLst>
                <a:path w="3049338" h="256504" extrusionOk="0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4769213" y="982797"/>
            <a:ext cx="2135106" cy="2135106"/>
            <a:chOff x="14395" y="14395"/>
            <a:chExt cx="784011" cy="784011"/>
          </a:xfrm>
        </p:grpSpPr>
        <p:sp>
          <p:nvSpPr>
            <p:cNvPr id="195" name="Google Shape;195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3"/>
          <p:cNvGrpSpPr/>
          <p:nvPr/>
        </p:nvGrpSpPr>
        <p:grpSpPr>
          <a:xfrm>
            <a:off x="5363489" y="3105976"/>
            <a:ext cx="1681872" cy="1886007"/>
            <a:chOff x="14395" y="14395"/>
            <a:chExt cx="784011" cy="784011"/>
          </a:xfrm>
        </p:grpSpPr>
        <p:sp>
          <p:nvSpPr>
            <p:cNvPr id="198" name="Google Shape;198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3"/>
          <p:cNvSpPr/>
          <p:nvPr/>
        </p:nvSpPr>
        <p:spPr>
          <a:xfrm>
            <a:off x="5120590" y="1348943"/>
            <a:ext cx="1014868" cy="1234906"/>
          </a:xfrm>
          <a:custGeom>
            <a:avLst/>
            <a:gdLst/>
            <a:ahLst/>
            <a:cxnLst/>
            <a:rect l="l" t="t" r="r" b="b"/>
            <a:pathLst>
              <a:path w="1014868" h="1234906" extrusionOk="0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5860261" y="3363114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7045361" y="1535509"/>
            <a:ext cx="964243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Novel</a:t>
            </a:r>
            <a:endParaRPr sz="4000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7045361" y="6197281"/>
            <a:ext cx="4436017" cy="97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Mission</a:t>
            </a: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6F484-0B25-375C-AF83-B1E3D7C390F4}"/>
              </a:ext>
            </a:extLst>
          </p:cNvPr>
          <p:cNvSpPr/>
          <p:nvPr/>
        </p:nvSpPr>
        <p:spPr>
          <a:xfrm>
            <a:off x="13426068" y="68397"/>
            <a:ext cx="46628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Jenis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Prosa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Berdasarkan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Kuantitas</a:t>
            </a:r>
            <a:endParaRPr lang="id-ID" sz="1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BA59E1-F375-D3B5-08F7-44CB388CC7E7}"/>
              </a:ext>
            </a:extLst>
          </p:cNvPr>
          <p:cNvSpPr/>
          <p:nvPr/>
        </p:nvSpPr>
        <p:spPr>
          <a:xfrm>
            <a:off x="6652230" y="3641073"/>
            <a:ext cx="10774288" cy="914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/>
              <a:t>Novel adalah jenis prosa yang panjang, biasanya lebih dari 40.000 kata.</a:t>
            </a:r>
          </a:p>
        </p:txBody>
      </p:sp>
      <p:sp>
        <p:nvSpPr>
          <p:cNvPr id="5" name="Google Shape;198;p3">
            <a:extLst>
              <a:ext uri="{FF2B5EF4-FFF2-40B4-BE49-F238E27FC236}">
                <a16:creationId xmlns:a16="http://schemas.microsoft.com/office/drawing/2014/main" id="{BE28D6B8-84F1-8CD1-0B11-07FF170D5D96}"/>
              </a:ext>
            </a:extLst>
          </p:cNvPr>
          <p:cNvSpPr/>
          <p:nvPr/>
        </p:nvSpPr>
        <p:spPr>
          <a:xfrm>
            <a:off x="5294522" y="5213718"/>
            <a:ext cx="1681872" cy="1781199"/>
          </a:xfrm>
          <a:custGeom>
            <a:avLst/>
            <a:gdLst/>
            <a:ahLst/>
            <a:cxnLst/>
            <a:rect l="l" t="t" r="r" b="b"/>
            <a:pathLst>
              <a:path w="784011" h="784011" extrusionOk="0">
                <a:moveTo>
                  <a:pt x="424156" y="17756"/>
                </a:moveTo>
                <a:lnTo>
                  <a:pt x="766254" y="359854"/>
                </a:lnTo>
                <a:cubicBezTo>
                  <a:pt x="784010" y="377610"/>
                  <a:pt x="784010" y="406400"/>
                  <a:pt x="766254" y="424156"/>
                </a:cubicBezTo>
                <a:lnTo>
                  <a:pt x="424156" y="766254"/>
                </a:lnTo>
                <a:cubicBezTo>
                  <a:pt x="406400" y="784010"/>
                  <a:pt x="377610" y="784010"/>
                  <a:pt x="359854" y="766254"/>
                </a:cubicBezTo>
                <a:lnTo>
                  <a:pt x="17756" y="424156"/>
                </a:lnTo>
                <a:cubicBezTo>
                  <a:pt x="0" y="406400"/>
                  <a:pt x="0" y="377610"/>
                  <a:pt x="17756" y="359854"/>
                </a:cubicBezTo>
                <a:lnTo>
                  <a:pt x="359854" y="17756"/>
                </a:lnTo>
                <a:cubicBezTo>
                  <a:pt x="377610" y="0"/>
                  <a:pt x="406400" y="0"/>
                  <a:pt x="424156" y="17756"/>
                </a:cubicBezTo>
                <a:close/>
              </a:path>
            </a:pathLst>
          </a:custGeom>
          <a:solidFill>
            <a:srgbClr val="F5AF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1;p3">
            <a:extLst>
              <a:ext uri="{FF2B5EF4-FFF2-40B4-BE49-F238E27FC236}">
                <a16:creationId xmlns:a16="http://schemas.microsoft.com/office/drawing/2014/main" id="{CE551A6E-C2F6-5903-0D3D-B2A5D4367D6B}"/>
              </a:ext>
            </a:extLst>
          </p:cNvPr>
          <p:cNvSpPr/>
          <p:nvPr/>
        </p:nvSpPr>
        <p:spPr>
          <a:xfrm>
            <a:off x="5811293" y="5603803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37A9F4-2900-2DF7-4936-E21595BDC31C}"/>
              </a:ext>
            </a:extLst>
          </p:cNvPr>
          <p:cNvSpPr/>
          <p:nvPr/>
        </p:nvSpPr>
        <p:spPr>
          <a:xfrm>
            <a:off x="6646523" y="5690431"/>
            <a:ext cx="10774288" cy="914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/>
              <a:t>Novel memiliki alur yang kompleks, dengan pengembangan karakter yang mendalam, tema yang luas, dan sering kali mencakup beberapa sub-plot.</a:t>
            </a:r>
          </a:p>
        </p:txBody>
      </p:sp>
    </p:spTree>
    <p:extLst>
      <p:ext uri="{BB962C8B-B14F-4D97-AF65-F5344CB8AC3E}">
        <p14:creationId xmlns:p14="http://schemas.microsoft.com/office/powerpoint/2010/main" val="10908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49"/>
    </mc:Choice>
    <mc:Fallback xmlns="">
      <p:transition spd="slow" advTm="198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"/>
          <p:cNvGrpSpPr/>
          <p:nvPr/>
        </p:nvGrpSpPr>
        <p:grpSpPr>
          <a:xfrm>
            <a:off x="-3393883" y="1746186"/>
            <a:ext cx="6787775" cy="6787775"/>
            <a:chOff x="18919" y="18919"/>
            <a:chExt cx="774963" cy="774963"/>
          </a:xfrm>
        </p:grpSpPr>
        <p:sp>
          <p:nvSpPr>
            <p:cNvPr id="182" name="Google Shape;182;p3"/>
            <p:cNvSpPr/>
            <p:nvPr/>
          </p:nvSpPr>
          <p:spPr>
            <a:xfrm>
              <a:off x="18919" y="18919"/>
              <a:ext cx="774963" cy="774963"/>
            </a:xfrm>
            <a:custGeom>
              <a:avLst/>
              <a:gdLst/>
              <a:ahLst/>
              <a:cxnLst/>
              <a:rect l="l" t="t" r="r" b="b"/>
              <a:pathLst>
                <a:path w="774963" h="774963" extrusionOk="0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-1290787" y="798303"/>
            <a:ext cx="2581571" cy="2581571"/>
            <a:chOff x="15531" y="15531"/>
            <a:chExt cx="781737" cy="781737"/>
          </a:xfrm>
        </p:grpSpPr>
        <p:sp>
          <p:nvSpPr>
            <p:cNvPr id="185" name="Google Shape;185;p3"/>
            <p:cNvSpPr/>
            <p:nvPr/>
          </p:nvSpPr>
          <p:spPr>
            <a:xfrm>
              <a:off x="15531" y="15531"/>
              <a:ext cx="781737" cy="781737"/>
            </a:xfrm>
            <a:custGeom>
              <a:avLst/>
              <a:gdLst/>
              <a:ahLst/>
              <a:cxnLst/>
              <a:rect l="l" t="t" r="r" b="b"/>
              <a:pathLst>
                <a:path w="781737" h="781737" extrusionOk="0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874885" y="6360355"/>
            <a:ext cx="1388011" cy="1388011"/>
            <a:chOff x="21728" y="21728"/>
            <a:chExt cx="769344" cy="769344"/>
          </a:xfrm>
        </p:grpSpPr>
        <p:sp>
          <p:nvSpPr>
            <p:cNvPr id="188" name="Google Shape;188;p3"/>
            <p:cNvSpPr/>
            <p:nvPr/>
          </p:nvSpPr>
          <p:spPr>
            <a:xfrm>
              <a:off x="21728" y="21728"/>
              <a:ext cx="769344" cy="769344"/>
            </a:xfrm>
            <a:custGeom>
              <a:avLst/>
              <a:gdLst/>
              <a:ahLst/>
              <a:cxnLst/>
              <a:rect l="l" t="t" r="r" b="b"/>
              <a:pathLst>
                <a:path w="769344" h="769344" extrusionOk="0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5915988" y="1378625"/>
            <a:ext cx="12237239" cy="1312333"/>
            <a:chOff x="0" y="-38100"/>
            <a:chExt cx="3049338" cy="294604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3049338" cy="256504"/>
            </a:xfrm>
            <a:custGeom>
              <a:avLst/>
              <a:gdLst/>
              <a:ahLst/>
              <a:cxnLst/>
              <a:rect l="l" t="t" r="r" b="b"/>
              <a:pathLst>
                <a:path w="3049338" h="256504" extrusionOk="0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4769213" y="982797"/>
            <a:ext cx="2135106" cy="2135106"/>
            <a:chOff x="14395" y="14395"/>
            <a:chExt cx="784011" cy="784011"/>
          </a:xfrm>
        </p:grpSpPr>
        <p:sp>
          <p:nvSpPr>
            <p:cNvPr id="195" name="Google Shape;195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3"/>
          <p:cNvGrpSpPr/>
          <p:nvPr/>
        </p:nvGrpSpPr>
        <p:grpSpPr>
          <a:xfrm>
            <a:off x="5363489" y="3105976"/>
            <a:ext cx="1681872" cy="1886007"/>
            <a:chOff x="14395" y="14395"/>
            <a:chExt cx="784011" cy="784011"/>
          </a:xfrm>
        </p:grpSpPr>
        <p:sp>
          <p:nvSpPr>
            <p:cNvPr id="198" name="Google Shape;198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3"/>
          <p:cNvSpPr/>
          <p:nvPr/>
        </p:nvSpPr>
        <p:spPr>
          <a:xfrm>
            <a:off x="5120590" y="1348943"/>
            <a:ext cx="1014868" cy="1234906"/>
          </a:xfrm>
          <a:custGeom>
            <a:avLst/>
            <a:gdLst/>
            <a:ahLst/>
            <a:cxnLst/>
            <a:rect l="l" t="t" r="r" b="b"/>
            <a:pathLst>
              <a:path w="1014868" h="1234906" extrusionOk="0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5860261" y="3363114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7045361" y="1535509"/>
            <a:ext cx="964243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Roman</a:t>
            </a:r>
            <a:endParaRPr sz="4000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7045361" y="6197281"/>
            <a:ext cx="4436017" cy="97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Mission</a:t>
            </a: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6F484-0B25-375C-AF83-B1E3D7C390F4}"/>
              </a:ext>
            </a:extLst>
          </p:cNvPr>
          <p:cNvSpPr/>
          <p:nvPr/>
        </p:nvSpPr>
        <p:spPr>
          <a:xfrm>
            <a:off x="13426068" y="68397"/>
            <a:ext cx="46628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Jenis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Prosa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Berdasarkan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Kuantitas</a:t>
            </a:r>
            <a:endParaRPr lang="id-ID" sz="1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BA59E1-F375-D3B5-08F7-44CB388CC7E7}"/>
              </a:ext>
            </a:extLst>
          </p:cNvPr>
          <p:cNvSpPr/>
          <p:nvPr/>
        </p:nvSpPr>
        <p:spPr>
          <a:xfrm>
            <a:off x="6652230" y="3641073"/>
            <a:ext cx="10774288" cy="914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v-SE" sz="2400" dirty="0"/>
              <a:t>Roman biasanya lebih panjang dari novel, bisa mencapai ratusan ribu kata.</a:t>
            </a:r>
            <a:endParaRPr lang="id-ID" sz="2400" dirty="0"/>
          </a:p>
        </p:txBody>
      </p:sp>
      <p:sp>
        <p:nvSpPr>
          <p:cNvPr id="5" name="Google Shape;198;p3">
            <a:extLst>
              <a:ext uri="{FF2B5EF4-FFF2-40B4-BE49-F238E27FC236}">
                <a16:creationId xmlns:a16="http://schemas.microsoft.com/office/drawing/2014/main" id="{BE28D6B8-84F1-8CD1-0B11-07FF170D5D96}"/>
              </a:ext>
            </a:extLst>
          </p:cNvPr>
          <p:cNvSpPr/>
          <p:nvPr/>
        </p:nvSpPr>
        <p:spPr>
          <a:xfrm>
            <a:off x="5294522" y="5213718"/>
            <a:ext cx="1681872" cy="1781199"/>
          </a:xfrm>
          <a:custGeom>
            <a:avLst/>
            <a:gdLst/>
            <a:ahLst/>
            <a:cxnLst/>
            <a:rect l="l" t="t" r="r" b="b"/>
            <a:pathLst>
              <a:path w="784011" h="784011" extrusionOk="0">
                <a:moveTo>
                  <a:pt x="424156" y="17756"/>
                </a:moveTo>
                <a:lnTo>
                  <a:pt x="766254" y="359854"/>
                </a:lnTo>
                <a:cubicBezTo>
                  <a:pt x="784010" y="377610"/>
                  <a:pt x="784010" y="406400"/>
                  <a:pt x="766254" y="424156"/>
                </a:cubicBezTo>
                <a:lnTo>
                  <a:pt x="424156" y="766254"/>
                </a:lnTo>
                <a:cubicBezTo>
                  <a:pt x="406400" y="784010"/>
                  <a:pt x="377610" y="784010"/>
                  <a:pt x="359854" y="766254"/>
                </a:cubicBezTo>
                <a:lnTo>
                  <a:pt x="17756" y="424156"/>
                </a:lnTo>
                <a:cubicBezTo>
                  <a:pt x="0" y="406400"/>
                  <a:pt x="0" y="377610"/>
                  <a:pt x="17756" y="359854"/>
                </a:cubicBezTo>
                <a:lnTo>
                  <a:pt x="359854" y="17756"/>
                </a:lnTo>
                <a:cubicBezTo>
                  <a:pt x="377610" y="0"/>
                  <a:pt x="406400" y="0"/>
                  <a:pt x="424156" y="17756"/>
                </a:cubicBezTo>
                <a:close/>
              </a:path>
            </a:pathLst>
          </a:custGeom>
          <a:solidFill>
            <a:srgbClr val="F5AF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1;p3">
            <a:extLst>
              <a:ext uri="{FF2B5EF4-FFF2-40B4-BE49-F238E27FC236}">
                <a16:creationId xmlns:a16="http://schemas.microsoft.com/office/drawing/2014/main" id="{CE551A6E-C2F6-5903-0D3D-B2A5D4367D6B}"/>
              </a:ext>
            </a:extLst>
          </p:cNvPr>
          <p:cNvSpPr/>
          <p:nvPr/>
        </p:nvSpPr>
        <p:spPr>
          <a:xfrm>
            <a:off x="5811293" y="5603803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37A9F4-2900-2DF7-4936-E21595BDC31C}"/>
              </a:ext>
            </a:extLst>
          </p:cNvPr>
          <p:cNvSpPr/>
          <p:nvPr/>
        </p:nvSpPr>
        <p:spPr>
          <a:xfrm>
            <a:off x="6646523" y="5690431"/>
            <a:ext cx="10774288" cy="914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/>
              <a:t>Roman sering kali menampilkan kisah epik yang melibatkan banyak karakter, rentang waktu yang luas, dan tema yang kompleks serta mendalam.</a:t>
            </a:r>
          </a:p>
        </p:txBody>
      </p:sp>
    </p:spTree>
    <p:extLst>
      <p:ext uri="{BB962C8B-B14F-4D97-AF65-F5344CB8AC3E}">
        <p14:creationId xmlns:p14="http://schemas.microsoft.com/office/powerpoint/2010/main" val="5940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5"/>
    </mc:Choice>
    <mc:Fallback xmlns="">
      <p:transition spd="slow" advTm="305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"/>
          <p:cNvGrpSpPr/>
          <p:nvPr/>
        </p:nvGrpSpPr>
        <p:grpSpPr>
          <a:xfrm>
            <a:off x="-3393883" y="1746186"/>
            <a:ext cx="6787775" cy="6787775"/>
            <a:chOff x="18919" y="18919"/>
            <a:chExt cx="774963" cy="774963"/>
          </a:xfrm>
        </p:grpSpPr>
        <p:sp>
          <p:nvSpPr>
            <p:cNvPr id="182" name="Google Shape;182;p3"/>
            <p:cNvSpPr/>
            <p:nvPr/>
          </p:nvSpPr>
          <p:spPr>
            <a:xfrm>
              <a:off x="18919" y="18919"/>
              <a:ext cx="774963" cy="774963"/>
            </a:xfrm>
            <a:custGeom>
              <a:avLst/>
              <a:gdLst/>
              <a:ahLst/>
              <a:cxnLst/>
              <a:rect l="l" t="t" r="r" b="b"/>
              <a:pathLst>
                <a:path w="774963" h="774963" extrusionOk="0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KUALITAS</a:t>
              </a:r>
              <a:endParaRPr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-1290787" y="798303"/>
            <a:ext cx="2581571" cy="2581571"/>
            <a:chOff x="15531" y="15531"/>
            <a:chExt cx="781737" cy="781737"/>
          </a:xfrm>
        </p:grpSpPr>
        <p:sp>
          <p:nvSpPr>
            <p:cNvPr id="185" name="Google Shape;185;p3"/>
            <p:cNvSpPr/>
            <p:nvPr/>
          </p:nvSpPr>
          <p:spPr>
            <a:xfrm>
              <a:off x="15531" y="15531"/>
              <a:ext cx="781737" cy="781737"/>
            </a:xfrm>
            <a:custGeom>
              <a:avLst/>
              <a:gdLst/>
              <a:ahLst/>
              <a:cxnLst/>
              <a:rect l="l" t="t" r="r" b="b"/>
              <a:pathLst>
                <a:path w="781737" h="781737" extrusionOk="0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874885" y="6360355"/>
            <a:ext cx="1388011" cy="1388011"/>
            <a:chOff x="21728" y="21728"/>
            <a:chExt cx="769344" cy="769344"/>
          </a:xfrm>
        </p:grpSpPr>
        <p:sp>
          <p:nvSpPr>
            <p:cNvPr id="188" name="Google Shape;188;p3"/>
            <p:cNvSpPr/>
            <p:nvPr/>
          </p:nvSpPr>
          <p:spPr>
            <a:xfrm>
              <a:off x="21728" y="21728"/>
              <a:ext cx="769344" cy="769344"/>
            </a:xfrm>
            <a:custGeom>
              <a:avLst/>
              <a:gdLst/>
              <a:ahLst/>
              <a:cxnLst/>
              <a:rect l="l" t="t" r="r" b="b"/>
              <a:pathLst>
                <a:path w="769344" h="769344" extrusionOk="0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4715906" y="534978"/>
            <a:ext cx="7510080" cy="1312333"/>
            <a:chOff x="0" y="-38100"/>
            <a:chExt cx="3049338" cy="294604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3049338" cy="256504"/>
            </a:xfrm>
            <a:custGeom>
              <a:avLst/>
              <a:gdLst/>
              <a:ahLst/>
              <a:cxnLst/>
              <a:rect l="l" t="t" r="r" b="b"/>
              <a:pathLst>
                <a:path w="3049338" h="256504" extrusionOk="0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2834178" y="448743"/>
            <a:ext cx="2135106" cy="2135106"/>
            <a:chOff x="14395" y="14395"/>
            <a:chExt cx="784011" cy="784011"/>
          </a:xfrm>
        </p:grpSpPr>
        <p:sp>
          <p:nvSpPr>
            <p:cNvPr id="195" name="Google Shape;195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3"/>
          <p:cNvGrpSpPr/>
          <p:nvPr/>
        </p:nvGrpSpPr>
        <p:grpSpPr>
          <a:xfrm>
            <a:off x="3562238" y="2242601"/>
            <a:ext cx="1681872" cy="1886007"/>
            <a:chOff x="14395" y="14395"/>
            <a:chExt cx="784011" cy="784011"/>
          </a:xfrm>
        </p:grpSpPr>
        <p:sp>
          <p:nvSpPr>
            <p:cNvPr id="198" name="Google Shape;198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3"/>
          <p:cNvSpPr/>
          <p:nvPr/>
        </p:nvSpPr>
        <p:spPr>
          <a:xfrm>
            <a:off x="3262896" y="854182"/>
            <a:ext cx="1014868" cy="1234906"/>
          </a:xfrm>
          <a:custGeom>
            <a:avLst/>
            <a:gdLst/>
            <a:ahLst/>
            <a:cxnLst/>
            <a:rect l="l" t="t" r="r" b="b"/>
            <a:pathLst>
              <a:path w="1014868" h="1234906" extrusionOk="0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4091411" y="2670084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5310529" y="665821"/>
            <a:ext cx="964243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Prosa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Naratif</a:t>
            </a:r>
            <a:endParaRPr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7045361" y="6197281"/>
            <a:ext cx="4436017" cy="97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Mission</a:t>
            </a:r>
            <a:endParaRPr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6F484-0B25-375C-AF83-B1E3D7C390F4}"/>
              </a:ext>
            </a:extLst>
          </p:cNvPr>
          <p:cNvSpPr/>
          <p:nvPr/>
        </p:nvSpPr>
        <p:spPr>
          <a:xfrm>
            <a:off x="13426068" y="68397"/>
            <a:ext cx="466289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Jenis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Prosa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Berdasarkan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Kualitas</a:t>
            </a:r>
            <a:endParaRPr lang="id-ID" sz="1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BA59E1-F375-D3B5-08F7-44CB388CC7E7}"/>
              </a:ext>
            </a:extLst>
          </p:cNvPr>
          <p:cNvSpPr/>
          <p:nvPr/>
        </p:nvSpPr>
        <p:spPr>
          <a:xfrm>
            <a:off x="5025168" y="2682576"/>
            <a:ext cx="1077428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2000" dirty="0"/>
              <a:t>Prosa naratif adalah prosa yang menceritakan sebuah kisah, baik fiksi maupun non-fiksi. Cerita dalam prosa naratif biasanya memiliki awal, tengah, dan akhir yang jelas</a:t>
            </a:r>
            <a:r>
              <a:rPr lang="id-ID" sz="3200" dirty="0"/>
              <a:t>.</a:t>
            </a:r>
            <a:endParaRPr lang="id-ID" sz="2400" dirty="0"/>
          </a:p>
        </p:txBody>
      </p:sp>
      <p:sp>
        <p:nvSpPr>
          <p:cNvPr id="5" name="Google Shape;198;p3">
            <a:extLst>
              <a:ext uri="{FF2B5EF4-FFF2-40B4-BE49-F238E27FC236}">
                <a16:creationId xmlns:a16="http://schemas.microsoft.com/office/drawing/2014/main" id="{BE28D6B8-84F1-8CD1-0B11-07FF170D5D96}"/>
              </a:ext>
            </a:extLst>
          </p:cNvPr>
          <p:cNvSpPr/>
          <p:nvPr/>
        </p:nvSpPr>
        <p:spPr>
          <a:xfrm>
            <a:off x="4144302" y="6001539"/>
            <a:ext cx="1681872" cy="1781199"/>
          </a:xfrm>
          <a:custGeom>
            <a:avLst/>
            <a:gdLst/>
            <a:ahLst/>
            <a:cxnLst/>
            <a:rect l="l" t="t" r="r" b="b"/>
            <a:pathLst>
              <a:path w="784011" h="784011" extrusionOk="0">
                <a:moveTo>
                  <a:pt x="424156" y="17756"/>
                </a:moveTo>
                <a:lnTo>
                  <a:pt x="766254" y="359854"/>
                </a:lnTo>
                <a:cubicBezTo>
                  <a:pt x="784010" y="377610"/>
                  <a:pt x="784010" y="406400"/>
                  <a:pt x="766254" y="424156"/>
                </a:cubicBezTo>
                <a:lnTo>
                  <a:pt x="424156" y="766254"/>
                </a:lnTo>
                <a:cubicBezTo>
                  <a:pt x="406400" y="784010"/>
                  <a:pt x="377610" y="784010"/>
                  <a:pt x="359854" y="766254"/>
                </a:cubicBezTo>
                <a:lnTo>
                  <a:pt x="17756" y="424156"/>
                </a:lnTo>
                <a:cubicBezTo>
                  <a:pt x="0" y="406400"/>
                  <a:pt x="0" y="377610"/>
                  <a:pt x="17756" y="359854"/>
                </a:cubicBezTo>
                <a:lnTo>
                  <a:pt x="359854" y="17756"/>
                </a:lnTo>
                <a:cubicBezTo>
                  <a:pt x="377610" y="0"/>
                  <a:pt x="406400" y="0"/>
                  <a:pt x="424156" y="17756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1;p3">
            <a:extLst>
              <a:ext uri="{FF2B5EF4-FFF2-40B4-BE49-F238E27FC236}">
                <a16:creationId xmlns:a16="http://schemas.microsoft.com/office/drawing/2014/main" id="{CE551A6E-C2F6-5903-0D3D-B2A5D4367D6B}"/>
              </a:ext>
            </a:extLst>
          </p:cNvPr>
          <p:cNvSpPr/>
          <p:nvPr/>
        </p:nvSpPr>
        <p:spPr>
          <a:xfrm>
            <a:off x="4613079" y="6458050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37A9F4-2900-2DF7-4936-E21595BDC31C}"/>
              </a:ext>
            </a:extLst>
          </p:cNvPr>
          <p:cNvSpPr/>
          <p:nvPr/>
        </p:nvSpPr>
        <p:spPr>
          <a:xfrm>
            <a:off x="5399341" y="6195993"/>
            <a:ext cx="10774288" cy="11683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2200" dirty="0"/>
              <a:t>Prosa deskriptif berfokus pada penggambaran objek, suasana, atau perasaan dengan detail yang kaya, sehingga pembaca dapat membayangkan apa yang digambarkan.</a:t>
            </a:r>
          </a:p>
        </p:txBody>
      </p:sp>
      <p:grpSp>
        <p:nvGrpSpPr>
          <p:cNvPr id="4" name="Google Shape;190;p3">
            <a:extLst>
              <a:ext uri="{FF2B5EF4-FFF2-40B4-BE49-F238E27FC236}">
                <a16:creationId xmlns:a16="http://schemas.microsoft.com/office/drawing/2014/main" id="{DE84C414-C0E7-A072-22D8-77AC4CA2E16A}"/>
              </a:ext>
            </a:extLst>
          </p:cNvPr>
          <p:cNvGrpSpPr/>
          <p:nvPr/>
        </p:nvGrpSpPr>
        <p:grpSpPr>
          <a:xfrm>
            <a:off x="5091915" y="4346015"/>
            <a:ext cx="7510080" cy="1312333"/>
            <a:chOff x="0" y="-38100"/>
            <a:chExt cx="3049338" cy="294604"/>
          </a:xfrm>
        </p:grpSpPr>
        <p:sp>
          <p:nvSpPr>
            <p:cNvPr id="6" name="Google Shape;191;p3">
              <a:extLst>
                <a:ext uri="{FF2B5EF4-FFF2-40B4-BE49-F238E27FC236}">
                  <a16:creationId xmlns:a16="http://schemas.microsoft.com/office/drawing/2014/main" id="{99BA77C3-AAEC-FC6F-332B-8CB27C935AB6}"/>
                </a:ext>
              </a:extLst>
            </p:cNvPr>
            <p:cNvSpPr/>
            <p:nvPr/>
          </p:nvSpPr>
          <p:spPr>
            <a:xfrm>
              <a:off x="0" y="0"/>
              <a:ext cx="3049338" cy="256504"/>
            </a:xfrm>
            <a:custGeom>
              <a:avLst/>
              <a:gdLst/>
              <a:ahLst/>
              <a:cxnLst/>
              <a:rect l="l" t="t" r="r" b="b"/>
              <a:pathLst>
                <a:path w="3049338" h="256504" extrusionOk="0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92;p3">
              <a:extLst>
                <a:ext uri="{FF2B5EF4-FFF2-40B4-BE49-F238E27FC236}">
                  <a16:creationId xmlns:a16="http://schemas.microsoft.com/office/drawing/2014/main" id="{45B7A8CB-3C99-94BF-151C-1947187E1F0F}"/>
                </a:ext>
              </a:extLst>
            </p:cNvPr>
            <p:cNvSpPr txBox="1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Prosa</a:t>
              </a:r>
              <a:r>
                <a:rPr lang="en-US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6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Deskriptif</a:t>
              </a:r>
              <a:endParaRPr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194;p3">
            <a:extLst>
              <a:ext uri="{FF2B5EF4-FFF2-40B4-BE49-F238E27FC236}">
                <a16:creationId xmlns:a16="http://schemas.microsoft.com/office/drawing/2014/main" id="{1E53D419-7154-23DF-BD84-362E0D99D70B}"/>
              </a:ext>
            </a:extLst>
          </p:cNvPr>
          <p:cNvGrpSpPr/>
          <p:nvPr/>
        </p:nvGrpSpPr>
        <p:grpSpPr>
          <a:xfrm>
            <a:off x="3331664" y="4121012"/>
            <a:ext cx="2135106" cy="2135106"/>
            <a:chOff x="14395" y="14395"/>
            <a:chExt cx="784011" cy="784011"/>
          </a:xfrm>
        </p:grpSpPr>
        <p:sp>
          <p:nvSpPr>
            <p:cNvPr id="11" name="Google Shape;195;p3">
              <a:extLst>
                <a:ext uri="{FF2B5EF4-FFF2-40B4-BE49-F238E27FC236}">
                  <a16:creationId xmlns:a16="http://schemas.microsoft.com/office/drawing/2014/main" id="{E746CA03-EC59-5DD1-22BF-9EE498113D95}"/>
                </a:ext>
              </a:extLst>
            </p:cNvPr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96;p3">
              <a:extLst>
                <a:ext uri="{FF2B5EF4-FFF2-40B4-BE49-F238E27FC236}">
                  <a16:creationId xmlns:a16="http://schemas.microsoft.com/office/drawing/2014/main" id="{E71C8B54-1D74-4044-33BB-8433A12DBB58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200;p3">
            <a:extLst>
              <a:ext uri="{FF2B5EF4-FFF2-40B4-BE49-F238E27FC236}">
                <a16:creationId xmlns:a16="http://schemas.microsoft.com/office/drawing/2014/main" id="{CC94EEF9-BB84-4B0C-F657-49925B13E235}"/>
              </a:ext>
            </a:extLst>
          </p:cNvPr>
          <p:cNvSpPr/>
          <p:nvPr/>
        </p:nvSpPr>
        <p:spPr>
          <a:xfrm>
            <a:off x="3937539" y="4377707"/>
            <a:ext cx="1014868" cy="1234906"/>
          </a:xfrm>
          <a:custGeom>
            <a:avLst/>
            <a:gdLst/>
            <a:ahLst/>
            <a:cxnLst/>
            <a:rect l="l" t="t" r="r" b="b"/>
            <a:pathLst>
              <a:path w="1014868" h="1234906" extrusionOk="0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35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23"/>
    </mc:Choice>
    <mc:Fallback xmlns="">
      <p:transition spd="slow" advTm="3742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"/>
          <p:cNvGrpSpPr/>
          <p:nvPr/>
        </p:nvGrpSpPr>
        <p:grpSpPr>
          <a:xfrm>
            <a:off x="-3393883" y="1746186"/>
            <a:ext cx="6787775" cy="6787775"/>
            <a:chOff x="18919" y="18919"/>
            <a:chExt cx="774963" cy="774963"/>
          </a:xfrm>
        </p:grpSpPr>
        <p:sp>
          <p:nvSpPr>
            <p:cNvPr id="182" name="Google Shape;182;p3"/>
            <p:cNvSpPr/>
            <p:nvPr/>
          </p:nvSpPr>
          <p:spPr>
            <a:xfrm>
              <a:off x="18919" y="18919"/>
              <a:ext cx="774963" cy="774963"/>
            </a:xfrm>
            <a:custGeom>
              <a:avLst/>
              <a:gdLst/>
              <a:ahLst/>
              <a:cxnLst/>
              <a:rect l="l" t="t" r="r" b="b"/>
              <a:pathLst>
                <a:path w="774963" h="774963" extrusionOk="0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KUALITAS</a:t>
              </a:r>
              <a:endParaRPr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-1290787" y="798303"/>
            <a:ext cx="2581571" cy="2581571"/>
            <a:chOff x="15531" y="15531"/>
            <a:chExt cx="781737" cy="781737"/>
          </a:xfrm>
        </p:grpSpPr>
        <p:sp>
          <p:nvSpPr>
            <p:cNvPr id="185" name="Google Shape;185;p3"/>
            <p:cNvSpPr/>
            <p:nvPr/>
          </p:nvSpPr>
          <p:spPr>
            <a:xfrm>
              <a:off x="15531" y="15531"/>
              <a:ext cx="781737" cy="781737"/>
            </a:xfrm>
            <a:custGeom>
              <a:avLst/>
              <a:gdLst/>
              <a:ahLst/>
              <a:cxnLst/>
              <a:rect l="l" t="t" r="r" b="b"/>
              <a:pathLst>
                <a:path w="781737" h="781737" extrusionOk="0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874885" y="6360355"/>
            <a:ext cx="1388011" cy="1388011"/>
            <a:chOff x="21728" y="21728"/>
            <a:chExt cx="769344" cy="769344"/>
          </a:xfrm>
        </p:grpSpPr>
        <p:sp>
          <p:nvSpPr>
            <p:cNvPr id="188" name="Google Shape;188;p3"/>
            <p:cNvSpPr/>
            <p:nvPr/>
          </p:nvSpPr>
          <p:spPr>
            <a:xfrm>
              <a:off x="21728" y="21728"/>
              <a:ext cx="769344" cy="769344"/>
            </a:xfrm>
            <a:custGeom>
              <a:avLst/>
              <a:gdLst/>
              <a:ahLst/>
              <a:cxnLst/>
              <a:rect l="l" t="t" r="r" b="b"/>
              <a:pathLst>
                <a:path w="769344" h="769344" extrusionOk="0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4642798" y="950474"/>
            <a:ext cx="7510080" cy="1312333"/>
            <a:chOff x="0" y="-38100"/>
            <a:chExt cx="3049338" cy="294604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3049338" cy="256504"/>
            </a:xfrm>
            <a:custGeom>
              <a:avLst/>
              <a:gdLst/>
              <a:ahLst/>
              <a:cxnLst/>
              <a:rect l="l" t="t" r="r" b="b"/>
              <a:pathLst>
                <a:path w="3049338" h="256504" extrusionOk="0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2848939" y="359380"/>
            <a:ext cx="2135106" cy="2135106"/>
            <a:chOff x="14395" y="14395"/>
            <a:chExt cx="784011" cy="784011"/>
          </a:xfrm>
        </p:grpSpPr>
        <p:sp>
          <p:nvSpPr>
            <p:cNvPr id="195" name="Google Shape;195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3"/>
          <p:cNvGrpSpPr/>
          <p:nvPr/>
        </p:nvGrpSpPr>
        <p:grpSpPr>
          <a:xfrm>
            <a:off x="3426915" y="2187953"/>
            <a:ext cx="1939666" cy="1886007"/>
            <a:chOff x="14395" y="14395"/>
            <a:chExt cx="784011" cy="784011"/>
          </a:xfrm>
        </p:grpSpPr>
        <p:sp>
          <p:nvSpPr>
            <p:cNvPr id="198" name="Google Shape;198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3"/>
          <p:cNvSpPr/>
          <p:nvPr/>
        </p:nvSpPr>
        <p:spPr>
          <a:xfrm>
            <a:off x="3330444" y="757599"/>
            <a:ext cx="1014868" cy="1234906"/>
          </a:xfrm>
          <a:custGeom>
            <a:avLst/>
            <a:gdLst/>
            <a:ahLst/>
            <a:cxnLst/>
            <a:rect l="l" t="t" r="r" b="b"/>
            <a:pathLst>
              <a:path w="1014868" h="1234906" extrusionOk="0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4077302" y="2603877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5180613" y="999264"/>
            <a:ext cx="964243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Prosa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Ekspositori</a:t>
            </a:r>
            <a:endParaRPr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7045361" y="6197281"/>
            <a:ext cx="4436017" cy="97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Mission</a:t>
            </a:r>
            <a:endParaRPr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E6F484-0B25-375C-AF83-B1E3D7C390F4}"/>
              </a:ext>
            </a:extLst>
          </p:cNvPr>
          <p:cNvSpPr/>
          <p:nvPr/>
        </p:nvSpPr>
        <p:spPr>
          <a:xfrm>
            <a:off x="13426068" y="68397"/>
            <a:ext cx="466289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Jenis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Prosa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Berdasarkan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Kualitas</a:t>
            </a:r>
            <a:endParaRPr lang="id-ID" sz="1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BA59E1-F375-D3B5-08F7-44CB388CC7E7}"/>
              </a:ext>
            </a:extLst>
          </p:cNvPr>
          <p:cNvSpPr/>
          <p:nvPr/>
        </p:nvSpPr>
        <p:spPr>
          <a:xfrm>
            <a:off x="5097451" y="2461286"/>
            <a:ext cx="10774288" cy="13052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2400" dirty="0"/>
              <a:t>Prosa </a:t>
            </a:r>
            <a:r>
              <a:rPr lang="id-ID" sz="2400" dirty="0" err="1"/>
              <a:t>ekspositori</a:t>
            </a:r>
            <a:r>
              <a:rPr lang="id-ID" sz="2400" dirty="0"/>
              <a:t> bertujuan untuk menjelaskan atau menguraikan suatu ide, konsep, atau informasi. Ini sering digunakan dalam tulisan non-fiksi, seperti esai, artikel, atau laporan.</a:t>
            </a:r>
          </a:p>
        </p:txBody>
      </p:sp>
      <p:sp>
        <p:nvSpPr>
          <p:cNvPr id="5" name="Google Shape;198;p3">
            <a:extLst>
              <a:ext uri="{FF2B5EF4-FFF2-40B4-BE49-F238E27FC236}">
                <a16:creationId xmlns:a16="http://schemas.microsoft.com/office/drawing/2014/main" id="{BE28D6B8-84F1-8CD1-0B11-07FF170D5D96}"/>
              </a:ext>
            </a:extLst>
          </p:cNvPr>
          <p:cNvSpPr/>
          <p:nvPr/>
        </p:nvSpPr>
        <p:spPr>
          <a:xfrm>
            <a:off x="3557418" y="5903718"/>
            <a:ext cx="1681872" cy="1781199"/>
          </a:xfrm>
          <a:custGeom>
            <a:avLst/>
            <a:gdLst/>
            <a:ahLst/>
            <a:cxnLst/>
            <a:rect l="l" t="t" r="r" b="b"/>
            <a:pathLst>
              <a:path w="784011" h="784011" extrusionOk="0">
                <a:moveTo>
                  <a:pt x="424156" y="17756"/>
                </a:moveTo>
                <a:lnTo>
                  <a:pt x="766254" y="359854"/>
                </a:lnTo>
                <a:cubicBezTo>
                  <a:pt x="784010" y="377610"/>
                  <a:pt x="784010" y="406400"/>
                  <a:pt x="766254" y="424156"/>
                </a:cubicBezTo>
                <a:lnTo>
                  <a:pt x="424156" y="766254"/>
                </a:lnTo>
                <a:cubicBezTo>
                  <a:pt x="406400" y="784010"/>
                  <a:pt x="377610" y="784010"/>
                  <a:pt x="359854" y="766254"/>
                </a:cubicBezTo>
                <a:lnTo>
                  <a:pt x="17756" y="424156"/>
                </a:lnTo>
                <a:cubicBezTo>
                  <a:pt x="0" y="406400"/>
                  <a:pt x="0" y="377610"/>
                  <a:pt x="17756" y="359854"/>
                </a:cubicBezTo>
                <a:lnTo>
                  <a:pt x="359854" y="17756"/>
                </a:lnTo>
                <a:cubicBezTo>
                  <a:pt x="377610" y="0"/>
                  <a:pt x="406400" y="0"/>
                  <a:pt x="424156" y="17756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1;p3">
            <a:extLst>
              <a:ext uri="{FF2B5EF4-FFF2-40B4-BE49-F238E27FC236}">
                <a16:creationId xmlns:a16="http://schemas.microsoft.com/office/drawing/2014/main" id="{CE551A6E-C2F6-5903-0D3D-B2A5D4367D6B}"/>
              </a:ext>
            </a:extLst>
          </p:cNvPr>
          <p:cNvSpPr/>
          <p:nvPr/>
        </p:nvSpPr>
        <p:spPr>
          <a:xfrm>
            <a:off x="4003615" y="6297379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37A9F4-2900-2DF7-4936-E21595BDC31C}"/>
              </a:ext>
            </a:extLst>
          </p:cNvPr>
          <p:cNvSpPr/>
          <p:nvPr/>
        </p:nvSpPr>
        <p:spPr>
          <a:xfrm>
            <a:off x="4983226" y="6209417"/>
            <a:ext cx="10774288" cy="11683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/>
              <a:t>P</a:t>
            </a:r>
            <a:r>
              <a:rPr lang="id-ID" sz="2400" dirty="0" err="1"/>
              <a:t>rosa</a:t>
            </a:r>
            <a:r>
              <a:rPr lang="id-ID" sz="2400" dirty="0"/>
              <a:t> argumentatif digunakan untuk meyakinkan pembaca tentang suatu pendapat atau pandangan dengan menggunakan argumen dan bukti. Ini sering digunakan dalam karya tulis akademis, opini, atau debat.</a:t>
            </a:r>
          </a:p>
        </p:txBody>
      </p:sp>
      <p:grpSp>
        <p:nvGrpSpPr>
          <p:cNvPr id="4" name="Google Shape;190;p3">
            <a:extLst>
              <a:ext uri="{FF2B5EF4-FFF2-40B4-BE49-F238E27FC236}">
                <a16:creationId xmlns:a16="http://schemas.microsoft.com/office/drawing/2014/main" id="{DE84C414-C0E7-A072-22D8-77AC4CA2E16A}"/>
              </a:ext>
            </a:extLst>
          </p:cNvPr>
          <p:cNvGrpSpPr/>
          <p:nvPr/>
        </p:nvGrpSpPr>
        <p:grpSpPr>
          <a:xfrm>
            <a:off x="4839366" y="4274846"/>
            <a:ext cx="7510080" cy="1312333"/>
            <a:chOff x="0" y="-38100"/>
            <a:chExt cx="3049338" cy="294604"/>
          </a:xfrm>
        </p:grpSpPr>
        <p:sp>
          <p:nvSpPr>
            <p:cNvPr id="6" name="Google Shape;191;p3">
              <a:extLst>
                <a:ext uri="{FF2B5EF4-FFF2-40B4-BE49-F238E27FC236}">
                  <a16:creationId xmlns:a16="http://schemas.microsoft.com/office/drawing/2014/main" id="{99BA77C3-AAEC-FC6F-332B-8CB27C935AB6}"/>
                </a:ext>
              </a:extLst>
            </p:cNvPr>
            <p:cNvSpPr/>
            <p:nvPr/>
          </p:nvSpPr>
          <p:spPr>
            <a:xfrm>
              <a:off x="0" y="0"/>
              <a:ext cx="3049338" cy="256504"/>
            </a:xfrm>
            <a:custGeom>
              <a:avLst/>
              <a:gdLst/>
              <a:ahLst/>
              <a:cxnLst/>
              <a:rect l="l" t="t" r="r" b="b"/>
              <a:pathLst>
                <a:path w="3049338" h="256504" extrusionOk="0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92;p3">
              <a:extLst>
                <a:ext uri="{FF2B5EF4-FFF2-40B4-BE49-F238E27FC236}">
                  <a16:creationId xmlns:a16="http://schemas.microsoft.com/office/drawing/2014/main" id="{45B7A8CB-3C99-94BF-151C-1947187E1F0F}"/>
                </a:ext>
              </a:extLst>
            </p:cNvPr>
            <p:cNvSpPr txBox="1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Prosa</a:t>
              </a:r>
              <a:r>
                <a:rPr lang="en-US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6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Argumentatif</a:t>
              </a:r>
              <a:endParaRPr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194;p3">
            <a:extLst>
              <a:ext uri="{FF2B5EF4-FFF2-40B4-BE49-F238E27FC236}">
                <a16:creationId xmlns:a16="http://schemas.microsoft.com/office/drawing/2014/main" id="{1E53D419-7154-23DF-BD84-362E0D99D70B}"/>
              </a:ext>
            </a:extLst>
          </p:cNvPr>
          <p:cNvGrpSpPr/>
          <p:nvPr/>
        </p:nvGrpSpPr>
        <p:grpSpPr>
          <a:xfrm>
            <a:off x="3045507" y="3965032"/>
            <a:ext cx="2135106" cy="2135106"/>
            <a:chOff x="14395" y="14395"/>
            <a:chExt cx="784011" cy="784011"/>
          </a:xfrm>
        </p:grpSpPr>
        <p:sp>
          <p:nvSpPr>
            <p:cNvPr id="11" name="Google Shape;195;p3">
              <a:extLst>
                <a:ext uri="{FF2B5EF4-FFF2-40B4-BE49-F238E27FC236}">
                  <a16:creationId xmlns:a16="http://schemas.microsoft.com/office/drawing/2014/main" id="{E746CA03-EC59-5DD1-22BF-9EE498113D95}"/>
                </a:ext>
              </a:extLst>
            </p:cNvPr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96;p3">
              <a:extLst>
                <a:ext uri="{FF2B5EF4-FFF2-40B4-BE49-F238E27FC236}">
                  <a16:creationId xmlns:a16="http://schemas.microsoft.com/office/drawing/2014/main" id="{E71C8B54-1D74-4044-33BB-8433A12DBB58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200;p3">
            <a:extLst>
              <a:ext uri="{FF2B5EF4-FFF2-40B4-BE49-F238E27FC236}">
                <a16:creationId xmlns:a16="http://schemas.microsoft.com/office/drawing/2014/main" id="{CC94EEF9-BB84-4B0C-F657-49925B13E235}"/>
              </a:ext>
            </a:extLst>
          </p:cNvPr>
          <p:cNvSpPr/>
          <p:nvPr/>
        </p:nvSpPr>
        <p:spPr>
          <a:xfrm>
            <a:off x="5025168" y="5138005"/>
            <a:ext cx="1014868" cy="1234906"/>
          </a:xfrm>
          <a:custGeom>
            <a:avLst/>
            <a:gdLst/>
            <a:ahLst/>
            <a:cxnLst/>
            <a:rect l="l" t="t" r="r" b="b"/>
            <a:pathLst>
              <a:path w="1014868" h="1234906" extrusionOk="0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9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6"/>
    </mc:Choice>
    <mc:Fallback xmlns="">
      <p:transition spd="slow" advTm="3418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420</Words>
  <Application>Microsoft Office PowerPoint</Application>
  <PresentationFormat>Custom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Poppins Black</vt:lpstr>
      <vt:lpstr>Poppins SemiBold</vt:lpstr>
      <vt:lpstr>Poppins Medium</vt:lpstr>
      <vt:lpstr>Poppins</vt:lpstr>
      <vt:lpstr>Arial</vt:lpstr>
      <vt:lpstr>Calibri</vt:lpstr>
      <vt:lpstr>source_serif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lastModifiedBy>Riana 1985</cp:lastModifiedBy>
  <cp:revision>4</cp:revision>
  <dcterms:created xsi:type="dcterms:W3CDTF">2006-08-16T00:00:00Z</dcterms:created>
  <dcterms:modified xsi:type="dcterms:W3CDTF">2024-08-25T00:07:33Z</dcterms:modified>
</cp:coreProperties>
</file>