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273" r:id="rId2"/>
    <p:sldMasterId id="2147484285" r:id="rId3"/>
    <p:sldMasterId id="2147484297" r:id="rId4"/>
  </p:sldMasterIdLst>
  <p:notesMasterIdLst>
    <p:notesMasterId r:id="rId35"/>
  </p:notesMasterIdLst>
  <p:handoutMasterIdLst>
    <p:handoutMasterId r:id="rId36"/>
  </p:handoutMasterIdLst>
  <p:sldIdLst>
    <p:sldId id="760" r:id="rId5"/>
    <p:sldId id="390" r:id="rId6"/>
    <p:sldId id="583" r:id="rId7"/>
    <p:sldId id="272" r:id="rId8"/>
    <p:sldId id="508" r:id="rId9"/>
    <p:sldId id="509" r:id="rId10"/>
    <p:sldId id="751" r:id="rId11"/>
    <p:sldId id="752" r:id="rId12"/>
    <p:sldId id="753" r:id="rId13"/>
    <p:sldId id="617" r:id="rId14"/>
    <p:sldId id="618" r:id="rId15"/>
    <p:sldId id="320" r:id="rId16"/>
    <p:sldId id="759" r:id="rId17"/>
    <p:sldId id="619" r:id="rId18"/>
    <p:sldId id="478" r:id="rId19"/>
    <p:sldId id="381" r:id="rId20"/>
    <p:sldId id="383" r:id="rId21"/>
    <p:sldId id="273" r:id="rId22"/>
    <p:sldId id="274" r:id="rId23"/>
    <p:sldId id="275" r:id="rId24"/>
    <p:sldId id="292" r:id="rId25"/>
    <p:sldId id="293" r:id="rId26"/>
    <p:sldId id="294" r:id="rId27"/>
    <p:sldId id="331" r:id="rId28"/>
    <p:sldId id="332" r:id="rId29"/>
    <p:sldId id="761" r:id="rId30"/>
    <p:sldId id="762" r:id="rId31"/>
    <p:sldId id="763" r:id="rId32"/>
    <p:sldId id="764" r:id="rId33"/>
    <p:sldId id="325" r:id="rId34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008000"/>
    <a:srgbClr val="FF0000"/>
    <a:srgbClr val="CCFF33"/>
    <a:srgbClr val="FF993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4" d="100"/>
          <a:sy n="64" d="100"/>
        </p:scale>
        <p:origin x="129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814" y="-102"/>
      </p:cViewPr>
      <p:guideLst>
        <p:guide orient="horz" pos="293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8.xml"/><Relationship Id="rId1" Type="http://schemas.openxmlformats.org/officeDocument/2006/relationships/slide" Target="slides/slide4.xml"/><Relationship Id="rId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3D5957-BE93-4F4A-B2E6-3CF625D01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407" tIns="46203" rIns="92407" bIns="4620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8B9CD-9B3F-4F30-A0C8-BB525B0092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2407" tIns="46203" rIns="92407" bIns="4620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48314-6AC5-4ED6-8164-2551D70A4A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2B53EC-18AE-4BAA-9A24-4D63703FBC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9469C-D24C-4B5D-B6EC-57C8145AF5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407" tIns="46203" rIns="92407" bIns="4620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3DFE36-A2AE-49E9-892A-DC54FA8986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407" tIns="46203" rIns="92407" bIns="46203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964006-83AB-4F70-A4D6-53499FAE0B85}" type="datetimeFigureOut">
              <a:rPr lang="id-ID"/>
              <a:pPr>
                <a:defRPr/>
              </a:pPr>
              <a:t>07/07/2021</a:t>
            </a:fld>
            <a:endParaRPr lang="id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4C34EA-1ABC-4207-823E-F10282CB83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7" tIns="46203" rIns="92407" bIns="46203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04941C-C317-4F5F-9787-56AF108E5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2407" tIns="46203" rIns="92407" bIns="4620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5A6E2-281C-4BCC-8E9F-00D797012F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2407" tIns="46203" rIns="92407" bIns="4620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40A43-2443-4CD7-93C9-D5FD265DDC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51C83F-D1CA-4320-9300-83D552D22E22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B5F451C5-1BF4-4896-B3A6-329CC57E7D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ECFCB121-1125-4FDF-9CF1-4C643A68D9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71295677-9028-49C5-91A8-40C01300E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226F86-CDCE-47BF-90BA-77BF57831933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B43381D9-D19C-4335-903C-C26D061452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997B0C27-5DCD-4BE2-B7ED-AECC6B0A50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4434A75B-1882-4230-A45F-55A7E8631B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422709-5957-40D0-9EE5-B9740F38B240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25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5DE306A2-464E-48AB-8AAA-D7DE56C97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28A7D96C-C979-46A8-84F6-02A9C0571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D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A7736-69D5-4BCE-85DF-92FC0E0FA4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3D06EA8-9FBA-4153-B452-5BC1178D9B3B}" type="slidenum">
              <a:rPr kumimoji="0" lang="en-US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kumimoji="0" lang="en-US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850A6F95-0B69-432D-88FA-A472F64CC6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8FE93BFE-0970-489A-8F50-1E043A8F60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215DF7CD-2BDA-4303-92C2-A6412F05FA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279A71-EB4D-4D5F-BBB2-44D99A4D9536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18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B5E68CD9-84A9-400A-881E-7F8E190225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4DF8D374-6745-4F9B-B0D7-76EC520894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42B3023-17E4-46EE-B6AD-3C51FB6C94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0B14C5-75DE-4E23-9E40-4CAA9EF9A037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19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8ADD9417-834E-4075-B3C5-E387A88060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5115B323-BCAE-4D0B-BA25-B107ADAA27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74032FAE-77CA-4158-9DE5-60A67DF9C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99F30A-96EC-4A17-AD12-1F15643486C4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20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36D2A011-7759-4818-A488-F841AE0AD1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EE6014A-2911-4240-A4BC-F1DB7135FC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27D12494-91B8-49A7-9A62-9CEA23728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EB73A2-52FC-4211-8305-EF4F34703ABC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21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3E154FB1-C9F8-47E0-8945-1888D4B064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AA9DF3E5-83E9-4A81-9DE3-71A9E3CEC8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3156D8A9-AC2B-4F82-9AF2-B8F10321BA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F59CD-3894-423C-9390-54825BFDC3E5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22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D451A7B6-ADF1-48C8-ADC4-C11C9D36B5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285E87AF-D0A1-4291-9AE0-E59267DD34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76D7E78C-6A9E-4EAA-AF19-781B4111A1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59EB20-6A55-44C3-8A2F-C0C3E281E2F9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23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9AB186A8-1062-41A4-812E-D10BE8492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342AFBFE-A6CC-4860-8AD8-B5C9754687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65B96588-5384-4C66-90A2-A9438E5E61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6A1795-386D-40B3-A592-CBA1B6E06957}" type="slidenum">
              <a:rPr lang="id-ID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24</a:t>
            </a:fld>
            <a:endParaRPr lang="id-ID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406F627-B26F-4C4D-A19D-47E7C6110936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59256FE4-7640-4CB6-B30C-75B788914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5ACF2B41-C8AD-40E6-A8E2-248C245BEFDD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FBAAEE7-8F5D-48B2-AFA3-D55506ED8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3E9B812-D47E-424C-8C09-8C375B6181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6DBA5F3-B663-472C-9D09-76528B3C8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9304F3-7E97-4536-B55A-44DAAA82AD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85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E2F1E12-3462-4063-AB7C-BE61637A6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D199961-D4B5-42B8-B5C6-30290CDB1F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72A122B-E680-4566-A1BA-E31CB558D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EF23F-DCA5-42DF-BFD5-A7098E722646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3396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04C26B9-5745-4B54-8B54-0F6112DA6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B017FC5-FF8D-40CF-8967-AFBC60DB7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928B432-03CB-4364-846C-08D0D3D52B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26F2-D9A1-4775-B1F0-2FC5DF819FA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1493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B0D43F-68CA-4EC2-80BC-11C678D97E2A}"/>
              </a:ext>
            </a:extLst>
          </p:cNvPr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01257B72-8D62-41F9-BBB5-725BE1C38B07}"/>
              </a:ext>
            </a:extLst>
          </p:cNvPr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A16122-8BBC-4668-B9EC-2889AD87D14D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9CF5ABF-63AA-4181-BAE0-E8C26F870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F61314-E814-47E2-B897-3CC31F0C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76B0D0-DDDE-4FDF-A589-429B8B7A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F6EE-8882-41DF-81F4-84A1456D8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213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106B9-5081-4E6E-88AD-FABE483E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12581-AA6B-4593-B1D9-80660520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30392-48FB-42D3-89BE-11BF671D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3D24-2D97-4E64-A560-E424CDCD4BF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53221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973F3C-B411-49B0-97FE-98ABF627B5DF}"/>
              </a:ext>
            </a:extLst>
          </p:cNvPr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41ABD631-FC39-4588-A3C3-9EFEF7E51089}"/>
              </a:ext>
            </a:extLst>
          </p:cNvPr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0EEEC5-C72D-4673-BC34-624CA367D50F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1C7C1A5-D3A0-4646-B1BA-9EC576F7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E90348B-79E8-4A8A-9C49-DAF56B35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5AA8BB0-C145-4B36-A305-DEB04727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075C-9CEA-4B1A-A099-828B1B3C4FA1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3500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A1AE44-DE00-429C-BF47-0D0ABF53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AEE34F-52FC-4201-B856-CFD44CC78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8ACEEB-22FE-478F-8763-C9BCDDC6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48AF-140C-4785-89AD-0B604AC04A0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210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C5ACBF-447C-46E1-9B64-A9AC0BA5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FBB99E-8FB5-4188-80C6-D4962273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9EA7AF-FB73-4228-8C54-FAE53C1B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B3C84-4720-4FB7-A2A9-EF351DC1D02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97230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4D2083-A6BB-4191-ADDF-2C6879AEB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86C6CB6-10B8-432F-B190-F8F42CEA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8DA461E-F43F-4642-8633-F0C313D8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9A97-EE94-4DA8-8EFF-0A43A7986BD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37362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C84F9-033C-4C71-AC0F-3EF02E35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D7652-D314-4C57-A696-08A3AD78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AFFE3-322F-4028-996D-B7923EB0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EFCE-AF3E-4701-A129-F4C2281F284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6916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1332F3-5DB3-4B1E-B940-8BF4F766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2B58C3-B295-4E93-A3FF-47860D0E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FBD66B-761D-407B-9B73-8D3779F9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663D9-4212-47FB-9E6E-60F8E00B789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0312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3CC047C-442E-4687-B8A3-8F570ABC5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68E150B-301F-47A8-A6EF-3A5316159E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AB243BC-BE1C-4A3F-9962-EF675D291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EF362-7BF6-4FB0-8654-95EFE32AB78C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21434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40371D-57B7-4ADE-B0D0-7660C222F88F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87E3DF8-7967-4699-A39B-81748CE9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1B5786A-EEB4-40B6-AB54-3AD19347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8FCD3C1-4F07-41C3-B7E6-143C378C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E1CD6-2DCF-4175-80B0-964D4D82719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75152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F0000-C7A1-4A7C-8154-64351A09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A206-F54F-4561-900A-DDA5F3E3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90AED-553B-47C6-A865-DD36E230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C8E5-968B-4A0C-A452-7DFCDE6D1981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23115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491D608-7CCE-424E-AAD4-0B411C0F9091}"/>
              </a:ext>
            </a:extLst>
          </p:cNvPr>
          <p:cNvCxnSpPr/>
          <p:nvPr/>
        </p:nvCxnSpPr>
        <p:spPr>
          <a:xfrm rot="5400000" flipV="1">
            <a:off x="7543800" y="173038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CE7D87-DA31-4FA7-B4F7-7BD67B47B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1E95F8-2FF0-4E49-BA81-9709FCD8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E364E9-EEEF-4AEA-97B0-D5D61EB8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688B0-F73B-4A48-8FD5-E327285FCC7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670070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20738-9A19-4E9D-A886-5D3296C7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681DE-8545-4BA1-9CBA-C0B80484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08EEC-3420-4F44-BC7C-72A5EDDF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6EDC2-ACE9-4FB1-B35C-F347CBF365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7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F5349-1FEF-494B-8739-FF11B086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DBDE7-FF32-4F7F-92B9-7EBED454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29C18-01B4-43FC-B4BF-B13E422A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CB05-E410-48F0-AF4D-2F10971255E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97202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0D49F-7D1D-4E90-9FFA-501133FB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2E890-EF1E-46FA-9060-AFE508AC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9B71E-E336-41B7-ADC0-DEC9DBAE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F4058-9A6D-4994-A56E-D10083E19E1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51814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F51577-9F5E-4A67-99D8-03439786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C73D36-FE50-475C-90AE-BBEB5FA2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0E40C1-DFBB-4846-861A-BDC2EA6F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71BD-DB11-466F-AE1F-65BEFC766C3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61193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8A3B88-ED20-484E-BB6D-C0315938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43C12D-E064-4BDF-A173-A1048531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FCD085-C69E-40D9-9F6A-4E65035B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A8EB6-7E89-41BF-BCBA-E3F8BADEBCC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018705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7C082D-D2CF-4688-B370-0C9C694A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589360C-F360-45FC-AF67-30B45BDA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BE47EE-3A3A-42DC-AB87-AA5E192C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16A97-8E92-4F8D-9DB4-0FF9CA56035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131389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D8195B-99AF-4947-B0FB-F7ED497DF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85D1A6A-0E84-4930-ABF8-9A181738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92EAED-C367-4395-B92A-87345DBF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0A448-00A2-48A3-9385-3208D0988C74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8286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13E2723-27AB-46A9-92EB-2EB9ABF2D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82C6FE2-AB8E-40B5-A88E-1120FCF7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2CF691C-9379-4243-9679-7B512B56DB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3D6F-FBDE-4F6C-AAD9-EBDEFE227C06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758411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85E3BE-FD63-4357-A6D4-B374ED91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FA0946-0665-4A58-9753-ADE44A68D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E7C40C-AE59-41A4-9C16-1189364E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B600-B42D-4030-ADF7-1A11F9A62FAC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212234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D72704-1611-4423-9BD5-CBAA0C8D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B4BF7F-BDB7-4DD2-B477-2D594972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1923DE-6C61-4437-9B05-CCDA2175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97F12-B1B6-4A73-B0DB-58292395756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17480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C803B-6D32-4564-AC6D-5DC16AD1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580A-868B-4B20-BCAB-DDE7BE39E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8D06D-9222-40CB-BF9A-B62BC7E9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E671E-605F-4A9B-ADFA-D370F2C5294E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366154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1BFF2-5E49-487D-B019-BE78BC29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7E306-6B58-4871-8BE2-D4CF3D01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51164-2575-471C-96BC-AF8E777C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B01C-EA94-49F4-B7C6-0A906AFC02D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624033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557CC-8CB4-4EC8-8551-33CCF0F8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05C4F-ECC7-45FA-8F26-6CFFAEF8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9268-F7B0-4BDB-8C32-ACCAA9A4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20867-8CED-4C99-91B7-CE316466B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8542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9B06-1E3C-447E-9C45-49B80B6B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DC15-795E-4790-919F-D6B84354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1B421-D97F-4C16-82D1-3364DD12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12232-71DA-4C2A-97EE-00F4896F5DD4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745067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7603B-A735-45A3-B5C0-1A0D430D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68834-D649-4AC9-A4A7-493E7AE5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854E2-A7A1-4A21-A91F-E3A14EEE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D724-6614-4D63-99A5-754722A15678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816474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311A07-0BAA-4E13-96B4-4910DC648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93A843-5BF0-4694-8662-43CA858D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458783-572E-4FD7-9B2D-6B3A823B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7849-7BDC-42B2-B140-61A33696A36D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91388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2734648-F75B-4B81-9C68-D6FE17E6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EF276F-389F-4462-BA97-66E12A6E1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8DA999-9C7A-4B70-9995-E602259D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DC237-ADBD-45B0-AFE7-4B101056FDA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746892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86CF27-4DFF-4E15-93BB-4C4CB728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80FD4B-E59E-48A2-925C-5134C907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06C1AFC-CD48-4AC9-A952-35C1C88F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6B7AF-23F6-4A21-914E-72089EEC8C3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007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0D2169C-E248-4520-BAD7-74E6A60C7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1FEA3B4-8165-4FE4-B98A-F0ED092202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D9572C1-154E-4542-9062-9BF79CF87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7A7F8-19A5-4609-829D-83FC1850B270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59417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F6FEBA-E7E6-4055-8A0A-105EB538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2BABFA-73A9-4EE1-BABD-18803CE1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6C6CC60-6900-4334-BC08-14893553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F5470-7769-45BB-8B9E-F0C7E60CF10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387226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ABC914-BAB2-45A8-9A25-8613C773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D12B17-856A-461F-B8FA-45C20240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38A3A1-56E7-49D8-8A7E-7164A43F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0FCE-D594-4868-84EE-5B05FFEF46F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202581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6C9DE8-6F4B-47FF-B8A0-C36D36454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C58F25-D77A-4E2E-92CD-F2CE025D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3A1349-0188-4D29-82A6-A95D1AB2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D0BB-6156-4376-B083-B5DA96F1F374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128703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15DD-1619-46FA-9DDC-4F1209786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24C18-3C38-481C-823D-8FE07CD8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E652E-DF03-42A0-987C-B2A31303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091E-E225-433D-9FF3-747CF18B1738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0883110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93889-80EA-4506-85B3-E4E20352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7A854-A25A-4234-8E37-EF479F81B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6C5B-3515-4BC2-A663-9D840ECD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427B-320E-4AEC-9F8A-2CF81C1C605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1126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63CE00D-A69C-4005-8FBD-DE9687991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DF9F992-7321-449B-9254-B732465E5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380B480A-51A6-4E24-9EAC-93AB7FC92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53739-4125-48EB-A87D-30CD9A31D58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8090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1ECFA84-71B8-489E-B7EF-50D04835D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136DE26-E6F3-49FA-ACFB-E5159DAC8F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5316837-7577-417B-9FEE-8161417C8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873C-8638-4D6F-9451-B8FDBC11588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4780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2A9053B-EA92-4239-B185-81CBCC8FD9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83047E7-5BDF-4036-8A71-0F357368A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30BB885-4F8F-4B6E-AE5A-AAE72A0ED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150AF-81F9-41A3-8E48-B43ACDEE7C6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217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B292A71-8005-4120-B7F3-EB2856FEF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C7D6182-7DB1-4011-A2A8-14E331E44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C667D5E-F6B7-44FA-A304-2C53514F92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5114-2921-497B-9F29-06B383DE80E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6293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F3B2654-D760-42DE-9855-EB67644BC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7DB0657-4B2D-467E-AC9C-7893BB9C6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7B2566D-E051-48D6-8633-62B46C710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81C4-772B-439F-AB2E-D85DA586578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49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2078237-5EBA-475F-9ABE-262DB80C3FC4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B8D11C-1717-438C-96B1-492986CAD114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1028" name="Rectangle 4" descr="Stationery">
            <a:extLst>
              <a:ext uri="{FF2B5EF4-FFF2-40B4-BE49-F238E27FC236}">
                <a16:creationId xmlns:a16="http://schemas.microsoft.com/office/drawing/2014/main" id="{CA6492EC-27E7-4D91-8C03-B1438242B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1029" name="Rectangle 5" descr="Stationery">
            <a:extLst>
              <a:ext uri="{FF2B5EF4-FFF2-40B4-BE49-F238E27FC236}">
                <a16:creationId xmlns:a16="http://schemas.microsoft.com/office/drawing/2014/main" id="{B466D8A1-8A1A-460F-8481-5EC989039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B09353-E95A-4B23-AAC9-1F3963871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2DA9C54-3906-4DD7-B21F-05545DD164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7F26038F-8E1D-4F8A-835A-D582D4B38B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EB7311E1-58EB-449C-AC06-ED2000187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">
            <a:extLst>
              <a:ext uri="{FF2B5EF4-FFF2-40B4-BE49-F238E27FC236}">
                <a16:creationId xmlns:a16="http://schemas.microsoft.com/office/drawing/2014/main" id="{D7E3272B-97E2-44AF-9F0B-0B59C9C5A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id-ID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DF7F7F6F-306D-4D9B-9F58-10C1806F39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7B319D8-F077-4E4E-B32C-56ED3A1A5EC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8DB0261B-0BA2-4589-99E8-997DA7A3E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45AEB-4AFC-49FD-859A-05D05A108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907CDB5B-F33B-4B40-9BEA-055FA670B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2286000"/>
            <a:ext cx="7289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9CE58-D8EF-438C-86D0-EA2E113EE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8350" y="6470650"/>
            <a:ext cx="1616075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13B94-F172-4C7C-8FC9-085684ED7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32200" y="6470650"/>
            <a:ext cx="44259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F9EEE-E652-4136-A3EE-1C89677C4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8000" y="6470650"/>
            <a:ext cx="7302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D672368-BDD1-4CB0-A0EC-A8FC9D54C1C1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9EAC7F-FCD9-44B7-982F-4A6C74FF52BE}"/>
              </a:ext>
            </a:extLst>
          </p:cNvPr>
          <p:cNvCxnSpPr/>
          <p:nvPr/>
        </p:nvCxnSpPr>
        <p:spPr>
          <a:xfrm flipV="1">
            <a:off x="5715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379" r:id="rId2"/>
    <p:sldLayoutId id="2147484407" r:id="rId3"/>
    <p:sldLayoutId id="2147484380" r:id="rId4"/>
    <p:sldLayoutId id="2147484381" r:id="rId5"/>
    <p:sldLayoutId id="2147484382" r:id="rId6"/>
    <p:sldLayoutId id="2147484408" r:id="rId7"/>
    <p:sldLayoutId id="2147484383" r:id="rId8"/>
    <p:sldLayoutId id="2147484409" r:id="rId9"/>
    <p:sldLayoutId id="2147484384" r:id="rId10"/>
    <p:sldLayoutId id="2147484410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13AB9BCB-FDCF-4133-A837-337E1D51F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D" altLang="en-US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9FA4957F-324A-4BFB-A8E0-CA6B8C336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D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EE5C8-9E93-456A-B3DC-DD9ADFB5D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CEA5A-D4A5-466B-A4A6-4C98AC04D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6CF8A-E725-492C-AD7F-96D33D855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42B9DA-9086-42D6-A458-94E3ED7B25BC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DF4173DB-DC42-426E-8001-C1B5ADB64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D" altLang="en-US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E0DCAF30-5932-4849-8A1E-FA82AC6C3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D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B8493-F198-4E96-B304-589EBD7EE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3A82B-A326-443F-AA20-D44FF6C1F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D4615-EF06-4650-8C2E-B05C3C5C8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7CF332-042A-462F-8751-CD4CCE433F5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395" r:id="rId2"/>
    <p:sldLayoutId id="2147484396" r:id="rId3"/>
    <p:sldLayoutId id="2147484397" r:id="rId4"/>
    <p:sldLayoutId id="2147484398" r:id="rId5"/>
    <p:sldLayoutId id="2147484399" r:id="rId6"/>
    <p:sldLayoutId id="2147484400" r:id="rId7"/>
    <p:sldLayoutId id="2147484401" r:id="rId8"/>
    <p:sldLayoutId id="2147484402" r:id="rId9"/>
    <p:sldLayoutId id="2147484403" r:id="rId10"/>
    <p:sldLayoutId id="214748440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03519-CF5C-4B02-8D0E-37536FA7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4959350"/>
            <a:ext cx="5295900" cy="14636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PERSPEKTIF METODE PENELITIAN</a:t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&amp; PENELITIAN PENDIDIKAN</a:t>
            </a:r>
            <a:endParaRPr lang="en-ID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53653-3930-47EF-A4BD-067ED071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0" y="4959350"/>
            <a:ext cx="3048000" cy="1463675"/>
          </a:xfrm>
        </p:spPr>
        <p:txBody>
          <a:bodyPr rtlCol="0"/>
          <a:lstStyle/>
          <a:p>
            <a:pPr marL="342900" indent="-342900" algn="ctr" eaLnBrk="1" fontAlgn="auto" hangingPunct="1">
              <a:spcBef>
                <a:spcPct val="20000"/>
              </a:spcBef>
              <a:defRPr/>
            </a:pPr>
            <a:r>
              <a:rPr lang="en-US" b="1" u="sng" dirty="0">
                <a:solidFill>
                  <a:srgbClr val="000000"/>
                </a:solidFill>
                <a:latin typeface="Tahoma" pitchFamily="34" charset="0"/>
              </a:rPr>
              <a:t>Dr. </a:t>
            </a:r>
            <a:r>
              <a:rPr lang="en-US" b="1" u="sng" dirty="0" err="1">
                <a:solidFill>
                  <a:srgbClr val="000000"/>
                </a:solidFill>
                <a:latin typeface="Tahoma" pitchFamily="34" charset="0"/>
              </a:rPr>
              <a:t>Endah</a:t>
            </a:r>
            <a:r>
              <a:rPr lang="en-US" b="1" u="sng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b="1" u="sng" dirty="0" err="1">
                <a:solidFill>
                  <a:srgbClr val="000000"/>
                </a:solidFill>
                <a:latin typeface="Tahoma" pitchFamily="34" charset="0"/>
              </a:rPr>
              <a:t>Andayani</a:t>
            </a:r>
            <a:r>
              <a:rPr lang="en-US" b="1" u="sng" dirty="0">
                <a:solidFill>
                  <a:srgbClr val="000000"/>
                </a:solidFill>
                <a:latin typeface="Tahoma" pitchFamily="34" charset="0"/>
              </a:rPr>
              <a:t>, MM</a:t>
            </a:r>
          </a:p>
          <a:p>
            <a:pPr marL="342900" indent="-342900" algn="ctr" eaLnBrk="1" fontAlgn="auto" hangingPunct="1">
              <a:spcBef>
                <a:spcPct val="20000"/>
              </a:spcBef>
              <a:defRPr/>
            </a:pPr>
            <a:r>
              <a:rPr lang="en-US" b="1" u="sng" dirty="0">
                <a:solidFill>
                  <a:srgbClr val="000000"/>
                </a:solidFill>
                <a:latin typeface="Tahoma" pitchFamily="34" charset="0"/>
              </a:rPr>
              <a:t>085755025191</a:t>
            </a:r>
            <a:endParaRPr lang="id-ID" b="1" u="sng" dirty="0">
              <a:solidFill>
                <a:srgbClr val="000000"/>
              </a:solidFill>
              <a:latin typeface="Tahoma" pitchFamily="34" charset="0"/>
            </a:endParaRPr>
          </a:p>
          <a:p>
            <a:pPr eaLnBrk="1" fontAlgn="auto" hangingPunct="1">
              <a:defRPr/>
            </a:pPr>
            <a:endParaRPr lang="en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B2F2C7-303F-4742-B2E2-6188F55D8566}"/>
              </a:ext>
            </a:extLst>
          </p:cNvPr>
          <p:cNvSpPr/>
          <p:nvPr/>
        </p:nvSpPr>
        <p:spPr>
          <a:xfrm>
            <a:off x="611560" y="4941168"/>
            <a:ext cx="2088232" cy="10801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MENGGAMBARKAN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4D969C-1E02-4385-B61F-1802021EAF84}"/>
              </a:ext>
            </a:extLst>
          </p:cNvPr>
          <p:cNvSpPr/>
          <p:nvPr/>
        </p:nvSpPr>
        <p:spPr>
          <a:xfrm>
            <a:off x="1907704" y="3789040"/>
            <a:ext cx="2088232" cy="10801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MEMBUKTIKAN TEORI YG SDH ADA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00EC0D-4A1B-4EF0-8C0A-71C2A2BFAC4F}"/>
              </a:ext>
            </a:extLst>
          </p:cNvPr>
          <p:cNvSpPr/>
          <p:nvPr/>
        </p:nvSpPr>
        <p:spPr>
          <a:xfrm>
            <a:off x="3203848" y="2636912"/>
            <a:ext cx="2088232" cy="10801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MENGEMBANGKAN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714654-A9D4-4EA0-9D68-C2F79FB6DB84}"/>
              </a:ext>
            </a:extLst>
          </p:cNvPr>
          <p:cNvSpPr/>
          <p:nvPr/>
        </p:nvSpPr>
        <p:spPr>
          <a:xfrm>
            <a:off x="4427984" y="1484784"/>
            <a:ext cx="2088232" cy="108012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MENEMUKAN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FFA596-51E2-47C8-AAF6-95792FE26166}"/>
              </a:ext>
            </a:extLst>
          </p:cNvPr>
          <p:cNvSpPr/>
          <p:nvPr/>
        </p:nvSpPr>
        <p:spPr>
          <a:xfrm>
            <a:off x="5796136" y="341683"/>
            <a:ext cx="2088232" cy="10801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MENCIPTAKAN  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8D4A26-794A-44D0-BBB3-F84847ADE14E}"/>
              </a:ext>
            </a:extLst>
          </p:cNvPr>
          <p:cNvSpPr txBox="1">
            <a:spLocks noChangeArrowheads="1"/>
          </p:cNvSpPr>
          <p:nvPr/>
        </p:nvSpPr>
        <p:spPr bwMode="auto">
          <a:xfrm rot="-2707954">
            <a:off x="4395788" y="3624263"/>
            <a:ext cx="4370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ID" altLang="en-US">
                <a:latin typeface="Arial Rounded MT Bold" panose="020F0704030504030204" pitchFamily="34" charset="0"/>
              </a:rPr>
              <a:t>TUJUAN UMUM PENELITIAN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003BE7F-2C3E-453E-BAEC-0F7E964949D8}"/>
              </a:ext>
            </a:extLst>
          </p:cNvPr>
          <p:cNvCxnSpPr/>
          <p:nvPr/>
        </p:nvCxnSpPr>
        <p:spPr>
          <a:xfrm flipV="1">
            <a:off x="3748088" y="1484313"/>
            <a:ext cx="4752975" cy="46116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789F996-BF9A-47AE-9612-40C4FD4E2F8F}"/>
              </a:ext>
            </a:extLst>
          </p:cNvPr>
          <p:cNvSpPr/>
          <p:nvPr/>
        </p:nvSpPr>
        <p:spPr>
          <a:xfrm>
            <a:off x="1387644" y="364604"/>
            <a:ext cx="2088232" cy="10801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MEMBUKTIKAN PEMIKIRAN BARU 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9F86A11-3520-401B-9278-27BAD03EC653}"/>
              </a:ext>
            </a:extLst>
          </p:cNvPr>
          <p:cNvCxnSpPr>
            <a:cxnSpLocks/>
          </p:cNvCxnSpPr>
          <p:nvPr/>
        </p:nvCxnSpPr>
        <p:spPr>
          <a:xfrm flipV="1">
            <a:off x="3455988" y="850900"/>
            <a:ext cx="23399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42C5A79-D5C2-4691-A140-A54F71AC1B51}"/>
              </a:ext>
            </a:extLst>
          </p:cNvPr>
          <p:cNvCxnSpPr>
            <a:cxnSpLocks/>
          </p:cNvCxnSpPr>
          <p:nvPr/>
        </p:nvCxnSpPr>
        <p:spPr>
          <a:xfrm flipV="1">
            <a:off x="2268538" y="1592263"/>
            <a:ext cx="0" cy="21240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B3325E8-D4E2-42F7-BDFE-D946D7A11B96}"/>
              </a:ext>
            </a:extLst>
          </p:cNvPr>
          <p:cNvCxnSpPr>
            <a:stCxn id="0" idx="6"/>
            <a:endCxn id="9" idx="2"/>
          </p:cNvCxnSpPr>
          <p:nvPr/>
        </p:nvCxnSpPr>
        <p:spPr>
          <a:xfrm flipV="1">
            <a:off x="2700338" y="2844800"/>
            <a:ext cx="3240087" cy="84138"/>
          </a:xfrm>
          <a:prstGeom prst="line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71607E-DFEE-4360-B277-39DB710FF02C}"/>
              </a:ext>
            </a:extLst>
          </p:cNvPr>
          <p:cNvCxnSpPr>
            <a:stCxn id="8" idx="4"/>
            <a:endCxn id="0" idx="0"/>
          </p:cNvCxnSpPr>
          <p:nvPr/>
        </p:nvCxnSpPr>
        <p:spPr>
          <a:xfrm>
            <a:off x="4392613" y="1908175"/>
            <a:ext cx="0" cy="2224088"/>
          </a:xfrm>
          <a:prstGeom prst="line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6CF02BD-99E9-4223-A46B-A38F22BEEC2E}"/>
              </a:ext>
            </a:extLst>
          </p:cNvPr>
          <p:cNvSpPr/>
          <p:nvPr/>
        </p:nvSpPr>
        <p:spPr>
          <a:xfrm>
            <a:off x="1619250" y="1125538"/>
            <a:ext cx="5400675" cy="35988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85435E-904C-4396-A0C9-B8E2AF19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40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2F76C-A78E-4D8E-9FFB-CD5B77B2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B40A196-D2D8-4E89-9925-039F2E3C5AC5}" type="slidenum">
              <a:rPr kumimoji="0" lang="en-US" sz="1400">
                <a:solidFill>
                  <a:srgbClr val="FFFFFF"/>
                </a:solidFill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kumimoji="0" lang="en-US" sz="140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99F1466-FBF1-43CE-97FA-8DEBC9C2BA19}"/>
              </a:ext>
            </a:extLst>
          </p:cNvPr>
          <p:cNvSpPr/>
          <p:nvPr/>
        </p:nvSpPr>
        <p:spPr>
          <a:xfrm>
            <a:off x="3275856" y="2285214"/>
            <a:ext cx="2232248" cy="1287801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KEGUNAAN PENELITIAN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D1B3E2-2AA2-4CAF-8C9D-6AF3A099AE44}"/>
              </a:ext>
            </a:extLst>
          </p:cNvPr>
          <p:cNvSpPr/>
          <p:nvPr/>
        </p:nvSpPr>
        <p:spPr>
          <a:xfrm>
            <a:off x="3276600" y="620713"/>
            <a:ext cx="2232025" cy="128746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MEMAHAMI MASALAH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22A7800-16DA-4121-BA24-DE1E20031D14}"/>
              </a:ext>
            </a:extLst>
          </p:cNvPr>
          <p:cNvSpPr/>
          <p:nvPr/>
        </p:nvSpPr>
        <p:spPr>
          <a:xfrm>
            <a:off x="5940425" y="2200275"/>
            <a:ext cx="2303463" cy="1287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MEMECAHKAN  MASALAH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D8641DC-4E3E-4537-985F-D869F3E912EA}"/>
              </a:ext>
            </a:extLst>
          </p:cNvPr>
          <p:cNvSpPr/>
          <p:nvPr/>
        </p:nvSpPr>
        <p:spPr>
          <a:xfrm>
            <a:off x="3239852" y="4132419"/>
            <a:ext cx="2304256" cy="1287801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ANTISIPASI   MASALAH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871D44-1A55-4D41-A861-93E87EF15F3B}"/>
              </a:ext>
            </a:extLst>
          </p:cNvPr>
          <p:cNvSpPr/>
          <p:nvPr/>
        </p:nvSpPr>
        <p:spPr>
          <a:xfrm>
            <a:off x="395536" y="2285214"/>
            <a:ext cx="2304256" cy="1287801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/>
              <a:t>MEMBUAT KEMAJUAN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>
            <a:extLst>
              <a:ext uri="{FF2B5EF4-FFF2-40B4-BE49-F238E27FC236}">
                <a16:creationId xmlns:a16="http://schemas.microsoft.com/office/drawing/2014/main" id="{F5AA4B52-4EBE-45AE-ABB1-A21F0E6A4E70}"/>
              </a:ext>
            </a:extLst>
          </p:cNvPr>
          <p:cNvSpPr/>
          <p:nvPr/>
        </p:nvSpPr>
        <p:spPr>
          <a:xfrm rot="16200000">
            <a:off x="1287612" y="2096852"/>
            <a:ext cx="5760640" cy="2520280"/>
          </a:xfrm>
          <a:prstGeom prst="blockArc">
            <a:avLst>
              <a:gd name="adj1" fmla="val 9901519"/>
              <a:gd name="adj2" fmla="val 948928"/>
              <a:gd name="adj3" fmla="val 20383"/>
            </a:avLst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ID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3C5DC5BD-17CF-4316-A414-6795EFE8C63D}"/>
              </a:ext>
            </a:extLst>
          </p:cNvPr>
          <p:cNvSpPr/>
          <p:nvPr/>
        </p:nvSpPr>
        <p:spPr>
          <a:xfrm>
            <a:off x="251520" y="2500587"/>
            <a:ext cx="2520282" cy="1288453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dirty="0">
                <a:solidFill>
                  <a:prstClr val="white"/>
                </a:solidFill>
                <a:latin typeface="Arial Rounded MT Bold" panose="020F0704030504030204" pitchFamily="34" charset="0"/>
              </a:rPr>
              <a:t>INDIKATOR PENELITIAN YG BAIK</a:t>
            </a:r>
            <a:endParaRPr kumimoji="0" lang="en-ID" sz="1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96BFA868-DF13-4569-8F1C-EE814A56AF09}"/>
              </a:ext>
            </a:extLst>
          </p:cNvPr>
          <p:cNvSpPr/>
          <p:nvPr/>
        </p:nvSpPr>
        <p:spPr>
          <a:xfrm>
            <a:off x="3851920" y="1484785"/>
            <a:ext cx="3888432" cy="1152128"/>
          </a:xfrm>
          <a:prstGeom prst="flowChartTerminator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BARU DAN ORIGINAL</a:t>
            </a:r>
          </a:p>
        </p:txBody>
      </p:sp>
      <p:sp>
        <p:nvSpPr>
          <p:cNvPr id="7" name="Flowchart: Terminator 6">
            <a:extLst>
              <a:ext uri="{FF2B5EF4-FFF2-40B4-BE49-F238E27FC236}">
                <a16:creationId xmlns:a16="http://schemas.microsoft.com/office/drawing/2014/main" id="{66EA41AB-F746-4FA6-A2B9-72FC32453E66}"/>
              </a:ext>
            </a:extLst>
          </p:cNvPr>
          <p:cNvSpPr/>
          <p:nvPr/>
        </p:nvSpPr>
        <p:spPr>
          <a:xfrm>
            <a:off x="3851920" y="2762165"/>
            <a:ext cx="3888432" cy="1152128"/>
          </a:xfrm>
          <a:prstGeom prst="flowChartTerminator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MANFAAT NYATA</a:t>
            </a:r>
            <a:endParaRPr kumimoji="0" lang="en-ID" sz="2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Flowchart: Terminator 11">
            <a:extLst>
              <a:ext uri="{FF2B5EF4-FFF2-40B4-BE49-F238E27FC236}">
                <a16:creationId xmlns:a16="http://schemas.microsoft.com/office/drawing/2014/main" id="{1B5CE096-D4ED-41AC-BDB1-9DDF1C3CD4DD}"/>
              </a:ext>
            </a:extLst>
          </p:cNvPr>
          <p:cNvSpPr/>
          <p:nvPr/>
        </p:nvSpPr>
        <p:spPr>
          <a:xfrm>
            <a:off x="3851920" y="4023724"/>
            <a:ext cx="3888432" cy="1152128"/>
          </a:xfrm>
          <a:prstGeom prst="flowChartTerminator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NILAI EKONOMI</a:t>
            </a:r>
            <a:endParaRPr kumimoji="0" lang="en-ID" sz="2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84F0DF2-280A-49D6-A4CC-4BE932E7864F}"/>
              </a:ext>
            </a:extLst>
          </p:cNvPr>
          <p:cNvSpPr/>
          <p:nvPr/>
        </p:nvSpPr>
        <p:spPr>
          <a:xfrm>
            <a:off x="2391015" y="3152968"/>
            <a:ext cx="1800200" cy="100811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JENIS PENELITIAN 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FF92EEB-69CB-458E-82FC-DA69FE8C75D8}"/>
              </a:ext>
            </a:extLst>
          </p:cNvPr>
          <p:cNvSpPr/>
          <p:nvPr/>
        </p:nvSpPr>
        <p:spPr>
          <a:xfrm rot="16200000">
            <a:off x="1045859" y="3387940"/>
            <a:ext cx="6427028" cy="467369"/>
          </a:xfrm>
          <a:prstGeom prst="triangle">
            <a:avLst>
              <a:gd name="adj" fmla="val 85901"/>
            </a:avLst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80F3B-134D-44A8-8F53-C6A4A12A51A0}"/>
              </a:ext>
            </a:extLst>
          </p:cNvPr>
          <p:cNvSpPr/>
          <p:nvPr/>
        </p:nvSpPr>
        <p:spPr>
          <a:xfrm>
            <a:off x="4581525" y="168275"/>
            <a:ext cx="214313" cy="642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D7D1EA-4677-4977-9A7E-59721FA9BF1C}"/>
              </a:ext>
            </a:extLst>
          </p:cNvPr>
          <p:cNvSpPr/>
          <p:nvPr/>
        </p:nvSpPr>
        <p:spPr>
          <a:xfrm>
            <a:off x="4928598" y="124060"/>
            <a:ext cx="1473354" cy="60018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TEMPAT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0BF968-E8A0-48F0-9EF2-3FDAD3D16751}"/>
              </a:ext>
            </a:extLst>
          </p:cNvPr>
          <p:cNvSpPr/>
          <p:nvPr/>
        </p:nvSpPr>
        <p:spPr>
          <a:xfrm>
            <a:off x="4889784" y="1909124"/>
            <a:ext cx="1473354" cy="74295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BIDANG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38649-26D6-4EA4-88EF-A2225D6B166F}"/>
              </a:ext>
            </a:extLst>
          </p:cNvPr>
          <p:cNvSpPr/>
          <p:nvPr/>
        </p:nvSpPr>
        <p:spPr>
          <a:xfrm>
            <a:off x="4889784" y="4676527"/>
            <a:ext cx="1512168" cy="8795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FUNGSI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EACFCD-03B0-490F-A20D-7BFF764F22FC}"/>
              </a:ext>
            </a:extLst>
          </p:cNvPr>
          <p:cNvSpPr/>
          <p:nvPr/>
        </p:nvSpPr>
        <p:spPr>
          <a:xfrm>
            <a:off x="4898882" y="2910504"/>
            <a:ext cx="1503070" cy="7429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TINGKAT EKPLANASI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1ECC99-889B-41D3-9869-2E0C99125098}"/>
              </a:ext>
            </a:extLst>
          </p:cNvPr>
          <p:cNvSpPr/>
          <p:nvPr/>
        </p:nvSpPr>
        <p:spPr>
          <a:xfrm>
            <a:off x="4935597" y="849428"/>
            <a:ext cx="1441347" cy="7429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 WAKTU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2F74A0-1B81-4F45-B5CE-EEFBC2955355}"/>
              </a:ext>
            </a:extLst>
          </p:cNvPr>
          <p:cNvSpPr/>
          <p:nvPr/>
        </p:nvSpPr>
        <p:spPr>
          <a:xfrm>
            <a:off x="4902350" y="5786416"/>
            <a:ext cx="1561934" cy="86925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 METODE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DD7103-BFDA-4947-B8EC-24EF2A20C2CA}"/>
              </a:ext>
            </a:extLst>
          </p:cNvPr>
          <p:cNvSpPr/>
          <p:nvPr/>
        </p:nvSpPr>
        <p:spPr>
          <a:xfrm>
            <a:off x="6646540" y="116632"/>
            <a:ext cx="2016224" cy="291478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LAPANGAN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DA35ED-1315-4458-AC7D-ABC548C32F58}"/>
              </a:ext>
            </a:extLst>
          </p:cNvPr>
          <p:cNvSpPr/>
          <p:nvPr/>
        </p:nvSpPr>
        <p:spPr>
          <a:xfrm>
            <a:off x="6646540" y="476672"/>
            <a:ext cx="2016224" cy="291478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PERPUSTAKAAN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188CFE-F3D9-4A06-86A0-C6DBEC49B4DC}"/>
              </a:ext>
            </a:extLst>
          </p:cNvPr>
          <p:cNvSpPr/>
          <p:nvPr/>
        </p:nvSpPr>
        <p:spPr>
          <a:xfrm>
            <a:off x="6646540" y="836712"/>
            <a:ext cx="2016224" cy="29147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CROS SECTIONAL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883D6F-05EE-4CF9-B585-8B27A547A0BE}"/>
              </a:ext>
            </a:extLst>
          </p:cNvPr>
          <p:cNvSpPr/>
          <p:nvPr/>
        </p:nvSpPr>
        <p:spPr>
          <a:xfrm>
            <a:off x="6646540" y="1124744"/>
            <a:ext cx="2016224" cy="29147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LONGITUDINA;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813783-1483-46E7-9843-0041BDB4D3FD}"/>
              </a:ext>
            </a:extLst>
          </p:cNvPr>
          <p:cNvSpPr/>
          <p:nvPr/>
        </p:nvSpPr>
        <p:spPr>
          <a:xfrm>
            <a:off x="6646540" y="1844824"/>
            <a:ext cx="2016224" cy="29147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AKADEMIK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929B5F-C4E7-42F3-8101-B0D83FF81BA4}"/>
              </a:ext>
            </a:extLst>
          </p:cNvPr>
          <p:cNvSpPr/>
          <p:nvPr/>
        </p:nvSpPr>
        <p:spPr>
          <a:xfrm>
            <a:off x="6646540" y="2157770"/>
            <a:ext cx="2016224" cy="29883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PROFESIONAL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C6707E-5929-40BD-B818-9BCCB909DDE7}"/>
              </a:ext>
            </a:extLst>
          </p:cNvPr>
          <p:cNvSpPr/>
          <p:nvPr/>
        </p:nvSpPr>
        <p:spPr>
          <a:xfrm>
            <a:off x="6646540" y="2496343"/>
            <a:ext cx="2016224" cy="29883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INSTITUSIONAL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C7F7A1-04C0-490E-A64F-1F5F372A4B30}"/>
              </a:ext>
            </a:extLst>
          </p:cNvPr>
          <p:cNvSpPr/>
          <p:nvPr/>
        </p:nvSpPr>
        <p:spPr>
          <a:xfrm>
            <a:off x="6646540" y="2852936"/>
            <a:ext cx="2016224" cy="29147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DESKRIPTIF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94D289-F978-4CBB-B6A3-A7B63013CCEE}"/>
              </a:ext>
            </a:extLst>
          </p:cNvPr>
          <p:cNvSpPr/>
          <p:nvPr/>
        </p:nvSpPr>
        <p:spPr>
          <a:xfrm>
            <a:off x="6646540" y="3140968"/>
            <a:ext cx="2016224" cy="29883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KOMPARARIF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5EC7A3-4ADD-4230-BEAA-6568E56C64D6}"/>
              </a:ext>
            </a:extLst>
          </p:cNvPr>
          <p:cNvSpPr/>
          <p:nvPr/>
        </p:nvSpPr>
        <p:spPr>
          <a:xfrm>
            <a:off x="6646540" y="3429000"/>
            <a:ext cx="2016224" cy="29883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ASOSIATIFL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4D4A6F-BFB6-4EC2-8515-6D1FC69D9199}"/>
              </a:ext>
            </a:extLst>
          </p:cNvPr>
          <p:cNvSpPr/>
          <p:nvPr/>
        </p:nvSpPr>
        <p:spPr>
          <a:xfrm>
            <a:off x="6660232" y="4509122"/>
            <a:ext cx="2016224" cy="2988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NEED TO KNOW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625A199-0C38-4FEB-958E-185140AEDF6A}"/>
              </a:ext>
            </a:extLst>
          </p:cNvPr>
          <p:cNvSpPr/>
          <p:nvPr/>
        </p:nvSpPr>
        <p:spPr>
          <a:xfrm>
            <a:off x="6646540" y="4883363"/>
            <a:ext cx="2016224" cy="3634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NEED TODO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C5E43D-A35A-418C-867E-1323A10FD74B}"/>
              </a:ext>
            </a:extLst>
          </p:cNvPr>
          <p:cNvSpPr/>
          <p:nvPr/>
        </p:nvSpPr>
        <p:spPr>
          <a:xfrm>
            <a:off x="6646540" y="5315411"/>
            <a:ext cx="2016224" cy="2988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NEED TO CHOOSE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B560F6-60BA-4A8F-B276-72EDAD88DCA9}"/>
              </a:ext>
            </a:extLst>
          </p:cNvPr>
          <p:cNvSpPr/>
          <p:nvPr/>
        </p:nvSpPr>
        <p:spPr>
          <a:xfrm>
            <a:off x="6646540" y="5661248"/>
            <a:ext cx="2016224" cy="29883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KUANTITATIF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D36C37-E521-4ACC-8246-DCC5459D7E39}"/>
              </a:ext>
            </a:extLst>
          </p:cNvPr>
          <p:cNvSpPr/>
          <p:nvPr/>
        </p:nvSpPr>
        <p:spPr>
          <a:xfrm>
            <a:off x="6646540" y="5949279"/>
            <a:ext cx="2016224" cy="34239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KUALITATIF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1573FC-9CE3-4CAB-91F1-797DF901395D}"/>
              </a:ext>
            </a:extLst>
          </p:cNvPr>
          <p:cNvSpPr/>
          <p:nvPr/>
        </p:nvSpPr>
        <p:spPr>
          <a:xfrm>
            <a:off x="6646540" y="6309320"/>
            <a:ext cx="2016224" cy="43996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KOMBINASI 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E8B1AA23-1C37-4742-859A-8E7E46B71CCB}"/>
              </a:ext>
            </a:extLst>
          </p:cNvPr>
          <p:cNvSpPr/>
          <p:nvPr/>
        </p:nvSpPr>
        <p:spPr>
          <a:xfrm rot="16200000">
            <a:off x="6115051" y="297831"/>
            <a:ext cx="638372" cy="275974"/>
          </a:xfrm>
          <a:prstGeom prst="triangle">
            <a:avLst>
              <a:gd name="adj" fmla="val 73947"/>
            </a:avLst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28ADE87-60A8-4876-A626-B5F66682D77E}"/>
              </a:ext>
            </a:extLst>
          </p:cNvPr>
          <p:cNvSpPr/>
          <p:nvPr/>
        </p:nvSpPr>
        <p:spPr>
          <a:xfrm rot="16200000">
            <a:off x="6102141" y="1203318"/>
            <a:ext cx="712138" cy="304654"/>
          </a:xfrm>
          <a:prstGeom prst="triangle">
            <a:avLst>
              <a:gd name="adj" fmla="val 7394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8EB56E2A-2A6F-49FE-A8F7-A13E9ADE0656}"/>
              </a:ext>
            </a:extLst>
          </p:cNvPr>
          <p:cNvSpPr/>
          <p:nvPr/>
        </p:nvSpPr>
        <p:spPr>
          <a:xfrm rot="16200000">
            <a:off x="6031902" y="2143574"/>
            <a:ext cx="879519" cy="314287"/>
          </a:xfrm>
          <a:prstGeom prst="triangle">
            <a:avLst>
              <a:gd name="adj" fmla="val 73947"/>
            </a:avLst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47A619B9-148C-413A-B64F-8ECAF59F434F}"/>
              </a:ext>
            </a:extLst>
          </p:cNvPr>
          <p:cNvSpPr/>
          <p:nvPr/>
        </p:nvSpPr>
        <p:spPr>
          <a:xfrm rot="16200000">
            <a:off x="5977628" y="3192137"/>
            <a:ext cx="879519" cy="314287"/>
          </a:xfrm>
          <a:prstGeom prst="triangle">
            <a:avLst>
              <a:gd name="adj" fmla="val 7394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C2F8DB2C-8A56-41F0-A61B-50B0D536FE4A}"/>
              </a:ext>
            </a:extLst>
          </p:cNvPr>
          <p:cNvSpPr/>
          <p:nvPr/>
        </p:nvSpPr>
        <p:spPr>
          <a:xfrm rot="16200000">
            <a:off x="5851723" y="4879964"/>
            <a:ext cx="1091343" cy="349657"/>
          </a:xfrm>
          <a:prstGeom prst="triangle">
            <a:avLst>
              <a:gd name="adj" fmla="val 73947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37C1A43-7653-4B99-B546-BB428EFAEF0F}"/>
              </a:ext>
            </a:extLst>
          </p:cNvPr>
          <p:cNvSpPr/>
          <p:nvPr/>
        </p:nvSpPr>
        <p:spPr>
          <a:xfrm rot="16200000">
            <a:off x="5899133" y="6096903"/>
            <a:ext cx="1103801" cy="314287"/>
          </a:xfrm>
          <a:prstGeom prst="triangle">
            <a:avLst>
              <a:gd name="adj" fmla="val 7394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797E88-9C54-4E43-92CD-85DD5C7E5D1F}"/>
              </a:ext>
            </a:extLst>
          </p:cNvPr>
          <p:cNvSpPr/>
          <p:nvPr/>
        </p:nvSpPr>
        <p:spPr>
          <a:xfrm>
            <a:off x="6628805" y="1452667"/>
            <a:ext cx="2016224" cy="29147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D" dirty="0">
                <a:solidFill>
                  <a:prstClr val="white"/>
                </a:solidFill>
                <a:latin typeface="Calibri"/>
              </a:rPr>
              <a:t>EXPOST FACTO</a:t>
            </a: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DB0BC31-5028-4230-A109-5A88F092BF8A}"/>
              </a:ext>
            </a:extLst>
          </p:cNvPr>
          <p:cNvSpPr/>
          <p:nvPr/>
        </p:nvSpPr>
        <p:spPr>
          <a:xfrm>
            <a:off x="4916055" y="3808468"/>
            <a:ext cx="1473354" cy="600183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D" dirty="0">
                <a:solidFill>
                  <a:prstClr val="white"/>
                </a:solidFill>
                <a:latin typeface="Calibri"/>
              </a:rPr>
              <a:t>MANFAAT</a:t>
            </a: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469AB6C-2C0E-493F-8DCF-8747129164EE}"/>
              </a:ext>
            </a:extLst>
          </p:cNvPr>
          <p:cNvSpPr/>
          <p:nvPr/>
        </p:nvSpPr>
        <p:spPr>
          <a:xfrm>
            <a:off x="6633997" y="3801040"/>
            <a:ext cx="2016224" cy="29147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D" dirty="0">
                <a:solidFill>
                  <a:prstClr val="white"/>
                </a:solidFill>
                <a:latin typeface="Calibri"/>
              </a:rPr>
              <a:t>DASAR</a:t>
            </a:r>
            <a:r>
              <a:rPr kumimoji="0" lang="en-ID" sz="180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762EF9-1CEF-4E27-90F0-58E0D6A31643}"/>
              </a:ext>
            </a:extLst>
          </p:cNvPr>
          <p:cNvSpPr/>
          <p:nvPr/>
        </p:nvSpPr>
        <p:spPr>
          <a:xfrm>
            <a:off x="6633997" y="4161080"/>
            <a:ext cx="2016224" cy="29147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D" dirty="0">
                <a:solidFill>
                  <a:prstClr val="white"/>
                </a:solidFill>
                <a:latin typeface="Calibri"/>
              </a:rPr>
              <a:t>TERAPAN</a:t>
            </a:r>
            <a:endParaRPr kumimoji="0" lang="en-ID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D14476F6-E41A-4FFE-93D3-3B34E1B657AF}"/>
              </a:ext>
            </a:extLst>
          </p:cNvPr>
          <p:cNvSpPr/>
          <p:nvPr/>
        </p:nvSpPr>
        <p:spPr>
          <a:xfrm rot="16200000">
            <a:off x="6102508" y="3982239"/>
            <a:ext cx="638372" cy="275974"/>
          </a:xfrm>
          <a:prstGeom prst="triangle">
            <a:avLst>
              <a:gd name="adj" fmla="val 73947"/>
            </a:avLst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8780" name="Picture 42">
            <a:extLst>
              <a:ext uri="{FF2B5EF4-FFF2-40B4-BE49-F238E27FC236}">
                <a16:creationId xmlns:a16="http://schemas.microsoft.com/office/drawing/2014/main" id="{E78D37E4-376B-48DE-8268-24B5B5F6A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68275"/>
            <a:ext cx="1943100" cy="641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D141F-4708-4301-8D7A-68984E29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8288" y="6356350"/>
            <a:ext cx="2057400" cy="365125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91A78CE-0242-4D23-A58E-E8B799B32958}" type="slidenum">
              <a:rPr kumimoji="0" lang="en-US" sz="1400">
                <a:solidFill>
                  <a:srgbClr val="FFFFFF"/>
                </a:solidFill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kumimoji="0" lang="en-US" sz="140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BB73FA-339D-4424-9591-5171815A6311}"/>
              </a:ext>
            </a:extLst>
          </p:cNvPr>
          <p:cNvSpPr/>
          <p:nvPr/>
        </p:nvSpPr>
        <p:spPr>
          <a:xfrm>
            <a:off x="174943" y="3212975"/>
            <a:ext cx="2232248" cy="9887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MACAM METODE PENELITIAN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C5DB6D-2C91-48C3-9BC8-68B003010F41}"/>
              </a:ext>
            </a:extLst>
          </p:cNvPr>
          <p:cNvSpPr/>
          <p:nvPr/>
        </p:nvSpPr>
        <p:spPr>
          <a:xfrm>
            <a:off x="3473685" y="1268759"/>
            <a:ext cx="2232248" cy="88203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Need To Know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EE2CA4-96D2-41B1-820F-95B289157E4F}"/>
              </a:ext>
            </a:extLst>
          </p:cNvPr>
          <p:cNvSpPr/>
          <p:nvPr/>
        </p:nvSpPr>
        <p:spPr>
          <a:xfrm>
            <a:off x="6444208" y="332656"/>
            <a:ext cx="2232248" cy="7200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 err="1">
                <a:latin typeface="Arial Rounded MT Bold" panose="020F0704030504030204" pitchFamily="34" charset="0"/>
              </a:rPr>
              <a:t>Metode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Kuantitatif</a:t>
            </a:r>
            <a:endParaRPr lang="en-ID" dirty="0">
              <a:latin typeface="Arial Rounded MT Bold" panose="020F07040305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91D508-33C4-4C27-9EC2-18E41604F420}"/>
              </a:ext>
            </a:extLst>
          </p:cNvPr>
          <p:cNvSpPr/>
          <p:nvPr/>
        </p:nvSpPr>
        <p:spPr>
          <a:xfrm>
            <a:off x="6444208" y="1147389"/>
            <a:ext cx="2232248" cy="6117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 err="1">
                <a:latin typeface="Arial Rounded MT Bold" panose="020F0704030504030204" pitchFamily="34" charset="0"/>
              </a:rPr>
              <a:t>Metode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Kualitatif</a:t>
            </a:r>
            <a:endParaRPr lang="en-ID" dirty="0">
              <a:latin typeface="Arial Rounded MT Bold" panose="020F07040305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0AAD2-BB7B-4E95-A757-C4E416E4BEBD}"/>
              </a:ext>
            </a:extLst>
          </p:cNvPr>
          <p:cNvSpPr/>
          <p:nvPr/>
        </p:nvSpPr>
        <p:spPr>
          <a:xfrm>
            <a:off x="6444208" y="1853808"/>
            <a:ext cx="2232248" cy="720080"/>
          </a:xfrm>
          <a:prstGeom prst="rect">
            <a:avLst/>
          </a:prstGeom>
          <a:solidFill>
            <a:srgbClr val="33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Mixed Methods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95E2A5-46FC-401D-8A5E-228280202053}"/>
              </a:ext>
            </a:extLst>
          </p:cNvPr>
          <p:cNvSpPr/>
          <p:nvPr/>
        </p:nvSpPr>
        <p:spPr>
          <a:xfrm>
            <a:off x="3482743" y="3212975"/>
            <a:ext cx="2232248" cy="98879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Need To 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0CAF02-4477-4861-82F9-6793EB0BC5A7}"/>
              </a:ext>
            </a:extLst>
          </p:cNvPr>
          <p:cNvSpPr/>
          <p:nvPr/>
        </p:nvSpPr>
        <p:spPr>
          <a:xfrm>
            <a:off x="6444208" y="2762961"/>
            <a:ext cx="2232248" cy="6117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R &amp; 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0235E0-9E4F-49DE-B109-9BFD3C20A201}"/>
              </a:ext>
            </a:extLst>
          </p:cNvPr>
          <p:cNvSpPr/>
          <p:nvPr/>
        </p:nvSpPr>
        <p:spPr>
          <a:xfrm>
            <a:off x="6444208" y="3465393"/>
            <a:ext cx="2232248" cy="6117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Action </a:t>
            </a:r>
            <a:r>
              <a:rPr lang="en-ID" dirty="0" err="1">
                <a:latin typeface="Arial Rounded MT Bold" panose="020F0704030504030204" pitchFamily="34" charset="0"/>
              </a:rPr>
              <a:t>Reseach</a:t>
            </a:r>
            <a:endParaRPr lang="en-ID" dirty="0">
              <a:latin typeface="Arial Rounded MT Bold" panose="020F07040305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3799DB-3A8C-4513-9271-4F418B93D2D8}"/>
              </a:ext>
            </a:extLst>
          </p:cNvPr>
          <p:cNvSpPr/>
          <p:nvPr/>
        </p:nvSpPr>
        <p:spPr>
          <a:xfrm>
            <a:off x="6444208" y="4201769"/>
            <a:ext cx="2232248" cy="7200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Operation Research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23B735-18CC-4A1C-84F9-7D8CF7587FAE}"/>
              </a:ext>
            </a:extLst>
          </p:cNvPr>
          <p:cNvSpPr/>
          <p:nvPr/>
        </p:nvSpPr>
        <p:spPr>
          <a:xfrm>
            <a:off x="6444208" y="5114909"/>
            <a:ext cx="2232248" cy="61176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Evaluation Research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D0EC21-5AE8-46C7-BC4F-C30BECF5012C}"/>
              </a:ext>
            </a:extLst>
          </p:cNvPr>
          <p:cNvSpPr/>
          <p:nvPr/>
        </p:nvSpPr>
        <p:spPr>
          <a:xfrm>
            <a:off x="6444208" y="5817341"/>
            <a:ext cx="2232248" cy="6117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Policy Research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D6E041-7E40-48C6-82AB-F4E7F69BDEA4}"/>
              </a:ext>
            </a:extLst>
          </p:cNvPr>
          <p:cNvSpPr/>
          <p:nvPr/>
        </p:nvSpPr>
        <p:spPr>
          <a:xfrm>
            <a:off x="3544595" y="5232278"/>
            <a:ext cx="2232248" cy="988793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dirty="0">
                <a:latin typeface="Arial Rounded MT Bold" panose="020F0704030504030204" pitchFamily="34" charset="0"/>
              </a:rPr>
              <a:t>Need To  Choose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10CECA1-798C-4483-B84F-6F26EE653F1A}"/>
              </a:ext>
            </a:extLst>
          </p:cNvPr>
          <p:cNvSpPr/>
          <p:nvPr/>
        </p:nvSpPr>
        <p:spPr>
          <a:xfrm rot="16200000">
            <a:off x="296196" y="3428999"/>
            <a:ext cx="4896546" cy="576065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F67BA5-B40B-403C-859E-D484FB50E5BF}"/>
              </a:ext>
            </a:extLst>
          </p:cNvPr>
          <p:cNvSpPr/>
          <p:nvPr/>
        </p:nvSpPr>
        <p:spPr>
          <a:xfrm>
            <a:off x="3032502" y="1268759"/>
            <a:ext cx="281096" cy="489654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40CC14D-A53D-41DE-9D6E-428F44185ED2}"/>
              </a:ext>
            </a:extLst>
          </p:cNvPr>
          <p:cNvSpPr/>
          <p:nvPr/>
        </p:nvSpPr>
        <p:spPr>
          <a:xfrm rot="16200000">
            <a:off x="4930379" y="1204071"/>
            <a:ext cx="2241230" cy="498397"/>
          </a:xfrm>
          <a:prstGeom prst="triangle">
            <a:avLst>
              <a:gd name="adj" fmla="val 2749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EFB878D-561B-4997-84FE-0341FFE79F9A}"/>
              </a:ext>
            </a:extLst>
          </p:cNvPr>
          <p:cNvSpPr/>
          <p:nvPr/>
        </p:nvSpPr>
        <p:spPr>
          <a:xfrm rot="16200000">
            <a:off x="5080232" y="3459090"/>
            <a:ext cx="1998738" cy="498397"/>
          </a:xfrm>
          <a:prstGeom prst="triangle">
            <a:avLst>
              <a:gd name="adj" fmla="val 38589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054558D7-78FE-42B1-B47B-7256CF61B8E3}"/>
              </a:ext>
            </a:extLst>
          </p:cNvPr>
          <p:cNvSpPr/>
          <p:nvPr/>
        </p:nvSpPr>
        <p:spPr>
          <a:xfrm rot="16200000">
            <a:off x="5426977" y="5518336"/>
            <a:ext cx="1305252" cy="498397"/>
          </a:xfrm>
          <a:prstGeom prst="triangle">
            <a:avLst>
              <a:gd name="adj" fmla="val 38589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>
            <a:extLst>
              <a:ext uri="{FF2B5EF4-FFF2-40B4-BE49-F238E27FC236}">
                <a16:creationId xmlns:a16="http://schemas.microsoft.com/office/drawing/2014/main" id="{1ED54CDF-CBDC-4F03-983E-E83B34C9F70F}"/>
              </a:ext>
            </a:extLst>
          </p:cNvPr>
          <p:cNvSpPr/>
          <p:nvPr/>
        </p:nvSpPr>
        <p:spPr>
          <a:xfrm>
            <a:off x="1357296" y="2285993"/>
            <a:ext cx="2071703" cy="1214446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KUALITATIF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5F6018B2-1DB9-4659-AED1-6D59DA45AAA4}"/>
              </a:ext>
            </a:extLst>
          </p:cNvPr>
          <p:cNvSpPr/>
          <p:nvPr/>
        </p:nvSpPr>
        <p:spPr>
          <a:xfrm>
            <a:off x="1428765" y="214290"/>
            <a:ext cx="2071703" cy="1214446"/>
          </a:xfrm>
          <a:prstGeom prst="homePlate">
            <a:avLst>
              <a:gd name="adj" fmla="val 2144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KUANTITTAIF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FAB95A85-AAD3-44C8-A929-A39329312340}"/>
              </a:ext>
            </a:extLst>
          </p:cNvPr>
          <p:cNvSpPr/>
          <p:nvPr/>
        </p:nvSpPr>
        <p:spPr>
          <a:xfrm>
            <a:off x="1428765" y="4786323"/>
            <a:ext cx="2071703" cy="1214446"/>
          </a:xfrm>
          <a:prstGeom prst="homePlate">
            <a:avLst>
              <a:gd name="adj" fmla="val 21440"/>
            </a:avLst>
          </a:prstGeom>
          <a:solidFill>
            <a:schemeClr val="tx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MIXED METHODS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E4695B8E-579C-4C0C-A561-4BBFBF4CB49D}"/>
              </a:ext>
            </a:extLst>
          </p:cNvPr>
          <p:cNvSpPr/>
          <p:nvPr/>
        </p:nvSpPr>
        <p:spPr>
          <a:xfrm>
            <a:off x="3857621" y="1571612"/>
            <a:ext cx="2643207" cy="428628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Ethnography</a:t>
            </a: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76386349-4C39-474B-9988-A1293D0FEEFA}"/>
              </a:ext>
            </a:extLst>
          </p:cNvPr>
          <p:cNvSpPr/>
          <p:nvPr/>
        </p:nvSpPr>
        <p:spPr>
          <a:xfrm>
            <a:off x="3857656" y="214291"/>
            <a:ext cx="2500331" cy="500066"/>
          </a:xfrm>
          <a:prstGeom prst="homePlate">
            <a:avLst>
              <a:gd name="adj" fmla="val 2144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Arial"/>
              </a:rPr>
              <a:t>SURVEI</a:t>
            </a:r>
            <a:endParaRPr kumimoji="0" lang="en-US" sz="18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E7470860-6D05-4BFC-8927-8C8CD55D472E}"/>
              </a:ext>
            </a:extLst>
          </p:cNvPr>
          <p:cNvSpPr/>
          <p:nvPr/>
        </p:nvSpPr>
        <p:spPr>
          <a:xfrm>
            <a:off x="3857656" y="928671"/>
            <a:ext cx="2500331" cy="500066"/>
          </a:xfrm>
          <a:prstGeom prst="homePlate">
            <a:avLst>
              <a:gd name="adj" fmla="val 2144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Arial"/>
              </a:rPr>
              <a:t>EKSPERIMEN</a:t>
            </a:r>
            <a:endParaRPr kumimoji="0" lang="en-US" sz="18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361E5524-5C21-4458-9B59-A37FD258AE5E}"/>
              </a:ext>
            </a:extLst>
          </p:cNvPr>
          <p:cNvSpPr/>
          <p:nvPr/>
        </p:nvSpPr>
        <p:spPr>
          <a:xfrm>
            <a:off x="3857620" y="4357718"/>
            <a:ext cx="2000264" cy="857256"/>
          </a:xfrm>
          <a:prstGeom prst="homePlate">
            <a:avLst>
              <a:gd name="adj" fmla="val 2144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SEQUENTIAL</a:t>
            </a:r>
          </a:p>
        </p:txBody>
      </p:sp>
      <p:sp>
        <p:nvSpPr>
          <p:cNvPr id="15" name="Pentagon 14">
            <a:extLst>
              <a:ext uri="{FF2B5EF4-FFF2-40B4-BE49-F238E27FC236}">
                <a16:creationId xmlns:a16="http://schemas.microsoft.com/office/drawing/2014/main" id="{DDE1466E-A9AC-4DF9-AD69-8BC04A39B69E}"/>
              </a:ext>
            </a:extLst>
          </p:cNvPr>
          <p:cNvSpPr/>
          <p:nvPr/>
        </p:nvSpPr>
        <p:spPr>
          <a:xfrm>
            <a:off x="3857620" y="5786478"/>
            <a:ext cx="2000264" cy="857256"/>
          </a:xfrm>
          <a:prstGeom prst="homePlate">
            <a:avLst>
              <a:gd name="adj" fmla="val 2144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CONCURRENT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03C29D34-00A7-4291-8650-E796476D0A43}"/>
              </a:ext>
            </a:extLst>
          </p:cNvPr>
          <p:cNvSpPr/>
          <p:nvPr/>
        </p:nvSpPr>
        <p:spPr>
          <a:xfrm>
            <a:off x="6286485" y="4071966"/>
            <a:ext cx="2357519" cy="571504"/>
          </a:xfrm>
          <a:prstGeom prst="homePlate">
            <a:avLst>
              <a:gd name="adj" fmla="val 2144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EXPLANATORY</a:t>
            </a:r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E3796A09-8B29-41FF-8507-47D9A3192CA2}"/>
              </a:ext>
            </a:extLst>
          </p:cNvPr>
          <p:cNvSpPr/>
          <p:nvPr/>
        </p:nvSpPr>
        <p:spPr>
          <a:xfrm>
            <a:off x="6286481" y="4714908"/>
            <a:ext cx="2357487" cy="571504"/>
          </a:xfrm>
          <a:prstGeom prst="homePlate">
            <a:avLst>
              <a:gd name="adj" fmla="val 2144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EXPLORATORY</a:t>
            </a: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92CF5A61-2843-4A08-9D5E-9A0BC6140456}"/>
              </a:ext>
            </a:extLst>
          </p:cNvPr>
          <p:cNvSpPr/>
          <p:nvPr/>
        </p:nvSpPr>
        <p:spPr>
          <a:xfrm>
            <a:off x="3857621" y="2071679"/>
            <a:ext cx="2643207" cy="357190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Grounded theory</a:t>
            </a:r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489769F0-F1D6-4722-95FE-669A04B473B5}"/>
              </a:ext>
            </a:extLst>
          </p:cNvPr>
          <p:cNvSpPr/>
          <p:nvPr/>
        </p:nvSpPr>
        <p:spPr>
          <a:xfrm>
            <a:off x="3857621" y="2500306"/>
            <a:ext cx="2643207" cy="428628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Cased studies</a:t>
            </a:r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089FE81A-0CF7-4165-96BC-3303BC5CE114}"/>
              </a:ext>
            </a:extLst>
          </p:cNvPr>
          <p:cNvSpPr/>
          <p:nvPr/>
        </p:nvSpPr>
        <p:spPr>
          <a:xfrm>
            <a:off x="3857621" y="3000373"/>
            <a:ext cx="2643207" cy="500066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Phenomenological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8D61861B-22D7-4A08-98AE-F75D944A0F54}"/>
              </a:ext>
            </a:extLst>
          </p:cNvPr>
          <p:cNvSpPr/>
          <p:nvPr/>
        </p:nvSpPr>
        <p:spPr>
          <a:xfrm>
            <a:off x="6286448" y="5643579"/>
            <a:ext cx="2500395" cy="571504"/>
          </a:xfrm>
          <a:prstGeom prst="homePlate">
            <a:avLst>
              <a:gd name="adj" fmla="val 2144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TRINGULALATION</a:t>
            </a:r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6AB86597-0FAE-47A0-A2CE-320F7017A75B}"/>
              </a:ext>
            </a:extLst>
          </p:cNvPr>
          <p:cNvSpPr/>
          <p:nvPr/>
        </p:nvSpPr>
        <p:spPr>
          <a:xfrm>
            <a:off x="6286516" y="6286521"/>
            <a:ext cx="2500363" cy="571504"/>
          </a:xfrm>
          <a:prstGeom prst="homePlate">
            <a:avLst>
              <a:gd name="adj" fmla="val 2144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EMBEDDED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F38604-1EBD-4CC0-A879-9B57EFE7B89B}"/>
              </a:ext>
            </a:extLst>
          </p:cNvPr>
          <p:cNvSpPr/>
          <p:nvPr/>
        </p:nvSpPr>
        <p:spPr>
          <a:xfrm>
            <a:off x="285729" y="1357299"/>
            <a:ext cx="785819" cy="400052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METODE PENELITIAN 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D1878718-69B2-4344-8CD7-E5D39BDB79B4}"/>
              </a:ext>
            </a:extLst>
          </p:cNvPr>
          <p:cNvSpPr/>
          <p:nvPr/>
        </p:nvSpPr>
        <p:spPr>
          <a:xfrm rot="16200000">
            <a:off x="2571737" y="2714656"/>
            <a:ext cx="2143140" cy="285752"/>
          </a:xfrm>
          <a:prstGeom prst="triangl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CA7CCCDE-5042-4D17-88A2-561859FB0D63}"/>
              </a:ext>
            </a:extLst>
          </p:cNvPr>
          <p:cNvSpPr/>
          <p:nvPr/>
        </p:nvSpPr>
        <p:spPr>
          <a:xfrm rot="16200000">
            <a:off x="2464580" y="5393605"/>
            <a:ext cx="2357454" cy="285752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8A2CF65-999E-4DA8-A6E6-5AAC3557CF90}"/>
              </a:ext>
            </a:extLst>
          </p:cNvPr>
          <p:cNvSpPr/>
          <p:nvPr/>
        </p:nvSpPr>
        <p:spPr>
          <a:xfrm rot="16200000">
            <a:off x="3000366" y="714374"/>
            <a:ext cx="1285884" cy="28575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219BA2D7-82E0-4FFC-8445-7C48C9595781}"/>
              </a:ext>
            </a:extLst>
          </p:cNvPr>
          <p:cNvSpPr/>
          <p:nvPr/>
        </p:nvSpPr>
        <p:spPr>
          <a:xfrm rot="16200000">
            <a:off x="5429257" y="4572070"/>
            <a:ext cx="1285884" cy="285753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EB751288-5037-430E-A301-C9773114238A}"/>
              </a:ext>
            </a:extLst>
          </p:cNvPr>
          <p:cNvSpPr/>
          <p:nvPr/>
        </p:nvSpPr>
        <p:spPr>
          <a:xfrm rot="16200000">
            <a:off x="5429257" y="6143680"/>
            <a:ext cx="1285884" cy="285753"/>
          </a:xfrm>
          <a:prstGeom prst="triangl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9F9F6A00-75C1-4C6B-94C3-BA574AA762BB}"/>
              </a:ext>
            </a:extLst>
          </p:cNvPr>
          <p:cNvSpPr/>
          <p:nvPr/>
        </p:nvSpPr>
        <p:spPr>
          <a:xfrm>
            <a:off x="3857621" y="3571876"/>
            <a:ext cx="2643207" cy="500066"/>
          </a:xfrm>
          <a:prstGeom prst="homePlate">
            <a:avLst>
              <a:gd name="adj" fmla="val 21440"/>
            </a:avLst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dirty="0">
                <a:solidFill>
                  <a:srgbClr val="FFFFFF"/>
                </a:solidFill>
                <a:latin typeface="Arial"/>
              </a:rPr>
              <a:t>Narrative research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EF445B9-3D1E-4150-B3AA-47249676F4DF}"/>
              </a:ext>
            </a:extLst>
          </p:cNvPr>
          <p:cNvCxnSpPr/>
          <p:nvPr/>
        </p:nvCxnSpPr>
        <p:spPr>
          <a:xfrm rot="5400000" flipH="1" flipV="1">
            <a:off x="285750" y="1785938"/>
            <a:ext cx="1928813" cy="357187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E99FAE9-1C7D-4684-816E-1E7A569C0AB7}"/>
              </a:ext>
            </a:extLst>
          </p:cNvPr>
          <p:cNvCxnSpPr/>
          <p:nvPr/>
        </p:nvCxnSpPr>
        <p:spPr>
          <a:xfrm rot="16200000" flipH="1">
            <a:off x="-18256" y="3947319"/>
            <a:ext cx="2465387" cy="42862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D1BB74C-E9A9-496A-815B-F3ABA6C3CA0F}"/>
              </a:ext>
            </a:extLst>
          </p:cNvPr>
          <p:cNvCxnSpPr/>
          <p:nvPr/>
        </p:nvCxnSpPr>
        <p:spPr>
          <a:xfrm>
            <a:off x="1000125" y="3000375"/>
            <a:ext cx="428625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C2B7-3217-4655-87EB-F711B9DF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bg1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D" b="1" dirty="0"/>
              <a:t>JUDUL PENELITIAN DESKRIPTIF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60ED8-9408-4232-A02D-9846E0466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01411"/>
          </a:xfrm>
          <a:solidFill>
            <a:schemeClr val="bg1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dirty="0" err="1"/>
              <a:t>Kualitas</a:t>
            </a:r>
            <a:r>
              <a:rPr lang="en-ID" sz="2800" b="1" dirty="0"/>
              <a:t> </a:t>
            </a:r>
            <a:r>
              <a:rPr lang="en-ID" sz="2800" b="1" u="sng" dirty="0" err="1"/>
              <a:t>Pembelajaran</a:t>
            </a:r>
            <a:r>
              <a:rPr lang="en-ID" sz="2800" b="1" dirty="0"/>
              <a:t> di Era </a:t>
            </a:r>
            <a:r>
              <a:rPr lang="en-ID" sz="2800" b="1" dirty="0" err="1"/>
              <a:t>Covid</a:t>
            </a:r>
            <a:r>
              <a:rPr lang="en-ID" sz="2800" b="1" dirty="0"/>
              <a:t> 19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u="sng" dirty="0" err="1"/>
              <a:t>Penghasilan</a:t>
            </a:r>
            <a:r>
              <a:rPr lang="en-ID" sz="2800" b="1" dirty="0"/>
              <a:t> </a:t>
            </a:r>
            <a:r>
              <a:rPr lang="en-ID" sz="2800" b="1" dirty="0" err="1"/>
              <a:t>penduduk</a:t>
            </a:r>
            <a:r>
              <a:rPr lang="en-ID" sz="2800" b="1" dirty="0"/>
              <a:t> di Era </a:t>
            </a:r>
            <a:r>
              <a:rPr lang="en-ID" sz="2800" b="1" dirty="0" err="1"/>
              <a:t>Covid</a:t>
            </a:r>
            <a:r>
              <a:rPr lang="en-ID" sz="2800" b="1" dirty="0"/>
              <a:t> 19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u="sng" dirty="0" err="1"/>
              <a:t>Kepuasan</a:t>
            </a:r>
            <a:r>
              <a:rPr lang="en-ID" sz="2800" b="1" dirty="0"/>
              <a:t> </a:t>
            </a:r>
            <a:r>
              <a:rPr lang="en-ID" sz="2800" b="1" dirty="0" err="1"/>
              <a:t>mahasiswa</a:t>
            </a:r>
            <a:r>
              <a:rPr lang="en-ID" sz="2800" b="1" dirty="0"/>
              <a:t> </a:t>
            </a:r>
            <a:r>
              <a:rPr lang="en-ID" sz="2800" b="1" dirty="0" err="1"/>
              <a:t>terhadap</a:t>
            </a:r>
            <a:r>
              <a:rPr lang="en-ID" sz="2800" b="1" dirty="0"/>
              <a:t> </a:t>
            </a:r>
            <a:r>
              <a:rPr lang="en-ID" sz="2800" b="1" dirty="0" err="1"/>
              <a:t>perkuliahan</a:t>
            </a:r>
            <a:r>
              <a:rPr lang="en-ID" sz="2800" b="1" dirty="0"/>
              <a:t> dg system  daring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dirty="0"/>
              <a:t>Kinerja PNS/ASN di era pandemic </a:t>
            </a:r>
            <a:r>
              <a:rPr lang="en-ID" sz="2800" b="1" dirty="0" err="1"/>
              <a:t>covid</a:t>
            </a:r>
            <a:r>
              <a:rPr lang="en-ID" sz="2800" b="1" dirty="0"/>
              <a:t> 19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dirty="0" err="1"/>
              <a:t>Kualitas</a:t>
            </a:r>
            <a:r>
              <a:rPr lang="en-ID" sz="2800" b="1" dirty="0"/>
              <a:t> </a:t>
            </a:r>
            <a:r>
              <a:rPr lang="en-ID" sz="2800" b="1" u="sng" dirty="0" err="1"/>
              <a:t>pelayanan</a:t>
            </a:r>
            <a:r>
              <a:rPr lang="en-ID" sz="2800" b="1" dirty="0"/>
              <a:t> </a:t>
            </a:r>
            <a:r>
              <a:rPr lang="en-ID" sz="2800" b="1" dirty="0" err="1"/>
              <a:t>rumah</a:t>
            </a:r>
            <a:r>
              <a:rPr lang="en-ID" sz="2800" b="1" dirty="0"/>
              <a:t> </a:t>
            </a:r>
            <a:r>
              <a:rPr lang="en-ID" sz="2800" b="1" dirty="0" err="1"/>
              <a:t>sakit</a:t>
            </a:r>
            <a:r>
              <a:rPr lang="en-ID" sz="2800" b="1" dirty="0"/>
              <a:t> pandemic </a:t>
            </a:r>
            <a:r>
              <a:rPr lang="en-ID" sz="2800" b="1" dirty="0" err="1"/>
              <a:t>covid</a:t>
            </a:r>
            <a:r>
              <a:rPr lang="en-ID" sz="2800" b="1" dirty="0"/>
              <a:t> 19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sz="2800" b="1" dirty="0" err="1"/>
              <a:t>Kualtas</a:t>
            </a:r>
            <a:r>
              <a:rPr lang="en-ID" sz="2800" b="1" dirty="0"/>
              <a:t> </a:t>
            </a:r>
            <a:r>
              <a:rPr lang="en-ID" sz="2800" b="1" dirty="0" err="1"/>
              <a:t>pelayanan</a:t>
            </a:r>
            <a:r>
              <a:rPr lang="en-ID" sz="2800" b="1" dirty="0"/>
              <a:t> dan </a:t>
            </a:r>
            <a:r>
              <a:rPr lang="en-ID" sz="2800" b="1" dirty="0" err="1"/>
              <a:t>Kepuasan</a:t>
            </a:r>
            <a:r>
              <a:rPr lang="en-ID" sz="2800" b="1" dirty="0"/>
              <a:t> </a:t>
            </a:r>
            <a:r>
              <a:rPr lang="en-ID" sz="2800" b="1" dirty="0" err="1"/>
              <a:t>pasien</a:t>
            </a:r>
            <a:r>
              <a:rPr lang="en-ID" sz="2800" b="1" dirty="0"/>
              <a:t> RS </a:t>
            </a:r>
            <a:r>
              <a:rPr lang="en-ID" sz="2800" b="1" dirty="0" err="1"/>
              <a:t>pandemi</a:t>
            </a:r>
            <a:r>
              <a:rPr lang="en-ID" sz="2800" b="1" dirty="0"/>
              <a:t> </a:t>
            </a:r>
            <a:r>
              <a:rPr lang="en-ID" sz="2800" b="1" dirty="0" err="1"/>
              <a:t>covid</a:t>
            </a:r>
            <a:r>
              <a:rPr lang="en-ID" sz="2800" b="1" dirty="0"/>
              <a:t> 19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B199F-1E33-4101-855C-54375211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solidFill>
            <a:schemeClr val="accent4">
              <a:lumMod val="20000"/>
              <a:lumOff val="80000"/>
            </a:schemeClr>
          </a:solidFill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D" b="1" dirty="0"/>
              <a:t>JUDUL PENELITIAN KOMPARATIF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224C-EF90-45CD-A29C-DF7CE1B3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78362"/>
          </a:xfrm>
          <a:solidFill>
            <a:schemeClr val="bg1"/>
          </a:solidFill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b="1" dirty="0" err="1"/>
              <a:t>Studi</a:t>
            </a:r>
            <a:r>
              <a:rPr lang="en-ID" b="1" dirty="0"/>
              <a:t> </a:t>
            </a:r>
            <a:r>
              <a:rPr lang="en-ID" b="1" dirty="0" err="1"/>
              <a:t>komparatif</a:t>
            </a:r>
            <a:r>
              <a:rPr lang="en-ID" b="1" dirty="0"/>
              <a:t> </a:t>
            </a:r>
            <a:r>
              <a:rPr lang="en-ID" b="1" dirty="0" err="1"/>
              <a:t>perbedaan</a:t>
            </a:r>
            <a:r>
              <a:rPr lang="en-ID" b="1" dirty="0"/>
              <a:t> </a:t>
            </a:r>
            <a:r>
              <a:rPr lang="en-ID" b="1" dirty="0" err="1"/>
              <a:t>penghasilan</a:t>
            </a:r>
            <a:r>
              <a:rPr lang="en-ID" b="1" dirty="0"/>
              <a:t> </a:t>
            </a:r>
            <a:r>
              <a:rPr lang="en-ID" b="1" dirty="0" err="1"/>
              <a:t>dosen</a:t>
            </a:r>
            <a:r>
              <a:rPr lang="en-ID" b="1" dirty="0"/>
              <a:t> </a:t>
            </a:r>
            <a:r>
              <a:rPr lang="en-ID" b="1" dirty="0" err="1"/>
              <a:t>sebelum</a:t>
            </a:r>
            <a:r>
              <a:rPr lang="en-ID" b="1" dirty="0"/>
              <a:t> dan </a:t>
            </a:r>
            <a:r>
              <a:rPr lang="en-ID" b="1" dirty="0" err="1"/>
              <a:t>sesudah</a:t>
            </a:r>
            <a:r>
              <a:rPr lang="en-ID" b="1" dirty="0"/>
              <a:t> pandemic </a:t>
            </a:r>
            <a:r>
              <a:rPr lang="en-ID" b="1" dirty="0" err="1"/>
              <a:t>covid</a:t>
            </a:r>
            <a:r>
              <a:rPr lang="en-ID" b="1" dirty="0"/>
              <a:t> 19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ID" b="1" dirty="0" err="1"/>
              <a:t>Perbandingan</a:t>
            </a:r>
            <a:r>
              <a:rPr lang="en-ID" b="1" dirty="0"/>
              <a:t>  </a:t>
            </a:r>
            <a:r>
              <a:rPr lang="en-ID" b="1" dirty="0" err="1"/>
              <a:t>kualitas</a:t>
            </a:r>
            <a:r>
              <a:rPr lang="en-ID" b="1" dirty="0"/>
              <a:t> </a:t>
            </a:r>
            <a:r>
              <a:rPr lang="en-ID" b="1" dirty="0" err="1"/>
              <a:t>pelayanan</a:t>
            </a:r>
            <a:r>
              <a:rPr lang="en-ID" b="1" dirty="0"/>
              <a:t> </a:t>
            </a:r>
            <a:r>
              <a:rPr lang="en-ID" b="1" dirty="0" err="1"/>
              <a:t>antara</a:t>
            </a:r>
            <a:r>
              <a:rPr lang="en-ID" b="1" dirty="0"/>
              <a:t> </a:t>
            </a:r>
            <a:r>
              <a:rPr lang="en-ID" b="1" dirty="0" err="1"/>
              <a:t>Rumah</a:t>
            </a:r>
            <a:r>
              <a:rPr lang="en-ID" b="1" dirty="0"/>
              <a:t> </a:t>
            </a:r>
            <a:r>
              <a:rPr lang="en-ID" b="1" dirty="0" err="1"/>
              <a:t>Sakit</a:t>
            </a:r>
            <a:r>
              <a:rPr lang="en-ID" b="1" dirty="0"/>
              <a:t> Negeri di Surabaya,  </a:t>
            </a:r>
            <a:r>
              <a:rPr lang="en-ID" b="1" dirty="0" err="1"/>
              <a:t>Jakartadan</a:t>
            </a:r>
            <a:r>
              <a:rPr lang="en-ID" b="1" dirty="0"/>
              <a:t> Medan 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penangan</a:t>
            </a:r>
            <a:r>
              <a:rPr lang="en-ID" b="1" dirty="0"/>
              <a:t> </a:t>
            </a:r>
            <a:r>
              <a:rPr lang="en-ID" b="1" dirty="0" err="1"/>
              <a:t>pasien</a:t>
            </a:r>
            <a:r>
              <a:rPr lang="en-ID" b="1" dirty="0"/>
              <a:t> </a:t>
            </a:r>
            <a:r>
              <a:rPr lang="en-ID" b="1" dirty="0" err="1"/>
              <a:t>Covid</a:t>
            </a:r>
            <a:r>
              <a:rPr lang="en-ID" b="1" dirty="0"/>
              <a:t> 19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ID" b="1" dirty="0" err="1"/>
              <a:t>Perbandingan</a:t>
            </a:r>
            <a:r>
              <a:rPr lang="en-ID" b="1" dirty="0"/>
              <a:t> </a:t>
            </a:r>
            <a:r>
              <a:rPr lang="en-ID" b="1" dirty="0" err="1"/>
              <a:t>kinerja</a:t>
            </a:r>
            <a:r>
              <a:rPr lang="en-ID" b="1" dirty="0"/>
              <a:t> </a:t>
            </a:r>
            <a:r>
              <a:rPr lang="en-ID" b="1" dirty="0" err="1"/>
              <a:t>antara</a:t>
            </a:r>
            <a:r>
              <a:rPr lang="en-ID" b="1" dirty="0"/>
              <a:t> PNS di Kota </a:t>
            </a:r>
            <a:r>
              <a:rPr lang="en-ID" b="1" dirty="0" err="1"/>
              <a:t>Yoagyakarta</a:t>
            </a:r>
            <a:r>
              <a:rPr lang="en-ID" b="1" dirty="0"/>
              <a:t>, Surakarta, Bandung dan Semarang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ID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ID" dirty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D227E6C3-92EC-4F60-83EF-DF9C0C044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762000"/>
            <a:ext cx="75644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3600" b="1">
                <a:solidFill>
                  <a:srgbClr val="CC3300"/>
                </a:solidFill>
                <a:latin typeface="Tahoma" panose="020B0604030504040204" pitchFamily="34" charset="0"/>
              </a:rPr>
              <a:t>Penelitian menurut Pendekatan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5FF97F9A-A42D-4FEB-9E39-05D2A1CAC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solidFill>
                  <a:srgbClr val="0000CC"/>
                </a:solidFill>
                <a:latin typeface="Tahoma" pitchFamily="34" charset="0"/>
              </a:rPr>
              <a:t>1.  </a:t>
            </a:r>
            <a:r>
              <a:rPr kumimoji="0" lang="en-US" sz="1800" b="1" dirty="0" err="1">
                <a:solidFill>
                  <a:srgbClr val="0000CC"/>
                </a:solidFill>
                <a:latin typeface="Tahoma" pitchFamily="34" charset="0"/>
              </a:rPr>
              <a:t>Penelitian</a:t>
            </a:r>
            <a:r>
              <a:rPr kumimoji="0" lang="en-US" sz="1800" b="1" dirty="0">
                <a:solidFill>
                  <a:srgbClr val="0000CC"/>
                </a:solidFill>
                <a:latin typeface="Tahoma" pitchFamily="34" charset="0"/>
              </a:rPr>
              <a:t> Survey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latin typeface="Tahoma" pitchFamily="34" charset="0"/>
              </a:rPr>
              <a:t>	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Kerlinger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dilakukan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pada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rgbClr val="FF0000"/>
                </a:solidFill>
                <a:latin typeface="Tahoma" pitchFamily="34" charset="0"/>
              </a:rPr>
              <a:t>populasi</a:t>
            </a:r>
            <a:r>
              <a:rPr kumimoji="0" lang="en-US" sz="1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besar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maupun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kecil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data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diambil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dari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rgbClr val="FF0000"/>
                </a:solidFill>
                <a:latin typeface="Tahoma" pitchFamily="34" charset="0"/>
              </a:rPr>
              <a:t>sampel</a:t>
            </a:r>
            <a:r>
              <a:rPr kumimoji="0" lang="en-US" sz="1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rgbClr val="FF0000"/>
                </a:solidFill>
                <a:latin typeface="Tahoma" pitchFamily="34" charset="0"/>
              </a:rPr>
              <a:t>untuk</a:t>
            </a:r>
            <a:r>
              <a:rPr kumimoji="0" lang="en-US" sz="18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rgbClr val="FF0000"/>
                </a:solidFill>
                <a:latin typeface="Tahoma" pitchFamily="34" charset="0"/>
              </a:rPr>
              <a:t>generalisasi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1800" b="1" dirty="0">
              <a:solidFill>
                <a:schemeClr val="accent5">
                  <a:lumMod val="10000"/>
                </a:schemeClr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2.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i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Ex Post Facto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latin typeface="Tahoma" pitchFamily="34" charset="0"/>
              </a:rPr>
              <a:t>	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meneliti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peristiwa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telah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terjadi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kemudian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merunut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belakang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melalui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data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tsb</a:t>
            </a:r>
            <a:r>
              <a:rPr kumimoji="0" lang="id-ID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menemukan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faktor-faktor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mendahului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atau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menentukan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sebab-sebab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atas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peristiwa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diteliti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1800" b="1" dirty="0"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solidFill>
                  <a:srgbClr val="008000"/>
                </a:solidFill>
                <a:latin typeface="Tahoma" pitchFamily="34" charset="0"/>
              </a:rPr>
              <a:t>3. </a:t>
            </a:r>
            <a:r>
              <a:rPr kumimoji="0" lang="en-US" sz="1800" b="1" dirty="0" err="1">
                <a:solidFill>
                  <a:srgbClr val="008000"/>
                </a:solidFill>
                <a:latin typeface="Tahoma" pitchFamily="34" charset="0"/>
              </a:rPr>
              <a:t>Penelitian</a:t>
            </a:r>
            <a:r>
              <a:rPr kumimoji="0" lang="en-US" sz="1800" b="1" dirty="0">
                <a:solidFill>
                  <a:srgbClr val="008000"/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rgbClr val="008000"/>
                </a:solidFill>
                <a:latin typeface="Tahoma" pitchFamily="34" charset="0"/>
              </a:rPr>
              <a:t>Eksperimen</a:t>
            </a:r>
            <a:r>
              <a:rPr kumimoji="0" lang="id-ID" sz="1800" b="1" dirty="0">
                <a:solidFill>
                  <a:srgbClr val="008000"/>
                </a:solidFill>
                <a:latin typeface="Tahoma" pitchFamily="34" charset="0"/>
              </a:rPr>
              <a:t>t</a:t>
            </a:r>
            <a:endParaRPr kumimoji="0" lang="en-US" sz="1800" b="1" dirty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1800" b="1" dirty="0">
                <a:latin typeface="Tahoma" pitchFamily="34" charset="0"/>
              </a:rPr>
              <a:t>	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berusaha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mencari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pengaruh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variabel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tertentu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terhadap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variabel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lain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dalam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kondisi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terkontrol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secara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ketat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Metode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eksperimen</a:t>
            </a:r>
            <a:r>
              <a:rPr kumimoji="0" lang="id-ID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yaitu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1800" b="1" i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pre experimental, true experimental, factorial, </a:t>
            </a:r>
            <a:r>
              <a:rPr kumimoji="0" lang="en-US" sz="1800" b="1" i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1800" b="1" i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quasi experimental 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(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Tuckman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).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Pada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umumnya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dilakukan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</a:t>
            </a:r>
            <a:r>
              <a:rPr kumimoji="0" lang="en-US" sz="1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1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laboratorium</a:t>
            </a:r>
            <a:r>
              <a:rPr kumimoji="0" lang="en-US" sz="1800" b="1" dirty="0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1A1B78F-72BF-4F2A-90D0-05A79E7A3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4.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Naturalistik</a:t>
            </a:r>
            <a:endParaRPr kumimoji="0" lang="en-US" sz="2000" b="1" dirty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Metode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digunakan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meneliti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pada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kondisi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obyek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alami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Teknik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pengumpulan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data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dilakukan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secara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triangulasi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(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gabungan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), data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dihasilkan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bersifat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deskriptif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analisis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data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dilakukan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secara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induktif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ini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menekankan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makna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(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kualitatif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).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5. </a:t>
            </a:r>
            <a:r>
              <a:rPr kumimoji="0" lang="en-US" sz="2000" b="1" i="1" dirty="0">
                <a:solidFill>
                  <a:srgbClr val="FF0066"/>
                </a:solidFill>
                <a:latin typeface="Tahoma" pitchFamily="34" charset="0"/>
              </a:rPr>
              <a:t>Policy Research </a:t>
            </a: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(</a:t>
            </a:r>
            <a:r>
              <a:rPr kumimoji="0" lang="en-US" sz="2000" b="1" dirty="0" err="1">
                <a:solidFill>
                  <a:srgbClr val="FF0066"/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FF0066"/>
                </a:solidFill>
                <a:latin typeface="Tahoma" pitchFamily="34" charset="0"/>
              </a:rPr>
              <a:t>kebijakan</a:t>
            </a: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Dilakukan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terhadap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masalah-masalah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sosial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mendasar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sehingga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temuannya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dapat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direkomendasikan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kepada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pembuat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keputusan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bertindak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secara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praktis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dalam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menyelesaikan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masalah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Tepat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perencana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perencanaan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6. </a:t>
            </a:r>
            <a:r>
              <a:rPr kumimoji="0" lang="en-US" sz="2000" b="1" i="1" dirty="0">
                <a:solidFill>
                  <a:srgbClr val="0000CC"/>
                </a:solidFill>
                <a:latin typeface="Tahoma" pitchFamily="34" charset="0"/>
              </a:rPr>
              <a:t>Action Research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Tujuan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utama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ini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mengubah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situasi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perilaku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organisasi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termasuk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struktur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mekanisme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kerja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iklim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kerja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pranata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D32E-F8FB-4BE7-8274-886242BD5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Skripsi – Tesis - Disertasi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8CC03-08C6-4C20-8149-BA686ED011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694238"/>
          </a:xfrm>
        </p:spPr>
        <p:txBody>
          <a:bodyPr/>
          <a:lstStyle/>
          <a:p>
            <a:pPr marL="2070100" indent="-2070100">
              <a:buFont typeface="Wingdings" panose="05000000000000000000" pitchFamily="2" charset="2"/>
              <a:buNone/>
            </a:pPr>
            <a:r>
              <a:rPr lang="en-US" altLang="en-US"/>
              <a:t>Persamaan: 	kegiatan </a:t>
            </a:r>
            <a:r>
              <a:rPr lang="en-US" altLang="en-US" i="1"/>
              <a:t>research </a:t>
            </a:r>
            <a:r>
              <a:rPr lang="en-US" altLang="en-US"/>
              <a:t>yang menghasilkan kebenaran ilmiah (verifikasi/replikasi ataupun baru)</a:t>
            </a:r>
          </a:p>
          <a:p>
            <a:pPr marL="2070100" indent="-2070100">
              <a:buFont typeface="Wingdings" panose="05000000000000000000" pitchFamily="2" charset="2"/>
              <a:buNone/>
            </a:pPr>
            <a:endParaRPr lang="en-US" altLang="en-US"/>
          </a:p>
          <a:p>
            <a:pPr marL="2070100" indent="-2070100">
              <a:buFont typeface="Wingdings" panose="05000000000000000000" pitchFamily="2" charset="2"/>
              <a:buNone/>
            </a:pPr>
            <a:r>
              <a:rPr lang="en-US" altLang="en-US"/>
              <a:t>Batasan /ruang lingkup (minimal): </a:t>
            </a:r>
          </a:p>
          <a:p>
            <a:pPr marL="2070100" indent="-2070100">
              <a:buFont typeface="Wingdings" panose="05000000000000000000" pitchFamily="2" charset="2"/>
              <a:buNone/>
            </a:pPr>
            <a:r>
              <a:rPr lang="en-US" altLang="en-US"/>
              <a:t>Skripsi	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Menguji/menerapkan TEORI </a:t>
            </a:r>
          </a:p>
          <a:p>
            <a:pPr marL="2070100" indent="-2070100">
              <a:buFont typeface="Wingdings" panose="05000000000000000000" pitchFamily="2" charset="2"/>
              <a:buNone/>
            </a:pPr>
            <a:r>
              <a:rPr lang="en-US" altLang="en-US"/>
              <a:t>Tesis	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Mengembangkan TEORI	</a:t>
            </a:r>
          </a:p>
          <a:p>
            <a:pPr marL="2070100" indent="-2070100">
              <a:buFont typeface="Wingdings" panose="05000000000000000000" pitchFamily="2" charset="2"/>
              <a:buNone/>
            </a:pPr>
            <a:r>
              <a:rPr lang="en-US" altLang="en-US"/>
              <a:t>Disertasi	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Menemukan KONSEP/TEORI baru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312CAF0C-2B2A-4159-8B11-0E12E39F0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86106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7. 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Evaluasi</a:t>
            </a:r>
            <a:endParaRPr kumimoji="0" lang="en-US" sz="2000" b="1" dirty="0">
              <a:solidFill>
                <a:srgbClr val="0000CC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Evaluasi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sebagai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berarti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berfungsi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menjelaskan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fenomena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evaluasi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formatif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menekankan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pada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proses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meningkatkan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program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atau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produk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evaluasi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sumatif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menekankan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pada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efektivitas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pencapaian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program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berupa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produk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tertentu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(Kidder)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8. </a:t>
            </a:r>
            <a:r>
              <a:rPr kumimoji="0" lang="en-US" sz="2000" b="1" dirty="0" err="1">
                <a:solidFill>
                  <a:srgbClr val="FF0066"/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rgbClr val="FF0066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FF0066"/>
                </a:solidFill>
                <a:latin typeface="Tahoma" pitchFamily="34" charset="0"/>
              </a:rPr>
              <a:t>Sejarah</a:t>
            </a:r>
            <a:endParaRPr kumimoji="0" lang="en-US" sz="2000" b="1" dirty="0">
              <a:solidFill>
                <a:srgbClr val="FF0066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Berkenaan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dengan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analisis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logis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terhadap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kejadian-kejadian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yang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telah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berlangsung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masa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lalu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Penelitian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sejarah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terutama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digunakan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menjawab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pertanyaan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tentang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kapan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kejadian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berlangsung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siapa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pelakunya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bagaimana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prosesnya</a:t>
            </a:r>
            <a:r>
              <a:rPr kumimoji="0" lang="en-US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id-ID" sz="2000" b="1" dirty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Menurut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 Tingkat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Eksplanasi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: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Deskriptif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komparatif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,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8000"/>
                </a:solidFill>
                <a:latin typeface="Tahoma" pitchFamily="34" charset="0"/>
              </a:rPr>
              <a:t>Asosiatif</a:t>
            </a:r>
            <a:r>
              <a:rPr kumimoji="0" lang="en-US" sz="2000" b="1" dirty="0">
                <a:solidFill>
                  <a:srgbClr val="008000"/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Menurut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jenis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 data: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	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Kuantitatif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dan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 </a:t>
            </a:r>
            <a:r>
              <a:rPr kumimoji="0" lang="en-US" sz="2000" b="1" dirty="0" err="1">
                <a:solidFill>
                  <a:srgbClr val="0000CC"/>
                </a:solidFill>
                <a:latin typeface="Tahoma" pitchFamily="34" charset="0"/>
              </a:rPr>
              <a:t>kualitatif</a:t>
            </a:r>
            <a:r>
              <a:rPr kumimoji="0" lang="en-US" sz="2000" b="1" dirty="0">
                <a:solidFill>
                  <a:srgbClr val="0000CC"/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kumimoji="0" lang="en-US" sz="2000" b="1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>
            <a:extLst>
              <a:ext uri="{FF2B5EF4-FFF2-40B4-BE49-F238E27FC236}">
                <a16:creationId xmlns:a16="http://schemas.microsoft.com/office/drawing/2014/main" id="{7CD55A4F-71A5-49AE-AF62-3B15E3AC2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14400"/>
            <a:ext cx="792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altLang="en-US" sz="2800" b="1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PENELITIAN DESKRIPTIF</a:t>
            </a:r>
          </a:p>
        </p:txBody>
      </p:sp>
      <p:sp>
        <p:nvSpPr>
          <p:cNvPr id="40963" name="TextBox 2">
            <a:extLst>
              <a:ext uri="{FF2B5EF4-FFF2-40B4-BE49-F238E27FC236}">
                <a16:creationId xmlns:a16="http://schemas.microsoft.com/office/drawing/2014/main" id="{F9888B05-89D6-4A71-832E-B18E3572B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845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Jenis penelitian yang memberi gambaran atau uraian atas suatu keadaan sejernih mungkin, tanpa ada perlakuan terhadap obyek yang diteliti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2FA711-FF88-4183-8BCA-85200D34A9F3}"/>
              </a:ext>
            </a:extLst>
          </p:cNvPr>
          <p:cNvSpPr txBox="1"/>
          <p:nvPr/>
        </p:nvSpPr>
        <p:spPr>
          <a:xfrm>
            <a:off x="304800" y="3352800"/>
            <a:ext cx="86868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2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Ciri-ciri Penelitian deskriptif: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id-ID" sz="2000" b="1" dirty="0">
                <a:solidFill>
                  <a:schemeClr val="accent5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Berhubungan dengan keadaan yang terjadi saat itu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Menguraikan satu variabel, jika ada beberapa variabel, maka</a:t>
            </a:r>
          </a:p>
          <a:p>
            <a:pPr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dilakukan satu persatu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Variabel yang diteliti tidak dimanipulasi atau tidak ada perlakuan</a:t>
            </a:r>
          </a:p>
          <a:p>
            <a:pPr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(</a:t>
            </a:r>
            <a:r>
              <a:rPr lang="id-ID" sz="2000" b="1" i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treatment</a:t>
            </a: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defRPr/>
            </a:pPr>
            <a:endParaRPr lang="id-ID" sz="2000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id-ID" sz="20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Metode: Survey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id-ID" sz="2000" b="1" i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Cross-sectional survey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id-ID" sz="2000" b="1" i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Longitudinal survey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id-ID" sz="2000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F5E1F4-C0D2-4DA8-8E2A-F7457BCB3303}"/>
              </a:ext>
            </a:extLst>
          </p:cNvPr>
          <p:cNvSpPr txBox="1"/>
          <p:nvPr/>
        </p:nvSpPr>
        <p:spPr>
          <a:xfrm>
            <a:off x="457200" y="609600"/>
            <a:ext cx="8686800" cy="4619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d-ID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PENELITIAN MEMBANDINGKAN (EKSPERIMENT)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069AA3-8734-4FA7-BE93-F081C7A24CC4}"/>
              </a:ext>
            </a:extLst>
          </p:cNvPr>
          <p:cNvSpPr txBox="1"/>
          <p:nvPr/>
        </p:nvSpPr>
        <p:spPr>
          <a:xfrm>
            <a:off x="457200" y="1143000"/>
            <a:ext cx="853440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Jenis penelitian yang memberikan penjelasan tentang “alasan mengapa”. Hubungan sebab akibat dapat diketahui karena peneliti dimungkinkan untuk melakukan perlakuan (</a:t>
            </a:r>
            <a:r>
              <a:rPr lang="id-ID" sz="2000" b="1" i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treatment</a:t>
            </a:r>
            <a:r>
              <a:rPr lang="id-ID" sz="20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terhadap obyek penelitian.</a:t>
            </a:r>
          </a:p>
          <a:p>
            <a:pPr eaLnBrk="1" hangingPunct="1">
              <a:defRPr/>
            </a:pPr>
            <a:endParaRPr lang="id-ID" sz="2000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id-ID" sz="20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Tiga jenis variabel pada eksperiment: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id-ID" sz="2000" b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Variabel independen (bebas) yang memberikan perlakuan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id-ID" sz="2000" b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Variabel dependent yang dipengaruhi variabel independent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id-ID" sz="2000" b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Variabel </a:t>
            </a:r>
            <a:r>
              <a:rPr lang="id-ID" sz="2000" b="1" i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confounding</a:t>
            </a:r>
            <a:r>
              <a:rPr lang="id-ID" sz="2000" b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(Variabel yang tidak diharapkan mempengaruhi variabel dependen tetapi dapat mempengaruhi variabel dependen. Variabel ini perlu dikendalikan</a:t>
            </a:r>
            <a:r>
              <a:rPr lang="id-ID" b="1" dirty="0">
                <a:solidFill>
                  <a:schemeClr val="tx2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eaLnBrk="1" hangingPunct="1">
              <a:defRPr/>
            </a:pPr>
            <a:r>
              <a:rPr lang="id-ID" sz="2000" b="1" dirty="0">
                <a:solidFill>
                  <a:schemeClr val="accent5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Dua macam variabel confounding:</a:t>
            </a:r>
          </a:p>
          <a:p>
            <a:pPr marL="457200" indent="-457200" eaLnBrk="1" hangingPunct="1">
              <a:defRPr/>
            </a:pPr>
            <a:r>
              <a:rPr lang="id-ID" b="1" dirty="0">
                <a:solidFill>
                  <a:schemeClr val="accent5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* </a:t>
            </a: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Variabel </a:t>
            </a:r>
            <a:r>
              <a:rPr lang="id-ID" sz="2000" b="1" i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intervening </a:t>
            </a: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(yang tidak dapat diukur secara</a:t>
            </a:r>
          </a:p>
          <a:p>
            <a:pPr marL="457200" indent="-457200"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langsung, misal: kegugupan, kelelahan, motivasi, dll)</a:t>
            </a:r>
          </a:p>
          <a:p>
            <a:pPr marL="457200" indent="-457200"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*  Variabel </a:t>
            </a:r>
            <a:r>
              <a:rPr lang="id-ID" sz="2000" b="1" i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ekstraneous </a:t>
            </a: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(yang dapat diukur secara langsung,</a:t>
            </a:r>
          </a:p>
          <a:p>
            <a:pPr marL="457200" indent="-457200"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seperti umur, tingkat pendidikan, dll)</a:t>
            </a:r>
          </a:p>
          <a:p>
            <a:pPr marL="457200" indent="-457200" eaLnBrk="1" hangingPunct="1">
              <a:defRPr/>
            </a:pPr>
            <a:endParaRPr lang="id-ID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>
            <a:extLst>
              <a:ext uri="{FF2B5EF4-FFF2-40B4-BE49-F238E27FC236}">
                <a16:creationId xmlns:a16="http://schemas.microsoft.com/office/drawing/2014/main" id="{F7A916B0-935A-4B4A-AD9C-24DC2A8F1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92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altLang="en-US" sz="2800" b="1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PENELITIAN KORELASI </a:t>
            </a:r>
          </a:p>
        </p:txBody>
      </p:sp>
      <p:sp>
        <p:nvSpPr>
          <p:cNvPr id="45059" name="TextBox 2">
            <a:extLst>
              <a:ext uri="{FF2B5EF4-FFF2-40B4-BE49-F238E27FC236}">
                <a16:creationId xmlns:a16="http://schemas.microsoft.com/office/drawing/2014/main" id="{4D04DEA7-E02E-46A5-AE25-F590496D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382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Jenis penelitian mencoba melihat hubungan antara beberapa variabel sebagaimana adanya tanpa ada perlakuan. Melihat apakah mungkin perubahan satu variabel berhubungan dengan perubahan vaiabel lainnya.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altLang="en-US" sz="2400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53BB1E-B479-434B-A473-CE83987D31A2}"/>
              </a:ext>
            </a:extLst>
          </p:cNvPr>
          <p:cNvSpPr txBox="1"/>
          <p:nvPr/>
        </p:nvSpPr>
        <p:spPr>
          <a:xfrm>
            <a:off x="304800" y="3352800"/>
            <a:ext cx="86868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2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Dua macam variabel: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id-ID" sz="2000" b="1" dirty="0">
                <a:solidFill>
                  <a:schemeClr val="accent5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Varibel Prediksi. Variabel yang digunakan untuk memprediksi</a:t>
            </a:r>
          </a:p>
          <a:p>
            <a:pPr eaLnBrk="1" hangingPunct="1">
              <a:defRPr/>
            </a:pPr>
            <a:r>
              <a:rPr lang="id-ID" sz="2000" b="1" dirty="0">
                <a:solidFill>
                  <a:schemeClr val="accent5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perubahan pada variabel yang satu</a:t>
            </a:r>
            <a:endParaRPr lang="id-ID" sz="20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Variabel Kriteria. Variabel yang berubah sesuai dengan</a:t>
            </a:r>
          </a:p>
          <a:p>
            <a:pPr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perubahan pada variabel prediksi. Setiap ada perubahan pada </a:t>
            </a:r>
          </a:p>
          <a:p>
            <a:pPr eaLnBrk="1" hangingPunct="1">
              <a:defRPr/>
            </a:pP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variabel prediksi, variabel kriteria juga diharapkan berubah.</a:t>
            </a:r>
            <a:endParaRPr lang="id-ID" sz="2000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id-ID" sz="2000" b="1" dirty="0">
              <a:solidFill>
                <a:srgbClr val="008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id-ID" sz="20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Kelemahan: Tidak bisa menjawab “mengapa demikian”. Dengan kata lain,tidak bisa menunjukkan hubungan sebab akibat.</a:t>
            </a:r>
            <a:endParaRPr lang="id-ID" sz="20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id-ID" sz="2000" b="1" dirty="0">
              <a:solidFill>
                <a:schemeClr val="accent5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B36E181-69DD-4E8A-9F40-5D1189E33CD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685800"/>
            <a:ext cx="8686800" cy="685800"/>
          </a:xfrm>
          <a:prstGeom prst="rect">
            <a:avLst/>
          </a:prstGeom>
          <a:solidFill>
            <a:schemeClr val="folHlink"/>
          </a:solidFill>
          <a:ln/>
        </p:spPr>
        <p:txBody>
          <a:bodyPr anchor="b"/>
          <a:lstStyle/>
          <a:p>
            <a:pPr algn="ctr">
              <a:defRPr/>
            </a:pPr>
            <a:r>
              <a:rPr kumimoji="0" lang="en-US" sz="3200" b="1" kern="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kumimoji="0" lang="en-US" sz="3200" b="1" kern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1" kern="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tindakan</a:t>
            </a:r>
            <a:r>
              <a:rPr kumimoji="0" lang="en-US" sz="3200" b="1" kern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kumimoji="0" lang="id-ID" sz="3200" b="1" kern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Action Research</a:t>
            </a:r>
            <a:endParaRPr kumimoji="0" lang="en-US" sz="3200" b="1" kern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2587F9-D2E3-41AF-9E1E-4FB28FA53C01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492250"/>
            <a:ext cx="5486400" cy="4984750"/>
          </a:xfrm>
          <a:prstGeom prst="rect">
            <a:avLst/>
          </a:prstGeom>
          <a:noFill/>
          <a:ln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sz="2800" b="1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defRPr/>
            </a:pPr>
            <a:r>
              <a:rPr kumimoji="0" lang="en-US" sz="2800" b="1" kern="0" dirty="0">
                <a:solidFill>
                  <a:srgbClr val="FF0066"/>
                </a:solidFill>
                <a:latin typeface="+mn-lt"/>
                <a:cs typeface="+mn-cs"/>
              </a:rPr>
              <a:t>	</a:t>
            </a:r>
            <a:r>
              <a:rPr kumimoji="0" lang="en-US" b="1" kern="0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Stephen </a:t>
            </a:r>
            <a:r>
              <a:rPr kumimoji="0" lang="en-US" b="1" kern="0" dirty="0" err="1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Kemmis</a:t>
            </a:r>
            <a:r>
              <a:rPr kumimoji="0" lang="en-US" b="1" kern="0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b="1" kern="0" dirty="0">
              <a:solidFill>
                <a:srgbClr val="FF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b="1" kern="0" dirty="0" err="1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Refleksi</a:t>
            </a:r>
            <a:r>
              <a:rPr kumimoji="0" lang="en-US" b="1" kern="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diri</a:t>
            </a:r>
            <a:r>
              <a:rPr kumimoji="0" lang="en-US" b="1" kern="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kumimoji="0" lang="en-US" b="1" kern="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kumimoji="0" lang="en-US" b="1" kern="0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partisipan</a:t>
            </a:r>
            <a:endParaRPr kumimoji="0" lang="en-US" b="1" kern="0" dirty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kumimoji="0" lang="en-US" b="1" kern="0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kumimoji="0" lang="en-US" b="1" kern="0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bersifat</a:t>
            </a:r>
            <a:r>
              <a:rPr kumimoji="0" lang="en-US" b="1" kern="0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partisipatif</a:t>
            </a:r>
            <a:r>
              <a:rPr kumimoji="0" lang="en-US" b="1" kern="0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b="1" kern="0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kolaboratif</a:t>
            </a:r>
            <a:endParaRPr kumimoji="0" lang="en-US" b="1" kern="0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Metoda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handal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menjembatani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b="1" kern="0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b="1" kern="0" dirty="0" err="1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praktek</a:t>
            </a:r>
            <a:endParaRPr kumimoji="0" lang="en-US" b="1" kern="0" dirty="0">
              <a:solidFill>
                <a:srgbClr val="00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sz="2800" b="1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rgbClr val="A50021"/>
              </a:buClr>
              <a:buSzPct val="75000"/>
              <a:defRPr/>
            </a:pPr>
            <a:endParaRPr kumimoji="0" lang="en-US" b="1" kern="0" dirty="0">
              <a:latin typeface="+mn-lt"/>
              <a:cs typeface="+mn-cs"/>
            </a:endParaRPr>
          </a:p>
        </p:txBody>
      </p:sp>
      <p:pic>
        <p:nvPicPr>
          <p:cNvPr id="47108" name="Picture 6" descr="bd04972_">
            <a:extLst>
              <a:ext uri="{FF2B5EF4-FFF2-40B4-BE49-F238E27FC236}">
                <a16:creationId xmlns:a16="http://schemas.microsoft.com/office/drawing/2014/main" id="{08C5F145-433B-4546-820C-BE648019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371600"/>
            <a:ext cx="3048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>
            <a:extLst>
              <a:ext uri="{FF2B5EF4-FFF2-40B4-BE49-F238E27FC236}">
                <a16:creationId xmlns:a16="http://schemas.microsoft.com/office/drawing/2014/main" id="{61934C42-8EB9-4B2C-9A7D-CCE4E949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85344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lgerian" panose="04020705040A02060702" pitchFamily="82" charset="0"/>
              </a:rPr>
              <a:t>Pengertian: Riset Aksi</a:t>
            </a:r>
            <a:r>
              <a:rPr lang="id-ID" altLang="en-US" sz="2800" b="1">
                <a:solidFill>
                  <a:srgbClr val="000000"/>
                </a:solidFill>
                <a:latin typeface="Algerian" panose="04020705040A02060702" pitchFamily="82" charset="0"/>
              </a:rPr>
              <a:t>/Action Research</a:t>
            </a:r>
            <a:endParaRPr lang="en-US" altLang="en-US" sz="2800" b="1">
              <a:solidFill>
                <a:srgbClr val="000000"/>
              </a:solidFill>
              <a:latin typeface="Algerian" panose="04020705040A02060702" pitchFamily="82" charset="0"/>
            </a:endParaRPr>
          </a:p>
        </p:txBody>
      </p:sp>
      <p:sp>
        <p:nvSpPr>
          <p:cNvPr id="49155" name="Rectangle 5">
            <a:extLst>
              <a:ext uri="{FF2B5EF4-FFF2-40B4-BE49-F238E27FC236}">
                <a16:creationId xmlns:a16="http://schemas.microsoft.com/office/drawing/2014/main" id="{80D7C6F6-26D3-4BA7-BD35-19F7BE418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22388"/>
            <a:ext cx="8610600" cy="538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</a:pPr>
            <a:endParaRPr lang="id-ID" altLang="en-US" sz="2000" b="1">
              <a:solidFill>
                <a:srgbClr val="0066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</a:pPr>
            <a:r>
              <a:rPr lang="id-ID" altLang="en-US" sz="2000" b="1">
                <a:solidFill>
                  <a:srgbClr val="0066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altLang="en-US" sz="2000" b="1">
                <a:solidFill>
                  <a:srgbClr val="0066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enelitian tentang, untuk, dan oleh kelompok sasaran bersama peneliti, dengan memanfaatkan interaksi, partisipasi, dan kolaborasi bersama dengan kelompok sasaran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0066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</a:pPr>
            <a:r>
              <a:rPr lang="id-ID" altLang="en-US" sz="2000" b="1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000" b="1">
                <a:solidFill>
                  <a:srgbClr val="FF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uatu strategi pemecahan masalah dengan memanfaatkan tindakan nyata untuk mendeteksi dan memecahkan masalah dalam rangka mengembangkan kemampuan kelompok sasaran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</a:pPr>
            <a:endParaRPr lang="en-US" altLang="en-US" sz="2000" b="1">
              <a:solidFill>
                <a:srgbClr val="FF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</a:pPr>
            <a:r>
              <a:rPr lang="en-US" altLang="en-US" sz="2000" b="1">
                <a:solidFill>
                  <a:srgbClr val="0033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Dalam praktek, riset </a:t>
            </a:r>
            <a:r>
              <a:rPr lang="id-ID" altLang="en-US" sz="2000" b="1">
                <a:solidFill>
                  <a:srgbClr val="0033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altLang="en-US" sz="2000" b="1">
                <a:solidFill>
                  <a:srgbClr val="0033C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 menggabungkan antara tindakan bermakna dengan prosedur penelitian, untuk memecahkan suatu masalah serta mencari dukungan ilmiahnya. Peneliti dan masyarakat sasaran secara sadar dan bersama-sama merumuskan suatu tindakan atau intervensi yang cermat untuk memperbaiki situasi yang diinginkan</a:t>
            </a:r>
            <a:r>
              <a:rPr lang="en-US" altLang="en-US" sz="2400" b="1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05AD5E4E-8463-487E-AB58-168E2B4BB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sz="3600" b="1">
                <a:solidFill>
                  <a:srgbClr val="006666"/>
                </a:solidFill>
                <a:latin typeface="Arial" panose="020B0604020202020204" pitchFamily="34" charset="0"/>
              </a:rPr>
              <a:t>PENELITIAN PENDIDIKAN</a:t>
            </a:r>
            <a:endParaRPr lang="en-ID" altLang="en-US" sz="3600"/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8C63F539-2441-45EE-9BF8-9878773679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sz="2800"/>
              <a:t>Proses yang sistematis untuk memperoleh pengetahuan (</a:t>
            </a:r>
            <a:r>
              <a:rPr lang="en-ID" altLang="en-US" sz="2800" i="1"/>
              <a:t>to discover knowledge</a:t>
            </a:r>
            <a:r>
              <a:rPr lang="en-ID" altLang="en-US" sz="2800"/>
              <a:t>) dan Pemecahan masalah (</a:t>
            </a:r>
            <a:r>
              <a:rPr lang="en-ID" altLang="en-US" sz="2800" i="1"/>
              <a:t>problem solving</a:t>
            </a:r>
            <a:r>
              <a:rPr lang="en-ID" altLang="en-US" sz="2800"/>
              <a:t>) pendidikan melalui metode ilmiah, baik </a:t>
            </a:r>
            <a:r>
              <a:rPr lang="sv-SE" altLang="en-US" sz="2800"/>
              <a:t>dalam pengumpulan maupun analisis datanya, serta membuat rumusan generalisasi </a:t>
            </a:r>
            <a:r>
              <a:rPr lang="en-ID" altLang="en-US" sz="2800"/>
              <a:t>berdasarkan penafsiran data tersebut.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4345949C-FAD6-4E1F-A1D6-084F66EC6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br>
              <a:rPr lang="en-ID" altLang="en-US" b="1">
                <a:solidFill>
                  <a:srgbClr val="006666"/>
                </a:solidFill>
                <a:latin typeface="Arial" panose="020B0604020202020204" pitchFamily="34" charset="0"/>
              </a:rPr>
            </a:br>
            <a:br>
              <a:rPr lang="en-ID" altLang="en-US" b="1">
                <a:solidFill>
                  <a:srgbClr val="006666"/>
                </a:solidFill>
                <a:latin typeface="Arial" panose="020B0604020202020204" pitchFamily="34" charset="0"/>
              </a:rPr>
            </a:br>
            <a:br>
              <a:rPr lang="en-ID" altLang="en-US" b="1">
                <a:solidFill>
                  <a:srgbClr val="006666"/>
                </a:solidFill>
                <a:latin typeface="Arial" panose="020B0604020202020204" pitchFamily="34" charset="0"/>
              </a:rPr>
            </a:br>
            <a:br>
              <a:rPr lang="en-ID" altLang="en-US" b="1">
                <a:solidFill>
                  <a:srgbClr val="006666"/>
                </a:solidFill>
                <a:latin typeface="Arial" panose="020B0604020202020204" pitchFamily="34" charset="0"/>
              </a:rPr>
            </a:br>
            <a:r>
              <a:rPr lang="en-ID" altLang="en-US" b="1">
                <a:solidFill>
                  <a:srgbClr val="006666"/>
                </a:solidFill>
                <a:latin typeface="Arial" panose="020B0604020202020204" pitchFamily="34" charset="0"/>
              </a:rPr>
              <a:t>INDIKATOR MASALAH</a:t>
            </a:r>
            <a:endParaRPr lang="en-ID" altLang="en-US"/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B7DFC631-CF3F-4606-9DEB-A93561B670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772400" cy="4464050"/>
          </a:xfrm>
        </p:spPr>
        <p:txBody>
          <a:bodyPr/>
          <a:lstStyle/>
          <a:p>
            <a:r>
              <a:rPr lang="en-ID" altLang="en-US" sz="2400">
                <a:solidFill>
                  <a:srgbClr val="000000"/>
                </a:solidFill>
              </a:rPr>
              <a:t>Apabila sesuatu, peristiwa, atau fenomena yang terjadi menimbulkan keraguraguan atau ketidakpastian.</a:t>
            </a:r>
          </a:p>
          <a:p>
            <a:r>
              <a:rPr lang="en-ID" altLang="en-US" sz="2400">
                <a:solidFill>
                  <a:srgbClr val="000000"/>
                </a:solidFill>
              </a:rPr>
              <a:t>Apabila terjadi kesenjangan Antara harapan (sesuatu yang diinginkan, yang bersifat </a:t>
            </a:r>
            <a:r>
              <a:rPr lang="en-ID" altLang="en-US" sz="2400" i="1">
                <a:solidFill>
                  <a:srgbClr val="000000"/>
                </a:solidFill>
              </a:rPr>
              <a:t>dassolen</a:t>
            </a:r>
            <a:r>
              <a:rPr lang="en-ID" altLang="en-US" sz="2400">
                <a:solidFill>
                  <a:srgbClr val="000000"/>
                </a:solidFill>
              </a:rPr>
              <a:t>) tentang sesuatu dengan kenyataan (</a:t>
            </a:r>
            <a:r>
              <a:rPr lang="en-ID" altLang="en-US" sz="2400" i="1">
                <a:solidFill>
                  <a:srgbClr val="000000"/>
                </a:solidFill>
              </a:rPr>
              <a:t>dassein</a:t>
            </a:r>
            <a:r>
              <a:rPr lang="en-ID" altLang="en-US" sz="2400">
                <a:solidFill>
                  <a:srgbClr val="000000"/>
                </a:solidFill>
              </a:rPr>
              <a:t>).</a:t>
            </a:r>
          </a:p>
          <a:p>
            <a:r>
              <a:rPr lang="en-ID" altLang="en-US" sz="2400">
                <a:solidFill>
                  <a:srgbClr val="000000"/>
                </a:solidFill>
              </a:rPr>
              <a:t>Apabila cara-cara berpikir yang berbeda menghasilkan kesimpulan-kesimpulan yang berlawanan.</a:t>
            </a:r>
          </a:p>
          <a:p>
            <a:r>
              <a:rPr lang="en-ID" altLang="en-US" sz="2400">
                <a:solidFill>
                  <a:srgbClr val="000000"/>
                </a:solidFill>
              </a:rPr>
              <a:t>Apabila terjadi peristiwa-peristiwa yang mengancam (seperti epidemic, banjir, longsor, dekadensi moral, dsb).</a:t>
            </a:r>
            <a:endParaRPr lang="en-ID" altLang="en-US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DBC2D928-163D-46F1-8D62-7443539E5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pPr algn="ctr"/>
            <a:r>
              <a:rPr lang="en-ID" altLang="en-US" sz="2400" b="1">
                <a:latin typeface="Arial" panose="020B0604020202020204" pitchFamily="34" charset="0"/>
              </a:rPr>
              <a:t>MASALAH-MASALAH PENDIDIKAN</a:t>
            </a:r>
            <a:endParaRPr lang="en-ID" altLang="en-US" sz="2400" b="1"/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02073FF-FEC0-418F-8806-CCF432AE3D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1600200"/>
            <a:ext cx="7772400" cy="4800600"/>
          </a:xfrm>
        </p:spPr>
        <p:txBody>
          <a:bodyPr/>
          <a:lstStyle/>
          <a:p>
            <a:r>
              <a:rPr lang="en-ID" altLang="en-US" sz="2000"/>
              <a:t>Komponen </a:t>
            </a:r>
            <a:r>
              <a:rPr lang="en-ID" altLang="en-US" sz="2000" b="1" i="1"/>
              <a:t>raw input </a:t>
            </a:r>
            <a:r>
              <a:rPr lang="en-ID" altLang="en-US" sz="2000"/>
              <a:t>(karakteristik pribadi peserta didik, siswa, mahasiswa, seperti: kecerdasan, motivasi belajar, kemampuan berkonsentrasi dalam belajar, </a:t>
            </a:r>
            <a:r>
              <a:rPr lang="nl-NL" altLang="en-US" sz="2000"/>
              <a:t>kebiasaan belajar, dan sikap belajar);</a:t>
            </a:r>
          </a:p>
          <a:p>
            <a:r>
              <a:rPr lang="en-ID" altLang="en-US" sz="2000"/>
              <a:t>Komponen </a:t>
            </a:r>
            <a:r>
              <a:rPr lang="en-ID" altLang="en-US" sz="2000" b="1" i="1"/>
              <a:t>instrumental input </a:t>
            </a:r>
            <a:r>
              <a:rPr lang="en-ID" altLang="en-US" sz="2000"/>
              <a:t>(seperti karakteristik pribadi guru, kurikulum dan sumber belajar);</a:t>
            </a:r>
          </a:p>
          <a:p>
            <a:r>
              <a:rPr lang="en-ID" altLang="en-US" sz="2000"/>
              <a:t>Komponen </a:t>
            </a:r>
            <a:r>
              <a:rPr lang="en-ID" altLang="en-US" sz="2000" b="1" i="1"/>
              <a:t>environmental input </a:t>
            </a:r>
            <a:r>
              <a:rPr lang="en-ID" altLang="en-US" sz="2000"/>
              <a:t>(seperti iklim lingkungan keluarga, lingkungan </a:t>
            </a:r>
            <a:r>
              <a:rPr lang="sv-SE" altLang="en-US" sz="2000"/>
              <a:t>sekolah, kelompok teman sebaya, kehidupan beragama, fasilitas pembelajaran, </a:t>
            </a:r>
            <a:r>
              <a:rPr lang="en-ID" altLang="en-US" sz="2000"/>
              <a:t>dan kondisi kehidupan social-ekonomi-politik);</a:t>
            </a:r>
          </a:p>
          <a:p>
            <a:r>
              <a:rPr lang="en-ID" altLang="en-US" sz="2000"/>
              <a:t>Komponen </a:t>
            </a:r>
            <a:r>
              <a:rPr lang="en-ID" altLang="en-US" sz="2000" b="1" i="1"/>
              <a:t>proses </a:t>
            </a:r>
            <a:r>
              <a:rPr lang="en-ID" altLang="en-US" sz="2000"/>
              <a:t>(seperti kualitas interaksi guru-siswa, penerapan metode metode pembelajaran, dan pemanfaatan teknologi pendidikan dalam pembelajaran); dan komponen </a:t>
            </a:r>
            <a:r>
              <a:rPr lang="en-ID" altLang="en-US" sz="2000" b="1" i="1"/>
              <a:t>output </a:t>
            </a:r>
            <a:r>
              <a:rPr lang="en-ID" altLang="en-US" sz="2000"/>
              <a:t>(seperti kualitas indek prestasi belajar, kualitas sikap dan prilaku dan keterampilan/kecakapan).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F9940990-9298-4A8E-9740-5FBAFB798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altLang="en-US" sz="2400" b="1">
                <a:solidFill>
                  <a:srgbClr val="006666"/>
                </a:solidFill>
                <a:latin typeface="Arial" panose="020B0604020202020204" pitchFamily="34" charset="0"/>
              </a:rPr>
              <a:t>KELAYAKAN MASALAH (PENDIDIKAN)</a:t>
            </a:r>
            <a:br>
              <a:rPr lang="en-ID" altLang="en-US" sz="2400" b="1">
                <a:solidFill>
                  <a:srgbClr val="006666"/>
                </a:solidFill>
                <a:latin typeface="Arial" panose="020B0604020202020204" pitchFamily="34" charset="0"/>
              </a:rPr>
            </a:br>
            <a:r>
              <a:rPr lang="en-ID" altLang="en-US" sz="2400" b="1">
                <a:solidFill>
                  <a:srgbClr val="006666"/>
                </a:solidFill>
                <a:latin typeface="Arial" panose="020B0604020202020204" pitchFamily="34" charset="0"/>
              </a:rPr>
              <a:t>UNTUK DITELITI</a:t>
            </a:r>
            <a:endParaRPr lang="en-ID" altLang="en-US" sz="2400"/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78626489-54C8-4D31-A3A3-00D0EC65D8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sz="2400"/>
              <a:t>Bermanfaat bagi peningkatan mutu pendidikan, khususnya proses dan hasil pembelajaran;</a:t>
            </a:r>
          </a:p>
          <a:p>
            <a:r>
              <a:rPr lang="fi-FI" altLang="en-US" sz="2400"/>
              <a:t>Mengandung nilai-nilai keilmuan atau pengetahuan ilmiah;</a:t>
            </a:r>
          </a:p>
          <a:p>
            <a:r>
              <a:rPr lang="it-IT" altLang="en-US" sz="2400"/>
              <a:t>Tersedianya data atau informasi di lapangan;</a:t>
            </a:r>
          </a:p>
          <a:p>
            <a:r>
              <a:rPr lang="en-ID" altLang="en-US" sz="2400"/>
              <a:t>Datanya mudah diukur, diolah dan ditafsirkan; dan</a:t>
            </a:r>
          </a:p>
          <a:p>
            <a:r>
              <a:rPr lang="fi-FI" altLang="en-US" sz="2400"/>
              <a:t>Peneliti memiliki kemampuan untuk menelitinya.</a:t>
            </a:r>
            <a:endParaRPr lang="en-ID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3">
            <a:extLst>
              <a:ext uri="{FF2B5EF4-FFF2-40B4-BE49-F238E27FC236}">
                <a16:creationId xmlns:a16="http://schemas.microsoft.com/office/drawing/2014/main" id="{3AAF8138-FD56-4CE5-9660-945D51E6F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700" y="6311900"/>
            <a:ext cx="43672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ID" altLang="en-US" sz="16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LEVEL PENELITIAN S1, S2 DAN S3</a:t>
            </a:r>
            <a:endParaRPr kumimoji="0" lang="id-ID" altLang="en-US" sz="1600">
              <a:solidFill>
                <a:srgbClr val="00000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Box 1">
            <a:extLst>
              <a:ext uri="{FF2B5EF4-FFF2-40B4-BE49-F238E27FC236}">
                <a16:creationId xmlns:a16="http://schemas.microsoft.com/office/drawing/2014/main" id="{76980FDD-ACE0-45DD-A885-569F49E84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430713"/>
            <a:ext cx="1638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ID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APLICATION</a:t>
            </a:r>
          </a:p>
        </p:txBody>
      </p:sp>
      <p:sp>
        <p:nvSpPr>
          <p:cNvPr id="17412" name="TextBox 10">
            <a:extLst>
              <a:ext uri="{FF2B5EF4-FFF2-40B4-BE49-F238E27FC236}">
                <a16:creationId xmlns:a16="http://schemas.microsoft.com/office/drawing/2014/main" id="{F09590EE-55D2-4D53-9310-D0C13FF5A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050" y="4124325"/>
            <a:ext cx="3852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d-ID" altLang="en-US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kumimoji="0" lang="en-US" altLang="en-US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S1: </a:t>
            </a:r>
            <a:r>
              <a:rPr kumimoji="0" lang="id-ID" altLang="en-US" sz="20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Mampu </a:t>
            </a:r>
            <a:r>
              <a:rPr kumimoji="0" lang="id-ID" altLang="en-US" sz="2000" i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me</a:t>
            </a:r>
            <a:r>
              <a:rPr kumimoji="0" lang="en-ID" altLang="en-US" sz="2000" i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ngaplikas</a:t>
            </a:r>
            <a:r>
              <a:rPr kumimoji="0" lang="en-ID" altLang="en-US" sz="2000" i="1" u="sng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ikan </a:t>
            </a:r>
            <a:r>
              <a:rPr kumimoji="0" lang="id-ID" altLang="en-US" sz="2000" u="sng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IPTEKS </a:t>
            </a:r>
            <a:r>
              <a:rPr kumimoji="0" lang="id-ID" altLang="en-US" sz="20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dalam bidang keahliannya</a:t>
            </a:r>
            <a:endParaRPr kumimoji="0" lang="en-US" altLang="en-US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TextBox 11">
            <a:extLst>
              <a:ext uri="{FF2B5EF4-FFF2-40B4-BE49-F238E27FC236}">
                <a16:creationId xmlns:a16="http://schemas.microsoft.com/office/drawing/2014/main" id="{9E066459-067F-44FA-A947-3B9113273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0" y="2828925"/>
            <a:ext cx="4227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d-ID" altLang="en-US" sz="1800" b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Program </a:t>
            </a:r>
            <a:r>
              <a:rPr kumimoji="0" lang="en-US" altLang="en-US" sz="1800" b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S2</a:t>
            </a:r>
            <a:r>
              <a:rPr kumimoji="0" lang="en-US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en-US" sz="1800" i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mengembangkan iptek </a:t>
            </a:r>
            <a:r>
              <a:rPr kumimoji="0" lang="en-US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hingga </a:t>
            </a:r>
            <a:r>
              <a:rPr kumimoji="0" lang="id-ID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menghasilkan </a:t>
            </a:r>
            <a:r>
              <a:rPr kumimoji="0" lang="id-ID" altLang="en-US" sz="1800" i="1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karya inovatif dan teruji</a:t>
            </a:r>
            <a:r>
              <a:rPr kumimoji="0" lang="en-US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dengan  </a:t>
            </a:r>
            <a:r>
              <a:rPr kumimoji="0" lang="id-ID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pendekatan inter atau multidisipliner</a:t>
            </a:r>
            <a:endParaRPr kumimoji="0" lang="en-US" altLang="en-US" sz="1800">
              <a:solidFill>
                <a:srgbClr val="00000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77836" name="TextBox 12">
            <a:extLst>
              <a:ext uri="{FF2B5EF4-FFF2-40B4-BE49-F238E27FC236}">
                <a16:creationId xmlns:a16="http://schemas.microsoft.com/office/drawing/2014/main" id="{1408F4E4-F288-4BF0-B473-AE15E07C1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1401763"/>
            <a:ext cx="4538662" cy="1408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685800" eaLnBrk="1" hangingPunct="1">
              <a:defRPr/>
            </a:pPr>
            <a:r>
              <a:rPr kumimoji="0" lang="id-ID" sz="1800" b="1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Program  Doktor </a:t>
            </a:r>
            <a:r>
              <a:rPr kumimoji="0" lang="id-ID" sz="1800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:  </a:t>
            </a:r>
            <a:r>
              <a:rPr kumimoji="0" lang="en-ID" sz="1800" i="1" dirty="0" err="1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menciptakan</a:t>
            </a:r>
            <a:r>
              <a:rPr kumimoji="0" lang="en-ID" sz="1800" i="1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kumimoji="0" lang="en-ID" sz="1800" i="1" dirty="0" err="1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iptek</a:t>
            </a:r>
            <a:r>
              <a:rPr kumimoji="0" lang="en-ID" sz="1800" i="1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kumimoji="0" lang="en-ID" sz="1800" dirty="0" err="1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hingga</a:t>
            </a:r>
            <a:r>
              <a:rPr kumimoji="0" lang="en-ID" sz="1800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  </a:t>
            </a:r>
            <a:r>
              <a:rPr kumimoji="0" lang="id-ID" sz="1800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men</a:t>
            </a:r>
            <a:r>
              <a:rPr kumimoji="0" lang="en-US" sz="1800" dirty="0" err="1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ghasilkan</a:t>
            </a:r>
            <a:r>
              <a:rPr kumimoji="0" lang="en-US" sz="1800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kumimoji="0" lang="id-ID" sz="1800" i="1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karya kreatif, original dan teruji</a:t>
            </a:r>
            <a:r>
              <a:rPr kumimoji="0" lang="en-US" sz="1800" i="1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 </a:t>
            </a:r>
            <a:r>
              <a:rPr kumimoji="0" lang="en-US" sz="1800" dirty="0">
                <a:solidFill>
                  <a:prstClr val="black"/>
                </a:solidFill>
                <a:latin typeface="Arial Rounded MT Bold" pitchFamily="34" charset="0"/>
                <a:ea typeface="Adobe Gothic Std B" pitchFamily="34" charset="-128"/>
                <a:cs typeface="Arial" pitchFamily="34" charset="0"/>
              </a:rPr>
              <a:t>dengan pendekatan </a:t>
            </a:r>
            <a:r>
              <a:rPr kumimoji="0" lang="id-ID" sz="1800" dirty="0">
                <a:solidFill>
                  <a:prstClr val="black"/>
                </a:solidFill>
                <a:latin typeface="Arial Rounded MT Bold" pitchFamily="34" charset="0"/>
                <a:cs typeface="Arial" pitchFamily="34" charset="0"/>
              </a:rPr>
              <a:t>inter, multi, dan transdisipliner</a:t>
            </a:r>
            <a:endParaRPr kumimoji="0" lang="en-US" sz="1800" dirty="0">
              <a:solidFill>
                <a:prstClr val="black"/>
              </a:solidFill>
              <a:latin typeface="Arial Rounded MT Bold" pitchFamily="34" charset="0"/>
              <a:cs typeface="Arial" pitchFamily="34" charset="0"/>
            </a:endParaRPr>
          </a:p>
          <a:p>
            <a:pPr defTabSz="685800" eaLnBrk="1" hangingPunct="1">
              <a:defRPr/>
            </a:pPr>
            <a:endParaRPr kumimoji="0"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7415" name="TextBox 12">
            <a:extLst>
              <a:ext uri="{FF2B5EF4-FFF2-40B4-BE49-F238E27FC236}">
                <a16:creationId xmlns:a16="http://schemas.microsoft.com/office/drawing/2014/main" id="{5C92E0AD-DCD6-4CD2-850B-50BBE5D59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438525"/>
            <a:ext cx="1536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ID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INOVATION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2D42B39-F2EC-4C7E-8C3A-855E4D9DED0F}"/>
              </a:ext>
            </a:extLst>
          </p:cNvPr>
          <p:cNvSpPr/>
          <p:nvPr/>
        </p:nvSpPr>
        <p:spPr>
          <a:xfrm>
            <a:off x="1708187" y="1507709"/>
            <a:ext cx="2596775" cy="3538891"/>
          </a:xfrm>
          <a:prstGeom prst="triangl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hangingPunct="1">
              <a:defRPr/>
            </a:pPr>
            <a:endParaRPr kumimoji="0" lang="en-US" sz="135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52978B-8346-4454-BF9F-6ECCCBFDDB2C}"/>
              </a:ext>
            </a:extLst>
          </p:cNvPr>
          <p:cNvCxnSpPr/>
          <p:nvPr/>
        </p:nvCxnSpPr>
        <p:spPr>
          <a:xfrm flipV="1">
            <a:off x="2073275" y="4129088"/>
            <a:ext cx="188912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81FC21-2EA3-408B-B019-C9B69AE8DCEC}"/>
              </a:ext>
            </a:extLst>
          </p:cNvPr>
          <p:cNvCxnSpPr/>
          <p:nvPr/>
        </p:nvCxnSpPr>
        <p:spPr>
          <a:xfrm flipV="1">
            <a:off x="2476500" y="3100388"/>
            <a:ext cx="102552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TextBox 7">
            <a:extLst>
              <a:ext uri="{FF2B5EF4-FFF2-40B4-BE49-F238E27FC236}">
                <a16:creationId xmlns:a16="http://schemas.microsoft.com/office/drawing/2014/main" id="{532A3CE2-800D-4D79-987B-71623AF97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988" y="4357688"/>
            <a:ext cx="684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</p:txBody>
      </p:sp>
      <p:sp>
        <p:nvSpPr>
          <p:cNvPr id="17422" name="TextBox 8">
            <a:extLst>
              <a:ext uri="{FF2B5EF4-FFF2-40B4-BE49-F238E27FC236}">
                <a16:creationId xmlns:a16="http://schemas.microsoft.com/office/drawing/2014/main" id="{4E86F05B-2B69-4E21-8DCE-99713CB18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3443288"/>
            <a:ext cx="650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17423" name="TextBox 9">
            <a:extLst>
              <a:ext uri="{FF2B5EF4-FFF2-40B4-BE49-F238E27FC236}">
                <a16:creationId xmlns:a16="http://schemas.microsoft.com/office/drawing/2014/main" id="{AC9B96D8-6BF7-403E-960F-914E0A0F7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528888"/>
            <a:ext cx="911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17424" name="TextBox 13">
            <a:extLst>
              <a:ext uri="{FF2B5EF4-FFF2-40B4-BE49-F238E27FC236}">
                <a16:creationId xmlns:a16="http://schemas.microsoft.com/office/drawing/2014/main" id="{06D7F581-51D9-4BFE-98A6-295C7A5D5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2081213"/>
            <a:ext cx="1671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ID" altLang="en-US" sz="1800">
                <a:solidFill>
                  <a:srgbClr val="00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INVENTION</a:t>
            </a:r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DA9F0099-1635-46FE-AB8B-36B780DA80F0}"/>
              </a:ext>
            </a:extLst>
          </p:cNvPr>
          <p:cNvSpPr/>
          <p:nvPr/>
        </p:nvSpPr>
        <p:spPr>
          <a:xfrm>
            <a:off x="1331640" y="5085184"/>
            <a:ext cx="3305313" cy="917848"/>
          </a:xfrm>
          <a:prstGeom prst="trapezoid">
            <a:avLst>
              <a:gd name="adj" fmla="val 35934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kumimoji="0" lang="en-ID" sz="1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DESKRIPTION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A3DDD1B-E469-4D20-A3FB-9D45F0FF85A0}"/>
              </a:ext>
            </a:extLst>
          </p:cNvPr>
          <p:cNvCxnSpPr>
            <a:cxnSpLocks/>
          </p:cNvCxnSpPr>
          <p:nvPr/>
        </p:nvCxnSpPr>
        <p:spPr>
          <a:xfrm>
            <a:off x="1692275" y="5046663"/>
            <a:ext cx="2590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8B1C1FBB-DF3B-4CB6-A572-9558B79D3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pPr algn="ctr"/>
            <a:r>
              <a:rPr lang="en-US" altLang="en-US" b="1" i="1"/>
              <a:t>Terima Kasih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3EBEC6E8-655C-4DB9-8F76-4DD0B5D02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38200"/>
            <a:ext cx="75644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4000" b="1">
                <a:solidFill>
                  <a:srgbClr val="0000CC"/>
                </a:solidFill>
                <a:latin typeface="Tahoma" panose="020B0604030504040204" pitchFamily="34" charset="0"/>
              </a:rPr>
              <a:t>Sikap Peneliti</a:t>
            </a:r>
          </a:p>
        </p:txBody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7F505BBC-C4BA-4AAE-B893-767E649E6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8" y="25146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Skeptik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(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tidak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begitu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saja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percaya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sebelum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diverifikasi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Objektif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dan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tidak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memihak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manapun</a:t>
            </a:r>
            <a:endParaRPr kumimoji="0" lang="en-US" sz="2800" b="1" dirty="0">
              <a:solidFill>
                <a:schemeClr val="accent5">
                  <a:lumMod val="10000"/>
                </a:schemeClr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Selalu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berdasarkan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fakta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bukan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nilai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(</a:t>
            </a:r>
            <a:r>
              <a:rPr kumimoji="0" lang="en-US" sz="2800" b="1" i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value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Selalu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berusaha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untuk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bekerja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secara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sistematik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,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teori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adalah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 </a:t>
            </a:r>
            <a:r>
              <a:rPr kumimoji="0" lang="en-US" sz="2800" b="1" dirty="0" err="1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tentatif</a:t>
            </a:r>
            <a:r>
              <a:rPr kumimoji="0" lang="en-US" sz="2800" b="1" dirty="0">
                <a:solidFill>
                  <a:schemeClr val="accent5">
                    <a:lumMod val="10000"/>
                  </a:schemeClr>
                </a:solidFill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>
            <a:extLst>
              <a:ext uri="{FF2B5EF4-FFF2-40B4-BE49-F238E27FC236}">
                <a16:creationId xmlns:a16="http://schemas.microsoft.com/office/drawing/2014/main" id="{6434AF77-9746-44E3-AF16-F7BC57CEE71A}"/>
              </a:ext>
            </a:extLst>
          </p:cNvPr>
          <p:cNvSpPr/>
          <p:nvPr/>
        </p:nvSpPr>
        <p:spPr>
          <a:xfrm>
            <a:off x="1187450" y="620713"/>
            <a:ext cx="6769100" cy="37449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96D8E98-FC7A-4259-BE1F-8FF8D39A283D}"/>
              </a:ext>
            </a:extLst>
          </p:cNvPr>
          <p:cNvSpPr/>
          <p:nvPr/>
        </p:nvSpPr>
        <p:spPr>
          <a:xfrm>
            <a:off x="4179894" y="1066872"/>
            <a:ext cx="457200" cy="434340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" name="Group 51">
            <a:extLst>
              <a:ext uri="{FF2B5EF4-FFF2-40B4-BE49-F238E27FC236}">
                <a16:creationId xmlns:a16="http://schemas.microsoft.com/office/drawing/2014/main" id="{8B7A9F5C-A7B2-49B1-B9DE-1E4934FA22F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363"/>
            <a:ext cx="936625" cy="6065837"/>
            <a:chOff x="1752600" y="486724"/>
            <a:chExt cx="936875" cy="60664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8A2F11-C3E5-4924-A8FA-23DF3882E950}"/>
                </a:ext>
              </a:extLst>
            </p:cNvPr>
            <p:cNvSpPr/>
            <p:nvPr/>
          </p:nvSpPr>
          <p:spPr>
            <a:xfrm rot="378431">
              <a:off x="2232275" y="486724"/>
              <a:ext cx="457200" cy="598326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18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2B29CE5-28AE-4C42-972D-B81399F1C030}"/>
                </a:ext>
              </a:extLst>
            </p:cNvPr>
            <p:cNvSpPr/>
            <p:nvPr/>
          </p:nvSpPr>
          <p:spPr>
            <a:xfrm>
              <a:off x="1752600" y="6324600"/>
              <a:ext cx="762000" cy="228600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18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3" name="Group 52">
            <a:extLst>
              <a:ext uri="{FF2B5EF4-FFF2-40B4-BE49-F238E27FC236}">
                <a16:creationId xmlns:a16="http://schemas.microsoft.com/office/drawing/2014/main" id="{2F490E5E-E3F2-4CA9-9383-B6C399463817}"/>
              </a:ext>
            </a:extLst>
          </p:cNvPr>
          <p:cNvGrpSpPr>
            <a:grpSpLocks/>
          </p:cNvGrpSpPr>
          <p:nvPr/>
        </p:nvGrpSpPr>
        <p:grpSpPr bwMode="auto">
          <a:xfrm>
            <a:off x="6342063" y="508000"/>
            <a:ext cx="896937" cy="6045200"/>
            <a:chOff x="6342786" y="508407"/>
            <a:chExt cx="896214" cy="60447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BB0AF76-0121-4E2B-BB2A-F51F1795BAA0}"/>
                </a:ext>
              </a:extLst>
            </p:cNvPr>
            <p:cNvSpPr/>
            <p:nvPr/>
          </p:nvSpPr>
          <p:spPr>
            <a:xfrm rot="21259376">
              <a:off x="6342786" y="508407"/>
              <a:ext cx="457200" cy="596059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18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709ABDD-7609-43DE-A0E0-E33D24C634C4}"/>
                </a:ext>
              </a:extLst>
            </p:cNvPr>
            <p:cNvSpPr/>
            <p:nvPr/>
          </p:nvSpPr>
          <p:spPr>
            <a:xfrm>
              <a:off x="6477000" y="6324600"/>
              <a:ext cx="762000" cy="228600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sz="180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D958F9A-B416-4F92-9E3E-2469E73E5BEB}"/>
              </a:ext>
            </a:extLst>
          </p:cNvPr>
          <p:cNvSpPr/>
          <p:nvPr/>
        </p:nvSpPr>
        <p:spPr>
          <a:xfrm>
            <a:off x="1331640" y="764704"/>
            <a:ext cx="6481192" cy="34563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 sz="3200" dirty="0">
              <a:solidFill>
                <a:prstClr val="white"/>
              </a:solidFill>
              <a:latin typeface="Arial Rounded MT Bold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3200" dirty="0">
                <a:solidFill>
                  <a:prstClr val="white"/>
                </a:solidFill>
                <a:latin typeface="Arial Rounded MT Bold" pitchFamily="34" charset="0"/>
              </a:rPr>
              <a:t>PENGERTIAN METODE PENELITIAN 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21DC6591-920F-48FF-A33F-218F4EAA450E}"/>
              </a:ext>
            </a:extLst>
          </p:cNvPr>
          <p:cNvGrpSpPr>
            <a:grpSpLocks/>
          </p:cNvGrpSpPr>
          <p:nvPr/>
        </p:nvGrpSpPr>
        <p:grpSpPr bwMode="auto">
          <a:xfrm>
            <a:off x="6875463" y="5300663"/>
            <a:ext cx="587375" cy="1095375"/>
            <a:chOff x="4659" y="345"/>
            <a:chExt cx="369" cy="690"/>
          </a:xfrm>
        </p:grpSpPr>
        <p:sp>
          <p:nvSpPr>
            <p:cNvPr id="20588" name="Freeform 15">
              <a:extLst>
                <a:ext uri="{FF2B5EF4-FFF2-40B4-BE49-F238E27FC236}">
                  <a16:creationId xmlns:a16="http://schemas.microsoft.com/office/drawing/2014/main" id="{3218BAB7-7D10-4DE2-A4FA-E6FADF233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602"/>
              <a:ext cx="310" cy="414"/>
            </a:xfrm>
            <a:custGeom>
              <a:avLst/>
              <a:gdLst>
                <a:gd name="T0" fmla="*/ 88 w 932"/>
                <a:gd name="T1" fmla="*/ 264 h 828"/>
                <a:gd name="T2" fmla="*/ 37 w 932"/>
                <a:gd name="T3" fmla="*/ 261 h 828"/>
                <a:gd name="T4" fmla="*/ 12 w 932"/>
                <a:gd name="T5" fmla="*/ 218 h 828"/>
                <a:gd name="T6" fmla="*/ 49 w 932"/>
                <a:gd name="T7" fmla="*/ 230 h 828"/>
                <a:gd name="T8" fmla="*/ 22 w 932"/>
                <a:gd name="T9" fmla="*/ 176 h 828"/>
                <a:gd name="T10" fmla="*/ 15 w 932"/>
                <a:gd name="T11" fmla="*/ 80 h 828"/>
                <a:gd name="T12" fmla="*/ 31 w 932"/>
                <a:gd name="T13" fmla="*/ 95 h 828"/>
                <a:gd name="T14" fmla="*/ 49 w 932"/>
                <a:gd name="T15" fmla="*/ 114 h 828"/>
                <a:gd name="T16" fmla="*/ 49 w 932"/>
                <a:gd name="T17" fmla="*/ 92 h 828"/>
                <a:gd name="T18" fmla="*/ 49 w 932"/>
                <a:gd name="T19" fmla="*/ 45 h 828"/>
                <a:gd name="T20" fmla="*/ 70 w 932"/>
                <a:gd name="T21" fmla="*/ 68 h 828"/>
                <a:gd name="T22" fmla="*/ 103 w 932"/>
                <a:gd name="T23" fmla="*/ 76 h 828"/>
                <a:gd name="T24" fmla="*/ 119 w 932"/>
                <a:gd name="T25" fmla="*/ 49 h 828"/>
                <a:gd name="T26" fmla="*/ 128 w 932"/>
                <a:gd name="T27" fmla="*/ 72 h 828"/>
                <a:gd name="T28" fmla="*/ 131 w 932"/>
                <a:gd name="T29" fmla="*/ 114 h 828"/>
                <a:gd name="T30" fmla="*/ 161 w 932"/>
                <a:gd name="T31" fmla="*/ 130 h 828"/>
                <a:gd name="T32" fmla="*/ 173 w 932"/>
                <a:gd name="T33" fmla="*/ 87 h 828"/>
                <a:gd name="T34" fmla="*/ 201 w 932"/>
                <a:gd name="T35" fmla="*/ 0 h 828"/>
                <a:gd name="T36" fmla="*/ 216 w 932"/>
                <a:gd name="T37" fmla="*/ 41 h 828"/>
                <a:gd name="T38" fmla="*/ 216 w 932"/>
                <a:gd name="T39" fmla="*/ 80 h 828"/>
                <a:gd name="T40" fmla="*/ 261 w 932"/>
                <a:gd name="T41" fmla="*/ 92 h 828"/>
                <a:gd name="T42" fmla="*/ 283 w 932"/>
                <a:gd name="T43" fmla="*/ 45 h 828"/>
                <a:gd name="T44" fmla="*/ 310 w 932"/>
                <a:gd name="T45" fmla="*/ 72 h 828"/>
                <a:gd name="T46" fmla="*/ 307 w 932"/>
                <a:gd name="T47" fmla="*/ 111 h 828"/>
                <a:gd name="T48" fmla="*/ 277 w 932"/>
                <a:gd name="T49" fmla="*/ 153 h 828"/>
                <a:gd name="T50" fmla="*/ 307 w 932"/>
                <a:gd name="T51" fmla="*/ 157 h 828"/>
                <a:gd name="T52" fmla="*/ 307 w 932"/>
                <a:gd name="T53" fmla="*/ 195 h 828"/>
                <a:gd name="T54" fmla="*/ 271 w 932"/>
                <a:gd name="T55" fmla="*/ 218 h 828"/>
                <a:gd name="T56" fmla="*/ 286 w 932"/>
                <a:gd name="T57" fmla="*/ 237 h 828"/>
                <a:gd name="T58" fmla="*/ 301 w 932"/>
                <a:gd name="T59" fmla="*/ 261 h 828"/>
                <a:gd name="T60" fmla="*/ 273 w 932"/>
                <a:gd name="T61" fmla="*/ 276 h 828"/>
                <a:gd name="T62" fmla="*/ 219 w 932"/>
                <a:gd name="T63" fmla="*/ 276 h 828"/>
                <a:gd name="T64" fmla="*/ 255 w 932"/>
                <a:gd name="T65" fmla="*/ 322 h 828"/>
                <a:gd name="T66" fmla="*/ 264 w 932"/>
                <a:gd name="T67" fmla="*/ 372 h 828"/>
                <a:gd name="T68" fmla="*/ 222 w 932"/>
                <a:gd name="T69" fmla="*/ 334 h 828"/>
                <a:gd name="T70" fmla="*/ 222 w 932"/>
                <a:gd name="T71" fmla="*/ 384 h 828"/>
                <a:gd name="T72" fmla="*/ 222 w 932"/>
                <a:gd name="T73" fmla="*/ 414 h 828"/>
                <a:gd name="T74" fmla="*/ 194 w 932"/>
                <a:gd name="T75" fmla="*/ 414 h 828"/>
                <a:gd name="T76" fmla="*/ 170 w 932"/>
                <a:gd name="T77" fmla="*/ 357 h 828"/>
                <a:gd name="T78" fmla="*/ 158 w 932"/>
                <a:gd name="T79" fmla="*/ 391 h 828"/>
                <a:gd name="T80" fmla="*/ 152 w 932"/>
                <a:gd name="T81" fmla="*/ 364 h 828"/>
                <a:gd name="T82" fmla="*/ 119 w 932"/>
                <a:gd name="T83" fmla="*/ 391 h 828"/>
                <a:gd name="T84" fmla="*/ 119 w 932"/>
                <a:gd name="T85" fmla="*/ 337 h 828"/>
                <a:gd name="T86" fmla="*/ 85 w 932"/>
                <a:gd name="T87" fmla="*/ 353 h 828"/>
                <a:gd name="T88" fmla="*/ 0 w 932"/>
                <a:gd name="T89" fmla="*/ 368 h 828"/>
                <a:gd name="T90" fmla="*/ 25 w 932"/>
                <a:gd name="T91" fmla="*/ 330 h 828"/>
                <a:gd name="T92" fmla="*/ 88 w 932"/>
                <a:gd name="T93" fmla="*/ 264 h 8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932" h="828">
                  <a:moveTo>
                    <a:pt x="265" y="528"/>
                  </a:moveTo>
                  <a:lnTo>
                    <a:pt x="110" y="521"/>
                  </a:lnTo>
                  <a:lnTo>
                    <a:pt x="36" y="436"/>
                  </a:lnTo>
                  <a:lnTo>
                    <a:pt x="147" y="460"/>
                  </a:lnTo>
                  <a:lnTo>
                    <a:pt x="65" y="352"/>
                  </a:lnTo>
                  <a:lnTo>
                    <a:pt x="46" y="159"/>
                  </a:lnTo>
                  <a:lnTo>
                    <a:pt x="93" y="190"/>
                  </a:lnTo>
                  <a:lnTo>
                    <a:pt x="147" y="228"/>
                  </a:lnTo>
                  <a:lnTo>
                    <a:pt x="147" y="183"/>
                  </a:lnTo>
                  <a:lnTo>
                    <a:pt x="147" y="90"/>
                  </a:lnTo>
                  <a:lnTo>
                    <a:pt x="211" y="136"/>
                  </a:lnTo>
                  <a:lnTo>
                    <a:pt x="311" y="152"/>
                  </a:lnTo>
                  <a:lnTo>
                    <a:pt x="357" y="98"/>
                  </a:lnTo>
                  <a:lnTo>
                    <a:pt x="385" y="144"/>
                  </a:lnTo>
                  <a:lnTo>
                    <a:pt x="393" y="228"/>
                  </a:lnTo>
                  <a:lnTo>
                    <a:pt x="484" y="259"/>
                  </a:lnTo>
                  <a:lnTo>
                    <a:pt x="521" y="174"/>
                  </a:lnTo>
                  <a:lnTo>
                    <a:pt x="603" y="0"/>
                  </a:lnTo>
                  <a:lnTo>
                    <a:pt x="649" y="82"/>
                  </a:lnTo>
                  <a:lnTo>
                    <a:pt x="649" y="159"/>
                  </a:lnTo>
                  <a:lnTo>
                    <a:pt x="786" y="183"/>
                  </a:lnTo>
                  <a:lnTo>
                    <a:pt x="850" y="90"/>
                  </a:lnTo>
                  <a:lnTo>
                    <a:pt x="932" y="144"/>
                  </a:lnTo>
                  <a:lnTo>
                    <a:pt x="923" y="221"/>
                  </a:lnTo>
                  <a:lnTo>
                    <a:pt x="832" y="305"/>
                  </a:lnTo>
                  <a:lnTo>
                    <a:pt x="923" y="313"/>
                  </a:lnTo>
                  <a:lnTo>
                    <a:pt x="923" y="390"/>
                  </a:lnTo>
                  <a:lnTo>
                    <a:pt x="814" y="436"/>
                  </a:lnTo>
                  <a:lnTo>
                    <a:pt x="860" y="474"/>
                  </a:lnTo>
                  <a:lnTo>
                    <a:pt x="904" y="521"/>
                  </a:lnTo>
                  <a:lnTo>
                    <a:pt x="822" y="551"/>
                  </a:lnTo>
                  <a:lnTo>
                    <a:pt x="658" y="551"/>
                  </a:lnTo>
                  <a:lnTo>
                    <a:pt x="768" y="643"/>
                  </a:lnTo>
                  <a:lnTo>
                    <a:pt x="795" y="744"/>
                  </a:lnTo>
                  <a:lnTo>
                    <a:pt x="667" y="667"/>
                  </a:lnTo>
                  <a:lnTo>
                    <a:pt x="667" y="767"/>
                  </a:lnTo>
                  <a:lnTo>
                    <a:pt x="667" y="828"/>
                  </a:lnTo>
                  <a:lnTo>
                    <a:pt x="582" y="828"/>
                  </a:lnTo>
                  <a:lnTo>
                    <a:pt x="511" y="713"/>
                  </a:lnTo>
                  <a:lnTo>
                    <a:pt x="475" y="782"/>
                  </a:lnTo>
                  <a:lnTo>
                    <a:pt x="457" y="728"/>
                  </a:lnTo>
                  <a:lnTo>
                    <a:pt x="357" y="782"/>
                  </a:lnTo>
                  <a:lnTo>
                    <a:pt x="357" y="674"/>
                  </a:lnTo>
                  <a:lnTo>
                    <a:pt x="257" y="706"/>
                  </a:lnTo>
                  <a:lnTo>
                    <a:pt x="0" y="736"/>
                  </a:lnTo>
                  <a:lnTo>
                    <a:pt x="74" y="659"/>
                  </a:lnTo>
                  <a:lnTo>
                    <a:pt x="265" y="528"/>
                  </a:lnTo>
                  <a:close/>
                </a:path>
              </a:pathLst>
            </a:custGeom>
            <a:solidFill>
              <a:srgbClr val="289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89" name="Freeform 16">
              <a:extLst>
                <a:ext uri="{FF2B5EF4-FFF2-40B4-BE49-F238E27FC236}">
                  <a16:creationId xmlns:a16="http://schemas.microsoft.com/office/drawing/2014/main" id="{C8119EEA-1F56-489E-A3A8-C3994058D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724"/>
              <a:ext cx="204" cy="196"/>
            </a:xfrm>
            <a:custGeom>
              <a:avLst/>
              <a:gdLst>
                <a:gd name="T0" fmla="*/ 122 w 612"/>
                <a:gd name="T1" fmla="*/ 29 h 392"/>
                <a:gd name="T2" fmla="*/ 161 w 612"/>
                <a:gd name="T3" fmla="*/ 0 h 392"/>
                <a:gd name="T4" fmla="*/ 161 w 612"/>
                <a:gd name="T5" fmla="*/ 39 h 392"/>
                <a:gd name="T6" fmla="*/ 189 w 612"/>
                <a:gd name="T7" fmla="*/ 16 h 392"/>
                <a:gd name="T8" fmla="*/ 189 w 612"/>
                <a:gd name="T9" fmla="*/ 43 h 392"/>
                <a:gd name="T10" fmla="*/ 164 w 612"/>
                <a:gd name="T11" fmla="*/ 85 h 392"/>
                <a:gd name="T12" fmla="*/ 201 w 612"/>
                <a:gd name="T13" fmla="*/ 62 h 392"/>
                <a:gd name="T14" fmla="*/ 186 w 612"/>
                <a:gd name="T15" fmla="*/ 100 h 392"/>
                <a:gd name="T16" fmla="*/ 204 w 612"/>
                <a:gd name="T17" fmla="*/ 115 h 392"/>
                <a:gd name="T18" fmla="*/ 186 w 612"/>
                <a:gd name="T19" fmla="*/ 123 h 392"/>
                <a:gd name="T20" fmla="*/ 165 w 612"/>
                <a:gd name="T21" fmla="*/ 144 h 392"/>
                <a:gd name="T22" fmla="*/ 146 w 612"/>
                <a:gd name="T23" fmla="*/ 154 h 392"/>
                <a:gd name="T24" fmla="*/ 158 w 612"/>
                <a:gd name="T25" fmla="*/ 193 h 392"/>
                <a:gd name="T26" fmla="*/ 131 w 612"/>
                <a:gd name="T27" fmla="*/ 181 h 392"/>
                <a:gd name="T28" fmla="*/ 109 w 612"/>
                <a:gd name="T29" fmla="*/ 139 h 392"/>
                <a:gd name="T30" fmla="*/ 109 w 612"/>
                <a:gd name="T31" fmla="*/ 177 h 392"/>
                <a:gd name="T32" fmla="*/ 91 w 612"/>
                <a:gd name="T33" fmla="*/ 196 h 392"/>
                <a:gd name="T34" fmla="*/ 91 w 612"/>
                <a:gd name="T35" fmla="*/ 154 h 392"/>
                <a:gd name="T36" fmla="*/ 61 w 612"/>
                <a:gd name="T37" fmla="*/ 189 h 392"/>
                <a:gd name="T38" fmla="*/ 36 w 612"/>
                <a:gd name="T39" fmla="*/ 193 h 392"/>
                <a:gd name="T40" fmla="*/ 67 w 612"/>
                <a:gd name="T41" fmla="*/ 147 h 392"/>
                <a:gd name="T42" fmla="*/ 0 w 612"/>
                <a:gd name="T43" fmla="*/ 108 h 392"/>
                <a:gd name="T44" fmla="*/ 46 w 612"/>
                <a:gd name="T45" fmla="*/ 93 h 392"/>
                <a:gd name="T46" fmla="*/ 12 w 612"/>
                <a:gd name="T47" fmla="*/ 43 h 392"/>
                <a:gd name="T48" fmla="*/ 39 w 612"/>
                <a:gd name="T49" fmla="*/ 50 h 392"/>
                <a:gd name="T50" fmla="*/ 39 w 612"/>
                <a:gd name="T51" fmla="*/ 4 h 392"/>
                <a:gd name="T52" fmla="*/ 76 w 612"/>
                <a:gd name="T53" fmla="*/ 62 h 392"/>
                <a:gd name="T54" fmla="*/ 79 w 612"/>
                <a:gd name="T55" fmla="*/ 27 h 392"/>
                <a:gd name="T56" fmla="*/ 103 w 612"/>
                <a:gd name="T57" fmla="*/ 25 h 392"/>
                <a:gd name="T58" fmla="*/ 122 w 612"/>
                <a:gd name="T59" fmla="*/ 29 h 3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12" h="392">
                  <a:moveTo>
                    <a:pt x="365" y="57"/>
                  </a:moveTo>
                  <a:lnTo>
                    <a:pt x="483" y="0"/>
                  </a:lnTo>
                  <a:lnTo>
                    <a:pt x="483" y="77"/>
                  </a:lnTo>
                  <a:lnTo>
                    <a:pt x="567" y="31"/>
                  </a:lnTo>
                  <a:lnTo>
                    <a:pt x="567" y="85"/>
                  </a:lnTo>
                  <a:lnTo>
                    <a:pt x="493" y="169"/>
                  </a:lnTo>
                  <a:lnTo>
                    <a:pt x="603" y="123"/>
                  </a:lnTo>
                  <a:lnTo>
                    <a:pt x="557" y="200"/>
                  </a:lnTo>
                  <a:lnTo>
                    <a:pt x="612" y="230"/>
                  </a:lnTo>
                  <a:lnTo>
                    <a:pt x="557" y="246"/>
                  </a:lnTo>
                  <a:lnTo>
                    <a:pt x="495" y="288"/>
                  </a:lnTo>
                  <a:lnTo>
                    <a:pt x="439" y="307"/>
                  </a:lnTo>
                  <a:lnTo>
                    <a:pt x="475" y="385"/>
                  </a:lnTo>
                  <a:lnTo>
                    <a:pt x="393" y="361"/>
                  </a:lnTo>
                  <a:lnTo>
                    <a:pt x="328" y="277"/>
                  </a:lnTo>
                  <a:lnTo>
                    <a:pt x="328" y="354"/>
                  </a:lnTo>
                  <a:lnTo>
                    <a:pt x="273" y="392"/>
                  </a:lnTo>
                  <a:lnTo>
                    <a:pt x="273" y="307"/>
                  </a:lnTo>
                  <a:lnTo>
                    <a:pt x="183" y="377"/>
                  </a:lnTo>
                  <a:lnTo>
                    <a:pt x="109" y="385"/>
                  </a:lnTo>
                  <a:lnTo>
                    <a:pt x="201" y="293"/>
                  </a:lnTo>
                  <a:lnTo>
                    <a:pt x="0" y="216"/>
                  </a:lnTo>
                  <a:lnTo>
                    <a:pt x="137" y="185"/>
                  </a:lnTo>
                  <a:lnTo>
                    <a:pt x="36" y="85"/>
                  </a:lnTo>
                  <a:lnTo>
                    <a:pt x="118" y="99"/>
                  </a:lnTo>
                  <a:lnTo>
                    <a:pt x="118" y="7"/>
                  </a:lnTo>
                  <a:lnTo>
                    <a:pt x="229" y="123"/>
                  </a:lnTo>
                  <a:lnTo>
                    <a:pt x="237" y="54"/>
                  </a:lnTo>
                  <a:lnTo>
                    <a:pt x="308" y="50"/>
                  </a:lnTo>
                  <a:lnTo>
                    <a:pt x="365" y="57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0" name="Freeform 17">
              <a:extLst>
                <a:ext uri="{FF2B5EF4-FFF2-40B4-BE49-F238E27FC236}">
                  <a16:creationId xmlns:a16="http://schemas.microsoft.com/office/drawing/2014/main" id="{ADD1AE86-AA90-4A6A-A774-3C8876CEA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758"/>
              <a:ext cx="114" cy="142"/>
            </a:xfrm>
            <a:custGeom>
              <a:avLst/>
              <a:gdLst>
                <a:gd name="T0" fmla="*/ 21 w 343"/>
                <a:gd name="T1" fmla="*/ 88 h 283"/>
                <a:gd name="T2" fmla="*/ 0 w 343"/>
                <a:gd name="T3" fmla="*/ 58 h 283"/>
                <a:gd name="T4" fmla="*/ 24 w 343"/>
                <a:gd name="T5" fmla="*/ 64 h 283"/>
                <a:gd name="T6" fmla="*/ 24 w 343"/>
                <a:gd name="T7" fmla="*/ 28 h 283"/>
                <a:gd name="T8" fmla="*/ 28 w 343"/>
                <a:gd name="T9" fmla="*/ 0 h 283"/>
                <a:gd name="T10" fmla="*/ 40 w 343"/>
                <a:gd name="T11" fmla="*/ 34 h 283"/>
                <a:gd name="T12" fmla="*/ 55 w 343"/>
                <a:gd name="T13" fmla="*/ 6 h 283"/>
                <a:gd name="T14" fmla="*/ 55 w 343"/>
                <a:gd name="T15" fmla="*/ 40 h 283"/>
                <a:gd name="T16" fmla="*/ 80 w 343"/>
                <a:gd name="T17" fmla="*/ 16 h 283"/>
                <a:gd name="T18" fmla="*/ 107 w 343"/>
                <a:gd name="T19" fmla="*/ 13 h 283"/>
                <a:gd name="T20" fmla="*/ 76 w 343"/>
                <a:gd name="T21" fmla="*/ 37 h 283"/>
                <a:gd name="T22" fmla="*/ 76 w 343"/>
                <a:gd name="T23" fmla="*/ 70 h 283"/>
                <a:gd name="T24" fmla="*/ 104 w 343"/>
                <a:gd name="T25" fmla="*/ 55 h 283"/>
                <a:gd name="T26" fmla="*/ 97 w 343"/>
                <a:gd name="T27" fmla="*/ 79 h 283"/>
                <a:gd name="T28" fmla="*/ 114 w 343"/>
                <a:gd name="T29" fmla="*/ 82 h 283"/>
                <a:gd name="T30" fmla="*/ 85 w 343"/>
                <a:gd name="T31" fmla="*/ 94 h 283"/>
                <a:gd name="T32" fmla="*/ 107 w 343"/>
                <a:gd name="T33" fmla="*/ 142 h 283"/>
                <a:gd name="T34" fmla="*/ 76 w 343"/>
                <a:gd name="T35" fmla="*/ 118 h 283"/>
                <a:gd name="T36" fmla="*/ 76 w 343"/>
                <a:gd name="T37" fmla="*/ 133 h 283"/>
                <a:gd name="T38" fmla="*/ 55 w 343"/>
                <a:gd name="T39" fmla="*/ 115 h 283"/>
                <a:gd name="T40" fmla="*/ 55 w 343"/>
                <a:gd name="T41" fmla="*/ 88 h 283"/>
                <a:gd name="T42" fmla="*/ 36 w 343"/>
                <a:gd name="T43" fmla="*/ 118 h 283"/>
                <a:gd name="T44" fmla="*/ 12 w 343"/>
                <a:gd name="T45" fmla="*/ 127 h 283"/>
                <a:gd name="T46" fmla="*/ 21 w 343"/>
                <a:gd name="T47" fmla="*/ 88 h 28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43" h="283">
                  <a:moveTo>
                    <a:pt x="64" y="175"/>
                  </a:moveTo>
                  <a:lnTo>
                    <a:pt x="0" y="115"/>
                  </a:lnTo>
                  <a:lnTo>
                    <a:pt x="71" y="127"/>
                  </a:lnTo>
                  <a:lnTo>
                    <a:pt x="71" y="55"/>
                  </a:lnTo>
                  <a:lnTo>
                    <a:pt x="85" y="0"/>
                  </a:lnTo>
                  <a:lnTo>
                    <a:pt x="121" y="67"/>
                  </a:lnTo>
                  <a:lnTo>
                    <a:pt x="164" y="12"/>
                  </a:lnTo>
                  <a:lnTo>
                    <a:pt x="164" y="79"/>
                  </a:lnTo>
                  <a:lnTo>
                    <a:pt x="242" y="31"/>
                  </a:lnTo>
                  <a:lnTo>
                    <a:pt x="321" y="25"/>
                  </a:lnTo>
                  <a:lnTo>
                    <a:pt x="229" y="73"/>
                  </a:lnTo>
                  <a:lnTo>
                    <a:pt x="229" y="139"/>
                  </a:lnTo>
                  <a:lnTo>
                    <a:pt x="314" y="109"/>
                  </a:lnTo>
                  <a:lnTo>
                    <a:pt x="292" y="157"/>
                  </a:lnTo>
                  <a:lnTo>
                    <a:pt x="343" y="163"/>
                  </a:lnTo>
                  <a:lnTo>
                    <a:pt x="256" y="187"/>
                  </a:lnTo>
                  <a:lnTo>
                    <a:pt x="321" y="283"/>
                  </a:lnTo>
                  <a:lnTo>
                    <a:pt x="229" y="235"/>
                  </a:lnTo>
                  <a:lnTo>
                    <a:pt x="229" y="265"/>
                  </a:lnTo>
                  <a:lnTo>
                    <a:pt x="164" y="229"/>
                  </a:lnTo>
                  <a:lnTo>
                    <a:pt x="164" y="175"/>
                  </a:lnTo>
                  <a:lnTo>
                    <a:pt x="107" y="235"/>
                  </a:lnTo>
                  <a:lnTo>
                    <a:pt x="36" y="253"/>
                  </a:lnTo>
                  <a:lnTo>
                    <a:pt x="64" y="175"/>
                  </a:lnTo>
                  <a:close/>
                </a:path>
              </a:pathLst>
            </a:cu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1" name="Rectangle 18">
              <a:extLst>
                <a:ext uri="{FF2B5EF4-FFF2-40B4-BE49-F238E27FC236}">
                  <a16:creationId xmlns:a16="http://schemas.microsoft.com/office/drawing/2014/main" id="{F806D345-2597-4D4F-A86F-FB85B2AF5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872"/>
              <a:ext cx="76" cy="32"/>
            </a:xfrm>
            <a:prstGeom prst="rect">
              <a:avLst/>
            </a:prstGeom>
            <a:solidFill>
              <a:srgbClr val="077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92" name="Freeform 19">
              <a:extLst>
                <a:ext uri="{FF2B5EF4-FFF2-40B4-BE49-F238E27FC236}">
                  <a16:creationId xmlns:a16="http://schemas.microsoft.com/office/drawing/2014/main" id="{ABEBF32B-68B7-4D03-B424-273C7EC92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" y="533"/>
              <a:ext cx="6" cy="186"/>
            </a:xfrm>
            <a:custGeom>
              <a:avLst/>
              <a:gdLst>
                <a:gd name="T0" fmla="*/ 3 w 19"/>
                <a:gd name="T1" fmla="*/ 186 h 372"/>
                <a:gd name="T2" fmla="*/ 0 w 19"/>
                <a:gd name="T3" fmla="*/ 0 h 372"/>
                <a:gd name="T4" fmla="*/ 6 w 19"/>
                <a:gd name="T5" fmla="*/ 39 h 372"/>
                <a:gd name="T6" fmla="*/ 6 w 19"/>
                <a:gd name="T7" fmla="*/ 144 h 372"/>
                <a:gd name="T8" fmla="*/ 3 w 19"/>
                <a:gd name="T9" fmla="*/ 18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72">
                  <a:moveTo>
                    <a:pt x="9" y="372"/>
                  </a:moveTo>
                  <a:lnTo>
                    <a:pt x="0" y="0"/>
                  </a:lnTo>
                  <a:lnTo>
                    <a:pt x="19" y="78"/>
                  </a:lnTo>
                  <a:lnTo>
                    <a:pt x="19" y="287"/>
                  </a:lnTo>
                  <a:lnTo>
                    <a:pt x="9" y="372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3" name="Freeform 20">
              <a:extLst>
                <a:ext uri="{FF2B5EF4-FFF2-40B4-BE49-F238E27FC236}">
                  <a16:creationId xmlns:a16="http://schemas.microsoft.com/office/drawing/2014/main" id="{F04CB8BB-B68C-42E2-AD7B-51FA0938D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490"/>
              <a:ext cx="64" cy="217"/>
            </a:xfrm>
            <a:custGeom>
              <a:avLst/>
              <a:gdLst>
                <a:gd name="T0" fmla="*/ 0 w 194"/>
                <a:gd name="T1" fmla="*/ 217 h 434"/>
                <a:gd name="T2" fmla="*/ 64 w 194"/>
                <a:gd name="T3" fmla="*/ 0 h 434"/>
                <a:gd name="T4" fmla="*/ 52 w 194"/>
                <a:gd name="T5" fmla="*/ 63 h 434"/>
                <a:gd name="T6" fmla="*/ 18 w 194"/>
                <a:gd name="T7" fmla="*/ 186 h 434"/>
                <a:gd name="T8" fmla="*/ 0 w 194"/>
                <a:gd name="T9" fmla="*/ 217 h 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434">
                  <a:moveTo>
                    <a:pt x="0" y="434"/>
                  </a:moveTo>
                  <a:lnTo>
                    <a:pt x="194" y="0"/>
                  </a:lnTo>
                  <a:lnTo>
                    <a:pt x="157" y="125"/>
                  </a:lnTo>
                  <a:lnTo>
                    <a:pt x="56" y="372"/>
                  </a:lnTo>
                  <a:lnTo>
                    <a:pt x="0" y="434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4" name="Freeform 21">
              <a:extLst>
                <a:ext uri="{FF2B5EF4-FFF2-40B4-BE49-F238E27FC236}">
                  <a16:creationId xmlns:a16="http://schemas.microsoft.com/office/drawing/2014/main" id="{09551281-14D9-4AFC-9A52-D10F6C5F0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623"/>
              <a:ext cx="83" cy="92"/>
            </a:xfrm>
            <a:custGeom>
              <a:avLst/>
              <a:gdLst>
                <a:gd name="T0" fmla="*/ 83 w 250"/>
                <a:gd name="T1" fmla="*/ 92 h 185"/>
                <a:gd name="T2" fmla="*/ 0 w 250"/>
                <a:gd name="T3" fmla="*/ 0 h 185"/>
                <a:gd name="T4" fmla="*/ 12 w 250"/>
                <a:gd name="T5" fmla="*/ 18 h 185"/>
                <a:gd name="T6" fmla="*/ 58 w 250"/>
                <a:gd name="T7" fmla="*/ 77 h 185"/>
                <a:gd name="T8" fmla="*/ 83 w 250"/>
                <a:gd name="T9" fmla="*/ 92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85">
                  <a:moveTo>
                    <a:pt x="250" y="185"/>
                  </a:moveTo>
                  <a:lnTo>
                    <a:pt x="0" y="0"/>
                  </a:lnTo>
                  <a:lnTo>
                    <a:pt x="37" y="36"/>
                  </a:lnTo>
                  <a:lnTo>
                    <a:pt x="175" y="154"/>
                  </a:lnTo>
                  <a:lnTo>
                    <a:pt x="250" y="185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5" name="Freeform 22">
              <a:extLst>
                <a:ext uri="{FF2B5EF4-FFF2-40B4-BE49-F238E27FC236}">
                  <a16:creationId xmlns:a16="http://schemas.microsoft.com/office/drawing/2014/main" id="{6C6381D0-797F-45ED-A873-46C34E2DB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443"/>
              <a:ext cx="61" cy="180"/>
            </a:xfrm>
            <a:custGeom>
              <a:avLst/>
              <a:gdLst>
                <a:gd name="T0" fmla="*/ 33 w 184"/>
                <a:gd name="T1" fmla="*/ 110 h 358"/>
                <a:gd name="T2" fmla="*/ 0 w 184"/>
                <a:gd name="T3" fmla="*/ 0 h 358"/>
                <a:gd name="T4" fmla="*/ 12 w 184"/>
                <a:gd name="T5" fmla="*/ 39 h 358"/>
                <a:gd name="T6" fmla="*/ 30 w 184"/>
                <a:gd name="T7" fmla="*/ 67 h 358"/>
                <a:gd name="T8" fmla="*/ 61 w 184"/>
                <a:gd name="T9" fmla="*/ 180 h 358"/>
                <a:gd name="T10" fmla="*/ 33 w 184"/>
                <a:gd name="T11" fmla="*/ 110 h 3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" h="358">
                  <a:moveTo>
                    <a:pt x="100" y="218"/>
                  </a:moveTo>
                  <a:lnTo>
                    <a:pt x="0" y="0"/>
                  </a:lnTo>
                  <a:lnTo>
                    <a:pt x="35" y="77"/>
                  </a:lnTo>
                  <a:lnTo>
                    <a:pt x="92" y="133"/>
                  </a:lnTo>
                  <a:lnTo>
                    <a:pt x="184" y="358"/>
                  </a:lnTo>
                  <a:lnTo>
                    <a:pt x="100" y="218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6" name="Freeform 23">
              <a:extLst>
                <a:ext uri="{FF2B5EF4-FFF2-40B4-BE49-F238E27FC236}">
                  <a16:creationId xmlns:a16="http://schemas.microsoft.com/office/drawing/2014/main" id="{5EA53926-560F-4E4F-8C5F-08CEAE7E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471"/>
              <a:ext cx="16" cy="20"/>
            </a:xfrm>
            <a:custGeom>
              <a:avLst/>
              <a:gdLst>
                <a:gd name="T0" fmla="*/ 5 w 47"/>
                <a:gd name="T1" fmla="*/ 0 h 40"/>
                <a:gd name="T2" fmla="*/ 0 w 47"/>
                <a:gd name="T3" fmla="*/ 20 h 40"/>
                <a:gd name="T4" fmla="*/ 16 w 47"/>
                <a:gd name="T5" fmla="*/ 20 h 40"/>
                <a:gd name="T6" fmla="*/ 5 w 47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40">
                  <a:moveTo>
                    <a:pt x="16" y="0"/>
                  </a:moveTo>
                  <a:lnTo>
                    <a:pt x="0" y="40"/>
                  </a:lnTo>
                  <a:lnTo>
                    <a:pt x="47" y="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7" name="Freeform 24">
              <a:extLst>
                <a:ext uri="{FF2B5EF4-FFF2-40B4-BE49-F238E27FC236}">
                  <a16:creationId xmlns:a16="http://schemas.microsoft.com/office/drawing/2014/main" id="{E0ABC966-80BD-4F46-B5E4-1BF069A5F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617"/>
              <a:ext cx="17" cy="19"/>
            </a:xfrm>
            <a:custGeom>
              <a:avLst/>
              <a:gdLst>
                <a:gd name="T0" fmla="*/ 0 w 51"/>
                <a:gd name="T1" fmla="*/ 0 h 39"/>
                <a:gd name="T2" fmla="*/ 0 w 51"/>
                <a:gd name="T3" fmla="*/ 19 h 39"/>
                <a:gd name="T4" fmla="*/ 17 w 51"/>
                <a:gd name="T5" fmla="*/ 19 h 39"/>
                <a:gd name="T6" fmla="*/ 0 w 51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39">
                  <a:moveTo>
                    <a:pt x="0" y="0"/>
                  </a:moveTo>
                  <a:lnTo>
                    <a:pt x="0" y="39"/>
                  </a:lnTo>
                  <a:lnTo>
                    <a:pt x="5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8" name="Freeform 25">
              <a:extLst>
                <a:ext uri="{FF2B5EF4-FFF2-40B4-BE49-F238E27FC236}">
                  <a16:creationId xmlns:a16="http://schemas.microsoft.com/office/drawing/2014/main" id="{4E680D0C-025E-4C5B-991F-A5379C66F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345"/>
              <a:ext cx="17" cy="42"/>
            </a:xfrm>
            <a:custGeom>
              <a:avLst/>
              <a:gdLst>
                <a:gd name="T0" fmla="*/ 7 w 53"/>
                <a:gd name="T1" fmla="*/ 0 h 84"/>
                <a:gd name="T2" fmla="*/ 0 w 53"/>
                <a:gd name="T3" fmla="*/ 42 h 84"/>
                <a:gd name="T4" fmla="*/ 17 w 53"/>
                <a:gd name="T5" fmla="*/ 27 h 84"/>
                <a:gd name="T6" fmla="*/ 7 w 53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84">
                  <a:moveTo>
                    <a:pt x="23" y="0"/>
                  </a:moveTo>
                  <a:lnTo>
                    <a:pt x="0" y="84"/>
                  </a:lnTo>
                  <a:lnTo>
                    <a:pt x="53" y="5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99" name="Freeform 26">
              <a:extLst>
                <a:ext uri="{FF2B5EF4-FFF2-40B4-BE49-F238E27FC236}">
                  <a16:creationId xmlns:a16="http://schemas.microsoft.com/office/drawing/2014/main" id="{65FEF839-F561-46EB-B823-A906082DB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" y="518"/>
              <a:ext cx="12" cy="24"/>
            </a:xfrm>
            <a:custGeom>
              <a:avLst/>
              <a:gdLst>
                <a:gd name="T0" fmla="*/ 3 w 36"/>
                <a:gd name="T1" fmla="*/ 0 h 49"/>
                <a:gd name="T2" fmla="*/ 0 w 36"/>
                <a:gd name="T3" fmla="*/ 22 h 49"/>
                <a:gd name="T4" fmla="*/ 12 w 36"/>
                <a:gd name="T5" fmla="*/ 24 h 49"/>
                <a:gd name="T6" fmla="*/ 3 w 36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9">
                  <a:moveTo>
                    <a:pt x="8" y="0"/>
                  </a:moveTo>
                  <a:lnTo>
                    <a:pt x="0" y="45"/>
                  </a:lnTo>
                  <a:lnTo>
                    <a:pt x="36" y="4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600" name="Freeform 27">
              <a:extLst>
                <a:ext uri="{FF2B5EF4-FFF2-40B4-BE49-F238E27FC236}">
                  <a16:creationId xmlns:a16="http://schemas.microsoft.com/office/drawing/2014/main" id="{955FF850-8B61-48AF-BBB7-F948A10CA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564"/>
              <a:ext cx="20" cy="30"/>
            </a:xfrm>
            <a:custGeom>
              <a:avLst/>
              <a:gdLst>
                <a:gd name="T0" fmla="*/ 0 w 59"/>
                <a:gd name="T1" fmla="*/ 0 h 60"/>
                <a:gd name="T2" fmla="*/ 2 w 59"/>
                <a:gd name="T3" fmla="*/ 30 h 60"/>
                <a:gd name="T4" fmla="*/ 20 w 59"/>
                <a:gd name="T5" fmla="*/ 0 h 60"/>
                <a:gd name="T6" fmla="*/ 0 w 59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60">
                  <a:moveTo>
                    <a:pt x="0" y="0"/>
                  </a:moveTo>
                  <a:lnTo>
                    <a:pt x="6" y="60"/>
                  </a:ln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601" name="Freeform 28">
              <a:extLst>
                <a:ext uri="{FF2B5EF4-FFF2-40B4-BE49-F238E27FC236}">
                  <a16:creationId xmlns:a16="http://schemas.microsoft.com/office/drawing/2014/main" id="{2F1DCAC9-6A9E-4F83-8D8C-85D4DA8FE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1005"/>
              <a:ext cx="20" cy="30"/>
            </a:xfrm>
            <a:custGeom>
              <a:avLst/>
              <a:gdLst>
                <a:gd name="T0" fmla="*/ 0 w 60"/>
                <a:gd name="T1" fmla="*/ 0 h 61"/>
                <a:gd name="T2" fmla="*/ 0 w 60"/>
                <a:gd name="T3" fmla="*/ 30 h 61"/>
                <a:gd name="T4" fmla="*/ 20 w 60"/>
                <a:gd name="T5" fmla="*/ 30 h 61"/>
                <a:gd name="T6" fmla="*/ 0 w 60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0" y="0"/>
                  </a:moveTo>
                  <a:lnTo>
                    <a:pt x="0" y="61"/>
                  </a:lnTo>
                  <a:lnTo>
                    <a:pt x="6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grpSp>
        <p:nvGrpSpPr>
          <p:cNvPr id="5" name="Group 29">
            <a:extLst>
              <a:ext uri="{FF2B5EF4-FFF2-40B4-BE49-F238E27FC236}">
                <a16:creationId xmlns:a16="http://schemas.microsoft.com/office/drawing/2014/main" id="{E13FBB44-33BF-42D8-9AE8-31986F09AE0C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4724400"/>
            <a:ext cx="1109662" cy="1219200"/>
            <a:chOff x="4896" y="0"/>
            <a:chExt cx="699" cy="768"/>
          </a:xfrm>
        </p:grpSpPr>
        <p:sp>
          <p:nvSpPr>
            <p:cNvPr id="20569" name="Freeform 30">
              <a:extLst>
                <a:ext uri="{FF2B5EF4-FFF2-40B4-BE49-F238E27FC236}">
                  <a16:creationId xmlns:a16="http://schemas.microsoft.com/office/drawing/2014/main" id="{33AA75A5-E3B7-49D2-858D-B28DF231A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624"/>
              <a:ext cx="181" cy="144"/>
            </a:xfrm>
            <a:custGeom>
              <a:avLst/>
              <a:gdLst>
                <a:gd name="T0" fmla="*/ 181 w 542"/>
                <a:gd name="T1" fmla="*/ 24 h 288"/>
                <a:gd name="T2" fmla="*/ 159 w 542"/>
                <a:gd name="T3" fmla="*/ 0 h 288"/>
                <a:gd name="T4" fmla="*/ 0 w 542"/>
                <a:gd name="T5" fmla="*/ 141 h 288"/>
                <a:gd name="T6" fmla="*/ 9 w 542"/>
                <a:gd name="T7" fmla="*/ 144 h 288"/>
                <a:gd name="T8" fmla="*/ 150 w 542"/>
                <a:gd name="T9" fmla="*/ 33 h 288"/>
                <a:gd name="T10" fmla="*/ 169 w 542"/>
                <a:gd name="T11" fmla="*/ 54 h 288"/>
                <a:gd name="T12" fmla="*/ 181 w 542"/>
                <a:gd name="T13" fmla="*/ 24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2" h="288">
                  <a:moveTo>
                    <a:pt x="542" y="48"/>
                  </a:moveTo>
                  <a:lnTo>
                    <a:pt x="477" y="0"/>
                  </a:lnTo>
                  <a:lnTo>
                    <a:pt x="0" y="282"/>
                  </a:lnTo>
                  <a:lnTo>
                    <a:pt x="28" y="288"/>
                  </a:lnTo>
                  <a:lnTo>
                    <a:pt x="449" y="66"/>
                  </a:lnTo>
                  <a:lnTo>
                    <a:pt x="506" y="108"/>
                  </a:lnTo>
                  <a:lnTo>
                    <a:pt x="542" y="48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grpSp>
          <p:nvGrpSpPr>
            <p:cNvPr id="20570" name="Group 31">
              <a:extLst>
                <a:ext uri="{FF2B5EF4-FFF2-40B4-BE49-F238E27FC236}">
                  <a16:creationId xmlns:a16="http://schemas.microsoft.com/office/drawing/2014/main" id="{3509C105-9210-4F02-8670-28181329E7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0"/>
              <a:ext cx="603" cy="718"/>
              <a:chOff x="5011" y="188"/>
              <a:chExt cx="603" cy="718"/>
            </a:xfrm>
          </p:grpSpPr>
          <p:sp>
            <p:nvSpPr>
              <p:cNvPr id="20571" name="Freeform 32">
                <a:extLst>
                  <a:ext uri="{FF2B5EF4-FFF2-40B4-BE49-F238E27FC236}">
                    <a16:creationId xmlns:a16="http://schemas.microsoft.com/office/drawing/2014/main" id="{2103326C-9FCA-4D2B-B5BB-FB2517747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188"/>
                <a:ext cx="522" cy="713"/>
              </a:xfrm>
              <a:custGeom>
                <a:avLst/>
                <a:gdLst>
                  <a:gd name="T0" fmla="*/ 83 w 1567"/>
                  <a:gd name="T1" fmla="*/ 19 h 1426"/>
                  <a:gd name="T2" fmla="*/ 98 w 1567"/>
                  <a:gd name="T3" fmla="*/ 8 h 1426"/>
                  <a:gd name="T4" fmla="*/ 113 w 1567"/>
                  <a:gd name="T5" fmla="*/ 4 h 1426"/>
                  <a:gd name="T6" fmla="*/ 130 w 1567"/>
                  <a:gd name="T7" fmla="*/ 2 h 1426"/>
                  <a:gd name="T8" fmla="*/ 158 w 1567"/>
                  <a:gd name="T9" fmla="*/ 10 h 1426"/>
                  <a:gd name="T10" fmla="*/ 166 w 1567"/>
                  <a:gd name="T11" fmla="*/ 51 h 1426"/>
                  <a:gd name="T12" fmla="*/ 181 w 1567"/>
                  <a:gd name="T13" fmla="*/ 80 h 1426"/>
                  <a:gd name="T14" fmla="*/ 216 w 1567"/>
                  <a:gd name="T15" fmla="*/ 78 h 1426"/>
                  <a:gd name="T16" fmla="*/ 358 w 1567"/>
                  <a:gd name="T17" fmla="*/ 107 h 1426"/>
                  <a:gd name="T18" fmla="*/ 422 w 1567"/>
                  <a:gd name="T19" fmla="*/ 165 h 1426"/>
                  <a:gd name="T20" fmla="*/ 460 w 1567"/>
                  <a:gd name="T21" fmla="*/ 209 h 1426"/>
                  <a:gd name="T22" fmla="*/ 472 w 1567"/>
                  <a:gd name="T23" fmla="*/ 217 h 1426"/>
                  <a:gd name="T24" fmla="*/ 475 w 1567"/>
                  <a:gd name="T25" fmla="*/ 226 h 1426"/>
                  <a:gd name="T26" fmla="*/ 475 w 1567"/>
                  <a:gd name="T27" fmla="*/ 237 h 1426"/>
                  <a:gd name="T28" fmla="*/ 474 w 1567"/>
                  <a:gd name="T29" fmla="*/ 255 h 1426"/>
                  <a:gd name="T30" fmla="*/ 491 w 1567"/>
                  <a:gd name="T31" fmla="*/ 281 h 1426"/>
                  <a:gd name="T32" fmla="*/ 497 w 1567"/>
                  <a:gd name="T33" fmla="*/ 315 h 1426"/>
                  <a:gd name="T34" fmla="*/ 522 w 1567"/>
                  <a:gd name="T35" fmla="*/ 354 h 1426"/>
                  <a:gd name="T36" fmla="*/ 518 w 1567"/>
                  <a:gd name="T37" fmla="*/ 405 h 1426"/>
                  <a:gd name="T38" fmla="*/ 522 w 1567"/>
                  <a:gd name="T39" fmla="*/ 456 h 1426"/>
                  <a:gd name="T40" fmla="*/ 519 w 1567"/>
                  <a:gd name="T41" fmla="*/ 486 h 1426"/>
                  <a:gd name="T42" fmla="*/ 512 w 1567"/>
                  <a:gd name="T43" fmla="*/ 510 h 1426"/>
                  <a:gd name="T44" fmla="*/ 498 w 1567"/>
                  <a:gd name="T45" fmla="*/ 536 h 1426"/>
                  <a:gd name="T46" fmla="*/ 468 w 1567"/>
                  <a:gd name="T47" fmla="*/ 592 h 1426"/>
                  <a:gd name="T48" fmla="*/ 458 w 1567"/>
                  <a:gd name="T49" fmla="*/ 710 h 1426"/>
                  <a:gd name="T50" fmla="*/ 167 w 1567"/>
                  <a:gd name="T51" fmla="*/ 632 h 1426"/>
                  <a:gd name="T52" fmla="*/ 161 w 1567"/>
                  <a:gd name="T53" fmla="*/ 588 h 1426"/>
                  <a:gd name="T54" fmla="*/ 146 w 1567"/>
                  <a:gd name="T55" fmla="*/ 610 h 1426"/>
                  <a:gd name="T56" fmla="*/ 126 w 1567"/>
                  <a:gd name="T57" fmla="*/ 643 h 1426"/>
                  <a:gd name="T58" fmla="*/ 58 w 1567"/>
                  <a:gd name="T59" fmla="*/ 636 h 1426"/>
                  <a:gd name="T60" fmla="*/ 29 w 1567"/>
                  <a:gd name="T61" fmla="*/ 606 h 1426"/>
                  <a:gd name="T62" fmla="*/ 76 w 1567"/>
                  <a:gd name="T63" fmla="*/ 547 h 1426"/>
                  <a:gd name="T64" fmla="*/ 129 w 1567"/>
                  <a:gd name="T65" fmla="*/ 503 h 1426"/>
                  <a:gd name="T66" fmla="*/ 120 w 1567"/>
                  <a:gd name="T67" fmla="*/ 473 h 1426"/>
                  <a:gd name="T68" fmla="*/ 120 w 1567"/>
                  <a:gd name="T69" fmla="*/ 411 h 1426"/>
                  <a:gd name="T70" fmla="*/ 111 w 1567"/>
                  <a:gd name="T71" fmla="*/ 333 h 1426"/>
                  <a:gd name="T72" fmla="*/ 64 w 1567"/>
                  <a:gd name="T73" fmla="*/ 304 h 1426"/>
                  <a:gd name="T74" fmla="*/ 32 w 1567"/>
                  <a:gd name="T75" fmla="*/ 253 h 1426"/>
                  <a:gd name="T76" fmla="*/ 0 w 1567"/>
                  <a:gd name="T77" fmla="*/ 175 h 1426"/>
                  <a:gd name="T78" fmla="*/ 23 w 1567"/>
                  <a:gd name="T79" fmla="*/ 90 h 1426"/>
                  <a:gd name="T80" fmla="*/ 61 w 1567"/>
                  <a:gd name="T81" fmla="*/ 34 h 142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567" h="1426">
                    <a:moveTo>
                      <a:pt x="227" y="54"/>
                    </a:moveTo>
                    <a:lnTo>
                      <a:pt x="250" y="37"/>
                    </a:lnTo>
                    <a:lnTo>
                      <a:pt x="272" y="25"/>
                    </a:lnTo>
                    <a:lnTo>
                      <a:pt x="293" y="16"/>
                    </a:lnTo>
                    <a:lnTo>
                      <a:pt x="315" y="12"/>
                    </a:lnTo>
                    <a:lnTo>
                      <a:pt x="338" y="8"/>
                    </a:lnTo>
                    <a:lnTo>
                      <a:pt x="364" y="6"/>
                    </a:lnTo>
                    <a:lnTo>
                      <a:pt x="391" y="3"/>
                    </a:lnTo>
                    <a:lnTo>
                      <a:pt x="423" y="0"/>
                    </a:lnTo>
                    <a:lnTo>
                      <a:pt x="474" y="19"/>
                    </a:lnTo>
                    <a:lnTo>
                      <a:pt x="497" y="54"/>
                    </a:lnTo>
                    <a:lnTo>
                      <a:pt x="497" y="101"/>
                    </a:lnTo>
                    <a:lnTo>
                      <a:pt x="544" y="116"/>
                    </a:lnTo>
                    <a:lnTo>
                      <a:pt x="544" y="160"/>
                    </a:lnTo>
                    <a:lnTo>
                      <a:pt x="572" y="175"/>
                    </a:lnTo>
                    <a:lnTo>
                      <a:pt x="647" y="155"/>
                    </a:lnTo>
                    <a:lnTo>
                      <a:pt x="886" y="155"/>
                    </a:lnTo>
                    <a:lnTo>
                      <a:pt x="1076" y="213"/>
                    </a:lnTo>
                    <a:lnTo>
                      <a:pt x="1134" y="253"/>
                    </a:lnTo>
                    <a:lnTo>
                      <a:pt x="1267" y="329"/>
                    </a:lnTo>
                    <a:lnTo>
                      <a:pt x="1319" y="374"/>
                    </a:lnTo>
                    <a:lnTo>
                      <a:pt x="1380" y="418"/>
                    </a:lnTo>
                    <a:lnTo>
                      <a:pt x="1401" y="425"/>
                    </a:lnTo>
                    <a:lnTo>
                      <a:pt x="1416" y="434"/>
                    </a:lnTo>
                    <a:lnTo>
                      <a:pt x="1423" y="441"/>
                    </a:lnTo>
                    <a:lnTo>
                      <a:pt x="1427" y="451"/>
                    </a:lnTo>
                    <a:lnTo>
                      <a:pt x="1427" y="461"/>
                    </a:lnTo>
                    <a:lnTo>
                      <a:pt x="1426" y="473"/>
                    </a:lnTo>
                    <a:lnTo>
                      <a:pt x="1424" y="490"/>
                    </a:lnTo>
                    <a:lnTo>
                      <a:pt x="1423" y="509"/>
                    </a:lnTo>
                    <a:lnTo>
                      <a:pt x="1475" y="529"/>
                    </a:lnTo>
                    <a:lnTo>
                      <a:pt x="1475" y="562"/>
                    </a:lnTo>
                    <a:lnTo>
                      <a:pt x="1492" y="597"/>
                    </a:lnTo>
                    <a:lnTo>
                      <a:pt x="1492" y="630"/>
                    </a:lnTo>
                    <a:lnTo>
                      <a:pt x="1509" y="664"/>
                    </a:lnTo>
                    <a:lnTo>
                      <a:pt x="1567" y="708"/>
                    </a:lnTo>
                    <a:lnTo>
                      <a:pt x="1567" y="752"/>
                    </a:lnTo>
                    <a:lnTo>
                      <a:pt x="1555" y="810"/>
                    </a:lnTo>
                    <a:lnTo>
                      <a:pt x="1567" y="873"/>
                    </a:lnTo>
                    <a:lnTo>
                      <a:pt x="1567" y="911"/>
                    </a:lnTo>
                    <a:lnTo>
                      <a:pt x="1564" y="944"/>
                    </a:lnTo>
                    <a:lnTo>
                      <a:pt x="1558" y="971"/>
                    </a:lnTo>
                    <a:lnTo>
                      <a:pt x="1550" y="996"/>
                    </a:lnTo>
                    <a:lnTo>
                      <a:pt x="1537" y="1020"/>
                    </a:lnTo>
                    <a:lnTo>
                      <a:pt x="1519" y="1045"/>
                    </a:lnTo>
                    <a:lnTo>
                      <a:pt x="1495" y="1072"/>
                    </a:lnTo>
                    <a:lnTo>
                      <a:pt x="1463" y="1103"/>
                    </a:lnTo>
                    <a:lnTo>
                      <a:pt x="1406" y="1183"/>
                    </a:lnTo>
                    <a:lnTo>
                      <a:pt x="1358" y="1296"/>
                    </a:lnTo>
                    <a:lnTo>
                      <a:pt x="1375" y="1419"/>
                    </a:lnTo>
                    <a:lnTo>
                      <a:pt x="492" y="1426"/>
                    </a:lnTo>
                    <a:lnTo>
                      <a:pt x="500" y="1264"/>
                    </a:lnTo>
                    <a:lnTo>
                      <a:pt x="552" y="1167"/>
                    </a:lnTo>
                    <a:lnTo>
                      <a:pt x="483" y="1175"/>
                    </a:lnTo>
                    <a:lnTo>
                      <a:pt x="438" y="1167"/>
                    </a:lnTo>
                    <a:lnTo>
                      <a:pt x="438" y="1219"/>
                    </a:lnTo>
                    <a:lnTo>
                      <a:pt x="395" y="1227"/>
                    </a:lnTo>
                    <a:lnTo>
                      <a:pt x="377" y="1285"/>
                    </a:lnTo>
                    <a:lnTo>
                      <a:pt x="237" y="1315"/>
                    </a:lnTo>
                    <a:lnTo>
                      <a:pt x="175" y="1271"/>
                    </a:lnTo>
                    <a:lnTo>
                      <a:pt x="96" y="1271"/>
                    </a:lnTo>
                    <a:lnTo>
                      <a:pt x="87" y="1211"/>
                    </a:lnTo>
                    <a:lnTo>
                      <a:pt x="132" y="1159"/>
                    </a:lnTo>
                    <a:lnTo>
                      <a:pt x="228" y="1093"/>
                    </a:lnTo>
                    <a:lnTo>
                      <a:pt x="308" y="1078"/>
                    </a:lnTo>
                    <a:lnTo>
                      <a:pt x="387" y="1005"/>
                    </a:lnTo>
                    <a:lnTo>
                      <a:pt x="387" y="982"/>
                    </a:lnTo>
                    <a:lnTo>
                      <a:pt x="359" y="946"/>
                    </a:lnTo>
                    <a:lnTo>
                      <a:pt x="359" y="888"/>
                    </a:lnTo>
                    <a:lnTo>
                      <a:pt x="359" y="822"/>
                    </a:lnTo>
                    <a:lnTo>
                      <a:pt x="333" y="755"/>
                    </a:lnTo>
                    <a:lnTo>
                      <a:pt x="333" y="666"/>
                    </a:lnTo>
                    <a:lnTo>
                      <a:pt x="237" y="603"/>
                    </a:lnTo>
                    <a:lnTo>
                      <a:pt x="192" y="608"/>
                    </a:lnTo>
                    <a:lnTo>
                      <a:pt x="84" y="560"/>
                    </a:lnTo>
                    <a:lnTo>
                      <a:pt x="96" y="505"/>
                    </a:lnTo>
                    <a:lnTo>
                      <a:pt x="36" y="437"/>
                    </a:lnTo>
                    <a:lnTo>
                      <a:pt x="0" y="349"/>
                    </a:lnTo>
                    <a:lnTo>
                      <a:pt x="17" y="245"/>
                    </a:lnTo>
                    <a:lnTo>
                      <a:pt x="70" y="179"/>
                    </a:lnTo>
                    <a:lnTo>
                      <a:pt x="141" y="98"/>
                    </a:lnTo>
                    <a:lnTo>
                      <a:pt x="184" y="68"/>
                    </a:lnTo>
                    <a:lnTo>
                      <a:pt x="227" y="54"/>
                    </a:lnTo>
                    <a:close/>
                  </a:path>
                </a:pathLst>
              </a:custGeom>
              <a:solidFill>
                <a:srgbClr val="0000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2" name="Freeform 33">
                <a:extLst>
                  <a:ext uri="{FF2B5EF4-FFF2-40B4-BE49-F238E27FC236}">
                    <a16:creationId xmlns:a16="http://schemas.microsoft.com/office/drawing/2014/main" id="{A6D2878C-D4BC-4DAD-B63D-B3663E1AD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344"/>
                <a:ext cx="192" cy="183"/>
              </a:xfrm>
              <a:custGeom>
                <a:avLst/>
                <a:gdLst>
                  <a:gd name="T0" fmla="*/ 0 w 576"/>
                  <a:gd name="T1" fmla="*/ 12 h 365"/>
                  <a:gd name="T2" fmla="*/ 0 w 576"/>
                  <a:gd name="T3" fmla="*/ 45 h 365"/>
                  <a:gd name="T4" fmla="*/ 14 w 576"/>
                  <a:gd name="T5" fmla="*/ 74 h 365"/>
                  <a:gd name="T6" fmla="*/ 40 w 576"/>
                  <a:gd name="T7" fmla="*/ 98 h 365"/>
                  <a:gd name="T8" fmla="*/ 67 w 576"/>
                  <a:gd name="T9" fmla="*/ 93 h 365"/>
                  <a:gd name="T10" fmla="*/ 104 w 576"/>
                  <a:gd name="T11" fmla="*/ 76 h 365"/>
                  <a:gd name="T12" fmla="*/ 142 w 576"/>
                  <a:gd name="T13" fmla="*/ 100 h 365"/>
                  <a:gd name="T14" fmla="*/ 128 w 576"/>
                  <a:gd name="T15" fmla="*/ 132 h 365"/>
                  <a:gd name="T16" fmla="*/ 114 w 576"/>
                  <a:gd name="T17" fmla="*/ 133 h 365"/>
                  <a:gd name="T18" fmla="*/ 77 w 576"/>
                  <a:gd name="T19" fmla="*/ 145 h 365"/>
                  <a:gd name="T20" fmla="*/ 106 w 576"/>
                  <a:gd name="T21" fmla="*/ 174 h 365"/>
                  <a:gd name="T22" fmla="*/ 140 w 576"/>
                  <a:gd name="T23" fmla="*/ 183 h 365"/>
                  <a:gd name="T24" fmla="*/ 162 w 576"/>
                  <a:gd name="T25" fmla="*/ 183 h 365"/>
                  <a:gd name="T26" fmla="*/ 192 w 576"/>
                  <a:gd name="T27" fmla="*/ 162 h 365"/>
                  <a:gd name="T28" fmla="*/ 179 w 576"/>
                  <a:gd name="T29" fmla="*/ 124 h 365"/>
                  <a:gd name="T30" fmla="*/ 158 w 576"/>
                  <a:gd name="T31" fmla="*/ 74 h 365"/>
                  <a:gd name="T32" fmla="*/ 106 w 576"/>
                  <a:gd name="T33" fmla="*/ 17 h 365"/>
                  <a:gd name="T34" fmla="*/ 68 w 576"/>
                  <a:gd name="T35" fmla="*/ 0 h 365"/>
                  <a:gd name="T36" fmla="*/ 25 w 576"/>
                  <a:gd name="T37" fmla="*/ 7 h 365"/>
                  <a:gd name="T38" fmla="*/ 24 w 576"/>
                  <a:gd name="T39" fmla="*/ 7 h 365"/>
                  <a:gd name="T40" fmla="*/ 20 w 576"/>
                  <a:gd name="T41" fmla="*/ 8 h 365"/>
                  <a:gd name="T42" fmla="*/ 16 w 576"/>
                  <a:gd name="T43" fmla="*/ 9 h 365"/>
                  <a:gd name="T44" fmla="*/ 11 w 576"/>
                  <a:gd name="T45" fmla="*/ 10 h 365"/>
                  <a:gd name="T46" fmla="*/ 6 w 576"/>
                  <a:gd name="T47" fmla="*/ 10 h 365"/>
                  <a:gd name="T48" fmla="*/ 3 w 576"/>
                  <a:gd name="T49" fmla="*/ 11 h 365"/>
                  <a:gd name="T50" fmla="*/ 0 w 576"/>
                  <a:gd name="T51" fmla="*/ 12 h 365"/>
                  <a:gd name="T52" fmla="*/ 0 w 576"/>
                  <a:gd name="T53" fmla="*/ 12 h 36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6" h="365">
                    <a:moveTo>
                      <a:pt x="0" y="24"/>
                    </a:moveTo>
                    <a:lnTo>
                      <a:pt x="0" y="90"/>
                    </a:lnTo>
                    <a:lnTo>
                      <a:pt x="41" y="147"/>
                    </a:lnTo>
                    <a:lnTo>
                      <a:pt x="120" y="195"/>
                    </a:lnTo>
                    <a:lnTo>
                      <a:pt x="200" y="186"/>
                    </a:lnTo>
                    <a:lnTo>
                      <a:pt x="311" y="152"/>
                    </a:lnTo>
                    <a:lnTo>
                      <a:pt x="425" y="200"/>
                    </a:lnTo>
                    <a:lnTo>
                      <a:pt x="385" y="263"/>
                    </a:lnTo>
                    <a:lnTo>
                      <a:pt x="341" y="266"/>
                    </a:lnTo>
                    <a:lnTo>
                      <a:pt x="232" y="290"/>
                    </a:lnTo>
                    <a:lnTo>
                      <a:pt x="317" y="347"/>
                    </a:lnTo>
                    <a:lnTo>
                      <a:pt x="419" y="365"/>
                    </a:lnTo>
                    <a:lnTo>
                      <a:pt x="487" y="365"/>
                    </a:lnTo>
                    <a:lnTo>
                      <a:pt x="576" y="323"/>
                    </a:lnTo>
                    <a:lnTo>
                      <a:pt x="537" y="247"/>
                    </a:lnTo>
                    <a:lnTo>
                      <a:pt x="475" y="147"/>
                    </a:lnTo>
                    <a:lnTo>
                      <a:pt x="317" y="33"/>
                    </a:lnTo>
                    <a:lnTo>
                      <a:pt x="203" y="0"/>
                    </a:lnTo>
                    <a:lnTo>
                      <a:pt x="74" y="14"/>
                    </a:lnTo>
                    <a:lnTo>
                      <a:pt x="71" y="14"/>
                    </a:lnTo>
                    <a:lnTo>
                      <a:pt x="61" y="15"/>
                    </a:lnTo>
                    <a:lnTo>
                      <a:pt x="48" y="18"/>
                    </a:lnTo>
                    <a:lnTo>
                      <a:pt x="34" y="19"/>
                    </a:lnTo>
                    <a:lnTo>
                      <a:pt x="19" y="20"/>
                    </a:lnTo>
                    <a:lnTo>
                      <a:pt x="8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3" name="Freeform 34">
                <a:extLst>
                  <a:ext uri="{FF2B5EF4-FFF2-40B4-BE49-F238E27FC236}">
                    <a16:creationId xmlns:a16="http://schemas.microsoft.com/office/drawing/2014/main" id="{299C1068-FB78-4F00-B461-3345180CC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6" y="454"/>
                <a:ext cx="83" cy="33"/>
              </a:xfrm>
              <a:custGeom>
                <a:avLst/>
                <a:gdLst>
                  <a:gd name="T0" fmla="*/ 0 w 249"/>
                  <a:gd name="T1" fmla="*/ 12 h 66"/>
                  <a:gd name="T2" fmla="*/ 58 w 249"/>
                  <a:gd name="T3" fmla="*/ 0 h 66"/>
                  <a:gd name="T4" fmla="*/ 83 w 249"/>
                  <a:gd name="T5" fmla="*/ 21 h 66"/>
                  <a:gd name="T6" fmla="*/ 33 w 249"/>
                  <a:gd name="T7" fmla="*/ 33 h 66"/>
                  <a:gd name="T8" fmla="*/ 0 w 249"/>
                  <a:gd name="T9" fmla="*/ 12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9" h="66">
                    <a:moveTo>
                      <a:pt x="0" y="23"/>
                    </a:moveTo>
                    <a:lnTo>
                      <a:pt x="174" y="0"/>
                    </a:lnTo>
                    <a:lnTo>
                      <a:pt x="249" y="42"/>
                    </a:lnTo>
                    <a:lnTo>
                      <a:pt x="100" y="66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8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4" name="Freeform 35">
                <a:extLst>
                  <a:ext uri="{FF2B5EF4-FFF2-40B4-BE49-F238E27FC236}">
                    <a16:creationId xmlns:a16="http://schemas.microsoft.com/office/drawing/2014/main" id="{D35031CE-633B-4915-B407-4C41B7B3D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8" y="501"/>
                <a:ext cx="174" cy="142"/>
              </a:xfrm>
              <a:custGeom>
                <a:avLst/>
                <a:gdLst>
                  <a:gd name="T0" fmla="*/ 51 w 522"/>
                  <a:gd name="T1" fmla="*/ 55 h 283"/>
                  <a:gd name="T2" fmla="*/ 36 w 522"/>
                  <a:gd name="T3" fmla="*/ 45 h 283"/>
                  <a:gd name="T4" fmla="*/ 17 w 522"/>
                  <a:gd name="T5" fmla="*/ 0 h 283"/>
                  <a:gd name="T6" fmla="*/ 0 w 522"/>
                  <a:gd name="T7" fmla="*/ 5 h 283"/>
                  <a:gd name="T8" fmla="*/ 0 w 522"/>
                  <a:gd name="T9" fmla="*/ 26 h 283"/>
                  <a:gd name="T10" fmla="*/ 17 w 522"/>
                  <a:gd name="T11" fmla="*/ 43 h 283"/>
                  <a:gd name="T12" fmla="*/ 17 w 522"/>
                  <a:gd name="T13" fmla="*/ 72 h 283"/>
                  <a:gd name="T14" fmla="*/ 32 w 522"/>
                  <a:gd name="T15" fmla="*/ 95 h 283"/>
                  <a:gd name="T16" fmla="*/ 45 w 522"/>
                  <a:gd name="T17" fmla="*/ 114 h 283"/>
                  <a:gd name="T18" fmla="*/ 58 w 522"/>
                  <a:gd name="T19" fmla="*/ 124 h 283"/>
                  <a:gd name="T20" fmla="*/ 77 w 522"/>
                  <a:gd name="T21" fmla="*/ 121 h 283"/>
                  <a:gd name="T22" fmla="*/ 105 w 522"/>
                  <a:gd name="T23" fmla="*/ 121 h 283"/>
                  <a:gd name="T24" fmla="*/ 127 w 522"/>
                  <a:gd name="T25" fmla="*/ 142 h 283"/>
                  <a:gd name="T26" fmla="*/ 174 w 522"/>
                  <a:gd name="T27" fmla="*/ 142 h 283"/>
                  <a:gd name="T28" fmla="*/ 167 w 522"/>
                  <a:gd name="T29" fmla="*/ 105 h 283"/>
                  <a:gd name="T30" fmla="*/ 131 w 522"/>
                  <a:gd name="T31" fmla="*/ 102 h 283"/>
                  <a:gd name="T32" fmla="*/ 92 w 522"/>
                  <a:gd name="T33" fmla="*/ 100 h 283"/>
                  <a:gd name="T34" fmla="*/ 82 w 522"/>
                  <a:gd name="T35" fmla="*/ 84 h 283"/>
                  <a:gd name="T36" fmla="*/ 62 w 522"/>
                  <a:gd name="T37" fmla="*/ 79 h 283"/>
                  <a:gd name="T38" fmla="*/ 51 w 522"/>
                  <a:gd name="T39" fmla="*/ 55 h 2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522" h="283">
                    <a:moveTo>
                      <a:pt x="152" y="109"/>
                    </a:moveTo>
                    <a:lnTo>
                      <a:pt x="108" y="90"/>
                    </a:lnTo>
                    <a:lnTo>
                      <a:pt x="52" y="0"/>
                    </a:lnTo>
                    <a:lnTo>
                      <a:pt x="0" y="9"/>
                    </a:lnTo>
                    <a:lnTo>
                      <a:pt x="0" y="51"/>
                    </a:lnTo>
                    <a:lnTo>
                      <a:pt x="52" y="85"/>
                    </a:lnTo>
                    <a:lnTo>
                      <a:pt x="52" y="143"/>
                    </a:lnTo>
                    <a:lnTo>
                      <a:pt x="96" y="189"/>
                    </a:lnTo>
                    <a:lnTo>
                      <a:pt x="135" y="228"/>
                    </a:lnTo>
                    <a:lnTo>
                      <a:pt x="175" y="247"/>
                    </a:lnTo>
                    <a:lnTo>
                      <a:pt x="232" y="242"/>
                    </a:lnTo>
                    <a:lnTo>
                      <a:pt x="314" y="242"/>
                    </a:lnTo>
                    <a:lnTo>
                      <a:pt x="381" y="283"/>
                    </a:lnTo>
                    <a:lnTo>
                      <a:pt x="522" y="283"/>
                    </a:lnTo>
                    <a:lnTo>
                      <a:pt x="501" y="209"/>
                    </a:lnTo>
                    <a:lnTo>
                      <a:pt x="393" y="204"/>
                    </a:lnTo>
                    <a:lnTo>
                      <a:pt x="275" y="199"/>
                    </a:lnTo>
                    <a:lnTo>
                      <a:pt x="246" y="167"/>
                    </a:lnTo>
                    <a:lnTo>
                      <a:pt x="187" y="157"/>
                    </a:lnTo>
                    <a:lnTo>
                      <a:pt x="152" y="10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5" name="Freeform 36">
                <a:extLst>
                  <a:ext uri="{FF2B5EF4-FFF2-40B4-BE49-F238E27FC236}">
                    <a16:creationId xmlns:a16="http://schemas.microsoft.com/office/drawing/2014/main" id="{C40F81AD-6D41-4B61-AA1E-A1397D9CAA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2" y="485"/>
                <a:ext cx="48" cy="83"/>
              </a:xfrm>
              <a:custGeom>
                <a:avLst/>
                <a:gdLst>
                  <a:gd name="T0" fmla="*/ 15 w 144"/>
                  <a:gd name="T1" fmla="*/ 0 h 167"/>
                  <a:gd name="T2" fmla="*/ 0 w 144"/>
                  <a:gd name="T3" fmla="*/ 0 h 167"/>
                  <a:gd name="T4" fmla="*/ 0 w 144"/>
                  <a:gd name="T5" fmla="*/ 21 h 167"/>
                  <a:gd name="T6" fmla="*/ 15 w 144"/>
                  <a:gd name="T7" fmla="*/ 36 h 167"/>
                  <a:gd name="T8" fmla="*/ 24 w 144"/>
                  <a:gd name="T9" fmla="*/ 59 h 167"/>
                  <a:gd name="T10" fmla="*/ 24 w 144"/>
                  <a:gd name="T11" fmla="*/ 78 h 167"/>
                  <a:gd name="T12" fmla="*/ 40 w 144"/>
                  <a:gd name="T13" fmla="*/ 83 h 167"/>
                  <a:gd name="T14" fmla="*/ 48 w 144"/>
                  <a:gd name="T15" fmla="*/ 71 h 167"/>
                  <a:gd name="T16" fmla="*/ 48 w 144"/>
                  <a:gd name="T17" fmla="*/ 41 h 167"/>
                  <a:gd name="T18" fmla="*/ 35 w 144"/>
                  <a:gd name="T19" fmla="*/ 31 h 167"/>
                  <a:gd name="T20" fmla="*/ 24 w 144"/>
                  <a:gd name="T21" fmla="*/ 17 h 167"/>
                  <a:gd name="T22" fmla="*/ 15 w 144"/>
                  <a:gd name="T23" fmla="*/ 0 h 1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67">
                    <a:moveTo>
                      <a:pt x="44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4" y="72"/>
                    </a:lnTo>
                    <a:lnTo>
                      <a:pt x="73" y="119"/>
                    </a:lnTo>
                    <a:lnTo>
                      <a:pt x="73" y="157"/>
                    </a:lnTo>
                    <a:lnTo>
                      <a:pt x="121" y="167"/>
                    </a:lnTo>
                    <a:lnTo>
                      <a:pt x="144" y="143"/>
                    </a:lnTo>
                    <a:lnTo>
                      <a:pt x="144" y="82"/>
                    </a:lnTo>
                    <a:lnTo>
                      <a:pt x="105" y="63"/>
                    </a:lnTo>
                    <a:lnTo>
                      <a:pt x="73" y="3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6" name="Freeform 37">
                <a:extLst>
                  <a:ext uri="{FF2B5EF4-FFF2-40B4-BE49-F238E27FC236}">
                    <a16:creationId xmlns:a16="http://schemas.microsoft.com/office/drawing/2014/main" id="{A53B37CE-9C00-463B-9245-A81D7660C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3" y="534"/>
                <a:ext cx="47" cy="41"/>
              </a:xfrm>
              <a:custGeom>
                <a:avLst/>
                <a:gdLst>
                  <a:gd name="T0" fmla="*/ 0 w 141"/>
                  <a:gd name="T1" fmla="*/ 22 h 81"/>
                  <a:gd name="T2" fmla="*/ 19 w 141"/>
                  <a:gd name="T3" fmla="*/ 0 h 81"/>
                  <a:gd name="T4" fmla="*/ 40 w 141"/>
                  <a:gd name="T5" fmla="*/ 17 h 81"/>
                  <a:gd name="T6" fmla="*/ 47 w 141"/>
                  <a:gd name="T7" fmla="*/ 36 h 81"/>
                  <a:gd name="T8" fmla="*/ 34 w 141"/>
                  <a:gd name="T9" fmla="*/ 41 h 81"/>
                  <a:gd name="T10" fmla="*/ 19 w 141"/>
                  <a:gd name="T11" fmla="*/ 41 h 81"/>
                  <a:gd name="T12" fmla="*/ 0 w 141"/>
                  <a:gd name="T13" fmla="*/ 22 h 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1" h="81">
                    <a:moveTo>
                      <a:pt x="0" y="43"/>
                    </a:moveTo>
                    <a:lnTo>
                      <a:pt x="56" y="0"/>
                    </a:lnTo>
                    <a:lnTo>
                      <a:pt x="119" y="33"/>
                    </a:lnTo>
                    <a:lnTo>
                      <a:pt x="141" y="72"/>
                    </a:lnTo>
                    <a:lnTo>
                      <a:pt x="102" y="81"/>
                    </a:lnTo>
                    <a:lnTo>
                      <a:pt x="56" y="8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7" name="Freeform 38">
                <a:extLst>
                  <a:ext uri="{FF2B5EF4-FFF2-40B4-BE49-F238E27FC236}">
                    <a16:creationId xmlns:a16="http://schemas.microsoft.com/office/drawing/2014/main" id="{E8D68BF8-7DED-49EB-BC9E-9BCECD45C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9" y="527"/>
                <a:ext cx="29" cy="41"/>
              </a:xfrm>
              <a:custGeom>
                <a:avLst/>
                <a:gdLst>
                  <a:gd name="T0" fmla="*/ 0 w 87"/>
                  <a:gd name="T1" fmla="*/ 15 h 82"/>
                  <a:gd name="T2" fmla="*/ 2 w 87"/>
                  <a:gd name="T3" fmla="*/ 0 h 82"/>
                  <a:gd name="T4" fmla="*/ 15 w 87"/>
                  <a:gd name="T5" fmla="*/ 8 h 82"/>
                  <a:gd name="T6" fmla="*/ 29 w 87"/>
                  <a:gd name="T7" fmla="*/ 41 h 82"/>
                  <a:gd name="T8" fmla="*/ 15 w 87"/>
                  <a:gd name="T9" fmla="*/ 24 h 82"/>
                  <a:gd name="T10" fmla="*/ 0 w 87"/>
                  <a:gd name="T11" fmla="*/ 15 h 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" h="82">
                    <a:moveTo>
                      <a:pt x="0" y="29"/>
                    </a:moveTo>
                    <a:lnTo>
                      <a:pt x="6" y="0"/>
                    </a:lnTo>
                    <a:lnTo>
                      <a:pt x="45" y="15"/>
                    </a:lnTo>
                    <a:lnTo>
                      <a:pt x="87" y="82"/>
                    </a:lnTo>
                    <a:lnTo>
                      <a:pt x="45" y="4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8" name="Freeform 39">
                <a:extLst>
                  <a:ext uri="{FF2B5EF4-FFF2-40B4-BE49-F238E27FC236}">
                    <a16:creationId xmlns:a16="http://schemas.microsoft.com/office/drawing/2014/main" id="{D39411DB-9604-48D0-9EBE-041FF794B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3" y="331"/>
                <a:ext cx="86" cy="175"/>
              </a:xfrm>
              <a:custGeom>
                <a:avLst/>
                <a:gdLst>
                  <a:gd name="T0" fmla="*/ 0 w 256"/>
                  <a:gd name="T1" fmla="*/ 2 h 351"/>
                  <a:gd name="T2" fmla="*/ 0 w 256"/>
                  <a:gd name="T3" fmla="*/ 30 h 351"/>
                  <a:gd name="T4" fmla="*/ 2 w 256"/>
                  <a:gd name="T5" fmla="*/ 59 h 351"/>
                  <a:gd name="T6" fmla="*/ 7 w 256"/>
                  <a:gd name="T7" fmla="*/ 86 h 351"/>
                  <a:gd name="T8" fmla="*/ 14 w 256"/>
                  <a:gd name="T9" fmla="*/ 101 h 351"/>
                  <a:gd name="T10" fmla="*/ 41 w 256"/>
                  <a:gd name="T11" fmla="*/ 135 h 351"/>
                  <a:gd name="T12" fmla="*/ 42 w 256"/>
                  <a:gd name="T13" fmla="*/ 156 h 351"/>
                  <a:gd name="T14" fmla="*/ 56 w 256"/>
                  <a:gd name="T15" fmla="*/ 175 h 351"/>
                  <a:gd name="T16" fmla="*/ 65 w 256"/>
                  <a:gd name="T17" fmla="*/ 163 h 351"/>
                  <a:gd name="T18" fmla="*/ 65 w 256"/>
                  <a:gd name="T19" fmla="*/ 133 h 351"/>
                  <a:gd name="T20" fmla="*/ 81 w 256"/>
                  <a:gd name="T21" fmla="*/ 112 h 351"/>
                  <a:gd name="T22" fmla="*/ 86 w 256"/>
                  <a:gd name="T23" fmla="*/ 93 h 351"/>
                  <a:gd name="T24" fmla="*/ 86 w 256"/>
                  <a:gd name="T25" fmla="*/ 59 h 351"/>
                  <a:gd name="T26" fmla="*/ 75 w 256"/>
                  <a:gd name="T27" fmla="*/ 72 h 351"/>
                  <a:gd name="T28" fmla="*/ 62 w 256"/>
                  <a:gd name="T29" fmla="*/ 84 h 351"/>
                  <a:gd name="T30" fmla="*/ 47 w 256"/>
                  <a:gd name="T31" fmla="*/ 104 h 351"/>
                  <a:gd name="T32" fmla="*/ 46 w 256"/>
                  <a:gd name="T33" fmla="*/ 89 h 351"/>
                  <a:gd name="T34" fmla="*/ 53 w 256"/>
                  <a:gd name="T35" fmla="*/ 68 h 351"/>
                  <a:gd name="T36" fmla="*/ 54 w 256"/>
                  <a:gd name="T37" fmla="*/ 42 h 351"/>
                  <a:gd name="T38" fmla="*/ 51 w 256"/>
                  <a:gd name="T39" fmla="*/ 23 h 351"/>
                  <a:gd name="T40" fmla="*/ 41 w 256"/>
                  <a:gd name="T41" fmla="*/ 34 h 351"/>
                  <a:gd name="T42" fmla="*/ 29 w 256"/>
                  <a:gd name="T43" fmla="*/ 42 h 351"/>
                  <a:gd name="T44" fmla="*/ 20 w 256"/>
                  <a:gd name="T45" fmla="*/ 44 h 351"/>
                  <a:gd name="T46" fmla="*/ 14 w 256"/>
                  <a:gd name="T47" fmla="*/ 19 h 351"/>
                  <a:gd name="T48" fmla="*/ 10 w 256"/>
                  <a:gd name="T49" fmla="*/ 0 h 351"/>
                  <a:gd name="T50" fmla="*/ 0 w 256"/>
                  <a:gd name="T51" fmla="*/ 2 h 3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56" h="351">
                    <a:moveTo>
                      <a:pt x="0" y="5"/>
                    </a:moveTo>
                    <a:lnTo>
                      <a:pt x="0" y="60"/>
                    </a:lnTo>
                    <a:lnTo>
                      <a:pt x="6" y="119"/>
                    </a:lnTo>
                    <a:lnTo>
                      <a:pt x="20" y="173"/>
                    </a:lnTo>
                    <a:lnTo>
                      <a:pt x="41" y="203"/>
                    </a:lnTo>
                    <a:lnTo>
                      <a:pt x="121" y="271"/>
                    </a:lnTo>
                    <a:lnTo>
                      <a:pt x="126" y="313"/>
                    </a:lnTo>
                    <a:lnTo>
                      <a:pt x="167" y="351"/>
                    </a:lnTo>
                    <a:lnTo>
                      <a:pt x="193" y="326"/>
                    </a:lnTo>
                    <a:lnTo>
                      <a:pt x="193" y="266"/>
                    </a:lnTo>
                    <a:lnTo>
                      <a:pt x="242" y="224"/>
                    </a:lnTo>
                    <a:lnTo>
                      <a:pt x="256" y="186"/>
                    </a:lnTo>
                    <a:lnTo>
                      <a:pt x="256" y="119"/>
                    </a:lnTo>
                    <a:lnTo>
                      <a:pt x="223" y="144"/>
                    </a:lnTo>
                    <a:lnTo>
                      <a:pt x="185" y="169"/>
                    </a:lnTo>
                    <a:lnTo>
                      <a:pt x="141" y="208"/>
                    </a:lnTo>
                    <a:lnTo>
                      <a:pt x="136" y="178"/>
                    </a:lnTo>
                    <a:lnTo>
                      <a:pt x="157" y="136"/>
                    </a:lnTo>
                    <a:lnTo>
                      <a:pt x="162" y="85"/>
                    </a:lnTo>
                    <a:lnTo>
                      <a:pt x="151" y="47"/>
                    </a:lnTo>
                    <a:lnTo>
                      <a:pt x="121" y="68"/>
                    </a:lnTo>
                    <a:lnTo>
                      <a:pt x="86" y="85"/>
                    </a:lnTo>
                    <a:lnTo>
                      <a:pt x="60" y="88"/>
                    </a:lnTo>
                    <a:lnTo>
                      <a:pt x="43" y="38"/>
                    </a:lnTo>
                    <a:lnTo>
                      <a:pt x="30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79" name="Freeform 40">
                <a:extLst>
                  <a:ext uri="{FF2B5EF4-FFF2-40B4-BE49-F238E27FC236}">
                    <a16:creationId xmlns:a16="http://schemas.microsoft.com/office/drawing/2014/main" id="{0D819864-4284-40BA-A4B1-F812C40467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4" y="360"/>
                <a:ext cx="29" cy="135"/>
              </a:xfrm>
              <a:custGeom>
                <a:avLst/>
                <a:gdLst>
                  <a:gd name="T0" fmla="*/ 19 w 87"/>
                  <a:gd name="T1" fmla="*/ 87 h 270"/>
                  <a:gd name="T2" fmla="*/ 19 w 87"/>
                  <a:gd name="T3" fmla="*/ 103 h 270"/>
                  <a:gd name="T4" fmla="*/ 29 w 87"/>
                  <a:gd name="T5" fmla="*/ 135 h 270"/>
                  <a:gd name="T6" fmla="*/ 12 w 87"/>
                  <a:gd name="T7" fmla="*/ 127 h 270"/>
                  <a:gd name="T8" fmla="*/ 7 w 87"/>
                  <a:gd name="T9" fmla="*/ 95 h 270"/>
                  <a:gd name="T10" fmla="*/ 7 w 87"/>
                  <a:gd name="T11" fmla="*/ 63 h 270"/>
                  <a:gd name="T12" fmla="*/ 0 w 87"/>
                  <a:gd name="T13" fmla="*/ 46 h 270"/>
                  <a:gd name="T14" fmla="*/ 0 w 87"/>
                  <a:gd name="T15" fmla="*/ 30 h 270"/>
                  <a:gd name="T16" fmla="*/ 0 w 87"/>
                  <a:gd name="T17" fmla="*/ 0 h 270"/>
                  <a:gd name="T18" fmla="*/ 5 w 87"/>
                  <a:gd name="T19" fmla="*/ 34 h 270"/>
                  <a:gd name="T20" fmla="*/ 10 w 87"/>
                  <a:gd name="T21" fmla="*/ 67 h 270"/>
                  <a:gd name="T22" fmla="*/ 19 w 87"/>
                  <a:gd name="T23" fmla="*/ 87 h 27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7" h="270">
                    <a:moveTo>
                      <a:pt x="57" y="173"/>
                    </a:moveTo>
                    <a:lnTo>
                      <a:pt x="57" y="206"/>
                    </a:lnTo>
                    <a:lnTo>
                      <a:pt x="87" y="270"/>
                    </a:lnTo>
                    <a:lnTo>
                      <a:pt x="35" y="253"/>
                    </a:lnTo>
                    <a:lnTo>
                      <a:pt x="21" y="190"/>
                    </a:lnTo>
                    <a:lnTo>
                      <a:pt x="21" y="126"/>
                    </a:lnTo>
                    <a:lnTo>
                      <a:pt x="0" y="92"/>
                    </a:lnTo>
                    <a:lnTo>
                      <a:pt x="0" y="59"/>
                    </a:lnTo>
                    <a:lnTo>
                      <a:pt x="0" y="0"/>
                    </a:lnTo>
                    <a:lnTo>
                      <a:pt x="15" y="67"/>
                    </a:lnTo>
                    <a:lnTo>
                      <a:pt x="31" y="134"/>
                    </a:lnTo>
                    <a:lnTo>
                      <a:pt x="57" y="173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0" name="Freeform 41">
                <a:extLst>
                  <a:ext uri="{FF2B5EF4-FFF2-40B4-BE49-F238E27FC236}">
                    <a16:creationId xmlns:a16="http://schemas.microsoft.com/office/drawing/2014/main" id="{0F5FB48A-848A-447F-AF47-5A9E3A9066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3" y="657"/>
                <a:ext cx="96" cy="249"/>
              </a:xfrm>
              <a:custGeom>
                <a:avLst/>
                <a:gdLst>
                  <a:gd name="T0" fmla="*/ 55 w 288"/>
                  <a:gd name="T1" fmla="*/ 8 h 497"/>
                  <a:gd name="T2" fmla="*/ 47 w 288"/>
                  <a:gd name="T3" fmla="*/ 30 h 497"/>
                  <a:gd name="T4" fmla="*/ 47 w 288"/>
                  <a:gd name="T5" fmla="*/ 63 h 497"/>
                  <a:gd name="T6" fmla="*/ 29 w 288"/>
                  <a:gd name="T7" fmla="*/ 89 h 497"/>
                  <a:gd name="T8" fmla="*/ 20 w 288"/>
                  <a:gd name="T9" fmla="*/ 122 h 497"/>
                  <a:gd name="T10" fmla="*/ 10 w 288"/>
                  <a:gd name="T11" fmla="*/ 137 h 497"/>
                  <a:gd name="T12" fmla="*/ 4 w 288"/>
                  <a:gd name="T13" fmla="*/ 151 h 497"/>
                  <a:gd name="T14" fmla="*/ 0 w 288"/>
                  <a:gd name="T15" fmla="*/ 165 h 497"/>
                  <a:gd name="T16" fmla="*/ 0 w 288"/>
                  <a:gd name="T17" fmla="*/ 178 h 497"/>
                  <a:gd name="T18" fmla="*/ 0 w 288"/>
                  <a:gd name="T19" fmla="*/ 193 h 497"/>
                  <a:gd name="T20" fmla="*/ 1 w 288"/>
                  <a:gd name="T21" fmla="*/ 209 h 497"/>
                  <a:gd name="T22" fmla="*/ 1 w 288"/>
                  <a:gd name="T23" fmla="*/ 227 h 497"/>
                  <a:gd name="T24" fmla="*/ 0 w 288"/>
                  <a:gd name="T25" fmla="*/ 249 h 497"/>
                  <a:gd name="T26" fmla="*/ 49 w 288"/>
                  <a:gd name="T27" fmla="*/ 237 h 497"/>
                  <a:gd name="T28" fmla="*/ 55 w 288"/>
                  <a:gd name="T29" fmla="*/ 185 h 497"/>
                  <a:gd name="T30" fmla="*/ 70 w 288"/>
                  <a:gd name="T31" fmla="*/ 145 h 497"/>
                  <a:gd name="T32" fmla="*/ 55 w 288"/>
                  <a:gd name="T33" fmla="*/ 130 h 497"/>
                  <a:gd name="T34" fmla="*/ 55 w 288"/>
                  <a:gd name="T35" fmla="*/ 104 h 497"/>
                  <a:gd name="T36" fmla="*/ 58 w 288"/>
                  <a:gd name="T37" fmla="*/ 78 h 497"/>
                  <a:gd name="T38" fmla="*/ 87 w 288"/>
                  <a:gd name="T39" fmla="*/ 92 h 497"/>
                  <a:gd name="T40" fmla="*/ 79 w 288"/>
                  <a:gd name="T41" fmla="*/ 67 h 497"/>
                  <a:gd name="T42" fmla="*/ 64 w 288"/>
                  <a:gd name="T43" fmla="*/ 52 h 497"/>
                  <a:gd name="T44" fmla="*/ 67 w 288"/>
                  <a:gd name="T45" fmla="*/ 30 h 497"/>
                  <a:gd name="T46" fmla="*/ 96 w 288"/>
                  <a:gd name="T47" fmla="*/ 44 h 497"/>
                  <a:gd name="T48" fmla="*/ 93 w 288"/>
                  <a:gd name="T49" fmla="*/ 11 h 497"/>
                  <a:gd name="T50" fmla="*/ 76 w 288"/>
                  <a:gd name="T51" fmla="*/ 0 h 497"/>
                  <a:gd name="T52" fmla="*/ 55 w 288"/>
                  <a:gd name="T53" fmla="*/ 8 h 4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88" h="497">
                    <a:moveTo>
                      <a:pt x="165" y="15"/>
                    </a:moveTo>
                    <a:lnTo>
                      <a:pt x="140" y="60"/>
                    </a:lnTo>
                    <a:lnTo>
                      <a:pt x="140" y="125"/>
                    </a:lnTo>
                    <a:lnTo>
                      <a:pt x="86" y="177"/>
                    </a:lnTo>
                    <a:lnTo>
                      <a:pt x="60" y="244"/>
                    </a:lnTo>
                    <a:lnTo>
                      <a:pt x="30" y="274"/>
                    </a:lnTo>
                    <a:lnTo>
                      <a:pt x="11" y="302"/>
                    </a:lnTo>
                    <a:lnTo>
                      <a:pt x="1" y="329"/>
                    </a:lnTo>
                    <a:lnTo>
                      <a:pt x="0" y="356"/>
                    </a:lnTo>
                    <a:lnTo>
                      <a:pt x="1" y="385"/>
                    </a:lnTo>
                    <a:lnTo>
                      <a:pt x="4" y="417"/>
                    </a:lnTo>
                    <a:lnTo>
                      <a:pt x="4" y="454"/>
                    </a:lnTo>
                    <a:lnTo>
                      <a:pt x="1" y="497"/>
                    </a:lnTo>
                    <a:lnTo>
                      <a:pt x="148" y="473"/>
                    </a:lnTo>
                    <a:lnTo>
                      <a:pt x="165" y="370"/>
                    </a:lnTo>
                    <a:lnTo>
                      <a:pt x="210" y="289"/>
                    </a:lnTo>
                    <a:lnTo>
                      <a:pt x="165" y="259"/>
                    </a:lnTo>
                    <a:lnTo>
                      <a:pt x="165" y="207"/>
                    </a:lnTo>
                    <a:lnTo>
                      <a:pt x="174" y="155"/>
                    </a:lnTo>
                    <a:lnTo>
                      <a:pt x="262" y="184"/>
                    </a:lnTo>
                    <a:lnTo>
                      <a:pt x="236" y="133"/>
                    </a:lnTo>
                    <a:lnTo>
                      <a:pt x="191" y="104"/>
                    </a:lnTo>
                    <a:lnTo>
                      <a:pt x="200" y="60"/>
                    </a:lnTo>
                    <a:lnTo>
                      <a:pt x="288" y="88"/>
                    </a:lnTo>
                    <a:lnTo>
                      <a:pt x="279" y="22"/>
                    </a:lnTo>
                    <a:lnTo>
                      <a:pt x="227" y="0"/>
                    </a:lnTo>
                    <a:lnTo>
                      <a:pt x="165" y="15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1" name="Freeform 42">
                <a:extLst>
                  <a:ext uri="{FF2B5EF4-FFF2-40B4-BE49-F238E27FC236}">
                    <a16:creationId xmlns:a16="http://schemas.microsoft.com/office/drawing/2014/main" id="{7C055B3C-AD32-4D27-88B4-8DEE95A41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0" y="259"/>
                <a:ext cx="268" cy="322"/>
              </a:xfrm>
              <a:custGeom>
                <a:avLst/>
                <a:gdLst>
                  <a:gd name="T0" fmla="*/ 0 w 804"/>
                  <a:gd name="T1" fmla="*/ 16 h 643"/>
                  <a:gd name="T2" fmla="*/ 21 w 804"/>
                  <a:gd name="T3" fmla="*/ 9 h 643"/>
                  <a:gd name="T4" fmla="*/ 52 w 804"/>
                  <a:gd name="T5" fmla="*/ 0 h 643"/>
                  <a:gd name="T6" fmla="*/ 98 w 804"/>
                  <a:gd name="T7" fmla="*/ 0 h 643"/>
                  <a:gd name="T8" fmla="*/ 145 w 804"/>
                  <a:gd name="T9" fmla="*/ 23 h 643"/>
                  <a:gd name="T10" fmla="*/ 172 w 804"/>
                  <a:gd name="T11" fmla="*/ 52 h 643"/>
                  <a:gd name="T12" fmla="*/ 222 w 804"/>
                  <a:gd name="T13" fmla="*/ 96 h 643"/>
                  <a:gd name="T14" fmla="*/ 247 w 804"/>
                  <a:gd name="T15" fmla="*/ 122 h 643"/>
                  <a:gd name="T16" fmla="*/ 268 w 804"/>
                  <a:gd name="T17" fmla="*/ 144 h 643"/>
                  <a:gd name="T18" fmla="*/ 268 w 804"/>
                  <a:gd name="T19" fmla="*/ 182 h 643"/>
                  <a:gd name="T20" fmla="*/ 245 w 804"/>
                  <a:gd name="T21" fmla="*/ 182 h 643"/>
                  <a:gd name="T22" fmla="*/ 204 w 804"/>
                  <a:gd name="T23" fmla="*/ 178 h 643"/>
                  <a:gd name="T24" fmla="*/ 218 w 804"/>
                  <a:gd name="T25" fmla="*/ 159 h 643"/>
                  <a:gd name="T26" fmla="*/ 239 w 804"/>
                  <a:gd name="T27" fmla="*/ 156 h 643"/>
                  <a:gd name="T28" fmla="*/ 224 w 804"/>
                  <a:gd name="T29" fmla="*/ 129 h 643"/>
                  <a:gd name="T30" fmla="*/ 210 w 804"/>
                  <a:gd name="T31" fmla="*/ 104 h 643"/>
                  <a:gd name="T32" fmla="*/ 192 w 804"/>
                  <a:gd name="T33" fmla="*/ 115 h 643"/>
                  <a:gd name="T34" fmla="*/ 177 w 804"/>
                  <a:gd name="T35" fmla="*/ 129 h 643"/>
                  <a:gd name="T36" fmla="*/ 177 w 804"/>
                  <a:gd name="T37" fmla="*/ 111 h 643"/>
                  <a:gd name="T38" fmla="*/ 177 w 804"/>
                  <a:gd name="T39" fmla="*/ 81 h 643"/>
                  <a:gd name="T40" fmla="*/ 157 w 804"/>
                  <a:gd name="T41" fmla="*/ 56 h 643"/>
                  <a:gd name="T42" fmla="*/ 134 w 804"/>
                  <a:gd name="T43" fmla="*/ 41 h 643"/>
                  <a:gd name="T44" fmla="*/ 145 w 804"/>
                  <a:gd name="T45" fmla="*/ 78 h 643"/>
                  <a:gd name="T46" fmla="*/ 169 w 804"/>
                  <a:gd name="T47" fmla="*/ 126 h 643"/>
                  <a:gd name="T48" fmla="*/ 169 w 804"/>
                  <a:gd name="T49" fmla="*/ 167 h 643"/>
                  <a:gd name="T50" fmla="*/ 180 w 804"/>
                  <a:gd name="T51" fmla="*/ 204 h 643"/>
                  <a:gd name="T52" fmla="*/ 189 w 804"/>
                  <a:gd name="T53" fmla="*/ 252 h 643"/>
                  <a:gd name="T54" fmla="*/ 189 w 804"/>
                  <a:gd name="T55" fmla="*/ 288 h 643"/>
                  <a:gd name="T56" fmla="*/ 177 w 804"/>
                  <a:gd name="T57" fmla="*/ 322 h 643"/>
                  <a:gd name="T58" fmla="*/ 177 w 804"/>
                  <a:gd name="T59" fmla="*/ 281 h 643"/>
                  <a:gd name="T60" fmla="*/ 177 w 804"/>
                  <a:gd name="T61" fmla="*/ 229 h 643"/>
                  <a:gd name="T62" fmla="*/ 154 w 804"/>
                  <a:gd name="T63" fmla="*/ 148 h 643"/>
                  <a:gd name="T64" fmla="*/ 148 w 804"/>
                  <a:gd name="T65" fmla="*/ 108 h 643"/>
                  <a:gd name="T66" fmla="*/ 134 w 804"/>
                  <a:gd name="T67" fmla="*/ 74 h 643"/>
                  <a:gd name="T68" fmla="*/ 116 w 804"/>
                  <a:gd name="T69" fmla="*/ 89 h 643"/>
                  <a:gd name="T70" fmla="*/ 116 w 804"/>
                  <a:gd name="T71" fmla="*/ 59 h 643"/>
                  <a:gd name="T72" fmla="*/ 113 w 804"/>
                  <a:gd name="T73" fmla="*/ 33 h 643"/>
                  <a:gd name="T74" fmla="*/ 98 w 804"/>
                  <a:gd name="T75" fmla="*/ 37 h 643"/>
                  <a:gd name="T76" fmla="*/ 93 w 804"/>
                  <a:gd name="T77" fmla="*/ 67 h 643"/>
                  <a:gd name="T78" fmla="*/ 75 w 804"/>
                  <a:gd name="T79" fmla="*/ 26 h 643"/>
                  <a:gd name="T80" fmla="*/ 49 w 804"/>
                  <a:gd name="T81" fmla="*/ 26 h 643"/>
                  <a:gd name="T82" fmla="*/ 34 w 804"/>
                  <a:gd name="T83" fmla="*/ 37 h 643"/>
                  <a:gd name="T84" fmla="*/ 9 w 804"/>
                  <a:gd name="T85" fmla="*/ 59 h 643"/>
                  <a:gd name="T86" fmla="*/ 0 w 804"/>
                  <a:gd name="T87" fmla="*/ 16 h 64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804" h="643">
                    <a:moveTo>
                      <a:pt x="0" y="31"/>
                    </a:moveTo>
                    <a:lnTo>
                      <a:pt x="62" y="17"/>
                    </a:lnTo>
                    <a:lnTo>
                      <a:pt x="155" y="0"/>
                    </a:lnTo>
                    <a:lnTo>
                      <a:pt x="295" y="0"/>
                    </a:lnTo>
                    <a:lnTo>
                      <a:pt x="436" y="45"/>
                    </a:lnTo>
                    <a:lnTo>
                      <a:pt x="515" y="103"/>
                    </a:lnTo>
                    <a:lnTo>
                      <a:pt x="665" y="192"/>
                    </a:lnTo>
                    <a:lnTo>
                      <a:pt x="740" y="244"/>
                    </a:lnTo>
                    <a:lnTo>
                      <a:pt x="804" y="288"/>
                    </a:lnTo>
                    <a:lnTo>
                      <a:pt x="804" y="363"/>
                    </a:lnTo>
                    <a:lnTo>
                      <a:pt x="734" y="363"/>
                    </a:lnTo>
                    <a:lnTo>
                      <a:pt x="611" y="355"/>
                    </a:lnTo>
                    <a:lnTo>
                      <a:pt x="655" y="318"/>
                    </a:lnTo>
                    <a:lnTo>
                      <a:pt x="716" y="311"/>
                    </a:lnTo>
                    <a:lnTo>
                      <a:pt x="673" y="258"/>
                    </a:lnTo>
                    <a:lnTo>
                      <a:pt x="629" y="207"/>
                    </a:lnTo>
                    <a:lnTo>
                      <a:pt x="577" y="229"/>
                    </a:lnTo>
                    <a:lnTo>
                      <a:pt x="532" y="258"/>
                    </a:lnTo>
                    <a:lnTo>
                      <a:pt x="532" y="222"/>
                    </a:lnTo>
                    <a:lnTo>
                      <a:pt x="532" y="162"/>
                    </a:lnTo>
                    <a:lnTo>
                      <a:pt x="470" y="111"/>
                    </a:lnTo>
                    <a:lnTo>
                      <a:pt x="401" y="82"/>
                    </a:lnTo>
                    <a:lnTo>
                      <a:pt x="436" y="155"/>
                    </a:lnTo>
                    <a:lnTo>
                      <a:pt x="506" y="251"/>
                    </a:lnTo>
                    <a:lnTo>
                      <a:pt x="506" y="333"/>
                    </a:lnTo>
                    <a:lnTo>
                      <a:pt x="541" y="407"/>
                    </a:lnTo>
                    <a:lnTo>
                      <a:pt x="567" y="503"/>
                    </a:lnTo>
                    <a:lnTo>
                      <a:pt x="567" y="576"/>
                    </a:lnTo>
                    <a:lnTo>
                      <a:pt x="532" y="643"/>
                    </a:lnTo>
                    <a:lnTo>
                      <a:pt x="532" y="562"/>
                    </a:lnTo>
                    <a:lnTo>
                      <a:pt x="532" y="458"/>
                    </a:lnTo>
                    <a:lnTo>
                      <a:pt x="462" y="295"/>
                    </a:lnTo>
                    <a:lnTo>
                      <a:pt x="444" y="215"/>
                    </a:lnTo>
                    <a:lnTo>
                      <a:pt x="401" y="148"/>
                    </a:lnTo>
                    <a:lnTo>
                      <a:pt x="348" y="178"/>
                    </a:lnTo>
                    <a:lnTo>
                      <a:pt x="348" y="118"/>
                    </a:lnTo>
                    <a:lnTo>
                      <a:pt x="339" y="66"/>
                    </a:lnTo>
                    <a:lnTo>
                      <a:pt x="295" y="73"/>
                    </a:lnTo>
                    <a:lnTo>
                      <a:pt x="278" y="133"/>
                    </a:lnTo>
                    <a:lnTo>
                      <a:pt x="226" y="52"/>
                    </a:lnTo>
                    <a:lnTo>
                      <a:pt x="147" y="52"/>
                    </a:lnTo>
                    <a:lnTo>
                      <a:pt x="102" y="73"/>
                    </a:lnTo>
                    <a:lnTo>
                      <a:pt x="26" y="11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2" name="Freeform 43">
                <a:extLst>
                  <a:ext uri="{FF2B5EF4-FFF2-40B4-BE49-F238E27FC236}">
                    <a16:creationId xmlns:a16="http://schemas.microsoft.com/office/drawing/2014/main" id="{AC821019-E9DE-4413-8B40-58E0E4A56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1" y="455"/>
                <a:ext cx="91" cy="92"/>
              </a:xfrm>
              <a:custGeom>
                <a:avLst/>
                <a:gdLst>
                  <a:gd name="T0" fmla="*/ 70 w 272"/>
                  <a:gd name="T1" fmla="*/ 0 h 185"/>
                  <a:gd name="T2" fmla="*/ 82 w 272"/>
                  <a:gd name="T3" fmla="*/ 18 h 185"/>
                  <a:gd name="T4" fmla="*/ 82 w 272"/>
                  <a:gd name="T5" fmla="*/ 48 h 185"/>
                  <a:gd name="T6" fmla="*/ 76 w 272"/>
                  <a:gd name="T7" fmla="*/ 66 h 185"/>
                  <a:gd name="T8" fmla="*/ 91 w 272"/>
                  <a:gd name="T9" fmla="*/ 92 h 185"/>
                  <a:gd name="T10" fmla="*/ 65 w 272"/>
                  <a:gd name="T11" fmla="*/ 92 h 185"/>
                  <a:gd name="T12" fmla="*/ 65 w 272"/>
                  <a:gd name="T13" fmla="*/ 66 h 185"/>
                  <a:gd name="T14" fmla="*/ 65 w 272"/>
                  <a:gd name="T15" fmla="*/ 30 h 185"/>
                  <a:gd name="T16" fmla="*/ 55 w 272"/>
                  <a:gd name="T17" fmla="*/ 56 h 185"/>
                  <a:gd name="T18" fmla="*/ 35 w 272"/>
                  <a:gd name="T19" fmla="*/ 59 h 185"/>
                  <a:gd name="T20" fmla="*/ 0 w 272"/>
                  <a:gd name="T21" fmla="*/ 48 h 185"/>
                  <a:gd name="T22" fmla="*/ 29 w 272"/>
                  <a:gd name="T23" fmla="*/ 37 h 185"/>
                  <a:gd name="T24" fmla="*/ 55 w 272"/>
                  <a:gd name="T25" fmla="*/ 18 h 185"/>
                  <a:gd name="T26" fmla="*/ 70 w 272"/>
                  <a:gd name="T27" fmla="*/ 0 h 18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72" h="185">
                    <a:moveTo>
                      <a:pt x="210" y="0"/>
                    </a:moveTo>
                    <a:lnTo>
                      <a:pt x="244" y="37"/>
                    </a:lnTo>
                    <a:lnTo>
                      <a:pt x="244" y="97"/>
                    </a:lnTo>
                    <a:lnTo>
                      <a:pt x="227" y="133"/>
                    </a:lnTo>
                    <a:lnTo>
                      <a:pt x="272" y="185"/>
                    </a:lnTo>
                    <a:lnTo>
                      <a:pt x="193" y="185"/>
                    </a:lnTo>
                    <a:lnTo>
                      <a:pt x="193" y="133"/>
                    </a:lnTo>
                    <a:lnTo>
                      <a:pt x="193" y="60"/>
                    </a:lnTo>
                    <a:lnTo>
                      <a:pt x="165" y="112"/>
                    </a:lnTo>
                    <a:lnTo>
                      <a:pt x="105" y="119"/>
                    </a:lnTo>
                    <a:lnTo>
                      <a:pt x="0" y="97"/>
                    </a:lnTo>
                    <a:lnTo>
                      <a:pt x="87" y="75"/>
                    </a:lnTo>
                    <a:lnTo>
                      <a:pt x="165" y="37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3" name="Freeform 44">
                <a:extLst>
                  <a:ext uri="{FF2B5EF4-FFF2-40B4-BE49-F238E27FC236}">
                    <a16:creationId xmlns:a16="http://schemas.microsoft.com/office/drawing/2014/main" id="{08DFED71-F8A4-4407-AAC3-E80693FDB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4" y="218"/>
                <a:ext cx="158" cy="181"/>
              </a:xfrm>
              <a:custGeom>
                <a:avLst/>
                <a:gdLst>
                  <a:gd name="T0" fmla="*/ 41 w 474"/>
                  <a:gd name="T1" fmla="*/ 0 h 362"/>
                  <a:gd name="T2" fmla="*/ 88 w 474"/>
                  <a:gd name="T3" fmla="*/ 0 h 362"/>
                  <a:gd name="T4" fmla="*/ 111 w 474"/>
                  <a:gd name="T5" fmla="*/ 15 h 362"/>
                  <a:gd name="T6" fmla="*/ 131 w 474"/>
                  <a:gd name="T7" fmla="*/ 63 h 362"/>
                  <a:gd name="T8" fmla="*/ 146 w 474"/>
                  <a:gd name="T9" fmla="*/ 122 h 362"/>
                  <a:gd name="T10" fmla="*/ 158 w 474"/>
                  <a:gd name="T11" fmla="*/ 181 h 362"/>
                  <a:gd name="T12" fmla="*/ 131 w 474"/>
                  <a:gd name="T13" fmla="*/ 144 h 362"/>
                  <a:gd name="T14" fmla="*/ 111 w 474"/>
                  <a:gd name="T15" fmla="*/ 70 h 362"/>
                  <a:gd name="T16" fmla="*/ 82 w 474"/>
                  <a:gd name="T17" fmla="*/ 48 h 362"/>
                  <a:gd name="T18" fmla="*/ 47 w 474"/>
                  <a:gd name="T19" fmla="*/ 48 h 362"/>
                  <a:gd name="T20" fmla="*/ 0 w 474"/>
                  <a:gd name="T21" fmla="*/ 63 h 362"/>
                  <a:gd name="T22" fmla="*/ 12 w 474"/>
                  <a:gd name="T23" fmla="*/ 37 h 362"/>
                  <a:gd name="T24" fmla="*/ 41 w 474"/>
                  <a:gd name="T25" fmla="*/ 0 h 3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4" h="362">
                    <a:moveTo>
                      <a:pt x="122" y="0"/>
                    </a:moveTo>
                    <a:lnTo>
                      <a:pt x="263" y="0"/>
                    </a:lnTo>
                    <a:lnTo>
                      <a:pt x="334" y="30"/>
                    </a:lnTo>
                    <a:lnTo>
                      <a:pt x="394" y="126"/>
                    </a:lnTo>
                    <a:lnTo>
                      <a:pt x="439" y="243"/>
                    </a:lnTo>
                    <a:lnTo>
                      <a:pt x="474" y="362"/>
                    </a:lnTo>
                    <a:lnTo>
                      <a:pt x="394" y="288"/>
                    </a:lnTo>
                    <a:lnTo>
                      <a:pt x="334" y="140"/>
                    </a:lnTo>
                    <a:lnTo>
                      <a:pt x="246" y="96"/>
                    </a:lnTo>
                    <a:lnTo>
                      <a:pt x="141" y="96"/>
                    </a:lnTo>
                    <a:lnTo>
                      <a:pt x="0" y="126"/>
                    </a:lnTo>
                    <a:lnTo>
                      <a:pt x="35" y="7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4" name="Freeform 45">
                <a:extLst>
                  <a:ext uri="{FF2B5EF4-FFF2-40B4-BE49-F238E27FC236}">
                    <a16:creationId xmlns:a16="http://schemas.microsoft.com/office/drawing/2014/main" id="{E175D53E-2D0B-4BED-907C-3B37DBC63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7" y="709"/>
                <a:ext cx="75" cy="188"/>
              </a:xfrm>
              <a:custGeom>
                <a:avLst/>
                <a:gdLst>
                  <a:gd name="T0" fmla="*/ 29 w 225"/>
                  <a:gd name="T1" fmla="*/ 44 h 377"/>
                  <a:gd name="T2" fmla="*/ 21 w 225"/>
                  <a:gd name="T3" fmla="*/ 64 h 377"/>
                  <a:gd name="T4" fmla="*/ 15 w 225"/>
                  <a:gd name="T5" fmla="*/ 81 h 377"/>
                  <a:gd name="T6" fmla="*/ 10 w 225"/>
                  <a:gd name="T7" fmla="*/ 97 h 377"/>
                  <a:gd name="T8" fmla="*/ 6 w 225"/>
                  <a:gd name="T9" fmla="*/ 112 h 377"/>
                  <a:gd name="T10" fmla="*/ 3 w 225"/>
                  <a:gd name="T11" fmla="*/ 127 h 377"/>
                  <a:gd name="T12" fmla="*/ 2 w 225"/>
                  <a:gd name="T13" fmla="*/ 144 h 377"/>
                  <a:gd name="T14" fmla="*/ 1 w 225"/>
                  <a:gd name="T15" fmla="*/ 162 h 377"/>
                  <a:gd name="T16" fmla="*/ 0 w 225"/>
                  <a:gd name="T17" fmla="*/ 184 h 377"/>
                  <a:gd name="T18" fmla="*/ 53 w 225"/>
                  <a:gd name="T19" fmla="*/ 188 h 377"/>
                  <a:gd name="T20" fmla="*/ 53 w 225"/>
                  <a:gd name="T21" fmla="*/ 140 h 377"/>
                  <a:gd name="T22" fmla="*/ 53 w 225"/>
                  <a:gd name="T23" fmla="*/ 118 h 377"/>
                  <a:gd name="T24" fmla="*/ 75 w 225"/>
                  <a:gd name="T25" fmla="*/ 66 h 377"/>
                  <a:gd name="T26" fmla="*/ 47 w 225"/>
                  <a:gd name="T27" fmla="*/ 81 h 377"/>
                  <a:gd name="T28" fmla="*/ 50 w 225"/>
                  <a:gd name="T29" fmla="*/ 44 h 377"/>
                  <a:gd name="T30" fmla="*/ 56 w 225"/>
                  <a:gd name="T31" fmla="*/ 0 h 377"/>
                  <a:gd name="T32" fmla="*/ 41 w 225"/>
                  <a:gd name="T33" fmla="*/ 18 h 377"/>
                  <a:gd name="T34" fmla="*/ 29 w 225"/>
                  <a:gd name="T35" fmla="*/ 44 h 3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25" h="377">
                    <a:moveTo>
                      <a:pt x="88" y="89"/>
                    </a:moveTo>
                    <a:lnTo>
                      <a:pt x="64" y="128"/>
                    </a:lnTo>
                    <a:lnTo>
                      <a:pt x="44" y="163"/>
                    </a:lnTo>
                    <a:lnTo>
                      <a:pt x="29" y="194"/>
                    </a:lnTo>
                    <a:lnTo>
                      <a:pt x="18" y="224"/>
                    </a:lnTo>
                    <a:lnTo>
                      <a:pt x="9" y="254"/>
                    </a:lnTo>
                    <a:lnTo>
                      <a:pt x="5" y="288"/>
                    </a:lnTo>
                    <a:lnTo>
                      <a:pt x="2" y="325"/>
                    </a:lnTo>
                    <a:lnTo>
                      <a:pt x="0" y="369"/>
                    </a:lnTo>
                    <a:lnTo>
                      <a:pt x="159" y="377"/>
                    </a:lnTo>
                    <a:lnTo>
                      <a:pt x="159" y="281"/>
                    </a:lnTo>
                    <a:lnTo>
                      <a:pt x="159" y="236"/>
                    </a:lnTo>
                    <a:lnTo>
                      <a:pt x="225" y="133"/>
                    </a:lnTo>
                    <a:lnTo>
                      <a:pt x="140" y="162"/>
                    </a:lnTo>
                    <a:lnTo>
                      <a:pt x="150" y="89"/>
                    </a:lnTo>
                    <a:lnTo>
                      <a:pt x="167" y="0"/>
                    </a:lnTo>
                    <a:lnTo>
                      <a:pt x="123" y="36"/>
                    </a:lnTo>
                    <a:lnTo>
                      <a:pt x="88" y="8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5" name="Freeform 46">
                <a:extLst>
                  <a:ext uri="{FF2B5EF4-FFF2-40B4-BE49-F238E27FC236}">
                    <a16:creationId xmlns:a16="http://schemas.microsoft.com/office/drawing/2014/main" id="{3655F8B6-DF48-4829-96F4-C6A9BD1103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9" y="531"/>
                <a:ext cx="136" cy="270"/>
              </a:xfrm>
              <a:custGeom>
                <a:avLst/>
                <a:gdLst>
                  <a:gd name="T0" fmla="*/ 81 w 407"/>
                  <a:gd name="T1" fmla="*/ 0 h 538"/>
                  <a:gd name="T2" fmla="*/ 81 w 407"/>
                  <a:gd name="T3" fmla="*/ 30 h 538"/>
                  <a:gd name="T4" fmla="*/ 87 w 407"/>
                  <a:gd name="T5" fmla="*/ 49 h 538"/>
                  <a:gd name="T6" fmla="*/ 90 w 407"/>
                  <a:gd name="T7" fmla="*/ 65 h 538"/>
                  <a:gd name="T8" fmla="*/ 90 w 407"/>
                  <a:gd name="T9" fmla="*/ 95 h 538"/>
                  <a:gd name="T10" fmla="*/ 90 w 407"/>
                  <a:gd name="T11" fmla="*/ 115 h 538"/>
                  <a:gd name="T12" fmla="*/ 90 w 407"/>
                  <a:gd name="T13" fmla="*/ 130 h 538"/>
                  <a:gd name="T14" fmla="*/ 102 w 407"/>
                  <a:gd name="T15" fmla="*/ 152 h 538"/>
                  <a:gd name="T16" fmla="*/ 95 w 407"/>
                  <a:gd name="T17" fmla="*/ 163 h 538"/>
                  <a:gd name="T18" fmla="*/ 73 w 407"/>
                  <a:gd name="T19" fmla="*/ 193 h 538"/>
                  <a:gd name="T20" fmla="*/ 47 w 407"/>
                  <a:gd name="T21" fmla="*/ 195 h 538"/>
                  <a:gd name="T22" fmla="*/ 25 w 407"/>
                  <a:gd name="T23" fmla="*/ 221 h 538"/>
                  <a:gd name="T24" fmla="*/ 7 w 407"/>
                  <a:gd name="T25" fmla="*/ 240 h 538"/>
                  <a:gd name="T26" fmla="*/ 0 w 407"/>
                  <a:gd name="T27" fmla="*/ 262 h 538"/>
                  <a:gd name="T28" fmla="*/ 15 w 407"/>
                  <a:gd name="T29" fmla="*/ 259 h 538"/>
                  <a:gd name="T30" fmla="*/ 25 w 407"/>
                  <a:gd name="T31" fmla="*/ 240 h 538"/>
                  <a:gd name="T32" fmla="*/ 30 w 407"/>
                  <a:gd name="T33" fmla="*/ 225 h 538"/>
                  <a:gd name="T34" fmla="*/ 46 w 407"/>
                  <a:gd name="T35" fmla="*/ 223 h 538"/>
                  <a:gd name="T36" fmla="*/ 42 w 407"/>
                  <a:gd name="T37" fmla="*/ 240 h 538"/>
                  <a:gd name="T38" fmla="*/ 42 w 407"/>
                  <a:gd name="T39" fmla="*/ 255 h 538"/>
                  <a:gd name="T40" fmla="*/ 58 w 407"/>
                  <a:gd name="T41" fmla="*/ 270 h 538"/>
                  <a:gd name="T42" fmla="*/ 61 w 407"/>
                  <a:gd name="T43" fmla="*/ 259 h 538"/>
                  <a:gd name="T44" fmla="*/ 52 w 407"/>
                  <a:gd name="T45" fmla="*/ 253 h 538"/>
                  <a:gd name="T46" fmla="*/ 52 w 407"/>
                  <a:gd name="T47" fmla="*/ 233 h 538"/>
                  <a:gd name="T48" fmla="*/ 68 w 407"/>
                  <a:gd name="T49" fmla="*/ 218 h 538"/>
                  <a:gd name="T50" fmla="*/ 81 w 407"/>
                  <a:gd name="T51" fmla="*/ 218 h 538"/>
                  <a:gd name="T52" fmla="*/ 92 w 407"/>
                  <a:gd name="T53" fmla="*/ 218 h 538"/>
                  <a:gd name="T54" fmla="*/ 92 w 407"/>
                  <a:gd name="T55" fmla="*/ 201 h 538"/>
                  <a:gd name="T56" fmla="*/ 99 w 407"/>
                  <a:gd name="T57" fmla="*/ 184 h 538"/>
                  <a:gd name="T58" fmla="*/ 112 w 407"/>
                  <a:gd name="T59" fmla="*/ 173 h 538"/>
                  <a:gd name="T60" fmla="*/ 127 w 407"/>
                  <a:gd name="T61" fmla="*/ 184 h 538"/>
                  <a:gd name="T62" fmla="*/ 129 w 407"/>
                  <a:gd name="T63" fmla="*/ 160 h 538"/>
                  <a:gd name="T64" fmla="*/ 121 w 407"/>
                  <a:gd name="T65" fmla="*/ 135 h 538"/>
                  <a:gd name="T66" fmla="*/ 112 w 407"/>
                  <a:gd name="T67" fmla="*/ 128 h 538"/>
                  <a:gd name="T68" fmla="*/ 121 w 407"/>
                  <a:gd name="T69" fmla="*/ 113 h 538"/>
                  <a:gd name="T70" fmla="*/ 136 w 407"/>
                  <a:gd name="T71" fmla="*/ 113 h 538"/>
                  <a:gd name="T72" fmla="*/ 136 w 407"/>
                  <a:gd name="T73" fmla="*/ 95 h 538"/>
                  <a:gd name="T74" fmla="*/ 117 w 407"/>
                  <a:gd name="T75" fmla="*/ 95 h 538"/>
                  <a:gd name="T76" fmla="*/ 109 w 407"/>
                  <a:gd name="T77" fmla="*/ 95 h 538"/>
                  <a:gd name="T78" fmla="*/ 109 w 407"/>
                  <a:gd name="T79" fmla="*/ 82 h 538"/>
                  <a:gd name="T80" fmla="*/ 115 w 407"/>
                  <a:gd name="T81" fmla="*/ 58 h 538"/>
                  <a:gd name="T82" fmla="*/ 103 w 407"/>
                  <a:gd name="T83" fmla="*/ 71 h 538"/>
                  <a:gd name="T84" fmla="*/ 100 w 407"/>
                  <a:gd name="T85" fmla="*/ 58 h 538"/>
                  <a:gd name="T86" fmla="*/ 100 w 407"/>
                  <a:gd name="T87" fmla="*/ 43 h 538"/>
                  <a:gd name="T88" fmla="*/ 97 w 407"/>
                  <a:gd name="T89" fmla="*/ 7 h 538"/>
                  <a:gd name="T90" fmla="*/ 81 w 407"/>
                  <a:gd name="T91" fmla="*/ 0 h 53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07" h="538">
                    <a:moveTo>
                      <a:pt x="243" y="0"/>
                    </a:moveTo>
                    <a:lnTo>
                      <a:pt x="243" y="60"/>
                    </a:lnTo>
                    <a:lnTo>
                      <a:pt x="259" y="98"/>
                    </a:lnTo>
                    <a:lnTo>
                      <a:pt x="269" y="129"/>
                    </a:lnTo>
                    <a:lnTo>
                      <a:pt x="269" y="189"/>
                    </a:lnTo>
                    <a:lnTo>
                      <a:pt x="269" y="229"/>
                    </a:lnTo>
                    <a:lnTo>
                      <a:pt x="269" y="259"/>
                    </a:lnTo>
                    <a:lnTo>
                      <a:pt x="305" y="302"/>
                    </a:lnTo>
                    <a:lnTo>
                      <a:pt x="285" y="324"/>
                    </a:lnTo>
                    <a:lnTo>
                      <a:pt x="219" y="384"/>
                    </a:lnTo>
                    <a:lnTo>
                      <a:pt x="142" y="388"/>
                    </a:lnTo>
                    <a:lnTo>
                      <a:pt x="76" y="440"/>
                    </a:lnTo>
                    <a:lnTo>
                      <a:pt x="20" y="478"/>
                    </a:lnTo>
                    <a:lnTo>
                      <a:pt x="0" y="522"/>
                    </a:lnTo>
                    <a:lnTo>
                      <a:pt x="45" y="517"/>
                    </a:lnTo>
                    <a:lnTo>
                      <a:pt x="76" y="478"/>
                    </a:lnTo>
                    <a:lnTo>
                      <a:pt x="91" y="448"/>
                    </a:lnTo>
                    <a:lnTo>
                      <a:pt x="137" y="444"/>
                    </a:lnTo>
                    <a:lnTo>
                      <a:pt x="127" y="478"/>
                    </a:lnTo>
                    <a:lnTo>
                      <a:pt x="127" y="508"/>
                    </a:lnTo>
                    <a:lnTo>
                      <a:pt x="173" y="538"/>
                    </a:lnTo>
                    <a:lnTo>
                      <a:pt x="183" y="517"/>
                    </a:lnTo>
                    <a:lnTo>
                      <a:pt x="157" y="504"/>
                    </a:lnTo>
                    <a:lnTo>
                      <a:pt x="157" y="465"/>
                    </a:lnTo>
                    <a:lnTo>
                      <a:pt x="203" y="435"/>
                    </a:lnTo>
                    <a:lnTo>
                      <a:pt x="243" y="435"/>
                    </a:lnTo>
                    <a:lnTo>
                      <a:pt x="275" y="435"/>
                    </a:lnTo>
                    <a:lnTo>
                      <a:pt x="275" y="400"/>
                    </a:lnTo>
                    <a:lnTo>
                      <a:pt x="296" y="367"/>
                    </a:lnTo>
                    <a:lnTo>
                      <a:pt x="335" y="345"/>
                    </a:lnTo>
                    <a:lnTo>
                      <a:pt x="381" y="367"/>
                    </a:lnTo>
                    <a:lnTo>
                      <a:pt x="387" y="319"/>
                    </a:lnTo>
                    <a:lnTo>
                      <a:pt x="361" y="269"/>
                    </a:lnTo>
                    <a:lnTo>
                      <a:pt x="335" y="255"/>
                    </a:lnTo>
                    <a:lnTo>
                      <a:pt x="361" y="225"/>
                    </a:lnTo>
                    <a:lnTo>
                      <a:pt x="407" y="225"/>
                    </a:lnTo>
                    <a:lnTo>
                      <a:pt x="407" y="189"/>
                    </a:lnTo>
                    <a:lnTo>
                      <a:pt x="351" y="189"/>
                    </a:lnTo>
                    <a:lnTo>
                      <a:pt x="327" y="189"/>
                    </a:lnTo>
                    <a:lnTo>
                      <a:pt x="327" y="163"/>
                    </a:lnTo>
                    <a:lnTo>
                      <a:pt x="345" y="116"/>
                    </a:lnTo>
                    <a:lnTo>
                      <a:pt x="309" y="141"/>
                    </a:lnTo>
                    <a:lnTo>
                      <a:pt x="299" y="116"/>
                    </a:lnTo>
                    <a:lnTo>
                      <a:pt x="299" y="86"/>
                    </a:lnTo>
                    <a:lnTo>
                      <a:pt x="289" y="13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86" name="Rectangle 47">
                <a:extLst>
                  <a:ext uri="{FF2B5EF4-FFF2-40B4-BE49-F238E27FC236}">
                    <a16:creationId xmlns:a16="http://schemas.microsoft.com/office/drawing/2014/main" id="{999AC7F1-A452-4151-8CE1-89EA336D0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0" y="873"/>
                <a:ext cx="254" cy="30"/>
              </a:xfrm>
              <a:prstGeom prst="rect">
                <a:avLst/>
              </a:prstGeom>
              <a:solidFill>
                <a:srgbClr val="077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66699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kumimoji="0" lang="en-US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87" name="Freeform 48">
                <a:extLst>
                  <a:ext uri="{FF2B5EF4-FFF2-40B4-BE49-F238E27FC236}">
                    <a16:creationId xmlns:a16="http://schemas.microsoft.com/office/drawing/2014/main" id="{0972F74E-EE69-4EED-82E1-28FF4FB9E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0" y="386"/>
                <a:ext cx="44" cy="131"/>
              </a:xfrm>
              <a:custGeom>
                <a:avLst/>
                <a:gdLst>
                  <a:gd name="T0" fmla="*/ 0 w 133"/>
                  <a:gd name="T1" fmla="*/ 0 h 263"/>
                  <a:gd name="T2" fmla="*/ 4 w 133"/>
                  <a:gd name="T3" fmla="*/ 36 h 263"/>
                  <a:gd name="T4" fmla="*/ 15 w 133"/>
                  <a:gd name="T5" fmla="*/ 60 h 263"/>
                  <a:gd name="T6" fmla="*/ 15 w 133"/>
                  <a:gd name="T7" fmla="*/ 81 h 263"/>
                  <a:gd name="T8" fmla="*/ 24 w 133"/>
                  <a:gd name="T9" fmla="*/ 113 h 263"/>
                  <a:gd name="T10" fmla="*/ 30 w 133"/>
                  <a:gd name="T11" fmla="*/ 119 h 263"/>
                  <a:gd name="T12" fmla="*/ 30 w 133"/>
                  <a:gd name="T13" fmla="*/ 131 h 263"/>
                  <a:gd name="T14" fmla="*/ 44 w 133"/>
                  <a:gd name="T15" fmla="*/ 131 h 263"/>
                  <a:gd name="T16" fmla="*/ 38 w 133"/>
                  <a:gd name="T17" fmla="*/ 108 h 263"/>
                  <a:gd name="T18" fmla="*/ 26 w 133"/>
                  <a:gd name="T19" fmla="*/ 84 h 263"/>
                  <a:gd name="T20" fmla="*/ 28 w 133"/>
                  <a:gd name="T21" fmla="*/ 62 h 263"/>
                  <a:gd name="T22" fmla="*/ 12 w 133"/>
                  <a:gd name="T23" fmla="*/ 40 h 263"/>
                  <a:gd name="T24" fmla="*/ 6 w 133"/>
                  <a:gd name="T25" fmla="*/ 20 h 263"/>
                  <a:gd name="T26" fmla="*/ 0 w 133"/>
                  <a:gd name="T27" fmla="*/ 0 h 2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3" h="263">
                    <a:moveTo>
                      <a:pt x="0" y="0"/>
                    </a:moveTo>
                    <a:lnTo>
                      <a:pt x="12" y="72"/>
                    </a:lnTo>
                    <a:lnTo>
                      <a:pt x="45" y="120"/>
                    </a:lnTo>
                    <a:lnTo>
                      <a:pt x="45" y="162"/>
                    </a:lnTo>
                    <a:lnTo>
                      <a:pt x="72" y="226"/>
                    </a:lnTo>
                    <a:lnTo>
                      <a:pt x="91" y="238"/>
                    </a:lnTo>
                    <a:lnTo>
                      <a:pt x="91" y="263"/>
                    </a:lnTo>
                    <a:lnTo>
                      <a:pt x="133" y="263"/>
                    </a:lnTo>
                    <a:lnTo>
                      <a:pt x="114" y="216"/>
                    </a:lnTo>
                    <a:lnTo>
                      <a:pt x="80" y="168"/>
                    </a:lnTo>
                    <a:lnTo>
                      <a:pt x="84" y="124"/>
                    </a:lnTo>
                    <a:lnTo>
                      <a:pt x="35" y="80"/>
                    </a:lnTo>
                    <a:lnTo>
                      <a:pt x="19" y="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</p:grp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F8561BA6-FEA6-429A-9B87-A09F8C6C402A}"/>
              </a:ext>
            </a:extLst>
          </p:cNvPr>
          <p:cNvSpPr/>
          <p:nvPr/>
        </p:nvSpPr>
        <p:spPr>
          <a:xfrm>
            <a:off x="4038600" y="5334000"/>
            <a:ext cx="762000" cy="2286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8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1" name="Group 14">
            <a:extLst>
              <a:ext uri="{FF2B5EF4-FFF2-40B4-BE49-F238E27FC236}">
                <a16:creationId xmlns:a16="http://schemas.microsoft.com/office/drawing/2014/main" id="{43C2EDF1-B9FC-4B02-879F-C370DEDDA7C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508500"/>
            <a:ext cx="585788" cy="1095375"/>
            <a:chOff x="4659" y="345"/>
            <a:chExt cx="369" cy="690"/>
          </a:xfrm>
        </p:grpSpPr>
        <p:sp>
          <p:nvSpPr>
            <p:cNvPr id="20555" name="Freeform 15">
              <a:extLst>
                <a:ext uri="{FF2B5EF4-FFF2-40B4-BE49-F238E27FC236}">
                  <a16:creationId xmlns:a16="http://schemas.microsoft.com/office/drawing/2014/main" id="{3AC177A0-7189-4E1B-A122-DACBE2B5D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602"/>
              <a:ext cx="310" cy="414"/>
            </a:xfrm>
            <a:custGeom>
              <a:avLst/>
              <a:gdLst>
                <a:gd name="T0" fmla="*/ 88 w 932"/>
                <a:gd name="T1" fmla="*/ 264 h 828"/>
                <a:gd name="T2" fmla="*/ 37 w 932"/>
                <a:gd name="T3" fmla="*/ 261 h 828"/>
                <a:gd name="T4" fmla="*/ 12 w 932"/>
                <a:gd name="T5" fmla="*/ 218 h 828"/>
                <a:gd name="T6" fmla="*/ 49 w 932"/>
                <a:gd name="T7" fmla="*/ 230 h 828"/>
                <a:gd name="T8" fmla="*/ 22 w 932"/>
                <a:gd name="T9" fmla="*/ 176 h 828"/>
                <a:gd name="T10" fmla="*/ 15 w 932"/>
                <a:gd name="T11" fmla="*/ 80 h 828"/>
                <a:gd name="T12" fmla="*/ 31 w 932"/>
                <a:gd name="T13" fmla="*/ 95 h 828"/>
                <a:gd name="T14" fmla="*/ 49 w 932"/>
                <a:gd name="T15" fmla="*/ 114 h 828"/>
                <a:gd name="T16" fmla="*/ 49 w 932"/>
                <a:gd name="T17" fmla="*/ 92 h 828"/>
                <a:gd name="T18" fmla="*/ 49 w 932"/>
                <a:gd name="T19" fmla="*/ 45 h 828"/>
                <a:gd name="T20" fmla="*/ 70 w 932"/>
                <a:gd name="T21" fmla="*/ 68 h 828"/>
                <a:gd name="T22" fmla="*/ 103 w 932"/>
                <a:gd name="T23" fmla="*/ 76 h 828"/>
                <a:gd name="T24" fmla="*/ 119 w 932"/>
                <a:gd name="T25" fmla="*/ 49 h 828"/>
                <a:gd name="T26" fmla="*/ 128 w 932"/>
                <a:gd name="T27" fmla="*/ 72 h 828"/>
                <a:gd name="T28" fmla="*/ 131 w 932"/>
                <a:gd name="T29" fmla="*/ 114 h 828"/>
                <a:gd name="T30" fmla="*/ 161 w 932"/>
                <a:gd name="T31" fmla="*/ 130 h 828"/>
                <a:gd name="T32" fmla="*/ 173 w 932"/>
                <a:gd name="T33" fmla="*/ 87 h 828"/>
                <a:gd name="T34" fmla="*/ 201 w 932"/>
                <a:gd name="T35" fmla="*/ 0 h 828"/>
                <a:gd name="T36" fmla="*/ 216 w 932"/>
                <a:gd name="T37" fmla="*/ 41 h 828"/>
                <a:gd name="T38" fmla="*/ 216 w 932"/>
                <a:gd name="T39" fmla="*/ 80 h 828"/>
                <a:gd name="T40" fmla="*/ 261 w 932"/>
                <a:gd name="T41" fmla="*/ 92 h 828"/>
                <a:gd name="T42" fmla="*/ 283 w 932"/>
                <a:gd name="T43" fmla="*/ 45 h 828"/>
                <a:gd name="T44" fmla="*/ 310 w 932"/>
                <a:gd name="T45" fmla="*/ 72 h 828"/>
                <a:gd name="T46" fmla="*/ 307 w 932"/>
                <a:gd name="T47" fmla="*/ 111 h 828"/>
                <a:gd name="T48" fmla="*/ 277 w 932"/>
                <a:gd name="T49" fmla="*/ 153 h 828"/>
                <a:gd name="T50" fmla="*/ 307 w 932"/>
                <a:gd name="T51" fmla="*/ 157 h 828"/>
                <a:gd name="T52" fmla="*/ 307 w 932"/>
                <a:gd name="T53" fmla="*/ 195 h 828"/>
                <a:gd name="T54" fmla="*/ 271 w 932"/>
                <a:gd name="T55" fmla="*/ 218 h 828"/>
                <a:gd name="T56" fmla="*/ 286 w 932"/>
                <a:gd name="T57" fmla="*/ 237 h 828"/>
                <a:gd name="T58" fmla="*/ 301 w 932"/>
                <a:gd name="T59" fmla="*/ 261 h 828"/>
                <a:gd name="T60" fmla="*/ 273 w 932"/>
                <a:gd name="T61" fmla="*/ 276 h 828"/>
                <a:gd name="T62" fmla="*/ 219 w 932"/>
                <a:gd name="T63" fmla="*/ 276 h 828"/>
                <a:gd name="T64" fmla="*/ 255 w 932"/>
                <a:gd name="T65" fmla="*/ 322 h 828"/>
                <a:gd name="T66" fmla="*/ 264 w 932"/>
                <a:gd name="T67" fmla="*/ 372 h 828"/>
                <a:gd name="T68" fmla="*/ 222 w 932"/>
                <a:gd name="T69" fmla="*/ 334 h 828"/>
                <a:gd name="T70" fmla="*/ 222 w 932"/>
                <a:gd name="T71" fmla="*/ 384 h 828"/>
                <a:gd name="T72" fmla="*/ 222 w 932"/>
                <a:gd name="T73" fmla="*/ 414 h 828"/>
                <a:gd name="T74" fmla="*/ 194 w 932"/>
                <a:gd name="T75" fmla="*/ 414 h 828"/>
                <a:gd name="T76" fmla="*/ 170 w 932"/>
                <a:gd name="T77" fmla="*/ 357 h 828"/>
                <a:gd name="T78" fmla="*/ 158 w 932"/>
                <a:gd name="T79" fmla="*/ 391 h 828"/>
                <a:gd name="T80" fmla="*/ 152 w 932"/>
                <a:gd name="T81" fmla="*/ 364 h 828"/>
                <a:gd name="T82" fmla="*/ 119 w 932"/>
                <a:gd name="T83" fmla="*/ 391 h 828"/>
                <a:gd name="T84" fmla="*/ 119 w 932"/>
                <a:gd name="T85" fmla="*/ 337 h 828"/>
                <a:gd name="T86" fmla="*/ 85 w 932"/>
                <a:gd name="T87" fmla="*/ 353 h 828"/>
                <a:gd name="T88" fmla="*/ 0 w 932"/>
                <a:gd name="T89" fmla="*/ 368 h 828"/>
                <a:gd name="T90" fmla="*/ 25 w 932"/>
                <a:gd name="T91" fmla="*/ 330 h 828"/>
                <a:gd name="T92" fmla="*/ 88 w 932"/>
                <a:gd name="T93" fmla="*/ 264 h 8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932" h="828">
                  <a:moveTo>
                    <a:pt x="265" y="528"/>
                  </a:moveTo>
                  <a:lnTo>
                    <a:pt x="110" y="521"/>
                  </a:lnTo>
                  <a:lnTo>
                    <a:pt x="36" y="436"/>
                  </a:lnTo>
                  <a:lnTo>
                    <a:pt x="147" y="460"/>
                  </a:lnTo>
                  <a:lnTo>
                    <a:pt x="65" y="352"/>
                  </a:lnTo>
                  <a:lnTo>
                    <a:pt x="46" y="159"/>
                  </a:lnTo>
                  <a:lnTo>
                    <a:pt x="93" y="190"/>
                  </a:lnTo>
                  <a:lnTo>
                    <a:pt x="147" y="228"/>
                  </a:lnTo>
                  <a:lnTo>
                    <a:pt x="147" y="183"/>
                  </a:lnTo>
                  <a:lnTo>
                    <a:pt x="147" y="90"/>
                  </a:lnTo>
                  <a:lnTo>
                    <a:pt x="211" y="136"/>
                  </a:lnTo>
                  <a:lnTo>
                    <a:pt x="311" y="152"/>
                  </a:lnTo>
                  <a:lnTo>
                    <a:pt x="357" y="98"/>
                  </a:lnTo>
                  <a:lnTo>
                    <a:pt x="385" y="144"/>
                  </a:lnTo>
                  <a:lnTo>
                    <a:pt x="393" y="228"/>
                  </a:lnTo>
                  <a:lnTo>
                    <a:pt x="484" y="259"/>
                  </a:lnTo>
                  <a:lnTo>
                    <a:pt x="521" y="174"/>
                  </a:lnTo>
                  <a:lnTo>
                    <a:pt x="603" y="0"/>
                  </a:lnTo>
                  <a:lnTo>
                    <a:pt x="649" y="82"/>
                  </a:lnTo>
                  <a:lnTo>
                    <a:pt x="649" y="159"/>
                  </a:lnTo>
                  <a:lnTo>
                    <a:pt x="786" y="183"/>
                  </a:lnTo>
                  <a:lnTo>
                    <a:pt x="850" y="90"/>
                  </a:lnTo>
                  <a:lnTo>
                    <a:pt x="932" y="144"/>
                  </a:lnTo>
                  <a:lnTo>
                    <a:pt x="923" y="221"/>
                  </a:lnTo>
                  <a:lnTo>
                    <a:pt x="832" y="305"/>
                  </a:lnTo>
                  <a:lnTo>
                    <a:pt x="923" y="313"/>
                  </a:lnTo>
                  <a:lnTo>
                    <a:pt x="923" y="390"/>
                  </a:lnTo>
                  <a:lnTo>
                    <a:pt x="814" y="436"/>
                  </a:lnTo>
                  <a:lnTo>
                    <a:pt x="860" y="474"/>
                  </a:lnTo>
                  <a:lnTo>
                    <a:pt x="904" y="521"/>
                  </a:lnTo>
                  <a:lnTo>
                    <a:pt x="822" y="551"/>
                  </a:lnTo>
                  <a:lnTo>
                    <a:pt x="658" y="551"/>
                  </a:lnTo>
                  <a:lnTo>
                    <a:pt x="768" y="643"/>
                  </a:lnTo>
                  <a:lnTo>
                    <a:pt x="795" y="744"/>
                  </a:lnTo>
                  <a:lnTo>
                    <a:pt x="667" y="667"/>
                  </a:lnTo>
                  <a:lnTo>
                    <a:pt x="667" y="767"/>
                  </a:lnTo>
                  <a:lnTo>
                    <a:pt x="667" y="828"/>
                  </a:lnTo>
                  <a:lnTo>
                    <a:pt x="582" y="828"/>
                  </a:lnTo>
                  <a:lnTo>
                    <a:pt x="511" y="713"/>
                  </a:lnTo>
                  <a:lnTo>
                    <a:pt x="475" y="782"/>
                  </a:lnTo>
                  <a:lnTo>
                    <a:pt x="457" y="728"/>
                  </a:lnTo>
                  <a:lnTo>
                    <a:pt x="357" y="782"/>
                  </a:lnTo>
                  <a:lnTo>
                    <a:pt x="357" y="674"/>
                  </a:lnTo>
                  <a:lnTo>
                    <a:pt x="257" y="706"/>
                  </a:lnTo>
                  <a:lnTo>
                    <a:pt x="0" y="736"/>
                  </a:lnTo>
                  <a:lnTo>
                    <a:pt x="74" y="659"/>
                  </a:lnTo>
                  <a:lnTo>
                    <a:pt x="265" y="528"/>
                  </a:lnTo>
                  <a:close/>
                </a:path>
              </a:pathLst>
            </a:custGeom>
            <a:solidFill>
              <a:srgbClr val="289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56" name="Freeform 16">
              <a:extLst>
                <a:ext uri="{FF2B5EF4-FFF2-40B4-BE49-F238E27FC236}">
                  <a16:creationId xmlns:a16="http://schemas.microsoft.com/office/drawing/2014/main" id="{073C7409-A42D-4134-B74A-6220865D8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724"/>
              <a:ext cx="204" cy="196"/>
            </a:xfrm>
            <a:custGeom>
              <a:avLst/>
              <a:gdLst>
                <a:gd name="T0" fmla="*/ 122 w 612"/>
                <a:gd name="T1" fmla="*/ 29 h 392"/>
                <a:gd name="T2" fmla="*/ 161 w 612"/>
                <a:gd name="T3" fmla="*/ 0 h 392"/>
                <a:gd name="T4" fmla="*/ 161 w 612"/>
                <a:gd name="T5" fmla="*/ 39 h 392"/>
                <a:gd name="T6" fmla="*/ 189 w 612"/>
                <a:gd name="T7" fmla="*/ 16 h 392"/>
                <a:gd name="T8" fmla="*/ 189 w 612"/>
                <a:gd name="T9" fmla="*/ 43 h 392"/>
                <a:gd name="T10" fmla="*/ 164 w 612"/>
                <a:gd name="T11" fmla="*/ 85 h 392"/>
                <a:gd name="T12" fmla="*/ 201 w 612"/>
                <a:gd name="T13" fmla="*/ 62 h 392"/>
                <a:gd name="T14" fmla="*/ 186 w 612"/>
                <a:gd name="T15" fmla="*/ 100 h 392"/>
                <a:gd name="T16" fmla="*/ 204 w 612"/>
                <a:gd name="T17" fmla="*/ 115 h 392"/>
                <a:gd name="T18" fmla="*/ 186 w 612"/>
                <a:gd name="T19" fmla="*/ 123 h 392"/>
                <a:gd name="T20" fmla="*/ 165 w 612"/>
                <a:gd name="T21" fmla="*/ 144 h 392"/>
                <a:gd name="T22" fmla="*/ 146 w 612"/>
                <a:gd name="T23" fmla="*/ 154 h 392"/>
                <a:gd name="T24" fmla="*/ 158 w 612"/>
                <a:gd name="T25" fmla="*/ 193 h 392"/>
                <a:gd name="T26" fmla="*/ 131 w 612"/>
                <a:gd name="T27" fmla="*/ 181 h 392"/>
                <a:gd name="T28" fmla="*/ 109 w 612"/>
                <a:gd name="T29" fmla="*/ 139 h 392"/>
                <a:gd name="T30" fmla="*/ 109 w 612"/>
                <a:gd name="T31" fmla="*/ 177 h 392"/>
                <a:gd name="T32" fmla="*/ 91 w 612"/>
                <a:gd name="T33" fmla="*/ 196 h 392"/>
                <a:gd name="T34" fmla="*/ 91 w 612"/>
                <a:gd name="T35" fmla="*/ 154 h 392"/>
                <a:gd name="T36" fmla="*/ 61 w 612"/>
                <a:gd name="T37" fmla="*/ 189 h 392"/>
                <a:gd name="T38" fmla="*/ 36 w 612"/>
                <a:gd name="T39" fmla="*/ 193 h 392"/>
                <a:gd name="T40" fmla="*/ 67 w 612"/>
                <a:gd name="T41" fmla="*/ 147 h 392"/>
                <a:gd name="T42" fmla="*/ 0 w 612"/>
                <a:gd name="T43" fmla="*/ 108 h 392"/>
                <a:gd name="T44" fmla="*/ 46 w 612"/>
                <a:gd name="T45" fmla="*/ 93 h 392"/>
                <a:gd name="T46" fmla="*/ 12 w 612"/>
                <a:gd name="T47" fmla="*/ 43 h 392"/>
                <a:gd name="T48" fmla="*/ 39 w 612"/>
                <a:gd name="T49" fmla="*/ 50 h 392"/>
                <a:gd name="T50" fmla="*/ 39 w 612"/>
                <a:gd name="T51" fmla="*/ 4 h 392"/>
                <a:gd name="T52" fmla="*/ 76 w 612"/>
                <a:gd name="T53" fmla="*/ 62 h 392"/>
                <a:gd name="T54" fmla="*/ 79 w 612"/>
                <a:gd name="T55" fmla="*/ 27 h 392"/>
                <a:gd name="T56" fmla="*/ 103 w 612"/>
                <a:gd name="T57" fmla="*/ 25 h 392"/>
                <a:gd name="T58" fmla="*/ 122 w 612"/>
                <a:gd name="T59" fmla="*/ 29 h 3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12" h="392">
                  <a:moveTo>
                    <a:pt x="365" y="57"/>
                  </a:moveTo>
                  <a:lnTo>
                    <a:pt x="483" y="0"/>
                  </a:lnTo>
                  <a:lnTo>
                    <a:pt x="483" y="77"/>
                  </a:lnTo>
                  <a:lnTo>
                    <a:pt x="567" y="31"/>
                  </a:lnTo>
                  <a:lnTo>
                    <a:pt x="567" y="85"/>
                  </a:lnTo>
                  <a:lnTo>
                    <a:pt x="493" y="169"/>
                  </a:lnTo>
                  <a:lnTo>
                    <a:pt x="603" y="123"/>
                  </a:lnTo>
                  <a:lnTo>
                    <a:pt x="557" y="200"/>
                  </a:lnTo>
                  <a:lnTo>
                    <a:pt x="612" y="230"/>
                  </a:lnTo>
                  <a:lnTo>
                    <a:pt x="557" y="246"/>
                  </a:lnTo>
                  <a:lnTo>
                    <a:pt x="495" y="288"/>
                  </a:lnTo>
                  <a:lnTo>
                    <a:pt x="439" y="307"/>
                  </a:lnTo>
                  <a:lnTo>
                    <a:pt x="475" y="385"/>
                  </a:lnTo>
                  <a:lnTo>
                    <a:pt x="393" y="361"/>
                  </a:lnTo>
                  <a:lnTo>
                    <a:pt x="328" y="277"/>
                  </a:lnTo>
                  <a:lnTo>
                    <a:pt x="328" y="354"/>
                  </a:lnTo>
                  <a:lnTo>
                    <a:pt x="273" y="392"/>
                  </a:lnTo>
                  <a:lnTo>
                    <a:pt x="273" y="307"/>
                  </a:lnTo>
                  <a:lnTo>
                    <a:pt x="183" y="377"/>
                  </a:lnTo>
                  <a:lnTo>
                    <a:pt x="109" y="385"/>
                  </a:lnTo>
                  <a:lnTo>
                    <a:pt x="201" y="293"/>
                  </a:lnTo>
                  <a:lnTo>
                    <a:pt x="0" y="216"/>
                  </a:lnTo>
                  <a:lnTo>
                    <a:pt x="137" y="185"/>
                  </a:lnTo>
                  <a:lnTo>
                    <a:pt x="36" y="85"/>
                  </a:lnTo>
                  <a:lnTo>
                    <a:pt x="118" y="99"/>
                  </a:lnTo>
                  <a:lnTo>
                    <a:pt x="118" y="7"/>
                  </a:lnTo>
                  <a:lnTo>
                    <a:pt x="229" y="123"/>
                  </a:lnTo>
                  <a:lnTo>
                    <a:pt x="237" y="54"/>
                  </a:lnTo>
                  <a:lnTo>
                    <a:pt x="308" y="50"/>
                  </a:lnTo>
                  <a:lnTo>
                    <a:pt x="365" y="57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57" name="Freeform 17">
              <a:extLst>
                <a:ext uri="{FF2B5EF4-FFF2-40B4-BE49-F238E27FC236}">
                  <a16:creationId xmlns:a16="http://schemas.microsoft.com/office/drawing/2014/main" id="{D4E02372-A8CB-4D7B-B4F5-67FBEE97C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758"/>
              <a:ext cx="114" cy="142"/>
            </a:xfrm>
            <a:custGeom>
              <a:avLst/>
              <a:gdLst>
                <a:gd name="T0" fmla="*/ 21 w 343"/>
                <a:gd name="T1" fmla="*/ 88 h 283"/>
                <a:gd name="T2" fmla="*/ 0 w 343"/>
                <a:gd name="T3" fmla="*/ 58 h 283"/>
                <a:gd name="T4" fmla="*/ 24 w 343"/>
                <a:gd name="T5" fmla="*/ 64 h 283"/>
                <a:gd name="T6" fmla="*/ 24 w 343"/>
                <a:gd name="T7" fmla="*/ 28 h 283"/>
                <a:gd name="T8" fmla="*/ 28 w 343"/>
                <a:gd name="T9" fmla="*/ 0 h 283"/>
                <a:gd name="T10" fmla="*/ 40 w 343"/>
                <a:gd name="T11" fmla="*/ 34 h 283"/>
                <a:gd name="T12" fmla="*/ 55 w 343"/>
                <a:gd name="T13" fmla="*/ 6 h 283"/>
                <a:gd name="T14" fmla="*/ 55 w 343"/>
                <a:gd name="T15" fmla="*/ 40 h 283"/>
                <a:gd name="T16" fmla="*/ 80 w 343"/>
                <a:gd name="T17" fmla="*/ 16 h 283"/>
                <a:gd name="T18" fmla="*/ 107 w 343"/>
                <a:gd name="T19" fmla="*/ 13 h 283"/>
                <a:gd name="T20" fmla="*/ 76 w 343"/>
                <a:gd name="T21" fmla="*/ 37 h 283"/>
                <a:gd name="T22" fmla="*/ 76 w 343"/>
                <a:gd name="T23" fmla="*/ 70 h 283"/>
                <a:gd name="T24" fmla="*/ 104 w 343"/>
                <a:gd name="T25" fmla="*/ 55 h 283"/>
                <a:gd name="T26" fmla="*/ 97 w 343"/>
                <a:gd name="T27" fmla="*/ 79 h 283"/>
                <a:gd name="T28" fmla="*/ 114 w 343"/>
                <a:gd name="T29" fmla="*/ 82 h 283"/>
                <a:gd name="T30" fmla="*/ 85 w 343"/>
                <a:gd name="T31" fmla="*/ 94 h 283"/>
                <a:gd name="T32" fmla="*/ 107 w 343"/>
                <a:gd name="T33" fmla="*/ 142 h 283"/>
                <a:gd name="T34" fmla="*/ 76 w 343"/>
                <a:gd name="T35" fmla="*/ 118 h 283"/>
                <a:gd name="T36" fmla="*/ 76 w 343"/>
                <a:gd name="T37" fmla="*/ 133 h 283"/>
                <a:gd name="T38" fmla="*/ 55 w 343"/>
                <a:gd name="T39" fmla="*/ 115 h 283"/>
                <a:gd name="T40" fmla="*/ 55 w 343"/>
                <a:gd name="T41" fmla="*/ 88 h 283"/>
                <a:gd name="T42" fmla="*/ 36 w 343"/>
                <a:gd name="T43" fmla="*/ 118 h 283"/>
                <a:gd name="T44" fmla="*/ 12 w 343"/>
                <a:gd name="T45" fmla="*/ 127 h 283"/>
                <a:gd name="T46" fmla="*/ 21 w 343"/>
                <a:gd name="T47" fmla="*/ 88 h 28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43" h="283">
                  <a:moveTo>
                    <a:pt x="64" y="175"/>
                  </a:moveTo>
                  <a:lnTo>
                    <a:pt x="0" y="115"/>
                  </a:lnTo>
                  <a:lnTo>
                    <a:pt x="71" y="127"/>
                  </a:lnTo>
                  <a:lnTo>
                    <a:pt x="71" y="55"/>
                  </a:lnTo>
                  <a:lnTo>
                    <a:pt x="85" y="0"/>
                  </a:lnTo>
                  <a:lnTo>
                    <a:pt x="121" y="67"/>
                  </a:lnTo>
                  <a:lnTo>
                    <a:pt x="164" y="12"/>
                  </a:lnTo>
                  <a:lnTo>
                    <a:pt x="164" y="79"/>
                  </a:lnTo>
                  <a:lnTo>
                    <a:pt x="242" y="31"/>
                  </a:lnTo>
                  <a:lnTo>
                    <a:pt x="321" y="25"/>
                  </a:lnTo>
                  <a:lnTo>
                    <a:pt x="229" y="73"/>
                  </a:lnTo>
                  <a:lnTo>
                    <a:pt x="229" y="139"/>
                  </a:lnTo>
                  <a:lnTo>
                    <a:pt x="314" y="109"/>
                  </a:lnTo>
                  <a:lnTo>
                    <a:pt x="292" y="157"/>
                  </a:lnTo>
                  <a:lnTo>
                    <a:pt x="343" y="163"/>
                  </a:lnTo>
                  <a:lnTo>
                    <a:pt x="256" y="187"/>
                  </a:lnTo>
                  <a:lnTo>
                    <a:pt x="321" y="283"/>
                  </a:lnTo>
                  <a:lnTo>
                    <a:pt x="229" y="235"/>
                  </a:lnTo>
                  <a:lnTo>
                    <a:pt x="229" y="265"/>
                  </a:lnTo>
                  <a:lnTo>
                    <a:pt x="164" y="229"/>
                  </a:lnTo>
                  <a:lnTo>
                    <a:pt x="164" y="175"/>
                  </a:lnTo>
                  <a:lnTo>
                    <a:pt x="107" y="235"/>
                  </a:lnTo>
                  <a:lnTo>
                    <a:pt x="36" y="253"/>
                  </a:lnTo>
                  <a:lnTo>
                    <a:pt x="64" y="175"/>
                  </a:lnTo>
                  <a:close/>
                </a:path>
              </a:pathLst>
            </a:cu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58" name="Rectangle 18">
              <a:extLst>
                <a:ext uri="{FF2B5EF4-FFF2-40B4-BE49-F238E27FC236}">
                  <a16:creationId xmlns:a16="http://schemas.microsoft.com/office/drawing/2014/main" id="{9FC3DD6D-1D9C-454D-AA35-0070A3517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872"/>
              <a:ext cx="76" cy="32"/>
            </a:xfrm>
            <a:prstGeom prst="rect">
              <a:avLst/>
            </a:prstGeom>
            <a:solidFill>
              <a:srgbClr val="077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59" name="Freeform 19">
              <a:extLst>
                <a:ext uri="{FF2B5EF4-FFF2-40B4-BE49-F238E27FC236}">
                  <a16:creationId xmlns:a16="http://schemas.microsoft.com/office/drawing/2014/main" id="{57ED09C6-1483-4437-A6F2-FCA74A8CF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" y="533"/>
              <a:ext cx="6" cy="186"/>
            </a:xfrm>
            <a:custGeom>
              <a:avLst/>
              <a:gdLst>
                <a:gd name="T0" fmla="*/ 3 w 19"/>
                <a:gd name="T1" fmla="*/ 186 h 372"/>
                <a:gd name="T2" fmla="*/ 0 w 19"/>
                <a:gd name="T3" fmla="*/ 0 h 372"/>
                <a:gd name="T4" fmla="*/ 6 w 19"/>
                <a:gd name="T5" fmla="*/ 39 h 372"/>
                <a:gd name="T6" fmla="*/ 6 w 19"/>
                <a:gd name="T7" fmla="*/ 144 h 372"/>
                <a:gd name="T8" fmla="*/ 3 w 19"/>
                <a:gd name="T9" fmla="*/ 18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72">
                  <a:moveTo>
                    <a:pt x="9" y="372"/>
                  </a:moveTo>
                  <a:lnTo>
                    <a:pt x="0" y="0"/>
                  </a:lnTo>
                  <a:lnTo>
                    <a:pt x="19" y="78"/>
                  </a:lnTo>
                  <a:lnTo>
                    <a:pt x="19" y="287"/>
                  </a:lnTo>
                  <a:lnTo>
                    <a:pt x="9" y="372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0" name="Freeform 20">
              <a:extLst>
                <a:ext uri="{FF2B5EF4-FFF2-40B4-BE49-F238E27FC236}">
                  <a16:creationId xmlns:a16="http://schemas.microsoft.com/office/drawing/2014/main" id="{27FDE55D-B485-4A55-9027-15CDE3D04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490"/>
              <a:ext cx="64" cy="217"/>
            </a:xfrm>
            <a:custGeom>
              <a:avLst/>
              <a:gdLst>
                <a:gd name="T0" fmla="*/ 0 w 194"/>
                <a:gd name="T1" fmla="*/ 217 h 434"/>
                <a:gd name="T2" fmla="*/ 64 w 194"/>
                <a:gd name="T3" fmla="*/ 0 h 434"/>
                <a:gd name="T4" fmla="*/ 52 w 194"/>
                <a:gd name="T5" fmla="*/ 63 h 434"/>
                <a:gd name="T6" fmla="*/ 18 w 194"/>
                <a:gd name="T7" fmla="*/ 186 h 434"/>
                <a:gd name="T8" fmla="*/ 0 w 194"/>
                <a:gd name="T9" fmla="*/ 217 h 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434">
                  <a:moveTo>
                    <a:pt x="0" y="434"/>
                  </a:moveTo>
                  <a:lnTo>
                    <a:pt x="194" y="0"/>
                  </a:lnTo>
                  <a:lnTo>
                    <a:pt x="157" y="125"/>
                  </a:lnTo>
                  <a:lnTo>
                    <a:pt x="56" y="372"/>
                  </a:lnTo>
                  <a:lnTo>
                    <a:pt x="0" y="434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1" name="Freeform 21">
              <a:extLst>
                <a:ext uri="{FF2B5EF4-FFF2-40B4-BE49-F238E27FC236}">
                  <a16:creationId xmlns:a16="http://schemas.microsoft.com/office/drawing/2014/main" id="{AF0BB461-991C-455F-8A7E-CEED473EF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623"/>
              <a:ext cx="83" cy="92"/>
            </a:xfrm>
            <a:custGeom>
              <a:avLst/>
              <a:gdLst>
                <a:gd name="T0" fmla="*/ 83 w 250"/>
                <a:gd name="T1" fmla="*/ 92 h 185"/>
                <a:gd name="T2" fmla="*/ 0 w 250"/>
                <a:gd name="T3" fmla="*/ 0 h 185"/>
                <a:gd name="T4" fmla="*/ 12 w 250"/>
                <a:gd name="T5" fmla="*/ 18 h 185"/>
                <a:gd name="T6" fmla="*/ 58 w 250"/>
                <a:gd name="T7" fmla="*/ 77 h 185"/>
                <a:gd name="T8" fmla="*/ 83 w 250"/>
                <a:gd name="T9" fmla="*/ 92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85">
                  <a:moveTo>
                    <a:pt x="250" y="185"/>
                  </a:moveTo>
                  <a:lnTo>
                    <a:pt x="0" y="0"/>
                  </a:lnTo>
                  <a:lnTo>
                    <a:pt x="37" y="36"/>
                  </a:lnTo>
                  <a:lnTo>
                    <a:pt x="175" y="154"/>
                  </a:lnTo>
                  <a:lnTo>
                    <a:pt x="250" y="185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2" name="Freeform 22">
              <a:extLst>
                <a:ext uri="{FF2B5EF4-FFF2-40B4-BE49-F238E27FC236}">
                  <a16:creationId xmlns:a16="http://schemas.microsoft.com/office/drawing/2014/main" id="{0846EAA6-FF65-4951-8B75-39F9F7C83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443"/>
              <a:ext cx="61" cy="180"/>
            </a:xfrm>
            <a:custGeom>
              <a:avLst/>
              <a:gdLst>
                <a:gd name="T0" fmla="*/ 33 w 184"/>
                <a:gd name="T1" fmla="*/ 110 h 358"/>
                <a:gd name="T2" fmla="*/ 0 w 184"/>
                <a:gd name="T3" fmla="*/ 0 h 358"/>
                <a:gd name="T4" fmla="*/ 12 w 184"/>
                <a:gd name="T5" fmla="*/ 39 h 358"/>
                <a:gd name="T6" fmla="*/ 30 w 184"/>
                <a:gd name="T7" fmla="*/ 67 h 358"/>
                <a:gd name="T8" fmla="*/ 61 w 184"/>
                <a:gd name="T9" fmla="*/ 180 h 358"/>
                <a:gd name="T10" fmla="*/ 33 w 184"/>
                <a:gd name="T11" fmla="*/ 110 h 3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" h="358">
                  <a:moveTo>
                    <a:pt x="100" y="218"/>
                  </a:moveTo>
                  <a:lnTo>
                    <a:pt x="0" y="0"/>
                  </a:lnTo>
                  <a:lnTo>
                    <a:pt x="35" y="77"/>
                  </a:lnTo>
                  <a:lnTo>
                    <a:pt x="92" y="133"/>
                  </a:lnTo>
                  <a:lnTo>
                    <a:pt x="184" y="358"/>
                  </a:lnTo>
                  <a:lnTo>
                    <a:pt x="100" y="218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3" name="Freeform 23">
              <a:extLst>
                <a:ext uri="{FF2B5EF4-FFF2-40B4-BE49-F238E27FC236}">
                  <a16:creationId xmlns:a16="http://schemas.microsoft.com/office/drawing/2014/main" id="{2D39516D-ECC1-40FA-929A-D30F21A76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471"/>
              <a:ext cx="16" cy="20"/>
            </a:xfrm>
            <a:custGeom>
              <a:avLst/>
              <a:gdLst>
                <a:gd name="T0" fmla="*/ 5 w 47"/>
                <a:gd name="T1" fmla="*/ 0 h 40"/>
                <a:gd name="T2" fmla="*/ 0 w 47"/>
                <a:gd name="T3" fmla="*/ 20 h 40"/>
                <a:gd name="T4" fmla="*/ 16 w 47"/>
                <a:gd name="T5" fmla="*/ 20 h 40"/>
                <a:gd name="T6" fmla="*/ 5 w 47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40">
                  <a:moveTo>
                    <a:pt x="16" y="0"/>
                  </a:moveTo>
                  <a:lnTo>
                    <a:pt x="0" y="40"/>
                  </a:lnTo>
                  <a:lnTo>
                    <a:pt x="47" y="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4" name="Freeform 24">
              <a:extLst>
                <a:ext uri="{FF2B5EF4-FFF2-40B4-BE49-F238E27FC236}">
                  <a16:creationId xmlns:a16="http://schemas.microsoft.com/office/drawing/2014/main" id="{6F1F6F43-391E-4DEA-88FC-438B55005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617"/>
              <a:ext cx="17" cy="19"/>
            </a:xfrm>
            <a:custGeom>
              <a:avLst/>
              <a:gdLst>
                <a:gd name="T0" fmla="*/ 0 w 51"/>
                <a:gd name="T1" fmla="*/ 0 h 39"/>
                <a:gd name="T2" fmla="*/ 0 w 51"/>
                <a:gd name="T3" fmla="*/ 19 h 39"/>
                <a:gd name="T4" fmla="*/ 17 w 51"/>
                <a:gd name="T5" fmla="*/ 19 h 39"/>
                <a:gd name="T6" fmla="*/ 0 w 51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39">
                  <a:moveTo>
                    <a:pt x="0" y="0"/>
                  </a:moveTo>
                  <a:lnTo>
                    <a:pt x="0" y="39"/>
                  </a:lnTo>
                  <a:lnTo>
                    <a:pt x="5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5" name="Freeform 25">
              <a:extLst>
                <a:ext uri="{FF2B5EF4-FFF2-40B4-BE49-F238E27FC236}">
                  <a16:creationId xmlns:a16="http://schemas.microsoft.com/office/drawing/2014/main" id="{86F5E987-BFD1-421C-916F-027F55C2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345"/>
              <a:ext cx="17" cy="42"/>
            </a:xfrm>
            <a:custGeom>
              <a:avLst/>
              <a:gdLst>
                <a:gd name="T0" fmla="*/ 7 w 53"/>
                <a:gd name="T1" fmla="*/ 0 h 84"/>
                <a:gd name="T2" fmla="*/ 0 w 53"/>
                <a:gd name="T3" fmla="*/ 42 h 84"/>
                <a:gd name="T4" fmla="*/ 17 w 53"/>
                <a:gd name="T5" fmla="*/ 27 h 84"/>
                <a:gd name="T6" fmla="*/ 7 w 53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84">
                  <a:moveTo>
                    <a:pt x="23" y="0"/>
                  </a:moveTo>
                  <a:lnTo>
                    <a:pt x="0" y="84"/>
                  </a:lnTo>
                  <a:lnTo>
                    <a:pt x="53" y="5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6" name="Freeform 26">
              <a:extLst>
                <a:ext uri="{FF2B5EF4-FFF2-40B4-BE49-F238E27FC236}">
                  <a16:creationId xmlns:a16="http://schemas.microsoft.com/office/drawing/2014/main" id="{A9E18073-BC80-47AB-8C11-0FEF70BC2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" y="518"/>
              <a:ext cx="12" cy="24"/>
            </a:xfrm>
            <a:custGeom>
              <a:avLst/>
              <a:gdLst>
                <a:gd name="T0" fmla="*/ 3 w 36"/>
                <a:gd name="T1" fmla="*/ 0 h 49"/>
                <a:gd name="T2" fmla="*/ 0 w 36"/>
                <a:gd name="T3" fmla="*/ 22 h 49"/>
                <a:gd name="T4" fmla="*/ 12 w 36"/>
                <a:gd name="T5" fmla="*/ 24 h 49"/>
                <a:gd name="T6" fmla="*/ 3 w 36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9">
                  <a:moveTo>
                    <a:pt x="8" y="0"/>
                  </a:moveTo>
                  <a:lnTo>
                    <a:pt x="0" y="45"/>
                  </a:lnTo>
                  <a:lnTo>
                    <a:pt x="36" y="4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7" name="Freeform 27">
              <a:extLst>
                <a:ext uri="{FF2B5EF4-FFF2-40B4-BE49-F238E27FC236}">
                  <a16:creationId xmlns:a16="http://schemas.microsoft.com/office/drawing/2014/main" id="{3DE35175-ABA5-4212-AE5A-A6A71A01E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564"/>
              <a:ext cx="20" cy="30"/>
            </a:xfrm>
            <a:custGeom>
              <a:avLst/>
              <a:gdLst>
                <a:gd name="T0" fmla="*/ 0 w 59"/>
                <a:gd name="T1" fmla="*/ 0 h 60"/>
                <a:gd name="T2" fmla="*/ 2 w 59"/>
                <a:gd name="T3" fmla="*/ 30 h 60"/>
                <a:gd name="T4" fmla="*/ 20 w 59"/>
                <a:gd name="T5" fmla="*/ 0 h 60"/>
                <a:gd name="T6" fmla="*/ 0 w 59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60">
                  <a:moveTo>
                    <a:pt x="0" y="0"/>
                  </a:moveTo>
                  <a:lnTo>
                    <a:pt x="6" y="60"/>
                  </a:ln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68" name="Freeform 28">
              <a:extLst>
                <a:ext uri="{FF2B5EF4-FFF2-40B4-BE49-F238E27FC236}">
                  <a16:creationId xmlns:a16="http://schemas.microsoft.com/office/drawing/2014/main" id="{03D344D3-D9AC-4044-B6F4-F403C7407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1005"/>
              <a:ext cx="20" cy="30"/>
            </a:xfrm>
            <a:custGeom>
              <a:avLst/>
              <a:gdLst>
                <a:gd name="T0" fmla="*/ 0 w 60"/>
                <a:gd name="T1" fmla="*/ 0 h 61"/>
                <a:gd name="T2" fmla="*/ 0 w 60"/>
                <a:gd name="T3" fmla="*/ 30 h 61"/>
                <a:gd name="T4" fmla="*/ 20 w 60"/>
                <a:gd name="T5" fmla="*/ 30 h 61"/>
                <a:gd name="T6" fmla="*/ 0 w 60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0" y="0"/>
                  </a:moveTo>
                  <a:lnTo>
                    <a:pt x="0" y="61"/>
                  </a:lnTo>
                  <a:lnTo>
                    <a:pt x="6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grpSp>
        <p:nvGrpSpPr>
          <p:cNvPr id="13" name="Group 29">
            <a:extLst>
              <a:ext uri="{FF2B5EF4-FFF2-40B4-BE49-F238E27FC236}">
                <a16:creationId xmlns:a16="http://schemas.microsoft.com/office/drawing/2014/main" id="{5B59F437-82A3-43D6-9B75-9D24B9390B2A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4221163"/>
            <a:ext cx="1109662" cy="1219200"/>
            <a:chOff x="4896" y="0"/>
            <a:chExt cx="699" cy="768"/>
          </a:xfrm>
        </p:grpSpPr>
        <p:sp>
          <p:nvSpPr>
            <p:cNvPr id="20536" name="Freeform 30">
              <a:extLst>
                <a:ext uri="{FF2B5EF4-FFF2-40B4-BE49-F238E27FC236}">
                  <a16:creationId xmlns:a16="http://schemas.microsoft.com/office/drawing/2014/main" id="{893119C0-0D47-44DF-B6C1-E80FC8AE6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624"/>
              <a:ext cx="181" cy="144"/>
            </a:xfrm>
            <a:custGeom>
              <a:avLst/>
              <a:gdLst>
                <a:gd name="T0" fmla="*/ 181 w 542"/>
                <a:gd name="T1" fmla="*/ 24 h 288"/>
                <a:gd name="T2" fmla="*/ 159 w 542"/>
                <a:gd name="T3" fmla="*/ 0 h 288"/>
                <a:gd name="T4" fmla="*/ 0 w 542"/>
                <a:gd name="T5" fmla="*/ 141 h 288"/>
                <a:gd name="T6" fmla="*/ 9 w 542"/>
                <a:gd name="T7" fmla="*/ 144 h 288"/>
                <a:gd name="T8" fmla="*/ 150 w 542"/>
                <a:gd name="T9" fmla="*/ 33 h 288"/>
                <a:gd name="T10" fmla="*/ 169 w 542"/>
                <a:gd name="T11" fmla="*/ 54 h 288"/>
                <a:gd name="T12" fmla="*/ 181 w 542"/>
                <a:gd name="T13" fmla="*/ 24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2" h="288">
                  <a:moveTo>
                    <a:pt x="542" y="48"/>
                  </a:moveTo>
                  <a:lnTo>
                    <a:pt x="477" y="0"/>
                  </a:lnTo>
                  <a:lnTo>
                    <a:pt x="0" y="282"/>
                  </a:lnTo>
                  <a:lnTo>
                    <a:pt x="28" y="288"/>
                  </a:lnTo>
                  <a:lnTo>
                    <a:pt x="449" y="66"/>
                  </a:lnTo>
                  <a:lnTo>
                    <a:pt x="506" y="108"/>
                  </a:lnTo>
                  <a:lnTo>
                    <a:pt x="542" y="48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grpSp>
          <p:nvGrpSpPr>
            <p:cNvPr id="20537" name="Group 31">
              <a:extLst>
                <a:ext uri="{FF2B5EF4-FFF2-40B4-BE49-F238E27FC236}">
                  <a16:creationId xmlns:a16="http://schemas.microsoft.com/office/drawing/2014/main" id="{B10F4A53-6981-44FC-B7A1-018DDE8D6B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0"/>
              <a:ext cx="603" cy="718"/>
              <a:chOff x="5011" y="188"/>
              <a:chExt cx="603" cy="718"/>
            </a:xfrm>
          </p:grpSpPr>
          <p:sp>
            <p:nvSpPr>
              <p:cNvPr id="20538" name="Freeform 32">
                <a:extLst>
                  <a:ext uri="{FF2B5EF4-FFF2-40B4-BE49-F238E27FC236}">
                    <a16:creationId xmlns:a16="http://schemas.microsoft.com/office/drawing/2014/main" id="{05D3E5FF-84CF-4103-AF9F-EB27418366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188"/>
                <a:ext cx="522" cy="713"/>
              </a:xfrm>
              <a:custGeom>
                <a:avLst/>
                <a:gdLst>
                  <a:gd name="T0" fmla="*/ 83 w 1567"/>
                  <a:gd name="T1" fmla="*/ 19 h 1426"/>
                  <a:gd name="T2" fmla="*/ 98 w 1567"/>
                  <a:gd name="T3" fmla="*/ 8 h 1426"/>
                  <a:gd name="T4" fmla="*/ 113 w 1567"/>
                  <a:gd name="T5" fmla="*/ 4 h 1426"/>
                  <a:gd name="T6" fmla="*/ 130 w 1567"/>
                  <a:gd name="T7" fmla="*/ 2 h 1426"/>
                  <a:gd name="T8" fmla="*/ 158 w 1567"/>
                  <a:gd name="T9" fmla="*/ 10 h 1426"/>
                  <a:gd name="T10" fmla="*/ 166 w 1567"/>
                  <a:gd name="T11" fmla="*/ 51 h 1426"/>
                  <a:gd name="T12" fmla="*/ 181 w 1567"/>
                  <a:gd name="T13" fmla="*/ 80 h 1426"/>
                  <a:gd name="T14" fmla="*/ 216 w 1567"/>
                  <a:gd name="T15" fmla="*/ 78 h 1426"/>
                  <a:gd name="T16" fmla="*/ 358 w 1567"/>
                  <a:gd name="T17" fmla="*/ 107 h 1426"/>
                  <a:gd name="T18" fmla="*/ 422 w 1567"/>
                  <a:gd name="T19" fmla="*/ 165 h 1426"/>
                  <a:gd name="T20" fmla="*/ 460 w 1567"/>
                  <a:gd name="T21" fmla="*/ 209 h 1426"/>
                  <a:gd name="T22" fmla="*/ 472 w 1567"/>
                  <a:gd name="T23" fmla="*/ 217 h 1426"/>
                  <a:gd name="T24" fmla="*/ 475 w 1567"/>
                  <a:gd name="T25" fmla="*/ 226 h 1426"/>
                  <a:gd name="T26" fmla="*/ 475 w 1567"/>
                  <a:gd name="T27" fmla="*/ 237 h 1426"/>
                  <a:gd name="T28" fmla="*/ 474 w 1567"/>
                  <a:gd name="T29" fmla="*/ 255 h 1426"/>
                  <a:gd name="T30" fmla="*/ 491 w 1567"/>
                  <a:gd name="T31" fmla="*/ 281 h 1426"/>
                  <a:gd name="T32" fmla="*/ 497 w 1567"/>
                  <a:gd name="T33" fmla="*/ 315 h 1426"/>
                  <a:gd name="T34" fmla="*/ 522 w 1567"/>
                  <a:gd name="T35" fmla="*/ 354 h 1426"/>
                  <a:gd name="T36" fmla="*/ 518 w 1567"/>
                  <a:gd name="T37" fmla="*/ 405 h 1426"/>
                  <a:gd name="T38" fmla="*/ 522 w 1567"/>
                  <a:gd name="T39" fmla="*/ 456 h 1426"/>
                  <a:gd name="T40" fmla="*/ 519 w 1567"/>
                  <a:gd name="T41" fmla="*/ 486 h 1426"/>
                  <a:gd name="T42" fmla="*/ 512 w 1567"/>
                  <a:gd name="T43" fmla="*/ 510 h 1426"/>
                  <a:gd name="T44" fmla="*/ 498 w 1567"/>
                  <a:gd name="T45" fmla="*/ 536 h 1426"/>
                  <a:gd name="T46" fmla="*/ 468 w 1567"/>
                  <a:gd name="T47" fmla="*/ 592 h 1426"/>
                  <a:gd name="T48" fmla="*/ 458 w 1567"/>
                  <a:gd name="T49" fmla="*/ 710 h 1426"/>
                  <a:gd name="T50" fmla="*/ 167 w 1567"/>
                  <a:gd name="T51" fmla="*/ 632 h 1426"/>
                  <a:gd name="T52" fmla="*/ 161 w 1567"/>
                  <a:gd name="T53" fmla="*/ 588 h 1426"/>
                  <a:gd name="T54" fmla="*/ 146 w 1567"/>
                  <a:gd name="T55" fmla="*/ 610 h 1426"/>
                  <a:gd name="T56" fmla="*/ 126 w 1567"/>
                  <a:gd name="T57" fmla="*/ 643 h 1426"/>
                  <a:gd name="T58" fmla="*/ 58 w 1567"/>
                  <a:gd name="T59" fmla="*/ 636 h 1426"/>
                  <a:gd name="T60" fmla="*/ 29 w 1567"/>
                  <a:gd name="T61" fmla="*/ 606 h 1426"/>
                  <a:gd name="T62" fmla="*/ 76 w 1567"/>
                  <a:gd name="T63" fmla="*/ 547 h 1426"/>
                  <a:gd name="T64" fmla="*/ 129 w 1567"/>
                  <a:gd name="T65" fmla="*/ 503 h 1426"/>
                  <a:gd name="T66" fmla="*/ 120 w 1567"/>
                  <a:gd name="T67" fmla="*/ 473 h 1426"/>
                  <a:gd name="T68" fmla="*/ 120 w 1567"/>
                  <a:gd name="T69" fmla="*/ 411 h 1426"/>
                  <a:gd name="T70" fmla="*/ 111 w 1567"/>
                  <a:gd name="T71" fmla="*/ 333 h 1426"/>
                  <a:gd name="T72" fmla="*/ 64 w 1567"/>
                  <a:gd name="T73" fmla="*/ 304 h 1426"/>
                  <a:gd name="T74" fmla="*/ 32 w 1567"/>
                  <a:gd name="T75" fmla="*/ 253 h 1426"/>
                  <a:gd name="T76" fmla="*/ 0 w 1567"/>
                  <a:gd name="T77" fmla="*/ 175 h 1426"/>
                  <a:gd name="T78" fmla="*/ 23 w 1567"/>
                  <a:gd name="T79" fmla="*/ 90 h 1426"/>
                  <a:gd name="T80" fmla="*/ 61 w 1567"/>
                  <a:gd name="T81" fmla="*/ 34 h 142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567" h="1426">
                    <a:moveTo>
                      <a:pt x="227" y="54"/>
                    </a:moveTo>
                    <a:lnTo>
                      <a:pt x="250" y="37"/>
                    </a:lnTo>
                    <a:lnTo>
                      <a:pt x="272" y="25"/>
                    </a:lnTo>
                    <a:lnTo>
                      <a:pt x="293" y="16"/>
                    </a:lnTo>
                    <a:lnTo>
                      <a:pt x="315" y="12"/>
                    </a:lnTo>
                    <a:lnTo>
                      <a:pt x="338" y="8"/>
                    </a:lnTo>
                    <a:lnTo>
                      <a:pt x="364" y="6"/>
                    </a:lnTo>
                    <a:lnTo>
                      <a:pt x="391" y="3"/>
                    </a:lnTo>
                    <a:lnTo>
                      <a:pt x="423" y="0"/>
                    </a:lnTo>
                    <a:lnTo>
                      <a:pt x="474" y="19"/>
                    </a:lnTo>
                    <a:lnTo>
                      <a:pt x="497" y="54"/>
                    </a:lnTo>
                    <a:lnTo>
                      <a:pt x="497" y="101"/>
                    </a:lnTo>
                    <a:lnTo>
                      <a:pt x="544" y="116"/>
                    </a:lnTo>
                    <a:lnTo>
                      <a:pt x="544" y="160"/>
                    </a:lnTo>
                    <a:lnTo>
                      <a:pt x="572" y="175"/>
                    </a:lnTo>
                    <a:lnTo>
                      <a:pt x="647" y="155"/>
                    </a:lnTo>
                    <a:lnTo>
                      <a:pt x="886" y="155"/>
                    </a:lnTo>
                    <a:lnTo>
                      <a:pt x="1076" y="213"/>
                    </a:lnTo>
                    <a:lnTo>
                      <a:pt x="1134" y="253"/>
                    </a:lnTo>
                    <a:lnTo>
                      <a:pt x="1267" y="329"/>
                    </a:lnTo>
                    <a:lnTo>
                      <a:pt x="1319" y="374"/>
                    </a:lnTo>
                    <a:lnTo>
                      <a:pt x="1380" y="418"/>
                    </a:lnTo>
                    <a:lnTo>
                      <a:pt x="1401" y="425"/>
                    </a:lnTo>
                    <a:lnTo>
                      <a:pt x="1416" y="434"/>
                    </a:lnTo>
                    <a:lnTo>
                      <a:pt x="1423" y="441"/>
                    </a:lnTo>
                    <a:lnTo>
                      <a:pt x="1427" y="451"/>
                    </a:lnTo>
                    <a:lnTo>
                      <a:pt x="1427" y="461"/>
                    </a:lnTo>
                    <a:lnTo>
                      <a:pt x="1426" y="473"/>
                    </a:lnTo>
                    <a:lnTo>
                      <a:pt x="1424" y="490"/>
                    </a:lnTo>
                    <a:lnTo>
                      <a:pt x="1423" y="509"/>
                    </a:lnTo>
                    <a:lnTo>
                      <a:pt x="1475" y="529"/>
                    </a:lnTo>
                    <a:lnTo>
                      <a:pt x="1475" y="562"/>
                    </a:lnTo>
                    <a:lnTo>
                      <a:pt x="1492" y="597"/>
                    </a:lnTo>
                    <a:lnTo>
                      <a:pt x="1492" y="630"/>
                    </a:lnTo>
                    <a:lnTo>
                      <a:pt x="1509" y="664"/>
                    </a:lnTo>
                    <a:lnTo>
                      <a:pt x="1567" y="708"/>
                    </a:lnTo>
                    <a:lnTo>
                      <a:pt x="1567" y="752"/>
                    </a:lnTo>
                    <a:lnTo>
                      <a:pt x="1555" y="810"/>
                    </a:lnTo>
                    <a:lnTo>
                      <a:pt x="1567" y="873"/>
                    </a:lnTo>
                    <a:lnTo>
                      <a:pt x="1567" y="911"/>
                    </a:lnTo>
                    <a:lnTo>
                      <a:pt x="1564" y="944"/>
                    </a:lnTo>
                    <a:lnTo>
                      <a:pt x="1558" y="971"/>
                    </a:lnTo>
                    <a:lnTo>
                      <a:pt x="1550" y="996"/>
                    </a:lnTo>
                    <a:lnTo>
                      <a:pt x="1537" y="1020"/>
                    </a:lnTo>
                    <a:lnTo>
                      <a:pt x="1519" y="1045"/>
                    </a:lnTo>
                    <a:lnTo>
                      <a:pt x="1495" y="1072"/>
                    </a:lnTo>
                    <a:lnTo>
                      <a:pt x="1463" y="1103"/>
                    </a:lnTo>
                    <a:lnTo>
                      <a:pt x="1406" y="1183"/>
                    </a:lnTo>
                    <a:lnTo>
                      <a:pt x="1358" y="1296"/>
                    </a:lnTo>
                    <a:lnTo>
                      <a:pt x="1375" y="1419"/>
                    </a:lnTo>
                    <a:lnTo>
                      <a:pt x="492" y="1426"/>
                    </a:lnTo>
                    <a:lnTo>
                      <a:pt x="500" y="1264"/>
                    </a:lnTo>
                    <a:lnTo>
                      <a:pt x="552" y="1167"/>
                    </a:lnTo>
                    <a:lnTo>
                      <a:pt x="483" y="1175"/>
                    </a:lnTo>
                    <a:lnTo>
                      <a:pt x="438" y="1167"/>
                    </a:lnTo>
                    <a:lnTo>
                      <a:pt x="438" y="1219"/>
                    </a:lnTo>
                    <a:lnTo>
                      <a:pt x="395" y="1227"/>
                    </a:lnTo>
                    <a:lnTo>
                      <a:pt x="377" y="1285"/>
                    </a:lnTo>
                    <a:lnTo>
                      <a:pt x="237" y="1315"/>
                    </a:lnTo>
                    <a:lnTo>
                      <a:pt x="175" y="1271"/>
                    </a:lnTo>
                    <a:lnTo>
                      <a:pt x="96" y="1271"/>
                    </a:lnTo>
                    <a:lnTo>
                      <a:pt x="87" y="1211"/>
                    </a:lnTo>
                    <a:lnTo>
                      <a:pt x="132" y="1159"/>
                    </a:lnTo>
                    <a:lnTo>
                      <a:pt x="228" y="1093"/>
                    </a:lnTo>
                    <a:lnTo>
                      <a:pt x="308" y="1078"/>
                    </a:lnTo>
                    <a:lnTo>
                      <a:pt x="387" y="1005"/>
                    </a:lnTo>
                    <a:lnTo>
                      <a:pt x="387" y="982"/>
                    </a:lnTo>
                    <a:lnTo>
                      <a:pt x="359" y="946"/>
                    </a:lnTo>
                    <a:lnTo>
                      <a:pt x="359" y="888"/>
                    </a:lnTo>
                    <a:lnTo>
                      <a:pt x="359" y="822"/>
                    </a:lnTo>
                    <a:lnTo>
                      <a:pt x="333" y="755"/>
                    </a:lnTo>
                    <a:lnTo>
                      <a:pt x="333" y="666"/>
                    </a:lnTo>
                    <a:lnTo>
                      <a:pt x="237" y="603"/>
                    </a:lnTo>
                    <a:lnTo>
                      <a:pt x="192" y="608"/>
                    </a:lnTo>
                    <a:lnTo>
                      <a:pt x="84" y="560"/>
                    </a:lnTo>
                    <a:lnTo>
                      <a:pt x="96" y="505"/>
                    </a:lnTo>
                    <a:lnTo>
                      <a:pt x="36" y="437"/>
                    </a:lnTo>
                    <a:lnTo>
                      <a:pt x="0" y="349"/>
                    </a:lnTo>
                    <a:lnTo>
                      <a:pt x="17" y="245"/>
                    </a:lnTo>
                    <a:lnTo>
                      <a:pt x="70" y="179"/>
                    </a:lnTo>
                    <a:lnTo>
                      <a:pt x="141" y="98"/>
                    </a:lnTo>
                    <a:lnTo>
                      <a:pt x="184" y="68"/>
                    </a:lnTo>
                    <a:lnTo>
                      <a:pt x="227" y="54"/>
                    </a:lnTo>
                    <a:close/>
                  </a:path>
                </a:pathLst>
              </a:custGeom>
              <a:solidFill>
                <a:srgbClr val="0000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39" name="Freeform 33">
                <a:extLst>
                  <a:ext uri="{FF2B5EF4-FFF2-40B4-BE49-F238E27FC236}">
                    <a16:creationId xmlns:a16="http://schemas.microsoft.com/office/drawing/2014/main" id="{F3B1306E-F4D0-4ACE-BA07-019DA8B50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344"/>
                <a:ext cx="192" cy="183"/>
              </a:xfrm>
              <a:custGeom>
                <a:avLst/>
                <a:gdLst>
                  <a:gd name="T0" fmla="*/ 0 w 576"/>
                  <a:gd name="T1" fmla="*/ 12 h 365"/>
                  <a:gd name="T2" fmla="*/ 0 w 576"/>
                  <a:gd name="T3" fmla="*/ 45 h 365"/>
                  <a:gd name="T4" fmla="*/ 14 w 576"/>
                  <a:gd name="T5" fmla="*/ 74 h 365"/>
                  <a:gd name="T6" fmla="*/ 40 w 576"/>
                  <a:gd name="T7" fmla="*/ 98 h 365"/>
                  <a:gd name="T8" fmla="*/ 67 w 576"/>
                  <a:gd name="T9" fmla="*/ 93 h 365"/>
                  <a:gd name="T10" fmla="*/ 104 w 576"/>
                  <a:gd name="T11" fmla="*/ 76 h 365"/>
                  <a:gd name="T12" fmla="*/ 142 w 576"/>
                  <a:gd name="T13" fmla="*/ 100 h 365"/>
                  <a:gd name="T14" fmla="*/ 128 w 576"/>
                  <a:gd name="T15" fmla="*/ 132 h 365"/>
                  <a:gd name="T16" fmla="*/ 114 w 576"/>
                  <a:gd name="T17" fmla="*/ 133 h 365"/>
                  <a:gd name="T18" fmla="*/ 77 w 576"/>
                  <a:gd name="T19" fmla="*/ 145 h 365"/>
                  <a:gd name="T20" fmla="*/ 106 w 576"/>
                  <a:gd name="T21" fmla="*/ 174 h 365"/>
                  <a:gd name="T22" fmla="*/ 140 w 576"/>
                  <a:gd name="T23" fmla="*/ 183 h 365"/>
                  <a:gd name="T24" fmla="*/ 162 w 576"/>
                  <a:gd name="T25" fmla="*/ 183 h 365"/>
                  <a:gd name="T26" fmla="*/ 192 w 576"/>
                  <a:gd name="T27" fmla="*/ 162 h 365"/>
                  <a:gd name="T28" fmla="*/ 179 w 576"/>
                  <a:gd name="T29" fmla="*/ 124 h 365"/>
                  <a:gd name="T30" fmla="*/ 158 w 576"/>
                  <a:gd name="T31" fmla="*/ 74 h 365"/>
                  <a:gd name="T32" fmla="*/ 106 w 576"/>
                  <a:gd name="T33" fmla="*/ 17 h 365"/>
                  <a:gd name="T34" fmla="*/ 68 w 576"/>
                  <a:gd name="T35" fmla="*/ 0 h 365"/>
                  <a:gd name="T36" fmla="*/ 25 w 576"/>
                  <a:gd name="T37" fmla="*/ 7 h 365"/>
                  <a:gd name="T38" fmla="*/ 24 w 576"/>
                  <a:gd name="T39" fmla="*/ 7 h 365"/>
                  <a:gd name="T40" fmla="*/ 20 w 576"/>
                  <a:gd name="T41" fmla="*/ 8 h 365"/>
                  <a:gd name="T42" fmla="*/ 16 w 576"/>
                  <a:gd name="T43" fmla="*/ 9 h 365"/>
                  <a:gd name="T44" fmla="*/ 11 w 576"/>
                  <a:gd name="T45" fmla="*/ 10 h 365"/>
                  <a:gd name="T46" fmla="*/ 6 w 576"/>
                  <a:gd name="T47" fmla="*/ 10 h 365"/>
                  <a:gd name="T48" fmla="*/ 3 w 576"/>
                  <a:gd name="T49" fmla="*/ 11 h 365"/>
                  <a:gd name="T50" fmla="*/ 0 w 576"/>
                  <a:gd name="T51" fmla="*/ 12 h 365"/>
                  <a:gd name="T52" fmla="*/ 0 w 576"/>
                  <a:gd name="T53" fmla="*/ 12 h 36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6" h="365">
                    <a:moveTo>
                      <a:pt x="0" y="24"/>
                    </a:moveTo>
                    <a:lnTo>
                      <a:pt x="0" y="90"/>
                    </a:lnTo>
                    <a:lnTo>
                      <a:pt x="41" y="147"/>
                    </a:lnTo>
                    <a:lnTo>
                      <a:pt x="120" y="195"/>
                    </a:lnTo>
                    <a:lnTo>
                      <a:pt x="200" y="186"/>
                    </a:lnTo>
                    <a:lnTo>
                      <a:pt x="311" y="152"/>
                    </a:lnTo>
                    <a:lnTo>
                      <a:pt x="425" y="200"/>
                    </a:lnTo>
                    <a:lnTo>
                      <a:pt x="385" y="263"/>
                    </a:lnTo>
                    <a:lnTo>
                      <a:pt x="341" y="266"/>
                    </a:lnTo>
                    <a:lnTo>
                      <a:pt x="232" y="290"/>
                    </a:lnTo>
                    <a:lnTo>
                      <a:pt x="317" y="347"/>
                    </a:lnTo>
                    <a:lnTo>
                      <a:pt x="419" y="365"/>
                    </a:lnTo>
                    <a:lnTo>
                      <a:pt x="487" y="365"/>
                    </a:lnTo>
                    <a:lnTo>
                      <a:pt x="576" y="323"/>
                    </a:lnTo>
                    <a:lnTo>
                      <a:pt x="537" y="247"/>
                    </a:lnTo>
                    <a:lnTo>
                      <a:pt x="475" y="147"/>
                    </a:lnTo>
                    <a:lnTo>
                      <a:pt x="317" y="33"/>
                    </a:lnTo>
                    <a:lnTo>
                      <a:pt x="203" y="0"/>
                    </a:lnTo>
                    <a:lnTo>
                      <a:pt x="74" y="14"/>
                    </a:lnTo>
                    <a:lnTo>
                      <a:pt x="71" y="14"/>
                    </a:lnTo>
                    <a:lnTo>
                      <a:pt x="61" y="15"/>
                    </a:lnTo>
                    <a:lnTo>
                      <a:pt x="48" y="18"/>
                    </a:lnTo>
                    <a:lnTo>
                      <a:pt x="34" y="19"/>
                    </a:lnTo>
                    <a:lnTo>
                      <a:pt x="19" y="20"/>
                    </a:lnTo>
                    <a:lnTo>
                      <a:pt x="8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0" name="Freeform 34">
                <a:extLst>
                  <a:ext uri="{FF2B5EF4-FFF2-40B4-BE49-F238E27FC236}">
                    <a16:creationId xmlns:a16="http://schemas.microsoft.com/office/drawing/2014/main" id="{86616E47-4661-46FF-89A6-852E7DA764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6" y="454"/>
                <a:ext cx="83" cy="33"/>
              </a:xfrm>
              <a:custGeom>
                <a:avLst/>
                <a:gdLst>
                  <a:gd name="T0" fmla="*/ 0 w 249"/>
                  <a:gd name="T1" fmla="*/ 12 h 66"/>
                  <a:gd name="T2" fmla="*/ 58 w 249"/>
                  <a:gd name="T3" fmla="*/ 0 h 66"/>
                  <a:gd name="T4" fmla="*/ 83 w 249"/>
                  <a:gd name="T5" fmla="*/ 21 h 66"/>
                  <a:gd name="T6" fmla="*/ 33 w 249"/>
                  <a:gd name="T7" fmla="*/ 33 h 66"/>
                  <a:gd name="T8" fmla="*/ 0 w 249"/>
                  <a:gd name="T9" fmla="*/ 12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9" h="66">
                    <a:moveTo>
                      <a:pt x="0" y="23"/>
                    </a:moveTo>
                    <a:lnTo>
                      <a:pt x="174" y="0"/>
                    </a:lnTo>
                    <a:lnTo>
                      <a:pt x="249" y="42"/>
                    </a:lnTo>
                    <a:lnTo>
                      <a:pt x="100" y="66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8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1" name="Freeform 35">
                <a:extLst>
                  <a:ext uri="{FF2B5EF4-FFF2-40B4-BE49-F238E27FC236}">
                    <a16:creationId xmlns:a16="http://schemas.microsoft.com/office/drawing/2014/main" id="{0385BD78-BCAC-45A2-9DF9-AB6B89D07D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8" y="501"/>
                <a:ext cx="174" cy="142"/>
              </a:xfrm>
              <a:custGeom>
                <a:avLst/>
                <a:gdLst>
                  <a:gd name="T0" fmla="*/ 51 w 522"/>
                  <a:gd name="T1" fmla="*/ 55 h 283"/>
                  <a:gd name="T2" fmla="*/ 36 w 522"/>
                  <a:gd name="T3" fmla="*/ 45 h 283"/>
                  <a:gd name="T4" fmla="*/ 17 w 522"/>
                  <a:gd name="T5" fmla="*/ 0 h 283"/>
                  <a:gd name="T6" fmla="*/ 0 w 522"/>
                  <a:gd name="T7" fmla="*/ 5 h 283"/>
                  <a:gd name="T8" fmla="*/ 0 w 522"/>
                  <a:gd name="T9" fmla="*/ 26 h 283"/>
                  <a:gd name="T10" fmla="*/ 17 w 522"/>
                  <a:gd name="T11" fmla="*/ 43 h 283"/>
                  <a:gd name="T12" fmla="*/ 17 w 522"/>
                  <a:gd name="T13" fmla="*/ 72 h 283"/>
                  <a:gd name="T14" fmla="*/ 32 w 522"/>
                  <a:gd name="T15" fmla="*/ 95 h 283"/>
                  <a:gd name="T16" fmla="*/ 45 w 522"/>
                  <a:gd name="T17" fmla="*/ 114 h 283"/>
                  <a:gd name="T18" fmla="*/ 58 w 522"/>
                  <a:gd name="T19" fmla="*/ 124 h 283"/>
                  <a:gd name="T20" fmla="*/ 77 w 522"/>
                  <a:gd name="T21" fmla="*/ 121 h 283"/>
                  <a:gd name="T22" fmla="*/ 105 w 522"/>
                  <a:gd name="T23" fmla="*/ 121 h 283"/>
                  <a:gd name="T24" fmla="*/ 127 w 522"/>
                  <a:gd name="T25" fmla="*/ 142 h 283"/>
                  <a:gd name="T26" fmla="*/ 174 w 522"/>
                  <a:gd name="T27" fmla="*/ 142 h 283"/>
                  <a:gd name="T28" fmla="*/ 167 w 522"/>
                  <a:gd name="T29" fmla="*/ 105 h 283"/>
                  <a:gd name="T30" fmla="*/ 131 w 522"/>
                  <a:gd name="T31" fmla="*/ 102 h 283"/>
                  <a:gd name="T32" fmla="*/ 92 w 522"/>
                  <a:gd name="T33" fmla="*/ 100 h 283"/>
                  <a:gd name="T34" fmla="*/ 82 w 522"/>
                  <a:gd name="T35" fmla="*/ 84 h 283"/>
                  <a:gd name="T36" fmla="*/ 62 w 522"/>
                  <a:gd name="T37" fmla="*/ 79 h 283"/>
                  <a:gd name="T38" fmla="*/ 51 w 522"/>
                  <a:gd name="T39" fmla="*/ 55 h 2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522" h="283">
                    <a:moveTo>
                      <a:pt x="152" y="109"/>
                    </a:moveTo>
                    <a:lnTo>
                      <a:pt x="108" y="90"/>
                    </a:lnTo>
                    <a:lnTo>
                      <a:pt x="52" y="0"/>
                    </a:lnTo>
                    <a:lnTo>
                      <a:pt x="0" y="9"/>
                    </a:lnTo>
                    <a:lnTo>
                      <a:pt x="0" y="51"/>
                    </a:lnTo>
                    <a:lnTo>
                      <a:pt x="52" y="85"/>
                    </a:lnTo>
                    <a:lnTo>
                      <a:pt x="52" y="143"/>
                    </a:lnTo>
                    <a:lnTo>
                      <a:pt x="96" y="189"/>
                    </a:lnTo>
                    <a:lnTo>
                      <a:pt x="135" y="228"/>
                    </a:lnTo>
                    <a:lnTo>
                      <a:pt x="175" y="247"/>
                    </a:lnTo>
                    <a:lnTo>
                      <a:pt x="232" y="242"/>
                    </a:lnTo>
                    <a:lnTo>
                      <a:pt x="314" y="242"/>
                    </a:lnTo>
                    <a:lnTo>
                      <a:pt x="381" y="283"/>
                    </a:lnTo>
                    <a:lnTo>
                      <a:pt x="522" y="283"/>
                    </a:lnTo>
                    <a:lnTo>
                      <a:pt x="501" y="209"/>
                    </a:lnTo>
                    <a:lnTo>
                      <a:pt x="393" y="204"/>
                    </a:lnTo>
                    <a:lnTo>
                      <a:pt x="275" y="199"/>
                    </a:lnTo>
                    <a:lnTo>
                      <a:pt x="246" y="167"/>
                    </a:lnTo>
                    <a:lnTo>
                      <a:pt x="187" y="157"/>
                    </a:lnTo>
                    <a:lnTo>
                      <a:pt x="152" y="10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2" name="Freeform 36">
                <a:extLst>
                  <a:ext uri="{FF2B5EF4-FFF2-40B4-BE49-F238E27FC236}">
                    <a16:creationId xmlns:a16="http://schemas.microsoft.com/office/drawing/2014/main" id="{6932D826-6809-4D73-A7D4-99EE05149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2" y="485"/>
                <a:ext cx="48" cy="83"/>
              </a:xfrm>
              <a:custGeom>
                <a:avLst/>
                <a:gdLst>
                  <a:gd name="T0" fmla="*/ 15 w 144"/>
                  <a:gd name="T1" fmla="*/ 0 h 167"/>
                  <a:gd name="T2" fmla="*/ 0 w 144"/>
                  <a:gd name="T3" fmla="*/ 0 h 167"/>
                  <a:gd name="T4" fmla="*/ 0 w 144"/>
                  <a:gd name="T5" fmla="*/ 21 h 167"/>
                  <a:gd name="T6" fmla="*/ 15 w 144"/>
                  <a:gd name="T7" fmla="*/ 36 h 167"/>
                  <a:gd name="T8" fmla="*/ 24 w 144"/>
                  <a:gd name="T9" fmla="*/ 59 h 167"/>
                  <a:gd name="T10" fmla="*/ 24 w 144"/>
                  <a:gd name="T11" fmla="*/ 78 h 167"/>
                  <a:gd name="T12" fmla="*/ 40 w 144"/>
                  <a:gd name="T13" fmla="*/ 83 h 167"/>
                  <a:gd name="T14" fmla="*/ 48 w 144"/>
                  <a:gd name="T15" fmla="*/ 71 h 167"/>
                  <a:gd name="T16" fmla="*/ 48 w 144"/>
                  <a:gd name="T17" fmla="*/ 41 h 167"/>
                  <a:gd name="T18" fmla="*/ 35 w 144"/>
                  <a:gd name="T19" fmla="*/ 31 h 167"/>
                  <a:gd name="T20" fmla="*/ 24 w 144"/>
                  <a:gd name="T21" fmla="*/ 17 h 167"/>
                  <a:gd name="T22" fmla="*/ 15 w 144"/>
                  <a:gd name="T23" fmla="*/ 0 h 1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67">
                    <a:moveTo>
                      <a:pt x="44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4" y="72"/>
                    </a:lnTo>
                    <a:lnTo>
                      <a:pt x="73" y="119"/>
                    </a:lnTo>
                    <a:lnTo>
                      <a:pt x="73" y="157"/>
                    </a:lnTo>
                    <a:lnTo>
                      <a:pt x="121" y="167"/>
                    </a:lnTo>
                    <a:lnTo>
                      <a:pt x="144" y="143"/>
                    </a:lnTo>
                    <a:lnTo>
                      <a:pt x="144" y="82"/>
                    </a:lnTo>
                    <a:lnTo>
                      <a:pt x="105" y="63"/>
                    </a:lnTo>
                    <a:lnTo>
                      <a:pt x="73" y="3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3" name="Freeform 37">
                <a:extLst>
                  <a:ext uri="{FF2B5EF4-FFF2-40B4-BE49-F238E27FC236}">
                    <a16:creationId xmlns:a16="http://schemas.microsoft.com/office/drawing/2014/main" id="{FADF0C7F-7BDE-4876-8E92-5D73F1851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3" y="534"/>
                <a:ext cx="47" cy="41"/>
              </a:xfrm>
              <a:custGeom>
                <a:avLst/>
                <a:gdLst>
                  <a:gd name="T0" fmla="*/ 0 w 141"/>
                  <a:gd name="T1" fmla="*/ 22 h 81"/>
                  <a:gd name="T2" fmla="*/ 19 w 141"/>
                  <a:gd name="T3" fmla="*/ 0 h 81"/>
                  <a:gd name="T4" fmla="*/ 40 w 141"/>
                  <a:gd name="T5" fmla="*/ 17 h 81"/>
                  <a:gd name="T6" fmla="*/ 47 w 141"/>
                  <a:gd name="T7" fmla="*/ 36 h 81"/>
                  <a:gd name="T8" fmla="*/ 34 w 141"/>
                  <a:gd name="T9" fmla="*/ 41 h 81"/>
                  <a:gd name="T10" fmla="*/ 19 w 141"/>
                  <a:gd name="T11" fmla="*/ 41 h 81"/>
                  <a:gd name="T12" fmla="*/ 0 w 141"/>
                  <a:gd name="T13" fmla="*/ 22 h 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1" h="81">
                    <a:moveTo>
                      <a:pt x="0" y="43"/>
                    </a:moveTo>
                    <a:lnTo>
                      <a:pt x="56" y="0"/>
                    </a:lnTo>
                    <a:lnTo>
                      <a:pt x="119" y="33"/>
                    </a:lnTo>
                    <a:lnTo>
                      <a:pt x="141" y="72"/>
                    </a:lnTo>
                    <a:lnTo>
                      <a:pt x="102" y="81"/>
                    </a:lnTo>
                    <a:lnTo>
                      <a:pt x="56" y="8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4" name="Freeform 38">
                <a:extLst>
                  <a:ext uri="{FF2B5EF4-FFF2-40B4-BE49-F238E27FC236}">
                    <a16:creationId xmlns:a16="http://schemas.microsoft.com/office/drawing/2014/main" id="{F5223133-A4D3-4FFC-A607-CB0208C32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9" y="527"/>
                <a:ext cx="29" cy="41"/>
              </a:xfrm>
              <a:custGeom>
                <a:avLst/>
                <a:gdLst>
                  <a:gd name="T0" fmla="*/ 0 w 87"/>
                  <a:gd name="T1" fmla="*/ 15 h 82"/>
                  <a:gd name="T2" fmla="*/ 2 w 87"/>
                  <a:gd name="T3" fmla="*/ 0 h 82"/>
                  <a:gd name="T4" fmla="*/ 15 w 87"/>
                  <a:gd name="T5" fmla="*/ 8 h 82"/>
                  <a:gd name="T6" fmla="*/ 29 w 87"/>
                  <a:gd name="T7" fmla="*/ 41 h 82"/>
                  <a:gd name="T8" fmla="*/ 15 w 87"/>
                  <a:gd name="T9" fmla="*/ 24 h 82"/>
                  <a:gd name="T10" fmla="*/ 0 w 87"/>
                  <a:gd name="T11" fmla="*/ 15 h 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" h="82">
                    <a:moveTo>
                      <a:pt x="0" y="29"/>
                    </a:moveTo>
                    <a:lnTo>
                      <a:pt x="6" y="0"/>
                    </a:lnTo>
                    <a:lnTo>
                      <a:pt x="45" y="15"/>
                    </a:lnTo>
                    <a:lnTo>
                      <a:pt x="87" y="82"/>
                    </a:lnTo>
                    <a:lnTo>
                      <a:pt x="45" y="4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5" name="Freeform 39">
                <a:extLst>
                  <a:ext uri="{FF2B5EF4-FFF2-40B4-BE49-F238E27FC236}">
                    <a16:creationId xmlns:a16="http://schemas.microsoft.com/office/drawing/2014/main" id="{B4CE0041-4777-4128-B7CC-E41EDBF1B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3" y="331"/>
                <a:ext cx="86" cy="175"/>
              </a:xfrm>
              <a:custGeom>
                <a:avLst/>
                <a:gdLst>
                  <a:gd name="T0" fmla="*/ 0 w 256"/>
                  <a:gd name="T1" fmla="*/ 2 h 351"/>
                  <a:gd name="T2" fmla="*/ 0 w 256"/>
                  <a:gd name="T3" fmla="*/ 30 h 351"/>
                  <a:gd name="T4" fmla="*/ 2 w 256"/>
                  <a:gd name="T5" fmla="*/ 59 h 351"/>
                  <a:gd name="T6" fmla="*/ 7 w 256"/>
                  <a:gd name="T7" fmla="*/ 86 h 351"/>
                  <a:gd name="T8" fmla="*/ 14 w 256"/>
                  <a:gd name="T9" fmla="*/ 101 h 351"/>
                  <a:gd name="T10" fmla="*/ 41 w 256"/>
                  <a:gd name="T11" fmla="*/ 135 h 351"/>
                  <a:gd name="T12" fmla="*/ 42 w 256"/>
                  <a:gd name="T13" fmla="*/ 156 h 351"/>
                  <a:gd name="T14" fmla="*/ 56 w 256"/>
                  <a:gd name="T15" fmla="*/ 175 h 351"/>
                  <a:gd name="T16" fmla="*/ 65 w 256"/>
                  <a:gd name="T17" fmla="*/ 163 h 351"/>
                  <a:gd name="T18" fmla="*/ 65 w 256"/>
                  <a:gd name="T19" fmla="*/ 133 h 351"/>
                  <a:gd name="T20" fmla="*/ 81 w 256"/>
                  <a:gd name="T21" fmla="*/ 112 h 351"/>
                  <a:gd name="T22" fmla="*/ 86 w 256"/>
                  <a:gd name="T23" fmla="*/ 93 h 351"/>
                  <a:gd name="T24" fmla="*/ 86 w 256"/>
                  <a:gd name="T25" fmla="*/ 59 h 351"/>
                  <a:gd name="T26" fmla="*/ 75 w 256"/>
                  <a:gd name="T27" fmla="*/ 72 h 351"/>
                  <a:gd name="T28" fmla="*/ 62 w 256"/>
                  <a:gd name="T29" fmla="*/ 84 h 351"/>
                  <a:gd name="T30" fmla="*/ 47 w 256"/>
                  <a:gd name="T31" fmla="*/ 104 h 351"/>
                  <a:gd name="T32" fmla="*/ 46 w 256"/>
                  <a:gd name="T33" fmla="*/ 89 h 351"/>
                  <a:gd name="T34" fmla="*/ 53 w 256"/>
                  <a:gd name="T35" fmla="*/ 68 h 351"/>
                  <a:gd name="T36" fmla="*/ 54 w 256"/>
                  <a:gd name="T37" fmla="*/ 42 h 351"/>
                  <a:gd name="T38" fmla="*/ 51 w 256"/>
                  <a:gd name="T39" fmla="*/ 23 h 351"/>
                  <a:gd name="T40" fmla="*/ 41 w 256"/>
                  <a:gd name="T41" fmla="*/ 34 h 351"/>
                  <a:gd name="T42" fmla="*/ 29 w 256"/>
                  <a:gd name="T43" fmla="*/ 42 h 351"/>
                  <a:gd name="T44" fmla="*/ 20 w 256"/>
                  <a:gd name="T45" fmla="*/ 44 h 351"/>
                  <a:gd name="T46" fmla="*/ 14 w 256"/>
                  <a:gd name="T47" fmla="*/ 19 h 351"/>
                  <a:gd name="T48" fmla="*/ 10 w 256"/>
                  <a:gd name="T49" fmla="*/ 0 h 351"/>
                  <a:gd name="T50" fmla="*/ 0 w 256"/>
                  <a:gd name="T51" fmla="*/ 2 h 3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56" h="351">
                    <a:moveTo>
                      <a:pt x="0" y="5"/>
                    </a:moveTo>
                    <a:lnTo>
                      <a:pt x="0" y="60"/>
                    </a:lnTo>
                    <a:lnTo>
                      <a:pt x="6" y="119"/>
                    </a:lnTo>
                    <a:lnTo>
                      <a:pt x="20" y="173"/>
                    </a:lnTo>
                    <a:lnTo>
                      <a:pt x="41" y="203"/>
                    </a:lnTo>
                    <a:lnTo>
                      <a:pt x="121" y="271"/>
                    </a:lnTo>
                    <a:lnTo>
                      <a:pt x="126" y="313"/>
                    </a:lnTo>
                    <a:lnTo>
                      <a:pt x="167" y="351"/>
                    </a:lnTo>
                    <a:lnTo>
                      <a:pt x="193" y="326"/>
                    </a:lnTo>
                    <a:lnTo>
                      <a:pt x="193" y="266"/>
                    </a:lnTo>
                    <a:lnTo>
                      <a:pt x="242" y="224"/>
                    </a:lnTo>
                    <a:lnTo>
                      <a:pt x="256" y="186"/>
                    </a:lnTo>
                    <a:lnTo>
                      <a:pt x="256" y="119"/>
                    </a:lnTo>
                    <a:lnTo>
                      <a:pt x="223" y="144"/>
                    </a:lnTo>
                    <a:lnTo>
                      <a:pt x="185" y="169"/>
                    </a:lnTo>
                    <a:lnTo>
                      <a:pt x="141" y="208"/>
                    </a:lnTo>
                    <a:lnTo>
                      <a:pt x="136" y="178"/>
                    </a:lnTo>
                    <a:lnTo>
                      <a:pt x="157" y="136"/>
                    </a:lnTo>
                    <a:lnTo>
                      <a:pt x="162" y="85"/>
                    </a:lnTo>
                    <a:lnTo>
                      <a:pt x="151" y="47"/>
                    </a:lnTo>
                    <a:lnTo>
                      <a:pt x="121" y="68"/>
                    </a:lnTo>
                    <a:lnTo>
                      <a:pt x="86" y="85"/>
                    </a:lnTo>
                    <a:lnTo>
                      <a:pt x="60" y="88"/>
                    </a:lnTo>
                    <a:lnTo>
                      <a:pt x="43" y="38"/>
                    </a:lnTo>
                    <a:lnTo>
                      <a:pt x="30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6" name="Freeform 40">
                <a:extLst>
                  <a:ext uri="{FF2B5EF4-FFF2-40B4-BE49-F238E27FC236}">
                    <a16:creationId xmlns:a16="http://schemas.microsoft.com/office/drawing/2014/main" id="{ED8EC5F7-0B07-47DF-83BB-F8B8CD1CC6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4" y="360"/>
                <a:ext cx="29" cy="135"/>
              </a:xfrm>
              <a:custGeom>
                <a:avLst/>
                <a:gdLst>
                  <a:gd name="T0" fmla="*/ 19 w 87"/>
                  <a:gd name="T1" fmla="*/ 87 h 270"/>
                  <a:gd name="T2" fmla="*/ 19 w 87"/>
                  <a:gd name="T3" fmla="*/ 103 h 270"/>
                  <a:gd name="T4" fmla="*/ 29 w 87"/>
                  <a:gd name="T5" fmla="*/ 135 h 270"/>
                  <a:gd name="T6" fmla="*/ 12 w 87"/>
                  <a:gd name="T7" fmla="*/ 127 h 270"/>
                  <a:gd name="T8" fmla="*/ 7 w 87"/>
                  <a:gd name="T9" fmla="*/ 95 h 270"/>
                  <a:gd name="T10" fmla="*/ 7 w 87"/>
                  <a:gd name="T11" fmla="*/ 63 h 270"/>
                  <a:gd name="T12" fmla="*/ 0 w 87"/>
                  <a:gd name="T13" fmla="*/ 46 h 270"/>
                  <a:gd name="T14" fmla="*/ 0 w 87"/>
                  <a:gd name="T15" fmla="*/ 30 h 270"/>
                  <a:gd name="T16" fmla="*/ 0 w 87"/>
                  <a:gd name="T17" fmla="*/ 0 h 270"/>
                  <a:gd name="T18" fmla="*/ 5 w 87"/>
                  <a:gd name="T19" fmla="*/ 34 h 270"/>
                  <a:gd name="T20" fmla="*/ 10 w 87"/>
                  <a:gd name="T21" fmla="*/ 67 h 270"/>
                  <a:gd name="T22" fmla="*/ 19 w 87"/>
                  <a:gd name="T23" fmla="*/ 87 h 27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7" h="270">
                    <a:moveTo>
                      <a:pt x="57" y="173"/>
                    </a:moveTo>
                    <a:lnTo>
                      <a:pt x="57" y="206"/>
                    </a:lnTo>
                    <a:lnTo>
                      <a:pt x="87" y="270"/>
                    </a:lnTo>
                    <a:lnTo>
                      <a:pt x="35" y="253"/>
                    </a:lnTo>
                    <a:lnTo>
                      <a:pt x="21" y="190"/>
                    </a:lnTo>
                    <a:lnTo>
                      <a:pt x="21" y="126"/>
                    </a:lnTo>
                    <a:lnTo>
                      <a:pt x="0" y="92"/>
                    </a:lnTo>
                    <a:lnTo>
                      <a:pt x="0" y="59"/>
                    </a:lnTo>
                    <a:lnTo>
                      <a:pt x="0" y="0"/>
                    </a:lnTo>
                    <a:lnTo>
                      <a:pt x="15" y="67"/>
                    </a:lnTo>
                    <a:lnTo>
                      <a:pt x="31" y="134"/>
                    </a:lnTo>
                    <a:lnTo>
                      <a:pt x="57" y="173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7" name="Freeform 41">
                <a:extLst>
                  <a:ext uri="{FF2B5EF4-FFF2-40B4-BE49-F238E27FC236}">
                    <a16:creationId xmlns:a16="http://schemas.microsoft.com/office/drawing/2014/main" id="{66339D3E-4A3E-4924-8085-9A5E79FF0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3" y="657"/>
                <a:ext cx="96" cy="249"/>
              </a:xfrm>
              <a:custGeom>
                <a:avLst/>
                <a:gdLst>
                  <a:gd name="T0" fmla="*/ 55 w 288"/>
                  <a:gd name="T1" fmla="*/ 8 h 497"/>
                  <a:gd name="T2" fmla="*/ 47 w 288"/>
                  <a:gd name="T3" fmla="*/ 30 h 497"/>
                  <a:gd name="T4" fmla="*/ 47 w 288"/>
                  <a:gd name="T5" fmla="*/ 63 h 497"/>
                  <a:gd name="T6" fmla="*/ 29 w 288"/>
                  <a:gd name="T7" fmla="*/ 89 h 497"/>
                  <a:gd name="T8" fmla="*/ 20 w 288"/>
                  <a:gd name="T9" fmla="*/ 122 h 497"/>
                  <a:gd name="T10" fmla="*/ 10 w 288"/>
                  <a:gd name="T11" fmla="*/ 137 h 497"/>
                  <a:gd name="T12" fmla="*/ 4 w 288"/>
                  <a:gd name="T13" fmla="*/ 151 h 497"/>
                  <a:gd name="T14" fmla="*/ 0 w 288"/>
                  <a:gd name="T15" fmla="*/ 165 h 497"/>
                  <a:gd name="T16" fmla="*/ 0 w 288"/>
                  <a:gd name="T17" fmla="*/ 178 h 497"/>
                  <a:gd name="T18" fmla="*/ 0 w 288"/>
                  <a:gd name="T19" fmla="*/ 193 h 497"/>
                  <a:gd name="T20" fmla="*/ 1 w 288"/>
                  <a:gd name="T21" fmla="*/ 209 h 497"/>
                  <a:gd name="T22" fmla="*/ 1 w 288"/>
                  <a:gd name="T23" fmla="*/ 227 h 497"/>
                  <a:gd name="T24" fmla="*/ 0 w 288"/>
                  <a:gd name="T25" fmla="*/ 249 h 497"/>
                  <a:gd name="T26" fmla="*/ 49 w 288"/>
                  <a:gd name="T27" fmla="*/ 237 h 497"/>
                  <a:gd name="T28" fmla="*/ 55 w 288"/>
                  <a:gd name="T29" fmla="*/ 185 h 497"/>
                  <a:gd name="T30" fmla="*/ 70 w 288"/>
                  <a:gd name="T31" fmla="*/ 145 h 497"/>
                  <a:gd name="T32" fmla="*/ 55 w 288"/>
                  <a:gd name="T33" fmla="*/ 130 h 497"/>
                  <a:gd name="T34" fmla="*/ 55 w 288"/>
                  <a:gd name="T35" fmla="*/ 104 h 497"/>
                  <a:gd name="T36" fmla="*/ 58 w 288"/>
                  <a:gd name="T37" fmla="*/ 78 h 497"/>
                  <a:gd name="T38" fmla="*/ 87 w 288"/>
                  <a:gd name="T39" fmla="*/ 92 h 497"/>
                  <a:gd name="T40" fmla="*/ 79 w 288"/>
                  <a:gd name="T41" fmla="*/ 67 h 497"/>
                  <a:gd name="T42" fmla="*/ 64 w 288"/>
                  <a:gd name="T43" fmla="*/ 52 h 497"/>
                  <a:gd name="T44" fmla="*/ 67 w 288"/>
                  <a:gd name="T45" fmla="*/ 30 h 497"/>
                  <a:gd name="T46" fmla="*/ 96 w 288"/>
                  <a:gd name="T47" fmla="*/ 44 h 497"/>
                  <a:gd name="T48" fmla="*/ 93 w 288"/>
                  <a:gd name="T49" fmla="*/ 11 h 497"/>
                  <a:gd name="T50" fmla="*/ 76 w 288"/>
                  <a:gd name="T51" fmla="*/ 0 h 497"/>
                  <a:gd name="T52" fmla="*/ 55 w 288"/>
                  <a:gd name="T53" fmla="*/ 8 h 4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88" h="497">
                    <a:moveTo>
                      <a:pt x="165" y="15"/>
                    </a:moveTo>
                    <a:lnTo>
                      <a:pt x="140" y="60"/>
                    </a:lnTo>
                    <a:lnTo>
                      <a:pt x="140" y="125"/>
                    </a:lnTo>
                    <a:lnTo>
                      <a:pt x="86" y="177"/>
                    </a:lnTo>
                    <a:lnTo>
                      <a:pt x="60" y="244"/>
                    </a:lnTo>
                    <a:lnTo>
                      <a:pt x="30" y="274"/>
                    </a:lnTo>
                    <a:lnTo>
                      <a:pt x="11" y="302"/>
                    </a:lnTo>
                    <a:lnTo>
                      <a:pt x="1" y="329"/>
                    </a:lnTo>
                    <a:lnTo>
                      <a:pt x="0" y="356"/>
                    </a:lnTo>
                    <a:lnTo>
                      <a:pt x="1" y="385"/>
                    </a:lnTo>
                    <a:lnTo>
                      <a:pt x="4" y="417"/>
                    </a:lnTo>
                    <a:lnTo>
                      <a:pt x="4" y="454"/>
                    </a:lnTo>
                    <a:lnTo>
                      <a:pt x="1" y="497"/>
                    </a:lnTo>
                    <a:lnTo>
                      <a:pt x="148" y="473"/>
                    </a:lnTo>
                    <a:lnTo>
                      <a:pt x="165" y="370"/>
                    </a:lnTo>
                    <a:lnTo>
                      <a:pt x="210" y="289"/>
                    </a:lnTo>
                    <a:lnTo>
                      <a:pt x="165" y="259"/>
                    </a:lnTo>
                    <a:lnTo>
                      <a:pt x="165" y="207"/>
                    </a:lnTo>
                    <a:lnTo>
                      <a:pt x="174" y="155"/>
                    </a:lnTo>
                    <a:lnTo>
                      <a:pt x="262" y="184"/>
                    </a:lnTo>
                    <a:lnTo>
                      <a:pt x="236" y="133"/>
                    </a:lnTo>
                    <a:lnTo>
                      <a:pt x="191" y="104"/>
                    </a:lnTo>
                    <a:lnTo>
                      <a:pt x="200" y="60"/>
                    </a:lnTo>
                    <a:lnTo>
                      <a:pt x="288" y="88"/>
                    </a:lnTo>
                    <a:lnTo>
                      <a:pt x="279" y="22"/>
                    </a:lnTo>
                    <a:lnTo>
                      <a:pt x="227" y="0"/>
                    </a:lnTo>
                    <a:lnTo>
                      <a:pt x="165" y="15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8" name="Freeform 42">
                <a:extLst>
                  <a:ext uri="{FF2B5EF4-FFF2-40B4-BE49-F238E27FC236}">
                    <a16:creationId xmlns:a16="http://schemas.microsoft.com/office/drawing/2014/main" id="{8C0D3621-44D5-48EA-9A7D-961DAF8705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0" y="259"/>
                <a:ext cx="268" cy="322"/>
              </a:xfrm>
              <a:custGeom>
                <a:avLst/>
                <a:gdLst>
                  <a:gd name="T0" fmla="*/ 0 w 804"/>
                  <a:gd name="T1" fmla="*/ 16 h 643"/>
                  <a:gd name="T2" fmla="*/ 21 w 804"/>
                  <a:gd name="T3" fmla="*/ 9 h 643"/>
                  <a:gd name="T4" fmla="*/ 52 w 804"/>
                  <a:gd name="T5" fmla="*/ 0 h 643"/>
                  <a:gd name="T6" fmla="*/ 98 w 804"/>
                  <a:gd name="T7" fmla="*/ 0 h 643"/>
                  <a:gd name="T8" fmla="*/ 145 w 804"/>
                  <a:gd name="T9" fmla="*/ 23 h 643"/>
                  <a:gd name="T10" fmla="*/ 172 w 804"/>
                  <a:gd name="T11" fmla="*/ 52 h 643"/>
                  <a:gd name="T12" fmla="*/ 222 w 804"/>
                  <a:gd name="T13" fmla="*/ 96 h 643"/>
                  <a:gd name="T14" fmla="*/ 247 w 804"/>
                  <a:gd name="T15" fmla="*/ 122 h 643"/>
                  <a:gd name="T16" fmla="*/ 268 w 804"/>
                  <a:gd name="T17" fmla="*/ 144 h 643"/>
                  <a:gd name="T18" fmla="*/ 268 w 804"/>
                  <a:gd name="T19" fmla="*/ 182 h 643"/>
                  <a:gd name="T20" fmla="*/ 245 w 804"/>
                  <a:gd name="T21" fmla="*/ 182 h 643"/>
                  <a:gd name="T22" fmla="*/ 204 w 804"/>
                  <a:gd name="T23" fmla="*/ 178 h 643"/>
                  <a:gd name="T24" fmla="*/ 218 w 804"/>
                  <a:gd name="T25" fmla="*/ 159 h 643"/>
                  <a:gd name="T26" fmla="*/ 239 w 804"/>
                  <a:gd name="T27" fmla="*/ 156 h 643"/>
                  <a:gd name="T28" fmla="*/ 224 w 804"/>
                  <a:gd name="T29" fmla="*/ 129 h 643"/>
                  <a:gd name="T30" fmla="*/ 210 w 804"/>
                  <a:gd name="T31" fmla="*/ 104 h 643"/>
                  <a:gd name="T32" fmla="*/ 192 w 804"/>
                  <a:gd name="T33" fmla="*/ 115 h 643"/>
                  <a:gd name="T34" fmla="*/ 177 w 804"/>
                  <a:gd name="T35" fmla="*/ 129 h 643"/>
                  <a:gd name="T36" fmla="*/ 177 w 804"/>
                  <a:gd name="T37" fmla="*/ 111 h 643"/>
                  <a:gd name="T38" fmla="*/ 177 w 804"/>
                  <a:gd name="T39" fmla="*/ 81 h 643"/>
                  <a:gd name="T40" fmla="*/ 157 w 804"/>
                  <a:gd name="T41" fmla="*/ 56 h 643"/>
                  <a:gd name="T42" fmla="*/ 134 w 804"/>
                  <a:gd name="T43" fmla="*/ 41 h 643"/>
                  <a:gd name="T44" fmla="*/ 145 w 804"/>
                  <a:gd name="T45" fmla="*/ 78 h 643"/>
                  <a:gd name="T46" fmla="*/ 169 w 804"/>
                  <a:gd name="T47" fmla="*/ 126 h 643"/>
                  <a:gd name="T48" fmla="*/ 169 w 804"/>
                  <a:gd name="T49" fmla="*/ 167 h 643"/>
                  <a:gd name="T50" fmla="*/ 180 w 804"/>
                  <a:gd name="T51" fmla="*/ 204 h 643"/>
                  <a:gd name="T52" fmla="*/ 189 w 804"/>
                  <a:gd name="T53" fmla="*/ 252 h 643"/>
                  <a:gd name="T54" fmla="*/ 189 w 804"/>
                  <a:gd name="T55" fmla="*/ 288 h 643"/>
                  <a:gd name="T56" fmla="*/ 177 w 804"/>
                  <a:gd name="T57" fmla="*/ 322 h 643"/>
                  <a:gd name="T58" fmla="*/ 177 w 804"/>
                  <a:gd name="T59" fmla="*/ 281 h 643"/>
                  <a:gd name="T60" fmla="*/ 177 w 804"/>
                  <a:gd name="T61" fmla="*/ 229 h 643"/>
                  <a:gd name="T62" fmla="*/ 154 w 804"/>
                  <a:gd name="T63" fmla="*/ 148 h 643"/>
                  <a:gd name="T64" fmla="*/ 148 w 804"/>
                  <a:gd name="T65" fmla="*/ 108 h 643"/>
                  <a:gd name="T66" fmla="*/ 134 w 804"/>
                  <a:gd name="T67" fmla="*/ 74 h 643"/>
                  <a:gd name="T68" fmla="*/ 116 w 804"/>
                  <a:gd name="T69" fmla="*/ 89 h 643"/>
                  <a:gd name="T70" fmla="*/ 116 w 804"/>
                  <a:gd name="T71" fmla="*/ 59 h 643"/>
                  <a:gd name="T72" fmla="*/ 113 w 804"/>
                  <a:gd name="T73" fmla="*/ 33 h 643"/>
                  <a:gd name="T74" fmla="*/ 98 w 804"/>
                  <a:gd name="T75" fmla="*/ 37 h 643"/>
                  <a:gd name="T76" fmla="*/ 93 w 804"/>
                  <a:gd name="T77" fmla="*/ 67 h 643"/>
                  <a:gd name="T78" fmla="*/ 75 w 804"/>
                  <a:gd name="T79" fmla="*/ 26 h 643"/>
                  <a:gd name="T80" fmla="*/ 49 w 804"/>
                  <a:gd name="T81" fmla="*/ 26 h 643"/>
                  <a:gd name="T82" fmla="*/ 34 w 804"/>
                  <a:gd name="T83" fmla="*/ 37 h 643"/>
                  <a:gd name="T84" fmla="*/ 9 w 804"/>
                  <a:gd name="T85" fmla="*/ 59 h 643"/>
                  <a:gd name="T86" fmla="*/ 0 w 804"/>
                  <a:gd name="T87" fmla="*/ 16 h 64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804" h="643">
                    <a:moveTo>
                      <a:pt x="0" y="31"/>
                    </a:moveTo>
                    <a:lnTo>
                      <a:pt x="62" y="17"/>
                    </a:lnTo>
                    <a:lnTo>
                      <a:pt x="155" y="0"/>
                    </a:lnTo>
                    <a:lnTo>
                      <a:pt x="295" y="0"/>
                    </a:lnTo>
                    <a:lnTo>
                      <a:pt x="436" y="45"/>
                    </a:lnTo>
                    <a:lnTo>
                      <a:pt x="515" y="103"/>
                    </a:lnTo>
                    <a:lnTo>
                      <a:pt x="665" y="192"/>
                    </a:lnTo>
                    <a:lnTo>
                      <a:pt x="740" y="244"/>
                    </a:lnTo>
                    <a:lnTo>
                      <a:pt x="804" y="288"/>
                    </a:lnTo>
                    <a:lnTo>
                      <a:pt x="804" y="363"/>
                    </a:lnTo>
                    <a:lnTo>
                      <a:pt x="734" y="363"/>
                    </a:lnTo>
                    <a:lnTo>
                      <a:pt x="611" y="355"/>
                    </a:lnTo>
                    <a:lnTo>
                      <a:pt x="655" y="318"/>
                    </a:lnTo>
                    <a:lnTo>
                      <a:pt x="716" y="311"/>
                    </a:lnTo>
                    <a:lnTo>
                      <a:pt x="673" y="258"/>
                    </a:lnTo>
                    <a:lnTo>
                      <a:pt x="629" y="207"/>
                    </a:lnTo>
                    <a:lnTo>
                      <a:pt x="577" y="229"/>
                    </a:lnTo>
                    <a:lnTo>
                      <a:pt x="532" y="258"/>
                    </a:lnTo>
                    <a:lnTo>
                      <a:pt x="532" y="222"/>
                    </a:lnTo>
                    <a:lnTo>
                      <a:pt x="532" y="162"/>
                    </a:lnTo>
                    <a:lnTo>
                      <a:pt x="470" y="111"/>
                    </a:lnTo>
                    <a:lnTo>
                      <a:pt x="401" y="82"/>
                    </a:lnTo>
                    <a:lnTo>
                      <a:pt x="436" y="155"/>
                    </a:lnTo>
                    <a:lnTo>
                      <a:pt x="506" y="251"/>
                    </a:lnTo>
                    <a:lnTo>
                      <a:pt x="506" y="333"/>
                    </a:lnTo>
                    <a:lnTo>
                      <a:pt x="541" y="407"/>
                    </a:lnTo>
                    <a:lnTo>
                      <a:pt x="567" y="503"/>
                    </a:lnTo>
                    <a:lnTo>
                      <a:pt x="567" y="576"/>
                    </a:lnTo>
                    <a:lnTo>
                      <a:pt x="532" y="643"/>
                    </a:lnTo>
                    <a:lnTo>
                      <a:pt x="532" y="562"/>
                    </a:lnTo>
                    <a:lnTo>
                      <a:pt x="532" y="458"/>
                    </a:lnTo>
                    <a:lnTo>
                      <a:pt x="462" y="295"/>
                    </a:lnTo>
                    <a:lnTo>
                      <a:pt x="444" y="215"/>
                    </a:lnTo>
                    <a:lnTo>
                      <a:pt x="401" y="148"/>
                    </a:lnTo>
                    <a:lnTo>
                      <a:pt x="348" y="178"/>
                    </a:lnTo>
                    <a:lnTo>
                      <a:pt x="348" y="118"/>
                    </a:lnTo>
                    <a:lnTo>
                      <a:pt x="339" y="66"/>
                    </a:lnTo>
                    <a:lnTo>
                      <a:pt x="295" y="73"/>
                    </a:lnTo>
                    <a:lnTo>
                      <a:pt x="278" y="133"/>
                    </a:lnTo>
                    <a:lnTo>
                      <a:pt x="226" y="52"/>
                    </a:lnTo>
                    <a:lnTo>
                      <a:pt x="147" y="52"/>
                    </a:lnTo>
                    <a:lnTo>
                      <a:pt x="102" y="73"/>
                    </a:lnTo>
                    <a:lnTo>
                      <a:pt x="26" y="11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49" name="Freeform 43">
                <a:extLst>
                  <a:ext uri="{FF2B5EF4-FFF2-40B4-BE49-F238E27FC236}">
                    <a16:creationId xmlns:a16="http://schemas.microsoft.com/office/drawing/2014/main" id="{AF9F71D6-0385-4BE8-837F-BB65C0AF5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1" y="455"/>
                <a:ext cx="91" cy="92"/>
              </a:xfrm>
              <a:custGeom>
                <a:avLst/>
                <a:gdLst>
                  <a:gd name="T0" fmla="*/ 70 w 272"/>
                  <a:gd name="T1" fmla="*/ 0 h 185"/>
                  <a:gd name="T2" fmla="*/ 82 w 272"/>
                  <a:gd name="T3" fmla="*/ 18 h 185"/>
                  <a:gd name="T4" fmla="*/ 82 w 272"/>
                  <a:gd name="T5" fmla="*/ 48 h 185"/>
                  <a:gd name="T6" fmla="*/ 76 w 272"/>
                  <a:gd name="T7" fmla="*/ 66 h 185"/>
                  <a:gd name="T8" fmla="*/ 91 w 272"/>
                  <a:gd name="T9" fmla="*/ 92 h 185"/>
                  <a:gd name="T10" fmla="*/ 65 w 272"/>
                  <a:gd name="T11" fmla="*/ 92 h 185"/>
                  <a:gd name="T12" fmla="*/ 65 w 272"/>
                  <a:gd name="T13" fmla="*/ 66 h 185"/>
                  <a:gd name="T14" fmla="*/ 65 w 272"/>
                  <a:gd name="T15" fmla="*/ 30 h 185"/>
                  <a:gd name="T16" fmla="*/ 55 w 272"/>
                  <a:gd name="T17" fmla="*/ 56 h 185"/>
                  <a:gd name="T18" fmla="*/ 35 w 272"/>
                  <a:gd name="T19" fmla="*/ 59 h 185"/>
                  <a:gd name="T20" fmla="*/ 0 w 272"/>
                  <a:gd name="T21" fmla="*/ 48 h 185"/>
                  <a:gd name="T22" fmla="*/ 29 w 272"/>
                  <a:gd name="T23" fmla="*/ 37 h 185"/>
                  <a:gd name="T24" fmla="*/ 55 w 272"/>
                  <a:gd name="T25" fmla="*/ 18 h 185"/>
                  <a:gd name="T26" fmla="*/ 70 w 272"/>
                  <a:gd name="T27" fmla="*/ 0 h 18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72" h="185">
                    <a:moveTo>
                      <a:pt x="210" y="0"/>
                    </a:moveTo>
                    <a:lnTo>
                      <a:pt x="244" y="37"/>
                    </a:lnTo>
                    <a:lnTo>
                      <a:pt x="244" y="97"/>
                    </a:lnTo>
                    <a:lnTo>
                      <a:pt x="227" y="133"/>
                    </a:lnTo>
                    <a:lnTo>
                      <a:pt x="272" y="185"/>
                    </a:lnTo>
                    <a:lnTo>
                      <a:pt x="193" y="185"/>
                    </a:lnTo>
                    <a:lnTo>
                      <a:pt x="193" y="133"/>
                    </a:lnTo>
                    <a:lnTo>
                      <a:pt x="193" y="60"/>
                    </a:lnTo>
                    <a:lnTo>
                      <a:pt x="165" y="112"/>
                    </a:lnTo>
                    <a:lnTo>
                      <a:pt x="105" y="119"/>
                    </a:lnTo>
                    <a:lnTo>
                      <a:pt x="0" y="97"/>
                    </a:lnTo>
                    <a:lnTo>
                      <a:pt x="87" y="75"/>
                    </a:lnTo>
                    <a:lnTo>
                      <a:pt x="165" y="37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50" name="Freeform 44">
                <a:extLst>
                  <a:ext uri="{FF2B5EF4-FFF2-40B4-BE49-F238E27FC236}">
                    <a16:creationId xmlns:a16="http://schemas.microsoft.com/office/drawing/2014/main" id="{5F8826E5-1325-4FAE-A5E9-572D7F675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4" y="218"/>
                <a:ext cx="158" cy="181"/>
              </a:xfrm>
              <a:custGeom>
                <a:avLst/>
                <a:gdLst>
                  <a:gd name="T0" fmla="*/ 41 w 474"/>
                  <a:gd name="T1" fmla="*/ 0 h 362"/>
                  <a:gd name="T2" fmla="*/ 88 w 474"/>
                  <a:gd name="T3" fmla="*/ 0 h 362"/>
                  <a:gd name="T4" fmla="*/ 111 w 474"/>
                  <a:gd name="T5" fmla="*/ 15 h 362"/>
                  <a:gd name="T6" fmla="*/ 131 w 474"/>
                  <a:gd name="T7" fmla="*/ 63 h 362"/>
                  <a:gd name="T8" fmla="*/ 146 w 474"/>
                  <a:gd name="T9" fmla="*/ 122 h 362"/>
                  <a:gd name="T10" fmla="*/ 158 w 474"/>
                  <a:gd name="T11" fmla="*/ 181 h 362"/>
                  <a:gd name="T12" fmla="*/ 131 w 474"/>
                  <a:gd name="T13" fmla="*/ 144 h 362"/>
                  <a:gd name="T14" fmla="*/ 111 w 474"/>
                  <a:gd name="T15" fmla="*/ 70 h 362"/>
                  <a:gd name="T16" fmla="*/ 82 w 474"/>
                  <a:gd name="T17" fmla="*/ 48 h 362"/>
                  <a:gd name="T18" fmla="*/ 47 w 474"/>
                  <a:gd name="T19" fmla="*/ 48 h 362"/>
                  <a:gd name="T20" fmla="*/ 0 w 474"/>
                  <a:gd name="T21" fmla="*/ 63 h 362"/>
                  <a:gd name="T22" fmla="*/ 12 w 474"/>
                  <a:gd name="T23" fmla="*/ 37 h 362"/>
                  <a:gd name="T24" fmla="*/ 41 w 474"/>
                  <a:gd name="T25" fmla="*/ 0 h 3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4" h="362">
                    <a:moveTo>
                      <a:pt x="122" y="0"/>
                    </a:moveTo>
                    <a:lnTo>
                      <a:pt x="263" y="0"/>
                    </a:lnTo>
                    <a:lnTo>
                      <a:pt x="334" y="30"/>
                    </a:lnTo>
                    <a:lnTo>
                      <a:pt x="394" y="126"/>
                    </a:lnTo>
                    <a:lnTo>
                      <a:pt x="439" y="243"/>
                    </a:lnTo>
                    <a:lnTo>
                      <a:pt x="474" y="362"/>
                    </a:lnTo>
                    <a:lnTo>
                      <a:pt x="394" y="288"/>
                    </a:lnTo>
                    <a:lnTo>
                      <a:pt x="334" y="140"/>
                    </a:lnTo>
                    <a:lnTo>
                      <a:pt x="246" y="96"/>
                    </a:lnTo>
                    <a:lnTo>
                      <a:pt x="141" y="96"/>
                    </a:lnTo>
                    <a:lnTo>
                      <a:pt x="0" y="126"/>
                    </a:lnTo>
                    <a:lnTo>
                      <a:pt x="35" y="7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51" name="Freeform 45">
                <a:extLst>
                  <a:ext uri="{FF2B5EF4-FFF2-40B4-BE49-F238E27FC236}">
                    <a16:creationId xmlns:a16="http://schemas.microsoft.com/office/drawing/2014/main" id="{885540A9-D9FB-4E3B-AD95-4BE8F0999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7" y="709"/>
                <a:ext cx="75" cy="188"/>
              </a:xfrm>
              <a:custGeom>
                <a:avLst/>
                <a:gdLst>
                  <a:gd name="T0" fmla="*/ 29 w 225"/>
                  <a:gd name="T1" fmla="*/ 44 h 377"/>
                  <a:gd name="T2" fmla="*/ 21 w 225"/>
                  <a:gd name="T3" fmla="*/ 64 h 377"/>
                  <a:gd name="T4" fmla="*/ 15 w 225"/>
                  <a:gd name="T5" fmla="*/ 81 h 377"/>
                  <a:gd name="T6" fmla="*/ 10 w 225"/>
                  <a:gd name="T7" fmla="*/ 97 h 377"/>
                  <a:gd name="T8" fmla="*/ 6 w 225"/>
                  <a:gd name="T9" fmla="*/ 112 h 377"/>
                  <a:gd name="T10" fmla="*/ 3 w 225"/>
                  <a:gd name="T11" fmla="*/ 127 h 377"/>
                  <a:gd name="T12" fmla="*/ 2 w 225"/>
                  <a:gd name="T13" fmla="*/ 144 h 377"/>
                  <a:gd name="T14" fmla="*/ 1 w 225"/>
                  <a:gd name="T15" fmla="*/ 162 h 377"/>
                  <a:gd name="T16" fmla="*/ 0 w 225"/>
                  <a:gd name="T17" fmla="*/ 184 h 377"/>
                  <a:gd name="T18" fmla="*/ 53 w 225"/>
                  <a:gd name="T19" fmla="*/ 188 h 377"/>
                  <a:gd name="T20" fmla="*/ 53 w 225"/>
                  <a:gd name="T21" fmla="*/ 140 h 377"/>
                  <a:gd name="T22" fmla="*/ 53 w 225"/>
                  <a:gd name="T23" fmla="*/ 118 h 377"/>
                  <a:gd name="T24" fmla="*/ 75 w 225"/>
                  <a:gd name="T25" fmla="*/ 66 h 377"/>
                  <a:gd name="T26" fmla="*/ 47 w 225"/>
                  <a:gd name="T27" fmla="*/ 81 h 377"/>
                  <a:gd name="T28" fmla="*/ 50 w 225"/>
                  <a:gd name="T29" fmla="*/ 44 h 377"/>
                  <a:gd name="T30" fmla="*/ 56 w 225"/>
                  <a:gd name="T31" fmla="*/ 0 h 377"/>
                  <a:gd name="T32" fmla="*/ 41 w 225"/>
                  <a:gd name="T33" fmla="*/ 18 h 377"/>
                  <a:gd name="T34" fmla="*/ 29 w 225"/>
                  <a:gd name="T35" fmla="*/ 44 h 3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25" h="377">
                    <a:moveTo>
                      <a:pt x="88" y="89"/>
                    </a:moveTo>
                    <a:lnTo>
                      <a:pt x="64" y="128"/>
                    </a:lnTo>
                    <a:lnTo>
                      <a:pt x="44" y="163"/>
                    </a:lnTo>
                    <a:lnTo>
                      <a:pt x="29" y="194"/>
                    </a:lnTo>
                    <a:lnTo>
                      <a:pt x="18" y="224"/>
                    </a:lnTo>
                    <a:lnTo>
                      <a:pt x="9" y="254"/>
                    </a:lnTo>
                    <a:lnTo>
                      <a:pt x="5" y="288"/>
                    </a:lnTo>
                    <a:lnTo>
                      <a:pt x="2" y="325"/>
                    </a:lnTo>
                    <a:lnTo>
                      <a:pt x="0" y="369"/>
                    </a:lnTo>
                    <a:lnTo>
                      <a:pt x="159" y="377"/>
                    </a:lnTo>
                    <a:lnTo>
                      <a:pt x="159" y="281"/>
                    </a:lnTo>
                    <a:lnTo>
                      <a:pt x="159" y="236"/>
                    </a:lnTo>
                    <a:lnTo>
                      <a:pt x="225" y="133"/>
                    </a:lnTo>
                    <a:lnTo>
                      <a:pt x="140" y="162"/>
                    </a:lnTo>
                    <a:lnTo>
                      <a:pt x="150" y="89"/>
                    </a:lnTo>
                    <a:lnTo>
                      <a:pt x="167" y="0"/>
                    </a:lnTo>
                    <a:lnTo>
                      <a:pt x="123" y="36"/>
                    </a:lnTo>
                    <a:lnTo>
                      <a:pt x="88" y="8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52" name="Freeform 46">
                <a:extLst>
                  <a:ext uri="{FF2B5EF4-FFF2-40B4-BE49-F238E27FC236}">
                    <a16:creationId xmlns:a16="http://schemas.microsoft.com/office/drawing/2014/main" id="{6ED456EF-B75B-40C8-BE10-2AFF45C94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9" y="531"/>
                <a:ext cx="136" cy="270"/>
              </a:xfrm>
              <a:custGeom>
                <a:avLst/>
                <a:gdLst>
                  <a:gd name="T0" fmla="*/ 81 w 407"/>
                  <a:gd name="T1" fmla="*/ 0 h 538"/>
                  <a:gd name="T2" fmla="*/ 81 w 407"/>
                  <a:gd name="T3" fmla="*/ 30 h 538"/>
                  <a:gd name="T4" fmla="*/ 87 w 407"/>
                  <a:gd name="T5" fmla="*/ 49 h 538"/>
                  <a:gd name="T6" fmla="*/ 90 w 407"/>
                  <a:gd name="T7" fmla="*/ 65 h 538"/>
                  <a:gd name="T8" fmla="*/ 90 w 407"/>
                  <a:gd name="T9" fmla="*/ 95 h 538"/>
                  <a:gd name="T10" fmla="*/ 90 w 407"/>
                  <a:gd name="T11" fmla="*/ 115 h 538"/>
                  <a:gd name="T12" fmla="*/ 90 w 407"/>
                  <a:gd name="T13" fmla="*/ 130 h 538"/>
                  <a:gd name="T14" fmla="*/ 102 w 407"/>
                  <a:gd name="T15" fmla="*/ 152 h 538"/>
                  <a:gd name="T16" fmla="*/ 95 w 407"/>
                  <a:gd name="T17" fmla="*/ 163 h 538"/>
                  <a:gd name="T18" fmla="*/ 73 w 407"/>
                  <a:gd name="T19" fmla="*/ 193 h 538"/>
                  <a:gd name="T20" fmla="*/ 47 w 407"/>
                  <a:gd name="T21" fmla="*/ 195 h 538"/>
                  <a:gd name="T22" fmla="*/ 25 w 407"/>
                  <a:gd name="T23" fmla="*/ 221 h 538"/>
                  <a:gd name="T24" fmla="*/ 7 w 407"/>
                  <a:gd name="T25" fmla="*/ 240 h 538"/>
                  <a:gd name="T26" fmla="*/ 0 w 407"/>
                  <a:gd name="T27" fmla="*/ 262 h 538"/>
                  <a:gd name="T28" fmla="*/ 15 w 407"/>
                  <a:gd name="T29" fmla="*/ 259 h 538"/>
                  <a:gd name="T30" fmla="*/ 25 w 407"/>
                  <a:gd name="T31" fmla="*/ 240 h 538"/>
                  <a:gd name="T32" fmla="*/ 30 w 407"/>
                  <a:gd name="T33" fmla="*/ 225 h 538"/>
                  <a:gd name="T34" fmla="*/ 46 w 407"/>
                  <a:gd name="T35" fmla="*/ 223 h 538"/>
                  <a:gd name="T36" fmla="*/ 42 w 407"/>
                  <a:gd name="T37" fmla="*/ 240 h 538"/>
                  <a:gd name="T38" fmla="*/ 42 w 407"/>
                  <a:gd name="T39" fmla="*/ 255 h 538"/>
                  <a:gd name="T40" fmla="*/ 58 w 407"/>
                  <a:gd name="T41" fmla="*/ 270 h 538"/>
                  <a:gd name="T42" fmla="*/ 61 w 407"/>
                  <a:gd name="T43" fmla="*/ 259 h 538"/>
                  <a:gd name="T44" fmla="*/ 52 w 407"/>
                  <a:gd name="T45" fmla="*/ 253 h 538"/>
                  <a:gd name="T46" fmla="*/ 52 w 407"/>
                  <a:gd name="T47" fmla="*/ 233 h 538"/>
                  <a:gd name="T48" fmla="*/ 68 w 407"/>
                  <a:gd name="T49" fmla="*/ 218 h 538"/>
                  <a:gd name="T50" fmla="*/ 81 w 407"/>
                  <a:gd name="T51" fmla="*/ 218 h 538"/>
                  <a:gd name="T52" fmla="*/ 92 w 407"/>
                  <a:gd name="T53" fmla="*/ 218 h 538"/>
                  <a:gd name="T54" fmla="*/ 92 w 407"/>
                  <a:gd name="T55" fmla="*/ 201 h 538"/>
                  <a:gd name="T56" fmla="*/ 99 w 407"/>
                  <a:gd name="T57" fmla="*/ 184 h 538"/>
                  <a:gd name="T58" fmla="*/ 112 w 407"/>
                  <a:gd name="T59" fmla="*/ 173 h 538"/>
                  <a:gd name="T60" fmla="*/ 127 w 407"/>
                  <a:gd name="T61" fmla="*/ 184 h 538"/>
                  <a:gd name="T62" fmla="*/ 129 w 407"/>
                  <a:gd name="T63" fmla="*/ 160 h 538"/>
                  <a:gd name="T64" fmla="*/ 121 w 407"/>
                  <a:gd name="T65" fmla="*/ 135 h 538"/>
                  <a:gd name="T66" fmla="*/ 112 w 407"/>
                  <a:gd name="T67" fmla="*/ 128 h 538"/>
                  <a:gd name="T68" fmla="*/ 121 w 407"/>
                  <a:gd name="T69" fmla="*/ 113 h 538"/>
                  <a:gd name="T70" fmla="*/ 136 w 407"/>
                  <a:gd name="T71" fmla="*/ 113 h 538"/>
                  <a:gd name="T72" fmla="*/ 136 w 407"/>
                  <a:gd name="T73" fmla="*/ 95 h 538"/>
                  <a:gd name="T74" fmla="*/ 117 w 407"/>
                  <a:gd name="T75" fmla="*/ 95 h 538"/>
                  <a:gd name="T76" fmla="*/ 109 w 407"/>
                  <a:gd name="T77" fmla="*/ 95 h 538"/>
                  <a:gd name="T78" fmla="*/ 109 w 407"/>
                  <a:gd name="T79" fmla="*/ 82 h 538"/>
                  <a:gd name="T80" fmla="*/ 115 w 407"/>
                  <a:gd name="T81" fmla="*/ 58 h 538"/>
                  <a:gd name="T82" fmla="*/ 103 w 407"/>
                  <a:gd name="T83" fmla="*/ 71 h 538"/>
                  <a:gd name="T84" fmla="*/ 100 w 407"/>
                  <a:gd name="T85" fmla="*/ 58 h 538"/>
                  <a:gd name="T86" fmla="*/ 100 w 407"/>
                  <a:gd name="T87" fmla="*/ 43 h 538"/>
                  <a:gd name="T88" fmla="*/ 97 w 407"/>
                  <a:gd name="T89" fmla="*/ 7 h 538"/>
                  <a:gd name="T90" fmla="*/ 81 w 407"/>
                  <a:gd name="T91" fmla="*/ 0 h 53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07" h="538">
                    <a:moveTo>
                      <a:pt x="243" y="0"/>
                    </a:moveTo>
                    <a:lnTo>
                      <a:pt x="243" y="60"/>
                    </a:lnTo>
                    <a:lnTo>
                      <a:pt x="259" y="98"/>
                    </a:lnTo>
                    <a:lnTo>
                      <a:pt x="269" y="129"/>
                    </a:lnTo>
                    <a:lnTo>
                      <a:pt x="269" y="189"/>
                    </a:lnTo>
                    <a:lnTo>
                      <a:pt x="269" y="229"/>
                    </a:lnTo>
                    <a:lnTo>
                      <a:pt x="269" y="259"/>
                    </a:lnTo>
                    <a:lnTo>
                      <a:pt x="305" y="302"/>
                    </a:lnTo>
                    <a:lnTo>
                      <a:pt x="285" y="324"/>
                    </a:lnTo>
                    <a:lnTo>
                      <a:pt x="219" y="384"/>
                    </a:lnTo>
                    <a:lnTo>
                      <a:pt x="142" y="388"/>
                    </a:lnTo>
                    <a:lnTo>
                      <a:pt x="76" y="440"/>
                    </a:lnTo>
                    <a:lnTo>
                      <a:pt x="20" y="478"/>
                    </a:lnTo>
                    <a:lnTo>
                      <a:pt x="0" y="522"/>
                    </a:lnTo>
                    <a:lnTo>
                      <a:pt x="45" y="517"/>
                    </a:lnTo>
                    <a:lnTo>
                      <a:pt x="76" y="478"/>
                    </a:lnTo>
                    <a:lnTo>
                      <a:pt x="91" y="448"/>
                    </a:lnTo>
                    <a:lnTo>
                      <a:pt x="137" y="444"/>
                    </a:lnTo>
                    <a:lnTo>
                      <a:pt x="127" y="478"/>
                    </a:lnTo>
                    <a:lnTo>
                      <a:pt x="127" y="508"/>
                    </a:lnTo>
                    <a:lnTo>
                      <a:pt x="173" y="538"/>
                    </a:lnTo>
                    <a:lnTo>
                      <a:pt x="183" y="517"/>
                    </a:lnTo>
                    <a:lnTo>
                      <a:pt x="157" y="504"/>
                    </a:lnTo>
                    <a:lnTo>
                      <a:pt x="157" y="465"/>
                    </a:lnTo>
                    <a:lnTo>
                      <a:pt x="203" y="435"/>
                    </a:lnTo>
                    <a:lnTo>
                      <a:pt x="243" y="435"/>
                    </a:lnTo>
                    <a:lnTo>
                      <a:pt x="275" y="435"/>
                    </a:lnTo>
                    <a:lnTo>
                      <a:pt x="275" y="400"/>
                    </a:lnTo>
                    <a:lnTo>
                      <a:pt x="296" y="367"/>
                    </a:lnTo>
                    <a:lnTo>
                      <a:pt x="335" y="345"/>
                    </a:lnTo>
                    <a:lnTo>
                      <a:pt x="381" y="367"/>
                    </a:lnTo>
                    <a:lnTo>
                      <a:pt x="387" y="319"/>
                    </a:lnTo>
                    <a:lnTo>
                      <a:pt x="361" y="269"/>
                    </a:lnTo>
                    <a:lnTo>
                      <a:pt x="335" y="255"/>
                    </a:lnTo>
                    <a:lnTo>
                      <a:pt x="361" y="225"/>
                    </a:lnTo>
                    <a:lnTo>
                      <a:pt x="407" y="225"/>
                    </a:lnTo>
                    <a:lnTo>
                      <a:pt x="407" y="189"/>
                    </a:lnTo>
                    <a:lnTo>
                      <a:pt x="351" y="189"/>
                    </a:lnTo>
                    <a:lnTo>
                      <a:pt x="327" y="189"/>
                    </a:lnTo>
                    <a:lnTo>
                      <a:pt x="327" y="163"/>
                    </a:lnTo>
                    <a:lnTo>
                      <a:pt x="345" y="116"/>
                    </a:lnTo>
                    <a:lnTo>
                      <a:pt x="309" y="141"/>
                    </a:lnTo>
                    <a:lnTo>
                      <a:pt x="299" y="116"/>
                    </a:lnTo>
                    <a:lnTo>
                      <a:pt x="299" y="86"/>
                    </a:lnTo>
                    <a:lnTo>
                      <a:pt x="289" y="13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53" name="Rectangle 47">
                <a:extLst>
                  <a:ext uri="{FF2B5EF4-FFF2-40B4-BE49-F238E27FC236}">
                    <a16:creationId xmlns:a16="http://schemas.microsoft.com/office/drawing/2014/main" id="{C6CE0A32-7511-4E4F-A463-EEF801CEC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0" y="873"/>
                <a:ext cx="254" cy="30"/>
              </a:xfrm>
              <a:prstGeom prst="rect">
                <a:avLst/>
              </a:prstGeom>
              <a:solidFill>
                <a:srgbClr val="077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66699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kumimoji="0" lang="en-US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54" name="Freeform 48">
                <a:extLst>
                  <a:ext uri="{FF2B5EF4-FFF2-40B4-BE49-F238E27FC236}">
                    <a16:creationId xmlns:a16="http://schemas.microsoft.com/office/drawing/2014/main" id="{64998434-7AC0-4865-A49E-2E82F1F82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0" y="386"/>
                <a:ext cx="44" cy="131"/>
              </a:xfrm>
              <a:custGeom>
                <a:avLst/>
                <a:gdLst>
                  <a:gd name="T0" fmla="*/ 0 w 133"/>
                  <a:gd name="T1" fmla="*/ 0 h 263"/>
                  <a:gd name="T2" fmla="*/ 4 w 133"/>
                  <a:gd name="T3" fmla="*/ 36 h 263"/>
                  <a:gd name="T4" fmla="*/ 15 w 133"/>
                  <a:gd name="T5" fmla="*/ 60 h 263"/>
                  <a:gd name="T6" fmla="*/ 15 w 133"/>
                  <a:gd name="T7" fmla="*/ 81 h 263"/>
                  <a:gd name="T8" fmla="*/ 24 w 133"/>
                  <a:gd name="T9" fmla="*/ 113 h 263"/>
                  <a:gd name="T10" fmla="*/ 30 w 133"/>
                  <a:gd name="T11" fmla="*/ 119 h 263"/>
                  <a:gd name="T12" fmla="*/ 30 w 133"/>
                  <a:gd name="T13" fmla="*/ 131 h 263"/>
                  <a:gd name="T14" fmla="*/ 44 w 133"/>
                  <a:gd name="T15" fmla="*/ 131 h 263"/>
                  <a:gd name="T16" fmla="*/ 38 w 133"/>
                  <a:gd name="T17" fmla="*/ 108 h 263"/>
                  <a:gd name="T18" fmla="*/ 26 w 133"/>
                  <a:gd name="T19" fmla="*/ 84 h 263"/>
                  <a:gd name="T20" fmla="*/ 28 w 133"/>
                  <a:gd name="T21" fmla="*/ 62 h 263"/>
                  <a:gd name="T22" fmla="*/ 12 w 133"/>
                  <a:gd name="T23" fmla="*/ 40 h 263"/>
                  <a:gd name="T24" fmla="*/ 6 w 133"/>
                  <a:gd name="T25" fmla="*/ 20 h 263"/>
                  <a:gd name="T26" fmla="*/ 0 w 133"/>
                  <a:gd name="T27" fmla="*/ 0 h 2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3" h="263">
                    <a:moveTo>
                      <a:pt x="0" y="0"/>
                    </a:moveTo>
                    <a:lnTo>
                      <a:pt x="12" y="72"/>
                    </a:lnTo>
                    <a:lnTo>
                      <a:pt x="45" y="120"/>
                    </a:lnTo>
                    <a:lnTo>
                      <a:pt x="45" y="162"/>
                    </a:lnTo>
                    <a:lnTo>
                      <a:pt x="72" y="226"/>
                    </a:lnTo>
                    <a:lnTo>
                      <a:pt x="91" y="238"/>
                    </a:lnTo>
                    <a:lnTo>
                      <a:pt x="91" y="263"/>
                    </a:lnTo>
                    <a:lnTo>
                      <a:pt x="133" y="263"/>
                    </a:lnTo>
                    <a:lnTo>
                      <a:pt x="114" y="216"/>
                    </a:lnTo>
                    <a:lnTo>
                      <a:pt x="80" y="168"/>
                    </a:lnTo>
                    <a:lnTo>
                      <a:pt x="84" y="124"/>
                    </a:lnTo>
                    <a:lnTo>
                      <a:pt x="35" y="80"/>
                    </a:lnTo>
                    <a:lnTo>
                      <a:pt x="19" y="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</p:grpSp>
      </p:grpSp>
      <p:grpSp>
        <p:nvGrpSpPr>
          <p:cNvPr id="29" name="Group 14">
            <a:extLst>
              <a:ext uri="{FF2B5EF4-FFF2-40B4-BE49-F238E27FC236}">
                <a16:creationId xmlns:a16="http://schemas.microsoft.com/office/drawing/2014/main" id="{78263C73-E486-4869-A5DA-DC3EC5423E04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5373688"/>
            <a:ext cx="585787" cy="1095375"/>
            <a:chOff x="4659" y="345"/>
            <a:chExt cx="369" cy="690"/>
          </a:xfrm>
        </p:grpSpPr>
        <p:sp>
          <p:nvSpPr>
            <p:cNvPr id="20522" name="Freeform 15">
              <a:extLst>
                <a:ext uri="{FF2B5EF4-FFF2-40B4-BE49-F238E27FC236}">
                  <a16:creationId xmlns:a16="http://schemas.microsoft.com/office/drawing/2014/main" id="{330BBA87-180D-4E68-9D49-6ECBF0B31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" y="602"/>
              <a:ext cx="310" cy="414"/>
            </a:xfrm>
            <a:custGeom>
              <a:avLst/>
              <a:gdLst>
                <a:gd name="T0" fmla="*/ 88 w 932"/>
                <a:gd name="T1" fmla="*/ 264 h 828"/>
                <a:gd name="T2" fmla="*/ 37 w 932"/>
                <a:gd name="T3" fmla="*/ 261 h 828"/>
                <a:gd name="T4" fmla="*/ 12 w 932"/>
                <a:gd name="T5" fmla="*/ 218 h 828"/>
                <a:gd name="T6" fmla="*/ 49 w 932"/>
                <a:gd name="T7" fmla="*/ 230 h 828"/>
                <a:gd name="T8" fmla="*/ 22 w 932"/>
                <a:gd name="T9" fmla="*/ 176 h 828"/>
                <a:gd name="T10" fmla="*/ 15 w 932"/>
                <a:gd name="T11" fmla="*/ 80 h 828"/>
                <a:gd name="T12" fmla="*/ 31 w 932"/>
                <a:gd name="T13" fmla="*/ 95 h 828"/>
                <a:gd name="T14" fmla="*/ 49 w 932"/>
                <a:gd name="T15" fmla="*/ 114 h 828"/>
                <a:gd name="T16" fmla="*/ 49 w 932"/>
                <a:gd name="T17" fmla="*/ 92 h 828"/>
                <a:gd name="T18" fmla="*/ 49 w 932"/>
                <a:gd name="T19" fmla="*/ 45 h 828"/>
                <a:gd name="T20" fmla="*/ 70 w 932"/>
                <a:gd name="T21" fmla="*/ 68 h 828"/>
                <a:gd name="T22" fmla="*/ 103 w 932"/>
                <a:gd name="T23" fmla="*/ 76 h 828"/>
                <a:gd name="T24" fmla="*/ 119 w 932"/>
                <a:gd name="T25" fmla="*/ 49 h 828"/>
                <a:gd name="T26" fmla="*/ 128 w 932"/>
                <a:gd name="T27" fmla="*/ 72 h 828"/>
                <a:gd name="T28" fmla="*/ 131 w 932"/>
                <a:gd name="T29" fmla="*/ 114 h 828"/>
                <a:gd name="T30" fmla="*/ 161 w 932"/>
                <a:gd name="T31" fmla="*/ 130 h 828"/>
                <a:gd name="T32" fmla="*/ 173 w 932"/>
                <a:gd name="T33" fmla="*/ 87 h 828"/>
                <a:gd name="T34" fmla="*/ 201 w 932"/>
                <a:gd name="T35" fmla="*/ 0 h 828"/>
                <a:gd name="T36" fmla="*/ 216 w 932"/>
                <a:gd name="T37" fmla="*/ 41 h 828"/>
                <a:gd name="T38" fmla="*/ 216 w 932"/>
                <a:gd name="T39" fmla="*/ 80 h 828"/>
                <a:gd name="T40" fmla="*/ 261 w 932"/>
                <a:gd name="T41" fmla="*/ 92 h 828"/>
                <a:gd name="T42" fmla="*/ 283 w 932"/>
                <a:gd name="T43" fmla="*/ 45 h 828"/>
                <a:gd name="T44" fmla="*/ 310 w 932"/>
                <a:gd name="T45" fmla="*/ 72 h 828"/>
                <a:gd name="T46" fmla="*/ 307 w 932"/>
                <a:gd name="T47" fmla="*/ 111 h 828"/>
                <a:gd name="T48" fmla="*/ 277 w 932"/>
                <a:gd name="T49" fmla="*/ 153 h 828"/>
                <a:gd name="T50" fmla="*/ 307 w 932"/>
                <a:gd name="T51" fmla="*/ 157 h 828"/>
                <a:gd name="T52" fmla="*/ 307 w 932"/>
                <a:gd name="T53" fmla="*/ 195 h 828"/>
                <a:gd name="T54" fmla="*/ 271 w 932"/>
                <a:gd name="T55" fmla="*/ 218 h 828"/>
                <a:gd name="T56" fmla="*/ 286 w 932"/>
                <a:gd name="T57" fmla="*/ 237 h 828"/>
                <a:gd name="T58" fmla="*/ 301 w 932"/>
                <a:gd name="T59" fmla="*/ 261 h 828"/>
                <a:gd name="T60" fmla="*/ 273 w 932"/>
                <a:gd name="T61" fmla="*/ 276 h 828"/>
                <a:gd name="T62" fmla="*/ 219 w 932"/>
                <a:gd name="T63" fmla="*/ 276 h 828"/>
                <a:gd name="T64" fmla="*/ 255 w 932"/>
                <a:gd name="T65" fmla="*/ 322 h 828"/>
                <a:gd name="T66" fmla="*/ 264 w 932"/>
                <a:gd name="T67" fmla="*/ 372 h 828"/>
                <a:gd name="T68" fmla="*/ 222 w 932"/>
                <a:gd name="T69" fmla="*/ 334 h 828"/>
                <a:gd name="T70" fmla="*/ 222 w 932"/>
                <a:gd name="T71" fmla="*/ 384 h 828"/>
                <a:gd name="T72" fmla="*/ 222 w 932"/>
                <a:gd name="T73" fmla="*/ 414 h 828"/>
                <a:gd name="T74" fmla="*/ 194 w 932"/>
                <a:gd name="T75" fmla="*/ 414 h 828"/>
                <a:gd name="T76" fmla="*/ 170 w 932"/>
                <a:gd name="T77" fmla="*/ 357 h 828"/>
                <a:gd name="T78" fmla="*/ 158 w 932"/>
                <a:gd name="T79" fmla="*/ 391 h 828"/>
                <a:gd name="T80" fmla="*/ 152 w 932"/>
                <a:gd name="T81" fmla="*/ 364 h 828"/>
                <a:gd name="T82" fmla="*/ 119 w 932"/>
                <a:gd name="T83" fmla="*/ 391 h 828"/>
                <a:gd name="T84" fmla="*/ 119 w 932"/>
                <a:gd name="T85" fmla="*/ 337 h 828"/>
                <a:gd name="T86" fmla="*/ 85 w 932"/>
                <a:gd name="T87" fmla="*/ 353 h 828"/>
                <a:gd name="T88" fmla="*/ 0 w 932"/>
                <a:gd name="T89" fmla="*/ 368 h 828"/>
                <a:gd name="T90" fmla="*/ 25 w 932"/>
                <a:gd name="T91" fmla="*/ 330 h 828"/>
                <a:gd name="T92" fmla="*/ 88 w 932"/>
                <a:gd name="T93" fmla="*/ 264 h 8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932" h="828">
                  <a:moveTo>
                    <a:pt x="265" y="528"/>
                  </a:moveTo>
                  <a:lnTo>
                    <a:pt x="110" y="521"/>
                  </a:lnTo>
                  <a:lnTo>
                    <a:pt x="36" y="436"/>
                  </a:lnTo>
                  <a:lnTo>
                    <a:pt x="147" y="460"/>
                  </a:lnTo>
                  <a:lnTo>
                    <a:pt x="65" y="352"/>
                  </a:lnTo>
                  <a:lnTo>
                    <a:pt x="46" y="159"/>
                  </a:lnTo>
                  <a:lnTo>
                    <a:pt x="93" y="190"/>
                  </a:lnTo>
                  <a:lnTo>
                    <a:pt x="147" y="228"/>
                  </a:lnTo>
                  <a:lnTo>
                    <a:pt x="147" y="183"/>
                  </a:lnTo>
                  <a:lnTo>
                    <a:pt x="147" y="90"/>
                  </a:lnTo>
                  <a:lnTo>
                    <a:pt x="211" y="136"/>
                  </a:lnTo>
                  <a:lnTo>
                    <a:pt x="311" y="152"/>
                  </a:lnTo>
                  <a:lnTo>
                    <a:pt x="357" y="98"/>
                  </a:lnTo>
                  <a:lnTo>
                    <a:pt x="385" y="144"/>
                  </a:lnTo>
                  <a:lnTo>
                    <a:pt x="393" y="228"/>
                  </a:lnTo>
                  <a:lnTo>
                    <a:pt x="484" y="259"/>
                  </a:lnTo>
                  <a:lnTo>
                    <a:pt x="521" y="174"/>
                  </a:lnTo>
                  <a:lnTo>
                    <a:pt x="603" y="0"/>
                  </a:lnTo>
                  <a:lnTo>
                    <a:pt x="649" y="82"/>
                  </a:lnTo>
                  <a:lnTo>
                    <a:pt x="649" y="159"/>
                  </a:lnTo>
                  <a:lnTo>
                    <a:pt x="786" y="183"/>
                  </a:lnTo>
                  <a:lnTo>
                    <a:pt x="850" y="90"/>
                  </a:lnTo>
                  <a:lnTo>
                    <a:pt x="932" y="144"/>
                  </a:lnTo>
                  <a:lnTo>
                    <a:pt x="923" y="221"/>
                  </a:lnTo>
                  <a:lnTo>
                    <a:pt x="832" y="305"/>
                  </a:lnTo>
                  <a:lnTo>
                    <a:pt x="923" y="313"/>
                  </a:lnTo>
                  <a:lnTo>
                    <a:pt x="923" y="390"/>
                  </a:lnTo>
                  <a:lnTo>
                    <a:pt x="814" y="436"/>
                  </a:lnTo>
                  <a:lnTo>
                    <a:pt x="860" y="474"/>
                  </a:lnTo>
                  <a:lnTo>
                    <a:pt x="904" y="521"/>
                  </a:lnTo>
                  <a:lnTo>
                    <a:pt x="822" y="551"/>
                  </a:lnTo>
                  <a:lnTo>
                    <a:pt x="658" y="551"/>
                  </a:lnTo>
                  <a:lnTo>
                    <a:pt x="768" y="643"/>
                  </a:lnTo>
                  <a:lnTo>
                    <a:pt x="795" y="744"/>
                  </a:lnTo>
                  <a:lnTo>
                    <a:pt x="667" y="667"/>
                  </a:lnTo>
                  <a:lnTo>
                    <a:pt x="667" y="767"/>
                  </a:lnTo>
                  <a:lnTo>
                    <a:pt x="667" y="828"/>
                  </a:lnTo>
                  <a:lnTo>
                    <a:pt x="582" y="828"/>
                  </a:lnTo>
                  <a:lnTo>
                    <a:pt x="511" y="713"/>
                  </a:lnTo>
                  <a:lnTo>
                    <a:pt x="475" y="782"/>
                  </a:lnTo>
                  <a:lnTo>
                    <a:pt x="457" y="728"/>
                  </a:lnTo>
                  <a:lnTo>
                    <a:pt x="357" y="782"/>
                  </a:lnTo>
                  <a:lnTo>
                    <a:pt x="357" y="674"/>
                  </a:lnTo>
                  <a:lnTo>
                    <a:pt x="257" y="706"/>
                  </a:lnTo>
                  <a:lnTo>
                    <a:pt x="0" y="736"/>
                  </a:lnTo>
                  <a:lnTo>
                    <a:pt x="74" y="659"/>
                  </a:lnTo>
                  <a:lnTo>
                    <a:pt x="265" y="528"/>
                  </a:lnTo>
                  <a:close/>
                </a:path>
              </a:pathLst>
            </a:custGeom>
            <a:solidFill>
              <a:srgbClr val="289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3" name="Freeform 16">
              <a:extLst>
                <a:ext uri="{FF2B5EF4-FFF2-40B4-BE49-F238E27FC236}">
                  <a16:creationId xmlns:a16="http://schemas.microsoft.com/office/drawing/2014/main" id="{2D9AF7FD-C496-4275-97B2-481C3D6FE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724"/>
              <a:ext cx="204" cy="196"/>
            </a:xfrm>
            <a:custGeom>
              <a:avLst/>
              <a:gdLst>
                <a:gd name="T0" fmla="*/ 122 w 612"/>
                <a:gd name="T1" fmla="*/ 29 h 392"/>
                <a:gd name="T2" fmla="*/ 161 w 612"/>
                <a:gd name="T3" fmla="*/ 0 h 392"/>
                <a:gd name="T4" fmla="*/ 161 w 612"/>
                <a:gd name="T5" fmla="*/ 39 h 392"/>
                <a:gd name="T6" fmla="*/ 189 w 612"/>
                <a:gd name="T7" fmla="*/ 16 h 392"/>
                <a:gd name="T8" fmla="*/ 189 w 612"/>
                <a:gd name="T9" fmla="*/ 43 h 392"/>
                <a:gd name="T10" fmla="*/ 164 w 612"/>
                <a:gd name="T11" fmla="*/ 85 h 392"/>
                <a:gd name="T12" fmla="*/ 201 w 612"/>
                <a:gd name="T13" fmla="*/ 62 h 392"/>
                <a:gd name="T14" fmla="*/ 186 w 612"/>
                <a:gd name="T15" fmla="*/ 100 h 392"/>
                <a:gd name="T16" fmla="*/ 204 w 612"/>
                <a:gd name="T17" fmla="*/ 115 h 392"/>
                <a:gd name="T18" fmla="*/ 186 w 612"/>
                <a:gd name="T19" fmla="*/ 123 h 392"/>
                <a:gd name="T20" fmla="*/ 165 w 612"/>
                <a:gd name="T21" fmla="*/ 144 h 392"/>
                <a:gd name="T22" fmla="*/ 146 w 612"/>
                <a:gd name="T23" fmla="*/ 154 h 392"/>
                <a:gd name="T24" fmla="*/ 158 w 612"/>
                <a:gd name="T25" fmla="*/ 193 h 392"/>
                <a:gd name="T26" fmla="*/ 131 w 612"/>
                <a:gd name="T27" fmla="*/ 181 h 392"/>
                <a:gd name="T28" fmla="*/ 109 w 612"/>
                <a:gd name="T29" fmla="*/ 139 h 392"/>
                <a:gd name="T30" fmla="*/ 109 w 612"/>
                <a:gd name="T31" fmla="*/ 177 h 392"/>
                <a:gd name="T32" fmla="*/ 91 w 612"/>
                <a:gd name="T33" fmla="*/ 196 h 392"/>
                <a:gd name="T34" fmla="*/ 91 w 612"/>
                <a:gd name="T35" fmla="*/ 154 h 392"/>
                <a:gd name="T36" fmla="*/ 61 w 612"/>
                <a:gd name="T37" fmla="*/ 189 h 392"/>
                <a:gd name="T38" fmla="*/ 36 w 612"/>
                <a:gd name="T39" fmla="*/ 193 h 392"/>
                <a:gd name="T40" fmla="*/ 67 w 612"/>
                <a:gd name="T41" fmla="*/ 147 h 392"/>
                <a:gd name="T42" fmla="*/ 0 w 612"/>
                <a:gd name="T43" fmla="*/ 108 h 392"/>
                <a:gd name="T44" fmla="*/ 46 w 612"/>
                <a:gd name="T45" fmla="*/ 93 h 392"/>
                <a:gd name="T46" fmla="*/ 12 w 612"/>
                <a:gd name="T47" fmla="*/ 43 h 392"/>
                <a:gd name="T48" fmla="*/ 39 w 612"/>
                <a:gd name="T49" fmla="*/ 50 h 392"/>
                <a:gd name="T50" fmla="*/ 39 w 612"/>
                <a:gd name="T51" fmla="*/ 4 h 392"/>
                <a:gd name="T52" fmla="*/ 76 w 612"/>
                <a:gd name="T53" fmla="*/ 62 h 392"/>
                <a:gd name="T54" fmla="*/ 79 w 612"/>
                <a:gd name="T55" fmla="*/ 27 h 392"/>
                <a:gd name="T56" fmla="*/ 103 w 612"/>
                <a:gd name="T57" fmla="*/ 25 h 392"/>
                <a:gd name="T58" fmla="*/ 122 w 612"/>
                <a:gd name="T59" fmla="*/ 29 h 3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12" h="392">
                  <a:moveTo>
                    <a:pt x="365" y="57"/>
                  </a:moveTo>
                  <a:lnTo>
                    <a:pt x="483" y="0"/>
                  </a:lnTo>
                  <a:lnTo>
                    <a:pt x="483" y="77"/>
                  </a:lnTo>
                  <a:lnTo>
                    <a:pt x="567" y="31"/>
                  </a:lnTo>
                  <a:lnTo>
                    <a:pt x="567" y="85"/>
                  </a:lnTo>
                  <a:lnTo>
                    <a:pt x="493" y="169"/>
                  </a:lnTo>
                  <a:lnTo>
                    <a:pt x="603" y="123"/>
                  </a:lnTo>
                  <a:lnTo>
                    <a:pt x="557" y="200"/>
                  </a:lnTo>
                  <a:lnTo>
                    <a:pt x="612" y="230"/>
                  </a:lnTo>
                  <a:lnTo>
                    <a:pt x="557" y="246"/>
                  </a:lnTo>
                  <a:lnTo>
                    <a:pt x="495" y="288"/>
                  </a:lnTo>
                  <a:lnTo>
                    <a:pt x="439" y="307"/>
                  </a:lnTo>
                  <a:lnTo>
                    <a:pt x="475" y="385"/>
                  </a:lnTo>
                  <a:lnTo>
                    <a:pt x="393" y="361"/>
                  </a:lnTo>
                  <a:lnTo>
                    <a:pt x="328" y="277"/>
                  </a:lnTo>
                  <a:lnTo>
                    <a:pt x="328" y="354"/>
                  </a:lnTo>
                  <a:lnTo>
                    <a:pt x="273" y="392"/>
                  </a:lnTo>
                  <a:lnTo>
                    <a:pt x="273" y="307"/>
                  </a:lnTo>
                  <a:lnTo>
                    <a:pt x="183" y="377"/>
                  </a:lnTo>
                  <a:lnTo>
                    <a:pt x="109" y="385"/>
                  </a:lnTo>
                  <a:lnTo>
                    <a:pt x="201" y="293"/>
                  </a:lnTo>
                  <a:lnTo>
                    <a:pt x="0" y="216"/>
                  </a:lnTo>
                  <a:lnTo>
                    <a:pt x="137" y="185"/>
                  </a:lnTo>
                  <a:lnTo>
                    <a:pt x="36" y="85"/>
                  </a:lnTo>
                  <a:lnTo>
                    <a:pt x="118" y="99"/>
                  </a:lnTo>
                  <a:lnTo>
                    <a:pt x="118" y="7"/>
                  </a:lnTo>
                  <a:lnTo>
                    <a:pt x="229" y="123"/>
                  </a:lnTo>
                  <a:lnTo>
                    <a:pt x="237" y="54"/>
                  </a:lnTo>
                  <a:lnTo>
                    <a:pt x="308" y="50"/>
                  </a:lnTo>
                  <a:lnTo>
                    <a:pt x="365" y="57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4" name="Freeform 17">
              <a:extLst>
                <a:ext uri="{FF2B5EF4-FFF2-40B4-BE49-F238E27FC236}">
                  <a16:creationId xmlns:a16="http://schemas.microsoft.com/office/drawing/2014/main" id="{08E5C147-50C4-4158-9DED-D4B8EC402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758"/>
              <a:ext cx="114" cy="142"/>
            </a:xfrm>
            <a:custGeom>
              <a:avLst/>
              <a:gdLst>
                <a:gd name="T0" fmla="*/ 21 w 343"/>
                <a:gd name="T1" fmla="*/ 88 h 283"/>
                <a:gd name="T2" fmla="*/ 0 w 343"/>
                <a:gd name="T3" fmla="*/ 58 h 283"/>
                <a:gd name="T4" fmla="*/ 24 w 343"/>
                <a:gd name="T5" fmla="*/ 64 h 283"/>
                <a:gd name="T6" fmla="*/ 24 w 343"/>
                <a:gd name="T7" fmla="*/ 28 h 283"/>
                <a:gd name="T8" fmla="*/ 28 w 343"/>
                <a:gd name="T9" fmla="*/ 0 h 283"/>
                <a:gd name="T10" fmla="*/ 40 w 343"/>
                <a:gd name="T11" fmla="*/ 34 h 283"/>
                <a:gd name="T12" fmla="*/ 55 w 343"/>
                <a:gd name="T13" fmla="*/ 6 h 283"/>
                <a:gd name="T14" fmla="*/ 55 w 343"/>
                <a:gd name="T15" fmla="*/ 40 h 283"/>
                <a:gd name="T16" fmla="*/ 80 w 343"/>
                <a:gd name="T17" fmla="*/ 16 h 283"/>
                <a:gd name="T18" fmla="*/ 107 w 343"/>
                <a:gd name="T19" fmla="*/ 13 h 283"/>
                <a:gd name="T20" fmla="*/ 76 w 343"/>
                <a:gd name="T21" fmla="*/ 37 h 283"/>
                <a:gd name="T22" fmla="*/ 76 w 343"/>
                <a:gd name="T23" fmla="*/ 70 h 283"/>
                <a:gd name="T24" fmla="*/ 104 w 343"/>
                <a:gd name="T25" fmla="*/ 55 h 283"/>
                <a:gd name="T26" fmla="*/ 97 w 343"/>
                <a:gd name="T27" fmla="*/ 79 h 283"/>
                <a:gd name="T28" fmla="*/ 114 w 343"/>
                <a:gd name="T29" fmla="*/ 82 h 283"/>
                <a:gd name="T30" fmla="*/ 85 w 343"/>
                <a:gd name="T31" fmla="*/ 94 h 283"/>
                <a:gd name="T32" fmla="*/ 107 w 343"/>
                <a:gd name="T33" fmla="*/ 142 h 283"/>
                <a:gd name="T34" fmla="*/ 76 w 343"/>
                <a:gd name="T35" fmla="*/ 118 h 283"/>
                <a:gd name="T36" fmla="*/ 76 w 343"/>
                <a:gd name="T37" fmla="*/ 133 h 283"/>
                <a:gd name="T38" fmla="*/ 55 w 343"/>
                <a:gd name="T39" fmla="*/ 115 h 283"/>
                <a:gd name="T40" fmla="*/ 55 w 343"/>
                <a:gd name="T41" fmla="*/ 88 h 283"/>
                <a:gd name="T42" fmla="*/ 36 w 343"/>
                <a:gd name="T43" fmla="*/ 118 h 283"/>
                <a:gd name="T44" fmla="*/ 12 w 343"/>
                <a:gd name="T45" fmla="*/ 127 h 283"/>
                <a:gd name="T46" fmla="*/ 21 w 343"/>
                <a:gd name="T47" fmla="*/ 88 h 28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43" h="283">
                  <a:moveTo>
                    <a:pt x="64" y="175"/>
                  </a:moveTo>
                  <a:lnTo>
                    <a:pt x="0" y="115"/>
                  </a:lnTo>
                  <a:lnTo>
                    <a:pt x="71" y="127"/>
                  </a:lnTo>
                  <a:lnTo>
                    <a:pt x="71" y="55"/>
                  </a:lnTo>
                  <a:lnTo>
                    <a:pt x="85" y="0"/>
                  </a:lnTo>
                  <a:lnTo>
                    <a:pt x="121" y="67"/>
                  </a:lnTo>
                  <a:lnTo>
                    <a:pt x="164" y="12"/>
                  </a:lnTo>
                  <a:lnTo>
                    <a:pt x="164" y="79"/>
                  </a:lnTo>
                  <a:lnTo>
                    <a:pt x="242" y="31"/>
                  </a:lnTo>
                  <a:lnTo>
                    <a:pt x="321" y="25"/>
                  </a:lnTo>
                  <a:lnTo>
                    <a:pt x="229" y="73"/>
                  </a:lnTo>
                  <a:lnTo>
                    <a:pt x="229" y="139"/>
                  </a:lnTo>
                  <a:lnTo>
                    <a:pt x="314" y="109"/>
                  </a:lnTo>
                  <a:lnTo>
                    <a:pt x="292" y="157"/>
                  </a:lnTo>
                  <a:lnTo>
                    <a:pt x="343" y="163"/>
                  </a:lnTo>
                  <a:lnTo>
                    <a:pt x="256" y="187"/>
                  </a:lnTo>
                  <a:lnTo>
                    <a:pt x="321" y="283"/>
                  </a:lnTo>
                  <a:lnTo>
                    <a:pt x="229" y="235"/>
                  </a:lnTo>
                  <a:lnTo>
                    <a:pt x="229" y="265"/>
                  </a:lnTo>
                  <a:lnTo>
                    <a:pt x="164" y="229"/>
                  </a:lnTo>
                  <a:lnTo>
                    <a:pt x="164" y="175"/>
                  </a:lnTo>
                  <a:lnTo>
                    <a:pt x="107" y="235"/>
                  </a:lnTo>
                  <a:lnTo>
                    <a:pt x="36" y="253"/>
                  </a:lnTo>
                  <a:lnTo>
                    <a:pt x="64" y="175"/>
                  </a:lnTo>
                  <a:close/>
                </a:path>
              </a:pathLst>
            </a:cu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5" name="Rectangle 18">
              <a:extLst>
                <a:ext uri="{FF2B5EF4-FFF2-40B4-BE49-F238E27FC236}">
                  <a16:creationId xmlns:a16="http://schemas.microsoft.com/office/drawing/2014/main" id="{55EB83C2-503B-4B99-83EC-1BB33A215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872"/>
              <a:ext cx="76" cy="32"/>
            </a:xfrm>
            <a:prstGeom prst="rect">
              <a:avLst/>
            </a:prstGeom>
            <a:solidFill>
              <a:srgbClr val="077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US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26" name="Freeform 19">
              <a:extLst>
                <a:ext uri="{FF2B5EF4-FFF2-40B4-BE49-F238E27FC236}">
                  <a16:creationId xmlns:a16="http://schemas.microsoft.com/office/drawing/2014/main" id="{C7C8147B-62C9-42AA-9C0B-F21BAA90E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" y="533"/>
              <a:ext cx="6" cy="186"/>
            </a:xfrm>
            <a:custGeom>
              <a:avLst/>
              <a:gdLst>
                <a:gd name="T0" fmla="*/ 3 w 19"/>
                <a:gd name="T1" fmla="*/ 186 h 372"/>
                <a:gd name="T2" fmla="*/ 0 w 19"/>
                <a:gd name="T3" fmla="*/ 0 h 372"/>
                <a:gd name="T4" fmla="*/ 6 w 19"/>
                <a:gd name="T5" fmla="*/ 39 h 372"/>
                <a:gd name="T6" fmla="*/ 6 w 19"/>
                <a:gd name="T7" fmla="*/ 144 h 372"/>
                <a:gd name="T8" fmla="*/ 3 w 19"/>
                <a:gd name="T9" fmla="*/ 186 h 3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72">
                  <a:moveTo>
                    <a:pt x="9" y="372"/>
                  </a:moveTo>
                  <a:lnTo>
                    <a:pt x="0" y="0"/>
                  </a:lnTo>
                  <a:lnTo>
                    <a:pt x="19" y="78"/>
                  </a:lnTo>
                  <a:lnTo>
                    <a:pt x="19" y="287"/>
                  </a:lnTo>
                  <a:lnTo>
                    <a:pt x="9" y="372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7" name="Freeform 20">
              <a:extLst>
                <a:ext uri="{FF2B5EF4-FFF2-40B4-BE49-F238E27FC236}">
                  <a16:creationId xmlns:a16="http://schemas.microsoft.com/office/drawing/2014/main" id="{FE46475D-BB9D-4F99-A6CF-EA483A399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490"/>
              <a:ext cx="64" cy="217"/>
            </a:xfrm>
            <a:custGeom>
              <a:avLst/>
              <a:gdLst>
                <a:gd name="T0" fmla="*/ 0 w 194"/>
                <a:gd name="T1" fmla="*/ 217 h 434"/>
                <a:gd name="T2" fmla="*/ 64 w 194"/>
                <a:gd name="T3" fmla="*/ 0 h 434"/>
                <a:gd name="T4" fmla="*/ 52 w 194"/>
                <a:gd name="T5" fmla="*/ 63 h 434"/>
                <a:gd name="T6" fmla="*/ 18 w 194"/>
                <a:gd name="T7" fmla="*/ 186 h 434"/>
                <a:gd name="T8" fmla="*/ 0 w 194"/>
                <a:gd name="T9" fmla="*/ 217 h 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434">
                  <a:moveTo>
                    <a:pt x="0" y="434"/>
                  </a:moveTo>
                  <a:lnTo>
                    <a:pt x="194" y="0"/>
                  </a:lnTo>
                  <a:lnTo>
                    <a:pt x="157" y="125"/>
                  </a:lnTo>
                  <a:lnTo>
                    <a:pt x="56" y="372"/>
                  </a:lnTo>
                  <a:lnTo>
                    <a:pt x="0" y="434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8" name="Freeform 21">
              <a:extLst>
                <a:ext uri="{FF2B5EF4-FFF2-40B4-BE49-F238E27FC236}">
                  <a16:creationId xmlns:a16="http://schemas.microsoft.com/office/drawing/2014/main" id="{2A24ECE3-2F62-4D87-BE54-5E0F65631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623"/>
              <a:ext cx="83" cy="92"/>
            </a:xfrm>
            <a:custGeom>
              <a:avLst/>
              <a:gdLst>
                <a:gd name="T0" fmla="*/ 83 w 250"/>
                <a:gd name="T1" fmla="*/ 92 h 185"/>
                <a:gd name="T2" fmla="*/ 0 w 250"/>
                <a:gd name="T3" fmla="*/ 0 h 185"/>
                <a:gd name="T4" fmla="*/ 12 w 250"/>
                <a:gd name="T5" fmla="*/ 18 h 185"/>
                <a:gd name="T6" fmla="*/ 58 w 250"/>
                <a:gd name="T7" fmla="*/ 77 h 185"/>
                <a:gd name="T8" fmla="*/ 83 w 250"/>
                <a:gd name="T9" fmla="*/ 92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0" h="185">
                  <a:moveTo>
                    <a:pt x="250" y="185"/>
                  </a:moveTo>
                  <a:lnTo>
                    <a:pt x="0" y="0"/>
                  </a:lnTo>
                  <a:lnTo>
                    <a:pt x="37" y="36"/>
                  </a:lnTo>
                  <a:lnTo>
                    <a:pt x="175" y="154"/>
                  </a:lnTo>
                  <a:lnTo>
                    <a:pt x="250" y="185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29" name="Freeform 22">
              <a:extLst>
                <a:ext uri="{FF2B5EF4-FFF2-40B4-BE49-F238E27FC236}">
                  <a16:creationId xmlns:a16="http://schemas.microsoft.com/office/drawing/2014/main" id="{0DA8CC0D-175B-40E7-8B9B-628AD4DE5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443"/>
              <a:ext cx="61" cy="180"/>
            </a:xfrm>
            <a:custGeom>
              <a:avLst/>
              <a:gdLst>
                <a:gd name="T0" fmla="*/ 33 w 184"/>
                <a:gd name="T1" fmla="*/ 110 h 358"/>
                <a:gd name="T2" fmla="*/ 0 w 184"/>
                <a:gd name="T3" fmla="*/ 0 h 358"/>
                <a:gd name="T4" fmla="*/ 12 w 184"/>
                <a:gd name="T5" fmla="*/ 39 h 358"/>
                <a:gd name="T6" fmla="*/ 30 w 184"/>
                <a:gd name="T7" fmla="*/ 67 h 358"/>
                <a:gd name="T8" fmla="*/ 61 w 184"/>
                <a:gd name="T9" fmla="*/ 180 h 358"/>
                <a:gd name="T10" fmla="*/ 33 w 184"/>
                <a:gd name="T11" fmla="*/ 110 h 3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" h="358">
                  <a:moveTo>
                    <a:pt x="100" y="218"/>
                  </a:moveTo>
                  <a:lnTo>
                    <a:pt x="0" y="0"/>
                  </a:lnTo>
                  <a:lnTo>
                    <a:pt x="35" y="77"/>
                  </a:lnTo>
                  <a:lnTo>
                    <a:pt x="92" y="133"/>
                  </a:lnTo>
                  <a:lnTo>
                    <a:pt x="184" y="358"/>
                  </a:lnTo>
                  <a:lnTo>
                    <a:pt x="100" y="218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0" name="Freeform 23">
              <a:extLst>
                <a:ext uri="{FF2B5EF4-FFF2-40B4-BE49-F238E27FC236}">
                  <a16:creationId xmlns:a16="http://schemas.microsoft.com/office/drawing/2014/main" id="{0DC72F21-8CBB-4635-9926-46D4A2D89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471"/>
              <a:ext cx="16" cy="20"/>
            </a:xfrm>
            <a:custGeom>
              <a:avLst/>
              <a:gdLst>
                <a:gd name="T0" fmla="*/ 5 w 47"/>
                <a:gd name="T1" fmla="*/ 0 h 40"/>
                <a:gd name="T2" fmla="*/ 0 w 47"/>
                <a:gd name="T3" fmla="*/ 20 h 40"/>
                <a:gd name="T4" fmla="*/ 16 w 47"/>
                <a:gd name="T5" fmla="*/ 20 h 40"/>
                <a:gd name="T6" fmla="*/ 5 w 47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40">
                  <a:moveTo>
                    <a:pt x="16" y="0"/>
                  </a:moveTo>
                  <a:lnTo>
                    <a:pt x="0" y="40"/>
                  </a:lnTo>
                  <a:lnTo>
                    <a:pt x="47" y="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1" name="Freeform 24">
              <a:extLst>
                <a:ext uri="{FF2B5EF4-FFF2-40B4-BE49-F238E27FC236}">
                  <a16:creationId xmlns:a16="http://schemas.microsoft.com/office/drawing/2014/main" id="{88605E99-DBCF-43F2-909B-498FC6F06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617"/>
              <a:ext cx="17" cy="19"/>
            </a:xfrm>
            <a:custGeom>
              <a:avLst/>
              <a:gdLst>
                <a:gd name="T0" fmla="*/ 0 w 51"/>
                <a:gd name="T1" fmla="*/ 0 h 39"/>
                <a:gd name="T2" fmla="*/ 0 w 51"/>
                <a:gd name="T3" fmla="*/ 19 h 39"/>
                <a:gd name="T4" fmla="*/ 17 w 51"/>
                <a:gd name="T5" fmla="*/ 19 h 39"/>
                <a:gd name="T6" fmla="*/ 0 w 51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39">
                  <a:moveTo>
                    <a:pt x="0" y="0"/>
                  </a:moveTo>
                  <a:lnTo>
                    <a:pt x="0" y="39"/>
                  </a:lnTo>
                  <a:lnTo>
                    <a:pt x="5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2" name="Freeform 25">
              <a:extLst>
                <a:ext uri="{FF2B5EF4-FFF2-40B4-BE49-F238E27FC236}">
                  <a16:creationId xmlns:a16="http://schemas.microsoft.com/office/drawing/2014/main" id="{5499E616-2BB9-417D-AE4A-2D1FE7C4D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345"/>
              <a:ext cx="17" cy="42"/>
            </a:xfrm>
            <a:custGeom>
              <a:avLst/>
              <a:gdLst>
                <a:gd name="T0" fmla="*/ 7 w 53"/>
                <a:gd name="T1" fmla="*/ 0 h 84"/>
                <a:gd name="T2" fmla="*/ 0 w 53"/>
                <a:gd name="T3" fmla="*/ 42 h 84"/>
                <a:gd name="T4" fmla="*/ 17 w 53"/>
                <a:gd name="T5" fmla="*/ 27 h 84"/>
                <a:gd name="T6" fmla="*/ 7 w 53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84">
                  <a:moveTo>
                    <a:pt x="23" y="0"/>
                  </a:moveTo>
                  <a:lnTo>
                    <a:pt x="0" y="84"/>
                  </a:lnTo>
                  <a:lnTo>
                    <a:pt x="53" y="5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3" name="Freeform 26">
              <a:extLst>
                <a:ext uri="{FF2B5EF4-FFF2-40B4-BE49-F238E27FC236}">
                  <a16:creationId xmlns:a16="http://schemas.microsoft.com/office/drawing/2014/main" id="{6D5700BC-CCAE-4B84-9FD6-C457A990C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" y="518"/>
              <a:ext cx="12" cy="24"/>
            </a:xfrm>
            <a:custGeom>
              <a:avLst/>
              <a:gdLst>
                <a:gd name="T0" fmla="*/ 3 w 36"/>
                <a:gd name="T1" fmla="*/ 0 h 49"/>
                <a:gd name="T2" fmla="*/ 0 w 36"/>
                <a:gd name="T3" fmla="*/ 22 h 49"/>
                <a:gd name="T4" fmla="*/ 12 w 36"/>
                <a:gd name="T5" fmla="*/ 24 h 49"/>
                <a:gd name="T6" fmla="*/ 3 w 36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49">
                  <a:moveTo>
                    <a:pt x="8" y="0"/>
                  </a:moveTo>
                  <a:lnTo>
                    <a:pt x="0" y="45"/>
                  </a:lnTo>
                  <a:lnTo>
                    <a:pt x="36" y="4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4" name="Freeform 27">
              <a:extLst>
                <a:ext uri="{FF2B5EF4-FFF2-40B4-BE49-F238E27FC236}">
                  <a16:creationId xmlns:a16="http://schemas.microsoft.com/office/drawing/2014/main" id="{DD030EA0-6928-4268-82BC-32D22DADB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564"/>
              <a:ext cx="20" cy="30"/>
            </a:xfrm>
            <a:custGeom>
              <a:avLst/>
              <a:gdLst>
                <a:gd name="T0" fmla="*/ 0 w 59"/>
                <a:gd name="T1" fmla="*/ 0 h 60"/>
                <a:gd name="T2" fmla="*/ 2 w 59"/>
                <a:gd name="T3" fmla="*/ 30 h 60"/>
                <a:gd name="T4" fmla="*/ 20 w 59"/>
                <a:gd name="T5" fmla="*/ 0 h 60"/>
                <a:gd name="T6" fmla="*/ 0 w 59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60">
                  <a:moveTo>
                    <a:pt x="0" y="0"/>
                  </a:moveTo>
                  <a:lnTo>
                    <a:pt x="6" y="60"/>
                  </a:ln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sp>
          <p:nvSpPr>
            <p:cNvPr id="20535" name="Freeform 28">
              <a:extLst>
                <a:ext uri="{FF2B5EF4-FFF2-40B4-BE49-F238E27FC236}">
                  <a16:creationId xmlns:a16="http://schemas.microsoft.com/office/drawing/2014/main" id="{B508FEEB-54D9-42C7-88F2-289720804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1005"/>
              <a:ext cx="20" cy="30"/>
            </a:xfrm>
            <a:custGeom>
              <a:avLst/>
              <a:gdLst>
                <a:gd name="T0" fmla="*/ 0 w 60"/>
                <a:gd name="T1" fmla="*/ 0 h 61"/>
                <a:gd name="T2" fmla="*/ 0 w 60"/>
                <a:gd name="T3" fmla="*/ 30 h 61"/>
                <a:gd name="T4" fmla="*/ 20 w 60"/>
                <a:gd name="T5" fmla="*/ 30 h 61"/>
                <a:gd name="T6" fmla="*/ 0 w 60"/>
                <a:gd name="T7" fmla="*/ 0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0" y="0"/>
                  </a:moveTo>
                  <a:lnTo>
                    <a:pt x="0" y="61"/>
                  </a:lnTo>
                  <a:lnTo>
                    <a:pt x="6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C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DB41B098-F0C8-4EF4-9786-FF9C0F049B95}"/>
              </a:ext>
            </a:extLst>
          </p:cNvPr>
          <p:cNvGrpSpPr>
            <a:grpSpLocks/>
          </p:cNvGrpSpPr>
          <p:nvPr/>
        </p:nvGrpSpPr>
        <p:grpSpPr bwMode="auto">
          <a:xfrm>
            <a:off x="2792413" y="5068888"/>
            <a:ext cx="1109662" cy="1219200"/>
            <a:chOff x="4896" y="0"/>
            <a:chExt cx="699" cy="768"/>
          </a:xfrm>
        </p:grpSpPr>
        <p:sp>
          <p:nvSpPr>
            <p:cNvPr id="20503" name="Freeform 30">
              <a:extLst>
                <a:ext uri="{FF2B5EF4-FFF2-40B4-BE49-F238E27FC236}">
                  <a16:creationId xmlns:a16="http://schemas.microsoft.com/office/drawing/2014/main" id="{A0DA81E6-03E4-47EA-8A27-563125383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624"/>
              <a:ext cx="181" cy="144"/>
            </a:xfrm>
            <a:custGeom>
              <a:avLst/>
              <a:gdLst>
                <a:gd name="T0" fmla="*/ 181 w 542"/>
                <a:gd name="T1" fmla="*/ 24 h 288"/>
                <a:gd name="T2" fmla="*/ 159 w 542"/>
                <a:gd name="T3" fmla="*/ 0 h 288"/>
                <a:gd name="T4" fmla="*/ 0 w 542"/>
                <a:gd name="T5" fmla="*/ 141 h 288"/>
                <a:gd name="T6" fmla="*/ 9 w 542"/>
                <a:gd name="T7" fmla="*/ 144 h 288"/>
                <a:gd name="T8" fmla="*/ 150 w 542"/>
                <a:gd name="T9" fmla="*/ 33 h 288"/>
                <a:gd name="T10" fmla="*/ 169 w 542"/>
                <a:gd name="T11" fmla="*/ 54 h 288"/>
                <a:gd name="T12" fmla="*/ 181 w 542"/>
                <a:gd name="T13" fmla="*/ 24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2" h="288">
                  <a:moveTo>
                    <a:pt x="542" y="48"/>
                  </a:moveTo>
                  <a:lnTo>
                    <a:pt x="477" y="0"/>
                  </a:lnTo>
                  <a:lnTo>
                    <a:pt x="0" y="282"/>
                  </a:lnTo>
                  <a:lnTo>
                    <a:pt x="28" y="288"/>
                  </a:lnTo>
                  <a:lnTo>
                    <a:pt x="449" y="66"/>
                  </a:lnTo>
                  <a:lnTo>
                    <a:pt x="506" y="108"/>
                  </a:lnTo>
                  <a:lnTo>
                    <a:pt x="542" y="48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D"/>
            </a:p>
          </p:txBody>
        </p:sp>
        <p:grpSp>
          <p:nvGrpSpPr>
            <p:cNvPr id="20504" name="Group 31">
              <a:extLst>
                <a:ext uri="{FF2B5EF4-FFF2-40B4-BE49-F238E27FC236}">
                  <a16:creationId xmlns:a16="http://schemas.microsoft.com/office/drawing/2014/main" id="{995A24CC-9E00-4718-8D41-BF7EBEFFF8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0"/>
              <a:ext cx="603" cy="718"/>
              <a:chOff x="5011" y="188"/>
              <a:chExt cx="603" cy="718"/>
            </a:xfrm>
          </p:grpSpPr>
          <p:sp>
            <p:nvSpPr>
              <p:cNvPr id="20505" name="Freeform 32">
                <a:extLst>
                  <a:ext uri="{FF2B5EF4-FFF2-40B4-BE49-F238E27FC236}">
                    <a16:creationId xmlns:a16="http://schemas.microsoft.com/office/drawing/2014/main" id="{93BF7CEA-FA39-488C-947C-98830A8E4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188"/>
                <a:ext cx="522" cy="713"/>
              </a:xfrm>
              <a:custGeom>
                <a:avLst/>
                <a:gdLst>
                  <a:gd name="T0" fmla="*/ 83 w 1567"/>
                  <a:gd name="T1" fmla="*/ 19 h 1426"/>
                  <a:gd name="T2" fmla="*/ 98 w 1567"/>
                  <a:gd name="T3" fmla="*/ 8 h 1426"/>
                  <a:gd name="T4" fmla="*/ 113 w 1567"/>
                  <a:gd name="T5" fmla="*/ 4 h 1426"/>
                  <a:gd name="T6" fmla="*/ 130 w 1567"/>
                  <a:gd name="T7" fmla="*/ 2 h 1426"/>
                  <a:gd name="T8" fmla="*/ 158 w 1567"/>
                  <a:gd name="T9" fmla="*/ 10 h 1426"/>
                  <a:gd name="T10" fmla="*/ 166 w 1567"/>
                  <a:gd name="T11" fmla="*/ 51 h 1426"/>
                  <a:gd name="T12" fmla="*/ 181 w 1567"/>
                  <a:gd name="T13" fmla="*/ 80 h 1426"/>
                  <a:gd name="T14" fmla="*/ 216 w 1567"/>
                  <a:gd name="T15" fmla="*/ 78 h 1426"/>
                  <a:gd name="T16" fmla="*/ 358 w 1567"/>
                  <a:gd name="T17" fmla="*/ 107 h 1426"/>
                  <a:gd name="T18" fmla="*/ 422 w 1567"/>
                  <a:gd name="T19" fmla="*/ 165 h 1426"/>
                  <a:gd name="T20" fmla="*/ 460 w 1567"/>
                  <a:gd name="T21" fmla="*/ 209 h 1426"/>
                  <a:gd name="T22" fmla="*/ 472 w 1567"/>
                  <a:gd name="T23" fmla="*/ 217 h 1426"/>
                  <a:gd name="T24" fmla="*/ 475 w 1567"/>
                  <a:gd name="T25" fmla="*/ 226 h 1426"/>
                  <a:gd name="T26" fmla="*/ 475 w 1567"/>
                  <a:gd name="T27" fmla="*/ 237 h 1426"/>
                  <a:gd name="T28" fmla="*/ 474 w 1567"/>
                  <a:gd name="T29" fmla="*/ 255 h 1426"/>
                  <a:gd name="T30" fmla="*/ 491 w 1567"/>
                  <a:gd name="T31" fmla="*/ 281 h 1426"/>
                  <a:gd name="T32" fmla="*/ 497 w 1567"/>
                  <a:gd name="T33" fmla="*/ 315 h 1426"/>
                  <a:gd name="T34" fmla="*/ 522 w 1567"/>
                  <a:gd name="T35" fmla="*/ 354 h 1426"/>
                  <a:gd name="T36" fmla="*/ 518 w 1567"/>
                  <a:gd name="T37" fmla="*/ 405 h 1426"/>
                  <a:gd name="T38" fmla="*/ 522 w 1567"/>
                  <a:gd name="T39" fmla="*/ 456 h 1426"/>
                  <a:gd name="T40" fmla="*/ 519 w 1567"/>
                  <a:gd name="T41" fmla="*/ 486 h 1426"/>
                  <a:gd name="T42" fmla="*/ 512 w 1567"/>
                  <a:gd name="T43" fmla="*/ 510 h 1426"/>
                  <a:gd name="T44" fmla="*/ 498 w 1567"/>
                  <a:gd name="T45" fmla="*/ 536 h 1426"/>
                  <a:gd name="T46" fmla="*/ 468 w 1567"/>
                  <a:gd name="T47" fmla="*/ 592 h 1426"/>
                  <a:gd name="T48" fmla="*/ 458 w 1567"/>
                  <a:gd name="T49" fmla="*/ 710 h 1426"/>
                  <a:gd name="T50" fmla="*/ 167 w 1567"/>
                  <a:gd name="T51" fmla="*/ 632 h 1426"/>
                  <a:gd name="T52" fmla="*/ 161 w 1567"/>
                  <a:gd name="T53" fmla="*/ 588 h 1426"/>
                  <a:gd name="T54" fmla="*/ 146 w 1567"/>
                  <a:gd name="T55" fmla="*/ 610 h 1426"/>
                  <a:gd name="T56" fmla="*/ 126 w 1567"/>
                  <a:gd name="T57" fmla="*/ 643 h 1426"/>
                  <a:gd name="T58" fmla="*/ 58 w 1567"/>
                  <a:gd name="T59" fmla="*/ 636 h 1426"/>
                  <a:gd name="T60" fmla="*/ 29 w 1567"/>
                  <a:gd name="T61" fmla="*/ 606 h 1426"/>
                  <a:gd name="T62" fmla="*/ 76 w 1567"/>
                  <a:gd name="T63" fmla="*/ 547 h 1426"/>
                  <a:gd name="T64" fmla="*/ 129 w 1567"/>
                  <a:gd name="T65" fmla="*/ 503 h 1426"/>
                  <a:gd name="T66" fmla="*/ 120 w 1567"/>
                  <a:gd name="T67" fmla="*/ 473 h 1426"/>
                  <a:gd name="T68" fmla="*/ 120 w 1567"/>
                  <a:gd name="T69" fmla="*/ 411 h 1426"/>
                  <a:gd name="T70" fmla="*/ 111 w 1567"/>
                  <a:gd name="T71" fmla="*/ 333 h 1426"/>
                  <a:gd name="T72" fmla="*/ 64 w 1567"/>
                  <a:gd name="T73" fmla="*/ 304 h 1426"/>
                  <a:gd name="T74" fmla="*/ 32 w 1567"/>
                  <a:gd name="T75" fmla="*/ 253 h 1426"/>
                  <a:gd name="T76" fmla="*/ 0 w 1567"/>
                  <a:gd name="T77" fmla="*/ 175 h 1426"/>
                  <a:gd name="T78" fmla="*/ 23 w 1567"/>
                  <a:gd name="T79" fmla="*/ 90 h 1426"/>
                  <a:gd name="T80" fmla="*/ 61 w 1567"/>
                  <a:gd name="T81" fmla="*/ 34 h 142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567" h="1426">
                    <a:moveTo>
                      <a:pt x="227" y="54"/>
                    </a:moveTo>
                    <a:lnTo>
                      <a:pt x="250" y="37"/>
                    </a:lnTo>
                    <a:lnTo>
                      <a:pt x="272" y="25"/>
                    </a:lnTo>
                    <a:lnTo>
                      <a:pt x="293" y="16"/>
                    </a:lnTo>
                    <a:lnTo>
                      <a:pt x="315" y="12"/>
                    </a:lnTo>
                    <a:lnTo>
                      <a:pt x="338" y="8"/>
                    </a:lnTo>
                    <a:lnTo>
                      <a:pt x="364" y="6"/>
                    </a:lnTo>
                    <a:lnTo>
                      <a:pt x="391" y="3"/>
                    </a:lnTo>
                    <a:lnTo>
                      <a:pt x="423" y="0"/>
                    </a:lnTo>
                    <a:lnTo>
                      <a:pt x="474" y="19"/>
                    </a:lnTo>
                    <a:lnTo>
                      <a:pt x="497" y="54"/>
                    </a:lnTo>
                    <a:lnTo>
                      <a:pt x="497" y="101"/>
                    </a:lnTo>
                    <a:lnTo>
                      <a:pt x="544" y="116"/>
                    </a:lnTo>
                    <a:lnTo>
                      <a:pt x="544" y="160"/>
                    </a:lnTo>
                    <a:lnTo>
                      <a:pt x="572" y="175"/>
                    </a:lnTo>
                    <a:lnTo>
                      <a:pt x="647" y="155"/>
                    </a:lnTo>
                    <a:lnTo>
                      <a:pt x="886" y="155"/>
                    </a:lnTo>
                    <a:lnTo>
                      <a:pt x="1076" y="213"/>
                    </a:lnTo>
                    <a:lnTo>
                      <a:pt x="1134" y="253"/>
                    </a:lnTo>
                    <a:lnTo>
                      <a:pt x="1267" y="329"/>
                    </a:lnTo>
                    <a:lnTo>
                      <a:pt x="1319" y="374"/>
                    </a:lnTo>
                    <a:lnTo>
                      <a:pt x="1380" y="418"/>
                    </a:lnTo>
                    <a:lnTo>
                      <a:pt x="1401" y="425"/>
                    </a:lnTo>
                    <a:lnTo>
                      <a:pt x="1416" y="434"/>
                    </a:lnTo>
                    <a:lnTo>
                      <a:pt x="1423" y="441"/>
                    </a:lnTo>
                    <a:lnTo>
                      <a:pt x="1427" y="451"/>
                    </a:lnTo>
                    <a:lnTo>
                      <a:pt x="1427" y="461"/>
                    </a:lnTo>
                    <a:lnTo>
                      <a:pt x="1426" y="473"/>
                    </a:lnTo>
                    <a:lnTo>
                      <a:pt x="1424" y="490"/>
                    </a:lnTo>
                    <a:lnTo>
                      <a:pt x="1423" y="509"/>
                    </a:lnTo>
                    <a:lnTo>
                      <a:pt x="1475" y="529"/>
                    </a:lnTo>
                    <a:lnTo>
                      <a:pt x="1475" y="562"/>
                    </a:lnTo>
                    <a:lnTo>
                      <a:pt x="1492" y="597"/>
                    </a:lnTo>
                    <a:lnTo>
                      <a:pt x="1492" y="630"/>
                    </a:lnTo>
                    <a:lnTo>
                      <a:pt x="1509" y="664"/>
                    </a:lnTo>
                    <a:lnTo>
                      <a:pt x="1567" y="708"/>
                    </a:lnTo>
                    <a:lnTo>
                      <a:pt x="1567" y="752"/>
                    </a:lnTo>
                    <a:lnTo>
                      <a:pt x="1555" y="810"/>
                    </a:lnTo>
                    <a:lnTo>
                      <a:pt x="1567" y="873"/>
                    </a:lnTo>
                    <a:lnTo>
                      <a:pt x="1567" y="911"/>
                    </a:lnTo>
                    <a:lnTo>
                      <a:pt x="1564" y="944"/>
                    </a:lnTo>
                    <a:lnTo>
                      <a:pt x="1558" y="971"/>
                    </a:lnTo>
                    <a:lnTo>
                      <a:pt x="1550" y="996"/>
                    </a:lnTo>
                    <a:lnTo>
                      <a:pt x="1537" y="1020"/>
                    </a:lnTo>
                    <a:lnTo>
                      <a:pt x="1519" y="1045"/>
                    </a:lnTo>
                    <a:lnTo>
                      <a:pt x="1495" y="1072"/>
                    </a:lnTo>
                    <a:lnTo>
                      <a:pt x="1463" y="1103"/>
                    </a:lnTo>
                    <a:lnTo>
                      <a:pt x="1406" y="1183"/>
                    </a:lnTo>
                    <a:lnTo>
                      <a:pt x="1358" y="1296"/>
                    </a:lnTo>
                    <a:lnTo>
                      <a:pt x="1375" y="1419"/>
                    </a:lnTo>
                    <a:lnTo>
                      <a:pt x="492" y="1426"/>
                    </a:lnTo>
                    <a:lnTo>
                      <a:pt x="500" y="1264"/>
                    </a:lnTo>
                    <a:lnTo>
                      <a:pt x="552" y="1167"/>
                    </a:lnTo>
                    <a:lnTo>
                      <a:pt x="483" y="1175"/>
                    </a:lnTo>
                    <a:lnTo>
                      <a:pt x="438" y="1167"/>
                    </a:lnTo>
                    <a:lnTo>
                      <a:pt x="438" y="1219"/>
                    </a:lnTo>
                    <a:lnTo>
                      <a:pt x="395" y="1227"/>
                    </a:lnTo>
                    <a:lnTo>
                      <a:pt x="377" y="1285"/>
                    </a:lnTo>
                    <a:lnTo>
                      <a:pt x="237" y="1315"/>
                    </a:lnTo>
                    <a:lnTo>
                      <a:pt x="175" y="1271"/>
                    </a:lnTo>
                    <a:lnTo>
                      <a:pt x="96" y="1271"/>
                    </a:lnTo>
                    <a:lnTo>
                      <a:pt x="87" y="1211"/>
                    </a:lnTo>
                    <a:lnTo>
                      <a:pt x="132" y="1159"/>
                    </a:lnTo>
                    <a:lnTo>
                      <a:pt x="228" y="1093"/>
                    </a:lnTo>
                    <a:lnTo>
                      <a:pt x="308" y="1078"/>
                    </a:lnTo>
                    <a:lnTo>
                      <a:pt x="387" y="1005"/>
                    </a:lnTo>
                    <a:lnTo>
                      <a:pt x="387" y="982"/>
                    </a:lnTo>
                    <a:lnTo>
                      <a:pt x="359" y="946"/>
                    </a:lnTo>
                    <a:lnTo>
                      <a:pt x="359" y="888"/>
                    </a:lnTo>
                    <a:lnTo>
                      <a:pt x="359" y="822"/>
                    </a:lnTo>
                    <a:lnTo>
                      <a:pt x="333" y="755"/>
                    </a:lnTo>
                    <a:lnTo>
                      <a:pt x="333" y="666"/>
                    </a:lnTo>
                    <a:lnTo>
                      <a:pt x="237" y="603"/>
                    </a:lnTo>
                    <a:lnTo>
                      <a:pt x="192" y="608"/>
                    </a:lnTo>
                    <a:lnTo>
                      <a:pt x="84" y="560"/>
                    </a:lnTo>
                    <a:lnTo>
                      <a:pt x="96" y="505"/>
                    </a:lnTo>
                    <a:lnTo>
                      <a:pt x="36" y="437"/>
                    </a:lnTo>
                    <a:lnTo>
                      <a:pt x="0" y="349"/>
                    </a:lnTo>
                    <a:lnTo>
                      <a:pt x="17" y="245"/>
                    </a:lnTo>
                    <a:lnTo>
                      <a:pt x="70" y="179"/>
                    </a:lnTo>
                    <a:lnTo>
                      <a:pt x="141" y="98"/>
                    </a:lnTo>
                    <a:lnTo>
                      <a:pt x="184" y="68"/>
                    </a:lnTo>
                    <a:lnTo>
                      <a:pt x="227" y="54"/>
                    </a:lnTo>
                    <a:close/>
                  </a:path>
                </a:pathLst>
              </a:custGeom>
              <a:solidFill>
                <a:srgbClr val="0000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06" name="Freeform 33">
                <a:extLst>
                  <a:ext uri="{FF2B5EF4-FFF2-40B4-BE49-F238E27FC236}">
                    <a16:creationId xmlns:a16="http://schemas.microsoft.com/office/drawing/2014/main" id="{F4A48632-8FF7-48BD-AA29-933178390C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344"/>
                <a:ext cx="192" cy="183"/>
              </a:xfrm>
              <a:custGeom>
                <a:avLst/>
                <a:gdLst>
                  <a:gd name="T0" fmla="*/ 0 w 576"/>
                  <a:gd name="T1" fmla="*/ 12 h 365"/>
                  <a:gd name="T2" fmla="*/ 0 w 576"/>
                  <a:gd name="T3" fmla="*/ 45 h 365"/>
                  <a:gd name="T4" fmla="*/ 14 w 576"/>
                  <a:gd name="T5" fmla="*/ 74 h 365"/>
                  <a:gd name="T6" fmla="*/ 40 w 576"/>
                  <a:gd name="T7" fmla="*/ 98 h 365"/>
                  <a:gd name="T8" fmla="*/ 67 w 576"/>
                  <a:gd name="T9" fmla="*/ 93 h 365"/>
                  <a:gd name="T10" fmla="*/ 104 w 576"/>
                  <a:gd name="T11" fmla="*/ 76 h 365"/>
                  <a:gd name="T12" fmla="*/ 142 w 576"/>
                  <a:gd name="T13" fmla="*/ 100 h 365"/>
                  <a:gd name="T14" fmla="*/ 128 w 576"/>
                  <a:gd name="T15" fmla="*/ 132 h 365"/>
                  <a:gd name="T16" fmla="*/ 114 w 576"/>
                  <a:gd name="T17" fmla="*/ 133 h 365"/>
                  <a:gd name="T18" fmla="*/ 77 w 576"/>
                  <a:gd name="T19" fmla="*/ 145 h 365"/>
                  <a:gd name="T20" fmla="*/ 106 w 576"/>
                  <a:gd name="T21" fmla="*/ 174 h 365"/>
                  <a:gd name="T22" fmla="*/ 140 w 576"/>
                  <a:gd name="T23" fmla="*/ 183 h 365"/>
                  <a:gd name="T24" fmla="*/ 162 w 576"/>
                  <a:gd name="T25" fmla="*/ 183 h 365"/>
                  <a:gd name="T26" fmla="*/ 192 w 576"/>
                  <a:gd name="T27" fmla="*/ 162 h 365"/>
                  <a:gd name="T28" fmla="*/ 179 w 576"/>
                  <a:gd name="T29" fmla="*/ 124 h 365"/>
                  <a:gd name="T30" fmla="*/ 158 w 576"/>
                  <a:gd name="T31" fmla="*/ 74 h 365"/>
                  <a:gd name="T32" fmla="*/ 106 w 576"/>
                  <a:gd name="T33" fmla="*/ 17 h 365"/>
                  <a:gd name="T34" fmla="*/ 68 w 576"/>
                  <a:gd name="T35" fmla="*/ 0 h 365"/>
                  <a:gd name="T36" fmla="*/ 25 w 576"/>
                  <a:gd name="T37" fmla="*/ 7 h 365"/>
                  <a:gd name="T38" fmla="*/ 24 w 576"/>
                  <a:gd name="T39" fmla="*/ 7 h 365"/>
                  <a:gd name="T40" fmla="*/ 20 w 576"/>
                  <a:gd name="T41" fmla="*/ 8 h 365"/>
                  <a:gd name="T42" fmla="*/ 16 w 576"/>
                  <a:gd name="T43" fmla="*/ 9 h 365"/>
                  <a:gd name="T44" fmla="*/ 11 w 576"/>
                  <a:gd name="T45" fmla="*/ 10 h 365"/>
                  <a:gd name="T46" fmla="*/ 6 w 576"/>
                  <a:gd name="T47" fmla="*/ 10 h 365"/>
                  <a:gd name="T48" fmla="*/ 3 w 576"/>
                  <a:gd name="T49" fmla="*/ 11 h 365"/>
                  <a:gd name="T50" fmla="*/ 0 w 576"/>
                  <a:gd name="T51" fmla="*/ 12 h 365"/>
                  <a:gd name="T52" fmla="*/ 0 w 576"/>
                  <a:gd name="T53" fmla="*/ 12 h 36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6" h="365">
                    <a:moveTo>
                      <a:pt x="0" y="24"/>
                    </a:moveTo>
                    <a:lnTo>
                      <a:pt x="0" y="90"/>
                    </a:lnTo>
                    <a:lnTo>
                      <a:pt x="41" y="147"/>
                    </a:lnTo>
                    <a:lnTo>
                      <a:pt x="120" y="195"/>
                    </a:lnTo>
                    <a:lnTo>
                      <a:pt x="200" y="186"/>
                    </a:lnTo>
                    <a:lnTo>
                      <a:pt x="311" y="152"/>
                    </a:lnTo>
                    <a:lnTo>
                      <a:pt x="425" y="200"/>
                    </a:lnTo>
                    <a:lnTo>
                      <a:pt x="385" y="263"/>
                    </a:lnTo>
                    <a:lnTo>
                      <a:pt x="341" y="266"/>
                    </a:lnTo>
                    <a:lnTo>
                      <a:pt x="232" y="290"/>
                    </a:lnTo>
                    <a:lnTo>
                      <a:pt x="317" y="347"/>
                    </a:lnTo>
                    <a:lnTo>
                      <a:pt x="419" y="365"/>
                    </a:lnTo>
                    <a:lnTo>
                      <a:pt x="487" y="365"/>
                    </a:lnTo>
                    <a:lnTo>
                      <a:pt x="576" y="323"/>
                    </a:lnTo>
                    <a:lnTo>
                      <a:pt x="537" y="247"/>
                    </a:lnTo>
                    <a:lnTo>
                      <a:pt x="475" y="147"/>
                    </a:lnTo>
                    <a:lnTo>
                      <a:pt x="317" y="33"/>
                    </a:lnTo>
                    <a:lnTo>
                      <a:pt x="203" y="0"/>
                    </a:lnTo>
                    <a:lnTo>
                      <a:pt x="74" y="14"/>
                    </a:lnTo>
                    <a:lnTo>
                      <a:pt x="71" y="14"/>
                    </a:lnTo>
                    <a:lnTo>
                      <a:pt x="61" y="15"/>
                    </a:lnTo>
                    <a:lnTo>
                      <a:pt x="48" y="18"/>
                    </a:lnTo>
                    <a:lnTo>
                      <a:pt x="34" y="19"/>
                    </a:lnTo>
                    <a:lnTo>
                      <a:pt x="19" y="20"/>
                    </a:lnTo>
                    <a:lnTo>
                      <a:pt x="8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07" name="Freeform 34">
                <a:extLst>
                  <a:ext uri="{FF2B5EF4-FFF2-40B4-BE49-F238E27FC236}">
                    <a16:creationId xmlns:a16="http://schemas.microsoft.com/office/drawing/2014/main" id="{690D5FC3-7BFD-4E43-A531-0DF8F64B4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6" y="454"/>
                <a:ext cx="83" cy="33"/>
              </a:xfrm>
              <a:custGeom>
                <a:avLst/>
                <a:gdLst>
                  <a:gd name="T0" fmla="*/ 0 w 249"/>
                  <a:gd name="T1" fmla="*/ 12 h 66"/>
                  <a:gd name="T2" fmla="*/ 58 w 249"/>
                  <a:gd name="T3" fmla="*/ 0 h 66"/>
                  <a:gd name="T4" fmla="*/ 83 w 249"/>
                  <a:gd name="T5" fmla="*/ 21 h 66"/>
                  <a:gd name="T6" fmla="*/ 33 w 249"/>
                  <a:gd name="T7" fmla="*/ 33 h 66"/>
                  <a:gd name="T8" fmla="*/ 0 w 249"/>
                  <a:gd name="T9" fmla="*/ 12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9" h="66">
                    <a:moveTo>
                      <a:pt x="0" y="23"/>
                    </a:moveTo>
                    <a:lnTo>
                      <a:pt x="174" y="0"/>
                    </a:lnTo>
                    <a:lnTo>
                      <a:pt x="249" y="42"/>
                    </a:lnTo>
                    <a:lnTo>
                      <a:pt x="100" y="66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8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08" name="Freeform 35">
                <a:extLst>
                  <a:ext uri="{FF2B5EF4-FFF2-40B4-BE49-F238E27FC236}">
                    <a16:creationId xmlns:a16="http://schemas.microsoft.com/office/drawing/2014/main" id="{5E8543DF-3F38-4CF6-899C-6112B139C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8" y="501"/>
                <a:ext cx="174" cy="142"/>
              </a:xfrm>
              <a:custGeom>
                <a:avLst/>
                <a:gdLst>
                  <a:gd name="T0" fmla="*/ 51 w 522"/>
                  <a:gd name="T1" fmla="*/ 55 h 283"/>
                  <a:gd name="T2" fmla="*/ 36 w 522"/>
                  <a:gd name="T3" fmla="*/ 45 h 283"/>
                  <a:gd name="T4" fmla="*/ 17 w 522"/>
                  <a:gd name="T5" fmla="*/ 0 h 283"/>
                  <a:gd name="T6" fmla="*/ 0 w 522"/>
                  <a:gd name="T7" fmla="*/ 5 h 283"/>
                  <a:gd name="T8" fmla="*/ 0 w 522"/>
                  <a:gd name="T9" fmla="*/ 26 h 283"/>
                  <a:gd name="T10" fmla="*/ 17 w 522"/>
                  <a:gd name="T11" fmla="*/ 43 h 283"/>
                  <a:gd name="T12" fmla="*/ 17 w 522"/>
                  <a:gd name="T13" fmla="*/ 72 h 283"/>
                  <a:gd name="T14" fmla="*/ 32 w 522"/>
                  <a:gd name="T15" fmla="*/ 95 h 283"/>
                  <a:gd name="T16" fmla="*/ 45 w 522"/>
                  <a:gd name="T17" fmla="*/ 114 h 283"/>
                  <a:gd name="T18" fmla="*/ 58 w 522"/>
                  <a:gd name="T19" fmla="*/ 124 h 283"/>
                  <a:gd name="T20" fmla="*/ 77 w 522"/>
                  <a:gd name="T21" fmla="*/ 121 h 283"/>
                  <a:gd name="T22" fmla="*/ 105 w 522"/>
                  <a:gd name="T23" fmla="*/ 121 h 283"/>
                  <a:gd name="T24" fmla="*/ 127 w 522"/>
                  <a:gd name="T25" fmla="*/ 142 h 283"/>
                  <a:gd name="T26" fmla="*/ 174 w 522"/>
                  <a:gd name="T27" fmla="*/ 142 h 283"/>
                  <a:gd name="T28" fmla="*/ 167 w 522"/>
                  <a:gd name="T29" fmla="*/ 105 h 283"/>
                  <a:gd name="T30" fmla="*/ 131 w 522"/>
                  <a:gd name="T31" fmla="*/ 102 h 283"/>
                  <a:gd name="T32" fmla="*/ 92 w 522"/>
                  <a:gd name="T33" fmla="*/ 100 h 283"/>
                  <a:gd name="T34" fmla="*/ 82 w 522"/>
                  <a:gd name="T35" fmla="*/ 84 h 283"/>
                  <a:gd name="T36" fmla="*/ 62 w 522"/>
                  <a:gd name="T37" fmla="*/ 79 h 283"/>
                  <a:gd name="T38" fmla="*/ 51 w 522"/>
                  <a:gd name="T39" fmla="*/ 55 h 2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522" h="283">
                    <a:moveTo>
                      <a:pt x="152" y="109"/>
                    </a:moveTo>
                    <a:lnTo>
                      <a:pt x="108" y="90"/>
                    </a:lnTo>
                    <a:lnTo>
                      <a:pt x="52" y="0"/>
                    </a:lnTo>
                    <a:lnTo>
                      <a:pt x="0" y="9"/>
                    </a:lnTo>
                    <a:lnTo>
                      <a:pt x="0" y="51"/>
                    </a:lnTo>
                    <a:lnTo>
                      <a:pt x="52" y="85"/>
                    </a:lnTo>
                    <a:lnTo>
                      <a:pt x="52" y="143"/>
                    </a:lnTo>
                    <a:lnTo>
                      <a:pt x="96" y="189"/>
                    </a:lnTo>
                    <a:lnTo>
                      <a:pt x="135" y="228"/>
                    </a:lnTo>
                    <a:lnTo>
                      <a:pt x="175" y="247"/>
                    </a:lnTo>
                    <a:lnTo>
                      <a:pt x="232" y="242"/>
                    </a:lnTo>
                    <a:lnTo>
                      <a:pt x="314" y="242"/>
                    </a:lnTo>
                    <a:lnTo>
                      <a:pt x="381" y="283"/>
                    </a:lnTo>
                    <a:lnTo>
                      <a:pt x="522" y="283"/>
                    </a:lnTo>
                    <a:lnTo>
                      <a:pt x="501" y="209"/>
                    </a:lnTo>
                    <a:lnTo>
                      <a:pt x="393" y="204"/>
                    </a:lnTo>
                    <a:lnTo>
                      <a:pt x="275" y="199"/>
                    </a:lnTo>
                    <a:lnTo>
                      <a:pt x="246" y="167"/>
                    </a:lnTo>
                    <a:lnTo>
                      <a:pt x="187" y="157"/>
                    </a:lnTo>
                    <a:lnTo>
                      <a:pt x="152" y="10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09" name="Freeform 36">
                <a:extLst>
                  <a:ext uri="{FF2B5EF4-FFF2-40B4-BE49-F238E27FC236}">
                    <a16:creationId xmlns:a16="http://schemas.microsoft.com/office/drawing/2014/main" id="{A2AEE77B-8D62-488B-B186-7552655C86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2" y="485"/>
                <a:ext cx="48" cy="83"/>
              </a:xfrm>
              <a:custGeom>
                <a:avLst/>
                <a:gdLst>
                  <a:gd name="T0" fmla="*/ 15 w 144"/>
                  <a:gd name="T1" fmla="*/ 0 h 167"/>
                  <a:gd name="T2" fmla="*/ 0 w 144"/>
                  <a:gd name="T3" fmla="*/ 0 h 167"/>
                  <a:gd name="T4" fmla="*/ 0 w 144"/>
                  <a:gd name="T5" fmla="*/ 21 h 167"/>
                  <a:gd name="T6" fmla="*/ 15 w 144"/>
                  <a:gd name="T7" fmla="*/ 36 h 167"/>
                  <a:gd name="T8" fmla="*/ 24 w 144"/>
                  <a:gd name="T9" fmla="*/ 59 h 167"/>
                  <a:gd name="T10" fmla="*/ 24 w 144"/>
                  <a:gd name="T11" fmla="*/ 78 h 167"/>
                  <a:gd name="T12" fmla="*/ 40 w 144"/>
                  <a:gd name="T13" fmla="*/ 83 h 167"/>
                  <a:gd name="T14" fmla="*/ 48 w 144"/>
                  <a:gd name="T15" fmla="*/ 71 h 167"/>
                  <a:gd name="T16" fmla="*/ 48 w 144"/>
                  <a:gd name="T17" fmla="*/ 41 h 167"/>
                  <a:gd name="T18" fmla="*/ 35 w 144"/>
                  <a:gd name="T19" fmla="*/ 31 h 167"/>
                  <a:gd name="T20" fmla="*/ 24 w 144"/>
                  <a:gd name="T21" fmla="*/ 17 h 167"/>
                  <a:gd name="T22" fmla="*/ 15 w 144"/>
                  <a:gd name="T23" fmla="*/ 0 h 1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67">
                    <a:moveTo>
                      <a:pt x="44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4" y="72"/>
                    </a:lnTo>
                    <a:lnTo>
                      <a:pt x="73" y="119"/>
                    </a:lnTo>
                    <a:lnTo>
                      <a:pt x="73" y="157"/>
                    </a:lnTo>
                    <a:lnTo>
                      <a:pt x="121" y="167"/>
                    </a:lnTo>
                    <a:lnTo>
                      <a:pt x="144" y="143"/>
                    </a:lnTo>
                    <a:lnTo>
                      <a:pt x="144" y="82"/>
                    </a:lnTo>
                    <a:lnTo>
                      <a:pt x="105" y="63"/>
                    </a:lnTo>
                    <a:lnTo>
                      <a:pt x="73" y="3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0" name="Freeform 37">
                <a:extLst>
                  <a:ext uri="{FF2B5EF4-FFF2-40B4-BE49-F238E27FC236}">
                    <a16:creationId xmlns:a16="http://schemas.microsoft.com/office/drawing/2014/main" id="{B402A5E6-EFCA-43BE-857D-BF1292AE54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3" y="534"/>
                <a:ext cx="47" cy="41"/>
              </a:xfrm>
              <a:custGeom>
                <a:avLst/>
                <a:gdLst>
                  <a:gd name="T0" fmla="*/ 0 w 141"/>
                  <a:gd name="T1" fmla="*/ 22 h 81"/>
                  <a:gd name="T2" fmla="*/ 19 w 141"/>
                  <a:gd name="T3" fmla="*/ 0 h 81"/>
                  <a:gd name="T4" fmla="*/ 40 w 141"/>
                  <a:gd name="T5" fmla="*/ 17 h 81"/>
                  <a:gd name="T6" fmla="*/ 47 w 141"/>
                  <a:gd name="T7" fmla="*/ 36 h 81"/>
                  <a:gd name="T8" fmla="*/ 34 w 141"/>
                  <a:gd name="T9" fmla="*/ 41 h 81"/>
                  <a:gd name="T10" fmla="*/ 19 w 141"/>
                  <a:gd name="T11" fmla="*/ 41 h 81"/>
                  <a:gd name="T12" fmla="*/ 0 w 141"/>
                  <a:gd name="T13" fmla="*/ 22 h 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1" h="81">
                    <a:moveTo>
                      <a:pt x="0" y="43"/>
                    </a:moveTo>
                    <a:lnTo>
                      <a:pt x="56" y="0"/>
                    </a:lnTo>
                    <a:lnTo>
                      <a:pt x="119" y="33"/>
                    </a:lnTo>
                    <a:lnTo>
                      <a:pt x="141" y="72"/>
                    </a:lnTo>
                    <a:lnTo>
                      <a:pt x="102" y="81"/>
                    </a:lnTo>
                    <a:lnTo>
                      <a:pt x="56" y="8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1" name="Freeform 38">
                <a:extLst>
                  <a:ext uri="{FF2B5EF4-FFF2-40B4-BE49-F238E27FC236}">
                    <a16:creationId xmlns:a16="http://schemas.microsoft.com/office/drawing/2014/main" id="{5C95C240-4900-4104-9E53-C7604E3931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9" y="527"/>
                <a:ext cx="29" cy="41"/>
              </a:xfrm>
              <a:custGeom>
                <a:avLst/>
                <a:gdLst>
                  <a:gd name="T0" fmla="*/ 0 w 87"/>
                  <a:gd name="T1" fmla="*/ 15 h 82"/>
                  <a:gd name="T2" fmla="*/ 2 w 87"/>
                  <a:gd name="T3" fmla="*/ 0 h 82"/>
                  <a:gd name="T4" fmla="*/ 15 w 87"/>
                  <a:gd name="T5" fmla="*/ 8 h 82"/>
                  <a:gd name="T6" fmla="*/ 29 w 87"/>
                  <a:gd name="T7" fmla="*/ 41 h 82"/>
                  <a:gd name="T8" fmla="*/ 15 w 87"/>
                  <a:gd name="T9" fmla="*/ 24 h 82"/>
                  <a:gd name="T10" fmla="*/ 0 w 87"/>
                  <a:gd name="T11" fmla="*/ 15 h 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7" h="82">
                    <a:moveTo>
                      <a:pt x="0" y="29"/>
                    </a:moveTo>
                    <a:lnTo>
                      <a:pt x="6" y="0"/>
                    </a:lnTo>
                    <a:lnTo>
                      <a:pt x="45" y="15"/>
                    </a:lnTo>
                    <a:lnTo>
                      <a:pt x="87" y="82"/>
                    </a:lnTo>
                    <a:lnTo>
                      <a:pt x="45" y="4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2" name="Freeform 39">
                <a:extLst>
                  <a:ext uri="{FF2B5EF4-FFF2-40B4-BE49-F238E27FC236}">
                    <a16:creationId xmlns:a16="http://schemas.microsoft.com/office/drawing/2014/main" id="{A75E67E5-E228-4A26-B782-B80A9B14C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3" y="331"/>
                <a:ext cx="86" cy="175"/>
              </a:xfrm>
              <a:custGeom>
                <a:avLst/>
                <a:gdLst>
                  <a:gd name="T0" fmla="*/ 0 w 256"/>
                  <a:gd name="T1" fmla="*/ 2 h 351"/>
                  <a:gd name="T2" fmla="*/ 0 w 256"/>
                  <a:gd name="T3" fmla="*/ 30 h 351"/>
                  <a:gd name="T4" fmla="*/ 2 w 256"/>
                  <a:gd name="T5" fmla="*/ 59 h 351"/>
                  <a:gd name="T6" fmla="*/ 7 w 256"/>
                  <a:gd name="T7" fmla="*/ 86 h 351"/>
                  <a:gd name="T8" fmla="*/ 14 w 256"/>
                  <a:gd name="T9" fmla="*/ 101 h 351"/>
                  <a:gd name="T10" fmla="*/ 41 w 256"/>
                  <a:gd name="T11" fmla="*/ 135 h 351"/>
                  <a:gd name="T12" fmla="*/ 42 w 256"/>
                  <a:gd name="T13" fmla="*/ 156 h 351"/>
                  <a:gd name="T14" fmla="*/ 56 w 256"/>
                  <a:gd name="T15" fmla="*/ 175 h 351"/>
                  <a:gd name="T16" fmla="*/ 65 w 256"/>
                  <a:gd name="T17" fmla="*/ 163 h 351"/>
                  <a:gd name="T18" fmla="*/ 65 w 256"/>
                  <a:gd name="T19" fmla="*/ 133 h 351"/>
                  <a:gd name="T20" fmla="*/ 81 w 256"/>
                  <a:gd name="T21" fmla="*/ 112 h 351"/>
                  <a:gd name="T22" fmla="*/ 86 w 256"/>
                  <a:gd name="T23" fmla="*/ 93 h 351"/>
                  <a:gd name="T24" fmla="*/ 86 w 256"/>
                  <a:gd name="T25" fmla="*/ 59 h 351"/>
                  <a:gd name="T26" fmla="*/ 75 w 256"/>
                  <a:gd name="T27" fmla="*/ 72 h 351"/>
                  <a:gd name="T28" fmla="*/ 62 w 256"/>
                  <a:gd name="T29" fmla="*/ 84 h 351"/>
                  <a:gd name="T30" fmla="*/ 47 w 256"/>
                  <a:gd name="T31" fmla="*/ 104 h 351"/>
                  <a:gd name="T32" fmla="*/ 46 w 256"/>
                  <a:gd name="T33" fmla="*/ 89 h 351"/>
                  <a:gd name="T34" fmla="*/ 53 w 256"/>
                  <a:gd name="T35" fmla="*/ 68 h 351"/>
                  <a:gd name="T36" fmla="*/ 54 w 256"/>
                  <a:gd name="T37" fmla="*/ 42 h 351"/>
                  <a:gd name="T38" fmla="*/ 51 w 256"/>
                  <a:gd name="T39" fmla="*/ 23 h 351"/>
                  <a:gd name="T40" fmla="*/ 41 w 256"/>
                  <a:gd name="T41" fmla="*/ 34 h 351"/>
                  <a:gd name="T42" fmla="*/ 29 w 256"/>
                  <a:gd name="T43" fmla="*/ 42 h 351"/>
                  <a:gd name="T44" fmla="*/ 20 w 256"/>
                  <a:gd name="T45" fmla="*/ 44 h 351"/>
                  <a:gd name="T46" fmla="*/ 14 w 256"/>
                  <a:gd name="T47" fmla="*/ 19 h 351"/>
                  <a:gd name="T48" fmla="*/ 10 w 256"/>
                  <a:gd name="T49" fmla="*/ 0 h 351"/>
                  <a:gd name="T50" fmla="*/ 0 w 256"/>
                  <a:gd name="T51" fmla="*/ 2 h 3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56" h="351">
                    <a:moveTo>
                      <a:pt x="0" y="5"/>
                    </a:moveTo>
                    <a:lnTo>
                      <a:pt x="0" y="60"/>
                    </a:lnTo>
                    <a:lnTo>
                      <a:pt x="6" y="119"/>
                    </a:lnTo>
                    <a:lnTo>
                      <a:pt x="20" y="173"/>
                    </a:lnTo>
                    <a:lnTo>
                      <a:pt x="41" y="203"/>
                    </a:lnTo>
                    <a:lnTo>
                      <a:pt x="121" y="271"/>
                    </a:lnTo>
                    <a:lnTo>
                      <a:pt x="126" y="313"/>
                    </a:lnTo>
                    <a:lnTo>
                      <a:pt x="167" y="351"/>
                    </a:lnTo>
                    <a:lnTo>
                      <a:pt x="193" y="326"/>
                    </a:lnTo>
                    <a:lnTo>
                      <a:pt x="193" y="266"/>
                    </a:lnTo>
                    <a:lnTo>
                      <a:pt x="242" y="224"/>
                    </a:lnTo>
                    <a:lnTo>
                      <a:pt x="256" y="186"/>
                    </a:lnTo>
                    <a:lnTo>
                      <a:pt x="256" y="119"/>
                    </a:lnTo>
                    <a:lnTo>
                      <a:pt x="223" y="144"/>
                    </a:lnTo>
                    <a:lnTo>
                      <a:pt x="185" y="169"/>
                    </a:lnTo>
                    <a:lnTo>
                      <a:pt x="141" y="208"/>
                    </a:lnTo>
                    <a:lnTo>
                      <a:pt x="136" y="178"/>
                    </a:lnTo>
                    <a:lnTo>
                      <a:pt x="157" y="136"/>
                    </a:lnTo>
                    <a:lnTo>
                      <a:pt x="162" y="85"/>
                    </a:lnTo>
                    <a:lnTo>
                      <a:pt x="151" y="47"/>
                    </a:lnTo>
                    <a:lnTo>
                      <a:pt x="121" y="68"/>
                    </a:lnTo>
                    <a:lnTo>
                      <a:pt x="86" y="85"/>
                    </a:lnTo>
                    <a:lnTo>
                      <a:pt x="60" y="88"/>
                    </a:lnTo>
                    <a:lnTo>
                      <a:pt x="43" y="38"/>
                    </a:lnTo>
                    <a:lnTo>
                      <a:pt x="30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3" name="Freeform 40">
                <a:extLst>
                  <a:ext uri="{FF2B5EF4-FFF2-40B4-BE49-F238E27FC236}">
                    <a16:creationId xmlns:a16="http://schemas.microsoft.com/office/drawing/2014/main" id="{C1E891B8-C051-4D1C-816F-A66157297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4" y="360"/>
                <a:ext cx="29" cy="135"/>
              </a:xfrm>
              <a:custGeom>
                <a:avLst/>
                <a:gdLst>
                  <a:gd name="T0" fmla="*/ 19 w 87"/>
                  <a:gd name="T1" fmla="*/ 87 h 270"/>
                  <a:gd name="T2" fmla="*/ 19 w 87"/>
                  <a:gd name="T3" fmla="*/ 103 h 270"/>
                  <a:gd name="T4" fmla="*/ 29 w 87"/>
                  <a:gd name="T5" fmla="*/ 135 h 270"/>
                  <a:gd name="T6" fmla="*/ 12 w 87"/>
                  <a:gd name="T7" fmla="*/ 127 h 270"/>
                  <a:gd name="T8" fmla="*/ 7 w 87"/>
                  <a:gd name="T9" fmla="*/ 95 h 270"/>
                  <a:gd name="T10" fmla="*/ 7 w 87"/>
                  <a:gd name="T11" fmla="*/ 63 h 270"/>
                  <a:gd name="T12" fmla="*/ 0 w 87"/>
                  <a:gd name="T13" fmla="*/ 46 h 270"/>
                  <a:gd name="T14" fmla="*/ 0 w 87"/>
                  <a:gd name="T15" fmla="*/ 30 h 270"/>
                  <a:gd name="T16" fmla="*/ 0 w 87"/>
                  <a:gd name="T17" fmla="*/ 0 h 270"/>
                  <a:gd name="T18" fmla="*/ 5 w 87"/>
                  <a:gd name="T19" fmla="*/ 34 h 270"/>
                  <a:gd name="T20" fmla="*/ 10 w 87"/>
                  <a:gd name="T21" fmla="*/ 67 h 270"/>
                  <a:gd name="T22" fmla="*/ 19 w 87"/>
                  <a:gd name="T23" fmla="*/ 87 h 27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7" h="270">
                    <a:moveTo>
                      <a:pt x="57" y="173"/>
                    </a:moveTo>
                    <a:lnTo>
                      <a:pt x="57" y="206"/>
                    </a:lnTo>
                    <a:lnTo>
                      <a:pt x="87" y="270"/>
                    </a:lnTo>
                    <a:lnTo>
                      <a:pt x="35" y="253"/>
                    </a:lnTo>
                    <a:lnTo>
                      <a:pt x="21" y="190"/>
                    </a:lnTo>
                    <a:lnTo>
                      <a:pt x="21" y="126"/>
                    </a:lnTo>
                    <a:lnTo>
                      <a:pt x="0" y="92"/>
                    </a:lnTo>
                    <a:lnTo>
                      <a:pt x="0" y="59"/>
                    </a:lnTo>
                    <a:lnTo>
                      <a:pt x="0" y="0"/>
                    </a:lnTo>
                    <a:lnTo>
                      <a:pt x="15" y="67"/>
                    </a:lnTo>
                    <a:lnTo>
                      <a:pt x="31" y="134"/>
                    </a:lnTo>
                    <a:lnTo>
                      <a:pt x="57" y="173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4" name="Freeform 41">
                <a:extLst>
                  <a:ext uri="{FF2B5EF4-FFF2-40B4-BE49-F238E27FC236}">
                    <a16:creationId xmlns:a16="http://schemas.microsoft.com/office/drawing/2014/main" id="{BC0CA88F-58E7-476D-B082-5FC08EA411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3" y="657"/>
                <a:ext cx="96" cy="249"/>
              </a:xfrm>
              <a:custGeom>
                <a:avLst/>
                <a:gdLst>
                  <a:gd name="T0" fmla="*/ 55 w 288"/>
                  <a:gd name="T1" fmla="*/ 8 h 497"/>
                  <a:gd name="T2" fmla="*/ 47 w 288"/>
                  <a:gd name="T3" fmla="*/ 30 h 497"/>
                  <a:gd name="T4" fmla="*/ 47 w 288"/>
                  <a:gd name="T5" fmla="*/ 63 h 497"/>
                  <a:gd name="T6" fmla="*/ 29 w 288"/>
                  <a:gd name="T7" fmla="*/ 89 h 497"/>
                  <a:gd name="T8" fmla="*/ 20 w 288"/>
                  <a:gd name="T9" fmla="*/ 122 h 497"/>
                  <a:gd name="T10" fmla="*/ 10 w 288"/>
                  <a:gd name="T11" fmla="*/ 137 h 497"/>
                  <a:gd name="T12" fmla="*/ 4 w 288"/>
                  <a:gd name="T13" fmla="*/ 151 h 497"/>
                  <a:gd name="T14" fmla="*/ 0 w 288"/>
                  <a:gd name="T15" fmla="*/ 165 h 497"/>
                  <a:gd name="T16" fmla="*/ 0 w 288"/>
                  <a:gd name="T17" fmla="*/ 178 h 497"/>
                  <a:gd name="T18" fmla="*/ 0 w 288"/>
                  <a:gd name="T19" fmla="*/ 193 h 497"/>
                  <a:gd name="T20" fmla="*/ 1 w 288"/>
                  <a:gd name="T21" fmla="*/ 209 h 497"/>
                  <a:gd name="T22" fmla="*/ 1 w 288"/>
                  <a:gd name="T23" fmla="*/ 227 h 497"/>
                  <a:gd name="T24" fmla="*/ 0 w 288"/>
                  <a:gd name="T25" fmla="*/ 249 h 497"/>
                  <a:gd name="T26" fmla="*/ 49 w 288"/>
                  <a:gd name="T27" fmla="*/ 237 h 497"/>
                  <a:gd name="T28" fmla="*/ 55 w 288"/>
                  <a:gd name="T29" fmla="*/ 185 h 497"/>
                  <a:gd name="T30" fmla="*/ 70 w 288"/>
                  <a:gd name="T31" fmla="*/ 145 h 497"/>
                  <a:gd name="T32" fmla="*/ 55 w 288"/>
                  <a:gd name="T33" fmla="*/ 130 h 497"/>
                  <a:gd name="T34" fmla="*/ 55 w 288"/>
                  <a:gd name="T35" fmla="*/ 104 h 497"/>
                  <a:gd name="T36" fmla="*/ 58 w 288"/>
                  <a:gd name="T37" fmla="*/ 78 h 497"/>
                  <a:gd name="T38" fmla="*/ 87 w 288"/>
                  <a:gd name="T39" fmla="*/ 92 h 497"/>
                  <a:gd name="T40" fmla="*/ 79 w 288"/>
                  <a:gd name="T41" fmla="*/ 67 h 497"/>
                  <a:gd name="T42" fmla="*/ 64 w 288"/>
                  <a:gd name="T43" fmla="*/ 52 h 497"/>
                  <a:gd name="T44" fmla="*/ 67 w 288"/>
                  <a:gd name="T45" fmla="*/ 30 h 497"/>
                  <a:gd name="T46" fmla="*/ 96 w 288"/>
                  <a:gd name="T47" fmla="*/ 44 h 497"/>
                  <a:gd name="T48" fmla="*/ 93 w 288"/>
                  <a:gd name="T49" fmla="*/ 11 h 497"/>
                  <a:gd name="T50" fmla="*/ 76 w 288"/>
                  <a:gd name="T51" fmla="*/ 0 h 497"/>
                  <a:gd name="T52" fmla="*/ 55 w 288"/>
                  <a:gd name="T53" fmla="*/ 8 h 4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88" h="497">
                    <a:moveTo>
                      <a:pt x="165" y="15"/>
                    </a:moveTo>
                    <a:lnTo>
                      <a:pt x="140" y="60"/>
                    </a:lnTo>
                    <a:lnTo>
                      <a:pt x="140" y="125"/>
                    </a:lnTo>
                    <a:lnTo>
                      <a:pt x="86" y="177"/>
                    </a:lnTo>
                    <a:lnTo>
                      <a:pt x="60" y="244"/>
                    </a:lnTo>
                    <a:lnTo>
                      <a:pt x="30" y="274"/>
                    </a:lnTo>
                    <a:lnTo>
                      <a:pt x="11" y="302"/>
                    </a:lnTo>
                    <a:lnTo>
                      <a:pt x="1" y="329"/>
                    </a:lnTo>
                    <a:lnTo>
                      <a:pt x="0" y="356"/>
                    </a:lnTo>
                    <a:lnTo>
                      <a:pt x="1" y="385"/>
                    </a:lnTo>
                    <a:lnTo>
                      <a:pt x="4" y="417"/>
                    </a:lnTo>
                    <a:lnTo>
                      <a:pt x="4" y="454"/>
                    </a:lnTo>
                    <a:lnTo>
                      <a:pt x="1" y="497"/>
                    </a:lnTo>
                    <a:lnTo>
                      <a:pt x="148" y="473"/>
                    </a:lnTo>
                    <a:lnTo>
                      <a:pt x="165" y="370"/>
                    </a:lnTo>
                    <a:lnTo>
                      <a:pt x="210" y="289"/>
                    </a:lnTo>
                    <a:lnTo>
                      <a:pt x="165" y="259"/>
                    </a:lnTo>
                    <a:lnTo>
                      <a:pt x="165" y="207"/>
                    </a:lnTo>
                    <a:lnTo>
                      <a:pt x="174" y="155"/>
                    </a:lnTo>
                    <a:lnTo>
                      <a:pt x="262" y="184"/>
                    </a:lnTo>
                    <a:lnTo>
                      <a:pt x="236" y="133"/>
                    </a:lnTo>
                    <a:lnTo>
                      <a:pt x="191" y="104"/>
                    </a:lnTo>
                    <a:lnTo>
                      <a:pt x="200" y="60"/>
                    </a:lnTo>
                    <a:lnTo>
                      <a:pt x="288" y="88"/>
                    </a:lnTo>
                    <a:lnTo>
                      <a:pt x="279" y="22"/>
                    </a:lnTo>
                    <a:lnTo>
                      <a:pt x="227" y="0"/>
                    </a:lnTo>
                    <a:lnTo>
                      <a:pt x="165" y="15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5" name="Freeform 42">
                <a:extLst>
                  <a:ext uri="{FF2B5EF4-FFF2-40B4-BE49-F238E27FC236}">
                    <a16:creationId xmlns:a16="http://schemas.microsoft.com/office/drawing/2014/main" id="{8A124A5F-F26B-47C4-8263-1D0224438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0" y="259"/>
                <a:ext cx="268" cy="322"/>
              </a:xfrm>
              <a:custGeom>
                <a:avLst/>
                <a:gdLst>
                  <a:gd name="T0" fmla="*/ 0 w 804"/>
                  <a:gd name="T1" fmla="*/ 16 h 643"/>
                  <a:gd name="T2" fmla="*/ 21 w 804"/>
                  <a:gd name="T3" fmla="*/ 9 h 643"/>
                  <a:gd name="T4" fmla="*/ 52 w 804"/>
                  <a:gd name="T5" fmla="*/ 0 h 643"/>
                  <a:gd name="T6" fmla="*/ 98 w 804"/>
                  <a:gd name="T7" fmla="*/ 0 h 643"/>
                  <a:gd name="T8" fmla="*/ 145 w 804"/>
                  <a:gd name="T9" fmla="*/ 23 h 643"/>
                  <a:gd name="T10" fmla="*/ 172 w 804"/>
                  <a:gd name="T11" fmla="*/ 52 h 643"/>
                  <a:gd name="T12" fmla="*/ 222 w 804"/>
                  <a:gd name="T13" fmla="*/ 96 h 643"/>
                  <a:gd name="T14" fmla="*/ 247 w 804"/>
                  <a:gd name="T15" fmla="*/ 122 h 643"/>
                  <a:gd name="T16" fmla="*/ 268 w 804"/>
                  <a:gd name="T17" fmla="*/ 144 h 643"/>
                  <a:gd name="T18" fmla="*/ 268 w 804"/>
                  <a:gd name="T19" fmla="*/ 182 h 643"/>
                  <a:gd name="T20" fmla="*/ 245 w 804"/>
                  <a:gd name="T21" fmla="*/ 182 h 643"/>
                  <a:gd name="T22" fmla="*/ 204 w 804"/>
                  <a:gd name="T23" fmla="*/ 178 h 643"/>
                  <a:gd name="T24" fmla="*/ 218 w 804"/>
                  <a:gd name="T25" fmla="*/ 159 h 643"/>
                  <a:gd name="T26" fmla="*/ 239 w 804"/>
                  <a:gd name="T27" fmla="*/ 156 h 643"/>
                  <a:gd name="T28" fmla="*/ 224 w 804"/>
                  <a:gd name="T29" fmla="*/ 129 h 643"/>
                  <a:gd name="T30" fmla="*/ 210 w 804"/>
                  <a:gd name="T31" fmla="*/ 104 h 643"/>
                  <a:gd name="T32" fmla="*/ 192 w 804"/>
                  <a:gd name="T33" fmla="*/ 115 h 643"/>
                  <a:gd name="T34" fmla="*/ 177 w 804"/>
                  <a:gd name="T35" fmla="*/ 129 h 643"/>
                  <a:gd name="T36" fmla="*/ 177 w 804"/>
                  <a:gd name="T37" fmla="*/ 111 h 643"/>
                  <a:gd name="T38" fmla="*/ 177 w 804"/>
                  <a:gd name="T39" fmla="*/ 81 h 643"/>
                  <a:gd name="T40" fmla="*/ 157 w 804"/>
                  <a:gd name="T41" fmla="*/ 56 h 643"/>
                  <a:gd name="T42" fmla="*/ 134 w 804"/>
                  <a:gd name="T43" fmla="*/ 41 h 643"/>
                  <a:gd name="T44" fmla="*/ 145 w 804"/>
                  <a:gd name="T45" fmla="*/ 78 h 643"/>
                  <a:gd name="T46" fmla="*/ 169 w 804"/>
                  <a:gd name="T47" fmla="*/ 126 h 643"/>
                  <a:gd name="T48" fmla="*/ 169 w 804"/>
                  <a:gd name="T49" fmla="*/ 167 h 643"/>
                  <a:gd name="T50" fmla="*/ 180 w 804"/>
                  <a:gd name="T51" fmla="*/ 204 h 643"/>
                  <a:gd name="T52" fmla="*/ 189 w 804"/>
                  <a:gd name="T53" fmla="*/ 252 h 643"/>
                  <a:gd name="T54" fmla="*/ 189 w 804"/>
                  <a:gd name="T55" fmla="*/ 288 h 643"/>
                  <a:gd name="T56" fmla="*/ 177 w 804"/>
                  <a:gd name="T57" fmla="*/ 322 h 643"/>
                  <a:gd name="T58" fmla="*/ 177 w 804"/>
                  <a:gd name="T59" fmla="*/ 281 h 643"/>
                  <a:gd name="T60" fmla="*/ 177 w 804"/>
                  <a:gd name="T61" fmla="*/ 229 h 643"/>
                  <a:gd name="T62" fmla="*/ 154 w 804"/>
                  <a:gd name="T63" fmla="*/ 148 h 643"/>
                  <a:gd name="T64" fmla="*/ 148 w 804"/>
                  <a:gd name="T65" fmla="*/ 108 h 643"/>
                  <a:gd name="T66" fmla="*/ 134 w 804"/>
                  <a:gd name="T67" fmla="*/ 74 h 643"/>
                  <a:gd name="T68" fmla="*/ 116 w 804"/>
                  <a:gd name="T69" fmla="*/ 89 h 643"/>
                  <a:gd name="T70" fmla="*/ 116 w 804"/>
                  <a:gd name="T71" fmla="*/ 59 h 643"/>
                  <a:gd name="T72" fmla="*/ 113 w 804"/>
                  <a:gd name="T73" fmla="*/ 33 h 643"/>
                  <a:gd name="T74" fmla="*/ 98 w 804"/>
                  <a:gd name="T75" fmla="*/ 37 h 643"/>
                  <a:gd name="T76" fmla="*/ 93 w 804"/>
                  <a:gd name="T77" fmla="*/ 67 h 643"/>
                  <a:gd name="T78" fmla="*/ 75 w 804"/>
                  <a:gd name="T79" fmla="*/ 26 h 643"/>
                  <a:gd name="T80" fmla="*/ 49 w 804"/>
                  <a:gd name="T81" fmla="*/ 26 h 643"/>
                  <a:gd name="T82" fmla="*/ 34 w 804"/>
                  <a:gd name="T83" fmla="*/ 37 h 643"/>
                  <a:gd name="T84" fmla="*/ 9 w 804"/>
                  <a:gd name="T85" fmla="*/ 59 h 643"/>
                  <a:gd name="T86" fmla="*/ 0 w 804"/>
                  <a:gd name="T87" fmla="*/ 16 h 64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804" h="643">
                    <a:moveTo>
                      <a:pt x="0" y="31"/>
                    </a:moveTo>
                    <a:lnTo>
                      <a:pt x="62" y="17"/>
                    </a:lnTo>
                    <a:lnTo>
                      <a:pt x="155" y="0"/>
                    </a:lnTo>
                    <a:lnTo>
                      <a:pt x="295" y="0"/>
                    </a:lnTo>
                    <a:lnTo>
                      <a:pt x="436" y="45"/>
                    </a:lnTo>
                    <a:lnTo>
                      <a:pt x="515" y="103"/>
                    </a:lnTo>
                    <a:lnTo>
                      <a:pt x="665" y="192"/>
                    </a:lnTo>
                    <a:lnTo>
                      <a:pt x="740" y="244"/>
                    </a:lnTo>
                    <a:lnTo>
                      <a:pt x="804" y="288"/>
                    </a:lnTo>
                    <a:lnTo>
                      <a:pt x="804" y="363"/>
                    </a:lnTo>
                    <a:lnTo>
                      <a:pt x="734" y="363"/>
                    </a:lnTo>
                    <a:lnTo>
                      <a:pt x="611" y="355"/>
                    </a:lnTo>
                    <a:lnTo>
                      <a:pt x="655" y="318"/>
                    </a:lnTo>
                    <a:lnTo>
                      <a:pt x="716" y="311"/>
                    </a:lnTo>
                    <a:lnTo>
                      <a:pt x="673" y="258"/>
                    </a:lnTo>
                    <a:lnTo>
                      <a:pt x="629" y="207"/>
                    </a:lnTo>
                    <a:lnTo>
                      <a:pt x="577" y="229"/>
                    </a:lnTo>
                    <a:lnTo>
                      <a:pt x="532" y="258"/>
                    </a:lnTo>
                    <a:lnTo>
                      <a:pt x="532" y="222"/>
                    </a:lnTo>
                    <a:lnTo>
                      <a:pt x="532" y="162"/>
                    </a:lnTo>
                    <a:lnTo>
                      <a:pt x="470" y="111"/>
                    </a:lnTo>
                    <a:lnTo>
                      <a:pt x="401" y="82"/>
                    </a:lnTo>
                    <a:lnTo>
                      <a:pt x="436" y="155"/>
                    </a:lnTo>
                    <a:lnTo>
                      <a:pt x="506" y="251"/>
                    </a:lnTo>
                    <a:lnTo>
                      <a:pt x="506" y="333"/>
                    </a:lnTo>
                    <a:lnTo>
                      <a:pt x="541" y="407"/>
                    </a:lnTo>
                    <a:lnTo>
                      <a:pt x="567" y="503"/>
                    </a:lnTo>
                    <a:lnTo>
                      <a:pt x="567" y="576"/>
                    </a:lnTo>
                    <a:lnTo>
                      <a:pt x="532" y="643"/>
                    </a:lnTo>
                    <a:lnTo>
                      <a:pt x="532" y="562"/>
                    </a:lnTo>
                    <a:lnTo>
                      <a:pt x="532" y="458"/>
                    </a:lnTo>
                    <a:lnTo>
                      <a:pt x="462" y="295"/>
                    </a:lnTo>
                    <a:lnTo>
                      <a:pt x="444" y="215"/>
                    </a:lnTo>
                    <a:lnTo>
                      <a:pt x="401" y="148"/>
                    </a:lnTo>
                    <a:lnTo>
                      <a:pt x="348" y="178"/>
                    </a:lnTo>
                    <a:lnTo>
                      <a:pt x="348" y="118"/>
                    </a:lnTo>
                    <a:lnTo>
                      <a:pt x="339" y="66"/>
                    </a:lnTo>
                    <a:lnTo>
                      <a:pt x="295" y="73"/>
                    </a:lnTo>
                    <a:lnTo>
                      <a:pt x="278" y="133"/>
                    </a:lnTo>
                    <a:lnTo>
                      <a:pt x="226" y="52"/>
                    </a:lnTo>
                    <a:lnTo>
                      <a:pt x="147" y="52"/>
                    </a:lnTo>
                    <a:lnTo>
                      <a:pt x="102" y="73"/>
                    </a:lnTo>
                    <a:lnTo>
                      <a:pt x="26" y="11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6" name="Freeform 43">
                <a:extLst>
                  <a:ext uri="{FF2B5EF4-FFF2-40B4-BE49-F238E27FC236}">
                    <a16:creationId xmlns:a16="http://schemas.microsoft.com/office/drawing/2014/main" id="{FB1D8924-C48A-4E25-9BFE-B00D4DE0CB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1" y="455"/>
                <a:ext cx="91" cy="92"/>
              </a:xfrm>
              <a:custGeom>
                <a:avLst/>
                <a:gdLst>
                  <a:gd name="T0" fmla="*/ 70 w 272"/>
                  <a:gd name="T1" fmla="*/ 0 h 185"/>
                  <a:gd name="T2" fmla="*/ 82 w 272"/>
                  <a:gd name="T3" fmla="*/ 18 h 185"/>
                  <a:gd name="T4" fmla="*/ 82 w 272"/>
                  <a:gd name="T5" fmla="*/ 48 h 185"/>
                  <a:gd name="T6" fmla="*/ 76 w 272"/>
                  <a:gd name="T7" fmla="*/ 66 h 185"/>
                  <a:gd name="T8" fmla="*/ 91 w 272"/>
                  <a:gd name="T9" fmla="*/ 92 h 185"/>
                  <a:gd name="T10" fmla="*/ 65 w 272"/>
                  <a:gd name="T11" fmla="*/ 92 h 185"/>
                  <a:gd name="T12" fmla="*/ 65 w 272"/>
                  <a:gd name="T13" fmla="*/ 66 h 185"/>
                  <a:gd name="T14" fmla="*/ 65 w 272"/>
                  <a:gd name="T15" fmla="*/ 30 h 185"/>
                  <a:gd name="T16" fmla="*/ 55 w 272"/>
                  <a:gd name="T17" fmla="*/ 56 h 185"/>
                  <a:gd name="T18" fmla="*/ 35 w 272"/>
                  <a:gd name="T19" fmla="*/ 59 h 185"/>
                  <a:gd name="T20" fmla="*/ 0 w 272"/>
                  <a:gd name="T21" fmla="*/ 48 h 185"/>
                  <a:gd name="T22" fmla="*/ 29 w 272"/>
                  <a:gd name="T23" fmla="*/ 37 h 185"/>
                  <a:gd name="T24" fmla="*/ 55 w 272"/>
                  <a:gd name="T25" fmla="*/ 18 h 185"/>
                  <a:gd name="T26" fmla="*/ 70 w 272"/>
                  <a:gd name="T27" fmla="*/ 0 h 18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72" h="185">
                    <a:moveTo>
                      <a:pt x="210" y="0"/>
                    </a:moveTo>
                    <a:lnTo>
                      <a:pt x="244" y="37"/>
                    </a:lnTo>
                    <a:lnTo>
                      <a:pt x="244" y="97"/>
                    </a:lnTo>
                    <a:lnTo>
                      <a:pt x="227" y="133"/>
                    </a:lnTo>
                    <a:lnTo>
                      <a:pt x="272" y="185"/>
                    </a:lnTo>
                    <a:lnTo>
                      <a:pt x="193" y="185"/>
                    </a:lnTo>
                    <a:lnTo>
                      <a:pt x="193" y="133"/>
                    </a:lnTo>
                    <a:lnTo>
                      <a:pt x="193" y="60"/>
                    </a:lnTo>
                    <a:lnTo>
                      <a:pt x="165" y="112"/>
                    </a:lnTo>
                    <a:lnTo>
                      <a:pt x="105" y="119"/>
                    </a:lnTo>
                    <a:lnTo>
                      <a:pt x="0" y="97"/>
                    </a:lnTo>
                    <a:lnTo>
                      <a:pt x="87" y="75"/>
                    </a:lnTo>
                    <a:lnTo>
                      <a:pt x="165" y="37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7" name="Freeform 44">
                <a:extLst>
                  <a:ext uri="{FF2B5EF4-FFF2-40B4-BE49-F238E27FC236}">
                    <a16:creationId xmlns:a16="http://schemas.microsoft.com/office/drawing/2014/main" id="{56C0AC9C-5260-4BDA-870E-C1D121A9C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4" y="218"/>
                <a:ext cx="158" cy="181"/>
              </a:xfrm>
              <a:custGeom>
                <a:avLst/>
                <a:gdLst>
                  <a:gd name="T0" fmla="*/ 41 w 474"/>
                  <a:gd name="T1" fmla="*/ 0 h 362"/>
                  <a:gd name="T2" fmla="*/ 88 w 474"/>
                  <a:gd name="T3" fmla="*/ 0 h 362"/>
                  <a:gd name="T4" fmla="*/ 111 w 474"/>
                  <a:gd name="T5" fmla="*/ 15 h 362"/>
                  <a:gd name="T6" fmla="*/ 131 w 474"/>
                  <a:gd name="T7" fmla="*/ 63 h 362"/>
                  <a:gd name="T8" fmla="*/ 146 w 474"/>
                  <a:gd name="T9" fmla="*/ 122 h 362"/>
                  <a:gd name="T10" fmla="*/ 158 w 474"/>
                  <a:gd name="T11" fmla="*/ 181 h 362"/>
                  <a:gd name="T12" fmla="*/ 131 w 474"/>
                  <a:gd name="T13" fmla="*/ 144 h 362"/>
                  <a:gd name="T14" fmla="*/ 111 w 474"/>
                  <a:gd name="T15" fmla="*/ 70 h 362"/>
                  <a:gd name="T16" fmla="*/ 82 w 474"/>
                  <a:gd name="T17" fmla="*/ 48 h 362"/>
                  <a:gd name="T18" fmla="*/ 47 w 474"/>
                  <a:gd name="T19" fmla="*/ 48 h 362"/>
                  <a:gd name="T20" fmla="*/ 0 w 474"/>
                  <a:gd name="T21" fmla="*/ 63 h 362"/>
                  <a:gd name="T22" fmla="*/ 12 w 474"/>
                  <a:gd name="T23" fmla="*/ 37 h 362"/>
                  <a:gd name="T24" fmla="*/ 41 w 474"/>
                  <a:gd name="T25" fmla="*/ 0 h 3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4" h="362">
                    <a:moveTo>
                      <a:pt x="122" y="0"/>
                    </a:moveTo>
                    <a:lnTo>
                      <a:pt x="263" y="0"/>
                    </a:lnTo>
                    <a:lnTo>
                      <a:pt x="334" y="30"/>
                    </a:lnTo>
                    <a:lnTo>
                      <a:pt x="394" y="126"/>
                    </a:lnTo>
                    <a:lnTo>
                      <a:pt x="439" y="243"/>
                    </a:lnTo>
                    <a:lnTo>
                      <a:pt x="474" y="362"/>
                    </a:lnTo>
                    <a:lnTo>
                      <a:pt x="394" y="288"/>
                    </a:lnTo>
                    <a:lnTo>
                      <a:pt x="334" y="140"/>
                    </a:lnTo>
                    <a:lnTo>
                      <a:pt x="246" y="96"/>
                    </a:lnTo>
                    <a:lnTo>
                      <a:pt x="141" y="96"/>
                    </a:lnTo>
                    <a:lnTo>
                      <a:pt x="0" y="126"/>
                    </a:lnTo>
                    <a:lnTo>
                      <a:pt x="35" y="7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6B0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8" name="Freeform 45">
                <a:extLst>
                  <a:ext uri="{FF2B5EF4-FFF2-40B4-BE49-F238E27FC236}">
                    <a16:creationId xmlns:a16="http://schemas.microsoft.com/office/drawing/2014/main" id="{A93224D3-09C6-470F-AEE6-1388E058BA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7" y="709"/>
                <a:ext cx="75" cy="188"/>
              </a:xfrm>
              <a:custGeom>
                <a:avLst/>
                <a:gdLst>
                  <a:gd name="T0" fmla="*/ 29 w 225"/>
                  <a:gd name="T1" fmla="*/ 44 h 377"/>
                  <a:gd name="T2" fmla="*/ 21 w 225"/>
                  <a:gd name="T3" fmla="*/ 64 h 377"/>
                  <a:gd name="T4" fmla="*/ 15 w 225"/>
                  <a:gd name="T5" fmla="*/ 81 h 377"/>
                  <a:gd name="T6" fmla="*/ 10 w 225"/>
                  <a:gd name="T7" fmla="*/ 97 h 377"/>
                  <a:gd name="T8" fmla="*/ 6 w 225"/>
                  <a:gd name="T9" fmla="*/ 112 h 377"/>
                  <a:gd name="T10" fmla="*/ 3 w 225"/>
                  <a:gd name="T11" fmla="*/ 127 h 377"/>
                  <a:gd name="T12" fmla="*/ 2 w 225"/>
                  <a:gd name="T13" fmla="*/ 144 h 377"/>
                  <a:gd name="T14" fmla="*/ 1 w 225"/>
                  <a:gd name="T15" fmla="*/ 162 h 377"/>
                  <a:gd name="T16" fmla="*/ 0 w 225"/>
                  <a:gd name="T17" fmla="*/ 184 h 377"/>
                  <a:gd name="T18" fmla="*/ 53 w 225"/>
                  <a:gd name="T19" fmla="*/ 188 h 377"/>
                  <a:gd name="T20" fmla="*/ 53 w 225"/>
                  <a:gd name="T21" fmla="*/ 140 h 377"/>
                  <a:gd name="T22" fmla="*/ 53 w 225"/>
                  <a:gd name="T23" fmla="*/ 118 h 377"/>
                  <a:gd name="T24" fmla="*/ 75 w 225"/>
                  <a:gd name="T25" fmla="*/ 66 h 377"/>
                  <a:gd name="T26" fmla="*/ 47 w 225"/>
                  <a:gd name="T27" fmla="*/ 81 h 377"/>
                  <a:gd name="T28" fmla="*/ 50 w 225"/>
                  <a:gd name="T29" fmla="*/ 44 h 377"/>
                  <a:gd name="T30" fmla="*/ 56 w 225"/>
                  <a:gd name="T31" fmla="*/ 0 h 377"/>
                  <a:gd name="T32" fmla="*/ 41 w 225"/>
                  <a:gd name="T33" fmla="*/ 18 h 377"/>
                  <a:gd name="T34" fmla="*/ 29 w 225"/>
                  <a:gd name="T35" fmla="*/ 44 h 3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25" h="377">
                    <a:moveTo>
                      <a:pt x="88" y="89"/>
                    </a:moveTo>
                    <a:lnTo>
                      <a:pt x="64" y="128"/>
                    </a:lnTo>
                    <a:lnTo>
                      <a:pt x="44" y="163"/>
                    </a:lnTo>
                    <a:lnTo>
                      <a:pt x="29" y="194"/>
                    </a:lnTo>
                    <a:lnTo>
                      <a:pt x="18" y="224"/>
                    </a:lnTo>
                    <a:lnTo>
                      <a:pt x="9" y="254"/>
                    </a:lnTo>
                    <a:lnTo>
                      <a:pt x="5" y="288"/>
                    </a:lnTo>
                    <a:lnTo>
                      <a:pt x="2" y="325"/>
                    </a:lnTo>
                    <a:lnTo>
                      <a:pt x="0" y="369"/>
                    </a:lnTo>
                    <a:lnTo>
                      <a:pt x="159" y="377"/>
                    </a:lnTo>
                    <a:lnTo>
                      <a:pt x="159" y="281"/>
                    </a:lnTo>
                    <a:lnTo>
                      <a:pt x="159" y="236"/>
                    </a:lnTo>
                    <a:lnTo>
                      <a:pt x="225" y="133"/>
                    </a:lnTo>
                    <a:lnTo>
                      <a:pt x="140" y="162"/>
                    </a:lnTo>
                    <a:lnTo>
                      <a:pt x="150" y="89"/>
                    </a:lnTo>
                    <a:lnTo>
                      <a:pt x="167" y="0"/>
                    </a:lnTo>
                    <a:lnTo>
                      <a:pt x="123" y="36"/>
                    </a:lnTo>
                    <a:lnTo>
                      <a:pt x="88" y="89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19" name="Freeform 46">
                <a:extLst>
                  <a:ext uri="{FF2B5EF4-FFF2-40B4-BE49-F238E27FC236}">
                    <a16:creationId xmlns:a16="http://schemas.microsoft.com/office/drawing/2014/main" id="{6AED66E4-B719-4D3C-830D-E083F056B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9" y="531"/>
                <a:ext cx="136" cy="270"/>
              </a:xfrm>
              <a:custGeom>
                <a:avLst/>
                <a:gdLst>
                  <a:gd name="T0" fmla="*/ 81 w 407"/>
                  <a:gd name="T1" fmla="*/ 0 h 538"/>
                  <a:gd name="T2" fmla="*/ 81 w 407"/>
                  <a:gd name="T3" fmla="*/ 30 h 538"/>
                  <a:gd name="T4" fmla="*/ 87 w 407"/>
                  <a:gd name="T5" fmla="*/ 49 h 538"/>
                  <a:gd name="T6" fmla="*/ 90 w 407"/>
                  <a:gd name="T7" fmla="*/ 65 h 538"/>
                  <a:gd name="T8" fmla="*/ 90 w 407"/>
                  <a:gd name="T9" fmla="*/ 95 h 538"/>
                  <a:gd name="T10" fmla="*/ 90 w 407"/>
                  <a:gd name="T11" fmla="*/ 115 h 538"/>
                  <a:gd name="T12" fmla="*/ 90 w 407"/>
                  <a:gd name="T13" fmla="*/ 130 h 538"/>
                  <a:gd name="T14" fmla="*/ 102 w 407"/>
                  <a:gd name="T15" fmla="*/ 152 h 538"/>
                  <a:gd name="T16" fmla="*/ 95 w 407"/>
                  <a:gd name="T17" fmla="*/ 163 h 538"/>
                  <a:gd name="T18" fmla="*/ 73 w 407"/>
                  <a:gd name="T19" fmla="*/ 193 h 538"/>
                  <a:gd name="T20" fmla="*/ 47 w 407"/>
                  <a:gd name="T21" fmla="*/ 195 h 538"/>
                  <a:gd name="T22" fmla="*/ 25 w 407"/>
                  <a:gd name="T23" fmla="*/ 221 h 538"/>
                  <a:gd name="T24" fmla="*/ 7 w 407"/>
                  <a:gd name="T25" fmla="*/ 240 h 538"/>
                  <a:gd name="T26" fmla="*/ 0 w 407"/>
                  <a:gd name="T27" fmla="*/ 262 h 538"/>
                  <a:gd name="T28" fmla="*/ 15 w 407"/>
                  <a:gd name="T29" fmla="*/ 259 h 538"/>
                  <a:gd name="T30" fmla="*/ 25 w 407"/>
                  <a:gd name="T31" fmla="*/ 240 h 538"/>
                  <a:gd name="T32" fmla="*/ 30 w 407"/>
                  <a:gd name="T33" fmla="*/ 225 h 538"/>
                  <a:gd name="T34" fmla="*/ 46 w 407"/>
                  <a:gd name="T35" fmla="*/ 223 h 538"/>
                  <a:gd name="T36" fmla="*/ 42 w 407"/>
                  <a:gd name="T37" fmla="*/ 240 h 538"/>
                  <a:gd name="T38" fmla="*/ 42 w 407"/>
                  <a:gd name="T39" fmla="*/ 255 h 538"/>
                  <a:gd name="T40" fmla="*/ 58 w 407"/>
                  <a:gd name="T41" fmla="*/ 270 h 538"/>
                  <a:gd name="T42" fmla="*/ 61 w 407"/>
                  <a:gd name="T43" fmla="*/ 259 h 538"/>
                  <a:gd name="T44" fmla="*/ 52 w 407"/>
                  <a:gd name="T45" fmla="*/ 253 h 538"/>
                  <a:gd name="T46" fmla="*/ 52 w 407"/>
                  <a:gd name="T47" fmla="*/ 233 h 538"/>
                  <a:gd name="T48" fmla="*/ 68 w 407"/>
                  <a:gd name="T49" fmla="*/ 218 h 538"/>
                  <a:gd name="T50" fmla="*/ 81 w 407"/>
                  <a:gd name="T51" fmla="*/ 218 h 538"/>
                  <a:gd name="T52" fmla="*/ 92 w 407"/>
                  <a:gd name="T53" fmla="*/ 218 h 538"/>
                  <a:gd name="T54" fmla="*/ 92 w 407"/>
                  <a:gd name="T55" fmla="*/ 201 h 538"/>
                  <a:gd name="T56" fmla="*/ 99 w 407"/>
                  <a:gd name="T57" fmla="*/ 184 h 538"/>
                  <a:gd name="T58" fmla="*/ 112 w 407"/>
                  <a:gd name="T59" fmla="*/ 173 h 538"/>
                  <a:gd name="T60" fmla="*/ 127 w 407"/>
                  <a:gd name="T61" fmla="*/ 184 h 538"/>
                  <a:gd name="T62" fmla="*/ 129 w 407"/>
                  <a:gd name="T63" fmla="*/ 160 h 538"/>
                  <a:gd name="T64" fmla="*/ 121 w 407"/>
                  <a:gd name="T65" fmla="*/ 135 h 538"/>
                  <a:gd name="T66" fmla="*/ 112 w 407"/>
                  <a:gd name="T67" fmla="*/ 128 h 538"/>
                  <a:gd name="T68" fmla="*/ 121 w 407"/>
                  <a:gd name="T69" fmla="*/ 113 h 538"/>
                  <a:gd name="T70" fmla="*/ 136 w 407"/>
                  <a:gd name="T71" fmla="*/ 113 h 538"/>
                  <a:gd name="T72" fmla="*/ 136 w 407"/>
                  <a:gd name="T73" fmla="*/ 95 h 538"/>
                  <a:gd name="T74" fmla="*/ 117 w 407"/>
                  <a:gd name="T75" fmla="*/ 95 h 538"/>
                  <a:gd name="T76" fmla="*/ 109 w 407"/>
                  <a:gd name="T77" fmla="*/ 95 h 538"/>
                  <a:gd name="T78" fmla="*/ 109 w 407"/>
                  <a:gd name="T79" fmla="*/ 82 h 538"/>
                  <a:gd name="T80" fmla="*/ 115 w 407"/>
                  <a:gd name="T81" fmla="*/ 58 h 538"/>
                  <a:gd name="T82" fmla="*/ 103 w 407"/>
                  <a:gd name="T83" fmla="*/ 71 h 538"/>
                  <a:gd name="T84" fmla="*/ 100 w 407"/>
                  <a:gd name="T85" fmla="*/ 58 h 538"/>
                  <a:gd name="T86" fmla="*/ 100 w 407"/>
                  <a:gd name="T87" fmla="*/ 43 h 538"/>
                  <a:gd name="T88" fmla="*/ 97 w 407"/>
                  <a:gd name="T89" fmla="*/ 7 h 538"/>
                  <a:gd name="T90" fmla="*/ 81 w 407"/>
                  <a:gd name="T91" fmla="*/ 0 h 53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07" h="538">
                    <a:moveTo>
                      <a:pt x="243" y="0"/>
                    </a:moveTo>
                    <a:lnTo>
                      <a:pt x="243" y="60"/>
                    </a:lnTo>
                    <a:lnTo>
                      <a:pt x="259" y="98"/>
                    </a:lnTo>
                    <a:lnTo>
                      <a:pt x="269" y="129"/>
                    </a:lnTo>
                    <a:lnTo>
                      <a:pt x="269" y="189"/>
                    </a:lnTo>
                    <a:lnTo>
                      <a:pt x="269" y="229"/>
                    </a:lnTo>
                    <a:lnTo>
                      <a:pt x="269" y="259"/>
                    </a:lnTo>
                    <a:lnTo>
                      <a:pt x="305" y="302"/>
                    </a:lnTo>
                    <a:lnTo>
                      <a:pt x="285" y="324"/>
                    </a:lnTo>
                    <a:lnTo>
                      <a:pt x="219" y="384"/>
                    </a:lnTo>
                    <a:lnTo>
                      <a:pt x="142" y="388"/>
                    </a:lnTo>
                    <a:lnTo>
                      <a:pt x="76" y="440"/>
                    </a:lnTo>
                    <a:lnTo>
                      <a:pt x="20" y="478"/>
                    </a:lnTo>
                    <a:lnTo>
                      <a:pt x="0" y="522"/>
                    </a:lnTo>
                    <a:lnTo>
                      <a:pt x="45" y="517"/>
                    </a:lnTo>
                    <a:lnTo>
                      <a:pt x="76" y="478"/>
                    </a:lnTo>
                    <a:lnTo>
                      <a:pt x="91" y="448"/>
                    </a:lnTo>
                    <a:lnTo>
                      <a:pt x="137" y="444"/>
                    </a:lnTo>
                    <a:lnTo>
                      <a:pt x="127" y="478"/>
                    </a:lnTo>
                    <a:lnTo>
                      <a:pt x="127" y="508"/>
                    </a:lnTo>
                    <a:lnTo>
                      <a:pt x="173" y="538"/>
                    </a:lnTo>
                    <a:lnTo>
                      <a:pt x="183" y="517"/>
                    </a:lnTo>
                    <a:lnTo>
                      <a:pt x="157" y="504"/>
                    </a:lnTo>
                    <a:lnTo>
                      <a:pt x="157" y="465"/>
                    </a:lnTo>
                    <a:lnTo>
                      <a:pt x="203" y="435"/>
                    </a:lnTo>
                    <a:lnTo>
                      <a:pt x="243" y="435"/>
                    </a:lnTo>
                    <a:lnTo>
                      <a:pt x="275" y="435"/>
                    </a:lnTo>
                    <a:lnTo>
                      <a:pt x="275" y="400"/>
                    </a:lnTo>
                    <a:lnTo>
                      <a:pt x="296" y="367"/>
                    </a:lnTo>
                    <a:lnTo>
                      <a:pt x="335" y="345"/>
                    </a:lnTo>
                    <a:lnTo>
                      <a:pt x="381" y="367"/>
                    </a:lnTo>
                    <a:lnTo>
                      <a:pt x="387" y="319"/>
                    </a:lnTo>
                    <a:lnTo>
                      <a:pt x="361" y="269"/>
                    </a:lnTo>
                    <a:lnTo>
                      <a:pt x="335" y="255"/>
                    </a:lnTo>
                    <a:lnTo>
                      <a:pt x="361" y="225"/>
                    </a:lnTo>
                    <a:lnTo>
                      <a:pt x="407" y="225"/>
                    </a:lnTo>
                    <a:lnTo>
                      <a:pt x="407" y="189"/>
                    </a:lnTo>
                    <a:lnTo>
                      <a:pt x="351" y="189"/>
                    </a:lnTo>
                    <a:lnTo>
                      <a:pt x="327" y="189"/>
                    </a:lnTo>
                    <a:lnTo>
                      <a:pt x="327" y="163"/>
                    </a:lnTo>
                    <a:lnTo>
                      <a:pt x="345" y="116"/>
                    </a:lnTo>
                    <a:lnTo>
                      <a:pt x="309" y="141"/>
                    </a:lnTo>
                    <a:lnTo>
                      <a:pt x="299" y="116"/>
                    </a:lnTo>
                    <a:lnTo>
                      <a:pt x="299" y="86"/>
                    </a:lnTo>
                    <a:lnTo>
                      <a:pt x="289" y="13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44C1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20520" name="Rectangle 47">
                <a:extLst>
                  <a:ext uri="{FF2B5EF4-FFF2-40B4-BE49-F238E27FC236}">
                    <a16:creationId xmlns:a16="http://schemas.microsoft.com/office/drawing/2014/main" id="{3385AE98-7D6B-44B1-BE86-6B4841B78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0" y="873"/>
                <a:ext cx="254" cy="30"/>
              </a:xfrm>
              <a:prstGeom prst="rect">
                <a:avLst/>
              </a:prstGeom>
              <a:solidFill>
                <a:srgbClr val="077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A50021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66699"/>
                  </a:buClr>
                  <a:buSzPct val="7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kumimoji="0" lang="en-US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21" name="Freeform 48">
                <a:extLst>
                  <a:ext uri="{FF2B5EF4-FFF2-40B4-BE49-F238E27FC236}">
                    <a16:creationId xmlns:a16="http://schemas.microsoft.com/office/drawing/2014/main" id="{2A123A69-3C1D-447A-93DE-B3AC882AE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0" y="386"/>
                <a:ext cx="44" cy="131"/>
              </a:xfrm>
              <a:custGeom>
                <a:avLst/>
                <a:gdLst>
                  <a:gd name="T0" fmla="*/ 0 w 133"/>
                  <a:gd name="T1" fmla="*/ 0 h 263"/>
                  <a:gd name="T2" fmla="*/ 4 w 133"/>
                  <a:gd name="T3" fmla="*/ 36 h 263"/>
                  <a:gd name="T4" fmla="*/ 15 w 133"/>
                  <a:gd name="T5" fmla="*/ 60 h 263"/>
                  <a:gd name="T6" fmla="*/ 15 w 133"/>
                  <a:gd name="T7" fmla="*/ 81 h 263"/>
                  <a:gd name="T8" fmla="*/ 24 w 133"/>
                  <a:gd name="T9" fmla="*/ 113 h 263"/>
                  <a:gd name="T10" fmla="*/ 30 w 133"/>
                  <a:gd name="T11" fmla="*/ 119 h 263"/>
                  <a:gd name="T12" fmla="*/ 30 w 133"/>
                  <a:gd name="T13" fmla="*/ 131 h 263"/>
                  <a:gd name="T14" fmla="*/ 44 w 133"/>
                  <a:gd name="T15" fmla="*/ 131 h 263"/>
                  <a:gd name="T16" fmla="*/ 38 w 133"/>
                  <a:gd name="T17" fmla="*/ 108 h 263"/>
                  <a:gd name="T18" fmla="*/ 26 w 133"/>
                  <a:gd name="T19" fmla="*/ 84 h 263"/>
                  <a:gd name="T20" fmla="*/ 28 w 133"/>
                  <a:gd name="T21" fmla="*/ 62 h 263"/>
                  <a:gd name="T22" fmla="*/ 12 w 133"/>
                  <a:gd name="T23" fmla="*/ 40 h 263"/>
                  <a:gd name="T24" fmla="*/ 6 w 133"/>
                  <a:gd name="T25" fmla="*/ 20 h 263"/>
                  <a:gd name="T26" fmla="*/ 0 w 133"/>
                  <a:gd name="T27" fmla="*/ 0 h 2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3" h="263">
                    <a:moveTo>
                      <a:pt x="0" y="0"/>
                    </a:moveTo>
                    <a:lnTo>
                      <a:pt x="12" y="72"/>
                    </a:lnTo>
                    <a:lnTo>
                      <a:pt x="45" y="120"/>
                    </a:lnTo>
                    <a:lnTo>
                      <a:pt x="45" y="162"/>
                    </a:lnTo>
                    <a:lnTo>
                      <a:pt x="72" y="226"/>
                    </a:lnTo>
                    <a:lnTo>
                      <a:pt x="91" y="238"/>
                    </a:lnTo>
                    <a:lnTo>
                      <a:pt x="91" y="263"/>
                    </a:lnTo>
                    <a:lnTo>
                      <a:pt x="133" y="263"/>
                    </a:lnTo>
                    <a:lnTo>
                      <a:pt x="114" y="216"/>
                    </a:lnTo>
                    <a:lnTo>
                      <a:pt x="80" y="168"/>
                    </a:lnTo>
                    <a:lnTo>
                      <a:pt x="84" y="124"/>
                    </a:lnTo>
                    <a:lnTo>
                      <a:pt x="35" y="80"/>
                    </a:lnTo>
                    <a:lnTo>
                      <a:pt x="19" y="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AD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</p:grp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67F5D277-2485-4CE2-925D-6ED1208C595C}"/>
              </a:ext>
            </a:extLst>
          </p:cNvPr>
          <p:cNvSpPr/>
          <p:nvPr/>
        </p:nvSpPr>
        <p:spPr>
          <a:xfrm>
            <a:off x="3883230" y="1095335"/>
            <a:ext cx="977175" cy="94888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sz="4000" dirty="0">
                <a:latin typeface="Arial Rounded MT Bold" panose="020F070403050403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>
            <a:extLst>
              <a:ext uri="{FF2B5EF4-FFF2-40B4-BE49-F238E27FC236}">
                <a16:creationId xmlns:a16="http://schemas.microsoft.com/office/drawing/2014/main" id="{78F12F75-BCB6-42E8-9659-89D65E74DF9B}"/>
              </a:ext>
            </a:extLst>
          </p:cNvPr>
          <p:cNvGrpSpPr>
            <a:grpSpLocks/>
          </p:cNvGrpSpPr>
          <p:nvPr/>
        </p:nvGrpSpPr>
        <p:grpSpPr bwMode="auto">
          <a:xfrm>
            <a:off x="6265997" y="214290"/>
            <a:ext cx="938213" cy="6643710"/>
            <a:chOff x="3562340" y="714356"/>
            <a:chExt cx="938222" cy="5760739"/>
          </a:xfrm>
          <a:solidFill>
            <a:srgbClr val="FF0000"/>
          </a:solidFill>
        </p:grpSpPr>
        <p:sp>
          <p:nvSpPr>
            <p:cNvPr id="34" name="Flowchart: Magnetic Disk 33">
              <a:extLst>
                <a:ext uri="{FF2B5EF4-FFF2-40B4-BE49-F238E27FC236}">
                  <a16:creationId xmlns:a16="http://schemas.microsoft.com/office/drawing/2014/main" id="{6C06C111-D108-4A8D-8E32-5D68721E4420}"/>
                </a:ext>
              </a:extLst>
            </p:cNvPr>
            <p:cNvSpPr/>
            <p:nvPr/>
          </p:nvSpPr>
          <p:spPr bwMode="auto">
            <a:xfrm>
              <a:off x="3571876" y="6081767"/>
              <a:ext cx="928686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5" name="Flowchart: Magnetic Disk 34">
              <a:extLst>
                <a:ext uri="{FF2B5EF4-FFF2-40B4-BE49-F238E27FC236}">
                  <a16:creationId xmlns:a16="http://schemas.microsoft.com/office/drawing/2014/main" id="{0AC8F68C-DE50-4B2E-B50A-6F1EC4834DBA}"/>
                </a:ext>
              </a:extLst>
            </p:cNvPr>
            <p:cNvSpPr/>
            <p:nvPr/>
          </p:nvSpPr>
          <p:spPr bwMode="auto">
            <a:xfrm>
              <a:off x="3786188" y="85725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6" name="Flowchart: Magnetic Disk 35">
              <a:extLst>
                <a:ext uri="{FF2B5EF4-FFF2-40B4-BE49-F238E27FC236}">
                  <a16:creationId xmlns:a16="http://schemas.microsoft.com/office/drawing/2014/main" id="{99FEF4D1-605E-488E-AC53-AF30C738337F}"/>
                </a:ext>
              </a:extLst>
            </p:cNvPr>
            <p:cNvSpPr/>
            <p:nvPr/>
          </p:nvSpPr>
          <p:spPr bwMode="auto">
            <a:xfrm>
              <a:off x="3786188" y="1119469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Flowchart: Magnetic Disk 36">
              <a:extLst>
                <a:ext uri="{FF2B5EF4-FFF2-40B4-BE49-F238E27FC236}">
                  <a16:creationId xmlns:a16="http://schemas.microsoft.com/office/drawing/2014/main" id="{ECAB5B59-2E84-4F2F-B664-03477F2DF0B1}"/>
                </a:ext>
              </a:extLst>
            </p:cNvPr>
            <p:cNvSpPr/>
            <p:nvPr/>
          </p:nvSpPr>
          <p:spPr bwMode="auto">
            <a:xfrm>
              <a:off x="3786188" y="138168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8" name="Flowchart: Magnetic Disk 37">
              <a:extLst>
                <a:ext uri="{FF2B5EF4-FFF2-40B4-BE49-F238E27FC236}">
                  <a16:creationId xmlns:a16="http://schemas.microsoft.com/office/drawing/2014/main" id="{4D1417E3-D6C6-4E3D-A2DA-21ED53454B6F}"/>
                </a:ext>
              </a:extLst>
            </p:cNvPr>
            <p:cNvSpPr/>
            <p:nvPr/>
          </p:nvSpPr>
          <p:spPr bwMode="auto">
            <a:xfrm>
              <a:off x="3786188" y="1643906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9" name="Flowchart: Magnetic Disk 38">
              <a:extLst>
                <a:ext uri="{FF2B5EF4-FFF2-40B4-BE49-F238E27FC236}">
                  <a16:creationId xmlns:a16="http://schemas.microsoft.com/office/drawing/2014/main" id="{38C1C211-74FE-4FE6-9D7B-D6E889B8D443}"/>
                </a:ext>
              </a:extLst>
            </p:cNvPr>
            <p:cNvSpPr/>
            <p:nvPr/>
          </p:nvSpPr>
          <p:spPr bwMode="auto">
            <a:xfrm>
              <a:off x="3786188" y="184057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0" name="Flowchart: Magnetic Disk 39">
              <a:extLst>
                <a:ext uri="{FF2B5EF4-FFF2-40B4-BE49-F238E27FC236}">
                  <a16:creationId xmlns:a16="http://schemas.microsoft.com/office/drawing/2014/main" id="{5A5FBEC0-A14C-40AC-BB95-8384C59332EF}"/>
                </a:ext>
              </a:extLst>
            </p:cNvPr>
            <p:cNvSpPr/>
            <p:nvPr/>
          </p:nvSpPr>
          <p:spPr bwMode="auto">
            <a:xfrm>
              <a:off x="3786188" y="2102789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1" name="Flowchart: Magnetic Disk 40">
              <a:extLst>
                <a:ext uri="{FF2B5EF4-FFF2-40B4-BE49-F238E27FC236}">
                  <a16:creationId xmlns:a16="http://schemas.microsoft.com/office/drawing/2014/main" id="{B4904D3A-0047-4EEA-86FA-D5AF6CFEBA18}"/>
                </a:ext>
              </a:extLst>
            </p:cNvPr>
            <p:cNvSpPr/>
            <p:nvPr/>
          </p:nvSpPr>
          <p:spPr bwMode="auto">
            <a:xfrm>
              <a:off x="3786188" y="236500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2" name="Flowchart: Magnetic Disk 41">
              <a:extLst>
                <a:ext uri="{FF2B5EF4-FFF2-40B4-BE49-F238E27FC236}">
                  <a16:creationId xmlns:a16="http://schemas.microsoft.com/office/drawing/2014/main" id="{E37546B3-385A-49BA-B38E-E80286579CFB}"/>
                </a:ext>
              </a:extLst>
            </p:cNvPr>
            <p:cNvSpPr/>
            <p:nvPr/>
          </p:nvSpPr>
          <p:spPr bwMode="auto">
            <a:xfrm>
              <a:off x="3786188" y="2627226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Flowchart: Magnetic Disk 42">
              <a:extLst>
                <a:ext uri="{FF2B5EF4-FFF2-40B4-BE49-F238E27FC236}">
                  <a16:creationId xmlns:a16="http://schemas.microsoft.com/office/drawing/2014/main" id="{07D18FAF-927F-457D-AB09-1D8A388F9E96}"/>
                </a:ext>
              </a:extLst>
            </p:cNvPr>
            <p:cNvSpPr/>
            <p:nvPr/>
          </p:nvSpPr>
          <p:spPr bwMode="auto">
            <a:xfrm>
              <a:off x="3786188" y="2889445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4" name="Flowchart: Magnetic Disk 43">
              <a:extLst>
                <a:ext uri="{FF2B5EF4-FFF2-40B4-BE49-F238E27FC236}">
                  <a16:creationId xmlns:a16="http://schemas.microsoft.com/office/drawing/2014/main" id="{3C0BB2BF-DCF7-482F-90AE-29636C608351}"/>
                </a:ext>
              </a:extLst>
            </p:cNvPr>
            <p:cNvSpPr/>
            <p:nvPr/>
          </p:nvSpPr>
          <p:spPr bwMode="auto">
            <a:xfrm>
              <a:off x="3786188" y="3151663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5" name="Flowchart: Magnetic Disk 44">
              <a:extLst>
                <a:ext uri="{FF2B5EF4-FFF2-40B4-BE49-F238E27FC236}">
                  <a16:creationId xmlns:a16="http://schemas.microsoft.com/office/drawing/2014/main" id="{156DD3AA-F6AE-4E01-BB62-355ADFC5F61C}"/>
                </a:ext>
              </a:extLst>
            </p:cNvPr>
            <p:cNvSpPr/>
            <p:nvPr/>
          </p:nvSpPr>
          <p:spPr bwMode="auto">
            <a:xfrm>
              <a:off x="3786188" y="3413882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6" name="Flowchart: Magnetic Disk 45">
              <a:extLst>
                <a:ext uri="{FF2B5EF4-FFF2-40B4-BE49-F238E27FC236}">
                  <a16:creationId xmlns:a16="http://schemas.microsoft.com/office/drawing/2014/main" id="{7128D860-814D-4969-9381-8E539FB9E578}"/>
                </a:ext>
              </a:extLst>
            </p:cNvPr>
            <p:cNvSpPr/>
            <p:nvPr/>
          </p:nvSpPr>
          <p:spPr bwMode="auto">
            <a:xfrm>
              <a:off x="3786188" y="367610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7" name="Flowchart: Magnetic Disk 46">
              <a:extLst>
                <a:ext uri="{FF2B5EF4-FFF2-40B4-BE49-F238E27FC236}">
                  <a16:creationId xmlns:a16="http://schemas.microsoft.com/office/drawing/2014/main" id="{0647EC9C-1811-4C4A-8E05-0F33342015F9}"/>
                </a:ext>
              </a:extLst>
            </p:cNvPr>
            <p:cNvSpPr/>
            <p:nvPr/>
          </p:nvSpPr>
          <p:spPr bwMode="auto">
            <a:xfrm>
              <a:off x="3786188" y="3872765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8" name="Flowchart: Magnetic Disk 47">
              <a:extLst>
                <a:ext uri="{FF2B5EF4-FFF2-40B4-BE49-F238E27FC236}">
                  <a16:creationId xmlns:a16="http://schemas.microsoft.com/office/drawing/2014/main" id="{7B643D67-4F11-493F-BDAD-B178AAB89684}"/>
                </a:ext>
              </a:extLst>
            </p:cNvPr>
            <p:cNvSpPr/>
            <p:nvPr/>
          </p:nvSpPr>
          <p:spPr bwMode="auto">
            <a:xfrm>
              <a:off x="3786188" y="4134984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9" name="Flowchart: Magnetic Disk 48">
              <a:extLst>
                <a:ext uri="{FF2B5EF4-FFF2-40B4-BE49-F238E27FC236}">
                  <a16:creationId xmlns:a16="http://schemas.microsoft.com/office/drawing/2014/main" id="{158D460B-179F-4E34-8E20-ADDBD7EAFF59}"/>
                </a:ext>
              </a:extLst>
            </p:cNvPr>
            <p:cNvSpPr/>
            <p:nvPr/>
          </p:nvSpPr>
          <p:spPr bwMode="auto">
            <a:xfrm>
              <a:off x="3786188" y="4397202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0" name="Flowchart: Magnetic Disk 49">
              <a:extLst>
                <a:ext uri="{FF2B5EF4-FFF2-40B4-BE49-F238E27FC236}">
                  <a16:creationId xmlns:a16="http://schemas.microsoft.com/office/drawing/2014/main" id="{3FC2E3A3-13BE-42FE-AD96-1AD51A31596D}"/>
                </a:ext>
              </a:extLst>
            </p:cNvPr>
            <p:cNvSpPr/>
            <p:nvPr/>
          </p:nvSpPr>
          <p:spPr bwMode="auto">
            <a:xfrm>
              <a:off x="3786188" y="465942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1" name="Flowchart: Magnetic Disk 50">
              <a:extLst>
                <a:ext uri="{FF2B5EF4-FFF2-40B4-BE49-F238E27FC236}">
                  <a16:creationId xmlns:a16="http://schemas.microsoft.com/office/drawing/2014/main" id="{5A981E5F-A90F-4710-A905-A7AF3DE14DCA}"/>
                </a:ext>
              </a:extLst>
            </p:cNvPr>
            <p:cNvSpPr/>
            <p:nvPr/>
          </p:nvSpPr>
          <p:spPr bwMode="auto">
            <a:xfrm>
              <a:off x="3786188" y="4790508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2" name="Flowchart: Magnetic Disk 51">
              <a:extLst>
                <a:ext uri="{FF2B5EF4-FFF2-40B4-BE49-F238E27FC236}">
                  <a16:creationId xmlns:a16="http://schemas.microsoft.com/office/drawing/2014/main" id="{4A847E63-B139-4B3F-8593-CE6165435B41}"/>
                </a:ext>
              </a:extLst>
            </p:cNvPr>
            <p:cNvSpPr/>
            <p:nvPr/>
          </p:nvSpPr>
          <p:spPr bwMode="auto">
            <a:xfrm>
              <a:off x="3786188" y="505272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3" name="Flowchart: Magnetic Disk 52">
              <a:extLst>
                <a:ext uri="{FF2B5EF4-FFF2-40B4-BE49-F238E27FC236}">
                  <a16:creationId xmlns:a16="http://schemas.microsoft.com/office/drawing/2014/main" id="{8F4E33D0-E639-48B0-8BED-8F6D2CA3E0CC}"/>
                </a:ext>
              </a:extLst>
            </p:cNvPr>
            <p:cNvSpPr/>
            <p:nvPr/>
          </p:nvSpPr>
          <p:spPr bwMode="auto">
            <a:xfrm>
              <a:off x="3786188" y="524939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4" name="Flowchart: Magnetic Disk 53">
              <a:extLst>
                <a:ext uri="{FF2B5EF4-FFF2-40B4-BE49-F238E27FC236}">
                  <a16:creationId xmlns:a16="http://schemas.microsoft.com/office/drawing/2014/main" id="{17D41CD1-D483-470F-A879-F63F88D29916}"/>
                </a:ext>
              </a:extLst>
            </p:cNvPr>
            <p:cNvSpPr/>
            <p:nvPr/>
          </p:nvSpPr>
          <p:spPr bwMode="auto">
            <a:xfrm>
              <a:off x="3786188" y="551161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5" name="Flowchart: Magnetic Disk 54">
              <a:extLst>
                <a:ext uri="{FF2B5EF4-FFF2-40B4-BE49-F238E27FC236}">
                  <a16:creationId xmlns:a16="http://schemas.microsoft.com/office/drawing/2014/main" id="{E0BF368A-7232-4980-BC7D-A7132D3406C0}"/>
                </a:ext>
              </a:extLst>
            </p:cNvPr>
            <p:cNvSpPr/>
            <p:nvPr/>
          </p:nvSpPr>
          <p:spPr bwMode="auto">
            <a:xfrm>
              <a:off x="3786188" y="5773828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6" name="Flowchart: Magnetic Disk 55">
              <a:extLst>
                <a:ext uri="{FF2B5EF4-FFF2-40B4-BE49-F238E27FC236}">
                  <a16:creationId xmlns:a16="http://schemas.microsoft.com/office/drawing/2014/main" id="{644D93EB-EAEA-41B1-9927-FBCC498B1ACF}"/>
                </a:ext>
              </a:extLst>
            </p:cNvPr>
            <p:cNvSpPr/>
            <p:nvPr/>
          </p:nvSpPr>
          <p:spPr bwMode="auto">
            <a:xfrm>
              <a:off x="3562340" y="714356"/>
              <a:ext cx="938222" cy="250452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EF6E79B7-57A8-4AF4-98D4-4FD7F872B454}"/>
              </a:ext>
            </a:extLst>
          </p:cNvPr>
          <p:cNvGrpSpPr>
            <a:grpSpLocks/>
          </p:cNvGrpSpPr>
          <p:nvPr/>
        </p:nvGrpSpPr>
        <p:grpSpPr bwMode="auto">
          <a:xfrm>
            <a:off x="1425855" y="214290"/>
            <a:ext cx="938213" cy="6643710"/>
            <a:chOff x="3562340" y="714356"/>
            <a:chExt cx="938222" cy="5760739"/>
          </a:xfrm>
          <a:solidFill>
            <a:srgbClr val="FF0000"/>
          </a:solidFill>
        </p:grpSpPr>
        <p:sp>
          <p:nvSpPr>
            <p:cNvPr id="10" name="Flowchart: Magnetic Disk 9">
              <a:extLst>
                <a:ext uri="{FF2B5EF4-FFF2-40B4-BE49-F238E27FC236}">
                  <a16:creationId xmlns:a16="http://schemas.microsoft.com/office/drawing/2014/main" id="{B39204C6-1930-4D40-8923-E98A569054CC}"/>
                </a:ext>
              </a:extLst>
            </p:cNvPr>
            <p:cNvSpPr/>
            <p:nvPr/>
          </p:nvSpPr>
          <p:spPr bwMode="auto">
            <a:xfrm>
              <a:off x="3571876" y="6081767"/>
              <a:ext cx="928686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" name="Flowchart: Magnetic Disk 10">
              <a:extLst>
                <a:ext uri="{FF2B5EF4-FFF2-40B4-BE49-F238E27FC236}">
                  <a16:creationId xmlns:a16="http://schemas.microsoft.com/office/drawing/2014/main" id="{4DA9E61E-87DD-4401-9F08-EB0322847B7A}"/>
                </a:ext>
              </a:extLst>
            </p:cNvPr>
            <p:cNvSpPr/>
            <p:nvPr/>
          </p:nvSpPr>
          <p:spPr bwMode="auto">
            <a:xfrm>
              <a:off x="3786188" y="85725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Flowchart: Magnetic Disk 11">
              <a:extLst>
                <a:ext uri="{FF2B5EF4-FFF2-40B4-BE49-F238E27FC236}">
                  <a16:creationId xmlns:a16="http://schemas.microsoft.com/office/drawing/2014/main" id="{FDA6ABB2-3532-4151-A531-C5540045F48E}"/>
                </a:ext>
              </a:extLst>
            </p:cNvPr>
            <p:cNvSpPr/>
            <p:nvPr/>
          </p:nvSpPr>
          <p:spPr bwMode="auto">
            <a:xfrm>
              <a:off x="3786188" y="1119469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Flowchart: Magnetic Disk 12">
              <a:extLst>
                <a:ext uri="{FF2B5EF4-FFF2-40B4-BE49-F238E27FC236}">
                  <a16:creationId xmlns:a16="http://schemas.microsoft.com/office/drawing/2014/main" id="{361105F9-86B5-4D0D-BB4E-4DD9E9624761}"/>
                </a:ext>
              </a:extLst>
            </p:cNvPr>
            <p:cNvSpPr/>
            <p:nvPr/>
          </p:nvSpPr>
          <p:spPr bwMode="auto">
            <a:xfrm>
              <a:off x="3786188" y="138168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Flowchart: Magnetic Disk 13">
              <a:extLst>
                <a:ext uri="{FF2B5EF4-FFF2-40B4-BE49-F238E27FC236}">
                  <a16:creationId xmlns:a16="http://schemas.microsoft.com/office/drawing/2014/main" id="{E18A0C46-DA22-4D10-8FEF-33CCA8EC0C6D}"/>
                </a:ext>
              </a:extLst>
            </p:cNvPr>
            <p:cNvSpPr/>
            <p:nvPr/>
          </p:nvSpPr>
          <p:spPr bwMode="auto">
            <a:xfrm>
              <a:off x="3786188" y="1643906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Flowchart: Magnetic Disk 14">
              <a:extLst>
                <a:ext uri="{FF2B5EF4-FFF2-40B4-BE49-F238E27FC236}">
                  <a16:creationId xmlns:a16="http://schemas.microsoft.com/office/drawing/2014/main" id="{46489138-FE08-4A4F-A33C-031E508AF769}"/>
                </a:ext>
              </a:extLst>
            </p:cNvPr>
            <p:cNvSpPr/>
            <p:nvPr/>
          </p:nvSpPr>
          <p:spPr bwMode="auto">
            <a:xfrm>
              <a:off x="3786188" y="184057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Flowchart: Magnetic Disk 15">
              <a:extLst>
                <a:ext uri="{FF2B5EF4-FFF2-40B4-BE49-F238E27FC236}">
                  <a16:creationId xmlns:a16="http://schemas.microsoft.com/office/drawing/2014/main" id="{3BA51CDC-C318-487A-9106-D2F0EFC806AC}"/>
                </a:ext>
              </a:extLst>
            </p:cNvPr>
            <p:cNvSpPr/>
            <p:nvPr/>
          </p:nvSpPr>
          <p:spPr bwMode="auto">
            <a:xfrm>
              <a:off x="3786188" y="2102789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Flowchart: Magnetic Disk 16">
              <a:extLst>
                <a:ext uri="{FF2B5EF4-FFF2-40B4-BE49-F238E27FC236}">
                  <a16:creationId xmlns:a16="http://schemas.microsoft.com/office/drawing/2014/main" id="{801C8300-DF7E-404D-BC16-555A861ED412}"/>
                </a:ext>
              </a:extLst>
            </p:cNvPr>
            <p:cNvSpPr/>
            <p:nvPr/>
          </p:nvSpPr>
          <p:spPr bwMode="auto">
            <a:xfrm>
              <a:off x="3786188" y="236500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Flowchart: Magnetic Disk 17">
              <a:extLst>
                <a:ext uri="{FF2B5EF4-FFF2-40B4-BE49-F238E27FC236}">
                  <a16:creationId xmlns:a16="http://schemas.microsoft.com/office/drawing/2014/main" id="{89AB8E02-FC0A-4DDC-8D7E-EB3650D40F26}"/>
                </a:ext>
              </a:extLst>
            </p:cNvPr>
            <p:cNvSpPr/>
            <p:nvPr/>
          </p:nvSpPr>
          <p:spPr bwMode="auto">
            <a:xfrm>
              <a:off x="3786188" y="2627226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Flowchart: Magnetic Disk 18">
              <a:extLst>
                <a:ext uri="{FF2B5EF4-FFF2-40B4-BE49-F238E27FC236}">
                  <a16:creationId xmlns:a16="http://schemas.microsoft.com/office/drawing/2014/main" id="{5784F98C-6E4E-4A13-B8B8-1ED43048A7B2}"/>
                </a:ext>
              </a:extLst>
            </p:cNvPr>
            <p:cNvSpPr/>
            <p:nvPr/>
          </p:nvSpPr>
          <p:spPr bwMode="auto">
            <a:xfrm>
              <a:off x="3786188" y="2889445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Flowchart: Magnetic Disk 19">
              <a:extLst>
                <a:ext uri="{FF2B5EF4-FFF2-40B4-BE49-F238E27FC236}">
                  <a16:creationId xmlns:a16="http://schemas.microsoft.com/office/drawing/2014/main" id="{18BCA30C-8BF1-45D6-8C3D-8C3A4B99C61F}"/>
                </a:ext>
              </a:extLst>
            </p:cNvPr>
            <p:cNvSpPr/>
            <p:nvPr/>
          </p:nvSpPr>
          <p:spPr bwMode="auto">
            <a:xfrm>
              <a:off x="3786188" y="3151663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Flowchart: Magnetic Disk 20">
              <a:extLst>
                <a:ext uri="{FF2B5EF4-FFF2-40B4-BE49-F238E27FC236}">
                  <a16:creationId xmlns:a16="http://schemas.microsoft.com/office/drawing/2014/main" id="{99085171-F8EB-4DE7-B098-36D5A859CDB8}"/>
                </a:ext>
              </a:extLst>
            </p:cNvPr>
            <p:cNvSpPr/>
            <p:nvPr/>
          </p:nvSpPr>
          <p:spPr bwMode="auto">
            <a:xfrm>
              <a:off x="3786188" y="3413882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Flowchart: Magnetic Disk 21">
              <a:extLst>
                <a:ext uri="{FF2B5EF4-FFF2-40B4-BE49-F238E27FC236}">
                  <a16:creationId xmlns:a16="http://schemas.microsoft.com/office/drawing/2014/main" id="{9EE00D9B-B0CF-4BD1-A617-26138ADE90DD}"/>
                </a:ext>
              </a:extLst>
            </p:cNvPr>
            <p:cNvSpPr/>
            <p:nvPr/>
          </p:nvSpPr>
          <p:spPr bwMode="auto">
            <a:xfrm>
              <a:off x="3786188" y="367610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3" name="Flowchart: Magnetic Disk 22">
              <a:extLst>
                <a:ext uri="{FF2B5EF4-FFF2-40B4-BE49-F238E27FC236}">
                  <a16:creationId xmlns:a16="http://schemas.microsoft.com/office/drawing/2014/main" id="{E03C90C2-93EF-44EB-9D90-05BD15A236DE}"/>
                </a:ext>
              </a:extLst>
            </p:cNvPr>
            <p:cNvSpPr/>
            <p:nvPr/>
          </p:nvSpPr>
          <p:spPr bwMode="auto">
            <a:xfrm>
              <a:off x="3786188" y="3872765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Flowchart: Magnetic Disk 23">
              <a:extLst>
                <a:ext uri="{FF2B5EF4-FFF2-40B4-BE49-F238E27FC236}">
                  <a16:creationId xmlns:a16="http://schemas.microsoft.com/office/drawing/2014/main" id="{5F5860C6-9ACA-4323-BD23-ACB4B2374395}"/>
                </a:ext>
              </a:extLst>
            </p:cNvPr>
            <p:cNvSpPr/>
            <p:nvPr/>
          </p:nvSpPr>
          <p:spPr bwMode="auto">
            <a:xfrm>
              <a:off x="3786188" y="4134984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Flowchart: Magnetic Disk 24">
              <a:extLst>
                <a:ext uri="{FF2B5EF4-FFF2-40B4-BE49-F238E27FC236}">
                  <a16:creationId xmlns:a16="http://schemas.microsoft.com/office/drawing/2014/main" id="{9CD90606-E6FB-4B88-83AE-17B9D2816E27}"/>
                </a:ext>
              </a:extLst>
            </p:cNvPr>
            <p:cNvSpPr/>
            <p:nvPr/>
          </p:nvSpPr>
          <p:spPr bwMode="auto">
            <a:xfrm>
              <a:off x="3786188" y="4397202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Flowchart: Magnetic Disk 25">
              <a:extLst>
                <a:ext uri="{FF2B5EF4-FFF2-40B4-BE49-F238E27FC236}">
                  <a16:creationId xmlns:a16="http://schemas.microsoft.com/office/drawing/2014/main" id="{7A9FF3E0-1962-4A84-BD3E-66ED3A206A46}"/>
                </a:ext>
              </a:extLst>
            </p:cNvPr>
            <p:cNvSpPr/>
            <p:nvPr/>
          </p:nvSpPr>
          <p:spPr bwMode="auto">
            <a:xfrm>
              <a:off x="3786188" y="465942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Flowchart: Magnetic Disk 26">
              <a:extLst>
                <a:ext uri="{FF2B5EF4-FFF2-40B4-BE49-F238E27FC236}">
                  <a16:creationId xmlns:a16="http://schemas.microsoft.com/office/drawing/2014/main" id="{7D99FA74-0A5B-45F4-B3EC-51856C8E52F1}"/>
                </a:ext>
              </a:extLst>
            </p:cNvPr>
            <p:cNvSpPr/>
            <p:nvPr/>
          </p:nvSpPr>
          <p:spPr bwMode="auto">
            <a:xfrm>
              <a:off x="3786188" y="4790508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8" name="Flowchart: Magnetic Disk 27">
              <a:extLst>
                <a:ext uri="{FF2B5EF4-FFF2-40B4-BE49-F238E27FC236}">
                  <a16:creationId xmlns:a16="http://schemas.microsoft.com/office/drawing/2014/main" id="{2118A105-00C4-42F5-AB7B-7BB81B9BFC07}"/>
                </a:ext>
              </a:extLst>
            </p:cNvPr>
            <p:cNvSpPr/>
            <p:nvPr/>
          </p:nvSpPr>
          <p:spPr bwMode="auto">
            <a:xfrm>
              <a:off x="3786188" y="5052727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Flowchart: Magnetic Disk 28">
              <a:extLst>
                <a:ext uri="{FF2B5EF4-FFF2-40B4-BE49-F238E27FC236}">
                  <a16:creationId xmlns:a16="http://schemas.microsoft.com/office/drawing/2014/main" id="{0870169D-31AE-473D-AE68-F71B50EA26C7}"/>
                </a:ext>
              </a:extLst>
            </p:cNvPr>
            <p:cNvSpPr/>
            <p:nvPr/>
          </p:nvSpPr>
          <p:spPr bwMode="auto">
            <a:xfrm>
              <a:off x="3786188" y="5249391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Flowchart: Magnetic Disk 29">
              <a:extLst>
                <a:ext uri="{FF2B5EF4-FFF2-40B4-BE49-F238E27FC236}">
                  <a16:creationId xmlns:a16="http://schemas.microsoft.com/office/drawing/2014/main" id="{F940FB2C-06FE-4C88-9320-6899AABFF58F}"/>
                </a:ext>
              </a:extLst>
            </p:cNvPr>
            <p:cNvSpPr/>
            <p:nvPr/>
          </p:nvSpPr>
          <p:spPr bwMode="auto">
            <a:xfrm>
              <a:off x="3786188" y="5511610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1" name="Flowchart: Magnetic Disk 30">
              <a:extLst>
                <a:ext uri="{FF2B5EF4-FFF2-40B4-BE49-F238E27FC236}">
                  <a16:creationId xmlns:a16="http://schemas.microsoft.com/office/drawing/2014/main" id="{D2B01988-9B44-43B2-8F55-BFB714DD0853}"/>
                </a:ext>
              </a:extLst>
            </p:cNvPr>
            <p:cNvSpPr/>
            <p:nvPr/>
          </p:nvSpPr>
          <p:spPr bwMode="auto">
            <a:xfrm>
              <a:off x="3786188" y="5773828"/>
              <a:ext cx="500062" cy="39332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2" name="Flowchart: Magnetic Disk 31">
              <a:extLst>
                <a:ext uri="{FF2B5EF4-FFF2-40B4-BE49-F238E27FC236}">
                  <a16:creationId xmlns:a16="http://schemas.microsoft.com/office/drawing/2014/main" id="{4762C84D-FB1A-4A3F-A64B-5E5F48F3062D}"/>
                </a:ext>
              </a:extLst>
            </p:cNvPr>
            <p:cNvSpPr/>
            <p:nvPr/>
          </p:nvSpPr>
          <p:spPr bwMode="auto">
            <a:xfrm>
              <a:off x="3562340" y="714356"/>
              <a:ext cx="938222" cy="250452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id-ID" sz="18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2B3470E-B5E7-4DCA-B160-C0AF4C05BCEA}"/>
              </a:ext>
            </a:extLst>
          </p:cNvPr>
          <p:cNvSpPr/>
          <p:nvPr/>
        </p:nvSpPr>
        <p:spPr>
          <a:xfrm>
            <a:off x="571475" y="642919"/>
            <a:ext cx="7786743" cy="1143008"/>
          </a:xfrm>
          <a:prstGeom prst="roundRect">
            <a:avLst>
              <a:gd name="adj" fmla="val 7524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800" dirty="0">
                <a:solidFill>
                  <a:prstClr val="white"/>
                </a:solidFill>
                <a:latin typeface="Arial Rounded MT Bold" pitchFamily="34" charset="0"/>
              </a:rPr>
              <a:t> PENGERTIAN METODE PENELITIAAN</a:t>
            </a:r>
            <a:endParaRPr kumimoji="0" lang="id-ID" sz="2800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1931D45-76A7-4120-BD87-384098C5C53D}"/>
              </a:ext>
            </a:extLst>
          </p:cNvPr>
          <p:cNvSpPr/>
          <p:nvPr/>
        </p:nvSpPr>
        <p:spPr>
          <a:xfrm>
            <a:off x="500069" y="2000240"/>
            <a:ext cx="7929619" cy="3214710"/>
          </a:xfrm>
          <a:prstGeom prst="roundRect">
            <a:avLst>
              <a:gd name="adj" fmla="val 4964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31925" indent="-14319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800" dirty="0">
                <a:solidFill>
                  <a:prstClr val="white"/>
                </a:solidFill>
                <a:latin typeface="Arial Rounded MT Bold" pitchFamily="34" charset="0"/>
              </a:rPr>
              <a:t>	</a:t>
            </a:r>
            <a:r>
              <a:rPr kumimoji="0" lang="en-GB" sz="3200" dirty="0">
                <a:solidFill>
                  <a:prstClr val="white"/>
                </a:solidFill>
                <a:latin typeface="Arial Rounded MT Bold" pitchFamily="34" charset="0"/>
              </a:rPr>
              <a:t>CARA ILMIAH UNTUK MENDAPATKAN DATA </a:t>
            </a:r>
          </a:p>
          <a:p>
            <a:pPr marL="1431925" indent="-14319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3200" dirty="0">
                <a:solidFill>
                  <a:prstClr val="white"/>
                </a:solidFill>
                <a:latin typeface="Arial Rounded MT Bold" pitchFamily="34" charset="0"/>
              </a:rPr>
              <a:t>	DENGAN TUJUAN DAN KEGUNAAN TERENTU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D09B9992-8488-4AB7-B9BB-410781D0E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95938" y="523716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7E2E46-E54A-4531-838B-594348189F0A}" type="slidenum">
              <a:rPr lang="en-US" altLang="en-US" sz="14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4565A525-458B-4846-8FF4-9290B5DF0954}"/>
              </a:ext>
            </a:extLst>
          </p:cNvPr>
          <p:cNvSpPr/>
          <p:nvPr/>
        </p:nvSpPr>
        <p:spPr>
          <a:xfrm>
            <a:off x="755576" y="2589659"/>
            <a:ext cx="2772308" cy="1584176"/>
          </a:xfrm>
          <a:prstGeom prst="flowChartDocumen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KOMPONEN DALAM METODE PENELITIAN </a:t>
            </a:r>
            <a:endParaRPr kumimoji="0" lang="en-ID" sz="2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700DE2B3-D260-430E-84F5-615D2911B816}"/>
              </a:ext>
            </a:extLst>
          </p:cNvPr>
          <p:cNvSpPr/>
          <p:nvPr/>
        </p:nvSpPr>
        <p:spPr>
          <a:xfrm>
            <a:off x="4990514" y="458423"/>
            <a:ext cx="2554032" cy="1372278"/>
          </a:xfrm>
          <a:prstGeom prst="flowChartDocumen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 1. CARA ILMIAH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F250DB8E-6229-4375-97D1-CB947E2246C2}"/>
              </a:ext>
            </a:extLst>
          </p:cNvPr>
          <p:cNvSpPr/>
          <p:nvPr/>
        </p:nvSpPr>
        <p:spPr>
          <a:xfrm>
            <a:off x="5054890" y="2030088"/>
            <a:ext cx="2482024" cy="1313649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2. DATA</a:t>
            </a:r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33217A24-5758-40ED-8ACD-F5E7017C0AF6}"/>
              </a:ext>
            </a:extLst>
          </p:cNvPr>
          <p:cNvSpPr/>
          <p:nvPr/>
        </p:nvSpPr>
        <p:spPr>
          <a:xfrm>
            <a:off x="5040052" y="4908350"/>
            <a:ext cx="2554032" cy="1265384"/>
          </a:xfrm>
          <a:prstGeom prst="flowChartDocumen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4</a:t>
            </a: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. KEGUNAAN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A5AA5C2-7968-45DE-ACFD-065E0F75552D}"/>
              </a:ext>
            </a:extLst>
          </p:cNvPr>
          <p:cNvSpPr/>
          <p:nvPr/>
        </p:nvSpPr>
        <p:spPr>
          <a:xfrm rot="16200000">
            <a:off x="1218281" y="3104964"/>
            <a:ext cx="5472608" cy="504056"/>
          </a:xfrm>
          <a:prstGeom prst="triangle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A3899E-A886-49E2-9266-B1978F1CAC9A}"/>
              </a:ext>
            </a:extLst>
          </p:cNvPr>
          <p:cNvSpPr/>
          <p:nvPr/>
        </p:nvSpPr>
        <p:spPr>
          <a:xfrm>
            <a:off x="4258434" y="404664"/>
            <a:ext cx="313566" cy="576907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Arrow: Striped Right 10">
            <a:extLst>
              <a:ext uri="{FF2B5EF4-FFF2-40B4-BE49-F238E27FC236}">
                <a16:creationId xmlns:a16="http://schemas.microsoft.com/office/drawing/2014/main" id="{DA6EEFC9-546B-4C03-8B80-19E908DFD7C6}"/>
              </a:ext>
            </a:extLst>
          </p:cNvPr>
          <p:cNvSpPr/>
          <p:nvPr/>
        </p:nvSpPr>
        <p:spPr>
          <a:xfrm>
            <a:off x="4192898" y="921098"/>
            <a:ext cx="797616" cy="576064"/>
          </a:xfrm>
          <a:prstGeom prst="stripedRightArrow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Arrow: Striped Right 11">
            <a:extLst>
              <a:ext uri="{FF2B5EF4-FFF2-40B4-BE49-F238E27FC236}">
                <a16:creationId xmlns:a16="http://schemas.microsoft.com/office/drawing/2014/main" id="{337A8462-04CE-48EA-99DD-BE0FBDEF08CF}"/>
              </a:ext>
            </a:extLst>
          </p:cNvPr>
          <p:cNvSpPr/>
          <p:nvPr/>
        </p:nvSpPr>
        <p:spPr>
          <a:xfrm>
            <a:off x="4192898" y="2376842"/>
            <a:ext cx="797616" cy="576064"/>
          </a:xfrm>
          <a:prstGeom prst="stripedRightArrow">
            <a:avLst/>
          </a:prstGeom>
          <a:solidFill>
            <a:srgbClr val="0033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E2BC3097-9D57-4029-9451-AAF653A57C90}"/>
              </a:ext>
            </a:extLst>
          </p:cNvPr>
          <p:cNvSpPr/>
          <p:nvPr/>
        </p:nvSpPr>
        <p:spPr>
          <a:xfrm>
            <a:off x="4206614" y="5137299"/>
            <a:ext cx="797616" cy="576064"/>
          </a:xfrm>
          <a:prstGeom prst="stripedRightArrow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lowchart: Document 13">
            <a:extLst>
              <a:ext uri="{FF2B5EF4-FFF2-40B4-BE49-F238E27FC236}">
                <a16:creationId xmlns:a16="http://schemas.microsoft.com/office/drawing/2014/main" id="{D809615A-6C0A-4541-A879-7EFE1384C53E}"/>
              </a:ext>
            </a:extLst>
          </p:cNvPr>
          <p:cNvSpPr/>
          <p:nvPr/>
        </p:nvSpPr>
        <p:spPr>
          <a:xfrm>
            <a:off x="5040052" y="3470590"/>
            <a:ext cx="2482024" cy="1184387"/>
          </a:xfrm>
          <a:prstGeom prst="flowChartDocumen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3</a:t>
            </a: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. </a:t>
            </a: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TUJUAN</a:t>
            </a:r>
            <a:endParaRPr kumimoji="0" lang="en-ID" sz="2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Arrow: Striped Right 14">
            <a:extLst>
              <a:ext uri="{FF2B5EF4-FFF2-40B4-BE49-F238E27FC236}">
                <a16:creationId xmlns:a16="http://schemas.microsoft.com/office/drawing/2014/main" id="{E31BA986-DF6F-4CC8-97D6-048F1C59C9F4}"/>
              </a:ext>
            </a:extLst>
          </p:cNvPr>
          <p:cNvSpPr/>
          <p:nvPr/>
        </p:nvSpPr>
        <p:spPr>
          <a:xfrm>
            <a:off x="4192898" y="3711864"/>
            <a:ext cx="797616" cy="576064"/>
          </a:xfrm>
          <a:prstGeom prst="stripedRightArrow">
            <a:avLst/>
          </a:prstGeom>
          <a:solidFill>
            <a:srgbClr val="33993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ID" sz="180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ck Arc 5">
            <a:extLst>
              <a:ext uri="{FF2B5EF4-FFF2-40B4-BE49-F238E27FC236}">
                <a16:creationId xmlns:a16="http://schemas.microsoft.com/office/drawing/2014/main" id="{8812F22C-1947-4D78-BA15-74F3BDEF55E9}"/>
              </a:ext>
            </a:extLst>
          </p:cNvPr>
          <p:cNvSpPr/>
          <p:nvPr/>
        </p:nvSpPr>
        <p:spPr>
          <a:xfrm rot="16200000">
            <a:off x="1287612" y="2096852"/>
            <a:ext cx="5760640" cy="2520280"/>
          </a:xfrm>
          <a:prstGeom prst="blockArc">
            <a:avLst>
              <a:gd name="adj1" fmla="val 9901519"/>
              <a:gd name="adj2" fmla="val 948928"/>
              <a:gd name="adj3" fmla="val 20383"/>
            </a:avLst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ID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BFE3C080-5BD8-4261-BC87-AA045D417CBD}"/>
              </a:ext>
            </a:extLst>
          </p:cNvPr>
          <p:cNvSpPr/>
          <p:nvPr/>
        </p:nvSpPr>
        <p:spPr>
          <a:xfrm>
            <a:off x="251520" y="2500587"/>
            <a:ext cx="2520282" cy="1288453"/>
          </a:xfrm>
          <a:prstGeom prst="flowChartTerminator">
            <a:avLst/>
          </a:prstGeom>
          <a:solidFill>
            <a:srgbClr val="9900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dirty="0">
                <a:solidFill>
                  <a:prstClr val="white"/>
                </a:solidFill>
                <a:latin typeface="Arial Rounded MT Bold" panose="020F0704030504030204" pitchFamily="34" charset="0"/>
              </a:rPr>
              <a:t>CARA ILMIAH</a:t>
            </a:r>
            <a:endParaRPr kumimoji="0" lang="en-ID" sz="1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D5EC5332-28D0-4BC6-BEBE-CEE5834D74BC}"/>
              </a:ext>
            </a:extLst>
          </p:cNvPr>
          <p:cNvSpPr/>
          <p:nvPr/>
        </p:nvSpPr>
        <p:spPr>
          <a:xfrm>
            <a:off x="3851920" y="1484785"/>
            <a:ext cx="3888432" cy="1152128"/>
          </a:xfrm>
          <a:prstGeom prst="flowChartTerminator">
            <a:avLst/>
          </a:prstGeom>
          <a:solidFill>
            <a:srgbClr val="008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RASIONAL</a:t>
            </a:r>
          </a:p>
        </p:txBody>
      </p:sp>
      <p:sp>
        <p:nvSpPr>
          <p:cNvPr id="7" name="Flowchart: Terminator 6">
            <a:extLst>
              <a:ext uri="{FF2B5EF4-FFF2-40B4-BE49-F238E27FC236}">
                <a16:creationId xmlns:a16="http://schemas.microsoft.com/office/drawing/2014/main" id="{A2FDF646-534E-4DFB-AC55-41CBAF5B5571}"/>
              </a:ext>
            </a:extLst>
          </p:cNvPr>
          <p:cNvSpPr/>
          <p:nvPr/>
        </p:nvSpPr>
        <p:spPr>
          <a:xfrm>
            <a:off x="3851920" y="2762165"/>
            <a:ext cx="3888432" cy="1152128"/>
          </a:xfrm>
          <a:prstGeom prst="flowChartTerminator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</a:rPr>
              <a:t>EMPIRIS</a:t>
            </a:r>
            <a:endParaRPr kumimoji="0" lang="en-ID" b="1" dirty="0">
              <a:solidFill>
                <a:schemeClr val="bg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Flowchart: Terminator 11">
            <a:extLst>
              <a:ext uri="{FF2B5EF4-FFF2-40B4-BE49-F238E27FC236}">
                <a16:creationId xmlns:a16="http://schemas.microsoft.com/office/drawing/2014/main" id="{766DB4F6-B167-4B35-A3A9-2578B99D0EC4}"/>
              </a:ext>
            </a:extLst>
          </p:cNvPr>
          <p:cNvSpPr/>
          <p:nvPr/>
        </p:nvSpPr>
        <p:spPr>
          <a:xfrm>
            <a:off x="3851920" y="4023724"/>
            <a:ext cx="3888432" cy="1152128"/>
          </a:xfrm>
          <a:prstGeom prst="flowChartTerminator">
            <a:avLst/>
          </a:prstGeom>
          <a:solidFill>
            <a:srgbClr val="0033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D" sz="20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SISTEMATIS</a:t>
            </a:r>
            <a:endParaRPr kumimoji="0" lang="en-ID" sz="2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extLst>
              <a:ext uri="{FF2B5EF4-FFF2-40B4-BE49-F238E27FC236}">
                <a16:creationId xmlns:a16="http://schemas.microsoft.com/office/drawing/2014/main" id="{A74643D4-D86C-41B1-90EA-AFE7478EB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6" y="2924176"/>
            <a:ext cx="2160588" cy="863600"/>
          </a:xfrm>
          <a:prstGeom prst="rightArrowCallout">
            <a:avLst>
              <a:gd name="adj1" fmla="val 25000"/>
              <a:gd name="adj2" fmla="val 50000"/>
              <a:gd name="adj3" fmla="val 41697"/>
              <a:gd name="adj4" fmla="val 8268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srgbClr val="6585CF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MACAM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srgbClr val="6585CF">
                    <a:lumMod val="10000"/>
                  </a:srgbClr>
                </a:solidFill>
                <a:latin typeface="Tahoma" pitchFamily="34" charset="0"/>
                <a:cs typeface="Tahoma" pitchFamily="34" charset="0"/>
              </a:rPr>
              <a:t>DATA</a:t>
            </a:r>
          </a:p>
        </p:txBody>
      </p:sp>
      <p:sp>
        <p:nvSpPr>
          <p:cNvPr id="26627" name="AutoShape 3">
            <a:extLst>
              <a:ext uri="{FF2B5EF4-FFF2-40B4-BE49-F238E27FC236}">
                <a16:creationId xmlns:a16="http://schemas.microsoft.com/office/drawing/2014/main" id="{AFF3B2B4-6494-4DB2-BE55-0D3FFD7F5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4" y="1357299"/>
            <a:ext cx="2946405" cy="847740"/>
          </a:xfrm>
          <a:prstGeom prst="rightArrowCallout">
            <a:avLst>
              <a:gd name="adj1" fmla="val 41775"/>
              <a:gd name="adj2" fmla="val 50000"/>
              <a:gd name="adj3" fmla="val 76657"/>
              <a:gd name="adj4" fmla="val 77944"/>
            </a:avLst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latin typeface="Studio" pitchFamily="2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KUALITATIF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628" name="AutoShape 4">
            <a:extLst>
              <a:ext uri="{FF2B5EF4-FFF2-40B4-BE49-F238E27FC236}">
                <a16:creationId xmlns:a16="http://schemas.microsoft.com/office/drawing/2014/main" id="{2CF469D8-5FB8-4A08-9B10-5510BB0B6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73" y="3933898"/>
            <a:ext cx="2659067" cy="790575"/>
          </a:xfrm>
          <a:prstGeom prst="rightArrowCallout">
            <a:avLst>
              <a:gd name="adj1" fmla="val 24898"/>
              <a:gd name="adj2" fmla="val 50000"/>
              <a:gd name="adj3" fmla="val 68276"/>
              <a:gd name="adj4" fmla="val 77519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latin typeface="Studio" pitchFamily="2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prstClr val="white"/>
                </a:solidFill>
                <a:latin typeface="Arial Rounded MT Bold" pitchFamily="34" charset="0"/>
                <a:cs typeface="Arial" pitchFamily="34" charset="0"/>
              </a:rPr>
              <a:t>KUANTITATIF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526DA07B-2E6E-401E-9D76-48604083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15" y="2997273"/>
            <a:ext cx="1439863" cy="57626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DISKRIT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B6407651-AC78-41FB-97FE-3606A9209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15" y="4868864"/>
            <a:ext cx="1439863" cy="57626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KONTINUM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890C72DE-E129-4D5B-B2D0-DD0F8CFA1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62" y="4005264"/>
            <a:ext cx="1439863" cy="57626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Ordinal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2554D8CE-7E0E-4FCE-BA7B-D823661F2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62" y="4797498"/>
            <a:ext cx="1439863" cy="57626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Interval</a:t>
            </a:r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400B00CA-3835-44A6-BB17-0AA534118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62" y="5589588"/>
            <a:ext cx="1439863" cy="5762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800" b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Ratio</a:t>
            </a:r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5A43B6F5-FF1F-483B-8BFC-9F1DEC065E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1170781" y="1916113"/>
            <a:ext cx="0" cy="1008062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E145D7E8-7031-4CEE-ADDA-F3F8B5788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025" y="-538956"/>
            <a:ext cx="1368425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1F1A4D77-4929-40F7-B428-A8BA2B46B9E1}"/>
              </a:ext>
            </a:extLst>
          </p:cNvPr>
          <p:cNvSpPr>
            <a:spLocks noChangeShapeType="1"/>
          </p:cNvSpPr>
          <p:nvPr/>
        </p:nvSpPr>
        <p:spPr bwMode="auto">
          <a:xfrm>
            <a:off x="-1170781" y="3789363"/>
            <a:ext cx="0" cy="792162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83F9D819-67F4-4E07-B17C-BC4977988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024" y="-538956"/>
            <a:ext cx="1441451" cy="0"/>
          </a:xfrm>
          <a:prstGeom prst="line">
            <a:avLst/>
          </a:prstGeom>
          <a:noFill/>
          <a:ln w="28575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232D1382-5349-41EE-9E78-651DFA0D4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170781" y="3284539"/>
            <a:ext cx="0" cy="649287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CB097021-ABA5-4592-859E-C31658D93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38" y="-538956"/>
            <a:ext cx="576263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1215BAF7-C7D7-48BD-8ECC-62B1D9DF09B3}"/>
              </a:ext>
            </a:extLst>
          </p:cNvPr>
          <p:cNvSpPr>
            <a:spLocks noChangeShapeType="1"/>
          </p:cNvSpPr>
          <p:nvPr/>
        </p:nvSpPr>
        <p:spPr bwMode="auto">
          <a:xfrm>
            <a:off x="-1170781" y="4724473"/>
            <a:ext cx="0" cy="504825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E90A5C83-2E3C-475C-B025-C5784DE38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38" y="-538956"/>
            <a:ext cx="576263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7E68D967-4376-4DD0-8075-DFC46FC88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-1170781" y="4294189"/>
            <a:ext cx="0" cy="1655762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88D31308-9CF5-4D1E-B8D8-885F215EA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-538956"/>
            <a:ext cx="360363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FA5BE5BD-8614-4785-8F28-13D30ECED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-538956"/>
            <a:ext cx="360363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sp>
        <p:nvSpPr>
          <p:cNvPr id="26645" name="Line 21">
            <a:extLst>
              <a:ext uri="{FF2B5EF4-FFF2-40B4-BE49-F238E27FC236}">
                <a16:creationId xmlns:a16="http://schemas.microsoft.com/office/drawing/2014/main" id="{54EFD2C5-2EF8-4898-89D1-3AE56BCA6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99" y="-538956"/>
            <a:ext cx="576263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id-ID" sz="1800">
              <a:solidFill>
                <a:prstClr val="white"/>
              </a:solidFill>
              <a:latin typeface="Book Antiqua"/>
              <a:cs typeface="Arial" pitchFamily="34" charset="0"/>
            </a:endParaRPr>
          </a:p>
        </p:txBody>
      </p:sp>
      <p:cxnSp>
        <p:nvCxnSpPr>
          <p:cNvPr id="23" name="Shape 22">
            <a:extLst>
              <a:ext uri="{FF2B5EF4-FFF2-40B4-BE49-F238E27FC236}">
                <a16:creationId xmlns:a16="http://schemas.microsoft.com/office/drawing/2014/main" id="{637D76E2-BCD3-4ADD-AC36-41B537A93E4A}"/>
              </a:ext>
            </a:extLst>
          </p:cNvPr>
          <p:cNvCxnSpPr/>
          <p:nvPr/>
        </p:nvCxnSpPr>
        <p:spPr>
          <a:xfrm rot="5400000" flipH="1" flipV="1">
            <a:off x="1162844" y="1675606"/>
            <a:ext cx="1143000" cy="1354138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>
            <a:extLst>
              <a:ext uri="{FF2B5EF4-FFF2-40B4-BE49-F238E27FC236}">
                <a16:creationId xmlns:a16="http://schemas.microsoft.com/office/drawing/2014/main" id="{CE8F3791-1667-4FFB-94BB-B11919D81CE4}"/>
              </a:ext>
            </a:extLst>
          </p:cNvPr>
          <p:cNvCxnSpPr/>
          <p:nvPr/>
        </p:nvCxnSpPr>
        <p:spPr>
          <a:xfrm rot="16200000" flipH="1">
            <a:off x="1500188" y="3344862"/>
            <a:ext cx="541338" cy="1427163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99C2A76A-C21D-4E22-99F7-481A36F6D2CE}"/>
              </a:ext>
            </a:extLst>
          </p:cNvPr>
          <p:cNvCxnSpPr/>
          <p:nvPr/>
        </p:nvCxnSpPr>
        <p:spPr>
          <a:xfrm flipV="1">
            <a:off x="3998913" y="3286125"/>
            <a:ext cx="787400" cy="644525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>
            <a:extLst>
              <a:ext uri="{FF2B5EF4-FFF2-40B4-BE49-F238E27FC236}">
                <a16:creationId xmlns:a16="http://schemas.microsoft.com/office/drawing/2014/main" id="{13B09FDC-E2D5-4388-9E4D-1E6E3357722A}"/>
              </a:ext>
            </a:extLst>
          </p:cNvPr>
          <p:cNvCxnSpPr/>
          <p:nvPr/>
        </p:nvCxnSpPr>
        <p:spPr>
          <a:xfrm rot="16200000" flipH="1">
            <a:off x="4351337" y="4721226"/>
            <a:ext cx="442913" cy="430212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7FAD0EE-B8A8-4865-BD7D-C425A4C1B200}"/>
              </a:ext>
            </a:extLst>
          </p:cNvPr>
          <p:cNvCxnSpPr/>
          <p:nvPr/>
        </p:nvCxnSpPr>
        <p:spPr>
          <a:xfrm rot="5400000" flipH="1" flipV="1">
            <a:off x="6120607" y="4460081"/>
            <a:ext cx="849312" cy="5175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02B571E-D43A-44FE-BBAD-D4D7EB92374C}"/>
              </a:ext>
            </a:extLst>
          </p:cNvPr>
          <p:cNvCxnSpPr/>
          <p:nvPr/>
        </p:nvCxnSpPr>
        <p:spPr>
          <a:xfrm rot="-360000" flipV="1">
            <a:off x="6357938" y="5086350"/>
            <a:ext cx="446087" cy="571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5431DDD-F5B1-466E-8999-C84676FE8B87}"/>
              </a:ext>
            </a:extLst>
          </p:cNvPr>
          <p:cNvCxnSpPr/>
          <p:nvPr/>
        </p:nvCxnSpPr>
        <p:spPr>
          <a:xfrm rot="16200000" flipH="1">
            <a:off x="6214269" y="5287169"/>
            <a:ext cx="661987" cy="5175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3">
            <a:extLst>
              <a:ext uri="{FF2B5EF4-FFF2-40B4-BE49-F238E27FC236}">
                <a16:creationId xmlns:a16="http://schemas.microsoft.com/office/drawing/2014/main" id="{7407BB0D-5C0C-4294-8AA1-01392459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3" y="357166"/>
            <a:ext cx="2946405" cy="1143008"/>
          </a:xfrm>
          <a:prstGeom prst="rightArrowCallout">
            <a:avLst>
              <a:gd name="adj1" fmla="val 43514"/>
              <a:gd name="adj2" fmla="val 50000"/>
              <a:gd name="adj3" fmla="val 45991"/>
              <a:gd name="adj4" fmla="val 82159"/>
            </a:avLst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EMPIRIS : </a:t>
            </a: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kata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kalimat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 </a:t>
            </a: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gambar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gerak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tubuh</a:t>
            </a:r>
            <a:endParaRPr kumimoji="0" lang="en-US" sz="2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6C0A242F-7CF0-44AE-A5AC-C1E3E49D49F8}"/>
              </a:ext>
            </a:extLst>
          </p:cNvPr>
          <p:cNvCxnSpPr/>
          <p:nvPr/>
        </p:nvCxnSpPr>
        <p:spPr>
          <a:xfrm flipV="1">
            <a:off x="5000625" y="714375"/>
            <a:ext cx="787400" cy="644525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>
            <a:extLst>
              <a:ext uri="{FF2B5EF4-FFF2-40B4-BE49-F238E27FC236}">
                <a16:creationId xmlns:a16="http://schemas.microsoft.com/office/drawing/2014/main" id="{B4728FF7-2A06-4872-B1C5-D44D233E2FFC}"/>
              </a:ext>
            </a:extLst>
          </p:cNvPr>
          <p:cNvCxnSpPr/>
          <p:nvPr/>
        </p:nvCxnSpPr>
        <p:spPr>
          <a:xfrm rot="16200000" flipH="1">
            <a:off x="5065713" y="2078038"/>
            <a:ext cx="442912" cy="430212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">
            <a:extLst>
              <a:ext uri="{FF2B5EF4-FFF2-40B4-BE49-F238E27FC236}">
                <a16:creationId xmlns:a16="http://schemas.microsoft.com/office/drawing/2014/main" id="{07C319FB-082B-412B-81BE-15A38D75D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97" y="1714489"/>
            <a:ext cx="3247767" cy="1143008"/>
          </a:xfrm>
          <a:prstGeom prst="rightArrowCallout">
            <a:avLst>
              <a:gd name="adj1" fmla="val 41775"/>
              <a:gd name="adj2" fmla="val 50000"/>
              <a:gd name="adj3" fmla="val 41991"/>
              <a:gd name="adj4" fmla="val 85011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ENTERPRETIF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: kata,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kalimt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 </a:t>
            </a: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gambar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gerak</a:t>
            </a:r>
            <a:r>
              <a:rPr kumimoji="0" lang="en-US" sz="20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sz="2000" b="1" dirty="0" err="1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tubuh</a:t>
            </a:r>
            <a:endParaRPr kumimoji="0" lang="en-US" sz="2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2000" b="1" dirty="0">
              <a:solidFill>
                <a:prstClr val="white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800" decel="100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4317</TotalTime>
  <Words>1469</Words>
  <Application>Microsoft Office PowerPoint</Application>
  <PresentationFormat>On-screen Show (4:3)</PresentationFormat>
  <Paragraphs>253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Times New Roman</vt:lpstr>
      <vt:lpstr>Arial</vt:lpstr>
      <vt:lpstr>Wingdings</vt:lpstr>
      <vt:lpstr>Calibri</vt:lpstr>
      <vt:lpstr>Tw Cen MT Condensed</vt:lpstr>
      <vt:lpstr>Tw Cen MT</vt:lpstr>
      <vt:lpstr>Wingdings 3</vt:lpstr>
      <vt:lpstr>Calibri Light</vt:lpstr>
      <vt:lpstr>Tahoma</vt:lpstr>
      <vt:lpstr>Arial Rounded MT Bold</vt:lpstr>
      <vt:lpstr>Adobe Gothic Std B</vt:lpstr>
      <vt:lpstr>Studio</vt:lpstr>
      <vt:lpstr>Book Antiqua</vt:lpstr>
      <vt:lpstr>Algerian</vt:lpstr>
      <vt:lpstr>Nature</vt:lpstr>
      <vt:lpstr>Integral</vt:lpstr>
      <vt:lpstr>Office Theme</vt:lpstr>
      <vt:lpstr>1_Office Theme</vt:lpstr>
      <vt:lpstr>PERSPEKTIF METODE PENELITIAN &amp; PENELITIAN PENDIDIKAN</vt:lpstr>
      <vt:lpstr>Skripsi – Tesis - Disertasi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JUDUL PENELITIAN DESKRIPTIF</vt:lpstr>
      <vt:lpstr>JUDUL PENELITIAN KOMPARATIF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PENELITIAN PENDIDIKAN</vt:lpstr>
      <vt:lpstr>    INDIKATOR MASALAH</vt:lpstr>
      <vt:lpstr>MASALAH-MASALAH PENDIDIKAN</vt:lpstr>
      <vt:lpstr>KELAYAKAN MASALAH (PENDIDIKAN) UNTUK DITELITI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 User</dc:creator>
  <cp:lastModifiedBy>MSI PS42</cp:lastModifiedBy>
  <cp:revision>377</cp:revision>
  <dcterms:created xsi:type="dcterms:W3CDTF">2001-04-25T18:48:14Z</dcterms:created>
  <dcterms:modified xsi:type="dcterms:W3CDTF">2021-07-07T12:05:14Z</dcterms:modified>
</cp:coreProperties>
</file>