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rgent" panose="020B0604020202020204" charset="0"/>
      <p:regular r:id="rId21"/>
    </p:embeddedFont>
    <p:embeddedFont>
      <p:font typeface="Calibri" panose="020F0502020204030204" pitchFamily="34" charset="0"/>
      <p:regular r:id="rId22"/>
      <p:bold r:id="rId23"/>
      <p:italic r:id="rId24"/>
      <p:boldItalic r:id="rId25"/>
    </p:embeddedFont>
    <p:embeddedFont>
      <p:font typeface="Glacial Indifference" panose="020B0604020202020204" charset="0"/>
      <p:regular r:id="rId26"/>
    </p:embeddedFont>
    <p:embeddedFont>
      <p:font typeface="Glacial Indifference Bold" panose="020B0604020202020204" charset="0"/>
      <p:regular r:id="rId27"/>
    </p:embeddedFont>
    <p:embeddedFont>
      <p:font typeface="Poppins" panose="020B0604020202020204" charset="0"/>
      <p:regular r:id="rId28"/>
    </p:embeddedFont>
    <p:embeddedFont>
      <p:font typeface="Poppins Bold" panose="020B0604020202020204" charset="0"/>
      <p:regular r:id="rId29"/>
    </p:embeddedFont>
    <p:embeddedFont>
      <p:font typeface="Poppins Italic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3.png"/><Relationship Id="rId5" Type="http://schemas.openxmlformats.org/officeDocument/2006/relationships/image" Target="../media/image11.jpeg"/><Relationship Id="rId10" Type="http://schemas.openxmlformats.org/officeDocument/2006/relationships/image" Target="../media/image2.png"/><Relationship Id="rId4" Type="http://schemas.openxmlformats.org/officeDocument/2006/relationships/image" Target="../media/image10.jpe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svg"/><Relationship Id="rId7"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24200" y="6151172"/>
            <a:ext cx="5231810" cy="4496086"/>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EC791E"/>
              </a:solidFill>
              <a:prstDash val="solid"/>
              <a:miter/>
            </a:ln>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3" y="9538295"/>
            <a:ext cx="18288000" cy="641795"/>
            <a:chOff x="0" y="0"/>
            <a:chExt cx="4816593" cy="169032"/>
          </a:xfrm>
        </p:grpSpPr>
        <p:sp>
          <p:nvSpPr>
            <p:cNvPr id="6" name="Freeform 6"/>
            <p:cNvSpPr/>
            <p:nvPr/>
          </p:nvSpPr>
          <p:spPr>
            <a:xfrm>
              <a:off x="0" y="0"/>
              <a:ext cx="4816592" cy="169032"/>
            </a:xfrm>
            <a:custGeom>
              <a:avLst/>
              <a:gdLst/>
              <a:ahLst/>
              <a:cxnLst/>
              <a:rect l="l" t="t" r="r" b="b"/>
              <a:pathLst>
                <a:path w="4816592" h="169032">
                  <a:moveTo>
                    <a:pt x="0" y="0"/>
                  </a:moveTo>
                  <a:lnTo>
                    <a:pt x="4816592" y="0"/>
                  </a:lnTo>
                  <a:lnTo>
                    <a:pt x="4816592" y="169032"/>
                  </a:lnTo>
                  <a:lnTo>
                    <a:pt x="0" y="169032"/>
                  </a:lnTo>
                  <a:close/>
                </a:path>
              </a:pathLst>
            </a:custGeom>
            <a:solidFill>
              <a:srgbClr val="1B3640"/>
            </a:solidFill>
          </p:spPr>
        </p:sp>
        <p:sp>
          <p:nvSpPr>
            <p:cNvPr id="7" name="TextBox 7"/>
            <p:cNvSpPr txBox="1"/>
            <p:nvPr/>
          </p:nvSpPr>
          <p:spPr>
            <a:xfrm>
              <a:off x="0" y="-38100"/>
              <a:ext cx="4816593" cy="207132"/>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flipV="1">
            <a:off x="74" y="10222953"/>
            <a:ext cx="18288000" cy="19050"/>
          </a:xfrm>
          <a:prstGeom prst="line">
            <a:avLst/>
          </a:prstGeom>
          <a:ln w="142875" cap="flat">
            <a:solidFill>
              <a:srgbClr val="EC791E"/>
            </a:solidFill>
            <a:prstDash val="solid"/>
            <a:headEnd type="none" w="sm" len="sm"/>
            <a:tailEnd type="none" w="sm" len="sm"/>
          </a:ln>
        </p:spPr>
      </p:sp>
      <p:grpSp>
        <p:nvGrpSpPr>
          <p:cNvPr id="9" name="Group 9"/>
          <p:cNvGrpSpPr>
            <a:grpSpLocks noChangeAspect="1"/>
          </p:cNvGrpSpPr>
          <p:nvPr/>
        </p:nvGrpSpPr>
        <p:grpSpPr>
          <a:xfrm>
            <a:off x="-3124200" y="1464096"/>
            <a:ext cx="5231810" cy="4530511"/>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4AAD">
                <a:alpha val="29804"/>
              </a:srgbClr>
            </a:solidFill>
            <a:ln w="12700">
              <a:solidFill>
                <a:schemeClr val="accent1">
                  <a:lumMod val="20000"/>
                  <a:lumOff val="80000"/>
                </a:schemeClr>
              </a:solidFill>
            </a:ln>
          </p:spPr>
        </p:sp>
      </p:grpSp>
      <p:grpSp>
        <p:nvGrpSpPr>
          <p:cNvPr id="11" name="Group 11"/>
          <p:cNvGrpSpPr>
            <a:grpSpLocks noChangeAspect="1"/>
          </p:cNvGrpSpPr>
          <p:nvPr/>
        </p:nvGrpSpPr>
        <p:grpSpPr>
          <a:xfrm>
            <a:off x="914400" y="3807634"/>
            <a:ext cx="5231810" cy="4530511"/>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DE59">
                <a:alpha val="29804"/>
              </a:srgbClr>
            </a:solidFill>
            <a:ln w="12700">
              <a:solidFill>
                <a:schemeClr val="accent6">
                  <a:lumMod val="20000"/>
                  <a:lumOff val="80000"/>
                </a:schemeClr>
              </a:solidFill>
            </a:ln>
          </p:spPr>
        </p:sp>
      </p:grpSp>
      <p:sp>
        <p:nvSpPr>
          <p:cNvPr id="13" name="Freeform 13"/>
          <p:cNvSpPr/>
          <p:nvPr/>
        </p:nvSpPr>
        <p:spPr>
          <a:xfrm>
            <a:off x="6940006" y="236759"/>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14" name="Freeform 14"/>
          <p:cNvSpPr/>
          <p:nvPr/>
        </p:nvSpPr>
        <p:spPr>
          <a:xfrm>
            <a:off x="8629387" y="1143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15" name="Freeform 15"/>
          <p:cNvSpPr/>
          <p:nvPr/>
        </p:nvSpPr>
        <p:spPr>
          <a:xfrm>
            <a:off x="10184832" y="1714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
        <p:nvSpPr>
          <p:cNvPr id="16" name="Freeform 16"/>
          <p:cNvSpPr/>
          <p:nvPr/>
        </p:nvSpPr>
        <p:spPr>
          <a:xfrm>
            <a:off x="10818053" y="7440430"/>
            <a:ext cx="8231947" cy="1615520"/>
          </a:xfrm>
          <a:custGeom>
            <a:avLst/>
            <a:gdLst/>
            <a:ahLst/>
            <a:cxnLst/>
            <a:rect l="l" t="t" r="r" b="b"/>
            <a:pathLst>
              <a:path w="8231947" h="1615520">
                <a:moveTo>
                  <a:pt x="0" y="0"/>
                </a:moveTo>
                <a:lnTo>
                  <a:pt x="8231947" y="0"/>
                </a:lnTo>
                <a:lnTo>
                  <a:pt x="8231947" y="1615519"/>
                </a:lnTo>
                <a:lnTo>
                  <a:pt x="0" y="1615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flipH="1">
            <a:off x="14437288" y="2007889"/>
            <a:ext cx="4003112" cy="5663111"/>
          </a:xfrm>
          <a:custGeom>
            <a:avLst/>
            <a:gdLst/>
            <a:ahLst/>
            <a:cxnLst/>
            <a:rect l="l" t="t" r="r" b="b"/>
            <a:pathLst>
              <a:path w="4003112" h="5663111">
                <a:moveTo>
                  <a:pt x="4003112" y="0"/>
                </a:moveTo>
                <a:lnTo>
                  <a:pt x="0" y="0"/>
                </a:lnTo>
                <a:lnTo>
                  <a:pt x="0" y="5663111"/>
                </a:lnTo>
                <a:lnTo>
                  <a:pt x="4003112" y="5663111"/>
                </a:lnTo>
                <a:lnTo>
                  <a:pt x="4003112" y="0"/>
                </a:lnTo>
                <a:close/>
              </a:path>
            </a:pathLst>
          </a:custGeom>
          <a:blipFill>
            <a:blip r:embed="rId7"/>
            <a:stretch>
              <a:fillRect/>
            </a:stretch>
          </a:blipFill>
        </p:spPr>
      </p:sp>
      <p:sp>
        <p:nvSpPr>
          <p:cNvPr id="18" name="TextBox 18"/>
          <p:cNvSpPr txBox="1"/>
          <p:nvPr/>
        </p:nvSpPr>
        <p:spPr>
          <a:xfrm>
            <a:off x="5715000" y="8276594"/>
            <a:ext cx="9305717" cy="600677"/>
          </a:xfrm>
          <a:prstGeom prst="rect">
            <a:avLst/>
          </a:prstGeom>
        </p:spPr>
        <p:txBody>
          <a:bodyPr lIns="0" tIns="0" rIns="0" bIns="0" rtlCol="0" anchor="t">
            <a:spAutoFit/>
          </a:bodyPr>
          <a:lstStyle/>
          <a:p>
            <a:pPr marL="0" lvl="0" indent="0" algn="l">
              <a:lnSpc>
                <a:spcPts val="5170"/>
              </a:lnSpc>
              <a:spcBef>
                <a:spcPct val="0"/>
              </a:spcBef>
            </a:pPr>
            <a:r>
              <a:rPr lang="en-US" sz="2800" spc="235" dirty="0">
                <a:solidFill>
                  <a:schemeClr val="accent6">
                    <a:lumMod val="75000"/>
                  </a:schemeClr>
                </a:solidFill>
                <a:latin typeface="Poppins Bold"/>
                <a:ea typeface="Poppins Bold"/>
                <a:cs typeface="Poppins Bold"/>
                <a:sym typeface="Poppins Bold"/>
              </a:rPr>
              <a:t>PERTEMUAN KE-6</a:t>
            </a:r>
          </a:p>
        </p:txBody>
      </p:sp>
      <p:sp>
        <p:nvSpPr>
          <p:cNvPr id="19" name="TextBox 19"/>
          <p:cNvSpPr txBox="1"/>
          <p:nvPr/>
        </p:nvSpPr>
        <p:spPr>
          <a:xfrm>
            <a:off x="5676900" y="3390900"/>
            <a:ext cx="8648700" cy="807401"/>
          </a:xfrm>
          <a:prstGeom prst="rect">
            <a:avLst/>
          </a:prstGeom>
        </p:spPr>
        <p:txBody>
          <a:bodyPr lIns="0" tIns="0" rIns="0" bIns="0" rtlCol="0" anchor="t">
            <a:spAutoFit/>
          </a:bodyPr>
          <a:lstStyle/>
          <a:p>
            <a:pPr marL="0" lvl="0" indent="0" algn="l">
              <a:lnSpc>
                <a:spcPts val="7150"/>
              </a:lnSpc>
            </a:pPr>
            <a:r>
              <a:rPr lang="en-US" sz="3200" spc="195" dirty="0">
                <a:solidFill>
                  <a:srgbClr val="000000"/>
                </a:solidFill>
                <a:latin typeface="Poppins Bold"/>
                <a:ea typeface="Poppins Bold"/>
                <a:cs typeface="Poppins Bold"/>
                <a:sym typeface="Poppins Bold"/>
              </a:rPr>
              <a:t>TEORI ORGANISASI</a:t>
            </a:r>
          </a:p>
        </p:txBody>
      </p:sp>
      <p:sp>
        <p:nvSpPr>
          <p:cNvPr id="20" name="TextBox 20"/>
          <p:cNvSpPr txBox="1"/>
          <p:nvPr/>
        </p:nvSpPr>
        <p:spPr>
          <a:xfrm>
            <a:off x="5715000" y="8796454"/>
            <a:ext cx="16230600" cy="475771"/>
          </a:xfrm>
          <a:prstGeom prst="rect">
            <a:avLst/>
          </a:prstGeom>
        </p:spPr>
        <p:txBody>
          <a:bodyPr lIns="0" tIns="0" rIns="0" bIns="0" rtlCol="0" anchor="t">
            <a:spAutoFit/>
          </a:bodyPr>
          <a:lstStyle/>
          <a:p>
            <a:pPr marL="0" lvl="0" indent="0" algn="l">
              <a:lnSpc>
                <a:spcPts val="4200"/>
              </a:lnSpc>
              <a:spcBef>
                <a:spcPct val="0"/>
              </a:spcBef>
            </a:pPr>
            <a:r>
              <a:rPr lang="en-US" sz="2000" u="none" strike="noStrike" spc="150" dirty="0" err="1">
                <a:solidFill>
                  <a:srgbClr val="000000"/>
                </a:solidFill>
                <a:latin typeface="Poppins"/>
                <a:ea typeface="Poppins"/>
                <a:cs typeface="Poppins"/>
                <a:sym typeface="Poppins"/>
              </a:rPr>
              <a:t>Tahun</a:t>
            </a:r>
            <a:r>
              <a:rPr lang="en-US" sz="2000" u="none" strike="noStrike" spc="150" dirty="0">
                <a:solidFill>
                  <a:srgbClr val="000000"/>
                </a:solidFill>
                <a:latin typeface="Poppins"/>
                <a:ea typeface="Poppins"/>
                <a:cs typeface="Poppins"/>
                <a:sym typeface="Poppins"/>
              </a:rPr>
              <a:t> </a:t>
            </a:r>
            <a:r>
              <a:rPr lang="en-US" sz="2000" u="none" strike="noStrike" spc="150" dirty="0" err="1">
                <a:solidFill>
                  <a:srgbClr val="000000"/>
                </a:solidFill>
                <a:latin typeface="Poppins"/>
                <a:ea typeface="Poppins"/>
                <a:cs typeface="Poppins"/>
                <a:sym typeface="Poppins"/>
              </a:rPr>
              <a:t>Ajaran</a:t>
            </a:r>
            <a:r>
              <a:rPr lang="en-US" sz="2000" u="none" strike="noStrike" spc="150" dirty="0">
                <a:solidFill>
                  <a:srgbClr val="000000"/>
                </a:solidFill>
                <a:latin typeface="Poppins"/>
                <a:ea typeface="Poppins"/>
                <a:cs typeface="Poppins"/>
                <a:sym typeface="Poppins"/>
              </a:rPr>
              <a:t> 2024/2025</a:t>
            </a:r>
          </a:p>
        </p:txBody>
      </p:sp>
      <p:sp>
        <p:nvSpPr>
          <p:cNvPr id="21" name="TextBox 21"/>
          <p:cNvSpPr txBox="1"/>
          <p:nvPr/>
        </p:nvSpPr>
        <p:spPr>
          <a:xfrm>
            <a:off x="294962" y="363184"/>
            <a:ext cx="4611556" cy="706925"/>
          </a:xfrm>
          <a:prstGeom prst="rect">
            <a:avLst/>
          </a:prstGeom>
        </p:spPr>
        <p:txBody>
          <a:bodyPr lIns="0" tIns="0" rIns="0" bIns="0" rtlCol="0" anchor="t">
            <a:spAutoFit/>
          </a:bodyPr>
          <a:lstStyle/>
          <a:p>
            <a:pPr marL="0" lvl="0" indent="0" algn="l">
              <a:lnSpc>
                <a:spcPts val="5451"/>
              </a:lnSpc>
              <a:spcBef>
                <a:spcPct val="0"/>
              </a:spcBef>
            </a:pPr>
            <a:r>
              <a:rPr lang="en-US" sz="4955" spc="49" dirty="0">
                <a:solidFill>
                  <a:srgbClr val="000000"/>
                </a:solidFill>
                <a:latin typeface="Poppins Bold"/>
                <a:ea typeface="Poppins Bold"/>
                <a:cs typeface="Poppins Bold"/>
                <a:sym typeface="Poppins Bold"/>
              </a:rPr>
              <a:t>P6</a:t>
            </a:r>
          </a:p>
        </p:txBody>
      </p:sp>
      <p:sp>
        <p:nvSpPr>
          <p:cNvPr id="22" name="TextBox 22"/>
          <p:cNvSpPr txBox="1"/>
          <p:nvPr/>
        </p:nvSpPr>
        <p:spPr>
          <a:xfrm>
            <a:off x="12483934" y="7899891"/>
            <a:ext cx="5493227" cy="629921"/>
          </a:xfrm>
          <a:prstGeom prst="rect">
            <a:avLst/>
          </a:prstGeom>
        </p:spPr>
        <p:txBody>
          <a:bodyPr lIns="0" tIns="0" rIns="0" bIns="0" rtlCol="0" anchor="t">
            <a:spAutoFit/>
          </a:bodyPr>
          <a:lstStyle/>
          <a:p>
            <a:pPr algn="ctr">
              <a:lnSpc>
                <a:spcPts val="5179"/>
              </a:lnSpc>
              <a:spcBef>
                <a:spcPct val="0"/>
              </a:spcBef>
            </a:pPr>
            <a:r>
              <a:rPr lang="en-US" sz="3699">
                <a:solidFill>
                  <a:srgbClr val="000000"/>
                </a:solidFill>
                <a:latin typeface="Glacial Indifference"/>
                <a:ea typeface="Glacial Indifference"/>
                <a:cs typeface="Glacial Indifference"/>
                <a:sym typeface="Glacial Indifference"/>
              </a:rPr>
              <a:t>Donny Wijaya, S.IP., M.IP</a:t>
            </a:r>
          </a:p>
        </p:txBody>
      </p:sp>
      <p:sp>
        <p:nvSpPr>
          <p:cNvPr id="23" name="TextBox 23"/>
          <p:cNvSpPr txBox="1"/>
          <p:nvPr/>
        </p:nvSpPr>
        <p:spPr>
          <a:xfrm>
            <a:off x="5181600" y="2723506"/>
            <a:ext cx="9527004" cy="820738"/>
          </a:xfrm>
          <a:prstGeom prst="rect">
            <a:avLst/>
          </a:prstGeom>
        </p:spPr>
        <p:txBody>
          <a:bodyPr wrap="square" lIns="0" tIns="0" rIns="0" bIns="0" rtlCol="0" anchor="t">
            <a:spAutoFit/>
          </a:bodyPr>
          <a:lstStyle/>
          <a:p>
            <a:pPr algn="ctr">
              <a:lnSpc>
                <a:spcPts val="7225"/>
              </a:lnSpc>
              <a:spcBef>
                <a:spcPct val="0"/>
              </a:spcBef>
            </a:pPr>
            <a:r>
              <a:rPr lang="en-US" sz="4000" dirty="0">
                <a:solidFill>
                  <a:srgbClr val="000000"/>
                </a:solidFill>
                <a:latin typeface="Glacial Indifference Bold"/>
                <a:ea typeface="Glacial Indifference Bold"/>
                <a:cs typeface="Glacial Indifference Bold"/>
                <a:sym typeface="Glacial Indifference Bold"/>
              </a:rPr>
              <a:t>STURKTUR DAN DESAIN ORGANISASI</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73384" y="-425671"/>
            <a:ext cx="5231810" cy="4496086"/>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EC791E"/>
              </a:solidFill>
              <a:prstDash val="solid"/>
              <a:miter/>
            </a:ln>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71550" y="1929528"/>
            <a:ext cx="5119403" cy="4433172"/>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DE59">
                <a:alpha val="29804"/>
              </a:srgbClr>
            </a:solidFill>
            <a:ln w="12700">
              <a:noFill/>
            </a:ln>
          </p:spPr>
        </p:sp>
      </p:grpSp>
      <p:grpSp>
        <p:nvGrpSpPr>
          <p:cNvPr id="7" name="Group 7"/>
          <p:cNvGrpSpPr/>
          <p:nvPr/>
        </p:nvGrpSpPr>
        <p:grpSpPr>
          <a:xfrm>
            <a:off x="-3073384" y="4199862"/>
            <a:ext cx="5231810" cy="4496086"/>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4AAD">
                <a:alpha val="29804"/>
              </a:srgbClr>
            </a:solidFill>
            <a:ln cap="sq">
              <a:noFill/>
              <a:prstDash val="solid"/>
              <a:miter/>
            </a:ln>
          </p:spPr>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14" name="Freeform 14"/>
          <p:cNvSpPr/>
          <p:nvPr/>
        </p:nvSpPr>
        <p:spPr>
          <a:xfrm>
            <a:off x="6472766" y="3020414"/>
            <a:ext cx="11005783" cy="6887490"/>
          </a:xfrm>
          <a:custGeom>
            <a:avLst/>
            <a:gdLst/>
            <a:ahLst/>
            <a:cxnLst/>
            <a:rect l="l" t="t" r="r" b="b"/>
            <a:pathLst>
              <a:path w="11005783" h="6887490">
                <a:moveTo>
                  <a:pt x="0" y="0"/>
                </a:moveTo>
                <a:lnTo>
                  <a:pt x="11005783" y="0"/>
                </a:lnTo>
                <a:lnTo>
                  <a:pt x="11005783" y="6887490"/>
                </a:lnTo>
                <a:lnTo>
                  <a:pt x="0" y="6887490"/>
                </a:lnTo>
                <a:lnTo>
                  <a:pt x="0" y="0"/>
                </a:lnTo>
                <a:close/>
              </a:path>
            </a:pathLst>
          </a:custGeom>
          <a:blipFill>
            <a:blip r:embed="rId2"/>
            <a:stretch>
              <a:fillRect/>
            </a:stretch>
          </a:blipFill>
        </p:spPr>
      </p:sp>
      <p:sp>
        <p:nvSpPr>
          <p:cNvPr id="15" name="TextBox 15"/>
          <p:cNvSpPr txBox="1"/>
          <p:nvPr/>
        </p:nvSpPr>
        <p:spPr>
          <a:xfrm>
            <a:off x="6480774" y="1986630"/>
            <a:ext cx="10818317" cy="780663"/>
          </a:xfrm>
          <a:prstGeom prst="rect">
            <a:avLst/>
          </a:prstGeom>
        </p:spPr>
        <p:txBody>
          <a:bodyPr lIns="0" tIns="0" rIns="0" bIns="0" rtlCol="0" anchor="t">
            <a:spAutoFit/>
          </a:bodyPr>
          <a:lstStyle/>
          <a:p>
            <a:pPr algn="ctr">
              <a:lnSpc>
                <a:spcPts val="6439"/>
              </a:lnSpc>
            </a:pPr>
            <a:r>
              <a:rPr lang="en-US" sz="4599" dirty="0">
                <a:solidFill>
                  <a:srgbClr val="FFFFFF"/>
                </a:solidFill>
                <a:latin typeface="Poppins Bold"/>
                <a:ea typeface="Poppins Bold"/>
                <a:cs typeface="Poppins Bold"/>
                <a:sym typeface="Poppins Bold"/>
              </a:rPr>
              <a:t>CONTOH </a:t>
            </a:r>
            <a:r>
              <a:rPr lang="en-US" sz="4599" dirty="0" err="1">
                <a:solidFill>
                  <a:srgbClr val="FFFFFF"/>
                </a:solidFill>
                <a:latin typeface="Poppins Bold"/>
                <a:ea typeface="Poppins Bold"/>
                <a:cs typeface="Poppins Bold"/>
                <a:sym typeface="Poppins Bold"/>
              </a:rPr>
              <a:t>BvAGAN</a:t>
            </a:r>
            <a:r>
              <a:rPr lang="en-US" sz="4599" dirty="0">
                <a:solidFill>
                  <a:srgbClr val="FFFFFF"/>
                </a:solidFill>
                <a:latin typeface="Poppins Bold"/>
                <a:ea typeface="Poppins Bold"/>
                <a:cs typeface="Poppins Bold"/>
                <a:sym typeface="Poppins Bold"/>
              </a:rPr>
              <a:t> ORGANISASI</a:t>
            </a:r>
          </a:p>
        </p:txBody>
      </p:sp>
      <p:sp>
        <p:nvSpPr>
          <p:cNvPr id="16" name="Freeform 13">
            <a:extLst>
              <a:ext uri="{FF2B5EF4-FFF2-40B4-BE49-F238E27FC236}">
                <a16:creationId xmlns:a16="http://schemas.microsoft.com/office/drawing/2014/main" id="{D538E34E-32F9-417F-9A88-7B8DF2B0A4A7}"/>
              </a:ext>
            </a:extLst>
          </p:cNvPr>
          <p:cNvSpPr/>
          <p:nvPr/>
        </p:nvSpPr>
        <p:spPr>
          <a:xfrm>
            <a:off x="6940006" y="236759"/>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17" name="Freeform 14">
            <a:extLst>
              <a:ext uri="{FF2B5EF4-FFF2-40B4-BE49-F238E27FC236}">
                <a16:creationId xmlns:a16="http://schemas.microsoft.com/office/drawing/2014/main" id="{023C1CC8-3D62-40CE-85C7-F16A83A7D1C0}"/>
              </a:ext>
            </a:extLst>
          </p:cNvPr>
          <p:cNvSpPr/>
          <p:nvPr/>
        </p:nvSpPr>
        <p:spPr>
          <a:xfrm>
            <a:off x="8629387" y="1143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18" name="Freeform 15">
            <a:extLst>
              <a:ext uri="{FF2B5EF4-FFF2-40B4-BE49-F238E27FC236}">
                <a16:creationId xmlns:a16="http://schemas.microsoft.com/office/drawing/2014/main" id="{3F42A77B-2BC0-4865-B2A0-99CEA52D7CA4}"/>
              </a:ext>
            </a:extLst>
          </p:cNvPr>
          <p:cNvSpPr/>
          <p:nvPr/>
        </p:nvSpPr>
        <p:spPr>
          <a:xfrm>
            <a:off x="10184832" y="1714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227746"/>
            <a:ext cx="8447451" cy="825372"/>
            <a:chOff x="0" y="0"/>
            <a:chExt cx="2224843" cy="217382"/>
          </a:xfrm>
        </p:grpSpPr>
        <p:sp>
          <p:nvSpPr>
            <p:cNvPr id="3" name="Freeform 3"/>
            <p:cNvSpPr/>
            <p:nvPr/>
          </p:nvSpPr>
          <p:spPr>
            <a:xfrm>
              <a:off x="0" y="0"/>
              <a:ext cx="2224843" cy="217382"/>
            </a:xfrm>
            <a:custGeom>
              <a:avLst/>
              <a:gdLst/>
              <a:ahLst/>
              <a:cxnLst/>
              <a:rect l="l" t="t" r="r" b="b"/>
              <a:pathLst>
                <a:path w="2224843" h="217382">
                  <a:moveTo>
                    <a:pt x="0" y="0"/>
                  </a:moveTo>
                  <a:lnTo>
                    <a:pt x="2224843" y="0"/>
                  </a:lnTo>
                  <a:lnTo>
                    <a:pt x="2224843" y="217382"/>
                  </a:lnTo>
                  <a:lnTo>
                    <a:pt x="0" y="217382"/>
                  </a:lnTo>
                  <a:close/>
                </a:path>
              </a:pathLst>
            </a:custGeom>
            <a:solidFill>
              <a:srgbClr val="EC791E"/>
            </a:solidFill>
          </p:spPr>
        </p:sp>
        <p:sp>
          <p:nvSpPr>
            <p:cNvPr id="4" name="TextBox 4"/>
            <p:cNvSpPr txBox="1"/>
            <p:nvPr/>
          </p:nvSpPr>
          <p:spPr>
            <a:xfrm>
              <a:off x="0" y="-38100"/>
              <a:ext cx="2224843" cy="25548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74" y="10253663"/>
            <a:ext cx="18288000" cy="19050"/>
          </a:xfrm>
          <a:prstGeom prst="line">
            <a:avLst/>
          </a:prstGeom>
          <a:ln w="142875" cap="flat">
            <a:solidFill>
              <a:srgbClr val="EC791E"/>
            </a:solidFill>
            <a:prstDash val="solid"/>
            <a:headEnd type="none" w="sm" len="sm"/>
            <a:tailEnd type="none" w="sm" len="sm"/>
          </a:ln>
        </p:spPr>
      </p:sp>
      <p:sp>
        <p:nvSpPr>
          <p:cNvPr id="9" name="TextBox 9"/>
          <p:cNvSpPr txBox="1"/>
          <p:nvPr/>
        </p:nvSpPr>
        <p:spPr>
          <a:xfrm>
            <a:off x="1028700" y="3372533"/>
            <a:ext cx="16540479" cy="6092777"/>
          </a:xfrm>
          <a:prstGeom prst="rect">
            <a:avLst/>
          </a:prstGeom>
        </p:spPr>
        <p:txBody>
          <a:bodyPr lIns="0" tIns="0" rIns="0" bIns="0" rtlCol="0" anchor="t">
            <a:spAutoFit/>
          </a:bodyPr>
          <a:lstStyle/>
          <a:p>
            <a:pPr algn="l">
              <a:lnSpc>
                <a:spcPts val="4377"/>
              </a:lnSpc>
              <a:spcBef>
                <a:spcPct val="0"/>
              </a:spcBef>
            </a:pPr>
            <a:r>
              <a:rPr lang="en-US" sz="3126">
                <a:solidFill>
                  <a:srgbClr val="000000"/>
                </a:solidFill>
                <a:latin typeface="Poppins"/>
                <a:ea typeface="Poppins"/>
                <a:cs typeface="Poppins"/>
                <a:sym typeface="Poppins"/>
              </a:rPr>
              <a:t>Bagan organisasi penting untuk memahami bagaimana organisasi perusahaan diatur.</a:t>
            </a:r>
          </a:p>
          <a:p>
            <a:pPr marL="675093" lvl="1" indent="-337546" algn="l">
              <a:lnSpc>
                <a:spcPts val="4377"/>
              </a:lnSpc>
              <a:buFont typeface="Arial"/>
              <a:buChar char="•"/>
            </a:pPr>
            <a:r>
              <a:rPr lang="en-US" sz="3126">
                <a:solidFill>
                  <a:srgbClr val="000000"/>
                </a:solidFill>
                <a:latin typeface="Poppins"/>
                <a:ea typeface="Poppins"/>
                <a:cs typeface="Poppins"/>
                <a:sym typeface="Poppins"/>
              </a:rPr>
              <a:t>Pertama, memungkinkan karyawan untuk memprioritaskan pekerjaan yang mereka terima sesuai dengan jobdesk</a:t>
            </a:r>
          </a:p>
          <a:p>
            <a:pPr marL="675093" lvl="1" indent="-337546" algn="l">
              <a:lnSpc>
                <a:spcPts val="4377"/>
              </a:lnSpc>
              <a:buFont typeface="Arial"/>
              <a:buChar char="•"/>
            </a:pPr>
            <a:r>
              <a:rPr lang="en-US" sz="3126">
                <a:solidFill>
                  <a:srgbClr val="000000"/>
                </a:solidFill>
                <a:latin typeface="Poppins"/>
                <a:ea typeface="Poppins"/>
                <a:cs typeface="Poppins"/>
                <a:sym typeface="Poppins"/>
              </a:rPr>
              <a:t>Kedua, jalur komunikasi lebih jelas. Misalnya, karyawan ingin mendiskusikan masalah pekerjaan yang mereka hadapi  siapa yang harus mereka hubungi terlebih dahulu dan memiliki kapasitas untuk membuat keputusan.</a:t>
            </a:r>
          </a:p>
          <a:p>
            <a:pPr marL="675093" lvl="1" indent="-337546" algn="l">
              <a:lnSpc>
                <a:spcPts val="4377"/>
              </a:lnSpc>
              <a:buFont typeface="Arial"/>
              <a:buChar char="•"/>
            </a:pPr>
            <a:r>
              <a:rPr lang="en-US" sz="3126">
                <a:solidFill>
                  <a:srgbClr val="000000"/>
                </a:solidFill>
                <a:latin typeface="Poppins"/>
                <a:ea typeface="Poppins"/>
                <a:cs typeface="Poppins"/>
                <a:sym typeface="Poppins"/>
              </a:rPr>
              <a:t>Ketiga, karyawan memahami setiap pekerjaan di perusahaan. Karyawan dapat mengetahui di mana mereka cocok dalam struktur perusahaan</a:t>
            </a:r>
          </a:p>
          <a:p>
            <a:pPr marL="675093" lvl="1" indent="-337546" algn="l">
              <a:lnSpc>
                <a:spcPts val="4377"/>
              </a:lnSpc>
              <a:buFont typeface="Arial"/>
              <a:buChar char="•"/>
            </a:pPr>
            <a:r>
              <a:rPr lang="en-US" sz="3126">
                <a:solidFill>
                  <a:srgbClr val="000000"/>
                </a:solidFill>
                <a:latin typeface="Poppins"/>
                <a:ea typeface="Poppins"/>
                <a:cs typeface="Poppins"/>
                <a:sym typeface="Poppins"/>
              </a:rPr>
              <a:t>Keempat, grafik memberikan gambaran tentang karir</a:t>
            </a:r>
          </a:p>
          <a:p>
            <a:pPr marL="675093" lvl="1" indent="-337546" algn="l">
              <a:lnSpc>
                <a:spcPts val="4377"/>
              </a:lnSpc>
              <a:buFont typeface="Arial"/>
              <a:buChar char="•"/>
            </a:pPr>
            <a:r>
              <a:rPr lang="en-US" sz="3126">
                <a:solidFill>
                  <a:srgbClr val="000000"/>
                </a:solidFill>
                <a:latin typeface="Poppins"/>
                <a:ea typeface="Poppins"/>
                <a:cs typeface="Poppins"/>
                <a:sym typeface="Poppins"/>
              </a:rPr>
              <a:t>Kelima, menghilangkan tumpang tindih dalam pengambilan keputusan. </a:t>
            </a:r>
          </a:p>
        </p:txBody>
      </p:sp>
      <p:sp>
        <p:nvSpPr>
          <p:cNvPr id="10" name="Freeform 10"/>
          <p:cNvSpPr/>
          <p:nvPr/>
        </p:nvSpPr>
        <p:spPr>
          <a:xfrm rot="-5400000">
            <a:off x="16877157" y="-1429893"/>
            <a:ext cx="802386" cy="4114800"/>
          </a:xfrm>
          <a:custGeom>
            <a:avLst/>
            <a:gdLst/>
            <a:ahLst/>
            <a:cxnLst/>
            <a:rect l="l" t="t" r="r" b="b"/>
            <a:pathLst>
              <a:path w="802386" h="4114800">
                <a:moveTo>
                  <a:pt x="0" y="0"/>
                </a:moveTo>
                <a:lnTo>
                  <a:pt x="802386" y="0"/>
                </a:lnTo>
                <a:lnTo>
                  <a:pt x="80238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541414" y="2312772"/>
            <a:ext cx="9422024" cy="541021"/>
          </a:xfrm>
          <a:prstGeom prst="rect">
            <a:avLst/>
          </a:prstGeom>
        </p:spPr>
        <p:txBody>
          <a:bodyPr lIns="0" tIns="0" rIns="0" bIns="0" rtlCol="0" anchor="t">
            <a:spAutoFit/>
          </a:bodyPr>
          <a:lstStyle/>
          <a:p>
            <a:pPr marL="0" lvl="0" indent="0" algn="ctr">
              <a:lnSpc>
                <a:spcPts val="3960"/>
              </a:lnSpc>
              <a:spcBef>
                <a:spcPct val="0"/>
              </a:spcBef>
            </a:pPr>
            <a:r>
              <a:rPr lang="en-US" sz="3600" spc="90">
                <a:solidFill>
                  <a:srgbClr val="FFFFFF"/>
                </a:solidFill>
                <a:latin typeface="Poppins Bold"/>
                <a:ea typeface="Poppins Bold"/>
                <a:cs typeface="Poppins Bold"/>
                <a:sym typeface="Poppins Bold"/>
              </a:rPr>
              <a:t>PENTINGNYA BAGAN ORGANISASI</a:t>
            </a:r>
          </a:p>
        </p:txBody>
      </p:sp>
      <p:sp>
        <p:nvSpPr>
          <p:cNvPr id="12" name="Freeform 13">
            <a:extLst>
              <a:ext uri="{FF2B5EF4-FFF2-40B4-BE49-F238E27FC236}">
                <a16:creationId xmlns:a16="http://schemas.microsoft.com/office/drawing/2014/main" id="{CFC90DA0-075B-441A-B5CC-0634CD080CA1}"/>
              </a:ext>
            </a:extLst>
          </p:cNvPr>
          <p:cNvSpPr/>
          <p:nvPr/>
        </p:nvSpPr>
        <p:spPr>
          <a:xfrm>
            <a:off x="6940006" y="236759"/>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4"/>
            <a:stretch>
              <a:fillRect/>
            </a:stretch>
          </a:blipFill>
        </p:spPr>
      </p:sp>
      <p:sp>
        <p:nvSpPr>
          <p:cNvPr id="13" name="Freeform 14">
            <a:extLst>
              <a:ext uri="{FF2B5EF4-FFF2-40B4-BE49-F238E27FC236}">
                <a16:creationId xmlns:a16="http://schemas.microsoft.com/office/drawing/2014/main" id="{4F5935BF-0E04-49FC-8015-E3DC797B4A74}"/>
              </a:ext>
            </a:extLst>
          </p:cNvPr>
          <p:cNvSpPr/>
          <p:nvPr/>
        </p:nvSpPr>
        <p:spPr>
          <a:xfrm>
            <a:off x="8629387" y="1143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5"/>
            <a:stretch>
              <a:fillRect/>
            </a:stretch>
          </a:blipFill>
        </p:spPr>
      </p:sp>
      <p:sp>
        <p:nvSpPr>
          <p:cNvPr id="14" name="Freeform 15">
            <a:extLst>
              <a:ext uri="{FF2B5EF4-FFF2-40B4-BE49-F238E27FC236}">
                <a16:creationId xmlns:a16="http://schemas.microsoft.com/office/drawing/2014/main" id="{B7B91799-8A2E-4068-88EE-F0756DF30FD6}"/>
              </a:ext>
            </a:extLst>
          </p:cNvPr>
          <p:cNvSpPr/>
          <p:nvPr/>
        </p:nvSpPr>
        <p:spPr>
          <a:xfrm>
            <a:off x="10184832" y="1714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6"/>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81547">
            <a:off x="11229833" y="6122200"/>
            <a:ext cx="4685096" cy="5246370"/>
            <a:chOff x="0" y="0"/>
            <a:chExt cx="6350000" cy="7110730"/>
          </a:xfrm>
        </p:grpSpPr>
        <p:sp>
          <p:nvSpPr>
            <p:cNvPr id="3" name="Freeform 3"/>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a:stretch>
                <a:fillRect t="-16892" b="-16892"/>
              </a:stretch>
            </a:blipFill>
          </p:spPr>
        </p:sp>
      </p:grpSp>
      <p:grpSp>
        <p:nvGrpSpPr>
          <p:cNvPr id="4" name="Group 4"/>
          <p:cNvGrpSpPr>
            <a:grpSpLocks noChangeAspect="1"/>
          </p:cNvGrpSpPr>
          <p:nvPr/>
        </p:nvGrpSpPr>
        <p:grpSpPr>
          <a:xfrm rot="381547">
            <a:off x="6240173" y="7426274"/>
            <a:ext cx="4685096" cy="5246370"/>
            <a:chOff x="0" y="0"/>
            <a:chExt cx="6350000" cy="7110730"/>
          </a:xfrm>
        </p:grpSpPr>
        <p:sp>
          <p:nvSpPr>
            <p:cNvPr id="5" name="Freeform 5"/>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FFFF00"/>
              </a:solidFill>
            </a:ln>
          </p:spPr>
        </p:sp>
      </p:grpSp>
      <p:grpSp>
        <p:nvGrpSpPr>
          <p:cNvPr id="6" name="Group 6"/>
          <p:cNvGrpSpPr>
            <a:grpSpLocks noChangeAspect="1"/>
          </p:cNvGrpSpPr>
          <p:nvPr/>
        </p:nvGrpSpPr>
        <p:grpSpPr>
          <a:xfrm rot="381547">
            <a:off x="1287173" y="8730347"/>
            <a:ext cx="4685096" cy="5246370"/>
            <a:chOff x="0" y="0"/>
            <a:chExt cx="6350000" cy="7110730"/>
          </a:xfrm>
        </p:grpSpPr>
        <p:sp>
          <p:nvSpPr>
            <p:cNvPr id="7" name="Freeform 7"/>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3"/>
              <a:stretch>
                <a:fillRect l="-33985" r="-33985"/>
              </a:stretch>
            </a:blipFill>
          </p:spPr>
        </p:sp>
      </p:grpSp>
      <p:grpSp>
        <p:nvGrpSpPr>
          <p:cNvPr id="8" name="Group 8"/>
          <p:cNvGrpSpPr>
            <a:grpSpLocks noChangeAspect="1"/>
          </p:cNvGrpSpPr>
          <p:nvPr/>
        </p:nvGrpSpPr>
        <p:grpSpPr>
          <a:xfrm rot="381547">
            <a:off x="7838120" y="-3704905"/>
            <a:ext cx="4685096" cy="5246370"/>
            <a:chOff x="0" y="0"/>
            <a:chExt cx="6350000" cy="7110730"/>
          </a:xfrm>
        </p:grpSpPr>
        <p:sp>
          <p:nvSpPr>
            <p:cNvPr id="9" name="Freeform 9"/>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EC791E"/>
            </a:solidFill>
            <a:ln w="12700">
              <a:solidFill>
                <a:schemeClr val="accent6">
                  <a:lumMod val="75000"/>
                </a:schemeClr>
              </a:solidFill>
            </a:ln>
          </p:spPr>
        </p:sp>
      </p:grpSp>
      <p:grpSp>
        <p:nvGrpSpPr>
          <p:cNvPr id="10" name="Group 10"/>
          <p:cNvGrpSpPr>
            <a:grpSpLocks noChangeAspect="1"/>
          </p:cNvGrpSpPr>
          <p:nvPr/>
        </p:nvGrpSpPr>
        <p:grpSpPr>
          <a:xfrm rot="381547">
            <a:off x="2887373" y="-2400831"/>
            <a:ext cx="4685096" cy="5246370"/>
            <a:chOff x="0" y="0"/>
            <a:chExt cx="6350000" cy="7110730"/>
          </a:xfrm>
        </p:grpSpPr>
        <p:sp>
          <p:nvSpPr>
            <p:cNvPr id="11" name="Freeform 11"/>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4"/>
              <a:stretch>
                <a:fillRect l="-34195" r="-34195"/>
              </a:stretch>
            </a:blipFill>
          </p:spPr>
        </p:sp>
      </p:grpSp>
      <p:grpSp>
        <p:nvGrpSpPr>
          <p:cNvPr id="12" name="Group 12"/>
          <p:cNvGrpSpPr>
            <a:grpSpLocks noChangeAspect="1"/>
          </p:cNvGrpSpPr>
          <p:nvPr/>
        </p:nvGrpSpPr>
        <p:grpSpPr>
          <a:xfrm rot="381547">
            <a:off x="-2065627" y="-1096758"/>
            <a:ext cx="4685096" cy="5246370"/>
            <a:chOff x="0" y="0"/>
            <a:chExt cx="6350000" cy="7110730"/>
          </a:xfrm>
        </p:grpSpPr>
        <p:sp>
          <p:nvSpPr>
            <p:cNvPr id="13" name="Freeform 13"/>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FFFF00"/>
              </a:solidFill>
            </a:ln>
          </p:spPr>
        </p:sp>
      </p:grpSp>
      <p:grpSp>
        <p:nvGrpSpPr>
          <p:cNvPr id="14" name="Group 14"/>
          <p:cNvGrpSpPr>
            <a:grpSpLocks noChangeAspect="1"/>
          </p:cNvGrpSpPr>
          <p:nvPr/>
        </p:nvGrpSpPr>
        <p:grpSpPr>
          <a:xfrm rot="381547">
            <a:off x="16201931" y="4777221"/>
            <a:ext cx="4685096" cy="5246370"/>
            <a:chOff x="0" y="0"/>
            <a:chExt cx="6350000" cy="7110730"/>
          </a:xfrm>
        </p:grpSpPr>
        <p:sp>
          <p:nvSpPr>
            <p:cNvPr id="15" name="Freeform 15"/>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EC791E"/>
            </a:solidFill>
            <a:ln w="12700">
              <a:solidFill>
                <a:schemeClr val="accent6">
                  <a:lumMod val="75000"/>
                </a:schemeClr>
              </a:solidFill>
            </a:ln>
          </p:spPr>
        </p:sp>
      </p:grpSp>
      <p:grpSp>
        <p:nvGrpSpPr>
          <p:cNvPr id="16" name="Group 16"/>
          <p:cNvGrpSpPr>
            <a:grpSpLocks noChangeAspect="1"/>
          </p:cNvGrpSpPr>
          <p:nvPr/>
        </p:nvGrpSpPr>
        <p:grpSpPr>
          <a:xfrm rot="381547">
            <a:off x="14916633" y="8730347"/>
            <a:ext cx="4685096" cy="5246370"/>
            <a:chOff x="0" y="0"/>
            <a:chExt cx="6350000" cy="7110730"/>
          </a:xfrm>
        </p:grpSpPr>
        <p:sp>
          <p:nvSpPr>
            <p:cNvPr id="17" name="Freeform 17"/>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FFFF00"/>
              </a:solidFill>
            </a:ln>
          </p:spPr>
        </p:sp>
      </p:grpSp>
      <p:sp>
        <p:nvSpPr>
          <p:cNvPr id="18" name="TextBox 18"/>
          <p:cNvSpPr txBox="1"/>
          <p:nvPr/>
        </p:nvSpPr>
        <p:spPr>
          <a:xfrm>
            <a:off x="4571866" y="3258589"/>
            <a:ext cx="9554037" cy="2600325"/>
          </a:xfrm>
          <a:prstGeom prst="rect">
            <a:avLst/>
          </a:prstGeom>
        </p:spPr>
        <p:txBody>
          <a:bodyPr lIns="0" tIns="0" rIns="0" bIns="0" rtlCol="0" anchor="t">
            <a:spAutoFit/>
          </a:bodyPr>
          <a:lstStyle/>
          <a:p>
            <a:pPr marL="0" lvl="0" indent="0" algn="ctr">
              <a:lnSpc>
                <a:spcPts val="6600"/>
              </a:lnSpc>
              <a:spcBef>
                <a:spcPct val="0"/>
              </a:spcBef>
            </a:pPr>
            <a:r>
              <a:rPr lang="en-US" sz="6000" spc="300" dirty="0">
                <a:solidFill>
                  <a:srgbClr val="1B3640"/>
                </a:solidFill>
                <a:latin typeface="Poppins Bold"/>
                <a:ea typeface="Poppins Bold"/>
                <a:cs typeface="Poppins Bold"/>
                <a:sym typeface="Poppins Bold"/>
              </a:rPr>
              <a:t>BENTUK-BENTUK STRUKTUR ORGANISASI</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53937" y="1722645"/>
            <a:ext cx="12008069" cy="756929"/>
            <a:chOff x="0" y="0"/>
            <a:chExt cx="3162619" cy="199356"/>
          </a:xfrm>
        </p:grpSpPr>
        <p:sp>
          <p:nvSpPr>
            <p:cNvPr id="3" name="Freeform 3"/>
            <p:cNvSpPr/>
            <p:nvPr/>
          </p:nvSpPr>
          <p:spPr>
            <a:xfrm>
              <a:off x="0" y="0"/>
              <a:ext cx="3162619" cy="199356"/>
            </a:xfrm>
            <a:custGeom>
              <a:avLst/>
              <a:gdLst/>
              <a:ahLst/>
              <a:cxnLst/>
              <a:rect l="l" t="t" r="r" b="b"/>
              <a:pathLst>
                <a:path w="3162619" h="199356">
                  <a:moveTo>
                    <a:pt x="0" y="0"/>
                  </a:moveTo>
                  <a:lnTo>
                    <a:pt x="3162619" y="0"/>
                  </a:lnTo>
                  <a:lnTo>
                    <a:pt x="3162619" y="199356"/>
                  </a:lnTo>
                  <a:lnTo>
                    <a:pt x="0" y="199356"/>
                  </a:lnTo>
                  <a:close/>
                </a:path>
              </a:pathLst>
            </a:custGeom>
            <a:solidFill>
              <a:srgbClr val="1B3640"/>
            </a:solidFill>
          </p:spPr>
        </p:sp>
        <p:sp>
          <p:nvSpPr>
            <p:cNvPr id="4" name="TextBox 4"/>
            <p:cNvSpPr txBox="1"/>
            <p:nvPr/>
          </p:nvSpPr>
          <p:spPr>
            <a:xfrm>
              <a:off x="0" y="-38100"/>
              <a:ext cx="3162619" cy="2374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953937" y="2446090"/>
            <a:ext cx="12008069" cy="1072240"/>
            <a:chOff x="0" y="0"/>
            <a:chExt cx="3162619" cy="282401"/>
          </a:xfrm>
        </p:grpSpPr>
        <p:sp>
          <p:nvSpPr>
            <p:cNvPr id="6" name="Freeform 6"/>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FFF6D1"/>
            </a:solidFill>
          </p:spPr>
        </p:sp>
        <p:sp>
          <p:nvSpPr>
            <p:cNvPr id="7" name="TextBox 7"/>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9" name="TextBox 9"/>
          <p:cNvSpPr txBox="1"/>
          <p:nvPr/>
        </p:nvSpPr>
        <p:spPr>
          <a:xfrm>
            <a:off x="1038225" y="3918380"/>
            <a:ext cx="16230600" cy="5722620"/>
          </a:xfrm>
          <a:prstGeom prst="rect">
            <a:avLst/>
          </a:prstGeom>
        </p:spPr>
        <p:txBody>
          <a:bodyPr lIns="0" tIns="0" rIns="0" bIns="0" rtlCol="0" anchor="t">
            <a:spAutoFit/>
          </a:bodyPr>
          <a:lstStyle/>
          <a:p>
            <a:pPr marL="582933" lvl="1" indent="-291467" algn="l">
              <a:lnSpc>
                <a:spcPts val="3780"/>
              </a:lnSpc>
              <a:buFont typeface="Arial"/>
              <a:buChar char="•"/>
            </a:pPr>
            <a:r>
              <a:rPr lang="en-US" sz="2700">
                <a:solidFill>
                  <a:srgbClr val="000000"/>
                </a:solidFill>
                <a:latin typeface="Poppins"/>
                <a:ea typeface="Poppins"/>
                <a:cs typeface="Poppins"/>
                <a:sym typeface="Poppins"/>
              </a:rPr>
              <a:t>Merupakan Struktur Organisasi yang paling umum digunakan oleh suatu organisasi. Pembagian kerja dalam bentuk Struktur Organisasi Fungsional dilakukan berdasarkan fungsi manajemennya seperti Keuangan, Produksi, Pemasaran dan Sumber daya Manusia. </a:t>
            </a:r>
          </a:p>
          <a:p>
            <a:pPr algn="l">
              <a:lnSpc>
                <a:spcPts val="3780"/>
              </a:lnSpc>
            </a:pPr>
            <a:endParaRPr lang="en-US" sz="2700">
              <a:solidFill>
                <a:srgbClr val="000000"/>
              </a:solidFill>
              <a:latin typeface="Poppins"/>
              <a:ea typeface="Poppins"/>
              <a:cs typeface="Poppins"/>
              <a:sym typeface="Poppins"/>
            </a:endParaRPr>
          </a:p>
          <a:p>
            <a:pPr marL="582933" lvl="1" indent="-291467" algn="l">
              <a:lnSpc>
                <a:spcPts val="3780"/>
              </a:lnSpc>
              <a:buFont typeface="Arial"/>
              <a:buChar char="•"/>
            </a:pPr>
            <a:r>
              <a:rPr lang="en-US" sz="2700">
                <a:solidFill>
                  <a:srgbClr val="000000"/>
                </a:solidFill>
                <a:latin typeface="Poppins"/>
                <a:ea typeface="Poppins"/>
                <a:cs typeface="Poppins"/>
                <a:sym typeface="Poppins"/>
              </a:rPr>
              <a:t>Karyawan-karyawan yang memiliki keterampilan (skill) dan tugas yang sama akan dikelompokan bersama kedalam satu unit kerja. </a:t>
            </a:r>
          </a:p>
          <a:p>
            <a:pPr algn="l">
              <a:lnSpc>
                <a:spcPts val="3780"/>
              </a:lnSpc>
            </a:pPr>
            <a:endParaRPr lang="en-US" sz="2700">
              <a:solidFill>
                <a:srgbClr val="000000"/>
              </a:solidFill>
              <a:latin typeface="Poppins"/>
              <a:ea typeface="Poppins"/>
              <a:cs typeface="Poppins"/>
              <a:sym typeface="Poppins"/>
            </a:endParaRPr>
          </a:p>
          <a:p>
            <a:pPr marL="582933" lvl="1" indent="-291467" algn="l">
              <a:lnSpc>
                <a:spcPts val="3780"/>
              </a:lnSpc>
              <a:buFont typeface="Arial"/>
              <a:buChar char="•"/>
            </a:pPr>
            <a:r>
              <a:rPr lang="en-US" sz="2700">
                <a:solidFill>
                  <a:srgbClr val="000000"/>
                </a:solidFill>
                <a:latin typeface="Poppins"/>
                <a:ea typeface="Poppins"/>
                <a:cs typeface="Poppins"/>
                <a:sym typeface="Poppins"/>
              </a:rPr>
              <a:t>Struktur Organisasi ini tepat untuk diterapkan pada Organisasi atau Perusahaan yang hanya menghasilkan beberapa jenis produk maupun layanan. </a:t>
            </a:r>
          </a:p>
          <a:p>
            <a:pPr algn="l">
              <a:lnSpc>
                <a:spcPts val="3780"/>
              </a:lnSpc>
            </a:pPr>
            <a:endParaRPr lang="en-US" sz="2700">
              <a:solidFill>
                <a:srgbClr val="000000"/>
              </a:solidFill>
              <a:latin typeface="Poppins"/>
              <a:ea typeface="Poppins"/>
              <a:cs typeface="Poppins"/>
              <a:sym typeface="Poppins"/>
            </a:endParaRPr>
          </a:p>
          <a:p>
            <a:pPr marL="582933" lvl="1" indent="-291467" algn="l">
              <a:lnSpc>
                <a:spcPts val="3780"/>
              </a:lnSpc>
              <a:buFont typeface="Arial"/>
              <a:buChar char="•"/>
            </a:pPr>
            <a:r>
              <a:rPr lang="en-US" sz="2700">
                <a:solidFill>
                  <a:srgbClr val="000000"/>
                </a:solidFill>
                <a:latin typeface="Poppins"/>
                <a:ea typeface="Poppins"/>
                <a:cs typeface="Poppins"/>
                <a:sym typeface="Poppins"/>
              </a:rPr>
              <a:t>Struktur organisasi bentuk ini dapat menekan biaya operasional namun mengalami kesulitan dalam berkomunikasi antar unit kerja.</a:t>
            </a:r>
          </a:p>
        </p:txBody>
      </p:sp>
      <p:sp>
        <p:nvSpPr>
          <p:cNvPr id="13" name="TextBox 13"/>
          <p:cNvSpPr txBox="1"/>
          <p:nvPr/>
        </p:nvSpPr>
        <p:spPr>
          <a:xfrm>
            <a:off x="6953706" y="1799485"/>
            <a:ext cx="10979138" cy="603250"/>
          </a:xfrm>
          <a:prstGeom prst="rect">
            <a:avLst/>
          </a:prstGeom>
        </p:spPr>
        <p:txBody>
          <a:bodyPr lIns="0" tIns="0" rIns="0" bIns="0" rtlCol="0" anchor="t">
            <a:spAutoFit/>
          </a:bodyPr>
          <a:lstStyle/>
          <a:p>
            <a:pPr marL="0" lvl="0" indent="0" algn="r">
              <a:lnSpc>
                <a:spcPts val="4399"/>
              </a:lnSpc>
              <a:spcBef>
                <a:spcPct val="0"/>
              </a:spcBef>
            </a:pPr>
            <a:r>
              <a:rPr lang="en-US" sz="3999" spc="399">
                <a:solidFill>
                  <a:srgbClr val="FFFFFF"/>
                </a:solidFill>
                <a:latin typeface="Poppins Italics"/>
                <a:ea typeface="Poppins Italics"/>
                <a:cs typeface="Poppins Italics"/>
                <a:sym typeface="Poppins Italics"/>
              </a:rPr>
              <a:t>01. STRUKTUR ORGANISASI</a:t>
            </a:r>
          </a:p>
        </p:txBody>
      </p:sp>
      <p:sp>
        <p:nvSpPr>
          <p:cNvPr id="14" name="TextBox 14"/>
          <p:cNvSpPr txBox="1"/>
          <p:nvPr/>
        </p:nvSpPr>
        <p:spPr>
          <a:xfrm>
            <a:off x="6953706" y="2566285"/>
            <a:ext cx="10979138" cy="831850"/>
          </a:xfrm>
          <a:prstGeom prst="rect">
            <a:avLst/>
          </a:prstGeom>
        </p:spPr>
        <p:txBody>
          <a:bodyPr lIns="0" tIns="0" rIns="0" bIns="0" rtlCol="0" anchor="t">
            <a:spAutoFit/>
          </a:bodyPr>
          <a:lstStyle/>
          <a:p>
            <a:pPr marL="0" lvl="0" indent="0" algn="r">
              <a:lnSpc>
                <a:spcPts val="6049"/>
              </a:lnSpc>
              <a:spcBef>
                <a:spcPct val="0"/>
              </a:spcBef>
            </a:pPr>
            <a:r>
              <a:rPr lang="en-US" sz="5499" spc="137">
                <a:solidFill>
                  <a:srgbClr val="000000"/>
                </a:solidFill>
                <a:latin typeface="Poppins Bold"/>
                <a:ea typeface="Poppins Bold"/>
                <a:cs typeface="Poppins Bold"/>
                <a:sym typeface="Poppins Bold"/>
              </a:rPr>
              <a:t>FUNGSIONAL </a:t>
            </a:r>
          </a:p>
        </p:txBody>
      </p:sp>
      <p:sp>
        <p:nvSpPr>
          <p:cNvPr id="15" name="Freeform 13">
            <a:extLst>
              <a:ext uri="{FF2B5EF4-FFF2-40B4-BE49-F238E27FC236}">
                <a16:creationId xmlns:a16="http://schemas.microsoft.com/office/drawing/2014/main" id="{CABCE78A-8AF2-4497-BCC1-AD3662265CE3}"/>
              </a:ext>
            </a:extLst>
          </p:cNvPr>
          <p:cNvSpPr/>
          <p:nvPr/>
        </p:nvSpPr>
        <p:spPr>
          <a:xfrm>
            <a:off x="6940006" y="236759"/>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16" name="Freeform 14">
            <a:extLst>
              <a:ext uri="{FF2B5EF4-FFF2-40B4-BE49-F238E27FC236}">
                <a16:creationId xmlns:a16="http://schemas.microsoft.com/office/drawing/2014/main" id="{D9E86834-F132-4582-94B6-8894009491F5}"/>
              </a:ext>
            </a:extLst>
          </p:cNvPr>
          <p:cNvSpPr/>
          <p:nvPr/>
        </p:nvSpPr>
        <p:spPr>
          <a:xfrm>
            <a:off x="8629387" y="1143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17" name="Freeform 15">
            <a:extLst>
              <a:ext uri="{FF2B5EF4-FFF2-40B4-BE49-F238E27FC236}">
                <a16:creationId xmlns:a16="http://schemas.microsoft.com/office/drawing/2014/main" id="{38E82DD9-54D2-49F1-AB08-A7D64D3A0B74}"/>
              </a:ext>
            </a:extLst>
          </p:cNvPr>
          <p:cNvSpPr/>
          <p:nvPr/>
        </p:nvSpPr>
        <p:spPr>
          <a:xfrm>
            <a:off x="10184832" y="1714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6" name="Freeform 6"/>
          <p:cNvSpPr/>
          <p:nvPr/>
        </p:nvSpPr>
        <p:spPr>
          <a:xfrm>
            <a:off x="664614" y="3147943"/>
            <a:ext cx="16958772" cy="4622030"/>
          </a:xfrm>
          <a:custGeom>
            <a:avLst/>
            <a:gdLst/>
            <a:ahLst/>
            <a:cxnLst/>
            <a:rect l="l" t="t" r="r" b="b"/>
            <a:pathLst>
              <a:path w="16958772" h="4622030">
                <a:moveTo>
                  <a:pt x="0" y="0"/>
                </a:moveTo>
                <a:lnTo>
                  <a:pt x="16958772" y="0"/>
                </a:lnTo>
                <a:lnTo>
                  <a:pt x="16958772" y="4622030"/>
                </a:lnTo>
                <a:lnTo>
                  <a:pt x="0" y="4622030"/>
                </a:lnTo>
                <a:lnTo>
                  <a:pt x="0" y="0"/>
                </a:lnTo>
                <a:close/>
              </a:path>
            </a:pathLst>
          </a:custGeom>
          <a:blipFill>
            <a:blip r:embed="rId2"/>
            <a:stretch>
              <a:fillRect/>
            </a:stretch>
          </a:blipFill>
        </p:spPr>
      </p:sp>
      <p:sp>
        <p:nvSpPr>
          <p:cNvPr id="7" name="Freeform 13">
            <a:extLst>
              <a:ext uri="{FF2B5EF4-FFF2-40B4-BE49-F238E27FC236}">
                <a16:creationId xmlns:a16="http://schemas.microsoft.com/office/drawing/2014/main" id="{636BD6FD-6683-402E-A16E-EEB6FB1D464C}"/>
              </a:ext>
            </a:extLst>
          </p:cNvPr>
          <p:cNvSpPr/>
          <p:nvPr/>
        </p:nvSpPr>
        <p:spPr>
          <a:xfrm>
            <a:off x="6705600" y="253562"/>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8" name="Freeform 14">
            <a:extLst>
              <a:ext uri="{FF2B5EF4-FFF2-40B4-BE49-F238E27FC236}">
                <a16:creationId xmlns:a16="http://schemas.microsoft.com/office/drawing/2014/main" id="{5855A95C-5528-4781-B34E-D5C98A24790D}"/>
              </a:ext>
            </a:extLst>
          </p:cNvPr>
          <p:cNvSpPr/>
          <p:nvPr/>
        </p:nvSpPr>
        <p:spPr>
          <a:xfrm>
            <a:off x="8394981" y="1311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9" name="Freeform 15">
            <a:extLst>
              <a:ext uri="{FF2B5EF4-FFF2-40B4-BE49-F238E27FC236}">
                <a16:creationId xmlns:a16="http://schemas.microsoft.com/office/drawing/2014/main" id="{14D3F33E-4058-4A07-AEDD-FE0091285D9F}"/>
              </a:ext>
            </a:extLst>
          </p:cNvPr>
          <p:cNvSpPr/>
          <p:nvPr/>
        </p:nvSpPr>
        <p:spPr>
          <a:xfrm>
            <a:off x="9950426" y="1882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53937" y="1827420"/>
            <a:ext cx="12008069" cy="756929"/>
            <a:chOff x="0" y="0"/>
            <a:chExt cx="3162619" cy="199356"/>
          </a:xfrm>
        </p:grpSpPr>
        <p:sp>
          <p:nvSpPr>
            <p:cNvPr id="3" name="Freeform 3"/>
            <p:cNvSpPr/>
            <p:nvPr/>
          </p:nvSpPr>
          <p:spPr>
            <a:xfrm>
              <a:off x="0" y="0"/>
              <a:ext cx="3162619" cy="199356"/>
            </a:xfrm>
            <a:custGeom>
              <a:avLst/>
              <a:gdLst/>
              <a:ahLst/>
              <a:cxnLst/>
              <a:rect l="l" t="t" r="r" b="b"/>
              <a:pathLst>
                <a:path w="3162619" h="199356">
                  <a:moveTo>
                    <a:pt x="0" y="0"/>
                  </a:moveTo>
                  <a:lnTo>
                    <a:pt x="3162619" y="0"/>
                  </a:lnTo>
                  <a:lnTo>
                    <a:pt x="3162619" y="199356"/>
                  </a:lnTo>
                  <a:lnTo>
                    <a:pt x="0" y="199356"/>
                  </a:lnTo>
                  <a:close/>
                </a:path>
              </a:pathLst>
            </a:custGeom>
            <a:solidFill>
              <a:srgbClr val="1B3640"/>
            </a:solidFill>
          </p:spPr>
        </p:sp>
        <p:sp>
          <p:nvSpPr>
            <p:cNvPr id="4" name="TextBox 4"/>
            <p:cNvSpPr txBox="1"/>
            <p:nvPr/>
          </p:nvSpPr>
          <p:spPr>
            <a:xfrm>
              <a:off x="0" y="-38100"/>
              <a:ext cx="3162619" cy="2374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953937" y="2550865"/>
            <a:ext cx="12008069" cy="1072240"/>
            <a:chOff x="0" y="0"/>
            <a:chExt cx="3162619" cy="282401"/>
          </a:xfrm>
        </p:grpSpPr>
        <p:sp>
          <p:nvSpPr>
            <p:cNvPr id="6" name="Freeform 6"/>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FFF6D1"/>
            </a:solidFill>
          </p:spPr>
        </p:sp>
        <p:sp>
          <p:nvSpPr>
            <p:cNvPr id="7" name="TextBox 7"/>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12" name="TextBox 12"/>
          <p:cNvSpPr txBox="1"/>
          <p:nvPr/>
        </p:nvSpPr>
        <p:spPr>
          <a:xfrm>
            <a:off x="6953706" y="1904260"/>
            <a:ext cx="10979138" cy="603250"/>
          </a:xfrm>
          <a:prstGeom prst="rect">
            <a:avLst/>
          </a:prstGeom>
        </p:spPr>
        <p:txBody>
          <a:bodyPr lIns="0" tIns="0" rIns="0" bIns="0" rtlCol="0" anchor="t">
            <a:spAutoFit/>
          </a:bodyPr>
          <a:lstStyle/>
          <a:p>
            <a:pPr marL="0" lvl="0" indent="0" algn="r">
              <a:lnSpc>
                <a:spcPts val="4399"/>
              </a:lnSpc>
              <a:spcBef>
                <a:spcPct val="0"/>
              </a:spcBef>
            </a:pPr>
            <a:r>
              <a:rPr lang="en-US" sz="3999" spc="399">
                <a:solidFill>
                  <a:srgbClr val="FFFFFF"/>
                </a:solidFill>
                <a:latin typeface="Poppins Italics"/>
                <a:ea typeface="Poppins Italics"/>
                <a:cs typeface="Poppins Italics"/>
                <a:sym typeface="Poppins Italics"/>
              </a:rPr>
              <a:t>02. STRUKTUR ORGANISASI</a:t>
            </a:r>
          </a:p>
        </p:txBody>
      </p:sp>
      <p:sp>
        <p:nvSpPr>
          <p:cNvPr id="13" name="TextBox 13"/>
          <p:cNvSpPr txBox="1"/>
          <p:nvPr/>
        </p:nvSpPr>
        <p:spPr>
          <a:xfrm>
            <a:off x="6953706" y="2671060"/>
            <a:ext cx="10979138" cy="831850"/>
          </a:xfrm>
          <a:prstGeom prst="rect">
            <a:avLst/>
          </a:prstGeom>
        </p:spPr>
        <p:txBody>
          <a:bodyPr lIns="0" tIns="0" rIns="0" bIns="0" rtlCol="0" anchor="t">
            <a:spAutoFit/>
          </a:bodyPr>
          <a:lstStyle/>
          <a:p>
            <a:pPr marL="0" lvl="0" indent="0" algn="r">
              <a:lnSpc>
                <a:spcPts val="6049"/>
              </a:lnSpc>
              <a:spcBef>
                <a:spcPct val="0"/>
              </a:spcBef>
            </a:pPr>
            <a:r>
              <a:rPr lang="en-US" sz="5499" spc="137">
                <a:solidFill>
                  <a:srgbClr val="000000"/>
                </a:solidFill>
                <a:latin typeface="Poppins Bold"/>
                <a:ea typeface="Poppins Bold"/>
                <a:cs typeface="Poppins Bold"/>
                <a:sym typeface="Poppins Bold"/>
              </a:rPr>
              <a:t>DIVISIONAL</a:t>
            </a:r>
          </a:p>
        </p:txBody>
      </p:sp>
      <p:sp>
        <p:nvSpPr>
          <p:cNvPr id="14" name="TextBox 14"/>
          <p:cNvSpPr txBox="1"/>
          <p:nvPr/>
        </p:nvSpPr>
        <p:spPr>
          <a:xfrm>
            <a:off x="1028700" y="4215668"/>
            <a:ext cx="16230600" cy="5202544"/>
          </a:xfrm>
          <a:prstGeom prst="rect">
            <a:avLst/>
          </a:prstGeom>
        </p:spPr>
        <p:txBody>
          <a:bodyPr lIns="0" tIns="0" rIns="0" bIns="0" rtlCol="0" anchor="t">
            <a:spAutoFit/>
          </a:bodyPr>
          <a:lstStyle/>
          <a:p>
            <a:pPr algn="ctr">
              <a:lnSpc>
                <a:spcPts val="5145"/>
              </a:lnSpc>
            </a:pPr>
            <a:r>
              <a:rPr lang="en-US" sz="3675">
                <a:solidFill>
                  <a:srgbClr val="000000"/>
                </a:solidFill>
                <a:latin typeface="Poppins"/>
                <a:ea typeface="Poppins"/>
                <a:cs typeface="Poppins"/>
                <a:sym typeface="Poppins"/>
              </a:rPr>
              <a:t>Struktur Organisasi Divisional (Divisional Structure Organization) adalah Struktur Organisasi yang dikelompokkan berdasarkan kesamaan produk, layanan, pasar dan letak geografis. </a:t>
            </a:r>
          </a:p>
          <a:p>
            <a:pPr algn="l">
              <a:lnSpc>
                <a:spcPts val="5145"/>
              </a:lnSpc>
            </a:pPr>
            <a:endParaRPr lang="en-US" sz="3675">
              <a:solidFill>
                <a:srgbClr val="000000"/>
              </a:solidFill>
              <a:latin typeface="Poppins"/>
              <a:ea typeface="Poppins"/>
              <a:cs typeface="Poppins"/>
              <a:sym typeface="Poppins"/>
            </a:endParaRPr>
          </a:p>
          <a:p>
            <a:pPr algn="ctr">
              <a:lnSpc>
                <a:spcPts val="5145"/>
              </a:lnSpc>
            </a:pPr>
            <a:r>
              <a:rPr lang="en-US" sz="3675">
                <a:solidFill>
                  <a:srgbClr val="000000"/>
                </a:solidFill>
                <a:latin typeface="Poppins"/>
                <a:ea typeface="Poppins"/>
                <a:cs typeface="Poppins"/>
                <a:sym typeface="Poppins"/>
              </a:rPr>
              <a:t>Organisasi bentuk Divisional ini biasanya diterapkan di perusahaan yang berskala menengah keatas, hal ini dikarenakan biaya operasional akan lebih tinggi jika dibandingkan dengan bentuk Organisasi Fungsional.</a:t>
            </a:r>
          </a:p>
        </p:txBody>
      </p:sp>
      <p:sp>
        <p:nvSpPr>
          <p:cNvPr id="15" name="Freeform 13">
            <a:extLst>
              <a:ext uri="{FF2B5EF4-FFF2-40B4-BE49-F238E27FC236}">
                <a16:creationId xmlns:a16="http://schemas.microsoft.com/office/drawing/2014/main" id="{80390F5F-4091-4696-975C-88231AE499F9}"/>
              </a:ext>
            </a:extLst>
          </p:cNvPr>
          <p:cNvSpPr/>
          <p:nvPr/>
        </p:nvSpPr>
        <p:spPr>
          <a:xfrm>
            <a:off x="6705600" y="253562"/>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16" name="Freeform 14">
            <a:extLst>
              <a:ext uri="{FF2B5EF4-FFF2-40B4-BE49-F238E27FC236}">
                <a16:creationId xmlns:a16="http://schemas.microsoft.com/office/drawing/2014/main" id="{A78A915A-52C3-4F09-8AED-71F29B6F3B7A}"/>
              </a:ext>
            </a:extLst>
          </p:cNvPr>
          <p:cNvSpPr/>
          <p:nvPr/>
        </p:nvSpPr>
        <p:spPr>
          <a:xfrm>
            <a:off x="8394981" y="1311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17" name="Freeform 15">
            <a:extLst>
              <a:ext uri="{FF2B5EF4-FFF2-40B4-BE49-F238E27FC236}">
                <a16:creationId xmlns:a16="http://schemas.microsoft.com/office/drawing/2014/main" id="{5CB1F271-CC03-4AA7-ABF7-EBB37F15534E}"/>
              </a:ext>
            </a:extLst>
          </p:cNvPr>
          <p:cNvSpPr/>
          <p:nvPr/>
        </p:nvSpPr>
        <p:spPr>
          <a:xfrm>
            <a:off x="9950426" y="1882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6" name="Freeform 6"/>
          <p:cNvSpPr/>
          <p:nvPr/>
        </p:nvSpPr>
        <p:spPr>
          <a:xfrm>
            <a:off x="1099783" y="3065985"/>
            <a:ext cx="16159517" cy="5220255"/>
          </a:xfrm>
          <a:custGeom>
            <a:avLst/>
            <a:gdLst/>
            <a:ahLst/>
            <a:cxnLst/>
            <a:rect l="l" t="t" r="r" b="b"/>
            <a:pathLst>
              <a:path w="16159517" h="5220255">
                <a:moveTo>
                  <a:pt x="0" y="0"/>
                </a:moveTo>
                <a:lnTo>
                  <a:pt x="16159517" y="0"/>
                </a:lnTo>
                <a:lnTo>
                  <a:pt x="16159517" y="5220256"/>
                </a:lnTo>
                <a:lnTo>
                  <a:pt x="0" y="5220256"/>
                </a:lnTo>
                <a:lnTo>
                  <a:pt x="0" y="0"/>
                </a:lnTo>
                <a:close/>
              </a:path>
            </a:pathLst>
          </a:custGeom>
          <a:blipFill>
            <a:blip r:embed="rId2"/>
            <a:stretch>
              <a:fillRect/>
            </a:stretch>
          </a:blipFill>
        </p:spPr>
      </p:sp>
      <p:sp>
        <p:nvSpPr>
          <p:cNvPr id="7" name="Freeform 13">
            <a:extLst>
              <a:ext uri="{FF2B5EF4-FFF2-40B4-BE49-F238E27FC236}">
                <a16:creationId xmlns:a16="http://schemas.microsoft.com/office/drawing/2014/main" id="{8B9191CC-FDB6-4BBF-9F1A-BDE7224AAC3E}"/>
              </a:ext>
            </a:extLst>
          </p:cNvPr>
          <p:cNvSpPr/>
          <p:nvPr/>
        </p:nvSpPr>
        <p:spPr>
          <a:xfrm>
            <a:off x="6705600" y="253562"/>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8" name="Freeform 14">
            <a:extLst>
              <a:ext uri="{FF2B5EF4-FFF2-40B4-BE49-F238E27FC236}">
                <a16:creationId xmlns:a16="http://schemas.microsoft.com/office/drawing/2014/main" id="{9A73718F-0260-4D6C-B845-E8CDFEBE5AE9}"/>
              </a:ext>
            </a:extLst>
          </p:cNvPr>
          <p:cNvSpPr/>
          <p:nvPr/>
        </p:nvSpPr>
        <p:spPr>
          <a:xfrm>
            <a:off x="8394981" y="1311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9" name="Freeform 15">
            <a:extLst>
              <a:ext uri="{FF2B5EF4-FFF2-40B4-BE49-F238E27FC236}">
                <a16:creationId xmlns:a16="http://schemas.microsoft.com/office/drawing/2014/main" id="{E3E8D47C-1231-4965-9F7C-3CA17AF10B97}"/>
              </a:ext>
            </a:extLst>
          </p:cNvPr>
          <p:cNvSpPr/>
          <p:nvPr/>
        </p:nvSpPr>
        <p:spPr>
          <a:xfrm>
            <a:off x="9950426" y="1882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53937" y="1827420"/>
            <a:ext cx="12008069" cy="756929"/>
            <a:chOff x="0" y="0"/>
            <a:chExt cx="3162619" cy="199356"/>
          </a:xfrm>
        </p:grpSpPr>
        <p:sp>
          <p:nvSpPr>
            <p:cNvPr id="3" name="Freeform 3"/>
            <p:cNvSpPr/>
            <p:nvPr/>
          </p:nvSpPr>
          <p:spPr>
            <a:xfrm>
              <a:off x="0" y="0"/>
              <a:ext cx="3162619" cy="199356"/>
            </a:xfrm>
            <a:custGeom>
              <a:avLst/>
              <a:gdLst/>
              <a:ahLst/>
              <a:cxnLst/>
              <a:rect l="l" t="t" r="r" b="b"/>
              <a:pathLst>
                <a:path w="3162619" h="199356">
                  <a:moveTo>
                    <a:pt x="0" y="0"/>
                  </a:moveTo>
                  <a:lnTo>
                    <a:pt x="3162619" y="0"/>
                  </a:lnTo>
                  <a:lnTo>
                    <a:pt x="3162619" y="199356"/>
                  </a:lnTo>
                  <a:lnTo>
                    <a:pt x="0" y="199356"/>
                  </a:lnTo>
                  <a:close/>
                </a:path>
              </a:pathLst>
            </a:custGeom>
            <a:solidFill>
              <a:srgbClr val="1B3640"/>
            </a:solidFill>
          </p:spPr>
        </p:sp>
        <p:sp>
          <p:nvSpPr>
            <p:cNvPr id="4" name="TextBox 4"/>
            <p:cNvSpPr txBox="1"/>
            <p:nvPr/>
          </p:nvSpPr>
          <p:spPr>
            <a:xfrm>
              <a:off x="0" y="-38100"/>
              <a:ext cx="3162619" cy="2374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953937" y="2550865"/>
            <a:ext cx="12008069" cy="1072240"/>
            <a:chOff x="0" y="0"/>
            <a:chExt cx="3162619" cy="282401"/>
          </a:xfrm>
        </p:grpSpPr>
        <p:sp>
          <p:nvSpPr>
            <p:cNvPr id="6" name="Freeform 6"/>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FFF6D1"/>
            </a:solidFill>
          </p:spPr>
        </p:sp>
        <p:sp>
          <p:nvSpPr>
            <p:cNvPr id="7" name="TextBox 7"/>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6953706" y="1904260"/>
            <a:ext cx="10979138" cy="603250"/>
          </a:xfrm>
          <a:prstGeom prst="rect">
            <a:avLst/>
          </a:prstGeom>
        </p:spPr>
        <p:txBody>
          <a:bodyPr lIns="0" tIns="0" rIns="0" bIns="0" rtlCol="0" anchor="t">
            <a:spAutoFit/>
          </a:bodyPr>
          <a:lstStyle/>
          <a:p>
            <a:pPr marL="0" lvl="0" indent="0" algn="r">
              <a:lnSpc>
                <a:spcPts val="4399"/>
              </a:lnSpc>
              <a:spcBef>
                <a:spcPct val="0"/>
              </a:spcBef>
            </a:pPr>
            <a:r>
              <a:rPr lang="en-US" sz="3999" spc="399">
                <a:solidFill>
                  <a:srgbClr val="FFFFFF"/>
                </a:solidFill>
                <a:latin typeface="Poppins Italics"/>
                <a:ea typeface="Poppins Italics"/>
                <a:cs typeface="Poppins Italics"/>
                <a:sym typeface="Poppins Italics"/>
              </a:rPr>
              <a:t>03. STRUKTUR ORGANISASI</a:t>
            </a:r>
          </a:p>
        </p:txBody>
      </p:sp>
      <p:sp>
        <p:nvSpPr>
          <p:cNvPr id="9" name="TextBox 9"/>
          <p:cNvSpPr txBox="1"/>
          <p:nvPr/>
        </p:nvSpPr>
        <p:spPr>
          <a:xfrm>
            <a:off x="6953706" y="2671060"/>
            <a:ext cx="10979138" cy="831850"/>
          </a:xfrm>
          <a:prstGeom prst="rect">
            <a:avLst/>
          </a:prstGeom>
        </p:spPr>
        <p:txBody>
          <a:bodyPr lIns="0" tIns="0" rIns="0" bIns="0" rtlCol="0" anchor="t">
            <a:spAutoFit/>
          </a:bodyPr>
          <a:lstStyle/>
          <a:p>
            <a:pPr marL="0" lvl="0" indent="0" algn="r">
              <a:lnSpc>
                <a:spcPts val="6049"/>
              </a:lnSpc>
              <a:spcBef>
                <a:spcPct val="0"/>
              </a:spcBef>
            </a:pPr>
            <a:r>
              <a:rPr lang="en-US" sz="5499" spc="137">
                <a:solidFill>
                  <a:srgbClr val="000000"/>
                </a:solidFill>
                <a:latin typeface="Poppins Bold"/>
                <a:ea typeface="Poppins Bold"/>
                <a:cs typeface="Poppins Bold"/>
                <a:sym typeface="Poppins Bold"/>
              </a:rPr>
              <a:t>MATRIKS</a:t>
            </a:r>
          </a:p>
        </p:txBody>
      </p:sp>
      <p:sp>
        <p:nvSpPr>
          <p:cNvPr id="10" name="AutoShape 10"/>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11" name="TextBox 11"/>
          <p:cNvSpPr txBox="1"/>
          <p:nvPr/>
        </p:nvSpPr>
        <p:spPr>
          <a:xfrm>
            <a:off x="1274428" y="3868896"/>
            <a:ext cx="16403447" cy="5943714"/>
          </a:xfrm>
          <a:prstGeom prst="rect">
            <a:avLst/>
          </a:prstGeom>
        </p:spPr>
        <p:txBody>
          <a:bodyPr lIns="0" tIns="0" rIns="0" bIns="0" rtlCol="0" anchor="t">
            <a:spAutoFit/>
          </a:bodyPr>
          <a:lstStyle/>
          <a:p>
            <a:pPr algn="l">
              <a:lnSpc>
                <a:spcPts val="3668"/>
              </a:lnSpc>
            </a:pPr>
            <a:r>
              <a:rPr lang="en-US" sz="2620">
                <a:solidFill>
                  <a:srgbClr val="000000"/>
                </a:solidFill>
                <a:latin typeface="Poppins"/>
                <a:ea typeface="Poppins"/>
                <a:cs typeface="Poppins"/>
                <a:sym typeface="Poppins"/>
              </a:rPr>
              <a:t>Struktur Organisasi Matriks bertujuan untuk menutupi kekurangan-kekurangan yang terdapat pada kedua bentuk Struktur Orgnisasi tersebut. </a:t>
            </a:r>
          </a:p>
          <a:p>
            <a:pPr algn="l">
              <a:lnSpc>
                <a:spcPts val="3668"/>
              </a:lnSpc>
            </a:pPr>
            <a:endParaRPr lang="en-US" sz="2620">
              <a:solidFill>
                <a:srgbClr val="000000"/>
              </a:solidFill>
              <a:latin typeface="Poppins"/>
              <a:ea typeface="Poppins"/>
              <a:cs typeface="Poppins"/>
              <a:sym typeface="Poppins"/>
            </a:endParaRPr>
          </a:p>
          <a:p>
            <a:pPr algn="l">
              <a:lnSpc>
                <a:spcPts val="3668"/>
              </a:lnSpc>
            </a:pPr>
            <a:r>
              <a:rPr lang="en-US" sz="2620">
                <a:solidFill>
                  <a:srgbClr val="000000"/>
                </a:solidFill>
                <a:latin typeface="Poppins"/>
                <a:ea typeface="Poppins"/>
                <a:cs typeface="Poppins"/>
                <a:sym typeface="Poppins"/>
              </a:rPr>
              <a:t>Struktur Organisasi Matriks disebut dengan Struktur Organisasi Proyek karena karyawan yang berada di unit kerja fungsional juga harus mengerjakan kegiatan atau tugas proyek-proyek organisasi yang ditugaskan kepadanya. </a:t>
            </a:r>
          </a:p>
          <a:p>
            <a:pPr algn="l">
              <a:lnSpc>
                <a:spcPts val="3668"/>
              </a:lnSpc>
            </a:pPr>
            <a:endParaRPr lang="en-US" sz="2620">
              <a:solidFill>
                <a:srgbClr val="000000"/>
              </a:solidFill>
              <a:latin typeface="Poppins"/>
              <a:ea typeface="Poppins"/>
              <a:cs typeface="Poppins"/>
              <a:sym typeface="Poppins"/>
            </a:endParaRPr>
          </a:p>
          <a:p>
            <a:pPr algn="l">
              <a:lnSpc>
                <a:spcPts val="3668"/>
              </a:lnSpc>
            </a:pPr>
            <a:r>
              <a:rPr lang="en-US" sz="2620">
                <a:solidFill>
                  <a:srgbClr val="000000"/>
                </a:solidFill>
                <a:latin typeface="Poppins"/>
                <a:ea typeface="Poppins"/>
                <a:cs typeface="Poppins"/>
                <a:sym typeface="Poppins"/>
              </a:rPr>
              <a:t>Struktur Organisasi Matriks mengakibatkan terjadinya multi komando dimana seorang karyawan diharuskan untuk melapor kepada dua pimpinan yaitu pimpinan di unit kerja Fungsional dan pimpinan proyek. </a:t>
            </a:r>
          </a:p>
          <a:p>
            <a:pPr algn="l">
              <a:lnSpc>
                <a:spcPts val="3668"/>
              </a:lnSpc>
            </a:pPr>
            <a:endParaRPr lang="en-US" sz="2620">
              <a:solidFill>
                <a:srgbClr val="000000"/>
              </a:solidFill>
              <a:latin typeface="Poppins"/>
              <a:ea typeface="Poppins"/>
              <a:cs typeface="Poppins"/>
              <a:sym typeface="Poppins"/>
            </a:endParaRPr>
          </a:p>
          <a:p>
            <a:pPr algn="l">
              <a:lnSpc>
                <a:spcPts val="3668"/>
              </a:lnSpc>
            </a:pPr>
            <a:r>
              <a:rPr lang="en-US" sz="2620">
                <a:solidFill>
                  <a:srgbClr val="000000"/>
                </a:solidFill>
                <a:latin typeface="Poppins"/>
                <a:ea typeface="Poppins"/>
                <a:cs typeface="Poppins"/>
                <a:sym typeface="Poppins"/>
              </a:rPr>
              <a:t>Struktur Organisasi ini biasanya digunakan oleh perusahaan yang berskala besar atau perusahaan-perusahaan multinasional.</a:t>
            </a:r>
          </a:p>
        </p:txBody>
      </p:sp>
      <p:sp>
        <p:nvSpPr>
          <p:cNvPr id="15" name="Freeform 13">
            <a:extLst>
              <a:ext uri="{FF2B5EF4-FFF2-40B4-BE49-F238E27FC236}">
                <a16:creationId xmlns:a16="http://schemas.microsoft.com/office/drawing/2014/main" id="{148B5646-8927-4FC3-82EA-7684C19B0982}"/>
              </a:ext>
            </a:extLst>
          </p:cNvPr>
          <p:cNvSpPr/>
          <p:nvPr/>
        </p:nvSpPr>
        <p:spPr>
          <a:xfrm>
            <a:off x="6705600" y="253562"/>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16" name="Freeform 14">
            <a:extLst>
              <a:ext uri="{FF2B5EF4-FFF2-40B4-BE49-F238E27FC236}">
                <a16:creationId xmlns:a16="http://schemas.microsoft.com/office/drawing/2014/main" id="{AD340E34-48D4-43EA-B863-D096154F9C30}"/>
              </a:ext>
            </a:extLst>
          </p:cNvPr>
          <p:cNvSpPr/>
          <p:nvPr/>
        </p:nvSpPr>
        <p:spPr>
          <a:xfrm>
            <a:off x="8394981" y="1311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17" name="Freeform 15">
            <a:extLst>
              <a:ext uri="{FF2B5EF4-FFF2-40B4-BE49-F238E27FC236}">
                <a16:creationId xmlns:a16="http://schemas.microsoft.com/office/drawing/2014/main" id="{AE8350EA-83DD-4397-9EE7-9313B436918C}"/>
              </a:ext>
            </a:extLst>
          </p:cNvPr>
          <p:cNvSpPr/>
          <p:nvPr/>
        </p:nvSpPr>
        <p:spPr>
          <a:xfrm>
            <a:off x="9950426" y="1882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6" name="Freeform 6"/>
          <p:cNvSpPr/>
          <p:nvPr/>
        </p:nvSpPr>
        <p:spPr>
          <a:xfrm>
            <a:off x="1028700" y="2488218"/>
            <a:ext cx="16230600" cy="6665366"/>
          </a:xfrm>
          <a:custGeom>
            <a:avLst/>
            <a:gdLst/>
            <a:ahLst/>
            <a:cxnLst/>
            <a:rect l="l" t="t" r="r" b="b"/>
            <a:pathLst>
              <a:path w="16230600" h="6665366">
                <a:moveTo>
                  <a:pt x="0" y="0"/>
                </a:moveTo>
                <a:lnTo>
                  <a:pt x="16230600" y="0"/>
                </a:lnTo>
                <a:lnTo>
                  <a:pt x="16230600" y="6665366"/>
                </a:lnTo>
                <a:lnTo>
                  <a:pt x="0" y="6665366"/>
                </a:lnTo>
                <a:lnTo>
                  <a:pt x="0" y="0"/>
                </a:lnTo>
                <a:close/>
              </a:path>
            </a:pathLst>
          </a:custGeom>
          <a:blipFill>
            <a:blip r:embed="rId2"/>
            <a:stretch>
              <a:fillRect/>
            </a:stretch>
          </a:blipFill>
        </p:spPr>
      </p:sp>
      <p:sp>
        <p:nvSpPr>
          <p:cNvPr id="7" name="Freeform 13">
            <a:extLst>
              <a:ext uri="{FF2B5EF4-FFF2-40B4-BE49-F238E27FC236}">
                <a16:creationId xmlns:a16="http://schemas.microsoft.com/office/drawing/2014/main" id="{F89F5F7C-5120-4C80-B8E7-FC84A3996068}"/>
              </a:ext>
            </a:extLst>
          </p:cNvPr>
          <p:cNvSpPr/>
          <p:nvPr/>
        </p:nvSpPr>
        <p:spPr>
          <a:xfrm>
            <a:off x="6705600" y="253562"/>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8" name="Freeform 14">
            <a:extLst>
              <a:ext uri="{FF2B5EF4-FFF2-40B4-BE49-F238E27FC236}">
                <a16:creationId xmlns:a16="http://schemas.microsoft.com/office/drawing/2014/main" id="{96CFB3C9-A2AA-4F04-B6ED-E2C4788B3945}"/>
              </a:ext>
            </a:extLst>
          </p:cNvPr>
          <p:cNvSpPr/>
          <p:nvPr/>
        </p:nvSpPr>
        <p:spPr>
          <a:xfrm>
            <a:off x="8394981" y="1311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9" name="Freeform 15">
            <a:extLst>
              <a:ext uri="{FF2B5EF4-FFF2-40B4-BE49-F238E27FC236}">
                <a16:creationId xmlns:a16="http://schemas.microsoft.com/office/drawing/2014/main" id="{24D44C8A-7271-4467-95E6-EDD7730F5EDE}"/>
              </a:ext>
            </a:extLst>
          </p:cNvPr>
          <p:cNvSpPr/>
          <p:nvPr/>
        </p:nvSpPr>
        <p:spPr>
          <a:xfrm>
            <a:off x="9950426" y="1882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noChangeAspect="1"/>
          </p:cNvGrpSpPr>
          <p:nvPr/>
        </p:nvGrpSpPr>
        <p:grpSpPr>
          <a:xfrm>
            <a:off x="13959105" y="6151172"/>
            <a:ext cx="5231810" cy="4530511"/>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solidFill>
            <a:ln w="12700">
              <a:noFill/>
            </a:ln>
          </p:spPr>
        </p:sp>
      </p:grpSp>
      <p:grpSp>
        <p:nvGrpSpPr>
          <p:cNvPr id="7" name="Group 7"/>
          <p:cNvGrpSpPr/>
          <p:nvPr/>
        </p:nvGrpSpPr>
        <p:grpSpPr>
          <a:xfrm>
            <a:off x="-2715080" y="8699931"/>
            <a:ext cx="5231810" cy="4496086"/>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C791E"/>
            </a:solidFill>
            <a:ln cap="sq">
              <a:noFill/>
              <a:prstDash val="solid"/>
              <a:miter/>
            </a:ln>
          </p:spPr>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52423" y="6346868"/>
            <a:ext cx="5231810" cy="4496086"/>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14" name="Group 14"/>
          <p:cNvGrpSpPr>
            <a:grpSpLocks noChangeAspect="1"/>
          </p:cNvGrpSpPr>
          <p:nvPr/>
        </p:nvGrpSpPr>
        <p:grpSpPr>
          <a:xfrm>
            <a:off x="13959105" y="1464096"/>
            <a:ext cx="5231810" cy="4530511"/>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46" r="-14946"/>
              </a:stretch>
            </a:blipFill>
          </p:spPr>
        </p:sp>
      </p:grpSp>
      <p:sp>
        <p:nvSpPr>
          <p:cNvPr id="16" name="TextBox 16"/>
          <p:cNvSpPr txBox="1"/>
          <p:nvPr/>
        </p:nvSpPr>
        <p:spPr>
          <a:xfrm>
            <a:off x="1028700" y="4087813"/>
            <a:ext cx="16230600" cy="1965322"/>
          </a:xfrm>
          <a:prstGeom prst="rect">
            <a:avLst/>
          </a:prstGeom>
        </p:spPr>
        <p:txBody>
          <a:bodyPr lIns="0" tIns="0" rIns="0" bIns="0" rtlCol="0" anchor="t">
            <a:spAutoFit/>
          </a:bodyPr>
          <a:lstStyle/>
          <a:p>
            <a:pPr marL="0" lvl="0" indent="0" algn="ctr">
              <a:lnSpc>
                <a:spcPts val="14299"/>
              </a:lnSpc>
              <a:spcBef>
                <a:spcPct val="0"/>
              </a:spcBef>
            </a:pPr>
            <a:r>
              <a:rPr lang="en-US" sz="12999" u="none" strike="noStrike" spc="129">
                <a:solidFill>
                  <a:srgbClr val="000000"/>
                </a:solidFill>
                <a:latin typeface="Poppins Bold"/>
                <a:ea typeface="Poppins Bold"/>
                <a:cs typeface="Poppins Bold"/>
                <a:sym typeface="Poppins Bold"/>
              </a:rPr>
              <a:t>TERIMA KASIH</a:t>
            </a:r>
          </a:p>
        </p:txBody>
      </p:sp>
      <p:grpSp>
        <p:nvGrpSpPr>
          <p:cNvPr id="17" name="Group 17"/>
          <p:cNvGrpSpPr/>
          <p:nvPr/>
        </p:nvGrpSpPr>
        <p:grpSpPr>
          <a:xfrm>
            <a:off x="-2715080" y="-635632"/>
            <a:ext cx="5231810" cy="4496086"/>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6D1"/>
            </a:solidFill>
            <a:ln cap="sq">
              <a:noFill/>
              <a:prstDash val="solid"/>
              <a:miter/>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3959105" y="-3184390"/>
            <a:ext cx="5231810" cy="4496086"/>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C791E"/>
            </a:solidFill>
            <a:ln cap="sq">
              <a:noFill/>
              <a:prstDash val="solid"/>
              <a:miter/>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a:grpSpLocks noChangeAspect="1"/>
          </p:cNvGrpSpPr>
          <p:nvPr/>
        </p:nvGrpSpPr>
        <p:grpSpPr>
          <a:xfrm>
            <a:off x="-2715080" y="4014937"/>
            <a:ext cx="5231810" cy="4530511"/>
            <a:chOff x="0" y="0"/>
            <a:chExt cx="4282440" cy="3708400"/>
          </a:xfrm>
        </p:grpSpPr>
        <p:sp>
          <p:nvSpPr>
            <p:cNvPr id="24" name="Freeform 2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t="-56908" r="-16071" b="-44149"/>
              </a:stretch>
            </a:blipFill>
          </p:spPr>
        </p:sp>
      </p:grpSp>
      <p:sp>
        <p:nvSpPr>
          <p:cNvPr id="28" name="Freeform 13">
            <a:extLst>
              <a:ext uri="{FF2B5EF4-FFF2-40B4-BE49-F238E27FC236}">
                <a16:creationId xmlns:a16="http://schemas.microsoft.com/office/drawing/2014/main" id="{02AFBC7C-FF5B-458D-BEAD-E85A405A6F6A}"/>
              </a:ext>
            </a:extLst>
          </p:cNvPr>
          <p:cNvSpPr/>
          <p:nvPr/>
        </p:nvSpPr>
        <p:spPr>
          <a:xfrm>
            <a:off x="6705600" y="253562"/>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4"/>
            <a:stretch>
              <a:fillRect/>
            </a:stretch>
          </a:blipFill>
        </p:spPr>
      </p:sp>
      <p:sp>
        <p:nvSpPr>
          <p:cNvPr id="29" name="Freeform 14">
            <a:extLst>
              <a:ext uri="{FF2B5EF4-FFF2-40B4-BE49-F238E27FC236}">
                <a16:creationId xmlns:a16="http://schemas.microsoft.com/office/drawing/2014/main" id="{63013A7B-2864-4B88-B334-97847C31E3DD}"/>
              </a:ext>
            </a:extLst>
          </p:cNvPr>
          <p:cNvSpPr/>
          <p:nvPr/>
        </p:nvSpPr>
        <p:spPr>
          <a:xfrm>
            <a:off x="8394981" y="1311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5"/>
            <a:stretch>
              <a:fillRect/>
            </a:stretch>
          </a:blipFill>
        </p:spPr>
      </p:sp>
      <p:sp>
        <p:nvSpPr>
          <p:cNvPr id="30" name="Freeform 15">
            <a:extLst>
              <a:ext uri="{FF2B5EF4-FFF2-40B4-BE49-F238E27FC236}">
                <a16:creationId xmlns:a16="http://schemas.microsoft.com/office/drawing/2014/main" id="{09F4E076-11E6-42AD-A57C-A66303120EAE}"/>
              </a:ext>
            </a:extLst>
          </p:cNvPr>
          <p:cNvSpPr/>
          <p:nvPr/>
        </p:nvSpPr>
        <p:spPr>
          <a:xfrm>
            <a:off x="9950426" y="1882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6"/>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 y="1965187"/>
            <a:ext cx="8708937" cy="748528"/>
            <a:chOff x="0" y="0"/>
            <a:chExt cx="2293712" cy="197143"/>
          </a:xfrm>
        </p:grpSpPr>
        <p:sp>
          <p:nvSpPr>
            <p:cNvPr id="3" name="Freeform 3"/>
            <p:cNvSpPr/>
            <p:nvPr/>
          </p:nvSpPr>
          <p:spPr>
            <a:xfrm>
              <a:off x="0" y="0"/>
              <a:ext cx="2293712" cy="197143"/>
            </a:xfrm>
            <a:custGeom>
              <a:avLst/>
              <a:gdLst/>
              <a:ahLst/>
              <a:cxnLst/>
              <a:rect l="l" t="t" r="r" b="b"/>
              <a:pathLst>
                <a:path w="2293712" h="197143">
                  <a:moveTo>
                    <a:pt x="0" y="0"/>
                  </a:moveTo>
                  <a:lnTo>
                    <a:pt x="2293712" y="0"/>
                  </a:lnTo>
                  <a:lnTo>
                    <a:pt x="2293712" y="197143"/>
                  </a:lnTo>
                  <a:lnTo>
                    <a:pt x="0" y="197143"/>
                  </a:lnTo>
                  <a:close/>
                </a:path>
              </a:pathLst>
            </a:custGeom>
            <a:solidFill>
              <a:srgbClr val="FFDE59"/>
            </a:solidFill>
          </p:spPr>
        </p:sp>
        <p:sp>
          <p:nvSpPr>
            <p:cNvPr id="4" name="TextBox 4"/>
            <p:cNvSpPr txBox="1"/>
            <p:nvPr/>
          </p:nvSpPr>
          <p:spPr>
            <a:xfrm>
              <a:off x="0" y="-38100"/>
              <a:ext cx="2293712" cy="2352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9364859"/>
            <a:ext cx="18288000" cy="2179441"/>
            <a:chOff x="0" y="0"/>
            <a:chExt cx="4816593" cy="574009"/>
          </a:xfrm>
        </p:grpSpPr>
        <p:sp>
          <p:nvSpPr>
            <p:cNvPr id="6" name="Freeform 6"/>
            <p:cNvSpPr/>
            <p:nvPr/>
          </p:nvSpPr>
          <p:spPr>
            <a:xfrm>
              <a:off x="0" y="0"/>
              <a:ext cx="4816592" cy="574009"/>
            </a:xfrm>
            <a:custGeom>
              <a:avLst/>
              <a:gdLst/>
              <a:ahLst/>
              <a:cxnLst/>
              <a:rect l="l" t="t" r="r" b="b"/>
              <a:pathLst>
                <a:path w="4816592" h="574009">
                  <a:moveTo>
                    <a:pt x="0" y="0"/>
                  </a:moveTo>
                  <a:lnTo>
                    <a:pt x="4816592" y="0"/>
                  </a:lnTo>
                  <a:lnTo>
                    <a:pt x="4816592" y="574009"/>
                  </a:lnTo>
                  <a:lnTo>
                    <a:pt x="0" y="574009"/>
                  </a:lnTo>
                  <a:close/>
                </a:path>
              </a:pathLst>
            </a:custGeom>
            <a:solidFill>
              <a:srgbClr val="1B3640"/>
            </a:solidFill>
          </p:spPr>
        </p:sp>
        <p:sp>
          <p:nvSpPr>
            <p:cNvPr id="7" name="TextBox 7"/>
            <p:cNvSpPr txBox="1"/>
            <p:nvPr/>
          </p:nvSpPr>
          <p:spPr>
            <a:xfrm>
              <a:off x="0" y="-38100"/>
              <a:ext cx="4816593" cy="6121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332790" y="-262579"/>
            <a:ext cx="5231810" cy="4496086"/>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1B3640"/>
              </a:solidFill>
              <a:prstDash val="solid"/>
              <a:miter/>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2192000" y="2019300"/>
            <a:ext cx="5231810" cy="4530511"/>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4AAD">
                <a:alpha val="29804"/>
              </a:srgbClr>
            </a:solidFill>
            <a:ln w="12700">
              <a:solidFill>
                <a:schemeClr val="tx2">
                  <a:lumMod val="20000"/>
                  <a:lumOff val="80000"/>
                </a:schemeClr>
              </a:solidFill>
            </a:ln>
          </p:spPr>
        </p:sp>
      </p:grpSp>
      <p:sp>
        <p:nvSpPr>
          <p:cNvPr id="13" name="TextBox 13"/>
          <p:cNvSpPr txBox="1"/>
          <p:nvPr/>
        </p:nvSpPr>
        <p:spPr>
          <a:xfrm>
            <a:off x="665180" y="2052748"/>
            <a:ext cx="7642793" cy="592456"/>
          </a:xfrm>
          <a:prstGeom prst="rect">
            <a:avLst/>
          </a:prstGeom>
        </p:spPr>
        <p:txBody>
          <a:bodyPr lIns="0" tIns="0" rIns="0" bIns="0" rtlCol="0" anchor="t">
            <a:spAutoFit/>
          </a:bodyPr>
          <a:lstStyle/>
          <a:p>
            <a:pPr marL="0" lvl="0" indent="0" algn="l">
              <a:lnSpc>
                <a:spcPts val="4290"/>
              </a:lnSpc>
              <a:spcBef>
                <a:spcPct val="0"/>
              </a:spcBef>
            </a:pPr>
            <a:r>
              <a:rPr lang="en-US" sz="3900" spc="195">
                <a:solidFill>
                  <a:srgbClr val="000000"/>
                </a:solidFill>
                <a:latin typeface="Poppins Bold"/>
                <a:ea typeface="Poppins Bold"/>
                <a:cs typeface="Poppins Bold"/>
                <a:sym typeface="Poppins Bold"/>
              </a:rPr>
              <a:t>CAPAIAN PEMBELAJARAN </a:t>
            </a:r>
          </a:p>
        </p:txBody>
      </p:sp>
      <p:sp>
        <p:nvSpPr>
          <p:cNvPr id="14" name="AutoShape 14"/>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15" name="Group 15"/>
          <p:cNvGrpSpPr/>
          <p:nvPr/>
        </p:nvGrpSpPr>
        <p:grpSpPr>
          <a:xfrm>
            <a:off x="16256590" y="4405484"/>
            <a:ext cx="5231810" cy="4496086"/>
            <a:chOff x="0" y="0"/>
            <a:chExt cx="812800" cy="698500"/>
          </a:xfrm>
        </p:grpSpPr>
        <p:sp>
          <p:nvSpPr>
            <p:cNvPr id="16" name="Freeform 1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E59"/>
            </a:solidFill>
            <a:ln cap="sq">
              <a:noFill/>
              <a:prstDash val="solid"/>
              <a:miter/>
            </a:ln>
          </p:spPr>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2" name="Freeform 13">
            <a:extLst>
              <a:ext uri="{FF2B5EF4-FFF2-40B4-BE49-F238E27FC236}">
                <a16:creationId xmlns:a16="http://schemas.microsoft.com/office/drawing/2014/main" id="{A11166B7-81B4-4674-A5D6-678C924DB1CC}"/>
              </a:ext>
            </a:extLst>
          </p:cNvPr>
          <p:cNvSpPr/>
          <p:nvPr/>
        </p:nvSpPr>
        <p:spPr>
          <a:xfrm>
            <a:off x="6940006" y="177362"/>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23" name="Freeform 14">
            <a:extLst>
              <a:ext uri="{FF2B5EF4-FFF2-40B4-BE49-F238E27FC236}">
                <a16:creationId xmlns:a16="http://schemas.microsoft.com/office/drawing/2014/main" id="{756A20E8-A33A-4F4E-B0A9-97233D061426}"/>
              </a:ext>
            </a:extLst>
          </p:cNvPr>
          <p:cNvSpPr/>
          <p:nvPr/>
        </p:nvSpPr>
        <p:spPr>
          <a:xfrm>
            <a:off x="8629387" y="549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24" name="Freeform 15">
            <a:extLst>
              <a:ext uri="{FF2B5EF4-FFF2-40B4-BE49-F238E27FC236}">
                <a16:creationId xmlns:a16="http://schemas.microsoft.com/office/drawing/2014/main" id="{28DE31BA-81C1-4791-AC4A-95A53C431092}"/>
              </a:ext>
            </a:extLst>
          </p:cNvPr>
          <p:cNvSpPr/>
          <p:nvPr/>
        </p:nvSpPr>
        <p:spPr>
          <a:xfrm>
            <a:off x="10184832" y="1120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
        <p:nvSpPr>
          <p:cNvPr id="21" name="TextBox 20">
            <a:extLst>
              <a:ext uri="{FF2B5EF4-FFF2-40B4-BE49-F238E27FC236}">
                <a16:creationId xmlns:a16="http://schemas.microsoft.com/office/drawing/2014/main" id="{C72F3AB7-B75C-49C7-997C-C4BC182358A9}"/>
              </a:ext>
            </a:extLst>
          </p:cNvPr>
          <p:cNvSpPr txBox="1"/>
          <p:nvPr/>
        </p:nvSpPr>
        <p:spPr>
          <a:xfrm>
            <a:off x="394158" y="3452991"/>
            <a:ext cx="12126609" cy="6186309"/>
          </a:xfrm>
          <a:prstGeom prst="rect">
            <a:avLst/>
          </a:prstGeom>
          <a:noFill/>
        </p:spPr>
        <p:txBody>
          <a:bodyPr wrap="square" rtlCol="0">
            <a:spAutoFit/>
          </a:bodyPr>
          <a:lstStyle/>
          <a:p>
            <a:pPr marL="571500" indent="-571500">
              <a:buFontTx/>
              <a:buChar char="-"/>
            </a:pPr>
            <a:r>
              <a:rPr lang="en-US" sz="4000" dirty="0"/>
              <a:t>[CPL-P1] </a:t>
            </a:r>
            <a:r>
              <a:rPr lang="id-ID" sz="4000" dirty="0"/>
              <a:t>Menguasai konsep teoritis administrasi, organisasi, birokrasi, kebijakan</a:t>
            </a:r>
            <a:r>
              <a:rPr lang="en-US" sz="4000" dirty="0"/>
              <a:t> </a:t>
            </a:r>
            <a:r>
              <a:rPr lang="id-ID" sz="4000" dirty="0"/>
              <a:t>publik, pelayanan publik, perilaku organisasi, keuangan negara, reformasi</a:t>
            </a:r>
            <a:r>
              <a:rPr lang="en-US" sz="4000" dirty="0"/>
              <a:t> </a:t>
            </a:r>
            <a:r>
              <a:rPr lang="id-ID" sz="4000" dirty="0"/>
              <a:t>administrasi, dan</a:t>
            </a:r>
            <a:r>
              <a:rPr lang="en-US" sz="4000" dirty="0"/>
              <a:t> </a:t>
            </a:r>
            <a:r>
              <a:rPr lang="id-ID" sz="4000" dirty="0"/>
              <a:t>governansi publik</a:t>
            </a:r>
            <a:r>
              <a:rPr lang="en-US" sz="4000" dirty="0"/>
              <a:t> </a:t>
            </a:r>
          </a:p>
          <a:p>
            <a:pPr marL="571500" indent="-571500">
              <a:buFontTx/>
              <a:buChar char="-"/>
            </a:pPr>
            <a:r>
              <a:rPr lang="en-US" sz="4000" dirty="0"/>
              <a:t>[CPMK 2] </a:t>
            </a:r>
            <a:r>
              <a:rPr lang="id-ID" sz="4000" dirty="0"/>
              <a:t>Ma</a:t>
            </a:r>
            <a:r>
              <a:rPr lang="en-US" sz="4000" dirty="0" err="1"/>
              <a:t>mpu</a:t>
            </a:r>
            <a:r>
              <a:rPr lang="en-US" sz="4000" dirty="0"/>
              <a:t> </a:t>
            </a:r>
            <a:r>
              <a:rPr lang="en-US" sz="4000" dirty="0" err="1"/>
              <a:t>memahami</a:t>
            </a:r>
            <a:r>
              <a:rPr lang="en-US" sz="4000" dirty="0"/>
              <a:t> dan </a:t>
            </a:r>
            <a:r>
              <a:rPr lang="en-US" sz="4000" dirty="0" err="1"/>
              <a:t>menerapkan</a:t>
            </a:r>
            <a:r>
              <a:rPr lang="en-US" sz="4000" dirty="0"/>
              <a:t> </a:t>
            </a:r>
            <a:r>
              <a:rPr lang="en-US" sz="4000" dirty="0" err="1"/>
              <a:t>konsep</a:t>
            </a:r>
            <a:r>
              <a:rPr lang="en-US" sz="4000" dirty="0"/>
              <a:t>, </a:t>
            </a:r>
            <a:r>
              <a:rPr lang="en-US" sz="4000" dirty="0" err="1"/>
              <a:t>konstruksi</a:t>
            </a:r>
            <a:r>
              <a:rPr lang="en-US" sz="4000" dirty="0"/>
              <a:t>, </a:t>
            </a:r>
            <a:r>
              <a:rPr lang="en-US" sz="4000" dirty="0" err="1"/>
              <a:t>struktur</a:t>
            </a:r>
            <a:r>
              <a:rPr lang="en-US" sz="4000" dirty="0"/>
              <a:t> dan </a:t>
            </a:r>
            <a:r>
              <a:rPr lang="en-US" sz="4000" dirty="0" err="1"/>
              <a:t>desain</a:t>
            </a:r>
            <a:r>
              <a:rPr lang="en-US" sz="4000" dirty="0"/>
              <a:t> </a:t>
            </a:r>
            <a:r>
              <a:rPr lang="en-US" sz="4000" dirty="0" err="1"/>
              <a:t>serta</a:t>
            </a:r>
            <a:r>
              <a:rPr lang="en-US" sz="4000" dirty="0"/>
              <a:t> </a:t>
            </a:r>
            <a:r>
              <a:rPr lang="en-US" sz="4000" dirty="0" err="1"/>
              <a:t>kontroversi</a:t>
            </a:r>
            <a:r>
              <a:rPr lang="en-US" sz="4000" dirty="0"/>
              <a:t> </a:t>
            </a:r>
            <a:r>
              <a:rPr lang="en-US" sz="4000" dirty="0" err="1"/>
              <a:t>mengenai</a:t>
            </a:r>
            <a:r>
              <a:rPr lang="en-US" sz="4000" dirty="0"/>
              <a:t> </a:t>
            </a:r>
            <a:r>
              <a:rPr lang="en-US" sz="4000" dirty="0" err="1"/>
              <a:t>teori</a:t>
            </a:r>
            <a:r>
              <a:rPr lang="en-US" sz="4000" dirty="0"/>
              <a:t> </a:t>
            </a:r>
            <a:r>
              <a:rPr lang="en-US" sz="4000" dirty="0" err="1"/>
              <a:t>organisasi</a:t>
            </a:r>
            <a:r>
              <a:rPr lang="en-US" sz="4000" dirty="0"/>
              <a:t> </a:t>
            </a:r>
          </a:p>
          <a:p>
            <a:pPr marL="571500" indent="-571500">
              <a:buFontTx/>
              <a:buChar char="-"/>
            </a:pPr>
            <a:r>
              <a:rPr lang="en-US" sz="4000" dirty="0"/>
              <a:t>[Sub-CPMK 6] </a:t>
            </a:r>
            <a:r>
              <a:rPr lang="en-US" sz="4000" dirty="0" err="1"/>
              <a:t>Mampu</a:t>
            </a:r>
            <a:r>
              <a:rPr lang="en-US" sz="4000" dirty="0"/>
              <a:t> </a:t>
            </a:r>
            <a:r>
              <a:rPr lang="en-US" sz="4000" dirty="0" err="1"/>
              <a:t>mengklasifikasi</a:t>
            </a:r>
            <a:r>
              <a:rPr lang="en-US" sz="4000" dirty="0"/>
              <a:t> </a:t>
            </a:r>
            <a:r>
              <a:rPr lang="en-US" sz="4000" dirty="0" err="1"/>
              <a:t>struktur</a:t>
            </a:r>
            <a:r>
              <a:rPr lang="en-US" sz="4000" dirty="0"/>
              <a:t> dan </a:t>
            </a:r>
            <a:r>
              <a:rPr lang="en-US" sz="4000" dirty="0" err="1"/>
              <a:t>desain</a:t>
            </a:r>
            <a:r>
              <a:rPr lang="en-US" sz="4000" dirty="0"/>
              <a:t> </a:t>
            </a:r>
            <a:r>
              <a:rPr lang="en-US" sz="4000" dirty="0" err="1"/>
              <a:t>organisasi</a:t>
            </a:r>
            <a:r>
              <a:rPr lang="en-US" sz="4000" dirty="0"/>
              <a:t> </a:t>
            </a:r>
          </a:p>
          <a:p>
            <a:pPr marL="285750" indent="-285750">
              <a:buFontTx/>
              <a:buChar char="-"/>
            </a:pPr>
            <a:endParaRPr lang="en-US" dirty="0"/>
          </a:p>
          <a:p>
            <a:pPr marL="571500" indent="-571500">
              <a:buFontTx/>
              <a:buChar char="-"/>
            </a:pPr>
            <a:endParaRPr lang="en-US"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73384" y="-425671"/>
            <a:ext cx="5231810" cy="4496086"/>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EC791E"/>
              </a:solidFill>
              <a:prstDash val="solid"/>
              <a:miter/>
            </a:ln>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71550" y="1882405"/>
            <a:ext cx="5119403" cy="4433172"/>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alphaModFix amt="30000"/>
              </a:blip>
              <a:stretch>
                <a:fillRect l="-29731"/>
              </a:stretch>
            </a:blipFill>
          </p:spPr>
        </p:sp>
      </p:grpSp>
      <p:grpSp>
        <p:nvGrpSpPr>
          <p:cNvPr id="7" name="Group 7"/>
          <p:cNvGrpSpPr/>
          <p:nvPr/>
        </p:nvGrpSpPr>
        <p:grpSpPr>
          <a:xfrm>
            <a:off x="-3073384" y="4199862"/>
            <a:ext cx="5231810" cy="4496086"/>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4AAD">
                <a:alpha val="29804"/>
              </a:srgbClr>
            </a:solidFill>
            <a:ln cap="sq">
              <a:noFill/>
              <a:prstDash val="solid"/>
              <a:miter/>
            </a:ln>
          </p:spPr>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14" name="TextBox 14"/>
          <p:cNvSpPr txBox="1"/>
          <p:nvPr/>
        </p:nvSpPr>
        <p:spPr>
          <a:xfrm>
            <a:off x="8364668" y="2003177"/>
            <a:ext cx="8576775" cy="788037"/>
          </a:xfrm>
          <a:prstGeom prst="rect">
            <a:avLst/>
          </a:prstGeom>
        </p:spPr>
        <p:txBody>
          <a:bodyPr lIns="0" tIns="0" rIns="0" bIns="0" rtlCol="0" anchor="t">
            <a:spAutoFit/>
          </a:bodyPr>
          <a:lstStyle/>
          <a:p>
            <a:pPr algn="ctr">
              <a:lnSpc>
                <a:spcPts val="6439"/>
              </a:lnSpc>
            </a:pPr>
            <a:r>
              <a:rPr lang="en-US" sz="4599" dirty="0">
                <a:solidFill>
                  <a:srgbClr val="000000"/>
                </a:solidFill>
                <a:latin typeface="Argent"/>
                <a:ea typeface="Argent"/>
                <a:cs typeface="Argent"/>
                <a:sym typeface="Argent"/>
              </a:rPr>
              <a:t>DEFINISI STRUKTUR ORGANISASI</a:t>
            </a:r>
          </a:p>
        </p:txBody>
      </p:sp>
      <p:sp>
        <p:nvSpPr>
          <p:cNvPr id="15" name="TextBox 15"/>
          <p:cNvSpPr txBox="1"/>
          <p:nvPr/>
        </p:nvSpPr>
        <p:spPr>
          <a:xfrm>
            <a:off x="5841746" y="3200236"/>
            <a:ext cx="12267823" cy="7202171"/>
          </a:xfrm>
          <a:prstGeom prst="rect">
            <a:avLst/>
          </a:prstGeom>
        </p:spPr>
        <p:txBody>
          <a:bodyPr lIns="0" tIns="0" rIns="0" bIns="0" rtlCol="0" anchor="t">
            <a:spAutoFit/>
          </a:bodyPr>
          <a:lstStyle/>
          <a:p>
            <a:pPr marL="798820" lvl="1" indent="-399410" algn="just">
              <a:lnSpc>
                <a:spcPts val="5179"/>
              </a:lnSpc>
              <a:buFont typeface="Arial"/>
              <a:buChar char="•"/>
            </a:pPr>
            <a:r>
              <a:rPr lang="en-US" sz="3699" dirty="0" err="1">
                <a:solidFill>
                  <a:srgbClr val="000000"/>
                </a:solidFill>
                <a:latin typeface="Glacial Indifference"/>
                <a:ea typeface="Glacial Indifference"/>
                <a:cs typeface="Glacial Indifference"/>
                <a:sym typeface="Glacial Indifference"/>
              </a:rPr>
              <a:t>Sebagai</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suatu</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sistem</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atau</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jaringan</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kerja</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terhadap</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tugas</a:t>
            </a:r>
            <a:r>
              <a:rPr lang="en-US" sz="3699" dirty="0">
                <a:solidFill>
                  <a:srgbClr val="000000"/>
                </a:solidFill>
                <a:latin typeface="Glacial Indifference"/>
                <a:ea typeface="Glacial Indifference"/>
                <a:cs typeface="Glacial Indifference"/>
                <a:sym typeface="Glacial Indifference"/>
              </a:rPr>
              <a:t> – </a:t>
            </a:r>
            <a:r>
              <a:rPr lang="en-US" sz="3699" dirty="0" err="1">
                <a:solidFill>
                  <a:srgbClr val="000000"/>
                </a:solidFill>
                <a:latin typeface="Glacial Indifference"/>
                <a:ea typeface="Glacial Indifference"/>
                <a:cs typeface="Glacial Indifference"/>
                <a:sym typeface="Glacial Indifference"/>
              </a:rPr>
              <a:t>tugas</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sistem</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pelaporan</a:t>
            </a:r>
            <a:r>
              <a:rPr lang="en-US" sz="3699" dirty="0">
                <a:solidFill>
                  <a:srgbClr val="000000"/>
                </a:solidFill>
                <a:latin typeface="Glacial Indifference"/>
                <a:ea typeface="Glacial Indifference"/>
                <a:cs typeface="Glacial Indifference"/>
                <a:sym typeface="Glacial Indifference"/>
              </a:rPr>
              <a:t> dan </a:t>
            </a:r>
            <a:r>
              <a:rPr lang="en-US" sz="3699" dirty="0" err="1">
                <a:solidFill>
                  <a:srgbClr val="000000"/>
                </a:solidFill>
                <a:latin typeface="Glacial Indifference"/>
                <a:ea typeface="Glacial Indifference"/>
                <a:cs typeface="Glacial Indifference"/>
                <a:sym typeface="Glacial Indifference"/>
              </a:rPr>
              <a:t>komunikasi</a:t>
            </a:r>
            <a:r>
              <a:rPr lang="en-US" sz="3699" dirty="0">
                <a:solidFill>
                  <a:srgbClr val="000000"/>
                </a:solidFill>
                <a:latin typeface="Glacial Indifference"/>
                <a:ea typeface="Glacial Indifference"/>
                <a:cs typeface="Glacial Indifference"/>
                <a:sym typeface="Glacial Indifference"/>
              </a:rPr>
              <a:t> yang </a:t>
            </a:r>
            <a:r>
              <a:rPr lang="en-US" sz="3699" dirty="0" err="1">
                <a:solidFill>
                  <a:srgbClr val="000000"/>
                </a:solidFill>
                <a:latin typeface="Glacial Indifference"/>
                <a:ea typeface="Glacial Indifference"/>
                <a:cs typeface="Glacial Indifference"/>
                <a:sym typeface="Glacial Indifference"/>
              </a:rPr>
              <a:t>menghubungkan</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secara</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bersama</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pekerjaan</a:t>
            </a:r>
            <a:r>
              <a:rPr lang="en-US" sz="3699" dirty="0">
                <a:solidFill>
                  <a:srgbClr val="000000"/>
                </a:solidFill>
                <a:latin typeface="Glacial Indifference"/>
                <a:ea typeface="Glacial Indifference"/>
                <a:cs typeface="Glacial Indifference"/>
                <a:sym typeface="Glacial Indifference"/>
              </a:rPr>
              <a:t> individual </a:t>
            </a:r>
            <a:r>
              <a:rPr lang="en-US" sz="3699" dirty="0" err="1">
                <a:solidFill>
                  <a:srgbClr val="000000"/>
                </a:solidFill>
                <a:latin typeface="Glacial Indifference"/>
                <a:ea typeface="Glacial Indifference"/>
                <a:cs typeface="Glacial Indifference"/>
                <a:sym typeface="Glacial Indifference"/>
              </a:rPr>
              <a:t>dengan</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kelompok</a:t>
            </a:r>
            <a:r>
              <a:rPr lang="en-US" sz="3699" dirty="0">
                <a:solidFill>
                  <a:srgbClr val="000000"/>
                </a:solidFill>
                <a:latin typeface="Glacial Indifference"/>
                <a:ea typeface="Glacial Indifference"/>
                <a:cs typeface="Glacial Indifference"/>
                <a:sym typeface="Glacial Indifference"/>
              </a:rPr>
              <a:t>.</a:t>
            </a:r>
          </a:p>
          <a:p>
            <a:pPr marL="798820" lvl="1" indent="-399410" algn="just">
              <a:lnSpc>
                <a:spcPts val="5179"/>
              </a:lnSpc>
              <a:buFont typeface="Arial"/>
              <a:buChar char="•"/>
            </a:pPr>
            <a:r>
              <a:rPr lang="en-US" sz="3699" dirty="0" err="1">
                <a:solidFill>
                  <a:srgbClr val="000000"/>
                </a:solidFill>
                <a:latin typeface="Glacial Indifference"/>
                <a:ea typeface="Glacial Indifference"/>
                <a:cs typeface="Glacial Indifference"/>
                <a:sym typeface="Glacial Indifference"/>
              </a:rPr>
              <a:t>Struktur</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Organisasi</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menetapkan</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cara</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bagaimana</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tugas</a:t>
            </a:r>
            <a:r>
              <a:rPr lang="en-US" sz="3699" dirty="0">
                <a:solidFill>
                  <a:srgbClr val="000000"/>
                </a:solidFill>
                <a:latin typeface="Glacial Indifference"/>
                <a:ea typeface="Glacial Indifference"/>
                <a:cs typeface="Glacial Indifference"/>
                <a:sym typeface="Glacial Indifference"/>
              </a:rPr>
              <a:t> dan </a:t>
            </a:r>
            <a:r>
              <a:rPr lang="en-US" sz="3699" dirty="0" err="1">
                <a:solidFill>
                  <a:srgbClr val="000000"/>
                </a:solidFill>
                <a:latin typeface="Glacial Indifference"/>
                <a:ea typeface="Glacial Indifference"/>
                <a:cs typeface="Glacial Indifference"/>
                <a:sym typeface="Glacial Indifference"/>
              </a:rPr>
              <a:t>pekerjaan</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dibagi</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dikelompokkan</a:t>
            </a:r>
            <a:r>
              <a:rPr lang="en-US" sz="3699" dirty="0">
                <a:solidFill>
                  <a:srgbClr val="000000"/>
                </a:solidFill>
                <a:latin typeface="Glacial Indifference"/>
                <a:ea typeface="Glacial Indifference"/>
                <a:cs typeface="Glacial Indifference"/>
                <a:sym typeface="Glacial Indifference"/>
              </a:rPr>
              <a:t> dan </a:t>
            </a:r>
            <a:r>
              <a:rPr lang="en-US" sz="3699" dirty="0" err="1">
                <a:solidFill>
                  <a:srgbClr val="000000"/>
                </a:solidFill>
                <a:latin typeface="Glacial Indifference"/>
                <a:ea typeface="Glacial Indifference"/>
                <a:cs typeface="Glacial Indifference"/>
                <a:sym typeface="Glacial Indifference"/>
              </a:rPr>
              <a:t>dikoordinir</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secara</a:t>
            </a:r>
            <a:r>
              <a:rPr lang="en-US" sz="3699" dirty="0">
                <a:solidFill>
                  <a:srgbClr val="000000"/>
                </a:solidFill>
                <a:latin typeface="Glacial Indifference"/>
                <a:ea typeface="Glacial Indifference"/>
                <a:cs typeface="Glacial Indifference"/>
                <a:sym typeface="Glacial Indifference"/>
              </a:rPr>
              <a:t> formal. </a:t>
            </a:r>
            <a:r>
              <a:rPr lang="en-US" sz="3699" dirty="0" err="1">
                <a:solidFill>
                  <a:srgbClr val="000000"/>
                </a:solidFill>
                <a:latin typeface="Glacial Indifference"/>
                <a:ea typeface="Glacial Indifference"/>
                <a:cs typeface="Glacial Indifference"/>
                <a:sym typeface="Glacial Indifference"/>
              </a:rPr>
              <a:t>mengacu</a:t>
            </a:r>
            <a:r>
              <a:rPr lang="en-US" sz="3699" dirty="0">
                <a:solidFill>
                  <a:srgbClr val="000000"/>
                </a:solidFill>
                <a:latin typeface="Glacial Indifference"/>
                <a:ea typeface="Glacial Indifference"/>
                <a:cs typeface="Glacial Indifference"/>
                <a:sym typeface="Glacial Indifference"/>
              </a:rPr>
              <a:t> pada </a:t>
            </a:r>
            <a:r>
              <a:rPr lang="en-US" sz="3699" dirty="0" err="1">
                <a:solidFill>
                  <a:srgbClr val="000000"/>
                </a:solidFill>
                <a:latin typeface="Glacial Indifference"/>
                <a:ea typeface="Glacial Indifference"/>
                <a:cs typeface="Glacial Indifference"/>
                <a:sym typeface="Glacial Indifference"/>
              </a:rPr>
              <a:t>enam</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unsur</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kunci</a:t>
            </a:r>
            <a:r>
              <a:rPr lang="en-US" sz="3699" dirty="0">
                <a:solidFill>
                  <a:srgbClr val="000000"/>
                </a:solidFill>
                <a:latin typeface="Glacial Indifference"/>
                <a:ea typeface="Glacial Indifference"/>
                <a:cs typeface="Glacial Indifference"/>
                <a:sym typeface="Glacial Indifference"/>
              </a:rPr>
              <a:t> yang </a:t>
            </a:r>
            <a:r>
              <a:rPr lang="en-US" sz="3699" dirty="0" err="1">
                <a:solidFill>
                  <a:srgbClr val="000000"/>
                </a:solidFill>
                <a:latin typeface="Glacial Indifference"/>
                <a:ea typeface="Glacial Indifference"/>
                <a:cs typeface="Glacial Indifference"/>
                <a:sym typeface="Glacial Indifference"/>
              </a:rPr>
              <a:t>terdiri</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dari</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elemen</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elemen</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spesialisasi</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pekerjaan</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departementalisisi</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rantai</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komando</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rentang</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kendali</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sentralisasi</a:t>
            </a:r>
            <a:r>
              <a:rPr lang="en-US" sz="3699" dirty="0">
                <a:solidFill>
                  <a:srgbClr val="000000"/>
                </a:solidFill>
                <a:latin typeface="Glacial Indifference"/>
                <a:ea typeface="Glacial Indifference"/>
                <a:cs typeface="Glacial Indifference"/>
                <a:sym typeface="Glacial Indifference"/>
              </a:rPr>
              <a:t> dan </a:t>
            </a:r>
            <a:r>
              <a:rPr lang="en-US" sz="3699" dirty="0" err="1">
                <a:solidFill>
                  <a:srgbClr val="000000"/>
                </a:solidFill>
                <a:latin typeface="Glacial Indifference"/>
                <a:ea typeface="Glacial Indifference"/>
                <a:cs typeface="Glacial Indifference"/>
                <a:sym typeface="Glacial Indifference"/>
              </a:rPr>
              <a:t>desentralisasi</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serta</a:t>
            </a:r>
            <a:r>
              <a:rPr lang="en-US" sz="3699" dirty="0">
                <a:solidFill>
                  <a:srgbClr val="000000"/>
                </a:solidFill>
                <a:latin typeface="Glacial Indifference"/>
                <a:ea typeface="Glacial Indifference"/>
                <a:cs typeface="Glacial Indifference"/>
                <a:sym typeface="Glacial Indifference"/>
              </a:rPr>
              <a:t> </a:t>
            </a:r>
            <a:r>
              <a:rPr lang="en-US" sz="3699" dirty="0" err="1">
                <a:solidFill>
                  <a:srgbClr val="000000"/>
                </a:solidFill>
                <a:latin typeface="Glacial Indifference"/>
                <a:ea typeface="Glacial Indifference"/>
                <a:cs typeface="Glacial Indifference"/>
                <a:sym typeface="Glacial Indifference"/>
              </a:rPr>
              <a:t>formalisasi</a:t>
            </a:r>
            <a:r>
              <a:rPr lang="en-US" sz="3699" dirty="0">
                <a:solidFill>
                  <a:srgbClr val="000000"/>
                </a:solidFill>
                <a:latin typeface="Glacial Indifference"/>
                <a:ea typeface="Glacial Indifference"/>
                <a:cs typeface="Glacial Indifference"/>
                <a:sym typeface="Glacial Indifference"/>
              </a:rPr>
              <a:t>). </a:t>
            </a:r>
          </a:p>
          <a:p>
            <a:pPr algn="just">
              <a:lnSpc>
                <a:spcPts val="5179"/>
              </a:lnSpc>
            </a:pPr>
            <a:endParaRPr lang="en-US" sz="3699" dirty="0">
              <a:solidFill>
                <a:srgbClr val="000000"/>
              </a:solidFill>
              <a:latin typeface="Glacial Indifference"/>
              <a:ea typeface="Glacial Indifference"/>
              <a:cs typeface="Glacial Indifference"/>
              <a:sym typeface="Glacial Indifference"/>
            </a:endParaRPr>
          </a:p>
        </p:txBody>
      </p:sp>
      <p:sp>
        <p:nvSpPr>
          <p:cNvPr id="16" name="Freeform 13">
            <a:extLst>
              <a:ext uri="{FF2B5EF4-FFF2-40B4-BE49-F238E27FC236}">
                <a16:creationId xmlns:a16="http://schemas.microsoft.com/office/drawing/2014/main" id="{D60EDB16-3274-49C9-8BC7-1AFF4FBF7E94}"/>
              </a:ext>
            </a:extLst>
          </p:cNvPr>
          <p:cNvSpPr/>
          <p:nvPr/>
        </p:nvSpPr>
        <p:spPr>
          <a:xfrm>
            <a:off x="6940006" y="236759"/>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17" name="Freeform 14">
            <a:extLst>
              <a:ext uri="{FF2B5EF4-FFF2-40B4-BE49-F238E27FC236}">
                <a16:creationId xmlns:a16="http://schemas.microsoft.com/office/drawing/2014/main" id="{E20ADB39-5A47-49C2-955D-AF84F008246D}"/>
              </a:ext>
            </a:extLst>
          </p:cNvPr>
          <p:cNvSpPr/>
          <p:nvPr/>
        </p:nvSpPr>
        <p:spPr>
          <a:xfrm>
            <a:off x="8629387" y="1143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18" name="Freeform 15">
            <a:extLst>
              <a:ext uri="{FF2B5EF4-FFF2-40B4-BE49-F238E27FC236}">
                <a16:creationId xmlns:a16="http://schemas.microsoft.com/office/drawing/2014/main" id="{87A90FE6-BDA0-46AA-83AF-252C977061E6}"/>
              </a:ext>
            </a:extLst>
          </p:cNvPr>
          <p:cNvSpPr/>
          <p:nvPr/>
        </p:nvSpPr>
        <p:spPr>
          <a:xfrm>
            <a:off x="10184832" y="1714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808809"/>
            <a:ext cx="18288000" cy="1478191"/>
            <a:chOff x="0" y="0"/>
            <a:chExt cx="24384000" cy="1970922"/>
          </a:xfrm>
        </p:grpSpPr>
        <p:pic>
          <p:nvPicPr>
            <p:cNvPr id="3" name="Picture 3"/>
            <p:cNvPicPr>
              <a:picLocks noChangeAspect="1"/>
            </p:cNvPicPr>
            <p:nvPr/>
          </p:nvPicPr>
          <p:blipFill>
            <a:blip r:embed="rId2"/>
            <a:srcRect t="21035" b="21035"/>
            <a:stretch>
              <a:fillRect/>
            </a:stretch>
          </p:blipFill>
          <p:spPr>
            <a:xfrm>
              <a:off x="0" y="0"/>
              <a:ext cx="4775200" cy="1970922"/>
            </a:xfrm>
            <a:prstGeom prst="rect">
              <a:avLst/>
            </a:prstGeom>
          </p:spPr>
        </p:pic>
        <p:pic>
          <p:nvPicPr>
            <p:cNvPr id="4" name="Picture 4"/>
            <p:cNvPicPr>
              <a:picLocks noChangeAspect="1"/>
            </p:cNvPicPr>
            <p:nvPr/>
          </p:nvPicPr>
          <p:blipFill>
            <a:blip r:embed="rId3"/>
            <a:srcRect t="15889" b="15889"/>
            <a:stretch>
              <a:fillRect/>
            </a:stretch>
          </p:blipFill>
          <p:spPr>
            <a:xfrm>
              <a:off x="4902200" y="0"/>
              <a:ext cx="4775200" cy="1970922"/>
            </a:xfrm>
            <a:prstGeom prst="rect">
              <a:avLst/>
            </a:prstGeom>
          </p:spPr>
        </p:pic>
        <p:pic>
          <p:nvPicPr>
            <p:cNvPr id="5" name="Picture 5"/>
            <p:cNvPicPr>
              <a:picLocks noChangeAspect="1"/>
            </p:cNvPicPr>
            <p:nvPr/>
          </p:nvPicPr>
          <p:blipFill>
            <a:blip r:embed="rId4"/>
            <a:srcRect t="13393" b="13393"/>
            <a:stretch>
              <a:fillRect/>
            </a:stretch>
          </p:blipFill>
          <p:spPr>
            <a:xfrm>
              <a:off x="9804400" y="0"/>
              <a:ext cx="4775200" cy="1970922"/>
            </a:xfrm>
            <a:prstGeom prst="rect">
              <a:avLst/>
            </a:prstGeom>
          </p:spPr>
        </p:pic>
        <p:pic>
          <p:nvPicPr>
            <p:cNvPr id="6" name="Picture 6"/>
            <p:cNvPicPr>
              <a:picLocks noChangeAspect="1"/>
            </p:cNvPicPr>
            <p:nvPr/>
          </p:nvPicPr>
          <p:blipFill>
            <a:blip r:embed="rId5"/>
            <a:srcRect t="19054" b="19054"/>
            <a:stretch>
              <a:fillRect/>
            </a:stretch>
          </p:blipFill>
          <p:spPr>
            <a:xfrm>
              <a:off x="14706600" y="0"/>
              <a:ext cx="4775200" cy="1970922"/>
            </a:xfrm>
            <a:prstGeom prst="rect">
              <a:avLst/>
            </a:prstGeom>
          </p:spPr>
        </p:pic>
        <p:pic>
          <p:nvPicPr>
            <p:cNvPr id="7" name="Picture 7"/>
            <p:cNvPicPr>
              <a:picLocks noChangeAspect="1"/>
            </p:cNvPicPr>
            <p:nvPr/>
          </p:nvPicPr>
          <p:blipFill>
            <a:blip r:embed="rId6"/>
            <a:srcRect t="17242" b="17242"/>
            <a:stretch>
              <a:fillRect/>
            </a:stretch>
          </p:blipFill>
          <p:spPr>
            <a:xfrm>
              <a:off x="19608800" y="0"/>
              <a:ext cx="4775200" cy="1970922"/>
            </a:xfrm>
            <a:prstGeom prst="rect">
              <a:avLst/>
            </a:prstGeom>
          </p:spPr>
        </p:pic>
      </p:grpSp>
      <p:sp>
        <p:nvSpPr>
          <p:cNvPr id="11" name="Freeform 11"/>
          <p:cNvSpPr/>
          <p:nvPr/>
        </p:nvSpPr>
        <p:spPr>
          <a:xfrm>
            <a:off x="119959" y="1761903"/>
            <a:ext cx="5418146" cy="1848942"/>
          </a:xfrm>
          <a:custGeom>
            <a:avLst/>
            <a:gdLst/>
            <a:ahLst/>
            <a:cxnLst/>
            <a:rect l="l" t="t" r="r" b="b"/>
            <a:pathLst>
              <a:path w="5418146" h="1848942">
                <a:moveTo>
                  <a:pt x="0" y="0"/>
                </a:moveTo>
                <a:lnTo>
                  <a:pt x="5418146" y="0"/>
                </a:lnTo>
                <a:lnTo>
                  <a:pt x="5418146" y="1848942"/>
                </a:lnTo>
                <a:lnTo>
                  <a:pt x="0" y="18489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586511" y="2297106"/>
            <a:ext cx="9903189" cy="542925"/>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Poppins Bold"/>
                <a:ea typeface="Poppins Bold"/>
                <a:cs typeface="Poppins Bold"/>
                <a:sym typeface="Poppins Bold"/>
              </a:rPr>
              <a:t>01. Spesialisasi kerja </a:t>
            </a:r>
          </a:p>
        </p:txBody>
      </p:sp>
      <p:sp>
        <p:nvSpPr>
          <p:cNvPr id="13" name="TextBox 13"/>
          <p:cNvSpPr txBox="1"/>
          <p:nvPr/>
        </p:nvSpPr>
        <p:spPr>
          <a:xfrm>
            <a:off x="5538105" y="1895703"/>
            <a:ext cx="12337005" cy="3977006"/>
          </a:xfrm>
          <a:prstGeom prst="rect">
            <a:avLst/>
          </a:prstGeom>
        </p:spPr>
        <p:txBody>
          <a:bodyPr lIns="0" tIns="0" rIns="0" bIns="0" rtlCol="0" anchor="t">
            <a:spAutoFit/>
          </a:bodyPr>
          <a:lstStyle/>
          <a:p>
            <a:pPr marL="604515" lvl="1" indent="-302257" algn="just">
              <a:lnSpc>
                <a:spcPts val="3919"/>
              </a:lnSpc>
              <a:buFont typeface="Arial"/>
              <a:buChar char="•"/>
            </a:pPr>
            <a:r>
              <a:rPr lang="en-US" sz="2799">
                <a:solidFill>
                  <a:srgbClr val="000000"/>
                </a:solidFill>
                <a:latin typeface="Poppins"/>
                <a:ea typeface="Poppins"/>
                <a:cs typeface="Poppins"/>
                <a:sym typeface="Poppins"/>
              </a:rPr>
              <a:t>Suatu tingkat dimana tugas dan organisasi dibagi – bagi menjadi pekerjaan – pekerjaan yang terpisah. </a:t>
            </a:r>
          </a:p>
          <a:p>
            <a:pPr marL="604515" lvl="1" indent="-302257" algn="just">
              <a:lnSpc>
                <a:spcPts val="3919"/>
              </a:lnSpc>
              <a:buFont typeface="Arial"/>
              <a:buChar char="•"/>
            </a:pPr>
            <a:r>
              <a:rPr lang="en-US" sz="2799">
                <a:solidFill>
                  <a:srgbClr val="000000"/>
                </a:solidFill>
                <a:latin typeface="Poppins"/>
                <a:ea typeface="Poppins"/>
                <a:cs typeface="Poppins"/>
                <a:sym typeface="Poppins"/>
              </a:rPr>
              <a:t>Hakekat spesialisasi kerja adalah pekerjaan dapat dikerjakan oleh lebih dari satu individu seluruh pekerjaan di pecah – pecah menjadi sejumlah langkah dengan tiap langkah diselesaikan oleh seorang individu berlainan, jadi individu – individu berspesialisasi dalam mengerjakan bagian dari suatu kegiatan.</a:t>
            </a:r>
          </a:p>
          <a:p>
            <a:pPr algn="just">
              <a:lnSpc>
                <a:spcPts val="3919"/>
              </a:lnSpc>
            </a:pPr>
            <a:endParaRPr lang="en-US" sz="2799">
              <a:solidFill>
                <a:srgbClr val="000000"/>
              </a:solidFill>
              <a:latin typeface="Poppins"/>
              <a:ea typeface="Poppins"/>
              <a:cs typeface="Poppins"/>
              <a:sym typeface="Poppins"/>
            </a:endParaRPr>
          </a:p>
        </p:txBody>
      </p:sp>
      <p:sp>
        <p:nvSpPr>
          <p:cNvPr id="14" name="TextBox 14"/>
          <p:cNvSpPr txBox="1"/>
          <p:nvPr/>
        </p:nvSpPr>
        <p:spPr>
          <a:xfrm>
            <a:off x="2400723" y="5992971"/>
            <a:ext cx="10260187" cy="2619376"/>
          </a:xfrm>
          <a:prstGeom prst="rect">
            <a:avLst/>
          </a:prstGeom>
        </p:spPr>
        <p:txBody>
          <a:bodyPr lIns="0" tIns="0" rIns="0" bIns="0" rtlCol="0" anchor="t">
            <a:spAutoFit/>
          </a:bodyPr>
          <a:lstStyle/>
          <a:p>
            <a:pPr algn="l">
              <a:lnSpc>
                <a:spcPts val="4199"/>
              </a:lnSpc>
            </a:pPr>
            <a:r>
              <a:rPr lang="en-US" sz="2999">
                <a:solidFill>
                  <a:srgbClr val="000000"/>
                </a:solidFill>
                <a:latin typeface="Poppins"/>
                <a:ea typeface="Poppins"/>
                <a:cs typeface="Poppins"/>
                <a:sym typeface="Poppins"/>
              </a:rPr>
              <a:t>Contoh:</a:t>
            </a:r>
          </a:p>
          <a:p>
            <a:pPr algn="l">
              <a:lnSpc>
                <a:spcPts val="4199"/>
              </a:lnSpc>
              <a:spcBef>
                <a:spcPct val="0"/>
              </a:spcBef>
            </a:pPr>
            <a:r>
              <a:rPr lang="en-US" sz="2999">
                <a:solidFill>
                  <a:srgbClr val="000000"/>
                </a:solidFill>
                <a:latin typeface="Poppins"/>
                <a:ea typeface="Poppins"/>
                <a:cs typeface="Poppins"/>
                <a:sym typeface="Poppins"/>
              </a:rPr>
              <a:t>Devisi Marketing</a:t>
            </a:r>
          </a:p>
          <a:p>
            <a:pPr algn="l">
              <a:lnSpc>
                <a:spcPts val="4199"/>
              </a:lnSpc>
              <a:spcBef>
                <a:spcPct val="0"/>
              </a:spcBef>
            </a:pPr>
            <a:r>
              <a:rPr lang="en-US" sz="2999">
                <a:solidFill>
                  <a:srgbClr val="000000"/>
                </a:solidFill>
                <a:latin typeface="Poppins"/>
                <a:ea typeface="Poppins"/>
                <a:cs typeface="Poppins"/>
                <a:sym typeface="Poppins"/>
              </a:rPr>
              <a:t>1. Bagian Penjualan</a:t>
            </a:r>
          </a:p>
          <a:p>
            <a:pPr marL="647692" lvl="1" indent="-323846" algn="l">
              <a:lnSpc>
                <a:spcPts val="4199"/>
              </a:lnSpc>
              <a:buFont typeface="Arial"/>
              <a:buChar char="•"/>
            </a:pPr>
            <a:r>
              <a:rPr lang="en-US" sz="2999">
                <a:solidFill>
                  <a:srgbClr val="000000"/>
                </a:solidFill>
                <a:latin typeface="Poppins"/>
                <a:ea typeface="Poppins"/>
                <a:cs typeface="Poppins"/>
                <a:sym typeface="Poppins"/>
              </a:rPr>
              <a:t>Pamasaran</a:t>
            </a:r>
          </a:p>
          <a:p>
            <a:pPr marL="647692" lvl="1" indent="-323846" algn="l">
              <a:lnSpc>
                <a:spcPts val="4199"/>
              </a:lnSpc>
              <a:buFont typeface="Arial"/>
              <a:buChar char="•"/>
            </a:pPr>
            <a:r>
              <a:rPr lang="en-US" sz="2999">
                <a:solidFill>
                  <a:srgbClr val="000000"/>
                </a:solidFill>
                <a:latin typeface="Poppins"/>
                <a:ea typeface="Poppins"/>
                <a:cs typeface="Poppins"/>
                <a:sym typeface="Poppins"/>
              </a:rPr>
              <a:t>Administrasi penjualan  dan pemasaran</a:t>
            </a:r>
          </a:p>
        </p:txBody>
      </p:sp>
      <p:sp>
        <p:nvSpPr>
          <p:cNvPr id="15" name="TextBox 15"/>
          <p:cNvSpPr txBox="1"/>
          <p:nvPr/>
        </p:nvSpPr>
        <p:spPr>
          <a:xfrm>
            <a:off x="11975657" y="6880270"/>
            <a:ext cx="3747294" cy="1609725"/>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Poppins"/>
                <a:ea typeface="Poppins"/>
                <a:cs typeface="Poppins"/>
                <a:sym typeface="Poppins"/>
              </a:rPr>
              <a:t> 2. Bagian Promosi</a:t>
            </a:r>
          </a:p>
          <a:p>
            <a:pPr marL="647700" lvl="1" indent="-323850" algn="l">
              <a:lnSpc>
                <a:spcPts val="4200"/>
              </a:lnSpc>
              <a:buFont typeface="Arial"/>
              <a:buChar char="•"/>
            </a:pPr>
            <a:r>
              <a:rPr lang="en-US" sz="3000">
                <a:solidFill>
                  <a:srgbClr val="000000"/>
                </a:solidFill>
                <a:latin typeface="Poppins"/>
                <a:ea typeface="Poppins"/>
                <a:cs typeface="Poppins"/>
                <a:sym typeface="Poppins"/>
              </a:rPr>
              <a:t> Content kreator</a:t>
            </a:r>
          </a:p>
          <a:p>
            <a:pPr marL="647700" lvl="1" indent="-323850" algn="l">
              <a:lnSpc>
                <a:spcPts val="4200"/>
              </a:lnSpc>
              <a:buFont typeface="Arial"/>
              <a:buChar char="•"/>
            </a:pPr>
            <a:r>
              <a:rPr lang="en-US" sz="3000">
                <a:solidFill>
                  <a:srgbClr val="000000"/>
                </a:solidFill>
                <a:latin typeface="Poppins"/>
                <a:ea typeface="Poppins"/>
                <a:cs typeface="Poppins"/>
                <a:sym typeface="Poppins"/>
              </a:rPr>
              <a:t> Medsos</a:t>
            </a:r>
          </a:p>
        </p:txBody>
      </p:sp>
      <p:sp>
        <p:nvSpPr>
          <p:cNvPr id="16" name="Freeform 13">
            <a:extLst>
              <a:ext uri="{FF2B5EF4-FFF2-40B4-BE49-F238E27FC236}">
                <a16:creationId xmlns:a16="http://schemas.microsoft.com/office/drawing/2014/main" id="{93ACA8D1-7E42-46C2-8F51-8EFE5182B383}"/>
              </a:ext>
            </a:extLst>
          </p:cNvPr>
          <p:cNvSpPr/>
          <p:nvPr/>
        </p:nvSpPr>
        <p:spPr>
          <a:xfrm>
            <a:off x="6940006" y="236759"/>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9"/>
            <a:stretch>
              <a:fillRect/>
            </a:stretch>
          </a:blipFill>
        </p:spPr>
      </p:sp>
      <p:sp>
        <p:nvSpPr>
          <p:cNvPr id="17" name="Freeform 14">
            <a:extLst>
              <a:ext uri="{FF2B5EF4-FFF2-40B4-BE49-F238E27FC236}">
                <a16:creationId xmlns:a16="http://schemas.microsoft.com/office/drawing/2014/main" id="{D3CB0093-600D-47B6-BCBB-3F0C275F1B0B}"/>
              </a:ext>
            </a:extLst>
          </p:cNvPr>
          <p:cNvSpPr/>
          <p:nvPr/>
        </p:nvSpPr>
        <p:spPr>
          <a:xfrm>
            <a:off x="8629387" y="1143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10"/>
            <a:stretch>
              <a:fillRect/>
            </a:stretch>
          </a:blipFill>
        </p:spPr>
      </p:sp>
      <p:sp>
        <p:nvSpPr>
          <p:cNvPr id="18" name="Freeform 15">
            <a:extLst>
              <a:ext uri="{FF2B5EF4-FFF2-40B4-BE49-F238E27FC236}">
                <a16:creationId xmlns:a16="http://schemas.microsoft.com/office/drawing/2014/main" id="{DA78D555-122A-41CC-B6F8-FA6E453A980B}"/>
              </a:ext>
            </a:extLst>
          </p:cNvPr>
          <p:cNvSpPr/>
          <p:nvPr/>
        </p:nvSpPr>
        <p:spPr>
          <a:xfrm>
            <a:off x="10184832" y="1714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11"/>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1918" y="1937660"/>
            <a:ext cx="12008069" cy="1072240"/>
            <a:chOff x="0" y="0"/>
            <a:chExt cx="3162619" cy="282401"/>
          </a:xfrm>
        </p:grpSpPr>
        <p:sp>
          <p:nvSpPr>
            <p:cNvPr id="3" name="Freeform 3"/>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FFDE59"/>
            </a:solidFill>
          </p:spPr>
        </p:sp>
        <p:sp>
          <p:nvSpPr>
            <p:cNvPr id="4" name="TextBox 4"/>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88523" y="4676225"/>
            <a:ext cx="5231810" cy="4496086"/>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0321020" y="7021423"/>
            <a:ext cx="5231810" cy="4530511"/>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865" r="-14865"/>
              </a:stretch>
            </a:blipFill>
          </p:spPr>
        </p:sp>
      </p:grpSp>
      <p:grpSp>
        <p:nvGrpSpPr>
          <p:cNvPr id="10" name="Group 10"/>
          <p:cNvGrpSpPr/>
          <p:nvPr/>
        </p:nvGrpSpPr>
        <p:grpSpPr>
          <a:xfrm>
            <a:off x="14388523" y="9344289"/>
            <a:ext cx="5231810" cy="4496086"/>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E59"/>
            </a:solidFill>
            <a:ln cap="sq">
              <a:noFill/>
              <a:prstDash val="solid"/>
              <a:miter/>
            </a:ln>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17" name="TextBox 17"/>
          <p:cNvSpPr txBox="1"/>
          <p:nvPr/>
        </p:nvSpPr>
        <p:spPr>
          <a:xfrm>
            <a:off x="517668" y="2171700"/>
            <a:ext cx="9292089" cy="779145"/>
          </a:xfrm>
          <a:prstGeom prst="rect">
            <a:avLst/>
          </a:prstGeom>
        </p:spPr>
        <p:txBody>
          <a:bodyPr lIns="0" tIns="0" rIns="0" bIns="0" rtlCol="0" anchor="t">
            <a:spAutoFit/>
          </a:bodyPr>
          <a:lstStyle/>
          <a:p>
            <a:pPr marL="0" lvl="0" indent="0" algn="l">
              <a:lnSpc>
                <a:spcPts val="5610"/>
              </a:lnSpc>
              <a:spcBef>
                <a:spcPct val="0"/>
              </a:spcBef>
            </a:pPr>
            <a:r>
              <a:rPr lang="en-US" sz="5100" spc="127" dirty="0">
                <a:solidFill>
                  <a:srgbClr val="000000"/>
                </a:solidFill>
                <a:latin typeface="Poppins Bold"/>
                <a:ea typeface="Poppins Bold"/>
                <a:cs typeface="Poppins Bold"/>
                <a:sym typeface="Poppins Bold"/>
              </a:rPr>
              <a:t>02. DEPARTEMENTALISASI</a:t>
            </a:r>
          </a:p>
        </p:txBody>
      </p:sp>
      <p:sp>
        <p:nvSpPr>
          <p:cNvPr id="18" name="TextBox 18"/>
          <p:cNvSpPr txBox="1"/>
          <p:nvPr/>
        </p:nvSpPr>
        <p:spPr>
          <a:xfrm>
            <a:off x="517668" y="3681815"/>
            <a:ext cx="11457990" cy="2388871"/>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Poppins"/>
                <a:ea typeface="Poppins"/>
                <a:cs typeface="Poppins"/>
                <a:sym typeface="Poppins"/>
              </a:rPr>
              <a:t>Departementalisasi adalah struktur organisasi yang memisahkan orang ke dalam kelompok, atau departemen, berdasarkan seperangkat kriteria tertentu. Departemen-departemen ini memiliki kepemimpinan mereka sendiri dan bekerja sama untuk menyelesaikan tugas</a:t>
            </a:r>
          </a:p>
        </p:txBody>
      </p:sp>
      <p:sp>
        <p:nvSpPr>
          <p:cNvPr id="19" name="TextBox 19"/>
          <p:cNvSpPr txBox="1"/>
          <p:nvPr/>
        </p:nvSpPr>
        <p:spPr>
          <a:xfrm>
            <a:off x="696549" y="6935698"/>
            <a:ext cx="10060976" cy="2252346"/>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Poppins"/>
                <a:ea typeface="Poppins"/>
                <a:cs typeface="Poppins"/>
                <a:sym typeface="Poppins"/>
              </a:rPr>
              <a:t>Dalam sebuah perusahaan terdapat sektor-sektor berikut: Devisi Keuangan, Pemasaran, Produksi dan Kepresidenan. Divisi ini disebut departementalisasi.</a:t>
            </a:r>
          </a:p>
        </p:txBody>
      </p:sp>
      <p:sp>
        <p:nvSpPr>
          <p:cNvPr id="20" name="Freeform 13">
            <a:extLst>
              <a:ext uri="{FF2B5EF4-FFF2-40B4-BE49-F238E27FC236}">
                <a16:creationId xmlns:a16="http://schemas.microsoft.com/office/drawing/2014/main" id="{6A189B37-E5DA-4E79-9120-EE545D4854EF}"/>
              </a:ext>
            </a:extLst>
          </p:cNvPr>
          <p:cNvSpPr/>
          <p:nvPr/>
        </p:nvSpPr>
        <p:spPr>
          <a:xfrm>
            <a:off x="6940006" y="236759"/>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21" name="Freeform 14">
            <a:extLst>
              <a:ext uri="{FF2B5EF4-FFF2-40B4-BE49-F238E27FC236}">
                <a16:creationId xmlns:a16="http://schemas.microsoft.com/office/drawing/2014/main" id="{ED404960-EAA4-41A7-8080-D338C037B250}"/>
              </a:ext>
            </a:extLst>
          </p:cNvPr>
          <p:cNvSpPr/>
          <p:nvPr/>
        </p:nvSpPr>
        <p:spPr>
          <a:xfrm>
            <a:off x="8629387" y="1143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22" name="Freeform 15">
            <a:extLst>
              <a:ext uri="{FF2B5EF4-FFF2-40B4-BE49-F238E27FC236}">
                <a16:creationId xmlns:a16="http://schemas.microsoft.com/office/drawing/2014/main" id="{105B6192-B51F-4D7B-BDF1-98DBF2AC8D5E}"/>
              </a:ext>
            </a:extLst>
          </p:cNvPr>
          <p:cNvSpPr/>
          <p:nvPr/>
        </p:nvSpPr>
        <p:spPr>
          <a:xfrm>
            <a:off x="10184832" y="1714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71027"/>
            <a:ext cx="9144268" cy="1203619"/>
            <a:chOff x="0" y="0"/>
            <a:chExt cx="2408367" cy="317003"/>
          </a:xfrm>
        </p:grpSpPr>
        <p:sp>
          <p:nvSpPr>
            <p:cNvPr id="3" name="Freeform 3"/>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4" name="TextBox 4"/>
            <p:cNvSpPr txBox="1"/>
            <p:nvPr/>
          </p:nvSpPr>
          <p:spPr>
            <a:xfrm>
              <a:off x="0" y="-38100"/>
              <a:ext cx="2408367" cy="35510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9794652" y="4244706"/>
            <a:ext cx="8493348" cy="5665563"/>
          </a:xfrm>
          <a:custGeom>
            <a:avLst/>
            <a:gdLst/>
            <a:ahLst/>
            <a:cxnLst/>
            <a:rect l="l" t="t" r="r" b="b"/>
            <a:pathLst>
              <a:path w="8493348" h="5665563">
                <a:moveTo>
                  <a:pt x="0" y="0"/>
                </a:moveTo>
                <a:lnTo>
                  <a:pt x="8493348" y="0"/>
                </a:lnTo>
                <a:lnTo>
                  <a:pt x="8493348" y="5665563"/>
                </a:lnTo>
                <a:lnTo>
                  <a:pt x="0" y="5665563"/>
                </a:lnTo>
                <a:lnTo>
                  <a:pt x="0" y="0"/>
                </a:lnTo>
                <a:close/>
              </a:path>
            </a:pathLst>
          </a:custGeom>
          <a:blipFill>
            <a:blip r:embed="rId2"/>
            <a:stretch>
              <a:fillRect/>
            </a:stretch>
          </a:blipFill>
        </p:spPr>
      </p:sp>
      <p:sp>
        <p:nvSpPr>
          <p:cNvPr id="9" name="TextBox 9"/>
          <p:cNvSpPr txBox="1"/>
          <p:nvPr/>
        </p:nvSpPr>
        <p:spPr>
          <a:xfrm>
            <a:off x="1029199" y="2982312"/>
            <a:ext cx="8115069" cy="727710"/>
          </a:xfrm>
          <a:prstGeom prst="rect">
            <a:avLst/>
          </a:prstGeom>
        </p:spPr>
        <p:txBody>
          <a:bodyPr lIns="0" tIns="0" rIns="0" bIns="0" rtlCol="0" anchor="t">
            <a:spAutoFit/>
          </a:bodyPr>
          <a:lstStyle/>
          <a:p>
            <a:pPr marL="0" lvl="0" indent="0" algn="l">
              <a:lnSpc>
                <a:spcPts val="5280"/>
              </a:lnSpc>
              <a:spcBef>
                <a:spcPct val="0"/>
              </a:spcBef>
            </a:pPr>
            <a:r>
              <a:rPr lang="en-US" sz="4800" spc="240">
                <a:solidFill>
                  <a:srgbClr val="FFDE59"/>
                </a:solidFill>
                <a:latin typeface="Poppins Bold"/>
                <a:ea typeface="Poppins Bold"/>
                <a:cs typeface="Poppins Bold"/>
                <a:sym typeface="Poppins Bold"/>
              </a:rPr>
              <a:t>03. RANTAI KOMANDO</a:t>
            </a:r>
          </a:p>
        </p:txBody>
      </p:sp>
      <p:sp>
        <p:nvSpPr>
          <p:cNvPr id="10" name="TextBox 10"/>
          <p:cNvSpPr txBox="1"/>
          <p:nvPr/>
        </p:nvSpPr>
        <p:spPr>
          <a:xfrm>
            <a:off x="307776" y="4286073"/>
            <a:ext cx="8836491" cy="5624196"/>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Poppins"/>
                <a:ea typeface="Poppins"/>
                <a:cs typeface="Poppins"/>
                <a:sym typeface="Poppins"/>
              </a:rPr>
              <a:t>adalah garis formal untuk menjabarkan otoritas (kekuasan), komunikasi, dan tanggung jawab antar posisi di dalam sebuah perusahaan. Itu digambarkan dalam sebuah bagan organisasi. Dan, itu memberitahu kita siapa bertanggung jawab dan melapor kepada siapa. Sehingga, kita bisa mengidentifikasi hubungan atasan dan bawahan dalam struktur organisasi.</a:t>
            </a:r>
          </a:p>
        </p:txBody>
      </p:sp>
      <p:sp>
        <p:nvSpPr>
          <p:cNvPr id="11" name="Freeform 13">
            <a:extLst>
              <a:ext uri="{FF2B5EF4-FFF2-40B4-BE49-F238E27FC236}">
                <a16:creationId xmlns:a16="http://schemas.microsoft.com/office/drawing/2014/main" id="{054DCBCE-FFFC-4535-B0E5-3527395BAC9A}"/>
              </a:ext>
            </a:extLst>
          </p:cNvPr>
          <p:cNvSpPr/>
          <p:nvPr/>
        </p:nvSpPr>
        <p:spPr>
          <a:xfrm>
            <a:off x="6940006" y="236759"/>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12" name="Freeform 14">
            <a:extLst>
              <a:ext uri="{FF2B5EF4-FFF2-40B4-BE49-F238E27FC236}">
                <a16:creationId xmlns:a16="http://schemas.microsoft.com/office/drawing/2014/main" id="{EFDF708A-204D-4B1F-B335-D74D92607037}"/>
              </a:ext>
            </a:extLst>
          </p:cNvPr>
          <p:cNvSpPr/>
          <p:nvPr/>
        </p:nvSpPr>
        <p:spPr>
          <a:xfrm>
            <a:off x="8629387" y="1143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13" name="Freeform 15">
            <a:extLst>
              <a:ext uri="{FF2B5EF4-FFF2-40B4-BE49-F238E27FC236}">
                <a16:creationId xmlns:a16="http://schemas.microsoft.com/office/drawing/2014/main" id="{954C966A-2310-40A3-85E6-1AEF50CF2006}"/>
              </a:ext>
            </a:extLst>
          </p:cNvPr>
          <p:cNvSpPr/>
          <p:nvPr/>
        </p:nvSpPr>
        <p:spPr>
          <a:xfrm>
            <a:off x="10184832" y="1714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0040" y="2465140"/>
            <a:ext cx="12008069" cy="1072240"/>
            <a:chOff x="0" y="0"/>
            <a:chExt cx="3162619" cy="282401"/>
          </a:xfrm>
        </p:grpSpPr>
        <p:sp>
          <p:nvSpPr>
            <p:cNvPr id="3" name="Freeform 3"/>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EC791E"/>
            </a:solidFill>
          </p:spPr>
        </p:sp>
        <p:sp>
          <p:nvSpPr>
            <p:cNvPr id="4" name="TextBox 4"/>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88523" y="4676225"/>
            <a:ext cx="5231810" cy="4496086"/>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0321020" y="7021423"/>
            <a:ext cx="5231810" cy="4530511"/>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9577" r="-10396"/>
              </a:stretch>
            </a:blipFill>
          </p:spPr>
        </p:sp>
      </p:grpSp>
      <p:grpSp>
        <p:nvGrpSpPr>
          <p:cNvPr id="10" name="Group 10"/>
          <p:cNvGrpSpPr/>
          <p:nvPr/>
        </p:nvGrpSpPr>
        <p:grpSpPr>
          <a:xfrm>
            <a:off x="14388523" y="9344289"/>
            <a:ext cx="5231810" cy="4496086"/>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E59"/>
            </a:solidFill>
            <a:ln cap="sq">
              <a:noFill/>
              <a:prstDash val="solid"/>
              <a:miter/>
            </a:ln>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V="1">
            <a:off x="74" y="10263188"/>
            <a:ext cx="18288000" cy="19050"/>
          </a:xfrm>
          <a:prstGeom prst="line">
            <a:avLst/>
          </a:prstGeom>
          <a:ln w="142875" cap="flat">
            <a:solidFill>
              <a:srgbClr val="EC791E"/>
            </a:solidFill>
            <a:prstDash val="solid"/>
            <a:headEnd type="none" w="sm" len="sm"/>
            <a:tailEnd type="none" w="sm" len="sm"/>
          </a:ln>
        </p:spPr>
      </p:sp>
      <p:sp>
        <p:nvSpPr>
          <p:cNvPr id="17" name="TextBox 17"/>
          <p:cNvSpPr txBox="1"/>
          <p:nvPr/>
        </p:nvSpPr>
        <p:spPr>
          <a:xfrm>
            <a:off x="3654200" y="2585335"/>
            <a:ext cx="10979138" cy="727710"/>
          </a:xfrm>
          <a:prstGeom prst="rect">
            <a:avLst/>
          </a:prstGeom>
        </p:spPr>
        <p:txBody>
          <a:bodyPr lIns="0" tIns="0" rIns="0" bIns="0" rtlCol="0" anchor="t">
            <a:spAutoFit/>
          </a:bodyPr>
          <a:lstStyle/>
          <a:p>
            <a:pPr marL="0" lvl="0" indent="0" algn="ctr">
              <a:lnSpc>
                <a:spcPts val="5280"/>
              </a:lnSpc>
              <a:spcBef>
                <a:spcPct val="0"/>
              </a:spcBef>
            </a:pPr>
            <a:r>
              <a:rPr lang="en-US" sz="4800" spc="120">
                <a:solidFill>
                  <a:srgbClr val="FFFFFF"/>
                </a:solidFill>
                <a:latin typeface="Poppins Bold"/>
                <a:ea typeface="Poppins Bold"/>
                <a:cs typeface="Poppins Bold"/>
                <a:sym typeface="Poppins Bold"/>
              </a:rPr>
              <a:t>RANTANG KENDALI MANAGEMEN</a:t>
            </a:r>
          </a:p>
        </p:txBody>
      </p:sp>
      <p:sp>
        <p:nvSpPr>
          <p:cNvPr id="18" name="TextBox 18"/>
          <p:cNvSpPr txBox="1"/>
          <p:nvPr/>
        </p:nvSpPr>
        <p:spPr>
          <a:xfrm>
            <a:off x="643939" y="4341620"/>
            <a:ext cx="10320945" cy="4659631"/>
          </a:xfrm>
          <a:prstGeom prst="rect">
            <a:avLst/>
          </a:prstGeom>
        </p:spPr>
        <p:txBody>
          <a:bodyPr lIns="0" tIns="0" rIns="0" bIns="0" rtlCol="0" anchor="t">
            <a:spAutoFit/>
          </a:bodyPr>
          <a:lstStyle/>
          <a:p>
            <a:pPr algn="ctr">
              <a:lnSpc>
                <a:spcPts val="4619"/>
              </a:lnSpc>
              <a:spcBef>
                <a:spcPct val="0"/>
              </a:spcBef>
            </a:pPr>
            <a:r>
              <a:rPr lang="en-US" sz="3299">
                <a:solidFill>
                  <a:srgbClr val="000000"/>
                </a:solidFill>
                <a:latin typeface="Poppins"/>
                <a:ea typeface="Poppins"/>
                <a:cs typeface="Poppins"/>
                <a:sym typeface="Poppins"/>
              </a:rPr>
              <a:t>Adalah jumlah pegawai atau bawahan yang dapat dikendalikan secara efektif oleh seorang manajer atau supervisor pada satu waktu.</a:t>
            </a:r>
          </a:p>
          <a:p>
            <a:pPr algn="ctr">
              <a:lnSpc>
                <a:spcPts val="4619"/>
              </a:lnSpc>
              <a:spcBef>
                <a:spcPct val="0"/>
              </a:spcBef>
            </a:pPr>
            <a:r>
              <a:rPr lang="en-US" sz="3299">
                <a:solidFill>
                  <a:srgbClr val="000000"/>
                </a:solidFill>
                <a:latin typeface="Poppins"/>
                <a:ea typeface="Poppins"/>
                <a:cs typeface="Poppins"/>
                <a:sym typeface="Poppins"/>
              </a:rPr>
              <a:t>Atau</a:t>
            </a:r>
          </a:p>
          <a:p>
            <a:pPr algn="ctr">
              <a:lnSpc>
                <a:spcPts val="4619"/>
              </a:lnSpc>
              <a:spcBef>
                <a:spcPct val="0"/>
              </a:spcBef>
            </a:pPr>
            <a:r>
              <a:rPr lang="en-US" sz="3299">
                <a:solidFill>
                  <a:srgbClr val="000000"/>
                </a:solidFill>
                <a:latin typeface="Poppins"/>
                <a:ea typeface="Poppins"/>
                <a:cs typeface="Poppins"/>
                <a:sym typeface="Poppins"/>
              </a:rPr>
              <a:t>kemampuan manajer untuk melakukan koordinasi secara efektif, yang sebagian besar tergantung pada jumlah bawahan yang melapor kepadanya. </a:t>
            </a:r>
          </a:p>
        </p:txBody>
      </p:sp>
      <p:sp>
        <p:nvSpPr>
          <p:cNvPr id="19" name="Freeform 13">
            <a:extLst>
              <a:ext uri="{FF2B5EF4-FFF2-40B4-BE49-F238E27FC236}">
                <a16:creationId xmlns:a16="http://schemas.microsoft.com/office/drawing/2014/main" id="{3F7065F7-1BFC-4156-9779-6FAC2B98CBC0}"/>
              </a:ext>
            </a:extLst>
          </p:cNvPr>
          <p:cNvSpPr/>
          <p:nvPr/>
        </p:nvSpPr>
        <p:spPr>
          <a:xfrm>
            <a:off x="6940006" y="236759"/>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20" name="Freeform 14">
            <a:extLst>
              <a:ext uri="{FF2B5EF4-FFF2-40B4-BE49-F238E27FC236}">
                <a16:creationId xmlns:a16="http://schemas.microsoft.com/office/drawing/2014/main" id="{4FA75455-BBF7-42FF-99E6-E903C6036959}"/>
              </a:ext>
            </a:extLst>
          </p:cNvPr>
          <p:cNvSpPr/>
          <p:nvPr/>
        </p:nvSpPr>
        <p:spPr>
          <a:xfrm>
            <a:off x="8629387" y="1143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21" name="Freeform 15">
            <a:extLst>
              <a:ext uri="{FF2B5EF4-FFF2-40B4-BE49-F238E27FC236}">
                <a16:creationId xmlns:a16="http://schemas.microsoft.com/office/drawing/2014/main" id="{B212A8FE-E266-474E-9616-D782F1C3F1D6}"/>
              </a:ext>
            </a:extLst>
          </p:cNvPr>
          <p:cNvSpPr/>
          <p:nvPr/>
        </p:nvSpPr>
        <p:spPr>
          <a:xfrm>
            <a:off x="10184832" y="1714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227746"/>
            <a:ext cx="7080478" cy="1072240"/>
            <a:chOff x="0" y="0"/>
            <a:chExt cx="1864817" cy="282401"/>
          </a:xfrm>
        </p:grpSpPr>
        <p:sp>
          <p:nvSpPr>
            <p:cNvPr id="3" name="Freeform 3"/>
            <p:cNvSpPr/>
            <p:nvPr/>
          </p:nvSpPr>
          <p:spPr>
            <a:xfrm>
              <a:off x="0" y="0"/>
              <a:ext cx="1864817" cy="282401"/>
            </a:xfrm>
            <a:custGeom>
              <a:avLst/>
              <a:gdLst/>
              <a:ahLst/>
              <a:cxnLst/>
              <a:rect l="l" t="t" r="r" b="b"/>
              <a:pathLst>
                <a:path w="1864817" h="282401">
                  <a:moveTo>
                    <a:pt x="0" y="0"/>
                  </a:moveTo>
                  <a:lnTo>
                    <a:pt x="1864817" y="0"/>
                  </a:lnTo>
                  <a:lnTo>
                    <a:pt x="1864817" y="282401"/>
                  </a:lnTo>
                  <a:lnTo>
                    <a:pt x="0" y="282401"/>
                  </a:lnTo>
                  <a:close/>
                </a:path>
              </a:pathLst>
            </a:custGeom>
            <a:solidFill>
              <a:srgbClr val="EC791E"/>
            </a:solidFill>
          </p:spPr>
        </p:sp>
        <p:sp>
          <p:nvSpPr>
            <p:cNvPr id="4" name="TextBox 4"/>
            <p:cNvSpPr txBox="1"/>
            <p:nvPr/>
          </p:nvSpPr>
          <p:spPr>
            <a:xfrm>
              <a:off x="0" y="-38100"/>
              <a:ext cx="1864817" cy="320501"/>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9" name="Group 9"/>
          <p:cNvGrpSpPr/>
          <p:nvPr/>
        </p:nvGrpSpPr>
        <p:grpSpPr>
          <a:xfrm>
            <a:off x="7732589" y="5992690"/>
            <a:ext cx="7080478" cy="1072240"/>
            <a:chOff x="0" y="0"/>
            <a:chExt cx="1864817" cy="282401"/>
          </a:xfrm>
        </p:grpSpPr>
        <p:sp>
          <p:nvSpPr>
            <p:cNvPr id="10" name="Freeform 10"/>
            <p:cNvSpPr/>
            <p:nvPr/>
          </p:nvSpPr>
          <p:spPr>
            <a:xfrm>
              <a:off x="0" y="0"/>
              <a:ext cx="1864817" cy="282401"/>
            </a:xfrm>
            <a:custGeom>
              <a:avLst/>
              <a:gdLst/>
              <a:ahLst/>
              <a:cxnLst/>
              <a:rect l="l" t="t" r="r" b="b"/>
              <a:pathLst>
                <a:path w="1864817" h="282401">
                  <a:moveTo>
                    <a:pt x="0" y="0"/>
                  </a:moveTo>
                  <a:lnTo>
                    <a:pt x="1864817" y="0"/>
                  </a:lnTo>
                  <a:lnTo>
                    <a:pt x="1864817" y="282401"/>
                  </a:lnTo>
                  <a:lnTo>
                    <a:pt x="0" y="282401"/>
                  </a:lnTo>
                  <a:close/>
                </a:path>
              </a:pathLst>
            </a:custGeom>
            <a:solidFill>
              <a:srgbClr val="EC791E"/>
            </a:solidFill>
          </p:spPr>
        </p:sp>
        <p:sp>
          <p:nvSpPr>
            <p:cNvPr id="11" name="TextBox 11"/>
            <p:cNvSpPr txBox="1"/>
            <p:nvPr/>
          </p:nvSpPr>
          <p:spPr>
            <a:xfrm>
              <a:off x="0" y="-38100"/>
              <a:ext cx="1864817" cy="32050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1323287" y="2034245"/>
            <a:ext cx="3489780" cy="3489780"/>
          </a:xfrm>
          <a:custGeom>
            <a:avLst/>
            <a:gdLst/>
            <a:ahLst/>
            <a:cxnLst/>
            <a:rect l="l" t="t" r="r" b="b"/>
            <a:pathLst>
              <a:path w="3489780" h="3489780">
                <a:moveTo>
                  <a:pt x="0" y="0"/>
                </a:moveTo>
                <a:lnTo>
                  <a:pt x="3489780" y="0"/>
                </a:lnTo>
                <a:lnTo>
                  <a:pt x="3489780" y="3489780"/>
                </a:lnTo>
                <a:lnTo>
                  <a:pt x="0" y="3489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2405761" y="6195695"/>
            <a:ext cx="3474243" cy="3469900"/>
          </a:xfrm>
          <a:custGeom>
            <a:avLst/>
            <a:gdLst/>
            <a:ahLst/>
            <a:cxnLst/>
            <a:rect l="l" t="t" r="r" b="b"/>
            <a:pathLst>
              <a:path w="3474243" h="3469900">
                <a:moveTo>
                  <a:pt x="0" y="0"/>
                </a:moveTo>
                <a:lnTo>
                  <a:pt x="3474243" y="0"/>
                </a:lnTo>
                <a:lnTo>
                  <a:pt x="3474243" y="3469901"/>
                </a:lnTo>
                <a:lnTo>
                  <a:pt x="0" y="3469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859724" y="2386041"/>
            <a:ext cx="6566317" cy="727710"/>
          </a:xfrm>
          <a:prstGeom prst="rect">
            <a:avLst/>
          </a:prstGeom>
        </p:spPr>
        <p:txBody>
          <a:bodyPr lIns="0" tIns="0" rIns="0" bIns="0" rtlCol="0" anchor="t">
            <a:spAutoFit/>
          </a:bodyPr>
          <a:lstStyle/>
          <a:p>
            <a:pPr marL="0" lvl="0" indent="0" algn="ctr">
              <a:lnSpc>
                <a:spcPts val="5280"/>
              </a:lnSpc>
              <a:spcBef>
                <a:spcPct val="0"/>
              </a:spcBef>
            </a:pPr>
            <a:r>
              <a:rPr lang="en-US" sz="4800" spc="120">
                <a:solidFill>
                  <a:srgbClr val="FFFFFF"/>
                </a:solidFill>
                <a:latin typeface="Poppins Bold"/>
                <a:ea typeface="Poppins Bold"/>
                <a:cs typeface="Poppins Bold"/>
                <a:sym typeface="Poppins Bold"/>
              </a:rPr>
              <a:t>05. SENTRALISASI </a:t>
            </a:r>
          </a:p>
        </p:txBody>
      </p:sp>
      <p:sp>
        <p:nvSpPr>
          <p:cNvPr id="15" name="TextBox 15"/>
          <p:cNvSpPr txBox="1"/>
          <p:nvPr/>
        </p:nvSpPr>
        <p:spPr>
          <a:xfrm>
            <a:off x="1028700" y="3525520"/>
            <a:ext cx="8115300" cy="2193925"/>
          </a:xfrm>
          <a:prstGeom prst="rect">
            <a:avLst/>
          </a:prstGeom>
        </p:spPr>
        <p:txBody>
          <a:bodyPr lIns="0" tIns="0" rIns="0" bIns="0" rtlCol="0" anchor="t">
            <a:spAutoFit/>
          </a:bodyPr>
          <a:lstStyle/>
          <a:p>
            <a:pPr algn="l">
              <a:lnSpc>
                <a:spcPts val="3499"/>
              </a:lnSpc>
              <a:spcBef>
                <a:spcPct val="0"/>
              </a:spcBef>
            </a:pPr>
            <a:r>
              <a:rPr lang="en-US" sz="2499">
                <a:solidFill>
                  <a:srgbClr val="000000"/>
                </a:solidFill>
                <a:latin typeface="Poppins"/>
                <a:ea typeface="Poppins"/>
                <a:cs typeface="Poppins"/>
                <a:sym typeface="Poppins"/>
              </a:rPr>
              <a:t>Kekuatan perencanaan, wewenang dan pengambilan keputusan secara eksklusif berada di tangan manajemen puncak/pemilih perusahan/pemilik usaha. Contoh CEO, Pemilik saham, Owner perusahaan</a:t>
            </a:r>
          </a:p>
        </p:txBody>
      </p:sp>
      <p:sp>
        <p:nvSpPr>
          <p:cNvPr id="16" name="TextBox 16"/>
          <p:cNvSpPr txBox="1"/>
          <p:nvPr/>
        </p:nvSpPr>
        <p:spPr>
          <a:xfrm>
            <a:off x="7961094" y="6112885"/>
            <a:ext cx="6566317" cy="727710"/>
          </a:xfrm>
          <a:prstGeom prst="rect">
            <a:avLst/>
          </a:prstGeom>
        </p:spPr>
        <p:txBody>
          <a:bodyPr lIns="0" tIns="0" rIns="0" bIns="0" rtlCol="0" anchor="t">
            <a:spAutoFit/>
          </a:bodyPr>
          <a:lstStyle/>
          <a:p>
            <a:pPr marL="0" lvl="0" indent="0" algn="ctr">
              <a:lnSpc>
                <a:spcPts val="5280"/>
              </a:lnSpc>
              <a:spcBef>
                <a:spcPct val="0"/>
              </a:spcBef>
            </a:pPr>
            <a:r>
              <a:rPr lang="en-US" sz="4800" spc="120">
                <a:solidFill>
                  <a:srgbClr val="FFFFFF"/>
                </a:solidFill>
                <a:latin typeface="Poppins Bold"/>
                <a:ea typeface="Poppins Bold"/>
                <a:cs typeface="Poppins Bold"/>
                <a:sym typeface="Poppins Bold"/>
              </a:rPr>
              <a:t>06. DESENTRALISASI </a:t>
            </a:r>
          </a:p>
        </p:txBody>
      </p:sp>
      <p:sp>
        <p:nvSpPr>
          <p:cNvPr id="17" name="TextBox 17"/>
          <p:cNvSpPr txBox="1"/>
          <p:nvPr/>
        </p:nvSpPr>
        <p:spPr>
          <a:xfrm>
            <a:off x="7732589" y="7276905"/>
            <a:ext cx="9936184" cy="2632075"/>
          </a:xfrm>
          <a:prstGeom prst="rect">
            <a:avLst/>
          </a:prstGeom>
        </p:spPr>
        <p:txBody>
          <a:bodyPr lIns="0" tIns="0" rIns="0" bIns="0" rtlCol="0" anchor="t">
            <a:spAutoFit/>
          </a:bodyPr>
          <a:lstStyle/>
          <a:p>
            <a:pPr algn="l">
              <a:lnSpc>
                <a:spcPts val="3499"/>
              </a:lnSpc>
              <a:spcBef>
                <a:spcPct val="0"/>
              </a:spcBef>
            </a:pPr>
            <a:r>
              <a:rPr lang="en-US" sz="2499">
                <a:solidFill>
                  <a:srgbClr val="000000"/>
                </a:solidFill>
                <a:latin typeface="Poppins"/>
                <a:ea typeface="Poppins"/>
                <a:cs typeface="Poppins"/>
                <a:sym typeface="Poppins"/>
              </a:rPr>
              <a:t>Wewenang, kekuasan dan tanggungjawab dipegang manajemen tingkat menengah atau rendah oleh ketua divisi atau manajer, sehingga alur pertanggungjawaban melalui lini-lini tertentu dan pendelegasian wewenang, di semua tingkatan manajemen</a:t>
            </a:r>
          </a:p>
          <a:p>
            <a:pPr algn="l">
              <a:lnSpc>
                <a:spcPts val="3499"/>
              </a:lnSpc>
              <a:spcBef>
                <a:spcPct val="0"/>
              </a:spcBef>
            </a:pPr>
            <a:r>
              <a:rPr lang="en-US" sz="2499">
                <a:solidFill>
                  <a:srgbClr val="000000"/>
                </a:solidFill>
                <a:latin typeface="Poppins"/>
                <a:ea typeface="Poppins"/>
                <a:cs typeface="Poppins"/>
                <a:sym typeface="Poppins"/>
              </a:rPr>
              <a:t>Contoh Devisi Manager, Devisi Keuangan</a:t>
            </a:r>
          </a:p>
        </p:txBody>
      </p:sp>
      <p:sp>
        <p:nvSpPr>
          <p:cNvPr id="18" name="Freeform 13">
            <a:extLst>
              <a:ext uri="{FF2B5EF4-FFF2-40B4-BE49-F238E27FC236}">
                <a16:creationId xmlns:a16="http://schemas.microsoft.com/office/drawing/2014/main" id="{9F2C899C-B57B-4C66-A7AA-18ABFD43047C}"/>
              </a:ext>
            </a:extLst>
          </p:cNvPr>
          <p:cNvSpPr/>
          <p:nvPr/>
        </p:nvSpPr>
        <p:spPr>
          <a:xfrm>
            <a:off x="6940006" y="236759"/>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6"/>
            <a:stretch>
              <a:fillRect/>
            </a:stretch>
          </a:blipFill>
        </p:spPr>
      </p:sp>
      <p:sp>
        <p:nvSpPr>
          <p:cNvPr id="19" name="Freeform 14">
            <a:extLst>
              <a:ext uri="{FF2B5EF4-FFF2-40B4-BE49-F238E27FC236}">
                <a16:creationId xmlns:a16="http://schemas.microsoft.com/office/drawing/2014/main" id="{643D776C-82AA-430F-BFA9-B09E3986475A}"/>
              </a:ext>
            </a:extLst>
          </p:cNvPr>
          <p:cNvSpPr/>
          <p:nvPr/>
        </p:nvSpPr>
        <p:spPr>
          <a:xfrm>
            <a:off x="8629387" y="1143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7"/>
            <a:stretch>
              <a:fillRect/>
            </a:stretch>
          </a:blipFill>
        </p:spPr>
      </p:sp>
      <p:sp>
        <p:nvSpPr>
          <p:cNvPr id="20" name="Freeform 15">
            <a:extLst>
              <a:ext uri="{FF2B5EF4-FFF2-40B4-BE49-F238E27FC236}">
                <a16:creationId xmlns:a16="http://schemas.microsoft.com/office/drawing/2014/main" id="{880AF174-DE05-4767-B901-405525FB2AEC}"/>
              </a:ext>
            </a:extLst>
          </p:cNvPr>
          <p:cNvSpPr/>
          <p:nvPr/>
        </p:nvSpPr>
        <p:spPr>
          <a:xfrm>
            <a:off x="10184832" y="1714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8"/>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1866" y="2367034"/>
            <a:ext cx="9144268" cy="1203619"/>
            <a:chOff x="0" y="0"/>
            <a:chExt cx="2408367" cy="317003"/>
          </a:xfrm>
        </p:grpSpPr>
        <p:sp>
          <p:nvSpPr>
            <p:cNvPr id="3" name="Freeform 3"/>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4" name="TextBox 4"/>
            <p:cNvSpPr txBox="1"/>
            <p:nvPr/>
          </p:nvSpPr>
          <p:spPr>
            <a:xfrm>
              <a:off x="0" y="-38100"/>
              <a:ext cx="2408367" cy="355103"/>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rot="381547">
            <a:off x="11229833" y="6484150"/>
            <a:ext cx="4685096" cy="5246370"/>
            <a:chOff x="0" y="0"/>
            <a:chExt cx="6350000" cy="7110730"/>
          </a:xfrm>
        </p:grpSpPr>
        <p:sp>
          <p:nvSpPr>
            <p:cNvPr id="6" name="Freeform 6"/>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a:stretch>
                <a:fillRect t="-16892" b="-16892"/>
              </a:stretch>
            </a:blipFill>
          </p:spPr>
        </p:sp>
      </p:grpSp>
      <p:grpSp>
        <p:nvGrpSpPr>
          <p:cNvPr id="7" name="Group 7"/>
          <p:cNvGrpSpPr>
            <a:grpSpLocks noChangeAspect="1"/>
          </p:cNvGrpSpPr>
          <p:nvPr/>
        </p:nvGrpSpPr>
        <p:grpSpPr>
          <a:xfrm rot="381547">
            <a:off x="6240173" y="7788224"/>
            <a:ext cx="4685096" cy="5246370"/>
            <a:chOff x="0" y="0"/>
            <a:chExt cx="6350000" cy="7110730"/>
          </a:xfrm>
        </p:grpSpPr>
        <p:sp>
          <p:nvSpPr>
            <p:cNvPr id="8" name="Freeform 8"/>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FFFF00"/>
              </a:solidFill>
            </a:ln>
          </p:spPr>
        </p:sp>
      </p:grpSp>
      <p:grpSp>
        <p:nvGrpSpPr>
          <p:cNvPr id="9" name="Group 9"/>
          <p:cNvGrpSpPr>
            <a:grpSpLocks noChangeAspect="1"/>
          </p:cNvGrpSpPr>
          <p:nvPr/>
        </p:nvGrpSpPr>
        <p:grpSpPr>
          <a:xfrm rot="381547">
            <a:off x="1287173" y="9101822"/>
            <a:ext cx="4685096" cy="5246370"/>
            <a:chOff x="0" y="0"/>
            <a:chExt cx="6350000" cy="7110730"/>
          </a:xfrm>
        </p:grpSpPr>
        <p:sp>
          <p:nvSpPr>
            <p:cNvPr id="10" name="Freeform 10"/>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3"/>
              <a:stretch>
                <a:fillRect l="-33985" r="-33985"/>
              </a:stretch>
            </a:blipFill>
          </p:spPr>
        </p:sp>
      </p:grpSp>
      <p:grpSp>
        <p:nvGrpSpPr>
          <p:cNvPr id="11" name="Group 11"/>
          <p:cNvGrpSpPr>
            <a:grpSpLocks noChangeAspect="1"/>
          </p:cNvGrpSpPr>
          <p:nvPr/>
        </p:nvGrpSpPr>
        <p:grpSpPr>
          <a:xfrm rot="381547">
            <a:off x="7838120" y="-3704905"/>
            <a:ext cx="4685096" cy="5246370"/>
            <a:chOff x="0" y="0"/>
            <a:chExt cx="6350000" cy="7110730"/>
          </a:xfrm>
        </p:grpSpPr>
        <p:sp>
          <p:nvSpPr>
            <p:cNvPr id="12" name="Freeform 12"/>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EC791E"/>
            </a:solidFill>
            <a:ln w="12700">
              <a:solidFill>
                <a:schemeClr val="accent6">
                  <a:lumMod val="75000"/>
                </a:schemeClr>
              </a:solidFill>
            </a:ln>
          </p:spPr>
        </p:sp>
      </p:grpSp>
      <p:grpSp>
        <p:nvGrpSpPr>
          <p:cNvPr id="13" name="Group 13"/>
          <p:cNvGrpSpPr>
            <a:grpSpLocks noChangeAspect="1"/>
          </p:cNvGrpSpPr>
          <p:nvPr/>
        </p:nvGrpSpPr>
        <p:grpSpPr>
          <a:xfrm rot="381547">
            <a:off x="2811173" y="-2400831"/>
            <a:ext cx="4685096" cy="5246370"/>
            <a:chOff x="0" y="0"/>
            <a:chExt cx="6350000" cy="7110730"/>
          </a:xfrm>
        </p:grpSpPr>
        <p:sp>
          <p:nvSpPr>
            <p:cNvPr id="14" name="Freeform 14"/>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4"/>
              <a:stretch>
                <a:fillRect l="-34195" r="-34195"/>
              </a:stretch>
            </a:blipFill>
          </p:spPr>
        </p:sp>
      </p:grpSp>
      <p:grpSp>
        <p:nvGrpSpPr>
          <p:cNvPr id="15" name="Group 15"/>
          <p:cNvGrpSpPr>
            <a:grpSpLocks noChangeAspect="1"/>
          </p:cNvGrpSpPr>
          <p:nvPr/>
        </p:nvGrpSpPr>
        <p:grpSpPr>
          <a:xfrm rot="381547">
            <a:off x="-2218027" y="-1096758"/>
            <a:ext cx="4685096" cy="5246370"/>
            <a:chOff x="0" y="0"/>
            <a:chExt cx="6350000" cy="7110730"/>
          </a:xfrm>
        </p:grpSpPr>
        <p:sp>
          <p:nvSpPr>
            <p:cNvPr id="16" name="Freeform 16"/>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FFFF00"/>
              </a:solidFill>
            </a:ln>
          </p:spPr>
        </p:sp>
      </p:grpSp>
      <p:grpSp>
        <p:nvGrpSpPr>
          <p:cNvPr id="17" name="Group 17"/>
          <p:cNvGrpSpPr>
            <a:grpSpLocks noChangeAspect="1"/>
          </p:cNvGrpSpPr>
          <p:nvPr/>
        </p:nvGrpSpPr>
        <p:grpSpPr>
          <a:xfrm rot="381547">
            <a:off x="16201931" y="5159259"/>
            <a:ext cx="4685096" cy="5246370"/>
            <a:chOff x="0" y="0"/>
            <a:chExt cx="6350000" cy="7110730"/>
          </a:xfrm>
        </p:grpSpPr>
        <p:sp>
          <p:nvSpPr>
            <p:cNvPr id="18" name="Freeform 18"/>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EC791E"/>
            </a:solidFill>
            <a:ln w="12700">
              <a:solidFill>
                <a:schemeClr val="accent6">
                  <a:lumMod val="75000"/>
                </a:schemeClr>
              </a:solidFill>
            </a:ln>
          </p:spPr>
        </p:sp>
      </p:grpSp>
      <p:grpSp>
        <p:nvGrpSpPr>
          <p:cNvPr id="19" name="Group 19"/>
          <p:cNvGrpSpPr>
            <a:grpSpLocks noChangeAspect="1"/>
          </p:cNvGrpSpPr>
          <p:nvPr/>
        </p:nvGrpSpPr>
        <p:grpSpPr>
          <a:xfrm rot="381547">
            <a:off x="14916633" y="9092297"/>
            <a:ext cx="4685096" cy="5246370"/>
            <a:chOff x="0" y="0"/>
            <a:chExt cx="6350000" cy="7110730"/>
          </a:xfrm>
        </p:grpSpPr>
        <p:sp>
          <p:nvSpPr>
            <p:cNvPr id="20" name="Freeform 20"/>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FFFF00"/>
              </a:solidFill>
            </a:ln>
          </p:spPr>
        </p:sp>
      </p:grpSp>
      <p:sp>
        <p:nvSpPr>
          <p:cNvPr id="21" name="TextBox 21"/>
          <p:cNvSpPr txBox="1"/>
          <p:nvPr/>
        </p:nvSpPr>
        <p:spPr>
          <a:xfrm>
            <a:off x="4366982" y="2536409"/>
            <a:ext cx="9554037" cy="923925"/>
          </a:xfrm>
          <a:prstGeom prst="rect">
            <a:avLst/>
          </a:prstGeom>
        </p:spPr>
        <p:txBody>
          <a:bodyPr lIns="0" tIns="0" rIns="0" bIns="0" rtlCol="0" anchor="t">
            <a:spAutoFit/>
          </a:bodyPr>
          <a:lstStyle/>
          <a:p>
            <a:pPr marL="0" lvl="0" indent="0" algn="ctr">
              <a:lnSpc>
                <a:spcPts val="6600"/>
              </a:lnSpc>
              <a:spcBef>
                <a:spcPct val="0"/>
              </a:spcBef>
            </a:pPr>
            <a:r>
              <a:rPr lang="en-US" sz="6000" spc="300">
                <a:solidFill>
                  <a:srgbClr val="FFDE59"/>
                </a:solidFill>
                <a:latin typeface="Poppins Bold"/>
                <a:ea typeface="Poppins Bold"/>
                <a:cs typeface="Poppins Bold"/>
                <a:sym typeface="Poppins Bold"/>
              </a:rPr>
              <a:t>BAGAN ORGANISASI</a:t>
            </a:r>
          </a:p>
        </p:txBody>
      </p:sp>
      <p:sp>
        <p:nvSpPr>
          <p:cNvPr id="22" name="TextBox 22"/>
          <p:cNvSpPr txBox="1"/>
          <p:nvPr/>
        </p:nvSpPr>
        <p:spPr>
          <a:xfrm>
            <a:off x="1028700" y="4180252"/>
            <a:ext cx="16230481" cy="2574291"/>
          </a:xfrm>
          <a:prstGeom prst="rect">
            <a:avLst/>
          </a:prstGeom>
        </p:spPr>
        <p:txBody>
          <a:bodyPr lIns="0" tIns="0" rIns="0" bIns="0" rtlCol="0" anchor="t">
            <a:spAutoFit/>
          </a:bodyPr>
          <a:lstStyle/>
          <a:p>
            <a:pPr algn="ctr">
              <a:lnSpc>
                <a:spcPts val="4059"/>
              </a:lnSpc>
              <a:spcBef>
                <a:spcPct val="0"/>
              </a:spcBef>
            </a:pPr>
            <a:r>
              <a:rPr lang="en-US" sz="2899">
                <a:solidFill>
                  <a:srgbClr val="000000"/>
                </a:solidFill>
                <a:latin typeface="Poppins"/>
                <a:ea typeface="Poppins"/>
                <a:cs typeface="Poppins"/>
                <a:sym typeface="Poppins"/>
              </a:rPr>
              <a:t>adalah representasi grafis dari struktur organisasi. Ini menggambarkan unit dan posisi dalam perusahaan. Dalam diagram tersebut, kita dapat melihat peran, tanggung jawab, dan hubungan antar posisi dalam sebuah perusahaan. Dengan demikian, kita tahu siapa yang bertanggung jawab untuk menyelesaikan pekerjaan tertentu dan kepada siapa mereka melapor.</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814</Words>
  <Application>Microsoft Office PowerPoint</Application>
  <PresentationFormat>Custom</PresentationFormat>
  <Paragraphs>73</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Glacial Indifference</vt:lpstr>
      <vt:lpstr>Glacial Indifference Bold</vt:lpstr>
      <vt:lpstr>Poppins Italics</vt:lpstr>
      <vt:lpstr>Poppins</vt:lpstr>
      <vt:lpstr>Calibri</vt:lpstr>
      <vt:lpstr>Arial</vt:lpstr>
      <vt:lpstr>Poppins Bold</vt:lpstr>
      <vt:lpstr>Argent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Materi-2 Struktur dan Desain Organisasi</dc:title>
  <cp:lastModifiedBy>dinda kartika</cp:lastModifiedBy>
  <cp:revision>7</cp:revision>
  <dcterms:created xsi:type="dcterms:W3CDTF">2006-08-16T00:00:00Z</dcterms:created>
  <dcterms:modified xsi:type="dcterms:W3CDTF">2024-08-20T01:58:18Z</dcterms:modified>
  <dc:identifier>DAGLdFI-xho</dc:identifier>
</cp:coreProperties>
</file>