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78" r:id="rId4"/>
    <p:sldId id="277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BF7C-D2C0-4B3C-B0AB-F4288A08080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6DBA33-92EB-43E7-94E7-5538E7F1537C}">
      <dgm:prSet/>
      <dgm:spPr/>
      <dgm:t>
        <a:bodyPr/>
        <a:lstStyle/>
        <a:p>
          <a:r>
            <a:rPr lang="id-ID">
              <a:latin typeface="Amasis MT Pro Black" panose="02040A04050005020304" pitchFamily="18" charset="0"/>
            </a:rPr>
            <a:t>Jabatan dan job deskripsinya </a:t>
          </a:r>
          <a:endParaRPr lang="en-US">
            <a:latin typeface="Amasis MT Pro Black" panose="02040A04050005020304" pitchFamily="18" charset="0"/>
          </a:endParaRPr>
        </a:p>
      </dgm:t>
    </dgm:pt>
    <dgm:pt modelId="{C2540A67-C957-4BC5-87D1-27C70F518905}" type="parTrans" cxnId="{75554D16-037D-4BF8-8805-09F36C340023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87734D16-9674-44DF-8DD9-96B79BAD3F14}" type="sibTrans" cxnId="{75554D16-037D-4BF8-8805-09F36C340023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BC99A78C-A767-488F-A640-C5950629D8C7}">
      <dgm:prSet/>
      <dgm:spPr/>
      <dgm:t>
        <a:bodyPr/>
        <a:lstStyle/>
        <a:p>
          <a:r>
            <a:rPr lang="id-ID">
              <a:latin typeface="Amasis MT Pro Black" panose="02040A04050005020304" pitchFamily="18" charset="0"/>
            </a:rPr>
            <a:t>Waktu kerja (jam dan hari)</a:t>
          </a:r>
          <a:endParaRPr lang="en-US">
            <a:latin typeface="Amasis MT Pro Black" panose="02040A04050005020304" pitchFamily="18" charset="0"/>
          </a:endParaRPr>
        </a:p>
      </dgm:t>
    </dgm:pt>
    <dgm:pt modelId="{EFFE6401-8328-46C4-920D-9BA684C9E398}" type="parTrans" cxnId="{59B9EA6C-74F3-427E-86DE-108F6671E564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2ED1EE72-6CE3-46C9-80BD-017E5BF6D740}" type="sibTrans" cxnId="{59B9EA6C-74F3-427E-86DE-108F6671E564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7F3A971A-162A-477C-AC9E-21AFB6010D3B}">
      <dgm:prSet/>
      <dgm:spPr/>
      <dgm:t>
        <a:bodyPr/>
        <a:lstStyle/>
        <a:p>
          <a:r>
            <a:rPr lang="id-ID" dirty="0">
              <a:latin typeface="Amasis MT Pro Black" panose="02040A04050005020304" pitchFamily="18" charset="0"/>
            </a:rPr>
            <a:t>Gaji Pokok (Upah Minimum Regional) </a:t>
          </a:r>
          <a:endParaRPr lang="en-US" dirty="0">
            <a:latin typeface="Amasis MT Pro Black" panose="02040A04050005020304" pitchFamily="18" charset="0"/>
          </a:endParaRPr>
        </a:p>
      </dgm:t>
    </dgm:pt>
    <dgm:pt modelId="{8953C887-5EF1-4CC2-90C3-C913A43C4407}" type="parTrans" cxnId="{14E1D519-240A-45B4-B9C6-91B31ADA3E6E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19704BF1-7307-42FC-B38B-92174FB22691}" type="sibTrans" cxnId="{14E1D519-240A-45B4-B9C6-91B31ADA3E6E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A19586AE-5047-4FA0-B812-8960A50DE034}">
      <dgm:prSet/>
      <dgm:spPr/>
      <dgm:t>
        <a:bodyPr/>
        <a:lstStyle/>
        <a:p>
          <a:r>
            <a:rPr lang="id-ID">
              <a:latin typeface="Amasis MT Pro Black" panose="02040A04050005020304" pitchFamily="18" charset="0"/>
            </a:rPr>
            <a:t>Tunjangan (Kesehatan, ketenagakerjaan, keluarga, jabatan, rumah, beras, dll) </a:t>
          </a:r>
          <a:endParaRPr lang="en-US">
            <a:latin typeface="Amasis MT Pro Black" panose="02040A04050005020304" pitchFamily="18" charset="0"/>
          </a:endParaRPr>
        </a:p>
      </dgm:t>
    </dgm:pt>
    <dgm:pt modelId="{4666DC46-8453-4CA6-883C-86D6E2AE2493}" type="parTrans" cxnId="{11333BAF-9585-40B6-8015-70B98939AC31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2D77F372-448C-4F3A-A65E-ED03B022611D}" type="sibTrans" cxnId="{11333BAF-9585-40B6-8015-70B98939AC31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999DAA0A-07B2-4649-B7ED-4E045248C205}">
      <dgm:prSet/>
      <dgm:spPr/>
      <dgm:t>
        <a:bodyPr/>
        <a:lstStyle/>
        <a:p>
          <a:r>
            <a:rPr lang="id-ID">
              <a:latin typeface="Amasis MT Pro Black" panose="02040A04050005020304" pitchFamily="18" charset="0"/>
            </a:rPr>
            <a:t>Pemutusan Hubungan Kerja (PHK)</a:t>
          </a:r>
          <a:endParaRPr lang="en-US">
            <a:latin typeface="Amasis MT Pro Black" panose="02040A04050005020304" pitchFamily="18" charset="0"/>
          </a:endParaRPr>
        </a:p>
      </dgm:t>
    </dgm:pt>
    <dgm:pt modelId="{140041F0-24EE-44D0-AFD2-8787944F1FB5}" type="parTrans" cxnId="{92E6AB52-8310-4646-8961-8957692BF6D8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5F0E12AB-E7F2-4AC1-B4C4-636B36179BD3}" type="sibTrans" cxnId="{92E6AB52-8310-4646-8961-8957692BF6D8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590C8318-069B-48F5-BB92-1719F6842772}">
      <dgm:prSet/>
      <dgm:spPr/>
      <dgm:t>
        <a:bodyPr/>
        <a:lstStyle/>
        <a:p>
          <a:r>
            <a:rPr lang="id-ID">
              <a:latin typeface="Amasis MT Pro Black" panose="02040A04050005020304" pitchFamily="18" charset="0"/>
            </a:rPr>
            <a:t>Tidak boleh menahan ijazah (pidana) </a:t>
          </a:r>
          <a:endParaRPr lang="en-US">
            <a:latin typeface="Amasis MT Pro Black" panose="02040A04050005020304" pitchFamily="18" charset="0"/>
          </a:endParaRPr>
        </a:p>
      </dgm:t>
    </dgm:pt>
    <dgm:pt modelId="{F2CA3214-AE5F-40BE-83C9-F54210D9C406}" type="parTrans" cxnId="{32232FDB-9C85-443E-BE9A-A6C29EAFC693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2B7849E0-584C-4727-8D73-896A6271FC6A}" type="sibTrans" cxnId="{32232FDB-9C85-443E-BE9A-A6C29EAFC693}">
      <dgm:prSet/>
      <dgm:spPr/>
      <dgm:t>
        <a:bodyPr/>
        <a:lstStyle/>
        <a:p>
          <a:endParaRPr lang="en-US">
            <a:latin typeface="Amasis MT Pro Black" panose="02040A04050005020304" pitchFamily="18" charset="0"/>
          </a:endParaRPr>
        </a:p>
      </dgm:t>
    </dgm:pt>
    <dgm:pt modelId="{96D05F67-3758-482C-96AC-0BFBF4BAC5EB}" type="pres">
      <dgm:prSet presAssocID="{F07ABF7C-D2C0-4B3C-B0AB-F4288A08080A}" presName="Name0" presStyleCnt="0">
        <dgm:presLayoutVars>
          <dgm:dir/>
          <dgm:resizeHandles val="exact"/>
        </dgm:presLayoutVars>
      </dgm:prSet>
      <dgm:spPr/>
    </dgm:pt>
    <dgm:pt modelId="{9307317C-354F-47D0-A9F7-8340D7028DEF}" type="pres">
      <dgm:prSet presAssocID="{0F6DBA33-92EB-43E7-94E7-5538E7F1537C}" presName="node" presStyleLbl="node1" presStyleIdx="0" presStyleCnt="6">
        <dgm:presLayoutVars>
          <dgm:bulletEnabled val="1"/>
        </dgm:presLayoutVars>
      </dgm:prSet>
      <dgm:spPr/>
    </dgm:pt>
    <dgm:pt modelId="{B5EFA484-5B1E-45A9-861C-BA2F8EC0E1C1}" type="pres">
      <dgm:prSet presAssocID="{87734D16-9674-44DF-8DD9-96B79BAD3F14}" presName="sibTrans" presStyleLbl="sibTrans1D1" presStyleIdx="0" presStyleCnt="5"/>
      <dgm:spPr/>
    </dgm:pt>
    <dgm:pt modelId="{4BE92CD3-B259-47C5-A42C-E8E8CC1DF54E}" type="pres">
      <dgm:prSet presAssocID="{87734D16-9674-44DF-8DD9-96B79BAD3F14}" presName="connectorText" presStyleLbl="sibTrans1D1" presStyleIdx="0" presStyleCnt="5"/>
      <dgm:spPr/>
    </dgm:pt>
    <dgm:pt modelId="{F805E540-2C26-428D-8581-E2CDC584B9B6}" type="pres">
      <dgm:prSet presAssocID="{BC99A78C-A767-488F-A640-C5950629D8C7}" presName="node" presStyleLbl="node1" presStyleIdx="1" presStyleCnt="6">
        <dgm:presLayoutVars>
          <dgm:bulletEnabled val="1"/>
        </dgm:presLayoutVars>
      </dgm:prSet>
      <dgm:spPr/>
    </dgm:pt>
    <dgm:pt modelId="{4E37DA20-2196-493C-8864-48FD3FF433ED}" type="pres">
      <dgm:prSet presAssocID="{2ED1EE72-6CE3-46C9-80BD-017E5BF6D740}" presName="sibTrans" presStyleLbl="sibTrans1D1" presStyleIdx="1" presStyleCnt="5"/>
      <dgm:spPr/>
    </dgm:pt>
    <dgm:pt modelId="{0DF63FD0-3386-4BF1-8BEA-A9E6CDD8EC22}" type="pres">
      <dgm:prSet presAssocID="{2ED1EE72-6CE3-46C9-80BD-017E5BF6D740}" presName="connectorText" presStyleLbl="sibTrans1D1" presStyleIdx="1" presStyleCnt="5"/>
      <dgm:spPr/>
    </dgm:pt>
    <dgm:pt modelId="{0D217B70-52A6-4380-9E88-5F2DDA6FFCCA}" type="pres">
      <dgm:prSet presAssocID="{7F3A971A-162A-477C-AC9E-21AFB6010D3B}" presName="node" presStyleLbl="node1" presStyleIdx="2" presStyleCnt="6">
        <dgm:presLayoutVars>
          <dgm:bulletEnabled val="1"/>
        </dgm:presLayoutVars>
      </dgm:prSet>
      <dgm:spPr/>
    </dgm:pt>
    <dgm:pt modelId="{DD23F493-1704-4180-AC81-78E122E6DCCC}" type="pres">
      <dgm:prSet presAssocID="{19704BF1-7307-42FC-B38B-92174FB22691}" presName="sibTrans" presStyleLbl="sibTrans1D1" presStyleIdx="2" presStyleCnt="5"/>
      <dgm:spPr/>
    </dgm:pt>
    <dgm:pt modelId="{66609A9F-4109-461C-B767-881E4A439A13}" type="pres">
      <dgm:prSet presAssocID="{19704BF1-7307-42FC-B38B-92174FB22691}" presName="connectorText" presStyleLbl="sibTrans1D1" presStyleIdx="2" presStyleCnt="5"/>
      <dgm:spPr/>
    </dgm:pt>
    <dgm:pt modelId="{E92764F2-12DB-4C3A-8EC2-88115A44E407}" type="pres">
      <dgm:prSet presAssocID="{A19586AE-5047-4FA0-B812-8960A50DE034}" presName="node" presStyleLbl="node1" presStyleIdx="3" presStyleCnt="6">
        <dgm:presLayoutVars>
          <dgm:bulletEnabled val="1"/>
        </dgm:presLayoutVars>
      </dgm:prSet>
      <dgm:spPr/>
    </dgm:pt>
    <dgm:pt modelId="{33A11DBD-94E3-4D23-A286-251521C8BFD1}" type="pres">
      <dgm:prSet presAssocID="{2D77F372-448C-4F3A-A65E-ED03B022611D}" presName="sibTrans" presStyleLbl="sibTrans1D1" presStyleIdx="3" presStyleCnt="5"/>
      <dgm:spPr/>
    </dgm:pt>
    <dgm:pt modelId="{ED60A8FD-C7A4-4BFB-8A2B-E914C341264A}" type="pres">
      <dgm:prSet presAssocID="{2D77F372-448C-4F3A-A65E-ED03B022611D}" presName="connectorText" presStyleLbl="sibTrans1D1" presStyleIdx="3" presStyleCnt="5"/>
      <dgm:spPr/>
    </dgm:pt>
    <dgm:pt modelId="{8248AE14-6703-4E1B-B320-10E1ED81D80A}" type="pres">
      <dgm:prSet presAssocID="{999DAA0A-07B2-4649-B7ED-4E045248C205}" presName="node" presStyleLbl="node1" presStyleIdx="4" presStyleCnt="6">
        <dgm:presLayoutVars>
          <dgm:bulletEnabled val="1"/>
        </dgm:presLayoutVars>
      </dgm:prSet>
      <dgm:spPr/>
    </dgm:pt>
    <dgm:pt modelId="{6CA3C1C1-D613-4FF5-B201-20B569D6A184}" type="pres">
      <dgm:prSet presAssocID="{5F0E12AB-E7F2-4AC1-B4C4-636B36179BD3}" presName="sibTrans" presStyleLbl="sibTrans1D1" presStyleIdx="4" presStyleCnt="5"/>
      <dgm:spPr/>
    </dgm:pt>
    <dgm:pt modelId="{0C232E0E-EC1F-4647-9381-276B1D16D52B}" type="pres">
      <dgm:prSet presAssocID="{5F0E12AB-E7F2-4AC1-B4C4-636B36179BD3}" presName="connectorText" presStyleLbl="sibTrans1D1" presStyleIdx="4" presStyleCnt="5"/>
      <dgm:spPr/>
    </dgm:pt>
    <dgm:pt modelId="{0FBEDDEA-3EC8-419C-AB65-409DC59DB12C}" type="pres">
      <dgm:prSet presAssocID="{590C8318-069B-48F5-BB92-1719F6842772}" presName="node" presStyleLbl="node1" presStyleIdx="5" presStyleCnt="6">
        <dgm:presLayoutVars>
          <dgm:bulletEnabled val="1"/>
        </dgm:presLayoutVars>
      </dgm:prSet>
      <dgm:spPr/>
    </dgm:pt>
  </dgm:ptLst>
  <dgm:cxnLst>
    <dgm:cxn modelId="{91B52D07-BD5D-4EAA-871C-AC20EF323F18}" type="presOf" srcId="{5F0E12AB-E7F2-4AC1-B4C4-636B36179BD3}" destId="{6CA3C1C1-D613-4FF5-B201-20B569D6A184}" srcOrd="0" destOrd="0" presId="urn:microsoft.com/office/officeart/2016/7/layout/RepeatingBendingProcessNew"/>
    <dgm:cxn modelId="{B9624B0B-60AD-464D-962E-3A67B03F8D39}" type="presOf" srcId="{999DAA0A-07B2-4649-B7ED-4E045248C205}" destId="{8248AE14-6703-4E1B-B320-10E1ED81D80A}" srcOrd="0" destOrd="0" presId="urn:microsoft.com/office/officeart/2016/7/layout/RepeatingBendingProcessNew"/>
    <dgm:cxn modelId="{5C2B5F0D-FDC9-459C-ADDE-4AA50D52C88E}" type="presOf" srcId="{2ED1EE72-6CE3-46C9-80BD-017E5BF6D740}" destId="{0DF63FD0-3386-4BF1-8BEA-A9E6CDD8EC22}" srcOrd="1" destOrd="0" presId="urn:microsoft.com/office/officeart/2016/7/layout/RepeatingBendingProcessNew"/>
    <dgm:cxn modelId="{75554D16-037D-4BF8-8805-09F36C340023}" srcId="{F07ABF7C-D2C0-4B3C-B0AB-F4288A08080A}" destId="{0F6DBA33-92EB-43E7-94E7-5538E7F1537C}" srcOrd="0" destOrd="0" parTransId="{C2540A67-C957-4BC5-87D1-27C70F518905}" sibTransId="{87734D16-9674-44DF-8DD9-96B79BAD3F14}"/>
    <dgm:cxn modelId="{14E1D519-240A-45B4-B9C6-91B31ADA3E6E}" srcId="{F07ABF7C-D2C0-4B3C-B0AB-F4288A08080A}" destId="{7F3A971A-162A-477C-AC9E-21AFB6010D3B}" srcOrd="2" destOrd="0" parTransId="{8953C887-5EF1-4CC2-90C3-C913A43C4407}" sibTransId="{19704BF1-7307-42FC-B38B-92174FB22691}"/>
    <dgm:cxn modelId="{3F1F231B-DF4A-46CA-9F32-6FAA43919002}" type="presOf" srcId="{F07ABF7C-D2C0-4B3C-B0AB-F4288A08080A}" destId="{96D05F67-3758-482C-96AC-0BFBF4BAC5EB}" srcOrd="0" destOrd="0" presId="urn:microsoft.com/office/officeart/2016/7/layout/RepeatingBendingProcessNew"/>
    <dgm:cxn modelId="{064FDE2F-B4DD-40C3-9265-EEC89564681A}" type="presOf" srcId="{19704BF1-7307-42FC-B38B-92174FB22691}" destId="{66609A9F-4109-461C-B767-881E4A439A13}" srcOrd="1" destOrd="0" presId="urn:microsoft.com/office/officeart/2016/7/layout/RepeatingBendingProcessNew"/>
    <dgm:cxn modelId="{0B562836-382C-4279-9E11-CEC0D461B03F}" type="presOf" srcId="{BC99A78C-A767-488F-A640-C5950629D8C7}" destId="{F805E540-2C26-428D-8581-E2CDC584B9B6}" srcOrd="0" destOrd="0" presId="urn:microsoft.com/office/officeart/2016/7/layout/RepeatingBendingProcessNew"/>
    <dgm:cxn modelId="{3A51C937-0444-40F1-9CC6-E8741B2D3288}" type="presOf" srcId="{87734D16-9674-44DF-8DD9-96B79BAD3F14}" destId="{4BE92CD3-B259-47C5-A42C-E8E8CC1DF54E}" srcOrd="1" destOrd="0" presId="urn:microsoft.com/office/officeart/2016/7/layout/RepeatingBendingProcessNew"/>
    <dgm:cxn modelId="{16C31939-C076-406D-A080-92CEB557C3D9}" type="presOf" srcId="{7F3A971A-162A-477C-AC9E-21AFB6010D3B}" destId="{0D217B70-52A6-4380-9E88-5F2DDA6FFCCA}" srcOrd="0" destOrd="0" presId="urn:microsoft.com/office/officeart/2016/7/layout/RepeatingBendingProcessNew"/>
    <dgm:cxn modelId="{086D5A5B-645E-4541-99DA-2A5E9A3C0372}" type="presOf" srcId="{A19586AE-5047-4FA0-B812-8960A50DE034}" destId="{E92764F2-12DB-4C3A-8EC2-88115A44E407}" srcOrd="0" destOrd="0" presId="urn:microsoft.com/office/officeart/2016/7/layout/RepeatingBendingProcessNew"/>
    <dgm:cxn modelId="{59B9EA6C-74F3-427E-86DE-108F6671E564}" srcId="{F07ABF7C-D2C0-4B3C-B0AB-F4288A08080A}" destId="{BC99A78C-A767-488F-A640-C5950629D8C7}" srcOrd="1" destOrd="0" parTransId="{EFFE6401-8328-46C4-920D-9BA684C9E398}" sibTransId="{2ED1EE72-6CE3-46C9-80BD-017E5BF6D740}"/>
    <dgm:cxn modelId="{92E6AB52-8310-4646-8961-8957692BF6D8}" srcId="{F07ABF7C-D2C0-4B3C-B0AB-F4288A08080A}" destId="{999DAA0A-07B2-4649-B7ED-4E045248C205}" srcOrd="4" destOrd="0" parTransId="{140041F0-24EE-44D0-AFD2-8787944F1FB5}" sibTransId="{5F0E12AB-E7F2-4AC1-B4C4-636B36179BD3}"/>
    <dgm:cxn modelId="{A74CF387-A45A-4367-88BA-71C8BD45065D}" type="presOf" srcId="{87734D16-9674-44DF-8DD9-96B79BAD3F14}" destId="{B5EFA484-5B1E-45A9-861C-BA2F8EC0E1C1}" srcOrd="0" destOrd="0" presId="urn:microsoft.com/office/officeart/2016/7/layout/RepeatingBendingProcessNew"/>
    <dgm:cxn modelId="{3D525D9F-6049-4746-9F14-D646CD3D173D}" type="presOf" srcId="{5F0E12AB-E7F2-4AC1-B4C4-636B36179BD3}" destId="{0C232E0E-EC1F-4647-9381-276B1D16D52B}" srcOrd="1" destOrd="0" presId="urn:microsoft.com/office/officeart/2016/7/layout/RepeatingBendingProcessNew"/>
    <dgm:cxn modelId="{117FA3A1-7D10-4FF2-929D-3C3DAC953F12}" type="presOf" srcId="{19704BF1-7307-42FC-B38B-92174FB22691}" destId="{DD23F493-1704-4180-AC81-78E122E6DCCC}" srcOrd="0" destOrd="0" presId="urn:microsoft.com/office/officeart/2016/7/layout/RepeatingBendingProcessNew"/>
    <dgm:cxn modelId="{11333BAF-9585-40B6-8015-70B98939AC31}" srcId="{F07ABF7C-D2C0-4B3C-B0AB-F4288A08080A}" destId="{A19586AE-5047-4FA0-B812-8960A50DE034}" srcOrd="3" destOrd="0" parTransId="{4666DC46-8453-4CA6-883C-86D6E2AE2493}" sibTransId="{2D77F372-448C-4F3A-A65E-ED03B022611D}"/>
    <dgm:cxn modelId="{4F4DE4B3-CBC6-45F9-BB0B-8C6540D951A5}" type="presOf" srcId="{0F6DBA33-92EB-43E7-94E7-5538E7F1537C}" destId="{9307317C-354F-47D0-A9F7-8340D7028DEF}" srcOrd="0" destOrd="0" presId="urn:microsoft.com/office/officeart/2016/7/layout/RepeatingBendingProcessNew"/>
    <dgm:cxn modelId="{0F9166CF-5BA4-4AD0-BE75-C1C0AB2D8554}" type="presOf" srcId="{590C8318-069B-48F5-BB92-1719F6842772}" destId="{0FBEDDEA-3EC8-419C-AB65-409DC59DB12C}" srcOrd="0" destOrd="0" presId="urn:microsoft.com/office/officeart/2016/7/layout/RepeatingBendingProcessNew"/>
    <dgm:cxn modelId="{32232FDB-9C85-443E-BE9A-A6C29EAFC693}" srcId="{F07ABF7C-D2C0-4B3C-B0AB-F4288A08080A}" destId="{590C8318-069B-48F5-BB92-1719F6842772}" srcOrd="5" destOrd="0" parTransId="{F2CA3214-AE5F-40BE-83C9-F54210D9C406}" sibTransId="{2B7849E0-584C-4727-8D73-896A6271FC6A}"/>
    <dgm:cxn modelId="{A53B2DDC-E6C0-40C7-874E-704EADEBD1D6}" type="presOf" srcId="{2D77F372-448C-4F3A-A65E-ED03B022611D}" destId="{ED60A8FD-C7A4-4BFB-8A2B-E914C341264A}" srcOrd="1" destOrd="0" presId="urn:microsoft.com/office/officeart/2016/7/layout/RepeatingBendingProcessNew"/>
    <dgm:cxn modelId="{43BDE9DF-CCD6-4623-865F-AFF65CA09C00}" type="presOf" srcId="{2ED1EE72-6CE3-46C9-80BD-017E5BF6D740}" destId="{4E37DA20-2196-493C-8864-48FD3FF433ED}" srcOrd="0" destOrd="0" presId="urn:microsoft.com/office/officeart/2016/7/layout/RepeatingBendingProcessNew"/>
    <dgm:cxn modelId="{E3749CF5-CFDE-4842-AAF2-155009518535}" type="presOf" srcId="{2D77F372-448C-4F3A-A65E-ED03B022611D}" destId="{33A11DBD-94E3-4D23-A286-251521C8BFD1}" srcOrd="0" destOrd="0" presId="urn:microsoft.com/office/officeart/2016/7/layout/RepeatingBendingProcessNew"/>
    <dgm:cxn modelId="{84878D72-D5FF-498D-B693-CF967DC5330C}" type="presParOf" srcId="{96D05F67-3758-482C-96AC-0BFBF4BAC5EB}" destId="{9307317C-354F-47D0-A9F7-8340D7028DEF}" srcOrd="0" destOrd="0" presId="urn:microsoft.com/office/officeart/2016/7/layout/RepeatingBendingProcessNew"/>
    <dgm:cxn modelId="{BAEA7B31-C058-4EFF-8957-E3F47CCB40AE}" type="presParOf" srcId="{96D05F67-3758-482C-96AC-0BFBF4BAC5EB}" destId="{B5EFA484-5B1E-45A9-861C-BA2F8EC0E1C1}" srcOrd="1" destOrd="0" presId="urn:microsoft.com/office/officeart/2016/7/layout/RepeatingBendingProcessNew"/>
    <dgm:cxn modelId="{E7F2CFA1-0E24-490E-8580-E3BA4CCC6F0B}" type="presParOf" srcId="{B5EFA484-5B1E-45A9-861C-BA2F8EC0E1C1}" destId="{4BE92CD3-B259-47C5-A42C-E8E8CC1DF54E}" srcOrd="0" destOrd="0" presId="urn:microsoft.com/office/officeart/2016/7/layout/RepeatingBendingProcessNew"/>
    <dgm:cxn modelId="{89BDFB94-7FA2-4523-9410-A2E3025F4BAE}" type="presParOf" srcId="{96D05F67-3758-482C-96AC-0BFBF4BAC5EB}" destId="{F805E540-2C26-428D-8581-E2CDC584B9B6}" srcOrd="2" destOrd="0" presId="urn:microsoft.com/office/officeart/2016/7/layout/RepeatingBendingProcessNew"/>
    <dgm:cxn modelId="{9A9EE5D9-12A4-433E-AE2E-7767928973ED}" type="presParOf" srcId="{96D05F67-3758-482C-96AC-0BFBF4BAC5EB}" destId="{4E37DA20-2196-493C-8864-48FD3FF433ED}" srcOrd="3" destOrd="0" presId="urn:microsoft.com/office/officeart/2016/7/layout/RepeatingBendingProcessNew"/>
    <dgm:cxn modelId="{B1192C1B-818E-4DD8-A492-9B7C5BE30DDD}" type="presParOf" srcId="{4E37DA20-2196-493C-8864-48FD3FF433ED}" destId="{0DF63FD0-3386-4BF1-8BEA-A9E6CDD8EC22}" srcOrd="0" destOrd="0" presId="urn:microsoft.com/office/officeart/2016/7/layout/RepeatingBendingProcessNew"/>
    <dgm:cxn modelId="{B7319B4C-826E-4610-93CC-A9DD8A56005C}" type="presParOf" srcId="{96D05F67-3758-482C-96AC-0BFBF4BAC5EB}" destId="{0D217B70-52A6-4380-9E88-5F2DDA6FFCCA}" srcOrd="4" destOrd="0" presId="urn:microsoft.com/office/officeart/2016/7/layout/RepeatingBendingProcessNew"/>
    <dgm:cxn modelId="{A883BB6E-D2F2-468B-98AB-555996832987}" type="presParOf" srcId="{96D05F67-3758-482C-96AC-0BFBF4BAC5EB}" destId="{DD23F493-1704-4180-AC81-78E122E6DCCC}" srcOrd="5" destOrd="0" presId="urn:microsoft.com/office/officeart/2016/7/layout/RepeatingBendingProcessNew"/>
    <dgm:cxn modelId="{23DF5EC1-D632-44A9-8FCD-EAB51EF3661D}" type="presParOf" srcId="{DD23F493-1704-4180-AC81-78E122E6DCCC}" destId="{66609A9F-4109-461C-B767-881E4A439A13}" srcOrd="0" destOrd="0" presId="urn:microsoft.com/office/officeart/2016/7/layout/RepeatingBendingProcessNew"/>
    <dgm:cxn modelId="{1E1DF3DB-A7DF-46DA-95DB-80191CE969EF}" type="presParOf" srcId="{96D05F67-3758-482C-96AC-0BFBF4BAC5EB}" destId="{E92764F2-12DB-4C3A-8EC2-88115A44E407}" srcOrd="6" destOrd="0" presId="urn:microsoft.com/office/officeart/2016/7/layout/RepeatingBendingProcessNew"/>
    <dgm:cxn modelId="{86B6075C-168F-4E8D-86C1-2181C8C78C0D}" type="presParOf" srcId="{96D05F67-3758-482C-96AC-0BFBF4BAC5EB}" destId="{33A11DBD-94E3-4D23-A286-251521C8BFD1}" srcOrd="7" destOrd="0" presId="urn:microsoft.com/office/officeart/2016/7/layout/RepeatingBendingProcessNew"/>
    <dgm:cxn modelId="{5242DF47-9279-430E-915B-B3ACCCADEE46}" type="presParOf" srcId="{33A11DBD-94E3-4D23-A286-251521C8BFD1}" destId="{ED60A8FD-C7A4-4BFB-8A2B-E914C341264A}" srcOrd="0" destOrd="0" presId="urn:microsoft.com/office/officeart/2016/7/layout/RepeatingBendingProcessNew"/>
    <dgm:cxn modelId="{CD025E2B-3506-4913-821B-E0B6D405CF06}" type="presParOf" srcId="{96D05F67-3758-482C-96AC-0BFBF4BAC5EB}" destId="{8248AE14-6703-4E1B-B320-10E1ED81D80A}" srcOrd="8" destOrd="0" presId="urn:microsoft.com/office/officeart/2016/7/layout/RepeatingBendingProcessNew"/>
    <dgm:cxn modelId="{132309A7-F74F-40F8-AAC9-A7E8DD9B92A8}" type="presParOf" srcId="{96D05F67-3758-482C-96AC-0BFBF4BAC5EB}" destId="{6CA3C1C1-D613-4FF5-B201-20B569D6A184}" srcOrd="9" destOrd="0" presId="urn:microsoft.com/office/officeart/2016/7/layout/RepeatingBendingProcessNew"/>
    <dgm:cxn modelId="{F8DE8F9E-D3E2-4788-8D65-62B91C05EB7E}" type="presParOf" srcId="{6CA3C1C1-D613-4FF5-B201-20B569D6A184}" destId="{0C232E0E-EC1F-4647-9381-276B1D16D52B}" srcOrd="0" destOrd="0" presId="urn:microsoft.com/office/officeart/2016/7/layout/RepeatingBendingProcessNew"/>
    <dgm:cxn modelId="{0E0B6481-F514-45A7-A1E5-30968F979BE0}" type="presParOf" srcId="{96D05F67-3758-482C-96AC-0BFBF4BAC5EB}" destId="{0FBEDDEA-3EC8-419C-AB65-409DC59DB12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FA484-5B1E-45A9-861C-BA2F8EC0E1C1}">
      <dsp:nvSpPr>
        <dsp:cNvPr id="0" name=""/>
        <dsp:cNvSpPr/>
      </dsp:nvSpPr>
      <dsp:spPr>
        <a:xfrm>
          <a:off x="3492454" y="680504"/>
          <a:ext cx="525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3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masis MT Pro Black" panose="02040A04050005020304" pitchFamily="18" charset="0"/>
          </a:endParaRPr>
        </a:p>
      </dsp:txBody>
      <dsp:txXfrm>
        <a:off x="3741082" y="723445"/>
        <a:ext cx="27781" cy="5556"/>
      </dsp:txXfrm>
    </dsp:sp>
    <dsp:sp modelId="{9307317C-354F-47D0-A9F7-8340D7028DEF}">
      <dsp:nvSpPr>
        <dsp:cNvPr id="0" name=""/>
        <dsp:cNvSpPr/>
      </dsp:nvSpPr>
      <dsp:spPr>
        <a:xfrm>
          <a:off x="1078439" y="1479"/>
          <a:ext cx="2415815" cy="1449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77" tIns="124257" rIns="118377" bIns="124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>
              <a:latin typeface="Amasis MT Pro Black" panose="02040A04050005020304" pitchFamily="18" charset="0"/>
            </a:rPr>
            <a:t>Jabatan dan job deskripsinya </a:t>
          </a:r>
          <a:endParaRPr lang="en-US" sz="1700" kern="1200">
            <a:latin typeface="Amasis MT Pro Black" panose="02040A04050005020304" pitchFamily="18" charset="0"/>
          </a:endParaRPr>
        </a:p>
      </dsp:txBody>
      <dsp:txXfrm>
        <a:off x="1078439" y="1479"/>
        <a:ext cx="2415815" cy="1449489"/>
      </dsp:txXfrm>
    </dsp:sp>
    <dsp:sp modelId="{4E37DA20-2196-493C-8864-48FD3FF433ED}">
      <dsp:nvSpPr>
        <dsp:cNvPr id="0" name=""/>
        <dsp:cNvSpPr/>
      </dsp:nvSpPr>
      <dsp:spPr>
        <a:xfrm>
          <a:off x="6463907" y="680504"/>
          <a:ext cx="525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37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masis MT Pro Black" panose="02040A04050005020304" pitchFamily="18" charset="0"/>
          </a:endParaRPr>
        </a:p>
      </dsp:txBody>
      <dsp:txXfrm>
        <a:off x="6712535" y="723445"/>
        <a:ext cx="27781" cy="5556"/>
      </dsp:txXfrm>
    </dsp:sp>
    <dsp:sp modelId="{F805E540-2C26-428D-8581-E2CDC584B9B6}">
      <dsp:nvSpPr>
        <dsp:cNvPr id="0" name=""/>
        <dsp:cNvSpPr/>
      </dsp:nvSpPr>
      <dsp:spPr>
        <a:xfrm>
          <a:off x="4049892" y="1479"/>
          <a:ext cx="2415815" cy="14494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77" tIns="124257" rIns="118377" bIns="124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>
              <a:latin typeface="Amasis MT Pro Black" panose="02040A04050005020304" pitchFamily="18" charset="0"/>
            </a:rPr>
            <a:t>Waktu kerja (jam dan hari)</a:t>
          </a:r>
          <a:endParaRPr lang="en-US" sz="1700" kern="1200">
            <a:latin typeface="Amasis MT Pro Black" panose="02040A04050005020304" pitchFamily="18" charset="0"/>
          </a:endParaRPr>
        </a:p>
      </dsp:txBody>
      <dsp:txXfrm>
        <a:off x="4049892" y="1479"/>
        <a:ext cx="2415815" cy="1449489"/>
      </dsp:txXfrm>
    </dsp:sp>
    <dsp:sp modelId="{DD23F493-1704-4180-AC81-78E122E6DCCC}">
      <dsp:nvSpPr>
        <dsp:cNvPr id="0" name=""/>
        <dsp:cNvSpPr/>
      </dsp:nvSpPr>
      <dsp:spPr>
        <a:xfrm>
          <a:off x="2286347" y="1449168"/>
          <a:ext cx="5942905" cy="525037"/>
        </a:xfrm>
        <a:custGeom>
          <a:avLst/>
          <a:gdLst/>
          <a:ahLst/>
          <a:cxnLst/>
          <a:rect l="0" t="0" r="0" b="0"/>
          <a:pathLst>
            <a:path>
              <a:moveTo>
                <a:pt x="5942905" y="0"/>
              </a:moveTo>
              <a:lnTo>
                <a:pt x="5942905" y="279618"/>
              </a:lnTo>
              <a:lnTo>
                <a:pt x="0" y="279618"/>
              </a:lnTo>
              <a:lnTo>
                <a:pt x="0" y="52503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masis MT Pro Black" panose="02040A04050005020304" pitchFamily="18" charset="0"/>
          </a:endParaRPr>
        </a:p>
      </dsp:txBody>
      <dsp:txXfrm>
        <a:off x="5108579" y="1708909"/>
        <a:ext cx="298441" cy="5556"/>
      </dsp:txXfrm>
    </dsp:sp>
    <dsp:sp modelId="{0D217B70-52A6-4380-9E88-5F2DDA6FFCCA}">
      <dsp:nvSpPr>
        <dsp:cNvPr id="0" name=""/>
        <dsp:cNvSpPr/>
      </dsp:nvSpPr>
      <dsp:spPr>
        <a:xfrm>
          <a:off x="7021345" y="1479"/>
          <a:ext cx="2415815" cy="14494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77" tIns="124257" rIns="118377" bIns="124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>
              <a:latin typeface="Amasis MT Pro Black" panose="02040A04050005020304" pitchFamily="18" charset="0"/>
            </a:rPr>
            <a:t>Gaji Pokok (Upah Minimum Regional) </a:t>
          </a:r>
          <a:endParaRPr lang="en-US" sz="1700" kern="1200" dirty="0">
            <a:latin typeface="Amasis MT Pro Black" panose="02040A04050005020304" pitchFamily="18" charset="0"/>
          </a:endParaRPr>
        </a:p>
      </dsp:txBody>
      <dsp:txXfrm>
        <a:off x="7021345" y="1479"/>
        <a:ext cx="2415815" cy="1449489"/>
      </dsp:txXfrm>
    </dsp:sp>
    <dsp:sp modelId="{33A11DBD-94E3-4D23-A286-251521C8BFD1}">
      <dsp:nvSpPr>
        <dsp:cNvPr id="0" name=""/>
        <dsp:cNvSpPr/>
      </dsp:nvSpPr>
      <dsp:spPr>
        <a:xfrm>
          <a:off x="3492454" y="2685630"/>
          <a:ext cx="525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3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masis MT Pro Black" panose="02040A04050005020304" pitchFamily="18" charset="0"/>
          </a:endParaRPr>
        </a:p>
      </dsp:txBody>
      <dsp:txXfrm>
        <a:off x="3741082" y="2728572"/>
        <a:ext cx="27781" cy="5556"/>
      </dsp:txXfrm>
    </dsp:sp>
    <dsp:sp modelId="{E92764F2-12DB-4C3A-8EC2-88115A44E407}">
      <dsp:nvSpPr>
        <dsp:cNvPr id="0" name=""/>
        <dsp:cNvSpPr/>
      </dsp:nvSpPr>
      <dsp:spPr>
        <a:xfrm>
          <a:off x="1078439" y="2006606"/>
          <a:ext cx="2415815" cy="1449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77" tIns="124257" rIns="118377" bIns="124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>
              <a:latin typeface="Amasis MT Pro Black" panose="02040A04050005020304" pitchFamily="18" charset="0"/>
            </a:rPr>
            <a:t>Tunjangan (Kesehatan, ketenagakerjaan, keluarga, jabatan, rumah, beras, dll) </a:t>
          </a:r>
          <a:endParaRPr lang="en-US" sz="1700" kern="1200">
            <a:latin typeface="Amasis MT Pro Black" panose="02040A04050005020304" pitchFamily="18" charset="0"/>
          </a:endParaRPr>
        </a:p>
      </dsp:txBody>
      <dsp:txXfrm>
        <a:off x="1078439" y="2006606"/>
        <a:ext cx="2415815" cy="1449489"/>
      </dsp:txXfrm>
    </dsp:sp>
    <dsp:sp modelId="{6CA3C1C1-D613-4FF5-B201-20B569D6A184}">
      <dsp:nvSpPr>
        <dsp:cNvPr id="0" name=""/>
        <dsp:cNvSpPr/>
      </dsp:nvSpPr>
      <dsp:spPr>
        <a:xfrm>
          <a:off x="6463907" y="2685630"/>
          <a:ext cx="525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3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masis MT Pro Black" panose="02040A04050005020304" pitchFamily="18" charset="0"/>
          </a:endParaRPr>
        </a:p>
      </dsp:txBody>
      <dsp:txXfrm>
        <a:off x="6712535" y="2728572"/>
        <a:ext cx="27781" cy="5556"/>
      </dsp:txXfrm>
    </dsp:sp>
    <dsp:sp modelId="{8248AE14-6703-4E1B-B320-10E1ED81D80A}">
      <dsp:nvSpPr>
        <dsp:cNvPr id="0" name=""/>
        <dsp:cNvSpPr/>
      </dsp:nvSpPr>
      <dsp:spPr>
        <a:xfrm>
          <a:off x="4049892" y="2006606"/>
          <a:ext cx="2415815" cy="14494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77" tIns="124257" rIns="118377" bIns="124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>
              <a:latin typeface="Amasis MT Pro Black" panose="02040A04050005020304" pitchFamily="18" charset="0"/>
            </a:rPr>
            <a:t>Pemutusan Hubungan Kerja (PHK)</a:t>
          </a:r>
          <a:endParaRPr lang="en-US" sz="1700" kern="1200">
            <a:latin typeface="Amasis MT Pro Black" panose="02040A04050005020304" pitchFamily="18" charset="0"/>
          </a:endParaRPr>
        </a:p>
      </dsp:txBody>
      <dsp:txXfrm>
        <a:off x="4049892" y="2006606"/>
        <a:ext cx="2415815" cy="1449489"/>
      </dsp:txXfrm>
    </dsp:sp>
    <dsp:sp modelId="{0FBEDDEA-3EC8-419C-AB65-409DC59DB12C}">
      <dsp:nvSpPr>
        <dsp:cNvPr id="0" name=""/>
        <dsp:cNvSpPr/>
      </dsp:nvSpPr>
      <dsp:spPr>
        <a:xfrm>
          <a:off x="7021345" y="2006606"/>
          <a:ext cx="2415815" cy="1449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77" tIns="124257" rIns="118377" bIns="124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>
              <a:latin typeface="Amasis MT Pro Black" panose="02040A04050005020304" pitchFamily="18" charset="0"/>
            </a:rPr>
            <a:t>Tidak boleh menahan ijazah (pidana) </a:t>
          </a:r>
          <a:endParaRPr lang="en-US" sz="1700" kern="1200">
            <a:latin typeface="Amasis MT Pro Black" panose="02040A04050005020304" pitchFamily="18" charset="0"/>
          </a:endParaRPr>
        </a:p>
      </dsp:txBody>
      <dsp:txXfrm>
        <a:off x="7021345" y="2006606"/>
        <a:ext cx="2415815" cy="144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5366-2695-41E3-A949-1144AFCF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3330-C440-40B1-93B6-E8F4FF8ED941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66E0-D283-49D2-8399-E179F10E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C6638-B813-4374-9CD8-EB8E1A32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FBAB-E06B-4F80-82B9-1C83D8996FDC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17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8B130-F9CF-4C7F-AE4A-5CA44C56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8CEB-F60D-4C31-A4EB-5958B882CC60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4081-47FD-4186-B563-8828F949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66DD-8763-4217-8CC7-EDD4FCE2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F5D5-7A70-4F91-906E-DBEBF808D78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6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42EE2-718B-40D4-AD91-5163200E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3525-9644-4A38-BC62-DBC19FE890B4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E4A5-B739-4989-AFA2-64389027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08664-DC11-4ECD-B9A5-C8E21D6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59DA-5BC0-4E7D-A8AB-85413862DDC3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130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37BB-011E-46B3-839F-8E62C1B9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9143-23BB-49CB-8BC3-58154FA1B68B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A5B6-647E-44F4-8FB3-7CFA96D3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EB23-F160-42EB-8C6D-FE19EB21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D61C-A60D-4008-BA6F-055E4D152B3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08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0DD1E-17FF-4E18-9E99-4658A15F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EB8D-F406-4645-A5BE-2E19A364C868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86941-0AB3-4D87-A888-65E253C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BF02-1A97-477F-A53A-A77354F2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AD24-98AC-4E53-AA29-26D46872C6D2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67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42AFC9-C0F3-464B-96C2-2D5D5AB6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2637-AF1E-40DC-8BA7-C9BACDB603D5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232A31-E1FC-4792-A161-CDE3FF6A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4AAE8D-52E0-42CD-BE51-85713F41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D364-13A9-4C3E-82A8-FBB663E2DC5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04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A872F4-1F76-4AC1-B7DF-13EE4887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9213-7BAA-4EAC-A21A-3C39997B069E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CBE17D-4929-44A4-B15D-E46E6384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7908A-0A36-4B47-95F3-113223A5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748F-5BB6-40FD-A1D1-1220C0AA6F6E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97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515484-7674-46A0-B018-ECDB8B1F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B8A2-0C58-448E-BDB2-0DF745233286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B68EF5-FBDE-41A4-9D96-05D77951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83E5DB-B37A-42E9-B9C8-F5BE125F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EF1-A082-4810-A7F4-F25F964BEB3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146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2ABBB4-D6F2-44A5-8DFF-AFE89317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3A33-8067-40D3-A85D-D92DC6C13487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0F7119-AC92-4FC0-A4E2-2AAE5754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51D3C5-DD96-4848-9FAC-0D8FB78E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1A0B-70CB-41F0-BF78-8D493F835345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30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034AB9-CA24-4CDA-81A1-0CC502AC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B0F6-5506-4D4C-BD38-B9B4114F5E3B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08707A-2C5A-4A0F-BDAD-EED480D3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8BFB3-0FCF-40F4-AFEC-BFB7B5B7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113C-1A44-46E4-BF74-7F5F486B6C7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890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DE9A16-C587-4E7E-A042-DC0418E1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8DC2-6E26-48F0-9A0F-4D61735E9B05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23EE37-F996-4082-B78D-3890046E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E8A3D9-84C2-4EB5-BC4D-4451F28C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D8BB-DED3-4D96-A401-20459AE35DA0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045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A15010-8A33-4D1A-98B0-0E14D9ED4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384C70-7D50-451D-A7CA-4AAC6475A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A9935-76B4-4E41-BD21-CBC49BD3E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9F9767-AAF8-41E3-99C1-7229A6E88FFD}" type="datetimeFigureOut">
              <a:rPr lang="en-ID"/>
              <a:pPr>
                <a:defRPr/>
              </a:pPr>
              <a:t>9/8/2023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95AEB-B7F1-4715-A96F-1A4BEF52E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F2420-1151-4A18-9F8D-C96657F8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A6420-6886-4D15-8777-ECE9ED347B0A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769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505B0A5F-3962-44FB-B498-85FDC97AE5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DD3CA33C-AD07-4D40-AB5B-02290D3CE2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3762" y="1531091"/>
            <a:ext cx="4605338" cy="1976545"/>
          </a:xfrm>
        </p:spPr>
        <p:txBody>
          <a:bodyPr/>
          <a:lstStyle/>
          <a:p>
            <a:pPr algn="l" eaLnBrk="1" hangingPunct="1"/>
            <a:r>
              <a:rPr lang="id-ID" altLang="en-US" sz="4800" dirty="0">
                <a:solidFill>
                  <a:schemeClr val="bg1"/>
                </a:solidFill>
                <a:latin typeface="Grandview" panose="020B0502040204020203" pitchFamily="34" charset="0"/>
              </a:rPr>
              <a:t>KOMPENSASI</a:t>
            </a:r>
            <a:endParaRPr lang="en-ID" altLang="en-US" sz="4800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sp>
        <p:nvSpPr>
          <p:cNvPr id="4100" name="Subtitle 2">
            <a:extLst>
              <a:ext uri="{FF2B5EF4-FFF2-40B4-BE49-F238E27FC236}">
                <a16:creationId xmlns:a16="http://schemas.microsoft.com/office/drawing/2014/main" id="{DACDF02D-BA43-4EBE-9307-9DBC523192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8050" y="3840163"/>
            <a:ext cx="4605338" cy="1655762"/>
          </a:xfrm>
        </p:spPr>
        <p:txBody>
          <a:bodyPr/>
          <a:lstStyle/>
          <a:p>
            <a:pPr algn="l" eaLnBrk="1" hangingPunct="1"/>
            <a:r>
              <a:rPr lang="id-ID" altLang="en-US" sz="2000" dirty="0">
                <a:solidFill>
                  <a:schemeClr val="bg1"/>
                </a:solidFill>
                <a:latin typeface="Grandview" panose="020B0502040204020203" pitchFamily="34" charset="0"/>
              </a:rPr>
              <a:t>PRODI S1 KEWIRAUSAHAAN</a:t>
            </a:r>
          </a:p>
          <a:p>
            <a:pPr algn="l" eaLnBrk="1" hangingPunct="1"/>
            <a:r>
              <a:rPr lang="id-ID" altLang="en-US" sz="2000" dirty="0">
                <a:solidFill>
                  <a:schemeClr val="bg1"/>
                </a:solidFill>
                <a:latin typeface="Grandview" panose="020B0502040204020203" pitchFamily="34" charset="0"/>
              </a:rPr>
              <a:t>FAKULTAS EKONOMI DAN SOSIAL </a:t>
            </a:r>
          </a:p>
          <a:p>
            <a:pPr algn="l" eaLnBrk="1" hangingPunct="1"/>
            <a:r>
              <a:rPr lang="id-ID" altLang="en-US" sz="2000" dirty="0">
                <a:solidFill>
                  <a:schemeClr val="bg1"/>
                </a:solidFill>
                <a:latin typeface="Grandview" panose="020B0502040204020203" pitchFamily="34" charset="0"/>
              </a:rPr>
              <a:t>2021/2022</a:t>
            </a:r>
          </a:p>
        </p:txBody>
      </p:sp>
      <p:pic>
        <p:nvPicPr>
          <p:cNvPr id="4101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BBCEEDF4-BCF8-4E05-8917-19DAB993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5714" b="2"/>
          <a:stretch>
            <a:fillRect/>
          </a:stretch>
        </p:blipFill>
        <p:spPr bwMode="auto">
          <a:xfrm>
            <a:off x="5800725" y="1057275"/>
            <a:ext cx="5918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475E501C-3026-47E3-80BF-6D7739FA85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3250" y="1198563"/>
            <a:ext cx="10985500" cy="446246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D5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F21588-0B01-4C91-88BF-525939CA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4900" dirty="0">
                <a:solidFill>
                  <a:srgbClr val="6D5E4A"/>
                </a:solidFill>
                <a:latin typeface="Amasis MT Pro Black" panose="02040A04050005020304" pitchFamily="18" charset="0"/>
              </a:rPr>
              <a:t>BAGAIMANA CARA KALIAN MENENTUKAN GAJI?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72E94-B4CA-4C78-A2C3-8CB80497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52" r="1" b="2037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D2BCE-3352-47B9-B5A2-F0BDE0D7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id-ID" sz="3200">
                <a:solidFill>
                  <a:schemeClr val="bg1"/>
                </a:solidFill>
                <a:latin typeface="Amasis MT Pro Black" panose="02040A04050005020304" pitchFamily="18" charset="0"/>
              </a:rPr>
              <a:t>Yang perlu dipahami</a:t>
            </a:r>
            <a:endParaRPr lang="en-ID" sz="320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872592-6FED-4B4B-950D-2B0B509E5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674673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7317C-354F-47D0-A9F7-8340D702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9307317C-354F-47D0-A9F7-8340D702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307317C-354F-47D0-A9F7-8340D702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307317C-354F-47D0-A9F7-8340D702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9307317C-354F-47D0-A9F7-8340D702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EFA484-5B1E-45A9-861C-BA2F8EC0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5EFA484-5B1E-45A9-861C-BA2F8EC0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5EFA484-5B1E-45A9-861C-BA2F8EC0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B5EFA484-5B1E-45A9-861C-BA2F8EC0E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dgm id="{B5EFA484-5B1E-45A9-861C-BA2F8EC0E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05E540-2C26-428D-8581-E2CDC584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805E540-2C26-428D-8581-E2CDC584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805E540-2C26-428D-8581-E2CDC584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805E540-2C26-428D-8581-E2CDC584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F805E540-2C26-428D-8581-E2CDC584B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7DA20-2196-493C-8864-48FD3FF43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4E37DA20-2196-493C-8864-48FD3FF43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4E37DA20-2196-493C-8864-48FD3FF43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4E37DA20-2196-493C-8864-48FD3FF43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4E37DA20-2196-493C-8864-48FD3FF43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217B70-52A6-4380-9E88-5F2DDA6F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0D217B70-52A6-4380-9E88-5F2DDA6F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D217B70-52A6-4380-9E88-5F2DDA6F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D217B70-52A6-4380-9E88-5F2DDA6F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0D217B70-52A6-4380-9E88-5F2DDA6FF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23F493-1704-4180-AC81-78E122E6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D23F493-1704-4180-AC81-78E122E6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D23F493-1704-4180-AC81-78E122E6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DD23F493-1704-4180-AC81-78E122E6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DD23F493-1704-4180-AC81-78E122E6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764F2-12DB-4C3A-8EC2-88115A44E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E92764F2-12DB-4C3A-8EC2-88115A44E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E92764F2-12DB-4C3A-8EC2-88115A44E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E92764F2-12DB-4C3A-8EC2-88115A44E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E92764F2-12DB-4C3A-8EC2-88115A44E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11DBD-94E3-4D23-A286-251521C8B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33A11DBD-94E3-4D23-A286-251521C8B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33A11DBD-94E3-4D23-A286-251521C8B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33A11DBD-94E3-4D23-A286-251521C8B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33A11DBD-94E3-4D23-A286-251521C8B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48AE14-6703-4E1B-B320-10E1ED81D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8248AE14-6703-4E1B-B320-10E1ED81D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8248AE14-6703-4E1B-B320-10E1ED81D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8248AE14-6703-4E1B-B320-10E1ED81D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8248AE14-6703-4E1B-B320-10E1ED81D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3C1C1-D613-4FF5-B201-20B569D6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6CA3C1C1-D613-4FF5-B201-20B569D6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6CA3C1C1-D613-4FF5-B201-20B569D6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6CA3C1C1-D613-4FF5-B201-20B569D6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6CA3C1C1-D613-4FF5-B201-20B569D6A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BEDDEA-3EC8-419C-AB65-409DC59DB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0FBEDDEA-3EC8-419C-AB65-409DC59DB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0FBEDDEA-3EC8-419C-AB65-409DC59DB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0FBEDDEA-3EC8-419C-AB65-409DC59DB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0FBEDDEA-3EC8-419C-AB65-409DC59DB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9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1E9A0-9C21-4FAD-945B-FE4BC71A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rgbClr val="FFFFFF"/>
                </a:solidFill>
                <a:latin typeface="Amasis MT Pro Black" panose="02040A04050005020304" pitchFamily="18" charset="0"/>
              </a:rPr>
              <a:t>Acuan peraturan perundang undangan </a:t>
            </a:r>
            <a:endParaRPr lang="en-ID" b="1" dirty="0">
              <a:solidFill>
                <a:srgbClr val="FFFFFF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5995-5C08-4B76-9C95-957595E6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79" y="2660287"/>
            <a:ext cx="5484040" cy="3646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8F86-B47B-4F06-852B-C61EB041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d-ID" sz="2000" dirty="0">
                <a:highlight>
                  <a:srgbClr val="FFFF00"/>
                </a:highlight>
                <a:latin typeface="Amasis MT Pro Black" panose="02040A04050005020304" pitchFamily="18" charset="0"/>
              </a:rPr>
              <a:t>P</a:t>
            </a:r>
            <a:r>
              <a:rPr lang="en-ID" sz="2000" dirty="0">
                <a:highlight>
                  <a:srgbClr val="FFFF00"/>
                </a:highlight>
                <a:latin typeface="Amasis MT Pro Black" panose="02040A04050005020304" pitchFamily="18" charset="0"/>
              </a:rPr>
              <a:t>ERATURAN PEMERINTAH REPUBLIK INDONESIA NOMOR 35 TAHUN 2O2I TENTANG PERJANJIAN KERJA WAKTU TERTENTU, ALIH DAYA, WAKTU KERJA DAN WAKTU ISTIRAHAT, DAN PEMUTUSAN HUBUNGAN KERJA</a:t>
            </a:r>
            <a:endParaRPr lang="id-ID" sz="2000" dirty="0">
              <a:highlight>
                <a:srgbClr val="FFFF00"/>
              </a:highligh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 descr="&quot;&quot;">
            <a:extLst>
              <a:ext uri="{FF2B5EF4-FFF2-40B4-BE49-F238E27FC236}">
                <a16:creationId xmlns:a16="http://schemas.microsoft.com/office/drawing/2014/main" id="{16524B46-F4EC-4B42-B872-C4C4DAE0276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90600" y="1030288"/>
            <a:ext cx="9794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F538A225-AC29-481F-8AFD-BE941378EA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Content Placeholder 4" descr="Close up of chess pieces">
            <a:extLst>
              <a:ext uri="{FF2B5EF4-FFF2-40B4-BE49-F238E27FC236}">
                <a16:creationId xmlns:a16="http://schemas.microsoft.com/office/drawing/2014/main" id="{E63FD195-ADE0-4201-B73C-A646705C8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04A256-A7CA-4663-9D75-AEF6991948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2" name="Title 1">
            <a:extLst>
              <a:ext uri="{FF2B5EF4-FFF2-40B4-BE49-F238E27FC236}">
                <a16:creationId xmlns:a16="http://schemas.microsoft.com/office/drawing/2014/main" id="{4CEF0B9E-4929-4128-A361-C37E56B44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13" y="730250"/>
            <a:ext cx="7343775" cy="1384300"/>
          </a:xfrm>
        </p:spPr>
        <p:txBody>
          <a:bodyPr/>
          <a:lstStyle/>
          <a:p>
            <a:pPr algn="ctr" eaLnBrk="1" hangingPunct="1"/>
            <a:r>
              <a:rPr lang="en-US" altLang="en-US" sz="7200" b="1">
                <a:solidFill>
                  <a:srgbClr val="FFFFFF"/>
                </a:solidFill>
              </a:rPr>
              <a:t>Terima kasih </a:t>
            </a:r>
          </a:p>
        </p:txBody>
      </p:sp>
      <p:cxnSp>
        <p:nvCxnSpPr>
          <p:cNvPr id="16" name="Straight Connector 15" descr="&quot;&quot;">
            <a:extLst>
              <a:ext uri="{FF2B5EF4-FFF2-40B4-BE49-F238E27FC236}">
                <a16:creationId xmlns:a16="http://schemas.microsoft.com/office/drawing/2014/main" id="{C83AC9DF-8BC2-434E-9286-57B5DCCE74E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96950" y="4860925"/>
            <a:ext cx="9794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D 1  -  Compatibility Mode" id="{3D021CE8-2655-4573-A105-6C350CB43ED7}" vid="{FE7DABCA-E3CA-4CA7-9C86-88E52B1818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99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Amasis MT Pro Black</vt:lpstr>
      <vt:lpstr>Arial</vt:lpstr>
      <vt:lpstr>Calibri</vt:lpstr>
      <vt:lpstr>Calibri Light</vt:lpstr>
      <vt:lpstr>Grandview</vt:lpstr>
      <vt:lpstr>1_Office Theme</vt:lpstr>
      <vt:lpstr>KOMPENSASI</vt:lpstr>
      <vt:lpstr>BAGAIMANA CARA KALIAN MENENTUKAN GAJI? </vt:lpstr>
      <vt:lpstr>Yang perlu dipahami</vt:lpstr>
      <vt:lpstr>Acuan peraturan perundang undangan 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Karyawan  (Referensi : Orkestra, Christiantius Dwiatmaja, dkk, 2020)</dc:title>
  <dc:creator>yusuf</dc:creator>
  <cp:lastModifiedBy>yusuf mcsn</cp:lastModifiedBy>
  <cp:revision>8</cp:revision>
  <dcterms:created xsi:type="dcterms:W3CDTF">2021-12-12T17:21:30Z</dcterms:created>
  <dcterms:modified xsi:type="dcterms:W3CDTF">2023-09-08T02:40:54Z</dcterms:modified>
</cp:coreProperties>
</file>