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0"/>
  </p:notesMasterIdLst>
  <p:sldIdLst>
    <p:sldId id="257" r:id="rId2"/>
    <p:sldId id="272" r:id="rId3"/>
    <p:sldId id="274" r:id="rId4"/>
    <p:sldId id="277" r:id="rId5"/>
    <p:sldId id="299" r:id="rId6"/>
    <p:sldId id="347" r:id="rId7"/>
    <p:sldId id="349" r:id="rId8"/>
    <p:sldId id="314" r:id="rId9"/>
    <p:sldId id="266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269" r:id="rId18"/>
    <p:sldId id="35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97"/>
  </p:normalViewPr>
  <p:slideViewPr>
    <p:cSldViewPr>
      <p:cViewPr varScale="1">
        <p:scale>
          <a:sx n="67" d="100"/>
          <a:sy n="67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2A20B-F40D-4FE0-BB78-BEEE805911C9}" type="datetimeFigureOut">
              <a:rPr lang="en-GB" smtClean="0"/>
              <a:t>21/07/2024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746F7-8C08-4B90-9117-5C5CB826E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6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EBACB9-1678-435A-BA74-F4D449096F63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57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2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59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11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9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8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3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3814762" y="557213"/>
            <a:ext cx="5329238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96" y="557214"/>
            <a:ext cx="5252604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538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3814762" y="557213"/>
            <a:ext cx="5329238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96" y="557214"/>
            <a:ext cx="5252604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2480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3814762" y="557213"/>
            <a:ext cx="5329238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96" y="557214"/>
            <a:ext cx="5252604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2681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3814762" y="557213"/>
            <a:ext cx="5329238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96" y="557214"/>
            <a:ext cx="5252604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8535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3814762" y="557213"/>
            <a:ext cx="5329238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96" y="557214"/>
            <a:ext cx="5252604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2006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3814762" y="557213"/>
            <a:ext cx="5329238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396" y="557214"/>
            <a:ext cx="5252604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0615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7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4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8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5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7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1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urhentisimatupang@unesa.ac.id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noorbaiti055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m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gif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139952" y="5107397"/>
            <a:ext cx="5004048" cy="9858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" pitchFamily="32" charset="0"/>
                <a:ea typeface="ヒラギノ角ゴ ProN W3" pitchFamily="32" charset="-128"/>
                <a:sym typeface="Gill Sans" pitchFamily="3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Noor Baiti, S.Pd, M.Pd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i="0" u="none" strike="noStrike" normalizeH="0" baseline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" pitchFamily="32" charset="0"/>
                <a:ea typeface="ヒラギノ角ゴ ProN W3" pitchFamily="32" charset="-128"/>
                <a:sym typeface="Gill Sans" pitchFamily="3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noorbaiti055@gmail.com</a:t>
            </a:r>
            <a:endParaRPr kumimoji="0" lang="id-ID" sz="2400" i="0" u="none" strike="noStrike" normalizeH="0" baseline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normalizeH="0" baseline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" pitchFamily="32" charset="0"/>
                <a:ea typeface="ヒラギノ角ゴ ProN W3" pitchFamily="32" charset="-128"/>
                <a:sym typeface="Gill Sans" pitchFamily="3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D97CC0-2E13-4EBE-94C7-DFB8EDDCEA5D}"/>
              </a:ext>
            </a:extLst>
          </p:cNvPr>
          <p:cNvSpPr txBox="1">
            <a:spLocks/>
          </p:cNvSpPr>
          <p:nvPr/>
        </p:nvSpPr>
        <p:spPr bwMode="auto">
          <a:xfrm>
            <a:off x="733282" y="779319"/>
            <a:ext cx="73580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ヒラギノ角ゴ ProN W3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cs typeface="ヒラギノ角ゴ ProN W3"/>
                <a:sym typeface="Gill Sans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Gill Sans" pitchFamily="32" charset="0"/>
                <a:ea typeface="ヒラギノ角ゴ ProN W3" pitchFamily="32" charset="-128"/>
                <a:sym typeface="Gill Sans" pitchFamily="32" charset="0"/>
              </a:defRPr>
            </a:lvl9pPr>
          </a:lstStyle>
          <a:p>
            <a:r>
              <a:rPr lang="en-US" sz="3600" b="1" kern="0" dirty="0" err="1"/>
              <a:t>Pertemuan</a:t>
            </a:r>
            <a:r>
              <a:rPr lang="en-US" sz="3600" b="1" kern="0" dirty="0"/>
              <a:t> 1</a:t>
            </a:r>
            <a:br>
              <a:rPr lang="en-US" sz="3600" b="1" kern="0" dirty="0"/>
            </a:br>
            <a:r>
              <a:rPr lang="id-ID" sz="2400" b="1" kern="0" dirty="0"/>
              <a:t>Pengembangan Fisik</a:t>
            </a:r>
            <a:r>
              <a:rPr lang="en-US" sz="2400" b="1" kern="0" dirty="0"/>
              <a:t> </a:t>
            </a:r>
            <a:r>
              <a:rPr lang="en-US" sz="2400" b="1" kern="0" dirty="0" err="1"/>
              <a:t>Motorik</a:t>
            </a:r>
            <a:r>
              <a:rPr lang="en-US" sz="2400" b="1" kern="0" dirty="0"/>
              <a:t> AUD</a:t>
            </a:r>
            <a:r>
              <a:rPr lang="id-ID" sz="2400" b="1" kern="0" dirty="0"/>
              <a:t> </a:t>
            </a:r>
            <a:br>
              <a:rPr lang="en-US" sz="2400" b="1" kern="0" dirty="0"/>
            </a:br>
            <a:r>
              <a:rPr lang="en-US" sz="2400" b="1" kern="0" dirty="0"/>
              <a:t>Program </a:t>
            </a:r>
            <a:r>
              <a:rPr lang="en-US" sz="2400" b="1" kern="0" dirty="0" err="1"/>
              <a:t>Studi</a:t>
            </a:r>
            <a:r>
              <a:rPr lang="en-US" sz="2400" b="1" kern="0" dirty="0"/>
              <a:t> PIAUD</a:t>
            </a:r>
            <a:br>
              <a:rPr lang="en-US" sz="2400" b="1" kern="0" dirty="0"/>
            </a:br>
            <a:r>
              <a:rPr lang="en-US" sz="2400" b="1" kern="0" dirty="0" err="1"/>
              <a:t>Fakultas</a:t>
            </a:r>
            <a:r>
              <a:rPr lang="en-US" sz="2400" b="1" kern="0" dirty="0"/>
              <a:t> Agama Islam </a:t>
            </a:r>
          </a:p>
          <a:p>
            <a:r>
              <a:rPr lang="en-US" sz="2400" b="1" kern="0" dirty="0" err="1"/>
              <a:t>Universitas</a:t>
            </a:r>
            <a:r>
              <a:rPr lang="en-US" sz="2400" b="1" kern="0" dirty="0"/>
              <a:t> Muhammadiyah Banjarmasin</a:t>
            </a:r>
            <a:br>
              <a:rPr lang="en-US" sz="2400" b="1" kern="0" dirty="0"/>
            </a:br>
            <a:endParaRPr lang="en-US" sz="2400" b="1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5D852-EB83-4110-8498-8DF04A1F8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501E0E-42A5-46C0-AE17-511B65854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6AA979-4845-48FE-90A2-CBB9D0849C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26" y="-168143"/>
            <a:ext cx="1403350" cy="1050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238590-5F34-47D1-968B-7C533734278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08536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988A6-37DE-45D1-A6DF-03699604A704}"/>
              </a:ext>
            </a:extLst>
          </p:cNvPr>
          <p:cNvSpPr txBox="1">
            <a:spLocks/>
          </p:cNvSpPr>
          <p:nvPr/>
        </p:nvSpPr>
        <p:spPr>
          <a:xfrm>
            <a:off x="2837176" y="1388372"/>
            <a:ext cx="6924905" cy="7700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00009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>
                <a:solidFill>
                  <a:schemeClr val="tx1"/>
                </a:solidFill>
              </a:rPr>
              <a:t>Pengertian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Perkembangan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Motorik</a:t>
            </a:r>
            <a:r>
              <a:rPr lang="en-US" sz="2100" dirty="0">
                <a:solidFill>
                  <a:schemeClr val="tx1"/>
                </a:solidFill>
              </a:rPr>
              <a:t> Anak </a:t>
            </a:r>
          </a:p>
          <a:p>
            <a:endParaRPr lang="en-US" sz="2100" dirty="0">
              <a:solidFill>
                <a:schemeClr val="tx1"/>
              </a:solidFill>
            </a:endParaRPr>
          </a:p>
          <a:p>
            <a:endParaRPr lang="en-ID" sz="210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DFC43C-4AB1-4C91-8C5E-C6682DBAD441}"/>
              </a:ext>
            </a:extLst>
          </p:cNvPr>
          <p:cNvSpPr txBox="1">
            <a:spLocks/>
          </p:cNvSpPr>
          <p:nvPr/>
        </p:nvSpPr>
        <p:spPr>
          <a:xfrm>
            <a:off x="1091639" y="2439762"/>
            <a:ext cx="6960722" cy="25607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cap="none" dirty="0" err="1">
                <a:latin typeface="+mn-lt"/>
              </a:rPr>
              <a:t>Perkembangan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motorik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adalah</a:t>
            </a:r>
            <a:r>
              <a:rPr lang="en-US" sz="2400" cap="none" dirty="0">
                <a:latin typeface="+mn-lt"/>
              </a:rPr>
              <a:t> proses </a:t>
            </a:r>
            <a:r>
              <a:rPr lang="en-US" sz="2400" cap="none" dirty="0" err="1">
                <a:latin typeface="+mn-lt"/>
              </a:rPr>
              <a:t>seorang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anak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belajar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untuk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terampil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menggerakan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anggota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tubuh</a:t>
            </a:r>
            <a:r>
              <a:rPr lang="en-US" sz="2400" cap="none" dirty="0">
                <a:latin typeface="+mn-lt"/>
              </a:rPr>
              <a:t> </a:t>
            </a:r>
            <a:br>
              <a:rPr lang="en-US" sz="2400" cap="none" dirty="0">
                <a:latin typeface="+mn-lt"/>
              </a:rPr>
            </a:br>
            <a:br>
              <a:rPr lang="en-US" sz="2400" cap="none" dirty="0">
                <a:latin typeface="+mn-lt"/>
              </a:rPr>
            </a:br>
            <a:r>
              <a:rPr lang="en-US" sz="2400" cap="none" dirty="0" err="1">
                <a:latin typeface="+mn-lt"/>
              </a:rPr>
              <a:t>Yudanto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mengatakan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bahwa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perkembangan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motorik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adalah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suatu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perubahan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dalam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perilaku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gerak</a:t>
            </a:r>
            <a:r>
              <a:rPr lang="en-US" sz="2400" cap="none" dirty="0">
                <a:latin typeface="+mn-lt"/>
              </a:rPr>
              <a:t> yang </a:t>
            </a:r>
            <a:r>
              <a:rPr lang="en-US" sz="2400" cap="none" dirty="0" err="1">
                <a:latin typeface="+mn-lt"/>
              </a:rPr>
              <a:t>memperlihatkan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interaksi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dari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kematangan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mahluk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dengan</a:t>
            </a:r>
            <a:r>
              <a:rPr lang="en-US" sz="2400" cap="none" dirty="0">
                <a:latin typeface="+mn-lt"/>
              </a:rPr>
              <a:t> </a:t>
            </a:r>
            <a:r>
              <a:rPr lang="en-US" sz="2400" cap="none" dirty="0" err="1">
                <a:latin typeface="+mn-lt"/>
              </a:rPr>
              <a:t>lingkunganya</a:t>
            </a:r>
            <a:r>
              <a:rPr lang="en-US" sz="2400" cap="none" dirty="0">
                <a:latin typeface="+mn-lt"/>
              </a:rPr>
              <a:t> .</a:t>
            </a:r>
            <a:br>
              <a:rPr lang="en-US" sz="2400" cap="none" dirty="0">
                <a:latin typeface="+mn-lt"/>
              </a:rPr>
            </a:br>
            <a:br>
              <a:rPr lang="en-US" sz="2400" cap="none" dirty="0">
                <a:latin typeface="+mn-lt"/>
              </a:rPr>
            </a:br>
            <a:endParaRPr lang="id-ID" sz="2400" cap="none" dirty="0">
              <a:latin typeface="+mn-lt"/>
            </a:endParaRPr>
          </a:p>
        </p:txBody>
      </p:sp>
      <p:pic>
        <p:nvPicPr>
          <p:cNvPr id="11" name="Picture 2" descr="Image result for kegiatan anak melipat kertas">
            <a:extLst>
              <a:ext uri="{FF2B5EF4-FFF2-40B4-BE49-F238E27FC236}">
                <a16:creationId xmlns:a16="http://schemas.microsoft.com/office/drawing/2014/main" id="{721932ED-8A75-46B3-9FCE-00675CC9F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2378"/>
            <a:ext cx="2501830" cy="1705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1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D717F02-7BCD-4688-938D-64F8FD36996C}"/>
              </a:ext>
            </a:extLst>
          </p:cNvPr>
          <p:cNvSpPr txBox="1">
            <a:spLocks/>
          </p:cNvSpPr>
          <p:nvPr/>
        </p:nvSpPr>
        <p:spPr>
          <a:xfrm>
            <a:off x="2742518" y="1271225"/>
            <a:ext cx="6005946" cy="18599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/>
              <a:t>Seefel</a:t>
            </a:r>
            <a:r>
              <a:rPr lang="en-US" sz="1800" dirty="0"/>
              <a:t> (Moelichateon,1999) </a:t>
            </a:r>
            <a:r>
              <a:rPr lang="en-US" sz="1800" dirty="0" err="1"/>
              <a:t>menggolongkan</a:t>
            </a:r>
            <a:r>
              <a:rPr lang="en-US" sz="1800" dirty="0"/>
              <a:t> 3 </a:t>
            </a:r>
            <a:r>
              <a:rPr lang="en-US" sz="1800" dirty="0" err="1"/>
              <a:t>keterampilan</a:t>
            </a:r>
            <a:r>
              <a:rPr lang="en-US" sz="1800" dirty="0"/>
              <a:t> </a:t>
            </a:r>
            <a:r>
              <a:rPr lang="en-US" sz="1800" dirty="0" err="1"/>
              <a:t>motorik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 : 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46EE462-27D4-450F-9702-592E04E70BAE}"/>
              </a:ext>
            </a:extLst>
          </p:cNvPr>
          <p:cNvSpPr txBox="1">
            <a:spLocks/>
          </p:cNvSpPr>
          <p:nvPr/>
        </p:nvSpPr>
        <p:spPr>
          <a:xfrm>
            <a:off x="1115616" y="2348880"/>
            <a:ext cx="6005946" cy="185997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Keterampilan</a:t>
            </a:r>
            <a:r>
              <a:rPr lang="en-US" sz="1800" dirty="0"/>
              <a:t> </a:t>
            </a:r>
            <a:r>
              <a:rPr lang="en-US" sz="1800" dirty="0" err="1"/>
              <a:t>Lokomotorik</a:t>
            </a:r>
            <a:r>
              <a:rPr lang="en-US" sz="1800" dirty="0"/>
              <a:t> : </a:t>
            </a:r>
            <a:r>
              <a:rPr lang="en-US" sz="1800" dirty="0" err="1"/>
              <a:t>berjalan</a:t>
            </a:r>
            <a:r>
              <a:rPr lang="en-US" sz="1800" dirty="0"/>
              <a:t>, </a:t>
            </a:r>
            <a:r>
              <a:rPr lang="en-US" sz="1800" dirty="0" err="1"/>
              <a:t>berlari,meloncat</a:t>
            </a:r>
            <a:r>
              <a:rPr lang="en-US" sz="1800" dirty="0"/>
              <a:t> dan </a:t>
            </a:r>
            <a:r>
              <a:rPr lang="en-US" sz="1800" dirty="0" err="1"/>
              <a:t>meluncur</a:t>
            </a:r>
            <a:r>
              <a:rPr lang="en-US" sz="18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Keterampilan</a:t>
            </a:r>
            <a:r>
              <a:rPr lang="en-US" sz="1800" dirty="0"/>
              <a:t> </a:t>
            </a:r>
            <a:r>
              <a:rPr lang="en-US" sz="1800" dirty="0" err="1"/>
              <a:t>nonlokomotorik</a:t>
            </a:r>
            <a:r>
              <a:rPr lang="en-US" sz="1800" dirty="0"/>
              <a:t> : (</a:t>
            </a:r>
            <a:r>
              <a:rPr lang="en-US" sz="1800" dirty="0" err="1"/>
              <a:t>menggerakan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, </a:t>
            </a:r>
            <a:r>
              <a:rPr lang="en-US" sz="1800" dirty="0" err="1"/>
              <a:t>tetapi</a:t>
            </a:r>
            <a:r>
              <a:rPr lang="en-US" sz="1800" dirty="0"/>
              <a:t> </a:t>
            </a:r>
            <a:r>
              <a:rPr lang="en-US" sz="1800" dirty="0" err="1"/>
              <a:t>anak</a:t>
            </a:r>
            <a:r>
              <a:rPr lang="en-US" sz="1800" dirty="0"/>
              <a:t> diam </a:t>
            </a:r>
            <a:r>
              <a:rPr lang="en-US" sz="1800" dirty="0" err="1"/>
              <a:t>ditempat</a:t>
            </a:r>
            <a:r>
              <a:rPr lang="en-US" sz="1800" dirty="0"/>
              <a:t> )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mengangkat</a:t>
            </a:r>
            <a:r>
              <a:rPr lang="en-US" sz="1800" dirty="0"/>
              <a:t>, </a:t>
            </a:r>
            <a:r>
              <a:rPr lang="en-US" sz="1800" dirty="0" err="1"/>
              <a:t>mendorong</a:t>
            </a:r>
            <a:r>
              <a:rPr lang="en-US" sz="1800" dirty="0"/>
              <a:t>, </a:t>
            </a:r>
            <a:r>
              <a:rPr lang="en-US" sz="1800" dirty="0" err="1"/>
              <a:t>melengkung</a:t>
            </a:r>
            <a:r>
              <a:rPr lang="en-US" sz="1800" dirty="0"/>
              <a:t>, </a:t>
            </a:r>
            <a:r>
              <a:rPr lang="en-US" sz="1800" dirty="0" err="1"/>
              <a:t>berayun</a:t>
            </a:r>
            <a:r>
              <a:rPr lang="en-US" sz="1800" dirty="0"/>
              <a:t> dan </a:t>
            </a:r>
            <a:r>
              <a:rPr lang="en-US" sz="1800" dirty="0" err="1"/>
              <a:t>menari</a:t>
            </a:r>
            <a:r>
              <a:rPr lang="en-US" sz="18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Keterampilan</a:t>
            </a:r>
            <a:r>
              <a:rPr lang="en-US" sz="1800" dirty="0"/>
              <a:t> </a:t>
            </a:r>
            <a:r>
              <a:rPr lang="en-US" sz="1800" dirty="0" err="1"/>
              <a:t>memproyeksi</a:t>
            </a:r>
            <a:r>
              <a:rPr lang="en-US" sz="1800" dirty="0"/>
              <a:t> dan </a:t>
            </a:r>
            <a:r>
              <a:rPr lang="en-US" sz="1800" dirty="0" err="1"/>
              <a:t>menerima</a:t>
            </a:r>
            <a:r>
              <a:rPr lang="en-US" sz="1800" dirty="0"/>
              <a:t>/</a:t>
            </a:r>
            <a:r>
              <a:rPr lang="en-US" sz="1800" dirty="0" err="1"/>
              <a:t>menangkap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: </a:t>
            </a:r>
            <a:r>
              <a:rPr lang="en-US" sz="1800" dirty="0" err="1"/>
              <a:t>menangkap</a:t>
            </a:r>
            <a:r>
              <a:rPr lang="en-US" sz="1800" dirty="0"/>
              <a:t> dan </a:t>
            </a:r>
            <a:r>
              <a:rPr lang="en-US" sz="1800" dirty="0" err="1"/>
              <a:t>melempar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776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BF0C124-616C-4093-83E5-62CF62165ACF}"/>
              </a:ext>
            </a:extLst>
          </p:cNvPr>
          <p:cNvSpPr txBox="1">
            <a:spLocks/>
          </p:cNvSpPr>
          <p:nvPr/>
        </p:nvSpPr>
        <p:spPr>
          <a:xfrm>
            <a:off x="2642776" y="1110898"/>
            <a:ext cx="6247483" cy="7666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 err="1"/>
              <a:t>Peranan</a:t>
            </a:r>
            <a:r>
              <a:rPr lang="en-US" sz="2100" b="1" dirty="0"/>
              <a:t> </a:t>
            </a:r>
            <a:r>
              <a:rPr lang="en-US" sz="2100" b="1" dirty="0" err="1"/>
              <a:t>Motorik</a:t>
            </a:r>
            <a:r>
              <a:rPr lang="en-US" sz="2100" b="1" dirty="0"/>
              <a:t> </a:t>
            </a:r>
            <a:r>
              <a:rPr lang="en-US" sz="2100" b="1" dirty="0" err="1"/>
              <a:t>Bagi</a:t>
            </a:r>
            <a:r>
              <a:rPr lang="en-US" sz="2100" b="1" dirty="0"/>
              <a:t> </a:t>
            </a:r>
            <a:r>
              <a:rPr lang="en-US" sz="2100" b="1" dirty="0" err="1"/>
              <a:t>Perkembangan</a:t>
            </a:r>
            <a:r>
              <a:rPr lang="en-US" sz="2100" b="1" dirty="0"/>
              <a:t> Anak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4EA4C-8097-4241-92B6-95A7F4116BA9}"/>
              </a:ext>
            </a:extLst>
          </p:cNvPr>
          <p:cNvSpPr/>
          <p:nvPr/>
        </p:nvSpPr>
        <p:spPr>
          <a:xfrm>
            <a:off x="638220" y="2272801"/>
            <a:ext cx="6224154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Pertumbuhan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fisik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anak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diharapkan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dapat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terjadi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secara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optimal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karena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secara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langsung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ataupun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tidak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langsung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akan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mempengaruhi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perilaku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anak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sehari-harinya</a:t>
            </a:r>
            <a:r>
              <a:rPr lang="en-U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Adapun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peranan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perkembangan</a:t>
            </a: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motorik</a:t>
            </a:r>
            <a:r>
              <a:rPr lang="en-U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anak: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Peran kemampuan motorik untuk perkembangan fisiologi anak</a:t>
            </a:r>
          </a:p>
          <a:p>
            <a:pPr marL="342900" indent="-342900">
              <a:buAutoNum type="arabicPeriod"/>
            </a:pPr>
            <a:r>
              <a:rPr lang="en-U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peran kemampuan motorik untuk perkembangan sosial dan emosional anak </a:t>
            </a:r>
          </a:p>
          <a:p>
            <a:pPr marL="342900" indent="-342900">
              <a:buAutoNum type="arabicPeriod"/>
            </a:pPr>
            <a:r>
              <a:rPr lang="en-US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peran kemampuan motorik untuk kognitif anak </a:t>
            </a:r>
            <a:endParaRPr lang="en-US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15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E72228-EC38-483C-8B82-9C776A0F1137}"/>
              </a:ext>
            </a:extLst>
          </p:cNvPr>
          <p:cNvSpPr txBox="1">
            <a:spLocks/>
          </p:cNvSpPr>
          <p:nvPr/>
        </p:nvSpPr>
        <p:spPr>
          <a:xfrm>
            <a:off x="3203848" y="993986"/>
            <a:ext cx="5735782" cy="68352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Gerakan </a:t>
            </a:r>
            <a:r>
              <a:rPr lang="en-US" sz="2700" b="1" dirty="0" err="1"/>
              <a:t>Motorik</a:t>
            </a:r>
            <a:r>
              <a:rPr lang="en-US" sz="2700" b="1" dirty="0"/>
              <a:t> </a:t>
            </a:r>
            <a:r>
              <a:rPr lang="en-US" sz="2700" b="1" dirty="0" err="1"/>
              <a:t>Kasar</a:t>
            </a:r>
            <a:r>
              <a:rPr lang="en-US" sz="2700" b="1" dirty="0"/>
              <a:t> </a:t>
            </a:r>
          </a:p>
          <a:p>
            <a:r>
              <a:rPr lang="en-US" sz="2700" b="1" dirty="0"/>
              <a:t>Anak </a:t>
            </a:r>
            <a:r>
              <a:rPr lang="en-US" sz="2700" b="1" dirty="0" err="1"/>
              <a:t>Usia</a:t>
            </a:r>
            <a:r>
              <a:rPr lang="en-US" sz="2700" b="1" dirty="0"/>
              <a:t> Dini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36A6D-D329-42D4-8D35-677CE0950075}"/>
              </a:ext>
            </a:extLst>
          </p:cNvPr>
          <p:cNvSpPr/>
          <p:nvPr/>
        </p:nvSpPr>
        <p:spPr>
          <a:xfrm>
            <a:off x="575566" y="2385709"/>
            <a:ext cx="8675069" cy="256224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>
                <a:ln w="0"/>
              </a:rPr>
              <a:t>Gerakan </a:t>
            </a:r>
            <a:r>
              <a:rPr lang="en-US" dirty="0" err="1">
                <a:ln w="0"/>
              </a:rPr>
              <a:t>motorik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kasar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kemampuan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membutuhkan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koordinasi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sebagian</a:t>
            </a:r>
            <a:r>
              <a:rPr lang="en-US" dirty="0">
                <a:ln w="0"/>
              </a:rPr>
              <a:t>    </a:t>
            </a:r>
            <a:r>
              <a:rPr lang="en-US" dirty="0" err="1">
                <a:ln w="0"/>
              </a:rPr>
              <a:t>besar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bagian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anak</a:t>
            </a:r>
            <a:r>
              <a:rPr lang="en-US">
                <a:ln w="0"/>
              </a:rPr>
              <a:t> </a:t>
            </a:r>
          </a:p>
          <a:p>
            <a:endParaRPr lang="en-US" dirty="0">
              <a:ln w="0"/>
            </a:endParaRPr>
          </a:p>
          <a:p>
            <a:r>
              <a:rPr lang="en-US" b="1" dirty="0" err="1">
                <a:ln w="0"/>
              </a:rPr>
              <a:t>Adapun</a:t>
            </a:r>
            <a:r>
              <a:rPr lang="en-US" b="1" dirty="0">
                <a:ln w="0"/>
              </a:rPr>
              <a:t> 3 </a:t>
            </a:r>
            <a:r>
              <a:rPr lang="en-US" b="1" dirty="0" err="1">
                <a:ln w="0"/>
              </a:rPr>
              <a:t>jenis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gerakan</a:t>
            </a:r>
            <a:r>
              <a:rPr lang="en-US" b="1" dirty="0">
                <a:ln w="0"/>
              </a:rPr>
              <a:t> yang </a:t>
            </a:r>
            <a:r>
              <a:rPr lang="en-US" b="1" dirty="0" err="1">
                <a:ln w="0"/>
              </a:rPr>
              <a:t>dapat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dilakukan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dalam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motorik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kasar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yaitu</a:t>
            </a:r>
            <a:r>
              <a:rPr lang="en-US" b="1" dirty="0">
                <a:ln w="0"/>
              </a:rPr>
              <a:t> : </a:t>
            </a:r>
          </a:p>
          <a:p>
            <a:pPr marL="342900" indent="-342900">
              <a:buAutoNum type="arabicPeriod"/>
            </a:pP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lokomotor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aktivitas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dengan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cara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memindahkan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satu</a:t>
            </a:r>
            <a:r>
              <a:rPr lang="en-US">
                <a:ln w="0"/>
              </a:rPr>
              <a:t> contohnya </a:t>
            </a:r>
            <a:r>
              <a:rPr lang="en-US" dirty="0">
                <a:ln w="0"/>
              </a:rPr>
              <a:t>: </a:t>
            </a:r>
            <a:r>
              <a:rPr lang="en-US" dirty="0" err="1">
                <a:ln w="0"/>
              </a:rPr>
              <a:t>melangkah,berjalan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berlari,melompat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meloncat,merangkak,merayap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berjingkat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berguling</a:t>
            </a:r>
            <a:r>
              <a:rPr lang="en-US" dirty="0">
                <a:ln w="0"/>
              </a:rPr>
              <a:t> .</a:t>
            </a:r>
          </a:p>
          <a:p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29224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AD7AF-565C-42F3-9D7F-24C9BE430148}"/>
              </a:ext>
            </a:extLst>
          </p:cNvPr>
          <p:cNvSpPr/>
          <p:nvPr/>
        </p:nvSpPr>
        <p:spPr>
          <a:xfrm>
            <a:off x="174899" y="2538841"/>
            <a:ext cx="8794203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dirty="0">
                <a:ln w="0"/>
              </a:rPr>
              <a:t>2.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nonlokomotor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aktivitas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tindakan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dengan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tidak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memindahkan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satu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tempat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ketempat</a:t>
            </a:r>
            <a:r>
              <a:rPr lang="en-US" dirty="0">
                <a:ln w="0"/>
              </a:rPr>
              <a:t> lain </a:t>
            </a:r>
          </a:p>
          <a:p>
            <a:r>
              <a:rPr lang="en-US" dirty="0">
                <a:ln w="0"/>
              </a:rPr>
              <a:t>      </a:t>
            </a:r>
            <a:r>
              <a:rPr lang="en-US" dirty="0" err="1">
                <a:ln w="0"/>
              </a:rPr>
              <a:t>contohnya</a:t>
            </a:r>
            <a:r>
              <a:rPr lang="en-US" dirty="0">
                <a:ln w="0"/>
              </a:rPr>
              <a:t> : </a:t>
            </a:r>
          </a:p>
          <a:p>
            <a:r>
              <a:rPr lang="en-US" dirty="0">
                <a:ln w="0"/>
              </a:rPr>
              <a:t>       &gt; </a:t>
            </a:r>
            <a:r>
              <a:rPr lang="en-US" dirty="0" err="1">
                <a:ln w="0"/>
              </a:rPr>
              <a:t>gerakan-gerakan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memutar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bagian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tubuh</a:t>
            </a:r>
            <a:r>
              <a:rPr lang="en-US">
                <a:ln w="0"/>
              </a:rPr>
              <a:t> (kepala</a:t>
            </a:r>
            <a:r>
              <a:rPr lang="en-US" dirty="0" err="1">
                <a:ln w="0"/>
              </a:rPr>
              <a:t>,lengan,pinggang</a:t>
            </a:r>
            <a:r>
              <a:rPr lang="en-US" dirty="0">
                <a:ln w="0"/>
              </a:rPr>
              <a:t>,</a:t>
            </a:r>
          </a:p>
          <a:p>
            <a:r>
              <a:rPr lang="en-US" dirty="0">
                <a:ln w="0"/>
              </a:rPr>
              <a:t>           </a:t>
            </a:r>
            <a:r>
              <a:rPr lang="en-US" dirty="0" err="1">
                <a:ln w="0"/>
              </a:rPr>
              <a:t>kedua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lutut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pergelangan</a:t>
            </a:r>
            <a:r>
              <a:rPr lang="en-US" dirty="0">
                <a:ln w="0"/>
              </a:rPr>
              <a:t> kaki,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pergelangan</a:t>
            </a:r>
            <a:r>
              <a:rPr lang="en-US">
                <a:ln w="0"/>
              </a:rPr>
              <a:t> tangan)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     &gt; </a:t>
            </a:r>
            <a:r>
              <a:rPr lang="en-US" dirty="0" err="1">
                <a:ln w="0"/>
              </a:rPr>
              <a:t>menekuk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membungkuk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  &gt; </a:t>
            </a:r>
            <a:r>
              <a:rPr lang="en-US" dirty="0" err="1">
                <a:ln w="0"/>
              </a:rPr>
              <a:t>latihan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Keseimbangan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seperti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sikap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lilin</a:t>
            </a:r>
            <a:endParaRPr lang="en-US" dirty="0">
              <a:ln w="0"/>
            </a:endParaRPr>
          </a:p>
          <a:p>
            <a:endParaRPr lang="en-US" dirty="0">
              <a:ln w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57DC87-14DF-4F13-8C43-2F8A24874C24}"/>
              </a:ext>
            </a:extLst>
          </p:cNvPr>
          <p:cNvSpPr txBox="1">
            <a:spLocks/>
          </p:cNvSpPr>
          <p:nvPr/>
        </p:nvSpPr>
        <p:spPr>
          <a:xfrm>
            <a:off x="3762943" y="1226525"/>
            <a:ext cx="5735782" cy="68352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Gerakan </a:t>
            </a:r>
            <a:r>
              <a:rPr lang="en-US" sz="2700" b="1" dirty="0" err="1"/>
              <a:t>Motorik</a:t>
            </a:r>
            <a:r>
              <a:rPr lang="en-US" sz="2700" b="1" dirty="0"/>
              <a:t> </a:t>
            </a:r>
            <a:r>
              <a:rPr lang="en-US" sz="2700" b="1" dirty="0" err="1"/>
              <a:t>Kasar</a:t>
            </a:r>
            <a:r>
              <a:rPr lang="en-US" sz="2700" b="1" dirty="0"/>
              <a:t> </a:t>
            </a:r>
          </a:p>
          <a:p>
            <a:r>
              <a:rPr lang="en-US" sz="2700" b="1" dirty="0"/>
              <a:t>Anak </a:t>
            </a:r>
            <a:r>
              <a:rPr lang="en-US" sz="2700" b="1" dirty="0" err="1"/>
              <a:t>Usia</a:t>
            </a:r>
            <a:r>
              <a:rPr lang="en-US" sz="2700" b="1" dirty="0"/>
              <a:t> Dini</a:t>
            </a:r>
          </a:p>
        </p:txBody>
      </p:sp>
    </p:spTree>
    <p:extLst>
      <p:ext uri="{BB962C8B-B14F-4D97-AF65-F5344CB8AC3E}">
        <p14:creationId xmlns:p14="http://schemas.microsoft.com/office/powerpoint/2010/main" val="4177956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8F09D9-5BF8-4A21-A8ED-ADCCEDC4050E}"/>
              </a:ext>
            </a:extLst>
          </p:cNvPr>
          <p:cNvSpPr/>
          <p:nvPr/>
        </p:nvSpPr>
        <p:spPr>
          <a:xfrm>
            <a:off x="421860" y="2657082"/>
            <a:ext cx="847930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just"/>
            <a:r>
              <a:rPr lang="en-US" dirty="0">
                <a:ln w="0"/>
              </a:rPr>
              <a:t>3.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manipulatif</a:t>
            </a:r>
            <a:r>
              <a:rPr lang="en-US" dirty="0">
                <a:ln w="0"/>
              </a:rPr>
              <a:t> 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aktivitas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dilakukan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dengan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bantuan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alat</a:t>
            </a:r>
            <a:r>
              <a:rPr lang="en-US">
                <a:ln w="0"/>
              </a:rPr>
              <a:t> </a:t>
            </a:r>
          </a:p>
          <a:p>
            <a:pPr algn="just"/>
            <a:r>
              <a:rPr lang="en-US">
                <a:ln w="0"/>
              </a:rPr>
              <a:t>     Contohnya </a:t>
            </a:r>
            <a:r>
              <a:rPr lang="en-US" dirty="0">
                <a:ln w="0"/>
              </a:rPr>
              <a:t>: </a:t>
            </a:r>
            <a:r>
              <a:rPr lang="en-US" dirty="0" err="1">
                <a:ln w="0"/>
              </a:rPr>
              <a:t>melempar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menangkap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menggiring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menendang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memantulkan</a:t>
            </a:r>
            <a:r>
              <a:rPr lang="en-US" dirty="0">
                <a:ln w="0"/>
              </a:rPr>
              <a:t> bola </a:t>
            </a:r>
            <a:r>
              <a:rPr lang="en-US" dirty="0" err="1">
                <a:ln w="0"/>
              </a:rPr>
              <a:t>atau</a:t>
            </a:r>
            <a:endParaRPr lang="en-US" dirty="0">
              <a:ln w="0"/>
            </a:endParaRPr>
          </a:p>
          <a:p>
            <a:pPr algn="just"/>
            <a:r>
              <a:rPr lang="en-US" dirty="0">
                <a:ln w="0"/>
              </a:rPr>
              <a:t>                            </a:t>
            </a:r>
            <a:r>
              <a:rPr lang="en-US" dirty="0" err="1">
                <a:ln w="0"/>
              </a:rPr>
              <a:t>benda-benda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lainya</a:t>
            </a:r>
            <a:r>
              <a:rPr lang="en-US" dirty="0">
                <a:ln w="0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32A2EF-FCBA-4C94-93A1-8BDD4418DEFA}"/>
              </a:ext>
            </a:extLst>
          </p:cNvPr>
          <p:cNvSpPr txBox="1">
            <a:spLocks/>
          </p:cNvSpPr>
          <p:nvPr/>
        </p:nvSpPr>
        <p:spPr>
          <a:xfrm>
            <a:off x="3236824" y="1129420"/>
            <a:ext cx="5735782" cy="68352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Gerakan </a:t>
            </a:r>
            <a:r>
              <a:rPr lang="en-US" sz="2700" b="1" dirty="0" err="1"/>
              <a:t>Motorik</a:t>
            </a:r>
            <a:r>
              <a:rPr lang="en-US" sz="2700" b="1" dirty="0"/>
              <a:t> </a:t>
            </a:r>
            <a:r>
              <a:rPr lang="en-US" sz="2700" b="1" dirty="0" err="1"/>
              <a:t>Kasar</a:t>
            </a:r>
            <a:r>
              <a:rPr lang="en-US" sz="2700" b="1" dirty="0"/>
              <a:t> </a:t>
            </a:r>
          </a:p>
          <a:p>
            <a:r>
              <a:rPr lang="en-US" sz="2700" b="1" dirty="0"/>
              <a:t>Anak </a:t>
            </a:r>
            <a:r>
              <a:rPr lang="en-US" sz="2700" b="1" dirty="0" err="1"/>
              <a:t>Usia</a:t>
            </a:r>
            <a:r>
              <a:rPr lang="en-US" sz="2700" b="1" dirty="0"/>
              <a:t> Dini</a:t>
            </a:r>
          </a:p>
        </p:txBody>
      </p:sp>
    </p:spTree>
    <p:extLst>
      <p:ext uri="{BB962C8B-B14F-4D97-AF65-F5344CB8AC3E}">
        <p14:creationId xmlns:p14="http://schemas.microsoft.com/office/powerpoint/2010/main" val="74330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E8BA8-B94F-453C-BE49-EB7666C2383E}"/>
              </a:ext>
            </a:extLst>
          </p:cNvPr>
          <p:cNvSpPr/>
          <p:nvPr/>
        </p:nvSpPr>
        <p:spPr>
          <a:xfrm>
            <a:off x="125061" y="2396952"/>
            <a:ext cx="8958671" cy="256224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motorik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halus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gerakan-gerakan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melibatkan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otot-otot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Kecil </a:t>
            </a:r>
            <a:r>
              <a:rPr lang="en-US" dirty="0" err="1">
                <a:ln w="0"/>
              </a:rPr>
              <a:t>misalnya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otot-otot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jari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tangan</a:t>
            </a:r>
            <a:r>
              <a:rPr lang="en-US" dirty="0">
                <a:ln w="0"/>
              </a:rPr>
              <a:t> , </a:t>
            </a:r>
            <a:r>
              <a:rPr lang="en-US" dirty="0" err="1">
                <a:ln w="0"/>
              </a:rPr>
              <a:t>otot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muka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lain-lain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ln w="0"/>
              </a:rPr>
              <a:t>  Adapun </a:t>
            </a:r>
            <a:r>
              <a:rPr lang="en-US" dirty="0" err="1">
                <a:ln w="0"/>
              </a:rPr>
              <a:t>kegiatan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dapat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mengembangkan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motorik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halus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pada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anak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yaitu</a:t>
            </a:r>
            <a:r>
              <a:rPr lang="en-US">
                <a:ln w="0"/>
              </a:rPr>
              <a:t> :</a:t>
            </a:r>
          </a:p>
          <a:p>
            <a:r>
              <a:rPr lang="en-US">
                <a:ln w="0"/>
              </a:rPr>
              <a:t>       (</a:t>
            </a:r>
            <a:r>
              <a:rPr lang="en-US" dirty="0" err="1">
                <a:ln w="0"/>
              </a:rPr>
              <a:t>menggunting,merobek,menggambar,menulis,melipat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meronce,menjahit,</a:t>
            </a:r>
            <a:r>
              <a:rPr lang="en-US" err="1">
                <a:ln w="0"/>
              </a:rPr>
              <a:t>meremas</a:t>
            </a:r>
            <a:r>
              <a:rPr lang="en-US">
                <a:ln w="0"/>
              </a:rPr>
              <a:t>,</a:t>
            </a:r>
          </a:p>
          <a:p>
            <a:r>
              <a:rPr lang="en-US">
                <a:ln w="0"/>
              </a:rPr>
              <a:t>       </a:t>
            </a:r>
            <a:r>
              <a:rPr lang="en-US" dirty="0" err="1">
                <a:ln w="0"/>
              </a:rPr>
              <a:t>menggenggam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menyusun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balok,meringis,melotot</a:t>
            </a:r>
            <a:r>
              <a:rPr lang="en-US" dirty="0">
                <a:ln w="0"/>
              </a:rPr>
              <a:t> ,</a:t>
            </a:r>
            <a:r>
              <a:rPr lang="en-US" dirty="0" err="1">
                <a:ln w="0"/>
              </a:rPr>
              <a:t>tertawa</a:t>
            </a:r>
            <a:r>
              <a:rPr lang="en-US" dirty="0">
                <a:ln w="0"/>
              </a:rPr>
              <a:t> ,</a:t>
            </a:r>
            <a:r>
              <a:rPr lang="en-US" dirty="0" err="1">
                <a:ln w="0"/>
              </a:rPr>
              <a:t>dsb</a:t>
            </a:r>
            <a:r>
              <a:rPr lang="en-US" dirty="0">
                <a:ln w="0"/>
              </a:rPr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>
                <a:ln w="0"/>
              </a:rPr>
              <a:t>  Menurut </a:t>
            </a:r>
            <a:r>
              <a:rPr lang="en-US" dirty="0" err="1">
                <a:ln w="0"/>
              </a:rPr>
              <a:t>Susanto</a:t>
            </a:r>
            <a:r>
              <a:rPr lang="en-US" dirty="0">
                <a:ln w="0"/>
              </a:rPr>
              <a:t> (2011: 164) </a:t>
            </a:r>
            <a:r>
              <a:rPr lang="en-US" dirty="0" err="1">
                <a:ln w="0"/>
              </a:rPr>
              <a:t>motorik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halus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halus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melibatkan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bagian</a:t>
            </a:r>
            <a:r>
              <a:rPr lang="en-US" dirty="0">
                <a:ln w="0"/>
              </a:rPr>
              <a:t> </a:t>
            </a:r>
          </a:p>
          <a:p>
            <a:pPr marL="402431" indent="-402431"/>
            <a:r>
              <a:rPr lang="en-US">
                <a:ln w="0"/>
              </a:rPr>
              <a:t>       Otot-otot </a:t>
            </a:r>
            <a:r>
              <a:rPr lang="en-US" dirty="0" err="1">
                <a:ln w="0"/>
              </a:rPr>
              <a:t>kecil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tertentu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saja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karena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tidak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memerlukan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tenaga</a:t>
            </a:r>
            <a:r>
              <a:rPr lang="en-US" dirty="0">
                <a:ln w="0"/>
              </a:rPr>
              <a:t> , </a:t>
            </a:r>
            <a:r>
              <a:rPr lang="en-US" dirty="0" err="1">
                <a:ln w="0"/>
              </a:rPr>
              <a:t>walaupun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begitu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gerakan</a:t>
            </a:r>
            <a:r>
              <a:rPr lang="en-US">
                <a:ln w="0"/>
              </a:rPr>
              <a:t> </a:t>
            </a:r>
          </a:p>
          <a:p>
            <a:pPr marL="402431" indent="-402431"/>
            <a:r>
              <a:rPr lang="en-US">
                <a:ln w="0"/>
              </a:rPr>
              <a:t>      yang halus </a:t>
            </a:r>
            <a:r>
              <a:rPr lang="en-US" dirty="0" err="1">
                <a:ln w="0"/>
              </a:rPr>
              <a:t>ini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memerlukan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koordinasi</a:t>
            </a:r>
            <a:r>
              <a:rPr lang="en-US" dirty="0">
                <a:ln w="0"/>
              </a:rPr>
              <a:t> yang  </a:t>
            </a:r>
            <a:r>
              <a:rPr lang="en-US" dirty="0" err="1">
                <a:ln w="0"/>
              </a:rPr>
              <a:t>cermat</a:t>
            </a:r>
            <a:endParaRPr lang="en-US" dirty="0">
              <a:ln w="0"/>
            </a:endParaRPr>
          </a:p>
          <a:p>
            <a:r>
              <a:rPr lang="en-US" dirty="0">
                <a:ln w="0"/>
              </a:rPr>
              <a:t>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A8285D-81E4-4B4A-8CB7-77C0F85A5D1F}"/>
              </a:ext>
            </a:extLst>
          </p:cNvPr>
          <p:cNvSpPr txBox="1">
            <a:spLocks/>
          </p:cNvSpPr>
          <p:nvPr/>
        </p:nvSpPr>
        <p:spPr>
          <a:xfrm>
            <a:off x="3762943" y="1226525"/>
            <a:ext cx="5735782" cy="68352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/>
              <a:t>Gerakan </a:t>
            </a:r>
            <a:r>
              <a:rPr lang="en-US" sz="2700" b="1" dirty="0" err="1"/>
              <a:t>Motorik</a:t>
            </a:r>
            <a:r>
              <a:rPr lang="en-US" sz="2700" b="1" dirty="0"/>
              <a:t> </a:t>
            </a:r>
            <a:r>
              <a:rPr lang="en-US" sz="2700" b="1" dirty="0" err="1"/>
              <a:t>Halus</a:t>
            </a:r>
            <a:r>
              <a:rPr lang="en-US" sz="2700" b="1" dirty="0"/>
              <a:t> </a:t>
            </a:r>
          </a:p>
          <a:p>
            <a:r>
              <a:rPr lang="en-US" sz="2700" b="1" dirty="0"/>
              <a:t>Anak </a:t>
            </a:r>
            <a:r>
              <a:rPr lang="en-US" sz="2700" b="1" dirty="0" err="1"/>
              <a:t>Usia</a:t>
            </a:r>
            <a:r>
              <a:rPr lang="en-US" sz="2700" b="1" dirty="0"/>
              <a:t> Dini</a:t>
            </a:r>
          </a:p>
        </p:txBody>
      </p:sp>
    </p:spTree>
    <p:extLst>
      <p:ext uri="{BB962C8B-B14F-4D97-AF65-F5344CB8AC3E}">
        <p14:creationId xmlns:p14="http://schemas.microsoft.com/office/powerpoint/2010/main" val="311028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0251" y="472040"/>
            <a:ext cx="5413847" cy="2321719"/>
          </a:xfrm>
        </p:spPr>
        <p:txBody>
          <a:bodyPr>
            <a:normAutofit/>
          </a:bodyPr>
          <a:lstStyle/>
          <a:p>
            <a:r>
              <a:rPr lang="id-ID" sz="2400" dirty="0"/>
              <a:t>Secara umum ada tiga tahap perkembangan keterampilan motorik anak </a:t>
            </a:r>
            <a:br>
              <a:rPr lang="id-ID" sz="2400" dirty="0"/>
            </a:b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48880"/>
            <a:ext cx="7358063" cy="3384376"/>
          </a:xfrm>
        </p:spPr>
        <p:txBody>
          <a:bodyPr>
            <a:normAutofit/>
          </a:bodyPr>
          <a:lstStyle/>
          <a:p>
            <a:pPr algn="l"/>
            <a:r>
              <a:rPr lang="id-ID" dirty="0"/>
              <a:t>Tahap kognitif (memahami – mengingat gerakan serupa – berfikir apa yang harus dilakukan) </a:t>
            </a:r>
          </a:p>
          <a:p>
            <a:pPr algn="l"/>
            <a:r>
              <a:rPr lang="id-ID" dirty="0"/>
              <a:t>Asosiatif (</a:t>
            </a:r>
            <a:r>
              <a:rPr lang="id-ID" i="1" dirty="0"/>
              <a:t>trial and error – bagaimana melakukan </a:t>
            </a:r>
            <a:r>
              <a:rPr lang="id-ID" dirty="0"/>
              <a:t>)</a:t>
            </a:r>
          </a:p>
          <a:p>
            <a:pPr algn="l"/>
            <a:r>
              <a:rPr lang="id-ID" dirty="0"/>
              <a:t>Autonomous (gerakan otomatis)</a:t>
            </a:r>
          </a:p>
          <a:p>
            <a:pPr marL="0" indent="0" algn="l">
              <a:buNone/>
            </a:pP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5B0D7-46BC-4DA1-8E2F-FFEA47068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ECC70-8522-4A70-893C-7317B450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9E1BF-6F94-4F06-9AB7-F5331F993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F2869C-EE3F-45B9-B2D6-36BFB994264D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52681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78EF-3BF1-4115-9B90-FE55495D8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2A9DB-4DD0-4890-A3CA-2087DC13E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D881C-D768-4EB5-8E3A-B88D92C7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9C049-0EC3-44BE-AE72-D3E43E1AA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5481A-3D02-478E-B82B-3B625E002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7650A-F4D8-4E04-9A60-127C5D9CD11E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pic>
        <p:nvPicPr>
          <p:cNvPr id="11" name="Content Placeholder 6" descr="Screen Clipping">
            <a:extLst>
              <a:ext uri="{FF2B5EF4-FFF2-40B4-BE49-F238E27FC236}">
                <a16:creationId xmlns:a16="http://schemas.microsoft.com/office/drawing/2014/main" id="{9052CC40-5BC7-4839-9823-C22B462BC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6847954" cy="44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97" y="2348880"/>
            <a:ext cx="5845895" cy="3672408"/>
          </a:xfrm>
        </p:spPr>
        <p:txBody>
          <a:bodyPr>
            <a:normAutofit/>
          </a:bodyPr>
          <a:lstStyle/>
          <a:p>
            <a:pPr algn="l"/>
            <a:r>
              <a:rPr lang="en-ID" dirty="0"/>
              <a:t>Sub-CPMK1: Mampu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Hakikat</a:t>
            </a:r>
            <a:r>
              <a:rPr lang="en-ID" dirty="0"/>
              <a:t> dan </a:t>
            </a:r>
            <a:r>
              <a:rPr lang="en-ID" dirty="0" err="1"/>
              <a:t>faktor</a:t>
            </a:r>
            <a:r>
              <a:rPr lang="en-ID" dirty="0"/>
              <a:t> yang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motorik</a:t>
            </a:r>
            <a:r>
              <a:rPr lang="en-ID" dirty="0"/>
              <a:t> (C2,A3) 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8" y="2636912"/>
            <a:ext cx="2483768" cy="184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F549D-95D5-41D2-BE69-F85D1E8B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" y="116408"/>
            <a:ext cx="696074" cy="70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85FA0-B7A2-422B-9924-92CE72D8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452" y="114705"/>
            <a:ext cx="65632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1840F-396B-45E2-A711-0095252EF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26" y="-27384"/>
            <a:ext cx="1403350" cy="105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A1FFCB-8C6E-4F28-BB9A-F4F254B87E2F}"/>
              </a:ext>
            </a:extLst>
          </p:cNvPr>
          <p:cNvSpPr txBox="1"/>
          <p:nvPr/>
        </p:nvSpPr>
        <p:spPr>
          <a:xfrm>
            <a:off x="2650224" y="99119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04145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753" y="260648"/>
            <a:ext cx="2454895" cy="1124941"/>
          </a:xfrm>
        </p:spPr>
        <p:txBody>
          <a:bodyPr>
            <a:normAutofit fontScale="90000"/>
          </a:bodyPr>
          <a:lstStyle/>
          <a:p>
            <a:r>
              <a:rPr lang="id-ID" sz="4000" dirty="0"/>
              <a:t>Taukah anda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16" y="692696"/>
            <a:ext cx="1962696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descr="E:\FabulousAmusedHarpseal-size_restric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20" y="332098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0554"/>
            <a:ext cx="3200836" cy="209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3431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F2351-32EF-411E-9036-75CF671444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A12BC-070B-4DB9-85CA-9F8314262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6328E-7799-43A8-B2E3-B580FDD1B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962B46-8C3A-4D8A-9275-A304F33F6251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5926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00" y="1700808"/>
            <a:ext cx="7415947" cy="29523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cap="none" dirty="0"/>
              <a:t>M</a:t>
            </a:r>
            <a:r>
              <a:rPr lang="id-ID" sz="2800" cap="none" dirty="0"/>
              <a:t>asa anak tk adalah masa perkembangan fisik dan kemampuan anak berlangsung sangat cepat. </a:t>
            </a:r>
            <a:endParaRPr lang="en-US" sz="2800" cap="none" dirty="0"/>
          </a:p>
          <a:p>
            <a:pPr algn="l"/>
            <a:r>
              <a:rPr lang="en-US" sz="2800" cap="none" dirty="0"/>
              <a:t>P</a:t>
            </a:r>
            <a:r>
              <a:rPr lang="id-ID" sz="2800" cap="none" dirty="0"/>
              <a:t>erkembangan motorik perkembangan motorik identik dengan perkembangan otak perkembangan kognitif, sosial emosional perlu pengembangan dengan baik dan benar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3307A-6F40-4288-956A-EC6EAFEBF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15752-AC87-4A5D-8C49-D93A6FD2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9DC5D-FDAE-4C10-814E-A94659787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1784A-C745-49E3-ACE4-8C08F89F4A52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51573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726215" cy="2952328"/>
          </a:xfrm>
        </p:spPr>
        <p:txBody>
          <a:bodyPr>
            <a:normAutofit/>
          </a:bodyPr>
          <a:lstStyle/>
          <a:p>
            <a:pPr algn="l"/>
            <a:r>
              <a:rPr lang="en-US" cap="none" dirty="0"/>
              <a:t>P</a:t>
            </a:r>
            <a:r>
              <a:rPr lang="id-ID" cap="none" dirty="0"/>
              <a:t>erkembangan motorik berhubungan dengan kondisi fisik &amp; intelektual anak.</a:t>
            </a:r>
            <a:endParaRPr lang="en-US" cap="none" dirty="0"/>
          </a:p>
          <a:p>
            <a:pPr algn="l"/>
            <a:r>
              <a:rPr lang="id-ID" cap="none" dirty="0"/>
              <a:t>faktor yg berperan: gizi, pola asuh, dan lingkungan.perkembangan fisik akan mempengaruhi bagaimana anak memandang, mempersepsi, dan membandingkan dirinya dg orang lain, juga bagaimana memandang orang lain.pengaruh perkembangan motorik terhadap perkembangan individu: hiburan, lebih independen, beradaptasi dg lingkungan, bermain &amp; bergaul dg teman sebayanya, perkembangan self concept / kepribadian anak (hurlock, 1996).</a:t>
            </a:r>
          </a:p>
          <a:p>
            <a:pPr algn="l"/>
            <a:endParaRPr lang="id-ID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75528-7419-4BDE-A6D4-C1DB5A1F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0513A-4010-44DA-BF5C-0C6D3319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76810-15CB-4904-972D-A9E93D00C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82B76-E75C-449D-9383-68B241793117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60682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6B330758-0672-4C2C-B7C8-7354E4A325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20000"/>
              </p:ext>
            </p:extLst>
          </p:nvPr>
        </p:nvGraphicFramePr>
        <p:xfrm>
          <a:off x="683568" y="1248933"/>
          <a:ext cx="766338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692">
                  <a:extLst>
                    <a:ext uri="{9D8B030D-6E8A-4147-A177-3AD203B41FA5}">
                      <a16:colId xmlns:a16="http://schemas.microsoft.com/office/drawing/2014/main" val="1135035030"/>
                    </a:ext>
                  </a:extLst>
                </a:gridCol>
                <a:gridCol w="3831692">
                  <a:extLst>
                    <a:ext uri="{9D8B030D-6E8A-4147-A177-3AD203B41FA5}">
                      <a16:colId xmlns:a16="http://schemas.microsoft.com/office/drawing/2014/main" val="2382659858"/>
                    </a:ext>
                  </a:extLst>
                </a:gridCol>
              </a:tblGrid>
              <a:tr h="379867">
                <a:tc>
                  <a:txBody>
                    <a:bodyPr/>
                    <a:lstStyle/>
                    <a:p>
                      <a:r>
                        <a:rPr lang="en-US" dirty="0" err="1"/>
                        <a:t>Pertumbuhan</a:t>
                      </a:r>
                      <a:r>
                        <a:rPr lang="en-US" dirty="0"/>
                        <a:t>: proses </a:t>
                      </a:r>
                      <a:r>
                        <a:rPr lang="en-US" dirty="0" err="1"/>
                        <a:t>perubahan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fisik</a:t>
                      </a:r>
                      <a:r>
                        <a:rPr lang="en-US" dirty="0"/>
                        <a:t> 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Perkembangan</a:t>
                      </a:r>
                      <a:r>
                        <a:rPr lang="en-US" dirty="0"/>
                        <a:t>: </a:t>
                      </a:r>
                      <a:r>
                        <a:rPr lang="en-US" dirty="0" err="1"/>
                        <a:t>perubahan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psikis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kemampuan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149586"/>
                  </a:ext>
                </a:extLst>
              </a:tr>
              <a:tr h="1716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Penambahan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tinggi</a:t>
                      </a:r>
                      <a:r>
                        <a:rPr lang="en-US" dirty="0"/>
                        <a:t> badan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Penambahan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Berat</a:t>
                      </a:r>
                      <a:r>
                        <a:rPr lang="en-US" dirty="0"/>
                        <a:t> Badan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dirty="0"/>
                    </a:p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49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A75528-7419-4BDE-A6D4-C1DB5A1F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0513A-4010-44DA-BF5C-0C6D3319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76810-15CB-4904-972D-A9E93D00C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168143"/>
            <a:ext cx="1403350" cy="105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82B76-E75C-449D-9383-68B241793117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0E377E-29EA-4F86-BFE3-6C38633CE2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0" y="1988840"/>
            <a:ext cx="1581371" cy="1247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033231-39D3-49BF-A4E8-E21C86A03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12" y="3976696"/>
            <a:ext cx="1362265" cy="1305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27F37-C6E2-45BD-B663-CEDBB0E058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62115"/>
            <a:ext cx="290553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75528-7419-4BDE-A6D4-C1DB5A1F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0513A-4010-44DA-BF5C-0C6D3319A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C76810-15CB-4904-972D-A9E93D00C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168143"/>
            <a:ext cx="1403350" cy="1050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E82B76-E75C-449D-9383-68B241793117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42AD32-556B-4046-81F8-C02260E61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3" name="Picture 2" descr="Pertumbuhan&#10;1 Bersifat Kuantitatif (Dapat&#10;Diukur)&#10;2 Pertambahan Fisik&#10;Perubahan dalam Ukuran :&#10;Fisik : Tinggi dan Berat Ba...">
            <a:extLst>
              <a:ext uri="{FF2B5EF4-FFF2-40B4-BE49-F238E27FC236}">
                <a16:creationId xmlns:a16="http://schemas.microsoft.com/office/drawing/2014/main" id="{AB8BB5D7-EE4B-4A50-B0D4-33B8CF53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9005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0BEC-BEE3-4892-971C-5BA496369D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9888" y="1482725"/>
            <a:ext cx="2424112" cy="785813"/>
          </a:xfrm>
        </p:spPr>
        <p:txBody>
          <a:bodyPr>
            <a:normAutofit fontScale="90000"/>
          </a:bodyPr>
          <a:lstStyle/>
          <a:p>
            <a:r>
              <a:rPr lang="en-US" dirty="0"/>
              <a:t>Mari Amati</a:t>
            </a:r>
            <a:endParaRPr lang="en-ID" dirty="0"/>
          </a:p>
        </p:txBody>
      </p:sp>
      <p:pic>
        <p:nvPicPr>
          <p:cNvPr id="1026" name="Picture 2" descr="Image result for kegiatan anak melipat kertas">
            <a:extLst>
              <a:ext uri="{FF2B5EF4-FFF2-40B4-BE49-F238E27FC236}">
                <a16:creationId xmlns:a16="http://schemas.microsoft.com/office/drawing/2014/main" id="{231E46AD-2F23-4FF0-9DDE-2E56CD55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5" y="1578534"/>
            <a:ext cx="2501830" cy="17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egiatan anak menggunting">
            <a:extLst>
              <a:ext uri="{FF2B5EF4-FFF2-40B4-BE49-F238E27FC236}">
                <a16:creationId xmlns:a16="http://schemas.microsoft.com/office/drawing/2014/main" id="{B961D8EA-2736-424D-A295-3EA333BA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78" y="2826403"/>
            <a:ext cx="2976311" cy="204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06C38-C4C2-4BF2-9CEA-CE35E4CD1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AB3E-8552-4094-BD1C-F5C3C499F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CBB6B-1BD4-42A1-9166-7235D3A37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FD4FF-BB85-426D-BD3E-D4D532650C15}"/>
              </a:ext>
            </a:extLst>
          </p:cNvPr>
          <p:cNvSpPr txBox="1"/>
          <p:nvPr/>
        </p:nvSpPr>
        <p:spPr>
          <a:xfrm>
            <a:off x="2650224" y="44624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98728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612" y="611434"/>
            <a:ext cx="5338490" cy="1228948"/>
          </a:xfrm>
        </p:spPr>
        <p:txBody>
          <a:bodyPr/>
          <a:lstStyle/>
          <a:p>
            <a:r>
              <a:rPr lang="id-ID" sz="4000" dirty="0"/>
              <a:t>Perkembangan Fisik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1520" y="1561236"/>
            <a:ext cx="4255592" cy="995186"/>
          </a:xfrm>
        </p:spPr>
        <p:txBody>
          <a:bodyPr>
            <a:normAutofit/>
          </a:bodyPr>
          <a:lstStyle/>
          <a:p>
            <a:r>
              <a:rPr lang="id-ID" dirty="0"/>
              <a:t>Mengapa mempelajari perkembangan fisik?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2636913"/>
            <a:ext cx="4039568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id-ID" dirty="0"/>
              <a:t>Perkembangan fisik akan menentukan keterampilan anak dalam bergerak </a:t>
            </a:r>
          </a:p>
          <a:p>
            <a:pPr algn="l"/>
            <a:r>
              <a:rPr lang="id-ID" dirty="0"/>
              <a:t>Pertumbuhan dan perkembangan fisik akan mempengaruhi bagaimana anak memandang dirinya dan bagaimana ia memandang orang lain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id-ID" dirty="0"/>
              <a:t>Pada usia 2-6 tahun, anak akan mengalami perubahan tinggi dan berat badan yang cukup menonjol</a:t>
            </a:r>
          </a:p>
          <a:p>
            <a:pPr algn="l"/>
            <a:r>
              <a:rPr lang="id-ID" dirty="0"/>
              <a:t>Rata-rata pertahunnya (selama masa kanak-kanak awal) anak akan bertambah tinggi 2,5 inci, dan bertambah berat 5-7 pon.</a:t>
            </a:r>
          </a:p>
          <a:p>
            <a:pPr algn="l"/>
            <a:r>
              <a:rPr lang="id-ID" dirty="0"/>
              <a:t>Pertambahan berat anak tidak selalu mengarah pada kegemukan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DB499-B4F0-4452-9C16-6EB8BF9A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6" y="61913"/>
            <a:ext cx="696074" cy="704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9DF593-25A2-4467-8489-9D557570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452" y="60210"/>
            <a:ext cx="656324" cy="704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8C73F-50B5-4B2C-B628-379780438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26" y="-81879"/>
            <a:ext cx="1403350" cy="1050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37F3F5-FAD0-41D6-A4F2-08733C219501}"/>
              </a:ext>
            </a:extLst>
          </p:cNvPr>
          <p:cNvSpPr txBox="1"/>
          <p:nvPr/>
        </p:nvSpPr>
        <p:spPr>
          <a:xfrm>
            <a:off x="2650224" y="16049"/>
            <a:ext cx="6098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78514316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1261</TotalTime>
  <Words>790</Words>
  <Application>Microsoft Office PowerPoint</Application>
  <PresentationFormat>On-screen Show (4:3)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</vt:lpstr>
      <vt:lpstr>Tw Cen MT</vt:lpstr>
      <vt:lpstr>Droplet</vt:lpstr>
      <vt:lpstr>PowerPoint Presentation</vt:lpstr>
      <vt:lpstr>PowerPoint Presentation</vt:lpstr>
      <vt:lpstr>Taukah anda ?</vt:lpstr>
      <vt:lpstr>PowerPoint Presentation</vt:lpstr>
      <vt:lpstr>PowerPoint Presentation</vt:lpstr>
      <vt:lpstr>PowerPoint Presentation</vt:lpstr>
      <vt:lpstr>PowerPoint Presentation</vt:lpstr>
      <vt:lpstr>Mari Amati</vt:lpstr>
      <vt:lpstr>Perkembangan Fisik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Secara umum ada tiga tahap perkembangan keterampilan motorik anak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Noor Baiti</cp:lastModifiedBy>
  <cp:revision>60</cp:revision>
  <dcterms:created xsi:type="dcterms:W3CDTF">2019-03-25T12:24:58Z</dcterms:created>
  <dcterms:modified xsi:type="dcterms:W3CDTF">2024-07-21T15:03:40Z</dcterms:modified>
</cp:coreProperties>
</file>