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Poppins" panose="00000500000000000000" pitchFamily="2" charset="0"/>
      <p:regular r:id="rId25"/>
    </p:embeddedFont>
    <p:embeddedFont>
      <p:font typeface="Poppins Bold" panose="00000800000000000000" charset="0"/>
      <p:regular r:id="rId26"/>
      <p:bold r:id="rId27"/>
    </p:embeddedFont>
    <p:embeddedFont>
      <p:font typeface="Poppins Semi-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12.svg"/><Relationship Id="rId3" Type="http://schemas.openxmlformats.org/officeDocument/2006/relationships/image" Target="../media/image66.svg"/><Relationship Id="rId7" Type="http://schemas.openxmlformats.org/officeDocument/2006/relationships/image" Target="../media/image69.png"/><Relationship Id="rId12"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10.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71.png"/><Relationship Id="rId14" Type="http://schemas.openxmlformats.org/officeDocument/2006/relationships/image" Target="../media/image73.jpe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78.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77.png"/><Relationship Id="rId2" Type="http://schemas.openxmlformats.org/officeDocument/2006/relationships/image" Target="../media/image1.png"/><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75.png"/><Relationship Id="rId10" Type="http://schemas.openxmlformats.org/officeDocument/2006/relationships/image" Target="../media/image9.svg"/><Relationship Id="rId19" Type="http://schemas.openxmlformats.org/officeDocument/2006/relationships/image" Target="../media/image7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12.svg"/><Relationship Id="rId18" Type="http://schemas.openxmlformats.org/officeDocument/2006/relationships/image" Target="../media/image85.svg"/><Relationship Id="rId26" Type="http://schemas.openxmlformats.org/officeDocument/2006/relationships/image" Target="../media/image93.svg"/><Relationship Id="rId3" Type="http://schemas.openxmlformats.org/officeDocument/2006/relationships/image" Target="../media/image66.svg"/><Relationship Id="rId21" Type="http://schemas.openxmlformats.org/officeDocument/2006/relationships/image" Target="../media/image88.png"/><Relationship Id="rId7" Type="http://schemas.openxmlformats.org/officeDocument/2006/relationships/image" Target="../media/image69.png"/><Relationship Id="rId12" Type="http://schemas.openxmlformats.org/officeDocument/2006/relationships/image" Target="../media/image11.png"/><Relationship Id="rId17" Type="http://schemas.openxmlformats.org/officeDocument/2006/relationships/image" Target="../media/image84.png"/><Relationship Id="rId25" Type="http://schemas.openxmlformats.org/officeDocument/2006/relationships/image" Target="../media/image92.png"/><Relationship Id="rId2" Type="http://schemas.openxmlformats.org/officeDocument/2006/relationships/image" Target="../media/image65.png"/><Relationship Id="rId16" Type="http://schemas.openxmlformats.org/officeDocument/2006/relationships/image" Target="../media/image83.svg"/><Relationship Id="rId20" Type="http://schemas.openxmlformats.org/officeDocument/2006/relationships/image" Target="../media/image87.svg"/><Relationship Id="rId29"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10.png"/><Relationship Id="rId24" Type="http://schemas.openxmlformats.org/officeDocument/2006/relationships/image" Target="../media/image91.svg"/><Relationship Id="rId5" Type="http://schemas.openxmlformats.org/officeDocument/2006/relationships/image" Target="../media/image67.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svg"/><Relationship Id="rId10" Type="http://schemas.openxmlformats.org/officeDocument/2006/relationships/image" Target="../media/image72.svg"/><Relationship Id="rId19" Type="http://schemas.openxmlformats.org/officeDocument/2006/relationships/image" Target="../media/image86.png"/><Relationship Id="rId4" Type="http://schemas.openxmlformats.org/officeDocument/2006/relationships/image" Target="../media/image3.png"/><Relationship Id="rId9" Type="http://schemas.openxmlformats.org/officeDocument/2006/relationships/image" Target="../media/image71.png"/><Relationship Id="rId14" Type="http://schemas.openxmlformats.org/officeDocument/2006/relationships/image" Target="../media/image81.jpeg"/><Relationship Id="rId22" Type="http://schemas.openxmlformats.org/officeDocument/2006/relationships/image" Target="../media/image89.svg"/><Relationship Id="rId27" Type="http://schemas.openxmlformats.org/officeDocument/2006/relationships/image" Target="../media/image94.png"/><Relationship Id="rId30" Type="http://schemas.openxmlformats.org/officeDocument/2006/relationships/image" Target="../media/image97.svg"/></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12.svg"/><Relationship Id="rId3" Type="http://schemas.openxmlformats.org/officeDocument/2006/relationships/image" Target="../media/image66.svg"/><Relationship Id="rId7" Type="http://schemas.openxmlformats.org/officeDocument/2006/relationships/image" Target="../media/image69.png"/><Relationship Id="rId12" Type="http://schemas.openxmlformats.org/officeDocument/2006/relationships/image" Target="../media/image1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svg"/><Relationship Id="rId11" Type="http://schemas.openxmlformats.org/officeDocument/2006/relationships/image" Target="../media/image10.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71.png"/><Relationship Id="rId14" Type="http://schemas.openxmlformats.org/officeDocument/2006/relationships/image" Target="../media/image98.jpeg"/></Relationships>
</file>

<file path=ppt/slides/_rels/slide1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103.png"/><Relationship Id="rId17" Type="http://schemas.openxmlformats.org/officeDocument/2006/relationships/image" Target="../media/image108.svg"/><Relationship Id="rId2" Type="http://schemas.openxmlformats.org/officeDocument/2006/relationships/image" Target="../media/image18.png"/><Relationship Id="rId16"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02.svg"/><Relationship Id="rId5" Type="http://schemas.openxmlformats.org/officeDocument/2006/relationships/image" Target="../media/image21.svg"/><Relationship Id="rId15" Type="http://schemas.openxmlformats.org/officeDocument/2006/relationships/image" Target="../media/image106.svg"/><Relationship Id="rId10" Type="http://schemas.openxmlformats.org/officeDocument/2006/relationships/image" Target="../media/image101.png"/><Relationship Id="rId4" Type="http://schemas.openxmlformats.org/officeDocument/2006/relationships/image" Target="../media/image20.png"/><Relationship Id="rId9" Type="http://schemas.openxmlformats.org/officeDocument/2006/relationships/image" Target="../media/image100.svg"/><Relationship Id="rId14" Type="http://schemas.openxmlformats.org/officeDocument/2006/relationships/image" Target="../media/image105.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09.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09.jpe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0.jpe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19.svg"/><Relationship Id="rId21" Type="http://schemas.openxmlformats.org/officeDocument/2006/relationships/image" Target="../media/image54.svg"/><Relationship Id="rId7" Type="http://schemas.openxmlformats.org/officeDocument/2006/relationships/image" Target="../media/image23.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18.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4.svg"/><Relationship Id="rId5" Type="http://schemas.openxmlformats.org/officeDocument/2006/relationships/image" Target="../media/image21.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20.png"/><Relationship Id="rId9" Type="http://schemas.openxmlformats.org/officeDocument/2006/relationships/image" Target="../media/image42.svg"/><Relationship Id="rId1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8.svg"/><Relationship Id="rId5" Type="http://schemas.openxmlformats.org/officeDocument/2006/relationships/image" Target="../media/image21.svg"/><Relationship Id="rId10" Type="http://schemas.openxmlformats.org/officeDocument/2006/relationships/image" Target="../media/image57.png"/><Relationship Id="rId4" Type="http://schemas.openxmlformats.org/officeDocument/2006/relationships/image" Target="../media/image20.png"/><Relationship Id="rId9" Type="http://schemas.openxmlformats.org/officeDocument/2006/relationships/image" Target="../media/image56.sv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0.svg"/><Relationship Id="rId5" Type="http://schemas.openxmlformats.org/officeDocument/2006/relationships/image" Target="../media/image21.svg"/><Relationship Id="rId10" Type="http://schemas.openxmlformats.org/officeDocument/2006/relationships/image" Target="../media/image59.png"/><Relationship Id="rId4" Type="http://schemas.openxmlformats.org/officeDocument/2006/relationships/image" Target="../media/image20.png"/><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2.svg"/><Relationship Id="rId5" Type="http://schemas.openxmlformats.org/officeDocument/2006/relationships/image" Target="../media/image21.svg"/><Relationship Id="rId10" Type="http://schemas.openxmlformats.org/officeDocument/2006/relationships/image" Target="../media/image61.png"/><Relationship Id="rId4" Type="http://schemas.openxmlformats.org/officeDocument/2006/relationships/image" Target="../media/image20.png"/><Relationship Id="rId9" Type="http://schemas.openxmlformats.org/officeDocument/2006/relationships/image" Target="../media/image56.sv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4.svg"/><Relationship Id="rId5" Type="http://schemas.openxmlformats.org/officeDocument/2006/relationships/image" Target="../media/image21.svg"/><Relationship Id="rId10" Type="http://schemas.openxmlformats.org/officeDocument/2006/relationships/image" Target="../media/image63.png"/><Relationship Id="rId4" Type="http://schemas.openxmlformats.org/officeDocument/2006/relationships/image" Target="../media/image20.png"/><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4.svg"/><Relationship Id="rId5" Type="http://schemas.openxmlformats.org/officeDocument/2006/relationships/image" Target="../media/image21.svg"/><Relationship Id="rId10" Type="http://schemas.openxmlformats.org/officeDocument/2006/relationships/image" Target="../media/image63.png"/><Relationship Id="rId4" Type="http://schemas.openxmlformats.org/officeDocument/2006/relationships/image" Target="../media/image20.png"/><Relationship Id="rId9"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10819302"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6603" r="-36603"/>
              </a:stretch>
            </a:blipFill>
          </p:spPr>
        </p:sp>
      </p:grpSp>
      <p:grpSp>
        <p:nvGrpSpPr>
          <p:cNvPr id="13" name="Group 13"/>
          <p:cNvGrpSpPr/>
          <p:nvPr/>
        </p:nvGrpSpPr>
        <p:grpSpPr>
          <a:xfrm rot="-1775767">
            <a:off x="13825705" y="847278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75767">
            <a:off x="11104039" y="765857"/>
            <a:ext cx="4968491" cy="236003"/>
            <a:chOff x="0" y="0"/>
            <a:chExt cx="6624655" cy="314671"/>
          </a:xfrm>
        </p:grpSpPr>
        <p:sp>
          <p:nvSpPr>
            <p:cNvPr id="16" name="Freeform 16"/>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7" name="Group 17"/>
          <p:cNvGrpSpPr/>
          <p:nvPr/>
        </p:nvGrpSpPr>
        <p:grpSpPr>
          <a:xfrm rot="1804615">
            <a:off x="9891747" y="8537528"/>
            <a:ext cx="4644064" cy="220593"/>
            <a:chOff x="0" y="0"/>
            <a:chExt cx="6192085" cy="294124"/>
          </a:xfrm>
        </p:grpSpPr>
        <p:sp>
          <p:nvSpPr>
            <p:cNvPr id="18" name="Freeform 18"/>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9" name="Freeform 19"/>
          <p:cNvSpPr/>
          <p:nvPr/>
        </p:nvSpPr>
        <p:spPr>
          <a:xfrm>
            <a:off x="479201" y="436765"/>
            <a:ext cx="1586077" cy="1586077"/>
          </a:xfrm>
          <a:custGeom>
            <a:avLst/>
            <a:gdLst/>
            <a:ahLst/>
            <a:cxnLst/>
            <a:rect l="l" t="t" r="r" b="b"/>
            <a:pathLst>
              <a:path w="1586077" h="1586077">
                <a:moveTo>
                  <a:pt x="0" y="0"/>
                </a:moveTo>
                <a:lnTo>
                  <a:pt x="1586077" y="0"/>
                </a:lnTo>
                <a:lnTo>
                  <a:pt x="1586077" y="1586078"/>
                </a:lnTo>
                <a:lnTo>
                  <a:pt x="0" y="1586078"/>
                </a:lnTo>
                <a:lnTo>
                  <a:pt x="0" y="0"/>
                </a:lnTo>
                <a:close/>
              </a:path>
            </a:pathLst>
          </a:custGeom>
          <a:blipFill>
            <a:blip r:embed="rId15"/>
            <a:stretch>
              <a:fillRect/>
            </a:stretch>
          </a:blipFill>
        </p:spPr>
      </p:sp>
      <p:sp>
        <p:nvSpPr>
          <p:cNvPr id="20" name="Freeform 20"/>
          <p:cNvSpPr/>
          <p:nvPr/>
        </p:nvSpPr>
        <p:spPr>
          <a:xfrm>
            <a:off x="2323768" y="522262"/>
            <a:ext cx="2655878" cy="1415085"/>
          </a:xfrm>
          <a:custGeom>
            <a:avLst/>
            <a:gdLst/>
            <a:ahLst/>
            <a:cxnLst/>
            <a:rect l="l" t="t" r="r" b="b"/>
            <a:pathLst>
              <a:path w="2655878" h="1415085">
                <a:moveTo>
                  <a:pt x="0" y="0"/>
                </a:moveTo>
                <a:lnTo>
                  <a:pt x="2655878" y="0"/>
                </a:lnTo>
                <a:lnTo>
                  <a:pt x="2655878" y="1415085"/>
                </a:lnTo>
                <a:lnTo>
                  <a:pt x="0" y="1415085"/>
                </a:lnTo>
                <a:lnTo>
                  <a:pt x="0" y="0"/>
                </a:lnTo>
                <a:close/>
              </a:path>
            </a:pathLst>
          </a:custGeom>
          <a:blipFill>
            <a:blip r:embed="rId16"/>
            <a:stretch>
              <a:fillRect/>
            </a:stretch>
          </a:blipFill>
        </p:spPr>
      </p:sp>
      <p:sp>
        <p:nvSpPr>
          <p:cNvPr id="21" name="Freeform 21"/>
          <p:cNvSpPr/>
          <p:nvPr/>
        </p:nvSpPr>
        <p:spPr>
          <a:xfrm>
            <a:off x="5262374" y="344180"/>
            <a:ext cx="1869210" cy="1869210"/>
          </a:xfrm>
          <a:custGeom>
            <a:avLst/>
            <a:gdLst/>
            <a:ahLst/>
            <a:cxnLst/>
            <a:rect l="l" t="t" r="r" b="b"/>
            <a:pathLst>
              <a:path w="1869210" h="1869210">
                <a:moveTo>
                  <a:pt x="0" y="0"/>
                </a:moveTo>
                <a:lnTo>
                  <a:pt x="1869210" y="0"/>
                </a:lnTo>
                <a:lnTo>
                  <a:pt x="1869210" y="1869211"/>
                </a:lnTo>
                <a:lnTo>
                  <a:pt x="0" y="1869211"/>
                </a:lnTo>
                <a:lnTo>
                  <a:pt x="0" y="0"/>
                </a:lnTo>
                <a:close/>
              </a:path>
            </a:pathLst>
          </a:custGeom>
          <a:blipFill>
            <a:blip r:embed="rId17"/>
            <a:stretch>
              <a:fillRect/>
            </a:stretch>
          </a:blipFill>
        </p:spPr>
      </p:sp>
      <p:sp>
        <p:nvSpPr>
          <p:cNvPr id="22" name="Freeform 22"/>
          <p:cNvSpPr/>
          <p:nvPr/>
        </p:nvSpPr>
        <p:spPr>
          <a:xfrm>
            <a:off x="7324111" y="344180"/>
            <a:ext cx="2019705" cy="1869210"/>
          </a:xfrm>
          <a:custGeom>
            <a:avLst/>
            <a:gdLst/>
            <a:ahLst/>
            <a:cxnLst/>
            <a:rect l="l" t="t" r="r" b="b"/>
            <a:pathLst>
              <a:path w="2019705" h="1869210">
                <a:moveTo>
                  <a:pt x="0" y="0"/>
                </a:moveTo>
                <a:lnTo>
                  <a:pt x="2019705" y="0"/>
                </a:lnTo>
                <a:lnTo>
                  <a:pt x="2019705" y="1869211"/>
                </a:lnTo>
                <a:lnTo>
                  <a:pt x="0" y="1869211"/>
                </a:lnTo>
                <a:lnTo>
                  <a:pt x="0" y="0"/>
                </a:lnTo>
                <a:close/>
              </a:path>
            </a:pathLst>
          </a:custGeom>
          <a:blipFill>
            <a:blip r:embed="rId18"/>
            <a:stretch>
              <a:fillRect/>
            </a:stretch>
          </a:blipFill>
        </p:spPr>
      </p:sp>
      <p:sp>
        <p:nvSpPr>
          <p:cNvPr id="23" name="TextBox 23"/>
          <p:cNvSpPr txBox="1"/>
          <p:nvPr/>
        </p:nvSpPr>
        <p:spPr>
          <a:xfrm>
            <a:off x="1174452" y="8547776"/>
            <a:ext cx="5931579" cy="525785"/>
          </a:xfrm>
          <a:prstGeom prst="rect">
            <a:avLst/>
          </a:prstGeom>
        </p:spPr>
        <p:txBody>
          <a:bodyPr lIns="0" tIns="0" rIns="0" bIns="0" rtlCol="0" anchor="t">
            <a:spAutoFit/>
          </a:bodyPr>
          <a:lstStyle/>
          <a:p>
            <a:pPr algn="l">
              <a:lnSpc>
                <a:spcPts val="4108"/>
              </a:lnSpc>
            </a:pPr>
            <a:r>
              <a:rPr lang="en-US" sz="3603" dirty="0">
                <a:solidFill>
                  <a:srgbClr val="000000"/>
                </a:solidFill>
                <a:latin typeface="Poppins Semi-Bold"/>
                <a:ea typeface="Poppins Semi-Bold"/>
                <a:cs typeface="Poppins Semi-Bold"/>
                <a:sym typeface="Poppins Semi-Bold"/>
              </a:rPr>
              <a:t>Titin </a:t>
            </a:r>
            <a:r>
              <a:rPr lang="en-US" sz="3603" dirty="0" err="1">
                <a:solidFill>
                  <a:srgbClr val="000000"/>
                </a:solidFill>
                <a:latin typeface="Poppins Semi-Bold"/>
                <a:ea typeface="Poppins Semi-Bold"/>
                <a:cs typeface="Poppins Semi-Bold"/>
                <a:sym typeface="Poppins Semi-Bold"/>
              </a:rPr>
              <a:t>Hargyatni</a:t>
            </a:r>
            <a:r>
              <a:rPr lang="en-US" sz="3603">
                <a:solidFill>
                  <a:srgbClr val="000000"/>
                </a:solidFill>
                <a:latin typeface="Poppins Semi-Bold"/>
                <a:ea typeface="Poppins Semi-Bold"/>
                <a:cs typeface="Poppins Semi-Bold"/>
                <a:sym typeface="Poppins Semi-Bold"/>
              </a:rPr>
              <a:t>, S.E., M.M</a:t>
            </a:r>
            <a:endParaRPr lang="en-US" sz="3603" dirty="0">
              <a:solidFill>
                <a:srgbClr val="000000"/>
              </a:solidFill>
              <a:latin typeface="Poppins Semi-Bold"/>
              <a:ea typeface="Poppins Semi-Bold"/>
              <a:cs typeface="Poppins Semi-Bold"/>
              <a:sym typeface="Poppins Semi-Bold"/>
            </a:endParaRPr>
          </a:p>
        </p:txBody>
      </p:sp>
      <p:sp>
        <p:nvSpPr>
          <p:cNvPr id="24" name="TextBox 24"/>
          <p:cNvSpPr txBox="1"/>
          <p:nvPr/>
        </p:nvSpPr>
        <p:spPr>
          <a:xfrm>
            <a:off x="1174452" y="8286503"/>
            <a:ext cx="4436881" cy="333873"/>
          </a:xfrm>
          <a:prstGeom prst="rect">
            <a:avLst/>
          </a:prstGeom>
        </p:spPr>
        <p:txBody>
          <a:bodyPr lIns="0" tIns="0" rIns="0" bIns="0" rtlCol="0" anchor="t">
            <a:spAutoFit/>
          </a:bodyPr>
          <a:lstStyle/>
          <a:p>
            <a:pPr algn="l">
              <a:lnSpc>
                <a:spcPts val="2383"/>
              </a:lnSpc>
            </a:pPr>
            <a:r>
              <a:rPr lang="en-US" sz="2091">
                <a:solidFill>
                  <a:srgbClr val="000000"/>
                </a:solidFill>
                <a:latin typeface="Poppins"/>
                <a:ea typeface="Poppins"/>
                <a:cs typeface="Poppins"/>
                <a:sym typeface="Poppins"/>
              </a:rPr>
              <a:t>Dosen Pengampu</a:t>
            </a:r>
          </a:p>
        </p:txBody>
      </p:sp>
      <p:sp>
        <p:nvSpPr>
          <p:cNvPr id="25" name="TextBox 25"/>
          <p:cNvSpPr txBox="1"/>
          <p:nvPr/>
        </p:nvSpPr>
        <p:spPr>
          <a:xfrm>
            <a:off x="1174452" y="2786685"/>
            <a:ext cx="8823293" cy="2861921"/>
          </a:xfrm>
          <a:prstGeom prst="rect">
            <a:avLst/>
          </a:prstGeom>
        </p:spPr>
        <p:txBody>
          <a:bodyPr lIns="0" tIns="0" rIns="0" bIns="0" rtlCol="0" anchor="t">
            <a:spAutoFit/>
          </a:bodyPr>
          <a:lstStyle/>
          <a:p>
            <a:pPr algn="l">
              <a:lnSpc>
                <a:spcPts val="7267"/>
              </a:lnSpc>
            </a:pPr>
            <a:r>
              <a:rPr lang="en-US" sz="6375">
                <a:solidFill>
                  <a:srgbClr val="024A59"/>
                </a:solidFill>
                <a:latin typeface="Poppins Bold"/>
                <a:ea typeface="Poppins Bold"/>
                <a:cs typeface="Poppins Bold"/>
                <a:sym typeface="Poppins Bold"/>
              </a:rPr>
              <a:t>Keberhasilan dan Kegagalan Sistem</a:t>
            </a:r>
          </a:p>
          <a:p>
            <a:pPr algn="l">
              <a:lnSpc>
                <a:spcPts val="7267"/>
              </a:lnSpc>
            </a:pPr>
            <a:r>
              <a:rPr lang="en-US" sz="6375">
                <a:solidFill>
                  <a:srgbClr val="024A59"/>
                </a:solidFill>
                <a:latin typeface="Poppins Bold"/>
                <a:ea typeface="Poppins Bold"/>
                <a:cs typeface="Poppins Bold"/>
                <a:sym typeface="Poppins Bold"/>
              </a:rPr>
              <a:t>Informasi</a:t>
            </a:r>
          </a:p>
        </p:txBody>
      </p:sp>
      <p:sp>
        <p:nvSpPr>
          <p:cNvPr id="26" name="TextBox 26"/>
          <p:cNvSpPr txBox="1"/>
          <p:nvPr/>
        </p:nvSpPr>
        <p:spPr>
          <a:xfrm>
            <a:off x="1174452" y="5907978"/>
            <a:ext cx="9421035" cy="938203"/>
          </a:xfrm>
          <a:prstGeom prst="rect">
            <a:avLst/>
          </a:prstGeom>
        </p:spPr>
        <p:txBody>
          <a:bodyPr lIns="0" tIns="0" rIns="0" bIns="0" rtlCol="0" anchor="t">
            <a:spAutoFit/>
          </a:bodyPr>
          <a:lstStyle/>
          <a:p>
            <a:pPr algn="l">
              <a:lnSpc>
                <a:spcPts val="3960"/>
              </a:lnSpc>
            </a:pPr>
            <a:r>
              <a:rPr lang="en-US" sz="3473" spc="149">
                <a:solidFill>
                  <a:srgbClr val="FF8C02"/>
                </a:solidFill>
                <a:latin typeface="Poppins Semi-Bold"/>
                <a:ea typeface="Poppins Semi-Bold"/>
                <a:cs typeface="Poppins Semi-Bold"/>
                <a:sym typeface="Poppins Semi-Bold"/>
              </a:rPr>
              <a:t>Pertemuan 14</a:t>
            </a:r>
          </a:p>
          <a:p>
            <a:pPr algn="l">
              <a:lnSpc>
                <a:spcPts val="3162"/>
              </a:lnSpc>
            </a:pPr>
            <a:r>
              <a:rPr lang="en-US" sz="2772" spc="118">
                <a:solidFill>
                  <a:srgbClr val="FF8C02"/>
                </a:solidFill>
                <a:latin typeface="Poppins Semi-Bold"/>
                <a:ea typeface="Poppins Semi-Bold"/>
                <a:cs typeface="Poppins Semi-Bold"/>
                <a:sym typeface="Poppins Semi-Bold"/>
              </a:rPr>
              <a:t>Mata Kuliah : Sistem Informasi Manajemen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41583" y="7838478"/>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812304">
            <a:off x="5458552" y="9539347"/>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213088" y="5937591"/>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017308" y="-4483740"/>
            <a:ext cx="14557059" cy="12396067"/>
          </a:xfrm>
          <a:custGeom>
            <a:avLst/>
            <a:gdLst/>
            <a:ahLst/>
            <a:cxnLst/>
            <a:rect l="l" t="t" r="r" b="b"/>
            <a:pathLst>
              <a:path w="14557059" h="12396067">
                <a:moveTo>
                  <a:pt x="0" y="0"/>
                </a:moveTo>
                <a:lnTo>
                  <a:pt x="14557059" y="0"/>
                </a:lnTo>
                <a:lnTo>
                  <a:pt x="14557059" y="12396066"/>
                </a:lnTo>
                <a:lnTo>
                  <a:pt x="0" y="123960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6487963" y="-3219194"/>
            <a:ext cx="16466104" cy="14021714"/>
          </a:xfrm>
          <a:custGeom>
            <a:avLst/>
            <a:gdLst/>
            <a:ahLst/>
            <a:cxnLst/>
            <a:rect l="l" t="t" r="r" b="b"/>
            <a:pathLst>
              <a:path w="16466104" h="14021714">
                <a:moveTo>
                  <a:pt x="0" y="0"/>
                </a:moveTo>
                <a:lnTo>
                  <a:pt x="16466103" y="0"/>
                </a:lnTo>
                <a:lnTo>
                  <a:pt x="16466103" y="14021713"/>
                </a:lnTo>
                <a:lnTo>
                  <a:pt x="0" y="14021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28049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478181"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701996"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6603" r="-36603"/>
              </a:stretch>
            </a:blipFill>
          </p:spPr>
        </p:sp>
      </p:grpSp>
      <p:grpSp>
        <p:nvGrpSpPr>
          <p:cNvPr id="13" name="Group 13"/>
          <p:cNvGrpSpPr/>
          <p:nvPr/>
        </p:nvGrpSpPr>
        <p:grpSpPr>
          <a:xfrm rot="1792715">
            <a:off x="-615248" y="838449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92182">
            <a:off x="3792011" y="8530453"/>
            <a:ext cx="4644064" cy="220593"/>
            <a:chOff x="0" y="0"/>
            <a:chExt cx="6192085" cy="294124"/>
          </a:xfrm>
        </p:grpSpPr>
        <p:sp>
          <p:nvSpPr>
            <p:cNvPr id="16" name="Freeform 16"/>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7" name="TextBox 17"/>
          <p:cNvSpPr txBox="1"/>
          <p:nvPr/>
        </p:nvSpPr>
        <p:spPr>
          <a:xfrm>
            <a:off x="8848604" y="2937846"/>
            <a:ext cx="8410696" cy="5107940"/>
          </a:xfrm>
          <a:prstGeom prst="rect">
            <a:avLst/>
          </a:prstGeom>
        </p:spPr>
        <p:txBody>
          <a:bodyPr lIns="0" tIns="0" rIns="0" bIns="0" rtlCol="0" anchor="t">
            <a:spAutoFit/>
          </a:bodyPr>
          <a:lstStyle/>
          <a:p>
            <a:pPr algn="l">
              <a:lnSpc>
                <a:spcPts val="3639"/>
              </a:lnSpc>
            </a:pPr>
            <a:r>
              <a:rPr lang="en-US" sz="2799">
                <a:solidFill>
                  <a:srgbClr val="000000"/>
                </a:solidFill>
                <a:latin typeface="Poppins Bold"/>
                <a:ea typeface="Poppins Bold"/>
                <a:cs typeface="Poppins Bold"/>
                <a:sym typeface="Poppins Bold"/>
              </a:rPr>
              <a:t>• Kepuasan </a:t>
            </a:r>
            <a:r>
              <a:rPr lang="en-US" sz="2799">
                <a:solidFill>
                  <a:srgbClr val="000000"/>
                </a:solidFill>
                <a:latin typeface="Poppins"/>
                <a:ea typeface="Poppins"/>
                <a:cs typeface="Poppins"/>
                <a:sym typeface="Poppins"/>
              </a:rPr>
              <a:t>para pelanggan terhadap sistem </a:t>
            </a:r>
          </a:p>
          <a:p>
            <a:pPr algn="l">
              <a:lnSpc>
                <a:spcPts val="3639"/>
              </a:lnSpc>
            </a:pPr>
            <a:r>
              <a:rPr lang="en-US" sz="2799">
                <a:solidFill>
                  <a:srgbClr val="000000"/>
                </a:solidFill>
                <a:latin typeface="Poppins"/>
                <a:ea typeface="Poppins"/>
                <a:cs typeface="Poppins"/>
                <a:sym typeface="Poppins"/>
              </a:rPr>
              <a:t>  (user satisfaction with the system) atau</a:t>
            </a:r>
          </a:p>
          <a:p>
            <a:pPr algn="l">
              <a:lnSpc>
                <a:spcPts val="3639"/>
              </a:lnSpc>
            </a:pPr>
            <a:r>
              <a:rPr lang="en-US" sz="2799">
                <a:solidFill>
                  <a:srgbClr val="000000"/>
                </a:solidFill>
                <a:latin typeface="Poppins"/>
                <a:ea typeface="Poppins"/>
                <a:cs typeface="Poppins"/>
                <a:sym typeface="Poppins"/>
              </a:rPr>
              <a:t>   customers polling satisfaction.</a:t>
            </a:r>
          </a:p>
          <a:p>
            <a:pPr algn="l">
              <a:lnSpc>
                <a:spcPts val="3639"/>
              </a:lnSpc>
            </a:pPr>
            <a:r>
              <a:rPr lang="en-US" sz="2799">
                <a:solidFill>
                  <a:srgbClr val="000000"/>
                </a:solidFill>
                <a:latin typeface="Poppins Bold"/>
                <a:ea typeface="Poppins Bold"/>
                <a:cs typeface="Poppins Bold"/>
                <a:sym typeface="Poppins Bold"/>
              </a:rPr>
              <a:t> </a:t>
            </a:r>
          </a:p>
          <a:p>
            <a:pPr algn="l">
              <a:lnSpc>
                <a:spcPts val="3639"/>
              </a:lnSpc>
            </a:pPr>
            <a:r>
              <a:rPr lang="en-US" sz="2799">
                <a:solidFill>
                  <a:srgbClr val="000000"/>
                </a:solidFill>
                <a:latin typeface="Poppins Bold"/>
                <a:ea typeface="Poppins Bold"/>
                <a:cs typeface="Poppins Bold"/>
                <a:sym typeface="Poppins Bold"/>
              </a:rPr>
              <a:t>• Tujuan</a:t>
            </a:r>
            <a:r>
              <a:rPr lang="en-US" sz="2799">
                <a:solidFill>
                  <a:srgbClr val="000000"/>
                </a:solidFill>
                <a:latin typeface="Poppins"/>
                <a:ea typeface="Poppins"/>
                <a:cs typeface="Poppins"/>
                <a:sym typeface="Poppins"/>
              </a:rPr>
              <a:t> yang dicapai oleh sistem tersebut</a:t>
            </a:r>
          </a:p>
          <a:p>
            <a:pPr algn="l">
              <a:lnSpc>
                <a:spcPts val="3639"/>
              </a:lnSpc>
            </a:pPr>
            <a:r>
              <a:rPr lang="en-US" sz="2799">
                <a:solidFill>
                  <a:srgbClr val="000000"/>
                </a:solidFill>
                <a:latin typeface="Poppins"/>
                <a:ea typeface="Poppins"/>
                <a:cs typeface="Poppins"/>
                <a:sym typeface="Poppins"/>
              </a:rPr>
              <a:t>  dengan variabel peningkatan kinerja</a:t>
            </a:r>
          </a:p>
          <a:p>
            <a:pPr algn="l">
              <a:lnSpc>
                <a:spcPts val="3639"/>
              </a:lnSpc>
            </a:pPr>
            <a:r>
              <a:rPr lang="en-US" sz="2799">
                <a:solidFill>
                  <a:srgbClr val="000000"/>
                </a:solidFill>
                <a:latin typeface="Poppins"/>
                <a:ea typeface="Poppins"/>
                <a:cs typeface="Poppins"/>
                <a:sym typeface="Poppins"/>
              </a:rPr>
              <a:t>   perusahaan </a:t>
            </a:r>
          </a:p>
          <a:p>
            <a:pPr algn="l">
              <a:lnSpc>
                <a:spcPts val="3639"/>
              </a:lnSpc>
            </a:pPr>
            <a:endParaRPr lang="en-US" sz="2799">
              <a:solidFill>
                <a:srgbClr val="000000"/>
              </a:solidFill>
              <a:latin typeface="Poppins"/>
              <a:ea typeface="Poppins"/>
              <a:cs typeface="Poppins"/>
              <a:sym typeface="Poppins"/>
            </a:endParaRPr>
          </a:p>
          <a:p>
            <a:pPr algn="l">
              <a:lnSpc>
                <a:spcPts val="3639"/>
              </a:lnSpc>
            </a:pPr>
            <a:r>
              <a:rPr lang="en-US" sz="2799">
                <a:solidFill>
                  <a:srgbClr val="000000"/>
                </a:solidFill>
                <a:latin typeface="Poppins Bold"/>
                <a:ea typeface="Poppins Bold"/>
                <a:cs typeface="Poppins Bold"/>
                <a:sym typeface="Poppins Bold"/>
              </a:rPr>
              <a:t>• Imbal balik keuangan</a:t>
            </a:r>
            <a:r>
              <a:rPr lang="en-US" sz="2799">
                <a:solidFill>
                  <a:srgbClr val="000000"/>
                </a:solidFill>
                <a:latin typeface="Poppins"/>
                <a:ea typeface="Poppins"/>
                <a:cs typeface="Poppins"/>
                <a:sym typeface="Poppins"/>
              </a:rPr>
              <a:t> (financial payoff)</a:t>
            </a:r>
          </a:p>
          <a:p>
            <a:pPr algn="l">
              <a:lnSpc>
                <a:spcPts val="3639"/>
              </a:lnSpc>
            </a:pPr>
            <a:r>
              <a:rPr lang="en-US" sz="2799">
                <a:solidFill>
                  <a:srgbClr val="000000"/>
                </a:solidFill>
                <a:latin typeface="Poppins"/>
                <a:ea typeface="Poppins"/>
                <a:cs typeface="Poppins"/>
                <a:sym typeface="Poppins"/>
              </a:rPr>
              <a:t>   untuk organisasi</a:t>
            </a:r>
          </a:p>
          <a:p>
            <a:pPr algn="l">
              <a:lnSpc>
                <a:spcPts val="3639"/>
              </a:lnSpc>
            </a:pPr>
            <a:endParaRPr lang="en-US" sz="2799">
              <a:solidFill>
                <a:srgbClr val="000000"/>
              </a:solidFill>
              <a:latin typeface="Poppins"/>
              <a:ea typeface="Poppins"/>
              <a:cs typeface="Poppins"/>
              <a:sym typeface="Poppins"/>
            </a:endParaRPr>
          </a:p>
        </p:txBody>
      </p:sp>
      <p:sp>
        <p:nvSpPr>
          <p:cNvPr id="18" name="TextBox 18"/>
          <p:cNvSpPr txBox="1"/>
          <p:nvPr/>
        </p:nvSpPr>
        <p:spPr>
          <a:xfrm>
            <a:off x="11664791" y="1009650"/>
            <a:ext cx="5594509" cy="1335405"/>
          </a:xfrm>
          <a:prstGeom prst="rect">
            <a:avLst/>
          </a:prstGeom>
        </p:spPr>
        <p:txBody>
          <a:bodyPr lIns="0" tIns="0" rIns="0" bIns="0" rtlCol="0" anchor="t">
            <a:spAutoFit/>
          </a:bodyPr>
          <a:lstStyle/>
          <a:p>
            <a:pPr algn="r">
              <a:lnSpc>
                <a:spcPts val="5083"/>
              </a:lnSpc>
            </a:pPr>
            <a:r>
              <a:rPr lang="en-US" sz="4498" spc="-134">
                <a:solidFill>
                  <a:srgbClr val="000000"/>
                </a:solidFill>
                <a:latin typeface="Poppins Bold"/>
                <a:ea typeface="Poppins Bold"/>
                <a:cs typeface="Poppins Bold"/>
                <a:sym typeface="Poppins Bold"/>
              </a:rPr>
              <a:t>Mengukur Kesuksesan Sistem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10819302"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52640" r="-52641"/>
              </a:stretch>
            </a:blipFill>
          </p:spPr>
        </p:sp>
      </p:grpSp>
      <p:grpSp>
        <p:nvGrpSpPr>
          <p:cNvPr id="13" name="Group 13"/>
          <p:cNvGrpSpPr/>
          <p:nvPr/>
        </p:nvGrpSpPr>
        <p:grpSpPr>
          <a:xfrm rot="-1775767">
            <a:off x="13825705" y="847278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75767">
            <a:off x="11104039" y="765857"/>
            <a:ext cx="4968491" cy="236003"/>
            <a:chOff x="0" y="0"/>
            <a:chExt cx="6624655" cy="314671"/>
          </a:xfrm>
        </p:grpSpPr>
        <p:sp>
          <p:nvSpPr>
            <p:cNvPr id="16" name="Freeform 16"/>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7" name="Group 17"/>
          <p:cNvGrpSpPr/>
          <p:nvPr/>
        </p:nvGrpSpPr>
        <p:grpSpPr>
          <a:xfrm rot="1804615">
            <a:off x="9891747" y="8537528"/>
            <a:ext cx="4644064" cy="220593"/>
            <a:chOff x="0" y="0"/>
            <a:chExt cx="6192085" cy="294124"/>
          </a:xfrm>
        </p:grpSpPr>
        <p:sp>
          <p:nvSpPr>
            <p:cNvPr id="18" name="Freeform 18"/>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9" name="Freeform 19"/>
          <p:cNvSpPr/>
          <p:nvPr/>
        </p:nvSpPr>
        <p:spPr>
          <a:xfrm>
            <a:off x="1028700" y="6928618"/>
            <a:ext cx="4295568" cy="2669004"/>
          </a:xfrm>
          <a:custGeom>
            <a:avLst/>
            <a:gdLst/>
            <a:ahLst/>
            <a:cxnLst/>
            <a:rect l="l" t="t" r="r" b="b"/>
            <a:pathLst>
              <a:path w="4295568" h="2669004">
                <a:moveTo>
                  <a:pt x="0" y="0"/>
                </a:moveTo>
                <a:lnTo>
                  <a:pt x="4295568" y="0"/>
                </a:lnTo>
                <a:lnTo>
                  <a:pt x="4295568" y="2669004"/>
                </a:lnTo>
                <a:lnTo>
                  <a:pt x="0" y="26690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0" name="Freeform 20"/>
          <p:cNvSpPr/>
          <p:nvPr/>
        </p:nvSpPr>
        <p:spPr>
          <a:xfrm>
            <a:off x="5790993" y="3660444"/>
            <a:ext cx="4295568" cy="2669004"/>
          </a:xfrm>
          <a:custGeom>
            <a:avLst/>
            <a:gdLst/>
            <a:ahLst/>
            <a:cxnLst/>
            <a:rect l="l" t="t" r="r" b="b"/>
            <a:pathLst>
              <a:path w="4295568" h="2669004">
                <a:moveTo>
                  <a:pt x="0" y="0"/>
                </a:moveTo>
                <a:lnTo>
                  <a:pt x="4295568" y="0"/>
                </a:lnTo>
                <a:lnTo>
                  <a:pt x="4295568" y="2669004"/>
                </a:lnTo>
                <a:lnTo>
                  <a:pt x="0" y="26690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1" name="Freeform 21"/>
          <p:cNvSpPr/>
          <p:nvPr/>
        </p:nvSpPr>
        <p:spPr>
          <a:xfrm>
            <a:off x="5351675" y="6388192"/>
            <a:ext cx="4295568" cy="2669004"/>
          </a:xfrm>
          <a:custGeom>
            <a:avLst/>
            <a:gdLst/>
            <a:ahLst/>
            <a:cxnLst/>
            <a:rect l="l" t="t" r="r" b="b"/>
            <a:pathLst>
              <a:path w="4295568" h="2669004">
                <a:moveTo>
                  <a:pt x="0" y="0"/>
                </a:moveTo>
                <a:lnTo>
                  <a:pt x="4295568" y="0"/>
                </a:lnTo>
                <a:lnTo>
                  <a:pt x="4295568" y="2669004"/>
                </a:lnTo>
                <a:lnTo>
                  <a:pt x="0" y="26690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2" name="TextBox 22"/>
          <p:cNvSpPr txBox="1"/>
          <p:nvPr/>
        </p:nvSpPr>
        <p:spPr>
          <a:xfrm>
            <a:off x="1028700" y="990600"/>
            <a:ext cx="6377522" cy="723900"/>
          </a:xfrm>
          <a:prstGeom prst="rect">
            <a:avLst/>
          </a:prstGeom>
        </p:spPr>
        <p:txBody>
          <a:bodyPr lIns="0" tIns="0" rIns="0" bIns="0" rtlCol="0" anchor="t">
            <a:spAutoFit/>
          </a:bodyPr>
          <a:lstStyle/>
          <a:p>
            <a:pPr algn="l">
              <a:lnSpc>
                <a:spcPts val="5173"/>
              </a:lnSpc>
            </a:pPr>
            <a:r>
              <a:rPr lang="en-US" sz="4500">
                <a:solidFill>
                  <a:srgbClr val="000000"/>
                </a:solidFill>
                <a:latin typeface="Poppins Bold"/>
                <a:ea typeface="Poppins Bold"/>
                <a:cs typeface="Poppins Bold"/>
                <a:sym typeface="Poppins Bold"/>
              </a:rPr>
              <a:t>Penyebab Kegagalan</a:t>
            </a:r>
          </a:p>
        </p:txBody>
      </p:sp>
      <p:sp>
        <p:nvSpPr>
          <p:cNvPr id="23" name="TextBox 23"/>
          <p:cNvSpPr txBox="1"/>
          <p:nvPr/>
        </p:nvSpPr>
        <p:spPr>
          <a:xfrm>
            <a:off x="1604176" y="4635019"/>
            <a:ext cx="3144616" cy="622300"/>
          </a:xfrm>
          <a:prstGeom prst="rect">
            <a:avLst/>
          </a:prstGeom>
        </p:spPr>
        <p:txBody>
          <a:bodyPr lIns="0" tIns="0" rIns="0" bIns="0" rtlCol="0" anchor="t">
            <a:spAutoFit/>
          </a:bodyPr>
          <a:lstStyle/>
          <a:p>
            <a:pPr algn="ctr">
              <a:lnSpc>
                <a:spcPts val="2300"/>
              </a:lnSpc>
            </a:pPr>
            <a:r>
              <a:rPr lang="en-US" sz="2000">
                <a:solidFill>
                  <a:srgbClr val="FFFFFF"/>
                </a:solidFill>
                <a:latin typeface="Poppins Bold"/>
                <a:ea typeface="Poppins Bold"/>
                <a:cs typeface="Poppins Bold"/>
                <a:sym typeface="Poppins Bold"/>
              </a:rPr>
              <a:t>Establish a Consistent Reporting Schedule</a:t>
            </a:r>
          </a:p>
        </p:txBody>
      </p:sp>
      <p:sp>
        <p:nvSpPr>
          <p:cNvPr id="24" name="TextBox 24"/>
          <p:cNvSpPr txBox="1"/>
          <p:nvPr/>
        </p:nvSpPr>
        <p:spPr>
          <a:xfrm>
            <a:off x="1604176" y="5343615"/>
            <a:ext cx="3144616" cy="952500"/>
          </a:xfrm>
          <a:prstGeom prst="rect">
            <a:avLst/>
          </a:prstGeom>
        </p:spPr>
        <p:txBody>
          <a:bodyPr lIns="0" tIns="0" rIns="0" bIns="0" rtlCol="0" anchor="t">
            <a:spAutoFit/>
          </a:bodyPr>
          <a:lstStyle/>
          <a:p>
            <a:pPr algn="just">
              <a:lnSpc>
                <a:spcPts val="1800"/>
              </a:lnSpc>
            </a:pPr>
            <a:r>
              <a:rPr lang="en-US" sz="1500">
                <a:solidFill>
                  <a:srgbClr val="FFFFFF"/>
                </a:solidFill>
                <a:latin typeface="Poppins"/>
                <a:ea typeface="Poppins"/>
                <a:cs typeface="Poppins"/>
                <a:sym typeface="Poppins"/>
              </a:rPr>
              <a:t>Lorem ipsum dolor sit amet, consectetur adipiscing elit. Praesent in dolor est. Morbi aliquet est a venenatis porttitor.</a:t>
            </a:r>
          </a:p>
        </p:txBody>
      </p:sp>
      <p:sp>
        <p:nvSpPr>
          <p:cNvPr id="25" name="Freeform 25"/>
          <p:cNvSpPr/>
          <p:nvPr/>
        </p:nvSpPr>
        <p:spPr>
          <a:xfrm>
            <a:off x="1181100" y="4471262"/>
            <a:ext cx="4295568" cy="2442011"/>
          </a:xfrm>
          <a:custGeom>
            <a:avLst/>
            <a:gdLst/>
            <a:ahLst/>
            <a:cxnLst/>
            <a:rect l="l" t="t" r="r" b="b"/>
            <a:pathLst>
              <a:path w="4295568" h="2442011">
                <a:moveTo>
                  <a:pt x="0" y="0"/>
                </a:moveTo>
                <a:lnTo>
                  <a:pt x="4295568" y="0"/>
                </a:lnTo>
                <a:lnTo>
                  <a:pt x="4295568" y="2442011"/>
                </a:lnTo>
                <a:lnTo>
                  <a:pt x="0" y="244201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6" name="TextBox 26"/>
          <p:cNvSpPr txBox="1"/>
          <p:nvPr/>
        </p:nvSpPr>
        <p:spPr>
          <a:xfrm>
            <a:off x="1756576" y="5496015"/>
            <a:ext cx="3144616" cy="1219200"/>
          </a:xfrm>
          <a:prstGeom prst="rect">
            <a:avLst/>
          </a:prstGeom>
        </p:spPr>
        <p:txBody>
          <a:bodyPr lIns="0" tIns="0" rIns="0" bIns="0" rtlCol="0" anchor="t">
            <a:spAutoFit/>
          </a:bodyPr>
          <a:lstStyle/>
          <a:p>
            <a:pPr algn="ctr">
              <a:lnSpc>
                <a:spcPts val="2399"/>
              </a:lnSpc>
            </a:pPr>
            <a:r>
              <a:rPr lang="en-US" sz="1999">
                <a:solidFill>
                  <a:srgbClr val="FFFFFF"/>
                </a:solidFill>
                <a:latin typeface="Poppins"/>
                <a:ea typeface="Poppins"/>
                <a:cs typeface="Poppins"/>
                <a:sym typeface="Poppins"/>
              </a:rPr>
              <a:t>2. Desain sisfo yang kurang memenuhi harapan</a:t>
            </a:r>
          </a:p>
          <a:p>
            <a:pPr algn="ctr">
              <a:lnSpc>
                <a:spcPts val="2399"/>
              </a:lnSpc>
            </a:pPr>
            <a:endParaRPr lang="en-US" sz="1999">
              <a:solidFill>
                <a:srgbClr val="FFFFFF"/>
              </a:solidFill>
              <a:latin typeface="Poppins"/>
              <a:ea typeface="Poppins"/>
              <a:cs typeface="Poppins"/>
              <a:sym typeface="Poppins"/>
            </a:endParaRPr>
          </a:p>
        </p:txBody>
      </p:sp>
      <p:sp>
        <p:nvSpPr>
          <p:cNvPr id="27" name="TextBox 27"/>
          <p:cNvSpPr txBox="1"/>
          <p:nvPr/>
        </p:nvSpPr>
        <p:spPr>
          <a:xfrm>
            <a:off x="5999384" y="6935299"/>
            <a:ext cx="3144616" cy="2114550"/>
          </a:xfrm>
          <a:prstGeom prst="rect">
            <a:avLst/>
          </a:prstGeom>
        </p:spPr>
        <p:txBody>
          <a:bodyPr lIns="0" tIns="0" rIns="0" bIns="0" rtlCol="0" anchor="t">
            <a:spAutoFit/>
          </a:bodyPr>
          <a:lstStyle/>
          <a:p>
            <a:pPr algn="ctr">
              <a:lnSpc>
                <a:spcPts val="2038"/>
              </a:lnSpc>
            </a:pPr>
            <a:r>
              <a:rPr lang="en-US" sz="1699">
                <a:solidFill>
                  <a:srgbClr val="FFFFFF"/>
                </a:solidFill>
                <a:latin typeface="Poppins"/>
                <a:ea typeface="Poppins"/>
                <a:cs typeface="Poppins"/>
                <a:sym typeface="Poppins"/>
              </a:rPr>
              <a:t>5..Data sering tidak di update secara rutin dan berkala sehinga informasi yang dihasilkan telah basi(kadaluarsa waktu penyampaian) dan tak ada gunanya</a:t>
            </a:r>
          </a:p>
          <a:p>
            <a:pPr algn="ctr">
              <a:lnSpc>
                <a:spcPts val="2038"/>
              </a:lnSpc>
            </a:pPr>
            <a:endParaRPr lang="en-US" sz="1699">
              <a:solidFill>
                <a:srgbClr val="FFFFFF"/>
              </a:solidFill>
              <a:latin typeface="Poppins"/>
              <a:ea typeface="Poppins"/>
              <a:cs typeface="Poppins"/>
              <a:sym typeface="Poppins"/>
            </a:endParaRPr>
          </a:p>
        </p:txBody>
      </p:sp>
      <p:sp>
        <p:nvSpPr>
          <p:cNvPr id="28" name="TextBox 28"/>
          <p:cNvSpPr txBox="1"/>
          <p:nvPr/>
        </p:nvSpPr>
        <p:spPr>
          <a:xfrm>
            <a:off x="6463770" y="4248150"/>
            <a:ext cx="3144616" cy="2038350"/>
          </a:xfrm>
          <a:prstGeom prst="rect">
            <a:avLst/>
          </a:prstGeom>
        </p:spPr>
        <p:txBody>
          <a:bodyPr lIns="0" tIns="0" rIns="0" bIns="0" rtlCol="0" anchor="t">
            <a:spAutoFit/>
          </a:bodyPr>
          <a:lstStyle/>
          <a:p>
            <a:pPr algn="ctr">
              <a:lnSpc>
                <a:spcPts val="2279"/>
              </a:lnSpc>
            </a:pPr>
            <a:r>
              <a:rPr lang="en-US" sz="1899">
                <a:solidFill>
                  <a:srgbClr val="231F20"/>
                </a:solidFill>
                <a:latin typeface="Poppins"/>
                <a:ea typeface="Poppins"/>
                <a:cs typeface="Poppins"/>
                <a:sym typeface="Poppins"/>
              </a:rPr>
              <a:t>4. Manajemen tidak paham dengan informasi yang disampaikan “grafik, flow chart,rumus” sehingga informasi yang baikpun tidak akan ada gunanya</a:t>
            </a:r>
          </a:p>
        </p:txBody>
      </p:sp>
      <p:sp>
        <p:nvSpPr>
          <p:cNvPr id="29" name="TextBox 29"/>
          <p:cNvSpPr txBox="1"/>
          <p:nvPr/>
        </p:nvSpPr>
        <p:spPr>
          <a:xfrm>
            <a:off x="1612933" y="7983049"/>
            <a:ext cx="3144616" cy="1295400"/>
          </a:xfrm>
          <a:prstGeom prst="rect">
            <a:avLst/>
          </a:prstGeom>
        </p:spPr>
        <p:txBody>
          <a:bodyPr lIns="0" tIns="0" rIns="0" bIns="0" rtlCol="0" anchor="t">
            <a:spAutoFit/>
          </a:bodyPr>
          <a:lstStyle/>
          <a:p>
            <a:pPr algn="ctr">
              <a:lnSpc>
                <a:spcPts val="2519"/>
              </a:lnSpc>
            </a:pPr>
            <a:r>
              <a:rPr lang="en-US" sz="2099">
                <a:solidFill>
                  <a:srgbClr val="231F20"/>
                </a:solidFill>
                <a:latin typeface="Poppins"/>
                <a:ea typeface="Poppins"/>
                <a:cs typeface="Poppins"/>
                <a:sym typeface="Poppins"/>
              </a:rPr>
              <a:t>3.Data yang dihasilkan kurang akurat dan tidak lengkap</a:t>
            </a:r>
          </a:p>
          <a:p>
            <a:pPr algn="ctr">
              <a:lnSpc>
                <a:spcPts val="2519"/>
              </a:lnSpc>
            </a:pPr>
            <a:endParaRPr lang="en-US" sz="2099">
              <a:solidFill>
                <a:srgbClr val="231F20"/>
              </a:solidFill>
              <a:latin typeface="Poppins"/>
              <a:ea typeface="Poppins"/>
              <a:cs typeface="Poppins"/>
              <a:sym typeface="Poppins"/>
            </a:endParaRPr>
          </a:p>
        </p:txBody>
      </p:sp>
      <p:sp>
        <p:nvSpPr>
          <p:cNvPr id="30" name="Freeform 30"/>
          <p:cNvSpPr/>
          <p:nvPr/>
        </p:nvSpPr>
        <p:spPr>
          <a:xfrm>
            <a:off x="1181100" y="1727890"/>
            <a:ext cx="4295568" cy="2669004"/>
          </a:xfrm>
          <a:custGeom>
            <a:avLst/>
            <a:gdLst/>
            <a:ahLst/>
            <a:cxnLst/>
            <a:rect l="l" t="t" r="r" b="b"/>
            <a:pathLst>
              <a:path w="4295568" h="2669004">
                <a:moveTo>
                  <a:pt x="0" y="0"/>
                </a:moveTo>
                <a:lnTo>
                  <a:pt x="4295568" y="0"/>
                </a:lnTo>
                <a:lnTo>
                  <a:pt x="4295568" y="2669004"/>
                </a:lnTo>
                <a:lnTo>
                  <a:pt x="0" y="26690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1" name="TextBox 31"/>
          <p:cNvSpPr txBox="1"/>
          <p:nvPr/>
        </p:nvSpPr>
        <p:spPr>
          <a:xfrm>
            <a:off x="1756576" y="2441334"/>
            <a:ext cx="3144616" cy="1466850"/>
          </a:xfrm>
          <a:prstGeom prst="rect">
            <a:avLst/>
          </a:prstGeom>
        </p:spPr>
        <p:txBody>
          <a:bodyPr lIns="0" tIns="0" rIns="0" bIns="0" rtlCol="0" anchor="t">
            <a:spAutoFit/>
          </a:bodyPr>
          <a:lstStyle/>
          <a:p>
            <a:pPr algn="ctr">
              <a:lnSpc>
                <a:spcPts val="2279"/>
              </a:lnSpc>
            </a:pPr>
            <a:r>
              <a:rPr lang="en-US" sz="1899">
                <a:solidFill>
                  <a:srgbClr val="FFFFFF"/>
                </a:solidFill>
                <a:latin typeface="Poppins"/>
                <a:ea typeface="Poppins"/>
                <a:cs typeface="Poppins"/>
                <a:sym typeface="Poppins"/>
              </a:rPr>
              <a:t>1.Tidak ada kemauan untuk mendayagunakan informasi dan memanfaatkan teknologi</a:t>
            </a:r>
          </a:p>
          <a:p>
            <a:pPr algn="ctr">
              <a:lnSpc>
                <a:spcPts val="2279"/>
              </a:lnSpc>
            </a:pPr>
            <a:endParaRPr lang="en-US" sz="1899">
              <a:solidFill>
                <a:srgbClr val="FFFFFF"/>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41583" y="7838478"/>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812304">
            <a:off x="5458552" y="9539347"/>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213088" y="5937591"/>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017308" y="-4483740"/>
            <a:ext cx="14557059" cy="12396067"/>
          </a:xfrm>
          <a:custGeom>
            <a:avLst/>
            <a:gdLst/>
            <a:ahLst/>
            <a:cxnLst/>
            <a:rect l="l" t="t" r="r" b="b"/>
            <a:pathLst>
              <a:path w="14557059" h="12396067">
                <a:moveTo>
                  <a:pt x="0" y="0"/>
                </a:moveTo>
                <a:lnTo>
                  <a:pt x="14557059" y="0"/>
                </a:lnTo>
                <a:lnTo>
                  <a:pt x="14557059" y="12396066"/>
                </a:lnTo>
                <a:lnTo>
                  <a:pt x="0" y="123960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6487963" y="-3219194"/>
            <a:ext cx="16466104" cy="14021714"/>
          </a:xfrm>
          <a:custGeom>
            <a:avLst/>
            <a:gdLst/>
            <a:ahLst/>
            <a:cxnLst/>
            <a:rect l="l" t="t" r="r" b="b"/>
            <a:pathLst>
              <a:path w="16466104" h="14021714">
                <a:moveTo>
                  <a:pt x="0" y="0"/>
                </a:moveTo>
                <a:lnTo>
                  <a:pt x="16466103" y="0"/>
                </a:lnTo>
                <a:lnTo>
                  <a:pt x="16466103" y="14021713"/>
                </a:lnTo>
                <a:lnTo>
                  <a:pt x="0" y="14021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28049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478181"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701996"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7319" r="-37320"/>
              </a:stretch>
            </a:blipFill>
          </p:spPr>
        </p:sp>
      </p:grpSp>
      <p:grpSp>
        <p:nvGrpSpPr>
          <p:cNvPr id="13" name="Group 13"/>
          <p:cNvGrpSpPr/>
          <p:nvPr/>
        </p:nvGrpSpPr>
        <p:grpSpPr>
          <a:xfrm rot="1792715">
            <a:off x="-615248" y="838449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92182">
            <a:off x="3792011" y="8530453"/>
            <a:ext cx="4644064" cy="220593"/>
            <a:chOff x="0" y="0"/>
            <a:chExt cx="6192085" cy="294124"/>
          </a:xfrm>
        </p:grpSpPr>
        <p:sp>
          <p:nvSpPr>
            <p:cNvPr id="16" name="Freeform 16"/>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7" name="Freeform 17"/>
          <p:cNvSpPr/>
          <p:nvPr/>
        </p:nvSpPr>
        <p:spPr>
          <a:xfrm>
            <a:off x="12885572" y="5897078"/>
            <a:ext cx="4373732" cy="3066659"/>
          </a:xfrm>
          <a:custGeom>
            <a:avLst/>
            <a:gdLst/>
            <a:ahLst/>
            <a:cxnLst/>
            <a:rect l="l" t="t" r="r" b="b"/>
            <a:pathLst>
              <a:path w="4373732" h="3066659">
                <a:moveTo>
                  <a:pt x="0" y="0"/>
                </a:moveTo>
                <a:lnTo>
                  <a:pt x="4373732" y="0"/>
                </a:lnTo>
                <a:lnTo>
                  <a:pt x="4373732" y="3066659"/>
                </a:lnTo>
                <a:lnTo>
                  <a:pt x="0" y="306665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8848604" y="3574671"/>
            <a:ext cx="4415824" cy="2707779"/>
          </a:xfrm>
          <a:custGeom>
            <a:avLst/>
            <a:gdLst/>
            <a:ahLst/>
            <a:cxnLst/>
            <a:rect l="l" t="t" r="r" b="b"/>
            <a:pathLst>
              <a:path w="4415824" h="2707779">
                <a:moveTo>
                  <a:pt x="0" y="0"/>
                </a:moveTo>
                <a:lnTo>
                  <a:pt x="4415824" y="0"/>
                </a:lnTo>
                <a:lnTo>
                  <a:pt x="4415824" y="2707779"/>
                </a:lnTo>
                <a:lnTo>
                  <a:pt x="0" y="27077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9" name="Freeform 19"/>
          <p:cNvSpPr/>
          <p:nvPr/>
        </p:nvSpPr>
        <p:spPr>
          <a:xfrm>
            <a:off x="8848604" y="6065459"/>
            <a:ext cx="4205348" cy="2898279"/>
          </a:xfrm>
          <a:custGeom>
            <a:avLst/>
            <a:gdLst/>
            <a:ahLst/>
            <a:cxnLst/>
            <a:rect l="l" t="t" r="r" b="b"/>
            <a:pathLst>
              <a:path w="4205348" h="2898279">
                <a:moveTo>
                  <a:pt x="0" y="0"/>
                </a:moveTo>
                <a:lnTo>
                  <a:pt x="4205348" y="0"/>
                </a:lnTo>
                <a:lnTo>
                  <a:pt x="4205348" y="2898279"/>
                </a:lnTo>
                <a:lnTo>
                  <a:pt x="0" y="28982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0" name="Freeform 20"/>
          <p:cNvSpPr/>
          <p:nvPr/>
        </p:nvSpPr>
        <p:spPr>
          <a:xfrm>
            <a:off x="13053952" y="3574671"/>
            <a:ext cx="4205348" cy="2707779"/>
          </a:xfrm>
          <a:custGeom>
            <a:avLst/>
            <a:gdLst/>
            <a:ahLst/>
            <a:cxnLst/>
            <a:rect l="l" t="t" r="r" b="b"/>
            <a:pathLst>
              <a:path w="4205348" h="2707779">
                <a:moveTo>
                  <a:pt x="0" y="0"/>
                </a:moveTo>
                <a:lnTo>
                  <a:pt x="4205348" y="0"/>
                </a:lnTo>
                <a:lnTo>
                  <a:pt x="4205348" y="2707779"/>
                </a:lnTo>
                <a:lnTo>
                  <a:pt x="0" y="270777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1" name="Freeform 21"/>
          <p:cNvSpPr/>
          <p:nvPr/>
        </p:nvSpPr>
        <p:spPr>
          <a:xfrm>
            <a:off x="8995224" y="3936890"/>
            <a:ext cx="604753" cy="703712"/>
          </a:xfrm>
          <a:custGeom>
            <a:avLst/>
            <a:gdLst/>
            <a:ahLst/>
            <a:cxnLst/>
            <a:rect l="l" t="t" r="r" b="b"/>
            <a:pathLst>
              <a:path w="604753" h="703712">
                <a:moveTo>
                  <a:pt x="0" y="0"/>
                </a:moveTo>
                <a:lnTo>
                  <a:pt x="604753" y="0"/>
                </a:lnTo>
                <a:lnTo>
                  <a:pt x="604753" y="703712"/>
                </a:lnTo>
                <a:lnTo>
                  <a:pt x="0" y="70371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2" name="Freeform 22"/>
          <p:cNvSpPr/>
          <p:nvPr/>
        </p:nvSpPr>
        <p:spPr>
          <a:xfrm>
            <a:off x="8995224" y="6406520"/>
            <a:ext cx="604753" cy="703712"/>
          </a:xfrm>
          <a:custGeom>
            <a:avLst/>
            <a:gdLst/>
            <a:ahLst/>
            <a:cxnLst/>
            <a:rect l="l" t="t" r="r" b="b"/>
            <a:pathLst>
              <a:path w="604753" h="703712">
                <a:moveTo>
                  <a:pt x="0" y="0"/>
                </a:moveTo>
                <a:lnTo>
                  <a:pt x="604753" y="0"/>
                </a:lnTo>
                <a:lnTo>
                  <a:pt x="604753" y="703712"/>
                </a:lnTo>
                <a:lnTo>
                  <a:pt x="0" y="7037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3" name="Freeform 23"/>
          <p:cNvSpPr/>
          <p:nvPr/>
        </p:nvSpPr>
        <p:spPr>
          <a:xfrm>
            <a:off x="13178637" y="3936890"/>
            <a:ext cx="604753" cy="703712"/>
          </a:xfrm>
          <a:custGeom>
            <a:avLst/>
            <a:gdLst/>
            <a:ahLst/>
            <a:cxnLst/>
            <a:rect l="l" t="t" r="r" b="b"/>
            <a:pathLst>
              <a:path w="604753" h="703712">
                <a:moveTo>
                  <a:pt x="0" y="0"/>
                </a:moveTo>
                <a:lnTo>
                  <a:pt x="604753" y="0"/>
                </a:lnTo>
                <a:lnTo>
                  <a:pt x="604753" y="703712"/>
                </a:lnTo>
                <a:lnTo>
                  <a:pt x="0" y="70371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24" name="Freeform 24"/>
          <p:cNvSpPr/>
          <p:nvPr/>
        </p:nvSpPr>
        <p:spPr>
          <a:xfrm>
            <a:off x="13178637" y="6406520"/>
            <a:ext cx="604753" cy="703712"/>
          </a:xfrm>
          <a:custGeom>
            <a:avLst/>
            <a:gdLst/>
            <a:ahLst/>
            <a:cxnLst/>
            <a:rect l="l" t="t" r="r" b="b"/>
            <a:pathLst>
              <a:path w="604753" h="703712">
                <a:moveTo>
                  <a:pt x="0" y="0"/>
                </a:moveTo>
                <a:lnTo>
                  <a:pt x="604753" y="0"/>
                </a:lnTo>
                <a:lnTo>
                  <a:pt x="604753" y="703712"/>
                </a:lnTo>
                <a:lnTo>
                  <a:pt x="0" y="70371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5" name="Freeform 25"/>
          <p:cNvSpPr/>
          <p:nvPr/>
        </p:nvSpPr>
        <p:spPr>
          <a:xfrm>
            <a:off x="9072438" y="4063584"/>
            <a:ext cx="450324" cy="450324"/>
          </a:xfrm>
          <a:custGeom>
            <a:avLst/>
            <a:gdLst/>
            <a:ahLst/>
            <a:cxnLst/>
            <a:rect l="l" t="t" r="r" b="b"/>
            <a:pathLst>
              <a:path w="450324" h="450324">
                <a:moveTo>
                  <a:pt x="0" y="0"/>
                </a:moveTo>
                <a:lnTo>
                  <a:pt x="450324" y="0"/>
                </a:lnTo>
                <a:lnTo>
                  <a:pt x="450324" y="450324"/>
                </a:lnTo>
                <a:lnTo>
                  <a:pt x="0" y="45032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26" name="Freeform 26"/>
          <p:cNvSpPr/>
          <p:nvPr/>
        </p:nvSpPr>
        <p:spPr>
          <a:xfrm>
            <a:off x="13255851" y="6533214"/>
            <a:ext cx="450324" cy="450324"/>
          </a:xfrm>
          <a:custGeom>
            <a:avLst/>
            <a:gdLst/>
            <a:ahLst/>
            <a:cxnLst/>
            <a:rect l="l" t="t" r="r" b="b"/>
            <a:pathLst>
              <a:path w="450324" h="450324">
                <a:moveTo>
                  <a:pt x="0" y="0"/>
                </a:moveTo>
                <a:lnTo>
                  <a:pt x="450324" y="0"/>
                </a:lnTo>
                <a:lnTo>
                  <a:pt x="450324" y="450324"/>
                </a:lnTo>
                <a:lnTo>
                  <a:pt x="0" y="450324"/>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27" name="Freeform 27"/>
          <p:cNvSpPr/>
          <p:nvPr/>
        </p:nvSpPr>
        <p:spPr>
          <a:xfrm>
            <a:off x="13264428" y="4063584"/>
            <a:ext cx="450324" cy="450324"/>
          </a:xfrm>
          <a:custGeom>
            <a:avLst/>
            <a:gdLst/>
            <a:ahLst/>
            <a:cxnLst/>
            <a:rect l="l" t="t" r="r" b="b"/>
            <a:pathLst>
              <a:path w="450324" h="450324">
                <a:moveTo>
                  <a:pt x="0" y="0"/>
                </a:moveTo>
                <a:lnTo>
                  <a:pt x="450324" y="0"/>
                </a:lnTo>
                <a:lnTo>
                  <a:pt x="450324" y="450324"/>
                </a:lnTo>
                <a:lnTo>
                  <a:pt x="0" y="45032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28" name="Freeform 28"/>
          <p:cNvSpPr/>
          <p:nvPr/>
        </p:nvSpPr>
        <p:spPr>
          <a:xfrm>
            <a:off x="9072438" y="6533214"/>
            <a:ext cx="450324" cy="450324"/>
          </a:xfrm>
          <a:custGeom>
            <a:avLst/>
            <a:gdLst/>
            <a:ahLst/>
            <a:cxnLst/>
            <a:rect l="l" t="t" r="r" b="b"/>
            <a:pathLst>
              <a:path w="450324" h="450324">
                <a:moveTo>
                  <a:pt x="0" y="0"/>
                </a:moveTo>
                <a:lnTo>
                  <a:pt x="450324" y="0"/>
                </a:lnTo>
                <a:lnTo>
                  <a:pt x="450324" y="450324"/>
                </a:lnTo>
                <a:lnTo>
                  <a:pt x="0" y="450324"/>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29" name="TextBox 29"/>
          <p:cNvSpPr txBox="1"/>
          <p:nvPr/>
        </p:nvSpPr>
        <p:spPr>
          <a:xfrm>
            <a:off x="8848604" y="1009650"/>
            <a:ext cx="5113379" cy="2294128"/>
          </a:xfrm>
          <a:prstGeom prst="rect">
            <a:avLst/>
          </a:prstGeom>
        </p:spPr>
        <p:txBody>
          <a:bodyPr lIns="0" tIns="0" rIns="0" bIns="0" rtlCol="0" anchor="t">
            <a:spAutoFit/>
          </a:bodyPr>
          <a:lstStyle/>
          <a:p>
            <a:pPr algn="l">
              <a:lnSpc>
                <a:spcPts val="5875"/>
              </a:lnSpc>
            </a:pPr>
            <a:r>
              <a:rPr lang="en-US" sz="5198" spc="-154">
                <a:solidFill>
                  <a:srgbClr val="000000"/>
                </a:solidFill>
                <a:latin typeface="Poppins Bold"/>
                <a:ea typeface="Poppins Bold"/>
                <a:cs typeface="Poppins Bold"/>
                <a:sym typeface="Poppins Bold"/>
              </a:rPr>
              <a:t>Masalah Pokok </a:t>
            </a:r>
          </a:p>
          <a:p>
            <a:pPr algn="l">
              <a:lnSpc>
                <a:spcPts val="5875"/>
              </a:lnSpc>
            </a:pPr>
            <a:r>
              <a:rPr lang="en-US" sz="5198" spc="-154">
                <a:solidFill>
                  <a:srgbClr val="000000"/>
                </a:solidFill>
                <a:latin typeface="Poppins Bold"/>
                <a:ea typeface="Poppins Bold"/>
                <a:cs typeface="Poppins Bold"/>
                <a:sym typeface="Poppins Bold"/>
              </a:rPr>
              <a:t>Sistem Informasi</a:t>
            </a:r>
          </a:p>
        </p:txBody>
      </p:sp>
      <p:sp>
        <p:nvSpPr>
          <p:cNvPr id="30" name="TextBox 30"/>
          <p:cNvSpPr txBox="1"/>
          <p:nvPr/>
        </p:nvSpPr>
        <p:spPr>
          <a:xfrm>
            <a:off x="9797187" y="4128074"/>
            <a:ext cx="3044343" cy="322580"/>
          </a:xfrm>
          <a:prstGeom prst="rect">
            <a:avLst/>
          </a:prstGeom>
        </p:spPr>
        <p:txBody>
          <a:bodyPr lIns="0" tIns="0" rIns="0" bIns="0" rtlCol="0" anchor="t">
            <a:spAutoFit/>
          </a:bodyPr>
          <a:lstStyle/>
          <a:p>
            <a:pPr algn="just">
              <a:lnSpc>
                <a:spcPts val="2260"/>
              </a:lnSpc>
            </a:pPr>
            <a:r>
              <a:rPr lang="en-US" sz="2000" spc="-60">
                <a:solidFill>
                  <a:srgbClr val="000000"/>
                </a:solidFill>
                <a:latin typeface="Poppins Bold"/>
                <a:ea typeface="Poppins Bold"/>
                <a:cs typeface="Poppins Bold"/>
                <a:sym typeface="Poppins Bold"/>
              </a:rPr>
              <a:t>1</a:t>
            </a:r>
          </a:p>
        </p:txBody>
      </p:sp>
      <p:sp>
        <p:nvSpPr>
          <p:cNvPr id="31" name="TextBox 31"/>
          <p:cNvSpPr txBox="1"/>
          <p:nvPr/>
        </p:nvSpPr>
        <p:spPr>
          <a:xfrm>
            <a:off x="9797187" y="6597704"/>
            <a:ext cx="3219044" cy="302342"/>
          </a:xfrm>
          <a:prstGeom prst="rect">
            <a:avLst/>
          </a:prstGeom>
        </p:spPr>
        <p:txBody>
          <a:bodyPr lIns="0" tIns="0" rIns="0" bIns="0" rtlCol="0" anchor="t">
            <a:spAutoFit/>
          </a:bodyPr>
          <a:lstStyle/>
          <a:p>
            <a:pPr algn="just">
              <a:lnSpc>
                <a:spcPts val="2108"/>
              </a:lnSpc>
            </a:pPr>
            <a:r>
              <a:rPr lang="en-US" sz="1866" spc="-54">
                <a:solidFill>
                  <a:srgbClr val="FFFFFF"/>
                </a:solidFill>
                <a:latin typeface="Poppins Bold"/>
                <a:ea typeface="Poppins Bold"/>
                <a:cs typeface="Poppins Bold"/>
                <a:sym typeface="Poppins Bold"/>
              </a:rPr>
              <a:t>2</a:t>
            </a:r>
          </a:p>
        </p:txBody>
      </p:sp>
      <p:sp>
        <p:nvSpPr>
          <p:cNvPr id="32" name="TextBox 32"/>
          <p:cNvSpPr txBox="1"/>
          <p:nvPr/>
        </p:nvSpPr>
        <p:spPr>
          <a:xfrm>
            <a:off x="13983414" y="4128074"/>
            <a:ext cx="2393979" cy="322580"/>
          </a:xfrm>
          <a:prstGeom prst="rect">
            <a:avLst/>
          </a:prstGeom>
        </p:spPr>
        <p:txBody>
          <a:bodyPr lIns="0" tIns="0" rIns="0" bIns="0" rtlCol="0" anchor="t">
            <a:spAutoFit/>
          </a:bodyPr>
          <a:lstStyle/>
          <a:p>
            <a:pPr algn="just">
              <a:lnSpc>
                <a:spcPts val="2260"/>
              </a:lnSpc>
            </a:pPr>
            <a:r>
              <a:rPr lang="en-US" sz="2000" spc="-60">
                <a:solidFill>
                  <a:srgbClr val="FFFFFF"/>
                </a:solidFill>
                <a:latin typeface="Poppins Bold"/>
                <a:ea typeface="Poppins Bold"/>
                <a:cs typeface="Poppins Bold"/>
                <a:sym typeface="Poppins Bold"/>
              </a:rPr>
              <a:t>3</a:t>
            </a:r>
          </a:p>
        </p:txBody>
      </p:sp>
      <p:sp>
        <p:nvSpPr>
          <p:cNvPr id="33" name="TextBox 33"/>
          <p:cNvSpPr txBox="1"/>
          <p:nvPr/>
        </p:nvSpPr>
        <p:spPr>
          <a:xfrm>
            <a:off x="13961983" y="6597704"/>
            <a:ext cx="2250856" cy="322580"/>
          </a:xfrm>
          <a:prstGeom prst="rect">
            <a:avLst/>
          </a:prstGeom>
        </p:spPr>
        <p:txBody>
          <a:bodyPr lIns="0" tIns="0" rIns="0" bIns="0" rtlCol="0" anchor="t">
            <a:spAutoFit/>
          </a:bodyPr>
          <a:lstStyle/>
          <a:p>
            <a:pPr algn="just">
              <a:lnSpc>
                <a:spcPts val="2260"/>
              </a:lnSpc>
            </a:pPr>
            <a:r>
              <a:rPr lang="en-US" sz="2000" spc="-60">
                <a:solidFill>
                  <a:srgbClr val="000000"/>
                </a:solidFill>
                <a:latin typeface="Poppins Bold"/>
                <a:ea typeface="Poppins Bold"/>
                <a:cs typeface="Poppins Bold"/>
                <a:sym typeface="Poppins Bold"/>
              </a:rPr>
              <a:t>4</a:t>
            </a:r>
          </a:p>
        </p:txBody>
      </p:sp>
      <p:sp>
        <p:nvSpPr>
          <p:cNvPr id="34" name="TextBox 34"/>
          <p:cNvSpPr txBox="1"/>
          <p:nvPr/>
        </p:nvSpPr>
        <p:spPr>
          <a:xfrm>
            <a:off x="8995224" y="4708920"/>
            <a:ext cx="3890347" cy="897763"/>
          </a:xfrm>
          <a:prstGeom prst="rect">
            <a:avLst/>
          </a:prstGeom>
        </p:spPr>
        <p:txBody>
          <a:bodyPr lIns="0" tIns="0" rIns="0" bIns="0" rtlCol="0" anchor="t">
            <a:spAutoFit/>
          </a:bodyPr>
          <a:lstStyle/>
          <a:p>
            <a:pPr algn="l">
              <a:lnSpc>
                <a:spcPts val="2260"/>
              </a:lnSpc>
            </a:pPr>
            <a:r>
              <a:rPr lang="en-US" sz="1899">
                <a:solidFill>
                  <a:srgbClr val="000000"/>
                </a:solidFill>
                <a:latin typeface="Poppins"/>
                <a:ea typeface="Poppins"/>
                <a:cs typeface="Poppins"/>
                <a:sym typeface="Poppins"/>
              </a:rPr>
              <a:t>Desain tidak cocok dengan struktur, budaya dan tujuan organisasi secara keseluruhan</a:t>
            </a:r>
          </a:p>
        </p:txBody>
      </p:sp>
      <p:sp>
        <p:nvSpPr>
          <p:cNvPr id="35" name="TextBox 35"/>
          <p:cNvSpPr txBox="1"/>
          <p:nvPr/>
        </p:nvSpPr>
        <p:spPr>
          <a:xfrm>
            <a:off x="13211452" y="7216049"/>
            <a:ext cx="3890347" cy="1421448"/>
          </a:xfrm>
          <a:prstGeom prst="rect">
            <a:avLst/>
          </a:prstGeom>
        </p:spPr>
        <p:txBody>
          <a:bodyPr lIns="0" tIns="0" rIns="0" bIns="0" rtlCol="0" anchor="t">
            <a:spAutoFit/>
          </a:bodyPr>
          <a:lstStyle/>
          <a:p>
            <a:pPr algn="l">
              <a:lnSpc>
                <a:spcPts val="2260"/>
              </a:lnSpc>
            </a:pPr>
            <a:r>
              <a:rPr lang="en-US" sz="1899">
                <a:solidFill>
                  <a:srgbClr val="000000"/>
                </a:solidFill>
                <a:latin typeface="Poppins"/>
                <a:ea typeface="Poppins"/>
                <a:cs typeface="Poppins"/>
                <a:sym typeface="Poppins"/>
              </a:rPr>
              <a:t>Operasi yang diperlukan sangat lama untuk mendapatkan data yang diperlukan, waktu respon terlalu lama</a:t>
            </a:r>
          </a:p>
          <a:p>
            <a:pPr algn="just">
              <a:lnSpc>
                <a:spcPts val="1904"/>
              </a:lnSpc>
            </a:pPr>
            <a:endParaRPr lang="en-US" sz="1899">
              <a:solidFill>
                <a:srgbClr val="000000"/>
              </a:solidFill>
              <a:latin typeface="Poppins"/>
              <a:ea typeface="Poppins"/>
              <a:cs typeface="Poppins"/>
              <a:sym typeface="Poppins"/>
            </a:endParaRPr>
          </a:p>
        </p:txBody>
      </p:sp>
      <p:sp>
        <p:nvSpPr>
          <p:cNvPr id="36" name="TextBox 36"/>
          <p:cNvSpPr txBox="1"/>
          <p:nvPr/>
        </p:nvSpPr>
        <p:spPr>
          <a:xfrm>
            <a:off x="13178637" y="4708920"/>
            <a:ext cx="3890347" cy="1688084"/>
          </a:xfrm>
          <a:prstGeom prst="rect">
            <a:avLst/>
          </a:prstGeom>
        </p:spPr>
        <p:txBody>
          <a:bodyPr lIns="0" tIns="0" rIns="0" bIns="0" rtlCol="0" anchor="t">
            <a:spAutoFit/>
          </a:bodyPr>
          <a:lstStyle/>
          <a:p>
            <a:pPr algn="l">
              <a:lnSpc>
                <a:spcPts val="2260"/>
              </a:lnSpc>
            </a:pPr>
            <a:r>
              <a:rPr lang="en-US" sz="1899">
                <a:solidFill>
                  <a:srgbClr val="FFFFFF"/>
                </a:solidFill>
                <a:latin typeface="Poppins"/>
                <a:ea typeface="Poppins"/>
                <a:cs typeface="Poppins"/>
                <a:sym typeface="Poppins"/>
              </a:rPr>
              <a:t>Biaya yang diperlukan terkadang diatas anggaran yang disediakan atau biaya lebih besar dari nilai guna yang diharapkan</a:t>
            </a:r>
          </a:p>
          <a:p>
            <a:pPr algn="just">
              <a:lnSpc>
                <a:spcPts val="1785"/>
              </a:lnSpc>
            </a:pPr>
            <a:endParaRPr lang="en-US" sz="1899">
              <a:solidFill>
                <a:srgbClr val="FFFFFF"/>
              </a:solidFill>
              <a:latin typeface="Poppins"/>
              <a:ea typeface="Poppins"/>
              <a:cs typeface="Poppins"/>
              <a:sym typeface="Poppins"/>
            </a:endParaRPr>
          </a:p>
        </p:txBody>
      </p:sp>
      <p:sp>
        <p:nvSpPr>
          <p:cNvPr id="37" name="TextBox 37"/>
          <p:cNvSpPr txBox="1"/>
          <p:nvPr/>
        </p:nvSpPr>
        <p:spPr>
          <a:xfrm>
            <a:off x="9006104" y="7216049"/>
            <a:ext cx="3890347" cy="1116584"/>
          </a:xfrm>
          <a:prstGeom prst="rect">
            <a:avLst/>
          </a:prstGeom>
        </p:spPr>
        <p:txBody>
          <a:bodyPr lIns="0" tIns="0" rIns="0" bIns="0" rtlCol="0" anchor="t">
            <a:spAutoFit/>
          </a:bodyPr>
          <a:lstStyle/>
          <a:p>
            <a:pPr algn="l">
              <a:lnSpc>
                <a:spcPts val="2260"/>
              </a:lnSpc>
            </a:pPr>
            <a:r>
              <a:rPr lang="en-US" sz="1899">
                <a:solidFill>
                  <a:srgbClr val="FFFFFF"/>
                </a:solidFill>
                <a:latin typeface="Poppins"/>
                <a:ea typeface="Poppins"/>
                <a:cs typeface="Poppins"/>
                <a:sym typeface="Poppins"/>
              </a:rPr>
              <a:t>Data yang dihasilkan tidak cocok dengan harapan dan tujuan bisnis.</a:t>
            </a:r>
          </a:p>
          <a:p>
            <a:pPr algn="just">
              <a:lnSpc>
                <a:spcPts val="1785"/>
              </a:lnSpc>
            </a:pPr>
            <a:endParaRPr lang="en-US" sz="1899">
              <a:solidFill>
                <a:srgbClr val="FFFFFF"/>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41583" y="7838478"/>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812304">
            <a:off x="5458552" y="9539347"/>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213088" y="5937591"/>
            <a:ext cx="13246417" cy="9433088"/>
          </a:xfrm>
          <a:custGeom>
            <a:avLst/>
            <a:gdLst/>
            <a:ahLst/>
            <a:cxnLst/>
            <a:rect l="l" t="t" r="r" b="b"/>
            <a:pathLst>
              <a:path w="13246417" h="9433088">
                <a:moveTo>
                  <a:pt x="0" y="0"/>
                </a:moveTo>
                <a:lnTo>
                  <a:pt x="13246417" y="0"/>
                </a:lnTo>
                <a:lnTo>
                  <a:pt x="13246417" y="9433088"/>
                </a:lnTo>
                <a:lnTo>
                  <a:pt x="0" y="9433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017308" y="-4483740"/>
            <a:ext cx="14557059" cy="12396067"/>
          </a:xfrm>
          <a:custGeom>
            <a:avLst/>
            <a:gdLst/>
            <a:ahLst/>
            <a:cxnLst/>
            <a:rect l="l" t="t" r="r" b="b"/>
            <a:pathLst>
              <a:path w="14557059" h="12396067">
                <a:moveTo>
                  <a:pt x="0" y="0"/>
                </a:moveTo>
                <a:lnTo>
                  <a:pt x="14557059" y="0"/>
                </a:lnTo>
                <a:lnTo>
                  <a:pt x="14557059" y="12396066"/>
                </a:lnTo>
                <a:lnTo>
                  <a:pt x="0" y="123960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6487963" y="-3219194"/>
            <a:ext cx="16466104" cy="14021714"/>
          </a:xfrm>
          <a:custGeom>
            <a:avLst/>
            <a:gdLst/>
            <a:ahLst/>
            <a:cxnLst/>
            <a:rect l="l" t="t" r="r" b="b"/>
            <a:pathLst>
              <a:path w="16466104" h="14021714">
                <a:moveTo>
                  <a:pt x="0" y="0"/>
                </a:moveTo>
                <a:lnTo>
                  <a:pt x="16466103" y="0"/>
                </a:lnTo>
                <a:lnTo>
                  <a:pt x="16466103" y="14021713"/>
                </a:lnTo>
                <a:lnTo>
                  <a:pt x="0" y="140217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28049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478181"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701996"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7735" r="-7735"/>
              </a:stretch>
            </a:blipFill>
          </p:spPr>
        </p:sp>
      </p:grpSp>
      <p:grpSp>
        <p:nvGrpSpPr>
          <p:cNvPr id="13" name="Group 13"/>
          <p:cNvGrpSpPr/>
          <p:nvPr/>
        </p:nvGrpSpPr>
        <p:grpSpPr>
          <a:xfrm rot="1792715">
            <a:off x="-615248" y="838449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92182">
            <a:off x="3792011" y="8530453"/>
            <a:ext cx="4644064" cy="220593"/>
            <a:chOff x="0" y="0"/>
            <a:chExt cx="6192085" cy="294124"/>
          </a:xfrm>
        </p:grpSpPr>
        <p:sp>
          <p:nvSpPr>
            <p:cNvPr id="16" name="Freeform 16"/>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7" name="TextBox 17"/>
          <p:cNvSpPr txBox="1"/>
          <p:nvPr/>
        </p:nvSpPr>
        <p:spPr>
          <a:xfrm>
            <a:off x="8539751" y="2207979"/>
            <a:ext cx="8410696" cy="7139940"/>
          </a:xfrm>
          <a:prstGeom prst="rect">
            <a:avLst/>
          </a:prstGeom>
        </p:spPr>
        <p:txBody>
          <a:bodyPr lIns="0" tIns="0" rIns="0" bIns="0" rtlCol="0" anchor="t">
            <a:spAutoFit/>
          </a:bodyPr>
          <a:lstStyle/>
          <a:p>
            <a:pPr algn="l">
              <a:lnSpc>
                <a:spcPts val="3120"/>
              </a:lnSpc>
            </a:pPr>
            <a:r>
              <a:rPr lang="en-US" sz="2400">
                <a:solidFill>
                  <a:srgbClr val="000000"/>
                </a:solidFill>
                <a:latin typeface="Poppins"/>
                <a:ea typeface="Poppins"/>
                <a:cs typeface="Poppins"/>
                <a:sym typeface="Poppins"/>
              </a:rPr>
              <a:t>•Gagal karena adanya benturan diantara lingkungan atau keadaan internal. “Akan sangat berbahaya jika manusia berpikir seperti komputer bukan komputer yang berpikir seperti manusia” anggapan ini sering tidak disadari. </a:t>
            </a:r>
          </a:p>
          <a:p>
            <a:pPr algn="l">
              <a:lnSpc>
                <a:spcPts val="3120"/>
              </a:lnSpc>
            </a:pPr>
            <a:endParaRPr lang="en-US" sz="2400">
              <a:solidFill>
                <a:srgbClr val="000000"/>
              </a:solidFill>
              <a:latin typeface="Poppins"/>
              <a:ea typeface="Poppins"/>
              <a:cs typeface="Poppins"/>
              <a:sym typeface="Poppins"/>
            </a:endParaRPr>
          </a:p>
          <a:p>
            <a:pPr algn="l">
              <a:lnSpc>
                <a:spcPts val="3120"/>
              </a:lnSpc>
            </a:pPr>
            <a:r>
              <a:rPr lang="en-US" sz="2400">
                <a:solidFill>
                  <a:srgbClr val="000000"/>
                </a:solidFill>
                <a:latin typeface="Poppins"/>
                <a:ea typeface="Poppins"/>
                <a:cs typeface="Poppins"/>
                <a:sym typeface="Poppins"/>
              </a:rPr>
              <a:t>•Berhasil karena Manajemen perusahaan memang menghendakinya dan senantiasa melakukan evaluasi untuk perbaikan karena pada dasarnya hasil rancangan manusia tidak akan pernah sempurna.</a:t>
            </a:r>
          </a:p>
          <a:p>
            <a:pPr algn="l">
              <a:lnSpc>
                <a:spcPts val="3120"/>
              </a:lnSpc>
            </a:pPr>
            <a:endParaRPr lang="en-US" sz="2400">
              <a:solidFill>
                <a:srgbClr val="000000"/>
              </a:solidFill>
              <a:latin typeface="Poppins"/>
              <a:ea typeface="Poppins"/>
              <a:cs typeface="Poppins"/>
              <a:sym typeface="Poppins"/>
            </a:endParaRPr>
          </a:p>
          <a:p>
            <a:pPr algn="l">
              <a:lnSpc>
                <a:spcPts val="3120"/>
              </a:lnSpc>
            </a:pPr>
            <a:r>
              <a:rPr lang="en-US" sz="2400">
                <a:solidFill>
                  <a:srgbClr val="000000"/>
                </a:solidFill>
                <a:latin typeface="Poppins"/>
                <a:ea typeface="Poppins"/>
                <a:cs typeface="Poppins"/>
                <a:sym typeface="Poppins"/>
              </a:rPr>
              <a:t>•Keterlibatan dan pengaruh pengguna (SDM)</a:t>
            </a:r>
          </a:p>
          <a:p>
            <a:pPr algn="l">
              <a:lnSpc>
                <a:spcPts val="3120"/>
              </a:lnSpc>
            </a:pPr>
            <a:r>
              <a:rPr lang="en-US" sz="2400">
                <a:solidFill>
                  <a:srgbClr val="000000"/>
                </a:solidFill>
                <a:latin typeface="Poppins"/>
                <a:ea typeface="Poppins"/>
                <a:cs typeface="Poppins"/>
                <a:sym typeface="Poppins"/>
              </a:rPr>
              <a:t>•Kesenjangan Komunikasi antara pengguna dengan perancang SI</a:t>
            </a:r>
          </a:p>
          <a:p>
            <a:pPr algn="l">
              <a:lnSpc>
                <a:spcPts val="3120"/>
              </a:lnSpc>
            </a:pPr>
            <a:r>
              <a:rPr lang="en-US" sz="2400">
                <a:solidFill>
                  <a:srgbClr val="000000"/>
                </a:solidFill>
                <a:latin typeface="Poppins"/>
                <a:ea typeface="Poppins"/>
                <a:cs typeface="Poppins"/>
                <a:sym typeface="Poppins"/>
              </a:rPr>
              <a:t>•Dukungan Manajemen</a:t>
            </a:r>
          </a:p>
          <a:p>
            <a:pPr algn="l">
              <a:lnSpc>
                <a:spcPts val="3120"/>
              </a:lnSpc>
            </a:pPr>
            <a:r>
              <a:rPr lang="en-US" sz="2400">
                <a:solidFill>
                  <a:srgbClr val="000000"/>
                </a:solidFill>
                <a:latin typeface="Poppins"/>
                <a:ea typeface="Poppins"/>
                <a:cs typeface="Poppins"/>
                <a:sym typeface="Poppins"/>
              </a:rPr>
              <a:t>•Tingkat Kompleksitas dan Risiko implementasi system</a:t>
            </a:r>
          </a:p>
          <a:p>
            <a:pPr algn="l">
              <a:lnSpc>
                <a:spcPts val="3120"/>
              </a:lnSpc>
            </a:pPr>
            <a:r>
              <a:rPr lang="en-US" sz="2400">
                <a:solidFill>
                  <a:srgbClr val="000000"/>
                </a:solidFill>
                <a:latin typeface="Poppins"/>
                <a:ea typeface="Poppins"/>
                <a:cs typeface="Poppins"/>
                <a:sym typeface="Poppins"/>
              </a:rPr>
              <a:t>•Manajemen dan Proses Implementasi</a:t>
            </a:r>
          </a:p>
          <a:p>
            <a:pPr algn="l">
              <a:lnSpc>
                <a:spcPts val="3508"/>
              </a:lnSpc>
            </a:pPr>
            <a:endParaRPr lang="en-US" sz="2400">
              <a:solidFill>
                <a:srgbClr val="000000"/>
              </a:solidFill>
              <a:latin typeface="Poppins"/>
              <a:ea typeface="Poppins"/>
              <a:cs typeface="Poppins"/>
              <a:sym typeface="Poppins"/>
            </a:endParaRPr>
          </a:p>
        </p:txBody>
      </p:sp>
      <p:sp>
        <p:nvSpPr>
          <p:cNvPr id="18" name="TextBox 18"/>
          <p:cNvSpPr txBox="1"/>
          <p:nvPr/>
        </p:nvSpPr>
        <p:spPr>
          <a:xfrm>
            <a:off x="8539751" y="776461"/>
            <a:ext cx="9316502" cy="1856613"/>
          </a:xfrm>
          <a:prstGeom prst="rect">
            <a:avLst/>
          </a:prstGeom>
        </p:spPr>
        <p:txBody>
          <a:bodyPr lIns="0" tIns="0" rIns="0" bIns="0" rtlCol="0" anchor="t">
            <a:spAutoFit/>
          </a:bodyPr>
          <a:lstStyle/>
          <a:p>
            <a:pPr algn="l">
              <a:lnSpc>
                <a:spcPts val="4744"/>
              </a:lnSpc>
            </a:pPr>
            <a:r>
              <a:rPr lang="en-US" sz="4198" spc="-124">
                <a:solidFill>
                  <a:srgbClr val="000000"/>
                </a:solidFill>
                <a:latin typeface="Poppins Bold"/>
                <a:ea typeface="Poppins Bold"/>
                <a:cs typeface="Poppins Bold"/>
                <a:sym typeface="Poppins Bold"/>
              </a:rPr>
              <a:t>Penyebab Kesuksesan &amp; Kegagalan Penerapan SITI</a:t>
            </a:r>
          </a:p>
          <a:p>
            <a:pPr algn="l">
              <a:lnSpc>
                <a:spcPts val="4744"/>
              </a:lnSpc>
            </a:pPr>
            <a:endParaRPr lang="en-US" sz="4198" spc="-124">
              <a:solidFill>
                <a:srgbClr val="000000"/>
              </a:solidFill>
              <a:latin typeface="Poppins Bold"/>
              <a:ea typeface="Poppins Bold"/>
              <a:cs typeface="Poppins Bold"/>
              <a:sym typeface="Poppins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8700" y="2844421"/>
            <a:ext cx="5443222" cy="5533135"/>
          </a:xfrm>
          <a:custGeom>
            <a:avLst/>
            <a:gdLst/>
            <a:ahLst/>
            <a:cxnLst/>
            <a:rect l="l" t="t" r="r" b="b"/>
            <a:pathLst>
              <a:path w="5443222" h="5533135">
                <a:moveTo>
                  <a:pt x="0" y="0"/>
                </a:moveTo>
                <a:lnTo>
                  <a:pt x="5443222" y="0"/>
                </a:lnTo>
                <a:lnTo>
                  <a:pt x="5443222" y="5533135"/>
                </a:lnTo>
                <a:lnTo>
                  <a:pt x="0" y="5533135"/>
                </a:lnTo>
                <a:lnTo>
                  <a:pt x="0" y="0"/>
                </a:lnTo>
                <a:close/>
              </a:path>
            </a:pathLst>
          </a:custGeom>
          <a:blipFill>
            <a:blip r:embed="rId8">
              <a:extLst>
                <a:ext uri="{96DAC541-7B7A-43D3-8B79-37D633B846F1}">
                  <asvg:svgBlip xmlns:asvg="http://schemas.microsoft.com/office/drawing/2016/SVG/main" r:embed="rId9"/>
                </a:ext>
              </a:extLst>
            </a:blip>
            <a:stretch>
              <a:fillRect l="-38" r="-38"/>
            </a:stretch>
          </a:blipFill>
        </p:spPr>
      </p:sp>
      <p:sp>
        <p:nvSpPr>
          <p:cNvPr id="7" name="Freeform 7"/>
          <p:cNvSpPr/>
          <p:nvPr/>
        </p:nvSpPr>
        <p:spPr>
          <a:xfrm>
            <a:off x="3058354" y="4910721"/>
            <a:ext cx="1445312" cy="1259228"/>
          </a:xfrm>
          <a:custGeom>
            <a:avLst/>
            <a:gdLst/>
            <a:ahLst/>
            <a:cxnLst/>
            <a:rect l="l" t="t" r="r" b="b"/>
            <a:pathLst>
              <a:path w="1445312" h="1259228">
                <a:moveTo>
                  <a:pt x="0" y="0"/>
                </a:moveTo>
                <a:lnTo>
                  <a:pt x="1445312" y="0"/>
                </a:lnTo>
                <a:lnTo>
                  <a:pt x="1445312" y="1259228"/>
                </a:lnTo>
                <a:lnTo>
                  <a:pt x="0" y="1259228"/>
                </a:lnTo>
                <a:lnTo>
                  <a:pt x="0" y="0"/>
                </a:lnTo>
                <a:close/>
              </a:path>
            </a:pathLst>
          </a:custGeom>
          <a:blipFill>
            <a:blip r:embed="rId10">
              <a:extLst>
                <a:ext uri="{96DAC541-7B7A-43D3-8B79-37D633B846F1}">
                  <asvg:svgBlip xmlns:asvg="http://schemas.microsoft.com/office/drawing/2016/SVG/main" r:embed="rId11"/>
                </a:ext>
              </a:extLst>
            </a:blip>
            <a:stretch>
              <a:fillRect t="-215" b="-215"/>
            </a:stretch>
          </a:blipFill>
        </p:spPr>
      </p:sp>
      <p:sp>
        <p:nvSpPr>
          <p:cNvPr id="8" name="Freeform 8"/>
          <p:cNvSpPr/>
          <p:nvPr/>
        </p:nvSpPr>
        <p:spPr>
          <a:xfrm>
            <a:off x="4870478" y="3694089"/>
            <a:ext cx="678706" cy="678706"/>
          </a:xfrm>
          <a:custGeom>
            <a:avLst/>
            <a:gdLst/>
            <a:ahLst/>
            <a:cxnLst/>
            <a:rect l="l" t="t" r="r" b="b"/>
            <a:pathLst>
              <a:path w="678706" h="678706">
                <a:moveTo>
                  <a:pt x="0" y="0"/>
                </a:moveTo>
                <a:lnTo>
                  <a:pt x="678706" y="0"/>
                </a:lnTo>
                <a:lnTo>
                  <a:pt x="678706" y="678706"/>
                </a:lnTo>
                <a:lnTo>
                  <a:pt x="0" y="678706"/>
                </a:lnTo>
                <a:lnTo>
                  <a:pt x="0" y="0"/>
                </a:lnTo>
                <a:close/>
              </a:path>
            </a:pathLst>
          </a:custGeom>
          <a:blipFill>
            <a:blip r:embed="rId12">
              <a:extLst>
                <a:ext uri="{96DAC541-7B7A-43D3-8B79-37D633B846F1}">
                  <asvg:svgBlip xmlns:asvg="http://schemas.microsoft.com/office/drawing/2016/SVG/main" r:embed="rId13"/>
                </a:ext>
              </a:extLst>
            </a:blip>
            <a:stretch>
              <a:fillRect t="-694" b="-694"/>
            </a:stretch>
          </a:blipFill>
        </p:spPr>
      </p:sp>
      <p:sp>
        <p:nvSpPr>
          <p:cNvPr id="9" name="Freeform 9"/>
          <p:cNvSpPr/>
          <p:nvPr/>
        </p:nvSpPr>
        <p:spPr>
          <a:xfrm>
            <a:off x="5549183" y="5251089"/>
            <a:ext cx="719799" cy="719799"/>
          </a:xfrm>
          <a:custGeom>
            <a:avLst/>
            <a:gdLst/>
            <a:ahLst/>
            <a:cxnLst/>
            <a:rect l="l" t="t" r="r" b="b"/>
            <a:pathLst>
              <a:path w="719799" h="719799">
                <a:moveTo>
                  <a:pt x="0" y="0"/>
                </a:moveTo>
                <a:lnTo>
                  <a:pt x="719799" y="0"/>
                </a:lnTo>
                <a:lnTo>
                  <a:pt x="719799" y="719799"/>
                </a:lnTo>
                <a:lnTo>
                  <a:pt x="0" y="7197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4870478" y="6864331"/>
            <a:ext cx="664677" cy="686118"/>
          </a:xfrm>
          <a:custGeom>
            <a:avLst/>
            <a:gdLst/>
            <a:ahLst/>
            <a:cxnLst/>
            <a:rect l="l" t="t" r="r" b="b"/>
            <a:pathLst>
              <a:path w="664677" h="686118">
                <a:moveTo>
                  <a:pt x="0" y="0"/>
                </a:moveTo>
                <a:lnTo>
                  <a:pt x="664677" y="0"/>
                </a:lnTo>
                <a:lnTo>
                  <a:pt x="664677" y="686118"/>
                </a:lnTo>
                <a:lnTo>
                  <a:pt x="0" y="686118"/>
                </a:lnTo>
                <a:lnTo>
                  <a:pt x="0" y="0"/>
                </a:lnTo>
                <a:close/>
              </a:path>
            </a:pathLst>
          </a:custGeom>
          <a:blipFill>
            <a:blip r:embed="rId16">
              <a:extLst>
                <a:ext uri="{96DAC541-7B7A-43D3-8B79-37D633B846F1}">
                  <asvg:svgBlip xmlns:asvg="http://schemas.microsoft.com/office/drawing/2016/SVG/main" r:embed="rId17"/>
                </a:ext>
              </a:extLst>
            </a:blip>
            <a:stretch>
              <a:fillRect t="-513" b="-513"/>
            </a:stretch>
          </a:blipFill>
        </p:spPr>
      </p:sp>
      <p:sp>
        <p:nvSpPr>
          <p:cNvPr id="11" name="TextBox 11"/>
          <p:cNvSpPr txBox="1"/>
          <p:nvPr/>
        </p:nvSpPr>
        <p:spPr>
          <a:xfrm>
            <a:off x="5336114" y="971550"/>
            <a:ext cx="9543147" cy="951865"/>
          </a:xfrm>
          <a:prstGeom prst="rect">
            <a:avLst/>
          </a:prstGeom>
        </p:spPr>
        <p:txBody>
          <a:bodyPr lIns="0" tIns="0" rIns="0" bIns="0" rtlCol="0" anchor="t">
            <a:spAutoFit/>
          </a:bodyPr>
          <a:lstStyle/>
          <a:p>
            <a:pPr algn="ctr">
              <a:lnSpc>
                <a:spcPts val="6784"/>
              </a:lnSpc>
            </a:pPr>
            <a:r>
              <a:rPr lang="en-US" sz="5899">
                <a:solidFill>
                  <a:srgbClr val="000000"/>
                </a:solidFill>
                <a:latin typeface="Poppins Bold"/>
                <a:ea typeface="Poppins Bold"/>
                <a:cs typeface="Poppins Bold"/>
                <a:sym typeface="Poppins Bold"/>
              </a:rPr>
              <a:t>Implementasi Konsep SI</a:t>
            </a:r>
          </a:p>
        </p:txBody>
      </p:sp>
      <p:sp>
        <p:nvSpPr>
          <p:cNvPr id="12" name="TextBox 12"/>
          <p:cNvSpPr txBox="1"/>
          <p:nvPr/>
        </p:nvSpPr>
        <p:spPr>
          <a:xfrm>
            <a:off x="7450956" y="2359848"/>
            <a:ext cx="10290557" cy="7051246"/>
          </a:xfrm>
          <a:prstGeom prst="rect">
            <a:avLst/>
          </a:prstGeom>
        </p:spPr>
        <p:txBody>
          <a:bodyPr lIns="0" tIns="0" rIns="0" bIns="0" rtlCol="0" anchor="t">
            <a:spAutoFit/>
          </a:bodyPr>
          <a:lstStyle/>
          <a:p>
            <a:pPr algn="l">
              <a:lnSpc>
                <a:spcPts val="4274"/>
              </a:lnSpc>
            </a:pPr>
            <a:r>
              <a:rPr lang="en-US" sz="3052">
                <a:solidFill>
                  <a:srgbClr val="024A59"/>
                </a:solidFill>
                <a:latin typeface="Poppins Bold"/>
                <a:ea typeface="Poppins Bold"/>
                <a:cs typeface="Poppins Bold"/>
                <a:sym typeface="Poppins Bold"/>
              </a:rPr>
              <a:t>•  Indikator kesuksesan </a:t>
            </a:r>
          </a:p>
          <a:p>
            <a:pPr algn="l">
              <a:lnSpc>
                <a:spcPts val="4274"/>
              </a:lnSpc>
            </a:pPr>
            <a:r>
              <a:rPr lang="en-US" sz="3052">
                <a:solidFill>
                  <a:srgbClr val="024A59"/>
                </a:solidFill>
                <a:latin typeface="Poppins Bold"/>
                <a:ea typeface="Poppins Bold"/>
                <a:cs typeface="Poppins Bold"/>
                <a:sym typeface="Poppins Bold"/>
              </a:rPr>
              <a:t>•  Dukungan dana dari dalam </a:t>
            </a:r>
          </a:p>
          <a:p>
            <a:pPr algn="l">
              <a:lnSpc>
                <a:spcPts val="4274"/>
              </a:lnSpc>
            </a:pPr>
            <a:r>
              <a:rPr lang="en-US" sz="3052">
                <a:solidFill>
                  <a:srgbClr val="024A59"/>
                </a:solidFill>
                <a:latin typeface="Poppins Bold"/>
                <a:ea typeface="Poppins Bold"/>
                <a:cs typeface="Poppins Bold"/>
                <a:sym typeface="Poppins Bold"/>
              </a:rPr>
              <a:t>•  Penyusunan organisasi baru </a:t>
            </a:r>
          </a:p>
          <a:p>
            <a:pPr algn="l">
              <a:lnSpc>
                <a:spcPts val="4274"/>
              </a:lnSpc>
            </a:pPr>
            <a:r>
              <a:rPr lang="en-US" sz="3052">
                <a:solidFill>
                  <a:srgbClr val="024A59"/>
                </a:solidFill>
                <a:latin typeface="Poppins Bold"/>
                <a:ea typeface="Poppins Bold"/>
                <a:cs typeface="Poppins Bold"/>
                <a:sym typeface="Poppins Bold"/>
              </a:rPr>
              <a:t>• Ketersediaan dan perbaikan yang terus menerus </a:t>
            </a:r>
          </a:p>
          <a:p>
            <a:pPr algn="l">
              <a:lnSpc>
                <a:spcPts val="4274"/>
              </a:lnSpc>
            </a:pPr>
            <a:r>
              <a:rPr lang="en-US" sz="3052">
                <a:solidFill>
                  <a:srgbClr val="024A59"/>
                </a:solidFill>
                <a:latin typeface="Poppins Bold"/>
                <a:ea typeface="Poppins Bold"/>
                <a:cs typeface="Poppins Bold"/>
                <a:sym typeface="Poppins Bold"/>
              </a:rPr>
              <a:t>•  Klasifikasi personal baru </a:t>
            </a:r>
          </a:p>
          <a:p>
            <a:pPr algn="l">
              <a:lnSpc>
                <a:spcPts val="4274"/>
              </a:lnSpc>
            </a:pPr>
            <a:r>
              <a:rPr lang="en-US" sz="3052">
                <a:solidFill>
                  <a:srgbClr val="024A59"/>
                </a:solidFill>
                <a:latin typeface="Poppins Bold"/>
                <a:ea typeface="Poppins Bold"/>
                <a:cs typeface="Poppins Bold"/>
                <a:sym typeface="Poppins Bold"/>
              </a:rPr>
              <a:t>•  Perubahan otoritas organisasi </a:t>
            </a:r>
          </a:p>
          <a:p>
            <a:pPr algn="l">
              <a:lnSpc>
                <a:spcPts val="4274"/>
              </a:lnSpc>
            </a:pPr>
            <a:r>
              <a:rPr lang="en-US" sz="3052">
                <a:solidFill>
                  <a:srgbClr val="024A59"/>
                </a:solidFill>
                <a:latin typeface="Poppins Bold"/>
                <a:ea typeface="Poppins Bold"/>
                <a:cs typeface="Poppins Bold"/>
                <a:sym typeface="Poppins Bold"/>
              </a:rPr>
              <a:t>•  Internalisasi program-program pelatihan </a:t>
            </a:r>
          </a:p>
          <a:p>
            <a:pPr algn="l">
              <a:lnSpc>
                <a:spcPts val="4274"/>
              </a:lnSpc>
            </a:pPr>
            <a:r>
              <a:rPr lang="en-US" sz="3052">
                <a:solidFill>
                  <a:srgbClr val="024A59"/>
                </a:solidFill>
                <a:latin typeface="Poppins Bold"/>
                <a:ea typeface="Poppins Bold"/>
                <a:cs typeface="Poppins Bold"/>
                <a:sym typeface="Poppins Bold"/>
              </a:rPr>
              <a:t>•  Updating sistem secara terus menerus </a:t>
            </a:r>
          </a:p>
          <a:p>
            <a:pPr algn="l">
              <a:lnSpc>
                <a:spcPts val="4274"/>
              </a:lnSpc>
            </a:pPr>
            <a:r>
              <a:rPr lang="en-US" sz="3052">
                <a:solidFill>
                  <a:srgbClr val="024A59"/>
                </a:solidFill>
                <a:latin typeface="Poppins Bold"/>
                <a:ea typeface="Poppins Bold"/>
                <a:cs typeface="Poppins Bold"/>
                <a:sym typeface="Poppins Bold"/>
              </a:rPr>
              <a:t>•  Promosi orang orang kunci </a:t>
            </a:r>
          </a:p>
          <a:p>
            <a:pPr algn="l">
              <a:lnSpc>
                <a:spcPts val="4274"/>
              </a:lnSpc>
            </a:pPr>
            <a:r>
              <a:rPr lang="en-US" sz="3052">
                <a:solidFill>
                  <a:srgbClr val="024A59"/>
                </a:solidFill>
                <a:latin typeface="Poppins Bold"/>
                <a:ea typeface="Poppins Bold"/>
                <a:cs typeface="Poppins Bold"/>
                <a:sym typeface="Poppins Bold"/>
              </a:rPr>
              <a:t>•  Daya tahan sistem setelah berubah dari bentuk</a:t>
            </a:r>
          </a:p>
          <a:p>
            <a:pPr algn="l">
              <a:lnSpc>
                <a:spcPts val="4274"/>
              </a:lnSpc>
            </a:pPr>
            <a:r>
              <a:rPr lang="en-US" sz="3052">
                <a:solidFill>
                  <a:srgbClr val="024A59"/>
                </a:solidFill>
                <a:latin typeface="Poppins Bold"/>
                <a:ea typeface="Poppins Bold"/>
                <a:cs typeface="Poppins Bold"/>
                <a:sym typeface="Poppins Bold"/>
              </a:rPr>
              <a:t>    aslinya </a:t>
            </a:r>
          </a:p>
          <a:p>
            <a:pPr algn="l">
              <a:lnSpc>
                <a:spcPts val="4274"/>
              </a:lnSpc>
            </a:pPr>
            <a:r>
              <a:rPr lang="en-US" sz="3052">
                <a:solidFill>
                  <a:srgbClr val="024A59"/>
                </a:solidFill>
                <a:latin typeface="Poppins Bold"/>
                <a:ea typeface="Poppins Bold"/>
                <a:cs typeface="Poppins Bold"/>
                <a:sym typeface="Poppins Bold"/>
              </a:rPr>
              <a:t>•  Tercapainya tujuan penggunaan sistem</a:t>
            </a:r>
          </a:p>
          <a:p>
            <a:pPr algn="l">
              <a:lnSpc>
                <a:spcPts val="4274"/>
              </a:lnSpc>
            </a:pPr>
            <a:endParaRPr lang="en-US" sz="3052">
              <a:solidFill>
                <a:srgbClr val="024A59"/>
              </a:solidFill>
              <a:latin typeface="Poppins Bold"/>
              <a:ea typeface="Poppins Bold"/>
              <a:cs typeface="Poppins Bold"/>
              <a:sym typeface="Poppi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10819302"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52640" r="-52641"/>
              </a:stretch>
            </a:blipFill>
          </p:spPr>
        </p:sp>
      </p:grpSp>
      <p:grpSp>
        <p:nvGrpSpPr>
          <p:cNvPr id="13" name="Group 13"/>
          <p:cNvGrpSpPr/>
          <p:nvPr/>
        </p:nvGrpSpPr>
        <p:grpSpPr>
          <a:xfrm rot="-1775767">
            <a:off x="13825705" y="847278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75767">
            <a:off x="11104039" y="765857"/>
            <a:ext cx="4968491" cy="236003"/>
            <a:chOff x="0" y="0"/>
            <a:chExt cx="6624655" cy="314671"/>
          </a:xfrm>
        </p:grpSpPr>
        <p:sp>
          <p:nvSpPr>
            <p:cNvPr id="16" name="Freeform 16"/>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7" name="Group 17"/>
          <p:cNvGrpSpPr/>
          <p:nvPr/>
        </p:nvGrpSpPr>
        <p:grpSpPr>
          <a:xfrm rot="1804615">
            <a:off x="9891747" y="8537528"/>
            <a:ext cx="4644064" cy="220593"/>
            <a:chOff x="0" y="0"/>
            <a:chExt cx="6192085" cy="294124"/>
          </a:xfrm>
        </p:grpSpPr>
        <p:sp>
          <p:nvSpPr>
            <p:cNvPr id="18" name="Freeform 18"/>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9" name="TextBox 19"/>
          <p:cNvSpPr txBox="1"/>
          <p:nvPr/>
        </p:nvSpPr>
        <p:spPr>
          <a:xfrm>
            <a:off x="833562" y="845759"/>
            <a:ext cx="6823406" cy="1284063"/>
          </a:xfrm>
          <a:prstGeom prst="rect">
            <a:avLst/>
          </a:prstGeom>
        </p:spPr>
        <p:txBody>
          <a:bodyPr lIns="0" tIns="0" rIns="0" bIns="0" rtlCol="0" anchor="t">
            <a:spAutoFit/>
          </a:bodyPr>
          <a:lstStyle/>
          <a:p>
            <a:pPr algn="l">
              <a:lnSpc>
                <a:spcPts val="4846"/>
              </a:lnSpc>
            </a:pPr>
            <a:r>
              <a:rPr lang="en-US" sz="4214">
                <a:solidFill>
                  <a:srgbClr val="024A59"/>
                </a:solidFill>
                <a:latin typeface="Poppins Bold"/>
                <a:ea typeface="Poppins Bold"/>
                <a:cs typeface="Poppins Bold"/>
                <a:sym typeface="Poppins Bold"/>
              </a:rPr>
              <a:t>Model evaluasi sistem informasi</a:t>
            </a:r>
          </a:p>
        </p:txBody>
      </p:sp>
      <p:sp>
        <p:nvSpPr>
          <p:cNvPr id="20" name="TextBox 20"/>
          <p:cNvSpPr txBox="1"/>
          <p:nvPr/>
        </p:nvSpPr>
        <p:spPr>
          <a:xfrm>
            <a:off x="833562" y="2360010"/>
            <a:ext cx="8498572" cy="7275076"/>
          </a:xfrm>
          <a:prstGeom prst="rect">
            <a:avLst/>
          </a:prstGeom>
        </p:spPr>
        <p:txBody>
          <a:bodyPr lIns="0" tIns="0" rIns="0" bIns="0" rtlCol="0" anchor="t">
            <a:spAutoFit/>
          </a:bodyPr>
          <a:lstStyle/>
          <a:p>
            <a:pPr algn="l">
              <a:lnSpc>
                <a:spcPts val="4044"/>
              </a:lnSpc>
            </a:pPr>
            <a:r>
              <a:rPr lang="en-US" sz="3111">
                <a:solidFill>
                  <a:srgbClr val="000000"/>
                </a:solidFill>
                <a:latin typeface="Poppins Bold"/>
                <a:ea typeface="Poppins Bold"/>
                <a:cs typeface="Poppins Bold"/>
                <a:sym typeface="Poppins Bold"/>
              </a:rPr>
              <a:t>1.Fokus Penggunaan,</a:t>
            </a:r>
            <a:r>
              <a:rPr lang="en-US" sz="3111">
                <a:solidFill>
                  <a:srgbClr val="000000"/>
                </a:solidFill>
                <a:latin typeface="Poppins"/>
                <a:ea typeface="Poppins"/>
                <a:cs typeface="Poppins"/>
                <a:sym typeface="Poppins"/>
              </a:rPr>
              <a:t> </a:t>
            </a:r>
          </a:p>
          <a:p>
            <a:pPr algn="l">
              <a:lnSpc>
                <a:spcPts val="3186"/>
              </a:lnSpc>
            </a:pPr>
            <a:endParaRPr lang="en-US" sz="3111">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antara lain menggunakan </a:t>
            </a:r>
            <a:r>
              <a:rPr lang="en-US" sz="2262">
                <a:solidFill>
                  <a:srgbClr val="000000"/>
                </a:solidFill>
                <a:latin typeface="Poppins Bold"/>
                <a:ea typeface="Poppins Bold"/>
                <a:cs typeface="Poppins Bold"/>
                <a:sym typeface="Poppins Bold"/>
              </a:rPr>
              <a:t>Technology Acceptance Model (TAM)</a:t>
            </a:r>
            <a:r>
              <a:rPr lang="en-US" sz="2262">
                <a:solidFill>
                  <a:srgbClr val="000000"/>
                </a:solidFill>
                <a:latin typeface="Poppins"/>
                <a:ea typeface="Poppins"/>
                <a:cs typeface="Poppins"/>
                <a:sym typeface="Poppins"/>
              </a:rPr>
              <a:t> merupakan suatu model yang dikembangkan dari TRA dan banyak digunakan oleh peneliti maupun praktisi untuk melakukan evaluasi sitem informasi dengan perspektif penerimaan pengguna, dengan indicator:</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a:t>
            </a:r>
            <a:r>
              <a:rPr lang="en-US" sz="2262">
                <a:solidFill>
                  <a:srgbClr val="000000"/>
                </a:solidFill>
                <a:latin typeface="Poppins Bold"/>
                <a:ea typeface="Poppins Bold"/>
                <a:cs typeface="Poppins Bold"/>
                <a:sym typeface="Poppins Bold"/>
              </a:rPr>
              <a:t>Perceived Usefulness.</a:t>
            </a:r>
            <a:r>
              <a:rPr lang="en-US" sz="2262">
                <a:solidFill>
                  <a:srgbClr val="000000"/>
                </a:solidFill>
                <a:latin typeface="Poppins"/>
                <a:ea typeface="Poppins"/>
                <a:cs typeface="Poppins"/>
                <a:sym typeface="Poppins"/>
              </a:rPr>
              <a:t> Yaitu level dimana manusia memiliki kepercayaan terhadap sistem informasi dimana sistem tersebut mampu meningkatkan kinerja.</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a:t>
            </a:r>
            <a:r>
              <a:rPr lang="en-US" sz="2262">
                <a:solidFill>
                  <a:srgbClr val="000000"/>
                </a:solidFill>
                <a:latin typeface="Poppins Bold"/>
                <a:ea typeface="Poppins Bold"/>
                <a:cs typeface="Poppins Bold"/>
                <a:sym typeface="Poppins Bold"/>
              </a:rPr>
              <a:t>Perceived Ease of Use.</a:t>
            </a:r>
            <a:r>
              <a:rPr lang="en-US" sz="2262">
                <a:solidFill>
                  <a:srgbClr val="000000"/>
                </a:solidFill>
                <a:latin typeface="Poppins"/>
                <a:ea typeface="Poppins"/>
                <a:cs typeface="Poppins"/>
                <a:sym typeface="Poppins"/>
              </a:rPr>
              <a:t> Merupakan level dimana manusia memiliki kepercayaan bahwa dengan menggunakan sistem informasi akan memudahkanya.</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•Intention To Use.</a:t>
            </a:r>
            <a:r>
              <a:rPr lang="en-US" sz="2262">
                <a:solidFill>
                  <a:srgbClr val="000000"/>
                </a:solidFill>
                <a:latin typeface="Poppins"/>
                <a:ea typeface="Poppins"/>
                <a:cs typeface="Poppins"/>
                <a:sym typeface="Poppins"/>
              </a:rPr>
              <a:t> Adalah kecenderungan manusia untuk menggunakan sistem inform</a:t>
            </a:r>
          </a:p>
          <a:p>
            <a:pPr algn="l">
              <a:lnSpc>
                <a:spcPts val="2941"/>
              </a:lnSpc>
            </a:pPr>
            <a:endParaRPr lang="en-US" sz="2262">
              <a:solidFill>
                <a:srgbClr val="000000"/>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rot="-1775767">
            <a:off x="13825705" y="8472786"/>
            <a:ext cx="4968491" cy="236003"/>
            <a:chOff x="0" y="0"/>
            <a:chExt cx="6624655" cy="314671"/>
          </a:xfrm>
        </p:grpSpPr>
        <p:sp>
          <p:nvSpPr>
            <p:cNvPr id="12" name="Freeform 12"/>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3" name="Group 13"/>
          <p:cNvGrpSpPr/>
          <p:nvPr/>
        </p:nvGrpSpPr>
        <p:grpSpPr>
          <a:xfrm rot="-1775767">
            <a:off x="11104039" y="765857"/>
            <a:ext cx="4968491" cy="236003"/>
            <a:chOff x="0" y="0"/>
            <a:chExt cx="6624655" cy="314671"/>
          </a:xfrm>
        </p:grpSpPr>
        <p:sp>
          <p:nvSpPr>
            <p:cNvPr id="14" name="Freeform 1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5" name="Group 15"/>
          <p:cNvGrpSpPr/>
          <p:nvPr/>
        </p:nvGrpSpPr>
        <p:grpSpPr>
          <a:xfrm rot="1804615">
            <a:off x="9891747" y="8537528"/>
            <a:ext cx="4644064" cy="220593"/>
            <a:chOff x="0" y="0"/>
            <a:chExt cx="6192085" cy="294124"/>
          </a:xfrm>
        </p:grpSpPr>
        <p:sp>
          <p:nvSpPr>
            <p:cNvPr id="16" name="Freeform 16"/>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7" name="TextBox 17"/>
          <p:cNvSpPr txBox="1"/>
          <p:nvPr/>
        </p:nvSpPr>
        <p:spPr>
          <a:xfrm>
            <a:off x="637801" y="367503"/>
            <a:ext cx="9009443" cy="10290972"/>
          </a:xfrm>
          <a:prstGeom prst="rect">
            <a:avLst/>
          </a:prstGeom>
        </p:spPr>
        <p:txBody>
          <a:bodyPr lIns="0" tIns="0" rIns="0" bIns="0" rtlCol="0" anchor="t">
            <a:spAutoFit/>
          </a:bodyPr>
          <a:lstStyle/>
          <a:p>
            <a:pPr algn="l">
              <a:lnSpc>
                <a:spcPts val="4044"/>
              </a:lnSpc>
            </a:pPr>
            <a:r>
              <a:rPr lang="en-US" sz="3111">
                <a:solidFill>
                  <a:srgbClr val="000000"/>
                </a:solidFill>
                <a:latin typeface="Poppins Bold"/>
                <a:ea typeface="Poppins Bold"/>
                <a:cs typeface="Poppins Bold"/>
                <a:sym typeface="Poppins Bold"/>
              </a:rPr>
              <a:t>2.Fokus kepuasan pelangan,</a:t>
            </a:r>
            <a:r>
              <a:rPr lang="en-US" sz="3111">
                <a:solidFill>
                  <a:srgbClr val="000000"/>
                </a:solidFill>
                <a:latin typeface="Poppins"/>
                <a:ea typeface="Poppins"/>
                <a:cs typeface="Poppins"/>
                <a:sym typeface="Poppins"/>
              </a:rPr>
              <a:t> </a:t>
            </a:r>
          </a:p>
          <a:p>
            <a:pPr algn="l">
              <a:lnSpc>
                <a:spcPts val="3186"/>
              </a:lnSpc>
            </a:pPr>
            <a:endParaRPr lang="en-US" sz="3111">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Model evaluasi yang berfokus pada kepuasan pengguna memiliki keyakinan bahwa berhasil atau tidaknya suatu sistem informasi dinilai dari puas atau tidaknya pengguna terhadap sistem tersebut. End-User Computing Satisfaction (EUCS) adalah evaluasi dampak dan kognitif yang dilakukan terhadap end user untuk mengukur kepuasan dalam menggunakan sistem informasi. Model ini memiliki 5 konstruk yaitu :</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•Content.</a:t>
            </a:r>
            <a:r>
              <a:rPr lang="en-US" sz="2262">
                <a:solidFill>
                  <a:srgbClr val="000000"/>
                </a:solidFill>
                <a:latin typeface="Poppins"/>
                <a:ea typeface="Poppins"/>
                <a:cs typeface="Poppins"/>
                <a:sym typeface="Poppins"/>
              </a:rPr>
              <a:t> Merupakan konstruk yang merepresentasikan informasi yang disediakan kepada end user.</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•Accuracy.</a:t>
            </a:r>
            <a:r>
              <a:rPr lang="en-US" sz="2262">
                <a:solidFill>
                  <a:srgbClr val="000000"/>
                </a:solidFill>
                <a:latin typeface="Poppins"/>
                <a:ea typeface="Poppins"/>
                <a:cs typeface="Poppins"/>
                <a:sym typeface="Poppins"/>
              </a:rPr>
              <a:t> Adalah konstruk yang mengukur ketepatan dari informasi.</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•Format.</a:t>
            </a:r>
            <a:r>
              <a:rPr lang="en-US" sz="2262">
                <a:solidFill>
                  <a:srgbClr val="000000"/>
                </a:solidFill>
                <a:latin typeface="Poppins"/>
                <a:ea typeface="Poppins"/>
                <a:cs typeface="Poppins"/>
                <a:sym typeface="Poppins"/>
              </a:rPr>
              <a:t> Adalah tata letak atau antar muka dari sistem informasi yang digunakan untuk mempresentasikan konten.</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•Ease of use.</a:t>
            </a:r>
            <a:r>
              <a:rPr lang="en-US" sz="2262">
                <a:solidFill>
                  <a:srgbClr val="000000"/>
                </a:solidFill>
                <a:latin typeface="Poppins"/>
                <a:ea typeface="Poppins"/>
                <a:cs typeface="Poppins"/>
                <a:sym typeface="Poppins"/>
              </a:rPr>
              <a:t> Adalah kemudahan pengguna dalam menggunakan sistem informasi.</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•Timeliness. </a:t>
            </a:r>
            <a:r>
              <a:rPr lang="en-US" sz="2262">
                <a:solidFill>
                  <a:srgbClr val="000000"/>
                </a:solidFill>
                <a:latin typeface="Poppins"/>
                <a:ea typeface="Poppins"/>
                <a:cs typeface="Poppins"/>
                <a:sym typeface="Poppins"/>
              </a:rPr>
              <a:t>Adalah ketersediaan informasi</a:t>
            </a:r>
          </a:p>
          <a:p>
            <a:pPr algn="l">
              <a:lnSpc>
                <a:spcPts val="2941"/>
              </a:lnSpc>
            </a:pPr>
            <a:r>
              <a:rPr lang="en-US" sz="2262">
                <a:solidFill>
                  <a:srgbClr val="000000"/>
                </a:solidFill>
                <a:latin typeface="Poppins"/>
                <a:ea typeface="Poppins"/>
                <a:cs typeface="Poppins"/>
                <a:sym typeface="Poppins"/>
              </a:rPr>
              <a:t>yang terbaharui pada satu waktu. </a:t>
            </a:r>
          </a:p>
          <a:p>
            <a:pPr algn="l">
              <a:lnSpc>
                <a:spcPts val="2941"/>
              </a:lnSpc>
            </a:pPr>
            <a:endParaRPr lang="en-US" sz="2262">
              <a:solidFill>
                <a:srgbClr val="000000"/>
              </a:solidFill>
              <a:latin typeface="Poppins"/>
              <a:ea typeface="Poppins"/>
              <a:cs typeface="Poppins"/>
              <a:sym typeface="Poppins"/>
            </a:endParaRPr>
          </a:p>
          <a:p>
            <a:pPr algn="l">
              <a:lnSpc>
                <a:spcPts val="2941"/>
              </a:lnSpc>
            </a:pPr>
            <a:endParaRPr lang="en-US" sz="2262">
              <a:solidFill>
                <a:srgbClr val="000000"/>
              </a:solidFill>
              <a:latin typeface="Poppins"/>
              <a:ea typeface="Poppins"/>
              <a:cs typeface="Poppins"/>
              <a:sym typeface="Poppins"/>
            </a:endParaRPr>
          </a:p>
        </p:txBody>
      </p:sp>
      <p:grpSp>
        <p:nvGrpSpPr>
          <p:cNvPr id="18" name="Group 18"/>
          <p:cNvGrpSpPr/>
          <p:nvPr/>
        </p:nvGrpSpPr>
        <p:grpSpPr>
          <a:xfrm>
            <a:off x="10800252" y="1239329"/>
            <a:ext cx="6778697" cy="7827400"/>
            <a:chOff x="0" y="0"/>
            <a:chExt cx="9038263" cy="10436534"/>
          </a:xfrm>
        </p:grpSpPr>
        <p:sp>
          <p:nvSpPr>
            <p:cNvPr id="19" name="Freeform 19"/>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6530" r="-36531"/>
              </a:stretch>
            </a:blip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9409" y="75461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838221" y="62521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293288" y="-4676725"/>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537720" y="-2441010"/>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rot="-1775767">
            <a:off x="14401552" y="8472786"/>
            <a:ext cx="4968491" cy="236003"/>
            <a:chOff x="0" y="0"/>
            <a:chExt cx="6624655" cy="314671"/>
          </a:xfrm>
        </p:grpSpPr>
        <p:sp>
          <p:nvSpPr>
            <p:cNvPr id="7" name="Freeform 7"/>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10"/>
              <a:stretch>
                <a:fillRect t="-1002" b="-991"/>
              </a:stretch>
            </a:blipFill>
          </p:spPr>
        </p:sp>
      </p:grpSp>
      <p:sp>
        <p:nvSpPr>
          <p:cNvPr id="8" name="TextBox 8"/>
          <p:cNvSpPr txBox="1"/>
          <p:nvPr/>
        </p:nvSpPr>
        <p:spPr>
          <a:xfrm>
            <a:off x="660080" y="515911"/>
            <a:ext cx="12159451" cy="9622317"/>
          </a:xfrm>
          <a:prstGeom prst="rect">
            <a:avLst/>
          </a:prstGeom>
        </p:spPr>
        <p:txBody>
          <a:bodyPr lIns="0" tIns="0" rIns="0" bIns="0" rtlCol="0" anchor="t">
            <a:spAutoFit/>
          </a:bodyPr>
          <a:lstStyle/>
          <a:p>
            <a:pPr algn="l">
              <a:lnSpc>
                <a:spcPts val="4434"/>
              </a:lnSpc>
            </a:pPr>
            <a:r>
              <a:rPr lang="en-US" sz="3411">
                <a:solidFill>
                  <a:srgbClr val="024A59"/>
                </a:solidFill>
                <a:latin typeface="Poppins Bold"/>
                <a:ea typeface="Poppins Bold"/>
                <a:cs typeface="Poppins Bold"/>
                <a:sym typeface="Poppins Bold"/>
              </a:rPr>
              <a:t>3. Fokus Kemanfaatan,</a:t>
            </a:r>
            <a:r>
              <a:rPr lang="en-US" sz="3411">
                <a:solidFill>
                  <a:srgbClr val="000000"/>
                </a:solidFill>
                <a:latin typeface="Poppins"/>
                <a:ea typeface="Poppins"/>
                <a:cs typeface="Poppins"/>
                <a:sym typeface="Poppins"/>
              </a:rPr>
              <a:t> </a:t>
            </a:r>
          </a:p>
          <a:p>
            <a:pPr algn="l">
              <a:lnSpc>
                <a:spcPts val="3186"/>
              </a:lnSpc>
            </a:pPr>
            <a:endParaRPr lang="en-US" sz="3411">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Model evaluasi ini sangat cocok digunakan untuk mengukur tingkat keberhasilan sistem informasi yang menyediakan </a:t>
            </a:r>
            <a:r>
              <a:rPr lang="en-US" sz="2262">
                <a:solidFill>
                  <a:srgbClr val="000000"/>
                </a:solidFill>
                <a:latin typeface="Poppins Bold"/>
                <a:ea typeface="Poppins Bold"/>
                <a:cs typeface="Poppins Bold"/>
                <a:sym typeface="Poppins Bold"/>
              </a:rPr>
              <a:t>layanan internal Government to Government (G2G)</a:t>
            </a:r>
            <a:r>
              <a:rPr lang="en-US" sz="2262">
                <a:solidFill>
                  <a:srgbClr val="000000"/>
                </a:solidFill>
                <a:latin typeface="Poppins"/>
                <a:ea typeface="Poppins"/>
                <a:cs typeface="Poppins"/>
                <a:sym typeface="Poppins"/>
              </a:rPr>
              <a:t> yang diadakan secara khusus dalam implementasi e-government dimana aspek yang diukur lebih kompleks dan komperhensif. Model ITPOSMO menggunakan pendekatan gap antara desain dan implementasi (realitas) untuk melakukan evaluasi terhadap sistem informasi dari suatu organisasi dengan 7 dimensi yaitu :</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•Information.</a:t>
            </a:r>
            <a:r>
              <a:rPr lang="en-US" sz="2262">
                <a:solidFill>
                  <a:srgbClr val="000000"/>
                </a:solidFill>
                <a:latin typeface="Poppins"/>
                <a:ea typeface="Poppins"/>
                <a:cs typeface="Poppins"/>
                <a:sym typeface="Poppins"/>
              </a:rPr>
              <a:t> Yaitu informasi baik formal maupun informal.</a:t>
            </a:r>
          </a:p>
          <a:p>
            <a:pPr algn="l">
              <a:lnSpc>
                <a:spcPts val="2941"/>
              </a:lnSpc>
            </a:pPr>
            <a:r>
              <a:rPr lang="en-US" sz="2262">
                <a:solidFill>
                  <a:srgbClr val="000000"/>
                </a:solidFill>
                <a:latin typeface="Poppins Bold"/>
                <a:ea typeface="Poppins Bold"/>
                <a:cs typeface="Poppins Bold"/>
                <a:sym typeface="Poppins Bold"/>
              </a:rPr>
              <a:t>•Technology.</a:t>
            </a:r>
            <a:r>
              <a:rPr lang="en-US" sz="2262">
                <a:solidFill>
                  <a:srgbClr val="000000"/>
                </a:solidFill>
                <a:latin typeface="Poppins"/>
                <a:ea typeface="Poppins"/>
                <a:cs typeface="Poppins"/>
                <a:sym typeface="Poppins"/>
              </a:rPr>
              <a:t> Adalah domain yang mengevaluasi teknologi yang digunakan dalam sistem informasi.</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Bold"/>
                <a:ea typeface="Poppins Bold"/>
                <a:cs typeface="Poppins Bold"/>
                <a:sym typeface="Poppins Bold"/>
              </a:rPr>
              <a:t>•Processes.</a:t>
            </a:r>
            <a:r>
              <a:rPr lang="en-US" sz="2262">
                <a:solidFill>
                  <a:srgbClr val="000000"/>
                </a:solidFill>
                <a:latin typeface="Poppins"/>
                <a:ea typeface="Poppins"/>
                <a:cs typeface="Poppins"/>
                <a:sym typeface="Poppins"/>
              </a:rPr>
              <a:t> Merupakan aktifitas yang dilakukan oleh unit atau bagian organisasi yang relevan. Baik proses yang berkaitan dengan informasi maupun proses bisnis.</a:t>
            </a:r>
          </a:p>
          <a:p>
            <a:pPr algn="l">
              <a:lnSpc>
                <a:spcPts val="2941"/>
              </a:lnSpc>
            </a:pPr>
            <a:r>
              <a:rPr lang="en-US" sz="2262">
                <a:solidFill>
                  <a:srgbClr val="000000"/>
                </a:solidFill>
                <a:latin typeface="Poppins"/>
                <a:ea typeface="Poppins"/>
                <a:cs typeface="Poppins"/>
                <a:sym typeface="Poppins"/>
              </a:rPr>
              <a:t>•Objectives and values. Sering menjadi dimensi yang paling penting dimana</a:t>
            </a:r>
          </a:p>
          <a:p>
            <a:pPr algn="l">
              <a:lnSpc>
                <a:spcPts val="2941"/>
              </a:lnSpc>
            </a:pPr>
            <a:r>
              <a:rPr lang="en-US" sz="2262">
                <a:solidFill>
                  <a:srgbClr val="000000"/>
                </a:solidFill>
                <a:latin typeface="Poppins"/>
                <a:ea typeface="Poppins"/>
                <a:cs typeface="Poppins"/>
                <a:sym typeface="Poppins"/>
              </a:rPr>
              <a:t> dimensi ini meliputi strategi, kebijakan dan budaya organisasi.</a:t>
            </a:r>
          </a:p>
          <a:p>
            <a:pPr algn="l">
              <a:lnSpc>
                <a:spcPts val="2941"/>
              </a:lnSpc>
            </a:pPr>
            <a:endParaRPr lang="en-US" sz="2262">
              <a:solidFill>
                <a:srgbClr val="000000"/>
              </a:solidFill>
              <a:latin typeface="Poppins"/>
              <a:ea typeface="Poppins"/>
              <a:cs typeface="Poppins"/>
              <a:sym typeface="Poppins"/>
            </a:endParaRPr>
          </a:p>
          <a:p>
            <a:pPr algn="l">
              <a:lnSpc>
                <a:spcPts val="2941"/>
              </a:lnSpc>
            </a:pPr>
            <a:r>
              <a:rPr lang="en-US" sz="2262">
                <a:solidFill>
                  <a:srgbClr val="000000"/>
                </a:solidFill>
                <a:latin typeface="Poppins"/>
                <a:ea typeface="Poppins"/>
                <a:cs typeface="Poppins"/>
                <a:sym typeface="Poppins"/>
              </a:rPr>
              <a:t>•</a:t>
            </a:r>
            <a:r>
              <a:rPr lang="en-US" sz="2262">
                <a:solidFill>
                  <a:srgbClr val="000000"/>
                </a:solidFill>
                <a:latin typeface="Poppins Bold"/>
                <a:ea typeface="Poppins Bold"/>
                <a:cs typeface="Poppins Bold"/>
                <a:sym typeface="Poppins Bold"/>
              </a:rPr>
              <a:t>Staffing and skills.</a:t>
            </a:r>
            <a:r>
              <a:rPr lang="en-US" sz="2262">
                <a:solidFill>
                  <a:srgbClr val="000000"/>
                </a:solidFill>
                <a:latin typeface="Poppins"/>
                <a:ea typeface="Poppins"/>
                <a:cs typeface="Poppins"/>
                <a:sym typeface="Poppins"/>
              </a:rPr>
              <a:t> Meliputi sumber daya manusia dan kompetensinya.</a:t>
            </a:r>
          </a:p>
          <a:p>
            <a:pPr algn="l">
              <a:lnSpc>
                <a:spcPts val="2941"/>
              </a:lnSpc>
            </a:pPr>
            <a:r>
              <a:rPr lang="en-US" sz="2262">
                <a:solidFill>
                  <a:srgbClr val="000000"/>
                </a:solidFill>
                <a:latin typeface="Poppins Bold"/>
                <a:ea typeface="Poppins Bold"/>
                <a:cs typeface="Poppins Bold"/>
                <a:sym typeface="Poppins Bold"/>
              </a:rPr>
              <a:t>•Management systems and structures.</a:t>
            </a:r>
            <a:r>
              <a:rPr lang="en-US" sz="2262">
                <a:solidFill>
                  <a:srgbClr val="000000"/>
                </a:solidFill>
                <a:latin typeface="Poppins"/>
                <a:ea typeface="Poppins"/>
                <a:cs typeface="Poppins"/>
                <a:sym typeface="Poppins"/>
              </a:rPr>
              <a:t> Keseluruhan sistem manajemen yang dibutuhkan untuk mengatur organisasi beserta cara organisasi tersebut terstruktur baik formal maupun non formal.</a:t>
            </a:r>
          </a:p>
          <a:p>
            <a:pPr algn="l">
              <a:lnSpc>
                <a:spcPts val="2941"/>
              </a:lnSpc>
            </a:pPr>
            <a:r>
              <a:rPr lang="en-US" sz="2262">
                <a:solidFill>
                  <a:srgbClr val="000000"/>
                </a:solidFill>
                <a:latin typeface="Poppins"/>
                <a:ea typeface="Poppins"/>
                <a:cs typeface="Poppins"/>
                <a:sym typeface="Poppins"/>
              </a:rPr>
              <a:t>Other resources. Sumber daya lainya seperti waktu dan uang </a:t>
            </a:r>
          </a:p>
          <a:p>
            <a:pPr algn="l">
              <a:lnSpc>
                <a:spcPts val="2941"/>
              </a:lnSpc>
            </a:pPr>
            <a:endParaRPr lang="en-US" sz="2262">
              <a:solidFill>
                <a:srgbClr val="000000"/>
              </a:solidFill>
              <a:latin typeface="Poppins"/>
              <a:ea typeface="Poppins"/>
              <a:cs typeface="Poppins"/>
              <a:sym typeface="Poppins"/>
            </a:endParaRPr>
          </a:p>
          <a:p>
            <a:pPr algn="l">
              <a:lnSpc>
                <a:spcPts val="2941"/>
              </a:lnSpc>
            </a:pPr>
            <a:endParaRPr lang="en-US" sz="2262">
              <a:solidFill>
                <a:srgbClr val="000000"/>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rot="-1775767">
            <a:off x="13825705" y="8472786"/>
            <a:ext cx="4968491" cy="236003"/>
            <a:chOff x="0" y="0"/>
            <a:chExt cx="6624655" cy="314671"/>
          </a:xfrm>
        </p:grpSpPr>
        <p:sp>
          <p:nvSpPr>
            <p:cNvPr id="12" name="Freeform 12"/>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3" name="Group 13"/>
          <p:cNvGrpSpPr/>
          <p:nvPr/>
        </p:nvGrpSpPr>
        <p:grpSpPr>
          <a:xfrm rot="-1775767">
            <a:off x="11104039" y="765857"/>
            <a:ext cx="4968491" cy="236003"/>
            <a:chOff x="0" y="0"/>
            <a:chExt cx="6624655" cy="314671"/>
          </a:xfrm>
        </p:grpSpPr>
        <p:sp>
          <p:nvSpPr>
            <p:cNvPr id="14" name="Freeform 1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5" name="Group 15"/>
          <p:cNvGrpSpPr/>
          <p:nvPr/>
        </p:nvGrpSpPr>
        <p:grpSpPr>
          <a:xfrm rot="1804615">
            <a:off x="9891747" y="8537528"/>
            <a:ext cx="4644064" cy="220593"/>
            <a:chOff x="0" y="0"/>
            <a:chExt cx="6192085" cy="294124"/>
          </a:xfrm>
        </p:grpSpPr>
        <p:sp>
          <p:nvSpPr>
            <p:cNvPr id="16" name="Freeform 16"/>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7" name="TextBox 17"/>
          <p:cNvSpPr txBox="1"/>
          <p:nvPr/>
        </p:nvSpPr>
        <p:spPr>
          <a:xfrm>
            <a:off x="757653" y="622854"/>
            <a:ext cx="9009443" cy="8907942"/>
          </a:xfrm>
          <a:prstGeom prst="rect">
            <a:avLst/>
          </a:prstGeom>
        </p:spPr>
        <p:txBody>
          <a:bodyPr lIns="0" tIns="0" rIns="0" bIns="0" rtlCol="0" anchor="t">
            <a:spAutoFit/>
          </a:bodyPr>
          <a:lstStyle/>
          <a:p>
            <a:pPr algn="l">
              <a:lnSpc>
                <a:spcPts val="4434"/>
              </a:lnSpc>
            </a:pPr>
            <a:r>
              <a:rPr lang="en-US" sz="3411">
                <a:solidFill>
                  <a:srgbClr val="000000"/>
                </a:solidFill>
                <a:latin typeface="Poppins Bold"/>
                <a:ea typeface="Poppins Bold"/>
                <a:cs typeface="Poppins Bold"/>
                <a:sym typeface="Poppins Bold"/>
              </a:rPr>
              <a:t>Mengatasi masalah antara SDM/ Pengguna</a:t>
            </a:r>
          </a:p>
          <a:p>
            <a:pPr algn="l">
              <a:lnSpc>
                <a:spcPts val="3769"/>
              </a:lnSpc>
            </a:pPr>
            <a:endParaRPr lang="en-US" sz="3411">
              <a:solidFill>
                <a:srgbClr val="000000"/>
              </a:solidFill>
              <a:latin typeface="Poppins Bold"/>
              <a:ea typeface="Poppins Bold"/>
              <a:cs typeface="Poppins Bold"/>
              <a:sym typeface="Poppins Bold"/>
            </a:endParaRPr>
          </a:p>
          <a:p>
            <a:pPr algn="l">
              <a:lnSpc>
                <a:spcPts val="3639"/>
              </a:lnSpc>
            </a:pPr>
            <a:r>
              <a:rPr lang="en-US" sz="2799">
                <a:solidFill>
                  <a:srgbClr val="000000"/>
                </a:solidFill>
                <a:latin typeface="Poppins"/>
                <a:ea typeface="Poppins"/>
                <a:cs typeface="Poppins"/>
                <a:sym typeface="Poppins"/>
              </a:rPr>
              <a:t> Pada dasarnya manusia malas untuk berubah,</a:t>
            </a:r>
          </a:p>
          <a:p>
            <a:pPr algn="l">
              <a:lnSpc>
                <a:spcPts val="3639"/>
              </a:lnSpc>
            </a:pPr>
            <a:r>
              <a:rPr lang="en-US" sz="2799">
                <a:solidFill>
                  <a:srgbClr val="000000"/>
                </a:solidFill>
                <a:latin typeface="Poppins"/>
                <a:ea typeface="Poppins"/>
                <a:cs typeface="Poppins"/>
                <a:sym typeface="Poppins"/>
              </a:rPr>
              <a:t> atasi dengan program pelatihan yang promotif. (People-oriented theory)</a:t>
            </a:r>
          </a:p>
          <a:p>
            <a:pPr algn="l">
              <a:lnSpc>
                <a:spcPts val="3639"/>
              </a:lnSpc>
            </a:pPr>
            <a:endParaRPr lang="en-US" sz="2799">
              <a:solidFill>
                <a:srgbClr val="000000"/>
              </a:solidFill>
              <a:latin typeface="Poppins"/>
              <a:ea typeface="Poppins"/>
              <a:cs typeface="Poppins"/>
              <a:sym typeface="Poppins"/>
            </a:endParaRPr>
          </a:p>
          <a:p>
            <a:pPr algn="l">
              <a:lnSpc>
                <a:spcPts val="3639"/>
              </a:lnSpc>
            </a:pPr>
            <a:r>
              <a:rPr lang="en-US" sz="2799">
                <a:solidFill>
                  <a:srgbClr val="000000"/>
                </a:solidFill>
                <a:latin typeface="Poppins"/>
                <a:ea typeface="Poppins"/>
                <a:cs typeface="Poppins"/>
                <a:sym typeface="Poppins"/>
              </a:rPr>
              <a:t>•  Pada dasarnya Sistem Baru terasa sulit untuk</a:t>
            </a:r>
          </a:p>
          <a:p>
            <a:pPr algn="l">
              <a:lnSpc>
                <a:spcPts val="3639"/>
              </a:lnSpc>
            </a:pPr>
            <a:r>
              <a:rPr lang="en-US" sz="2799">
                <a:solidFill>
                  <a:srgbClr val="000000"/>
                </a:solidFill>
                <a:latin typeface="Poppins"/>
                <a:ea typeface="Poppins"/>
                <a:cs typeface="Poppins"/>
                <a:sym typeface="Poppins"/>
              </a:rPr>
              <a:t>  dipahami, atasi dengan pelatihan dan modifikasi</a:t>
            </a:r>
          </a:p>
          <a:p>
            <a:pPr algn="l">
              <a:lnSpc>
                <a:spcPts val="3639"/>
              </a:lnSpc>
            </a:pPr>
            <a:r>
              <a:rPr lang="en-US" sz="2799">
                <a:solidFill>
                  <a:srgbClr val="000000"/>
                </a:solidFill>
                <a:latin typeface="Poppins"/>
                <a:ea typeface="Poppins"/>
                <a:cs typeface="Poppins"/>
                <a:sym typeface="Poppins"/>
              </a:rPr>
              <a:t>   system seperlunya. </a:t>
            </a:r>
            <a:r>
              <a:rPr lang="en-US" sz="2799">
                <a:solidFill>
                  <a:srgbClr val="000000"/>
                </a:solidFill>
                <a:latin typeface="Poppins Bold"/>
                <a:ea typeface="Poppins Bold"/>
                <a:cs typeface="Poppins Bold"/>
                <a:sym typeface="Poppins Bold"/>
              </a:rPr>
              <a:t>(System-oriented Theory)</a:t>
            </a:r>
            <a:r>
              <a:rPr lang="en-US" sz="2799">
                <a:solidFill>
                  <a:srgbClr val="000000"/>
                </a:solidFill>
                <a:latin typeface="Poppins"/>
                <a:ea typeface="Poppins"/>
                <a:cs typeface="Poppins"/>
                <a:sym typeface="Poppins"/>
              </a:rPr>
              <a:t> </a:t>
            </a:r>
          </a:p>
          <a:p>
            <a:pPr algn="l">
              <a:lnSpc>
                <a:spcPts val="3639"/>
              </a:lnSpc>
            </a:pPr>
            <a:endParaRPr lang="en-US" sz="2799">
              <a:solidFill>
                <a:srgbClr val="000000"/>
              </a:solidFill>
              <a:latin typeface="Poppins"/>
              <a:ea typeface="Poppins"/>
              <a:cs typeface="Poppins"/>
              <a:sym typeface="Poppins"/>
            </a:endParaRPr>
          </a:p>
          <a:p>
            <a:pPr algn="l">
              <a:lnSpc>
                <a:spcPts val="3639"/>
              </a:lnSpc>
            </a:pPr>
            <a:r>
              <a:rPr lang="en-US" sz="2799">
                <a:solidFill>
                  <a:srgbClr val="000000"/>
                </a:solidFill>
                <a:latin typeface="Poppins"/>
                <a:ea typeface="Poppins"/>
                <a:cs typeface="Poppins"/>
                <a:sym typeface="Poppins"/>
              </a:rPr>
              <a:t>•  Beberapa orang akan merasa takut kehilangan</a:t>
            </a:r>
          </a:p>
          <a:p>
            <a:pPr algn="l">
              <a:lnSpc>
                <a:spcPts val="3639"/>
              </a:lnSpc>
            </a:pPr>
            <a:r>
              <a:rPr lang="en-US" sz="2799">
                <a:solidFill>
                  <a:srgbClr val="000000"/>
                </a:solidFill>
                <a:latin typeface="Poppins"/>
                <a:ea typeface="Poppins"/>
                <a:cs typeface="Poppins"/>
                <a:sym typeface="Poppins"/>
              </a:rPr>
              <a:t>   power karena tergantikan oleh sistem, atasi</a:t>
            </a:r>
          </a:p>
          <a:p>
            <a:pPr algn="l">
              <a:lnSpc>
                <a:spcPts val="3639"/>
              </a:lnSpc>
            </a:pPr>
            <a:r>
              <a:rPr lang="en-US" sz="2799">
                <a:solidFill>
                  <a:srgbClr val="000000"/>
                </a:solidFill>
                <a:latin typeface="Poppins"/>
                <a:ea typeface="Poppins"/>
                <a:cs typeface="Poppins"/>
                <a:sym typeface="Poppins"/>
              </a:rPr>
              <a:t>  dengan pemberian insentif bagi pengguna,</a:t>
            </a:r>
          </a:p>
          <a:p>
            <a:pPr algn="l">
              <a:lnSpc>
                <a:spcPts val="3639"/>
              </a:lnSpc>
            </a:pPr>
            <a:r>
              <a:rPr lang="en-US" sz="2799">
                <a:solidFill>
                  <a:srgbClr val="000000"/>
                </a:solidFill>
                <a:latin typeface="Poppins"/>
                <a:ea typeface="Poppins"/>
                <a:cs typeface="Poppins"/>
                <a:sym typeface="Poppins"/>
              </a:rPr>
              <a:t>  padukan elemen manusia dan sistem. “pahami</a:t>
            </a:r>
          </a:p>
          <a:p>
            <a:pPr algn="l">
              <a:lnSpc>
                <a:spcPts val="3639"/>
              </a:lnSpc>
            </a:pPr>
            <a:r>
              <a:rPr lang="en-US" sz="2799">
                <a:solidFill>
                  <a:srgbClr val="000000"/>
                </a:solidFill>
                <a:latin typeface="Poppins"/>
                <a:ea typeface="Poppins"/>
                <a:cs typeface="Poppins"/>
                <a:sym typeface="Poppins"/>
              </a:rPr>
              <a:t>  bahwa system bukan pengganti manusia tetap</a:t>
            </a:r>
          </a:p>
          <a:p>
            <a:pPr algn="l">
              <a:lnSpc>
                <a:spcPts val="3639"/>
              </a:lnSpc>
            </a:pPr>
            <a:r>
              <a:rPr lang="en-US" sz="2799">
                <a:solidFill>
                  <a:srgbClr val="000000"/>
                </a:solidFill>
                <a:latin typeface="Poppins"/>
                <a:ea typeface="Poppins"/>
                <a:cs typeface="Poppins"/>
                <a:sym typeface="Poppins"/>
              </a:rPr>
              <a:t>  hanya pendukung” </a:t>
            </a:r>
            <a:r>
              <a:rPr lang="en-US" sz="2799">
                <a:solidFill>
                  <a:srgbClr val="000000"/>
                </a:solidFill>
                <a:latin typeface="Poppins Bold"/>
                <a:ea typeface="Poppins Bold"/>
                <a:cs typeface="Poppins Bold"/>
                <a:sym typeface="Poppins Bold"/>
              </a:rPr>
              <a:t>(Interaction Theory)</a:t>
            </a:r>
          </a:p>
          <a:p>
            <a:pPr algn="l">
              <a:lnSpc>
                <a:spcPts val="3330"/>
              </a:lnSpc>
            </a:pPr>
            <a:endParaRPr lang="en-US" sz="2799">
              <a:solidFill>
                <a:srgbClr val="000000"/>
              </a:solidFill>
              <a:latin typeface="Poppins Bold"/>
              <a:ea typeface="Poppins Bold"/>
              <a:cs typeface="Poppins Bold"/>
              <a:sym typeface="Poppins Bold"/>
            </a:endParaRPr>
          </a:p>
          <a:p>
            <a:pPr algn="l">
              <a:lnSpc>
                <a:spcPts val="2941"/>
              </a:lnSpc>
            </a:pPr>
            <a:endParaRPr lang="en-US" sz="2799">
              <a:solidFill>
                <a:srgbClr val="000000"/>
              </a:solidFill>
              <a:latin typeface="Poppins Bold"/>
              <a:ea typeface="Poppins Bold"/>
              <a:cs typeface="Poppins Bold"/>
              <a:sym typeface="Poppins Bold"/>
            </a:endParaRPr>
          </a:p>
        </p:txBody>
      </p:sp>
      <p:grpSp>
        <p:nvGrpSpPr>
          <p:cNvPr id="18" name="Group 18"/>
          <p:cNvGrpSpPr/>
          <p:nvPr/>
        </p:nvGrpSpPr>
        <p:grpSpPr>
          <a:xfrm>
            <a:off x="10800252" y="1239329"/>
            <a:ext cx="6778697" cy="7827400"/>
            <a:chOff x="0" y="0"/>
            <a:chExt cx="9038263" cy="10436534"/>
          </a:xfrm>
        </p:grpSpPr>
        <p:sp>
          <p:nvSpPr>
            <p:cNvPr id="19" name="Freeform 19"/>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6530" r="-36531"/>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2125" y="7261238"/>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10819302"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36603" r="-36603"/>
              </a:stretch>
            </a:blipFill>
          </p:spPr>
        </p:sp>
      </p:grpSp>
      <p:grpSp>
        <p:nvGrpSpPr>
          <p:cNvPr id="13" name="Group 13"/>
          <p:cNvGrpSpPr/>
          <p:nvPr/>
        </p:nvGrpSpPr>
        <p:grpSpPr>
          <a:xfrm rot="-1775767">
            <a:off x="13825705" y="847278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75767">
            <a:off x="11104039" y="765857"/>
            <a:ext cx="4968491" cy="236003"/>
            <a:chOff x="0" y="0"/>
            <a:chExt cx="6624655" cy="314671"/>
          </a:xfrm>
        </p:grpSpPr>
        <p:sp>
          <p:nvSpPr>
            <p:cNvPr id="16" name="Freeform 16"/>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7" name="Group 17"/>
          <p:cNvGrpSpPr/>
          <p:nvPr/>
        </p:nvGrpSpPr>
        <p:grpSpPr>
          <a:xfrm rot="1804615">
            <a:off x="9891747" y="8537528"/>
            <a:ext cx="4644064" cy="220593"/>
            <a:chOff x="0" y="0"/>
            <a:chExt cx="6192085" cy="294124"/>
          </a:xfrm>
        </p:grpSpPr>
        <p:sp>
          <p:nvSpPr>
            <p:cNvPr id="18" name="Freeform 18"/>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21" name="TextBox 21"/>
          <p:cNvSpPr txBox="1"/>
          <p:nvPr/>
        </p:nvSpPr>
        <p:spPr>
          <a:xfrm>
            <a:off x="1028700" y="3616641"/>
            <a:ext cx="8618543" cy="1659424"/>
          </a:xfrm>
          <a:prstGeom prst="rect">
            <a:avLst/>
          </a:prstGeom>
        </p:spPr>
        <p:txBody>
          <a:bodyPr lIns="0" tIns="0" rIns="0" bIns="0" rtlCol="0" anchor="t">
            <a:spAutoFit/>
          </a:bodyPr>
          <a:lstStyle/>
          <a:p>
            <a:pPr algn="l">
              <a:lnSpc>
                <a:spcPts val="11710"/>
              </a:lnSpc>
            </a:pPr>
            <a:r>
              <a:rPr lang="en-US" sz="10271">
                <a:solidFill>
                  <a:srgbClr val="000000"/>
                </a:solidFill>
                <a:latin typeface="Poppins Bold"/>
                <a:ea typeface="Poppins Bold"/>
                <a:cs typeface="Poppins Bold"/>
                <a:sym typeface="Poppins Bold"/>
              </a:rPr>
              <a:t>Terimakasih</a:t>
            </a:r>
          </a:p>
        </p:txBody>
      </p:sp>
      <p:sp>
        <p:nvSpPr>
          <p:cNvPr id="23" name="Freeform 23"/>
          <p:cNvSpPr/>
          <p:nvPr/>
        </p:nvSpPr>
        <p:spPr>
          <a:xfrm>
            <a:off x="479201" y="436765"/>
            <a:ext cx="1586077" cy="1586077"/>
          </a:xfrm>
          <a:custGeom>
            <a:avLst/>
            <a:gdLst/>
            <a:ahLst/>
            <a:cxnLst/>
            <a:rect l="l" t="t" r="r" b="b"/>
            <a:pathLst>
              <a:path w="1586077" h="1586077">
                <a:moveTo>
                  <a:pt x="0" y="0"/>
                </a:moveTo>
                <a:lnTo>
                  <a:pt x="1586077" y="0"/>
                </a:lnTo>
                <a:lnTo>
                  <a:pt x="1586077" y="1586078"/>
                </a:lnTo>
                <a:lnTo>
                  <a:pt x="0" y="1586078"/>
                </a:lnTo>
                <a:lnTo>
                  <a:pt x="0" y="0"/>
                </a:lnTo>
                <a:close/>
              </a:path>
            </a:pathLst>
          </a:custGeom>
          <a:blipFill>
            <a:blip r:embed="rId15"/>
            <a:stretch>
              <a:fillRect/>
            </a:stretch>
          </a:blipFill>
        </p:spPr>
      </p:sp>
      <p:sp>
        <p:nvSpPr>
          <p:cNvPr id="24" name="Freeform 24"/>
          <p:cNvSpPr/>
          <p:nvPr/>
        </p:nvSpPr>
        <p:spPr>
          <a:xfrm>
            <a:off x="2323768" y="522262"/>
            <a:ext cx="2655878" cy="1415085"/>
          </a:xfrm>
          <a:custGeom>
            <a:avLst/>
            <a:gdLst/>
            <a:ahLst/>
            <a:cxnLst/>
            <a:rect l="l" t="t" r="r" b="b"/>
            <a:pathLst>
              <a:path w="2655878" h="1415085">
                <a:moveTo>
                  <a:pt x="0" y="0"/>
                </a:moveTo>
                <a:lnTo>
                  <a:pt x="2655878" y="0"/>
                </a:lnTo>
                <a:lnTo>
                  <a:pt x="2655878" y="1415085"/>
                </a:lnTo>
                <a:lnTo>
                  <a:pt x="0" y="1415085"/>
                </a:lnTo>
                <a:lnTo>
                  <a:pt x="0" y="0"/>
                </a:lnTo>
                <a:close/>
              </a:path>
            </a:pathLst>
          </a:custGeom>
          <a:blipFill>
            <a:blip r:embed="rId16"/>
            <a:stretch>
              <a:fillRect/>
            </a:stretch>
          </a:blipFill>
        </p:spPr>
      </p:sp>
      <p:sp>
        <p:nvSpPr>
          <p:cNvPr id="25" name="Freeform 25"/>
          <p:cNvSpPr/>
          <p:nvPr/>
        </p:nvSpPr>
        <p:spPr>
          <a:xfrm>
            <a:off x="5262374" y="344180"/>
            <a:ext cx="1869210" cy="1869210"/>
          </a:xfrm>
          <a:custGeom>
            <a:avLst/>
            <a:gdLst/>
            <a:ahLst/>
            <a:cxnLst/>
            <a:rect l="l" t="t" r="r" b="b"/>
            <a:pathLst>
              <a:path w="1869210" h="1869210">
                <a:moveTo>
                  <a:pt x="0" y="0"/>
                </a:moveTo>
                <a:lnTo>
                  <a:pt x="1869210" y="0"/>
                </a:lnTo>
                <a:lnTo>
                  <a:pt x="1869210" y="1869211"/>
                </a:lnTo>
                <a:lnTo>
                  <a:pt x="0" y="1869211"/>
                </a:lnTo>
                <a:lnTo>
                  <a:pt x="0" y="0"/>
                </a:lnTo>
                <a:close/>
              </a:path>
            </a:pathLst>
          </a:custGeom>
          <a:blipFill>
            <a:blip r:embed="rId17"/>
            <a:stretch>
              <a:fillRect/>
            </a:stretch>
          </a:blipFill>
        </p:spPr>
      </p:sp>
      <p:sp>
        <p:nvSpPr>
          <p:cNvPr id="26" name="Freeform 26"/>
          <p:cNvSpPr/>
          <p:nvPr/>
        </p:nvSpPr>
        <p:spPr>
          <a:xfrm>
            <a:off x="7324111" y="344180"/>
            <a:ext cx="2019705" cy="1869210"/>
          </a:xfrm>
          <a:custGeom>
            <a:avLst/>
            <a:gdLst/>
            <a:ahLst/>
            <a:cxnLst/>
            <a:rect l="l" t="t" r="r" b="b"/>
            <a:pathLst>
              <a:path w="2019705" h="1869210">
                <a:moveTo>
                  <a:pt x="0" y="0"/>
                </a:moveTo>
                <a:lnTo>
                  <a:pt x="2019705" y="0"/>
                </a:lnTo>
                <a:lnTo>
                  <a:pt x="2019705" y="1869211"/>
                </a:lnTo>
                <a:lnTo>
                  <a:pt x="0" y="1869211"/>
                </a:lnTo>
                <a:lnTo>
                  <a:pt x="0" y="0"/>
                </a:lnTo>
                <a:close/>
              </a:path>
            </a:pathLst>
          </a:custGeom>
          <a:blipFill>
            <a:blip r:embed="rId18"/>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8700" y="3417094"/>
            <a:ext cx="6255643" cy="5841206"/>
          </a:xfrm>
          <a:custGeom>
            <a:avLst/>
            <a:gdLst/>
            <a:ahLst/>
            <a:cxnLst/>
            <a:rect l="l" t="t" r="r" b="b"/>
            <a:pathLst>
              <a:path w="6255643" h="5841206">
                <a:moveTo>
                  <a:pt x="0" y="0"/>
                </a:moveTo>
                <a:lnTo>
                  <a:pt x="6255643" y="0"/>
                </a:lnTo>
                <a:lnTo>
                  <a:pt x="6255643" y="5841206"/>
                </a:lnTo>
                <a:lnTo>
                  <a:pt x="0" y="5841206"/>
                </a:lnTo>
                <a:lnTo>
                  <a:pt x="0" y="0"/>
                </a:lnTo>
                <a:close/>
              </a:path>
            </a:pathLst>
          </a:custGeom>
          <a:blipFill>
            <a:blip r:embed="rId8">
              <a:extLst>
                <a:ext uri="{96DAC541-7B7A-43D3-8B79-37D633B846F1}">
                  <asvg:svgBlip xmlns:asvg="http://schemas.microsoft.com/office/drawing/2016/SVG/main" r:embed="rId9"/>
                </a:ext>
              </a:extLst>
            </a:blip>
            <a:stretch>
              <a:fillRect t="-42" b="-42"/>
            </a:stretch>
          </a:blipFill>
        </p:spPr>
      </p:sp>
      <p:sp>
        <p:nvSpPr>
          <p:cNvPr id="7" name="Freeform 7"/>
          <p:cNvSpPr/>
          <p:nvPr/>
        </p:nvSpPr>
        <p:spPr>
          <a:xfrm>
            <a:off x="8583525" y="3325043"/>
            <a:ext cx="1447243" cy="1286154"/>
          </a:xfrm>
          <a:custGeom>
            <a:avLst/>
            <a:gdLst/>
            <a:ahLst/>
            <a:cxnLst/>
            <a:rect l="l" t="t" r="r" b="b"/>
            <a:pathLst>
              <a:path w="1447243" h="1286154">
                <a:moveTo>
                  <a:pt x="0" y="0"/>
                </a:moveTo>
                <a:lnTo>
                  <a:pt x="1447243" y="0"/>
                </a:lnTo>
                <a:lnTo>
                  <a:pt x="1447243" y="1286154"/>
                </a:lnTo>
                <a:lnTo>
                  <a:pt x="0" y="1286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8583525" y="4895316"/>
            <a:ext cx="1447243" cy="1286154"/>
          </a:xfrm>
          <a:custGeom>
            <a:avLst/>
            <a:gdLst/>
            <a:ahLst/>
            <a:cxnLst/>
            <a:rect l="l" t="t" r="r" b="b"/>
            <a:pathLst>
              <a:path w="1447243" h="1286154">
                <a:moveTo>
                  <a:pt x="0" y="0"/>
                </a:moveTo>
                <a:lnTo>
                  <a:pt x="1447243" y="0"/>
                </a:lnTo>
                <a:lnTo>
                  <a:pt x="1447243" y="1286154"/>
                </a:lnTo>
                <a:lnTo>
                  <a:pt x="0" y="1286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8583525" y="6469215"/>
            <a:ext cx="1447243" cy="1286154"/>
          </a:xfrm>
          <a:custGeom>
            <a:avLst/>
            <a:gdLst/>
            <a:ahLst/>
            <a:cxnLst/>
            <a:rect l="l" t="t" r="r" b="b"/>
            <a:pathLst>
              <a:path w="1447243" h="1286154">
                <a:moveTo>
                  <a:pt x="0" y="0"/>
                </a:moveTo>
                <a:lnTo>
                  <a:pt x="1447243" y="0"/>
                </a:lnTo>
                <a:lnTo>
                  <a:pt x="1447243" y="1286154"/>
                </a:lnTo>
                <a:lnTo>
                  <a:pt x="0" y="1286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8583525" y="8041184"/>
            <a:ext cx="1447243" cy="1286154"/>
          </a:xfrm>
          <a:custGeom>
            <a:avLst/>
            <a:gdLst/>
            <a:ahLst/>
            <a:cxnLst/>
            <a:rect l="l" t="t" r="r" b="b"/>
            <a:pathLst>
              <a:path w="1447243" h="1286154">
                <a:moveTo>
                  <a:pt x="0" y="0"/>
                </a:moveTo>
                <a:lnTo>
                  <a:pt x="1447243" y="0"/>
                </a:lnTo>
                <a:lnTo>
                  <a:pt x="1447243" y="1286154"/>
                </a:lnTo>
                <a:lnTo>
                  <a:pt x="0" y="12861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2883514" y="5064690"/>
            <a:ext cx="2546015" cy="2546015"/>
          </a:xfrm>
          <a:custGeom>
            <a:avLst/>
            <a:gdLst/>
            <a:ahLst/>
            <a:cxnLst/>
            <a:rect l="l" t="t" r="r" b="b"/>
            <a:pathLst>
              <a:path w="2546015" h="2546015">
                <a:moveTo>
                  <a:pt x="0" y="0"/>
                </a:moveTo>
                <a:lnTo>
                  <a:pt x="2546015" y="0"/>
                </a:lnTo>
                <a:lnTo>
                  <a:pt x="2546015" y="2546015"/>
                </a:lnTo>
                <a:lnTo>
                  <a:pt x="0" y="254601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3490646" y="5510994"/>
            <a:ext cx="1331751" cy="1522001"/>
          </a:xfrm>
          <a:custGeom>
            <a:avLst/>
            <a:gdLst/>
            <a:ahLst/>
            <a:cxnLst/>
            <a:rect l="l" t="t" r="r" b="b"/>
            <a:pathLst>
              <a:path w="1331751" h="1522001">
                <a:moveTo>
                  <a:pt x="0" y="0"/>
                </a:moveTo>
                <a:lnTo>
                  <a:pt x="1331751" y="0"/>
                </a:lnTo>
                <a:lnTo>
                  <a:pt x="1331751" y="1522001"/>
                </a:lnTo>
                <a:lnTo>
                  <a:pt x="0" y="1522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a:off x="1462064" y="4004835"/>
            <a:ext cx="1562073" cy="1206701"/>
          </a:xfrm>
          <a:custGeom>
            <a:avLst/>
            <a:gdLst/>
            <a:ahLst/>
            <a:cxnLst/>
            <a:rect l="l" t="t" r="r" b="b"/>
            <a:pathLst>
              <a:path w="1562073" h="1206701">
                <a:moveTo>
                  <a:pt x="0" y="0"/>
                </a:moveTo>
                <a:lnTo>
                  <a:pt x="1562073" y="0"/>
                </a:lnTo>
                <a:lnTo>
                  <a:pt x="1562073" y="1206701"/>
                </a:lnTo>
                <a:lnTo>
                  <a:pt x="0" y="1206701"/>
                </a:lnTo>
                <a:lnTo>
                  <a:pt x="0" y="0"/>
                </a:lnTo>
                <a:close/>
              </a:path>
            </a:pathLst>
          </a:custGeom>
          <a:blipFill>
            <a:blip r:embed="rId16">
              <a:extLst>
                <a:ext uri="{96DAC541-7B7A-43D3-8B79-37D633B846F1}">
                  <asvg:svgBlip xmlns:asvg="http://schemas.microsoft.com/office/drawing/2016/SVG/main" r:embed="rId17"/>
                </a:ext>
              </a:extLst>
            </a:blip>
            <a:stretch>
              <a:fillRect t="-122" b="-122"/>
            </a:stretch>
          </a:blipFill>
        </p:spPr>
      </p:sp>
      <p:sp>
        <p:nvSpPr>
          <p:cNvPr id="14" name="Freeform 14"/>
          <p:cNvSpPr/>
          <p:nvPr/>
        </p:nvSpPr>
        <p:spPr>
          <a:xfrm>
            <a:off x="5278640" y="3888823"/>
            <a:ext cx="1432860" cy="1389874"/>
          </a:xfrm>
          <a:custGeom>
            <a:avLst/>
            <a:gdLst/>
            <a:ahLst/>
            <a:cxnLst/>
            <a:rect l="l" t="t" r="r" b="b"/>
            <a:pathLst>
              <a:path w="1432860" h="1389874">
                <a:moveTo>
                  <a:pt x="0" y="0"/>
                </a:moveTo>
                <a:lnTo>
                  <a:pt x="1432860" y="0"/>
                </a:lnTo>
                <a:lnTo>
                  <a:pt x="1432860" y="1389874"/>
                </a:lnTo>
                <a:lnTo>
                  <a:pt x="0" y="1389874"/>
                </a:lnTo>
                <a:lnTo>
                  <a:pt x="0" y="0"/>
                </a:lnTo>
                <a:close/>
              </a:path>
            </a:pathLst>
          </a:custGeom>
          <a:blipFill>
            <a:blip r:embed="rId18">
              <a:extLst>
                <a:ext uri="{96DAC541-7B7A-43D3-8B79-37D633B846F1}">
                  <asvg:svgBlip xmlns:asvg="http://schemas.microsoft.com/office/drawing/2016/SVG/main" r:embed="rId19"/>
                </a:ext>
              </a:extLst>
            </a:blip>
            <a:stretch>
              <a:fillRect t="-180" b="-180"/>
            </a:stretch>
          </a:blipFill>
        </p:spPr>
      </p:sp>
      <p:sp>
        <p:nvSpPr>
          <p:cNvPr id="15" name="Freeform 15"/>
          <p:cNvSpPr/>
          <p:nvPr/>
        </p:nvSpPr>
        <p:spPr>
          <a:xfrm>
            <a:off x="1704789" y="7431199"/>
            <a:ext cx="1319347" cy="1259377"/>
          </a:xfrm>
          <a:custGeom>
            <a:avLst/>
            <a:gdLst/>
            <a:ahLst/>
            <a:cxnLst/>
            <a:rect l="l" t="t" r="r" b="b"/>
            <a:pathLst>
              <a:path w="1319347" h="1259377">
                <a:moveTo>
                  <a:pt x="0" y="0"/>
                </a:moveTo>
                <a:lnTo>
                  <a:pt x="1319347" y="0"/>
                </a:lnTo>
                <a:lnTo>
                  <a:pt x="1319347" y="1259377"/>
                </a:lnTo>
                <a:lnTo>
                  <a:pt x="0" y="1259377"/>
                </a:lnTo>
                <a:lnTo>
                  <a:pt x="0" y="0"/>
                </a:lnTo>
                <a:close/>
              </a:path>
            </a:pathLst>
          </a:custGeom>
          <a:blipFill>
            <a:blip r:embed="rId20">
              <a:extLst>
                <a:ext uri="{96DAC541-7B7A-43D3-8B79-37D633B846F1}">
                  <asvg:svgBlip xmlns:asvg="http://schemas.microsoft.com/office/drawing/2016/SVG/main" r:embed="rId21"/>
                </a:ext>
              </a:extLst>
            </a:blip>
            <a:stretch>
              <a:fillRect t="-119" b="-119"/>
            </a:stretch>
          </a:blipFill>
        </p:spPr>
      </p:sp>
      <p:sp>
        <p:nvSpPr>
          <p:cNvPr id="16" name="Freeform 16"/>
          <p:cNvSpPr/>
          <p:nvPr/>
        </p:nvSpPr>
        <p:spPr>
          <a:xfrm>
            <a:off x="5278640" y="7365133"/>
            <a:ext cx="1432860" cy="1355843"/>
          </a:xfrm>
          <a:custGeom>
            <a:avLst/>
            <a:gdLst/>
            <a:ahLst/>
            <a:cxnLst/>
            <a:rect l="l" t="t" r="r" b="b"/>
            <a:pathLst>
              <a:path w="1432860" h="1355843">
                <a:moveTo>
                  <a:pt x="0" y="0"/>
                </a:moveTo>
                <a:lnTo>
                  <a:pt x="1432860" y="0"/>
                </a:lnTo>
                <a:lnTo>
                  <a:pt x="1432860" y="1355843"/>
                </a:lnTo>
                <a:lnTo>
                  <a:pt x="0" y="1355843"/>
                </a:lnTo>
                <a:lnTo>
                  <a:pt x="0" y="0"/>
                </a:lnTo>
                <a:close/>
              </a:path>
            </a:pathLst>
          </a:custGeom>
          <a:blipFill>
            <a:blip r:embed="rId22">
              <a:extLst>
                <a:ext uri="{96DAC541-7B7A-43D3-8B79-37D633B846F1}">
                  <asvg:svgBlip xmlns:asvg="http://schemas.microsoft.com/office/drawing/2016/SVG/main" r:embed="rId23"/>
                </a:ext>
              </a:extLst>
            </a:blip>
            <a:stretch>
              <a:fillRect t="-40" b="-40"/>
            </a:stretch>
          </a:blipFill>
        </p:spPr>
      </p:sp>
      <p:sp>
        <p:nvSpPr>
          <p:cNvPr id="17" name="TextBox 17"/>
          <p:cNvSpPr txBox="1"/>
          <p:nvPr/>
        </p:nvSpPr>
        <p:spPr>
          <a:xfrm>
            <a:off x="4562165" y="990600"/>
            <a:ext cx="9163669" cy="72390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Tujuan Pembelajaran</a:t>
            </a:r>
          </a:p>
        </p:txBody>
      </p:sp>
      <p:sp>
        <p:nvSpPr>
          <p:cNvPr id="18" name="TextBox 18"/>
          <p:cNvSpPr txBox="1"/>
          <p:nvPr/>
        </p:nvSpPr>
        <p:spPr>
          <a:xfrm>
            <a:off x="10229726" y="3349845"/>
            <a:ext cx="5002227" cy="538978"/>
          </a:xfrm>
          <a:prstGeom prst="rect">
            <a:avLst/>
          </a:prstGeom>
        </p:spPr>
        <p:txBody>
          <a:bodyPr lIns="0" tIns="0" rIns="0" bIns="0" rtlCol="0" anchor="t">
            <a:spAutoFit/>
          </a:bodyPr>
          <a:lstStyle/>
          <a:p>
            <a:pPr algn="l">
              <a:lnSpc>
                <a:spcPts val="3699"/>
              </a:lnSpc>
            </a:pPr>
            <a:r>
              <a:rPr lang="en-US" sz="2642" dirty="0">
                <a:solidFill>
                  <a:srgbClr val="000000"/>
                </a:solidFill>
                <a:latin typeface="Poppins Bold"/>
                <a:ea typeface="Poppins Bold"/>
                <a:cs typeface="Poppins Bold"/>
                <a:sym typeface="Poppins Bold"/>
              </a:rPr>
              <a:t>Mampu </a:t>
            </a:r>
            <a:r>
              <a:rPr lang="en-US" sz="2642" dirty="0" err="1">
                <a:solidFill>
                  <a:srgbClr val="000000"/>
                </a:solidFill>
                <a:latin typeface="Poppins Bold"/>
                <a:ea typeface="Poppins Bold"/>
                <a:cs typeface="Poppins Bold"/>
                <a:sym typeface="Poppins Bold"/>
              </a:rPr>
              <a:t>menjelaskan</a:t>
            </a:r>
            <a:endParaRPr lang="en-US" sz="2642" dirty="0">
              <a:solidFill>
                <a:srgbClr val="000000"/>
              </a:solidFill>
              <a:latin typeface="Poppins Bold"/>
              <a:ea typeface="Poppins Bold"/>
              <a:cs typeface="Poppins Bold"/>
              <a:sym typeface="Poppins Bold"/>
            </a:endParaRPr>
          </a:p>
        </p:txBody>
      </p:sp>
      <p:sp>
        <p:nvSpPr>
          <p:cNvPr id="19" name="TextBox 19"/>
          <p:cNvSpPr txBox="1"/>
          <p:nvPr/>
        </p:nvSpPr>
        <p:spPr>
          <a:xfrm>
            <a:off x="8966004" y="3374563"/>
            <a:ext cx="682286" cy="943426"/>
          </a:xfrm>
          <a:prstGeom prst="rect">
            <a:avLst/>
          </a:prstGeom>
        </p:spPr>
        <p:txBody>
          <a:bodyPr lIns="0" tIns="0" rIns="0" bIns="0" rtlCol="0" anchor="t">
            <a:spAutoFit/>
          </a:bodyPr>
          <a:lstStyle/>
          <a:p>
            <a:pPr algn="ctr">
              <a:lnSpc>
                <a:spcPts val="6216"/>
              </a:lnSpc>
            </a:pPr>
            <a:r>
              <a:rPr lang="en-US" sz="4440">
                <a:solidFill>
                  <a:srgbClr val="FFFFFF"/>
                </a:solidFill>
                <a:latin typeface="Poppins Bold"/>
                <a:ea typeface="Poppins Bold"/>
                <a:cs typeface="Poppins Bold"/>
                <a:sym typeface="Poppins Bold"/>
              </a:rPr>
              <a:t>01</a:t>
            </a:r>
          </a:p>
        </p:txBody>
      </p:sp>
      <p:sp>
        <p:nvSpPr>
          <p:cNvPr id="20" name="TextBox 20"/>
          <p:cNvSpPr txBox="1"/>
          <p:nvPr/>
        </p:nvSpPr>
        <p:spPr>
          <a:xfrm>
            <a:off x="8779687" y="4944836"/>
            <a:ext cx="1054919" cy="943426"/>
          </a:xfrm>
          <a:prstGeom prst="rect">
            <a:avLst/>
          </a:prstGeom>
        </p:spPr>
        <p:txBody>
          <a:bodyPr lIns="0" tIns="0" rIns="0" bIns="0" rtlCol="0" anchor="t">
            <a:spAutoFit/>
          </a:bodyPr>
          <a:lstStyle/>
          <a:p>
            <a:pPr algn="ctr">
              <a:lnSpc>
                <a:spcPts val="6216"/>
              </a:lnSpc>
            </a:pPr>
            <a:r>
              <a:rPr lang="en-US" sz="4440">
                <a:solidFill>
                  <a:srgbClr val="FFFFFF"/>
                </a:solidFill>
                <a:latin typeface="Poppins Bold"/>
                <a:ea typeface="Poppins Bold"/>
                <a:cs typeface="Poppins Bold"/>
                <a:sym typeface="Poppins Bold"/>
              </a:rPr>
              <a:t>02</a:t>
            </a:r>
          </a:p>
        </p:txBody>
      </p:sp>
      <p:sp>
        <p:nvSpPr>
          <p:cNvPr id="21" name="TextBox 21"/>
          <p:cNvSpPr txBox="1"/>
          <p:nvPr/>
        </p:nvSpPr>
        <p:spPr>
          <a:xfrm>
            <a:off x="8831085" y="6513544"/>
            <a:ext cx="952124" cy="943426"/>
          </a:xfrm>
          <a:prstGeom prst="rect">
            <a:avLst/>
          </a:prstGeom>
        </p:spPr>
        <p:txBody>
          <a:bodyPr lIns="0" tIns="0" rIns="0" bIns="0" rtlCol="0" anchor="t">
            <a:spAutoFit/>
          </a:bodyPr>
          <a:lstStyle/>
          <a:p>
            <a:pPr algn="ctr">
              <a:lnSpc>
                <a:spcPts val="6216"/>
              </a:lnSpc>
            </a:pPr>
            <a:r>
              <a:rPr lang="en-US" sz="4440">
                <a:solidFill>
                  <a:srgbClr val="FFFFFF"/>
                </a:solidFill>
                <a:latin typeface="Poppins Bold"/>
                <a:ea typeface="Poppins Bold"/>
                <a:cs typeface="Poppins Bold"/>
                <a:sym typeface="Poppins Bold"/>
              </a:rPr>
              <a:t>03</a:t>
            </a:r>
          </a:p>
        </p:txBody>
      </p:sp>
      <p:sp>
        <p:nvSpPr>
          <p:cNvPr id="22" name="TextBox 22"/>
          <p:cNvSpPr txBox="1"/>
          <p:nvPr/>
        </p:nvSpPr>
        <p:spPr>
          <a:xfrm>
            <a:off x="8831085" y="8085513"/>
            <a:ext cx="952124" cy="943426"/>
          </a:xfrm>
          <a:prstGeom prst="rect">
            <a:avLst/>
          </a:prstGeom>
        </p:spPr>
        <p:txBody>
          <a:bodyPr lIns="0" tIns="0" rIns="0" bIns="0" rtlCol="0" anchor="t">
            <a:spAutoFit/>
          </a:bodyPr>
          <a:lstStyle/>
          <a:p>
            <a:pPr algn="ctr">
              <a:lnSpc>
                <a:spcPts val="6216"/>
              </a:lnSpc>
            </a:pPr>
            <a:r>
              <a:rPr lang="en-US" sz="4440">
                <a:solidFill>
                  <a:srgbClr val="FFFFFF"/>
                </a:solidFill>
                <a:latin typeface="Poppins Bold"/>
                <a:ea typeface="Poppins Bold"/>
                <a:cs typeface="Poppins Bold"/>
                <a:sym typeface="Poppins Bold"/>
              </a:rPr>
              <a:t>03</a:t>
            </a:r>
          </a:p>
        </p:txBody>
      </p:sp>
      <p:sp>
        <p:nvSpPr>
          <p:cNvPr id="23" name="TextBox 23"/>
          <p:cNvSpPr txBox="1"/>
          <p:nvPr/>
        </p:nvSpPr>
        <p:spPr>
          <a:xfrm>
            <a:off x="10229726" y="4952107"/>
            <a:ext cx="4288436" cy="538978"/>
          </a:xfrm>
          <a:prstGeom prst="rect">
            <a:avLst/>
          </a:prstGeom>
        </p:spPr>
        <p:txBody>
          <a:bodyPr lIns="0" tIns="0" rIns="0" bIns="0" rtlCol="0" anchor="t">
            <a:spAutoFit/>
          </a:bodyPr>
          <a:lstStyle/>
          <a:p>
            <a:pPr algn="l">
              <a:lnSpc>
                <a:spcPts val="3699"/>
              </a:lnSpc>
            </a:pPr>
            <a:r>
              <a:rPr lang="en-US" sz="2642">
                <a:solidFill>
                  <a:srgbClr val="000000"/>
                </a:solidFill>
                <a:latin typeface="Poppins Bold"/>
                <a:ea typeface="Poppins Bold"/>
                <a:cs typeface="Poppins Bold"/>
                <a:sym typeface="Poppins Bold"/>
              </a:rPr>
              <a:t>Mampu menjelaskan</a:t>
            </a:r>
          </a:p>
        </p:txBody>
      </p:sp>
      <p:sp>
        <p:nvSpPr>
          <p:cNvPr id="24" name="TextBox 24"/>
          <p:cNvSpPr txBox="1"/>
          <p:nvPr/>
        </p:nvSpPr>
        <p:spPr>
          <a:xfrm>
            <a:off x="10229726" y="6494017"/>
            <a:ext cx="3967022" cy="538978"/>
          </a:xfrm>
          <a:prstGeom prst="rect">
            <a:avLst/>
          </a:prstGeom>
        </p:spPr>
        <p:txBody>
          <a:bodyPr lIns="0" tIns="0" rIns="0" bIns="0" rtlCol="0" anchor="t">
            <a:spAutoFit/>
          </a:bodyPr>
          <a:lstStyle/>
          <a:p>
            <a:pPr algn="l">
              <a:lnSpc>
                <a:spcPts val="3699"/>
              </a:lnSpc>
            </a:pPr>
            <a:r>
              <a:rPr lang="en-US" sz="2642">
                <a:solidFill>
                  <a:srgbClr val="000000"/>
                </a:solidFill>
                <a:latin typeface="Poppins Bold"/>
                <a:ea typeface="Poppins Bold"/>
                <a:cs typeface="Poppins Bold"/>
                <a:sym typeface="Poppins Bold"/>
              </a:rPr>
              <a:t>Mampu menjelaskan</a:t>
            </a:r>
          </a:p>
        </p:txBody>
      </p:sp>
      <p:sp>
        <p:nvSpPr>
          <p:cNvPr id="25" name="TextBox 25"/>
          <p:cNvSpPr txBox="1"/>
          <p:nvPr/>
        </p:nvSpPr>
        <p:spPr>
          <a:xfrm>
            <a:off x="10229726" y="8065987"/>
            <a:ext cx="4640442" cy="538978"/>
          </a:xfrm>
          <a:prstGeom prst="rect">
            <a:avLst/>
          </a:prstGeom>
        </p:spPr>
        <p:txBody>
          <a:bodyPr lIns="0" tIns="0" rIns="0" bIns="0" rtlCol="0" anchor="t">
            <a:spAutoFit/>
          </a:bodyPr>
          <a:lstStyle/>
          <a:p>
            <a:pPr algn="l">
              <a:lnSpc>
                <a:spcPts val="3699"/>
              </a:lnSpc>
            </a:pPr>
            <a:r>
              <a:rPr lang="en-US" sz="2642">
                <a:solidFill>
                  <a:srgbClr val="000000"/>
                </a:solidFill>
                <a:latin typeface="Poppins Bold"/>
                <a:ea typeface="Poppins Bold"/>
                <a:cs typeface="Poppins Bold"/>
                <a:sym typeface="Poppins Bold"/>
              </a:rPr>
              <a:t>Mampu menjelaskan</a:t>
            </a:r>
          </a:p>
        </p:txBody>
      </p:sp>
      <p:sp>
        <p:nvSpPr>
          <p:cNvPr id="26" name="TextBox 26"/>
          <p:cNvSpPr txBox="1"/>
          <p:nvPr/>
        </p:nvSpPr>
        <p:spPr>
          <a:xfrm>
            <a:off x="10229726" y="3985785"/>
            <a:ext cx="7029574" cy="704850"/>
          </a:xfrm>
          <a:prstGeom prst="rect">
            <a:avLst/>
          </a:prstGeom>
        </p:spPr>
        <p:txBody>
          <a:bodyPr lIns="0" tIns="0" rIns="0" bIns="0" rtlCol="0" anchor="t">
            <a:spAutoFit/>
          </a:bodyPr>
          <a:lstStyle/>
          <a:p>
            <a:pPr algn="just">
              <a:lnSpc>
                <a:spcPts val="2759"/>
              </a:lnSpc>
            </a:pPr>
            <a:r>
              <a:rPr lang="en-US" sz="2299" dirty="0">
                <a:solidFill>
                  <a:srgbClr val="000000"/>
                </a:solidFill>
                <a:latin typeface="Poppins"/>
                <a:ea typeface="Poppins"/>
                <a:cs typeface="Poppins"/>
                <a:sym typeface="Poppins"/>
              </a:rPr>
              <a:t>dimensi </a:t>
            </a:r>
            <a:r>
              <a:rPr lang="en-US" sz="2299" dirty="0" err="1">
                <a:solidFill>
                  <a:srgbClr val="000000"/>
                </a:solidFill>
                <a:latin typeface="Poppins"/>
                <a:ea typeface="Poppins"/>
                <a:cs typeface="Poppins"/>
                <a:sym typeface="Poppins"/>
              </a:rPr>
              <a:t>keberhasilan</a:t>
            </a:r>
            <a:r>
              <a:rPr lang="en-US" sz="2299" dirty="0">
                <a:solidFill>
                  <a:srgbClr val="000000"/>
                </a:solidFill>
                <a:latin typeface="Poppins"/>
                <a:ea typeface="Poppins"/>
                <a:cs typeface="Poppins"/>
                <a:sym typeface="Poppins"/>
              </a:rPr>
              <a:t> dan </a:t>
            </a:r>
            <a:r>
              <a:rPr lang="en-US" sz="2299" dirty="0" err="1">
                <a:solidFill>
                  <a:srgbClr val="000000"/>
                </a:solidFill>
                <a:latin typeface="Poppins"/>
                <a:ea typeface="Poppins"/>
                <a:cs typeface="Poppins"/>
                <a:sym typeface="Poppins"/>
              </a:rPr>
              <a:t>kegagalan</a:t>
            </a:r>
            <a:r>
              <a:rPr lang="en-US" sz="2299" dirty="0">
                <a:solidFill>
                  <a:srgbClr val="000000"/>
                </a:solidFill>
                <a:latin typeface="Poppins"/>
                <a:ea typeface="Poppins"/>
                <a:cs typeface="Poppins"/>
                <a:sym typeface="Poppins"/>
              </a:rPr>
              <a:t> </a:t>
            </a:r>
          </a:p>
          <a:p>
            <a:pPr algn="just">
              <a:lnSpc>
                <a:spcPts val="2759"/>
              </a:lnSpc>
            </a:pPr>
            <a:r>
              <a:rPr lang="en-US" sz="2299" dirty="0">
                <a:solidFill>
                  <a:srgbClr val="000000"/>
                </a:solidFill>
                <a:latin typeface="Poppins"/>
                <a:ea typeface="Poppins"/>
                <a:cs typeface="Poppins"/>
                <a:sym typeface="Poppins"/>
              </a:rPr>
              <a:t>system informasi</a:t>
            </a:r>
          </a:p>
        </p:txBody>
      </p:sp>
      <p:sp>
        <p:nvSpPr>
          <p:cNvPr id="27" name="TextBox 27"/>
          <p:cNvSpPr txBox="1"/>
          <p:nvPr/>
        </p:nvSpPr>
        <p:spPr>
          <a:xfrm>
            <a:off x="10229726" y="5588047"/>
            <a:ext cx="7029574" cy="704850"/>
          </a:xfrm>
          <a:prstGeom prst="rect">
            <a:avLst/>
          </a:prstGeom>
        </p:spPr>
        <p:txBody>
          <a:bodyPr lIns="0" tIns="0" rIns="0" bIns="0" rtlCol="0" anchor="t">
            <a:spAutoFit/>
          </a:bodyPr>
          <a:lstStyle/>
          <a:p>
            <a:pPr algn="just">
              <a:lnSpc>
                <a:spcPts val="2760"/>
              </a:lnSpc>
            </a:pPr>
            <a:r>
              <a:rPr lang="en-US" sz="2300" dirty="0" err="1">
                <a:solidFill>
                  <a:srgbClr val="000000"/>
                </a:solidFill>
                <a:latin typeface="Poppins"/>
                <a:ea typeface="Poppins"/>
                <a:cs typeface="Poppins"/>
                <a:sym typeface="Poppins"/>
              </a:rPr>
              <a:t>bagaimana</a:t>
            </a:r>
            <a:r>
              <a:rPr lang="en-US" sz="2300" dirty="0">
                <a:solidFill>
                  <a:srgbClr val="000000"/>
                </a:solidFill>
                <a:latin typeface="Poppins"/>
                <a:ea typeface="Poppins"/>
                <a:cs typeface="Poppins"/>
                <a:sym typeface="Poppins"/>
              </a:rPr>
              <a:t> mengukur </a:t>
            </a:r>
            <a:r>
              <a:rPr lang="en-US" sz="2300" dirty="0" err="1">
                <a:solidFill>
                  <a:srgbClr val="000000"/>
                </a:solidFill>
                <a:latin typeface="Poppins"/>
                <a:ea typeface="Poppins"/>
                <a:cs typeface="Poppins"/>
                <a:sym typeface="Poppins"/>
              </a:rPr>
              <a:t>kesuksesan</a:t>
            </a:r>
            <a:r>
              <a:rPr lang="en-US" sz="2300" dirty="0">
                <a:solidFill>
                  <a:srgbClr val="000000"/>
                </a:solidFill>
                <a:latin typeface="Poppins"/>
                <a:ea typeface="Poppins"/>
                <a:cs typeface="Poppins"/>
                <a:sym typeface="Poppins"/>
              </a:rPr>
              <a:t> dan </a:t>
            </a:r>
            <a:r>
              <a:rPr lang="en-US" sz="2300" dirty="0" err="1">
                <a:solidFill>
                  <a:srgbClr val="000000"/>
                </a:solidFill>
                <a:latin typeface="Poppins"/>
                <a:ea typeface="Poppins"/>
                <a:cs typeface="Poppins"/>
                <a:sym typeface="Poppins"/>
              </a:rPr>
              <a:t>kegagalan</a:t>
            </a:r>
            <a:r>
              <a:rPr lang="en-US" sz="2300" dirty="0">
                <a:solidFill>
                  <a:srgbClr val="000000"/>
                </a:solidFill>
                <a:latin typeface="Poppins"/>
                <a:ea typeface="Poppins"/>
                <a:cs typeface="Poppins"/>
                <a:sym typeface="Poppins"/>
              </a:rPr>
              <a:t> sistem informasi</a:t>
            </a:r>
          </a:p>
        </p:txBody>
      </p:sp>
      <p:sp>
        <p:nvSpPr>
          <p:cNvPr id="28" name="TextBox 28"/>
          <p:cNvSpPr txBox="1"/>
          <p:nvPr/>
        </p:nvSpPr>
        <p:spPr>
          <a:xfrm>
            <a:off x="10229726" y="7129957"/>
            <a:ext cx="7029574" cy="361950"/>
          </a:xfrm>
          <a:prstGeom prst="rect">
            <a:avLst/>
          </a:prstGeom>
        </p:spPr>
        <p:txBody>
          <a:bodyPr lIns="0" tIns="0" rIns="0" bIns="0" rtlCol="0" anchor="t">
            <a:spAutoFit/>
          </a:bodyPr>
          <a:lstStyle/>
          <a:p>
            <a:pPr algn="just">
              <a:lnSpc>
                <a:spcPts val="2760"/>
              </a:lnSpc>
            </a:pPr>
            <a:r>
              <a:rPr lang="en-US" sz="2300" dirty="0">
                <a:solidFill>
                  <a:srgbClr val="000000"/>
                </a:solidFill>
                <a:latin typeface="Poppins"/>
                <a:ea typeface="Poppins"/>
                <a:cs typeface="Poppins"/>
                <a:sym typeface="Poppins"/>
              </a:rPr>
              <a:t>implementasi </a:t>
            </a:r>
            <a:r>
              <a:rPr lang="en-US" sz="2300" dirty="0" err="1">
                <a:solidFill>
                  <a:srgbClr val="000000"/>
                </a:solidFill>
                <a:latin typeface="Poppins"/>
                <a:ea typeface="Poppins"/>
                <a:cs typeface="Poppins"/>
                <a:sym typeface="Poppins"/>
              </a:rPr>
              <a:t>konsep</a:t>
            </a:r>
            <a:r>
              <a:rPr lang="en-US" sz="2300" dirty="0">
                <a:solidFill>
                  <a:srgbClr val="000000"/>
                </a:solidFill>
                <a:latin typeface="Poppins"/>
                <a:ea typeface="Poppins"/>
                <a:cs typeface="Poppins"/>
                <a:sym typeface="Poppins"/>
              </a:rPr>
              <a:t> </a:t>
            </a:r>
            <a:r>
              <a:rPr lang="en-US" sz="2300" dirty="0" err="1">
                <a:solidFill>
                  <a:srgbClr val="000000"/>
                </a:solidFill>
                <a:latin typeface="Poppins"/>
                <a:ea typeface="Poppins"/>
                <a:cs typeface="Poppins"/>
                <a:sym typeface="Poppins"/>
              </a:rPr>
              <a:t>sistim</a:t>
            </a:r>
            <a:r>
              <a:rPr lang="en-US" sz="2300" dirty="0">
                <a:solidFill>
                  <a:srgbClr val="000000"/>
                </a:solidFill>
                <a:latin typeface="Poppins"/>
                <a:ea typeface="Poppins"/>
                <a:cs typeface="Poppins"/>
                <a:sym typeface="Poppins"/>
              </a:rPr>
              <a:t> informasi</a:t>
            </a:r>
          </a:p>
        </p:txBody>
      </p:sp>
      <p:sp>
        <p:nvSpPr>
          <p:cNvPr id="29" name="TextBox 29"/>
          <p:cNvSpPr txBox="1"/>
          <p:nvPr/>
        </p:nvSpPr>
        <p:spPr>
          <a:xfrm>
            <a:off x="10229726" y="8701926"/>
            <a:ext cx="7029574" cy="361950"/>
          </a:xfrm>
          <a:prstGeom prst="rect">
            <a:avLst/>
          </a:prstGeom>
        </p:spPr>
        <p:txBody>
          <a:bodyPr lIns="0" tIns="0" rIns="0" bIns="0" rtlCol="0" anchor="t">
            <a:spAutoFit/>
          </a:bodyPr>
          <a:lstStyle/>
          <a:p>
            <a:pPr algn="just">
              <a:lnSpc>
                <a:spcPts val="2760"/>
              </a:lnSpc>
            </a:pPr>
            <a:r>
              <a:rPr lang="en-US" sz="2300" dirty="0">
                <a:solidFill>
                  <a:srgbClr val="000000"/>
                </a:solidFill>
                <a:latin typeface="Poppins"/>
                <a:ea typeface="Poppins"/>
                <a:cs typeface="Poppins"/>
                <a:sym typeface="Poppins"/>
              </a:rPr>
              <a:t>model evaluasi system informasi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3562" y="7221036"/>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rot="-1775767">
            <a:off x="7864699" y="9517084"/>
            <a:ext cx="4968491" cy="236003"/>
            <a:chOff x="0" y="0"/>
            <a:chExt cx="6624655" cy="314671"/>
          </a:xfrm>
        </p:grpSpPr>
        <p:sp>
          <p:nvSpPr>
            <p:cNvPr id="4" name="Freeform 4"/>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sp>
        <p:nvSpPr>
          <p:cNvPr id="5" name="Freeform 5"/>
          <p:cNvSpPr/>
          <p:nvPr/>
        </p:nvSpPr>
        <p:spPr>
          <a:xfrm>
            <a:off x="5262374" y="5927028"/>
            <a:ext cx="13265978" cy="9384387"/>
          </a:xfrm>
          <a:custGeom>
            <a:avLst/>
            <a:gdLst/>
            <a:ahLst/>
            <a:cxnLst/>
            <a:rect l="l" t="t" r="r" b="b"/>
            <a:pathLst>
              <a:path w="13265978" h="9384387">
                <a:moveTo>
                  <a:pt x="0" y="0"/>
                </a:moveTo>
                <a:lnTo>
                  <a:pt x="13265977" y="0"/>
                </a:lnTo>
                <a:lnTo>
                  <a:pt x="13265977" y="9384388"/>
                </a:lnTo>
                <a:lnTo>
                  <a:pt x="0" y="93843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9647243" y="-4799183"/>
            <a:ext cx="15621821" cy="13267512"/>
          </a:xfrm>
          <a:custGeom>
            <a:avLst/>
            <a:gdLst/>
            <a:ahLst/>
            <a:cxnLst/>
            <a:rect l="l" t="t" r="r" b="b"/>
            <a:pathLst>
              <a:path w="15621821" h="13267512">
                <a:moveTo>
                  <a:pt x="0" y="0"/>
                </a:moveTo>
                <a:lnTo>
                  <a:pt x="15621821" y="0"/>
                </a:lnTo>
                <a:lnTo>
                  <a:pt x="15621821" y="13267512"/>
                </a:lnTo>
                <a:lnTo>
                  <a:pt x="0" y="132675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8333963" y="-3183645"/>
            <a:ext cx="16467996" cy="13986163"/>
          </a:xfrm>
          <a:custGeom>
            <a:avLst/>
            <a:gdLst/>
            <a:ahLst/>
            <a:cxnLst/>
            <a:rect l="l" t="t" r="r" b="b"/>
            <a:pathLst>
              <a:path w="16467996" h="13986163">
                <a:moveTo>
                  <a:pt x="0" y="0"/>
                </a:moveTo>
                <a:lnTo>
                  <a:pt x="16467997" y="0"/>
                </a:lnTo>
                <a:lnTo>
                  <a:pt x="16467997" y="13986163"/>
                </a:lnTo>
                <a:lnTo>
                  <a:pt x="0" y="139861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 name="Group 8"/>
          <p:cNvGrpSpPr/>
          <p:nvPr/>
        </p:nvGrpSpPr>
        <p:grpSpPr>
          <a:xfrm rot="-1813147">
            <a:off x="9836813" y="1312669"/>
            <a:ext cx="8743695" cy="7661663"/>
            <a:chOff x="0" y="0"/>
            <a:chExt cx="11658260" cy="10215551"/>
          </a:xfrm>
        </p:grpSpPr>
        <p:sp>
          <p:nvSpPr>
            <p:cNvPr id="9" name="Freeform 9"/>
            <p:cNvSpPr/>
            <p:nvPr/>
          </p:nvSpPr>
          <p:spPr>
            <a:xfrm>
              <a:off x="0" y="0"/>
              <a:ext cx="11658219" cy="10215499"/>
            </a:xfrm>
            <a:custGeom>
              <a:avLst/>
              <a:gdLst/>
              <a:ahLst/>
              <a:cxnLst/>
              <a:rect l="l" t="t" r="r" b="b"/>
              <a:pathLst>
                <a:path w="11658219" h="10215499">
                  <a:moveTo>
                    <a:pt x="0" y="0"/>
                  </a:moveTo>
                  <a:lnTo>
                    <a:pt x="11658219" y="0"/>
                  </a:lnTo>
                  <a:lnTo>
                    <a:pt x="11658219" y="10215499"/>
                  </a:lnTo>
                  <a:lnTo>
                    <a:pt x="0" y="10215499"/>
                  </a:lnTo>
                  <a:lnTo>
                    <a:pt x="0" y="0"/>
                  </a:lnTo>
                  <a:close/>
                </a:path>
              </a:pathLst>
            </a:custGeom>
            <a:blipFill>
              <a:blip r:embed="rId11"/>
              <a:stretch>
                <a:fillRect t="-44" b="-45"/>
              </a:stretch>
            </a:blipFill>
          </p:spPr>
        </p:sp>
      </p:grpSp>
      <p:sp>
        <p:nvSpPr>
          <p:cNvPr id="10" name="Freeform 10"/>
          <p:cNvSpPr/>
          <p:nvPr/>
        </p:nvSpPr>
        <p:spPr>
          <a:xfrm>
            <a:off x="10595487" y="939081"/>
            <a:ext cx="7226346" cy="8408839"/>
          </a:xfrm>
          <a:custGeom>
            <a:avLst/>
            <a:gdLst/>
            <a:ahLst/>
            <a:cxnLst/>
            <a:rect l="l" t="t" r="r" b="b"/>
            <a:pathLst>
              <a:path w="7226346" h="8408839">
                <a:moveTo>
                  <a:pt x="0" y="0"/>
                </a:moveTo>
                <a:lnTo>
                  <a:pt x="7226346" y="0"/>
                </a:lnTo>
                <a:lnTo>
                  <a:pt x="7226346" y="8408839"/>
                </a:lnTo>
                <a:lnTo>
                  <a:pt x="0" y="840883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1" name="Group 11"/>
          <p:cNvGrpSpPr/>
          <p:nvPr/>
        </p:nvGrpSpPr>
        <p:grpSpPr>
          <a:xfrm>
            <a:off x="10819302" y="1229804"/>
            <a:ext cx="6778697" cy="7827400"/>
            <a:chOff x="0" y="0"/>
            <a:chExt cx="9038263" cy="10436534"/>
          </a:xfrm>
        </p:grpSpPr>
        <p:sp>
          <p:nvSpPr>
            <p:cNvPr id="12" name="Freeform 12"/>
            <p:cNvSpPr/>
            <p:nvPr/>
          </p:nvSpPr>
          <p:spPr>
            <a:xfrm>
              <a:off x="0" y="0"/>
              <a:ext cx="9038209" cy="10436479"/>
            </a:xfrm>
            <a:custGeom>
              <a:avLst/>
              <a:gdLst/>
              <a:ahLst/>
              <a:cxnLst/>
              <a:rect l="l" t="t" r="r" b="b"/>
              <a:pathLst>
                <a:path w="9038209" h="10436479">
                  <a:moveTo>
                    <a:pt x="4519168" y="0"/>
                  </a:moveTo>
                  <a:lnTo>
                    <a:pt x="0" y="2609088"/>
                  </a:lnTo>
                  <a:lnTo>
                    <a:pt x="0" y="7827391"/>
                  </a:lnTo>
                  <a:lnTo>
                    <a:pt x="4519168" y="10436479"/>
                  </a:lnTo>
                  <a:lnTo>
                    <a:pt x="9038209" y="7827391"/>
                  </a:lnTo>
                  <a:lnTo>
                    <a:pt x="9038209" y="2609088"/>
                  </a:lnTo>
                  <a:lnTo>
                    <a:pt x="4519168" y="0"/>
                  </a:lnTo>
                  <a:close/>
                </a:path>
              </a:pathLst>
            </a:custGeom>
            <a:blipFill>
              <a:blip r:embed="rId14"/>
              <a:stretch>
                <a:fillRect l="-57186" r="-57186"/>
              </a:stretch>
            </a:blipFill>
          </p:spPr>
        </p:sp>
      </p:grpSp>
      <p:grpSp>
        <p:nvGrpSpPr>
          <p:cNvPr id="13" name="Group 13"/>
          <p:cNvGrpSpPr/>
          <p:nvPr/>
        </p:nvGrpSpPr>
        <p:grpSpPr>
          <a:xfrm rot="-1775767">
            <a:off x="13825705" y="8472786"/>
            <a:ext cx="4968491" cy="236003"/>
            <a:chOff x="0" y="0"/>
            <a:chExt cx="6624655" cy="314671"/>
          </a:xfrm>
        </p:grpSpPr>
        <p:sp>
          <p:nvSpPr>
            <p:cNvPr id="14" name="Freeform 14"/>
            <p:cNvSpPr/>
            <p:nvPr/>
          </p:nvSpPr>
          <p:spPr>
            <a:xfrm>
              <a:off x="0" y="0"/>
              <a:ext cx="6624701" cy="314706"/>
            </a:xfrm>
            <a:custGeom>
              <a:avLst/>
              <a:gdLst/>
              <a:ahLst/>
              <a:cxnLst/>
              <a:rect l="l" t="t" r="r" b="b"/>
              <a:pathLst>
                <a:path w="6624701" h="314706">
                  <a:moveTo>
                    <a:pt x="0" y="0"/>
                  </a:moveTo>
                  <a:lnTo>
                    <a:pt x="6624701" y="0"/>
                  </a:lnTo>
                  <a:lnTo>
                    <a:pt x="6624701" y="314706"/>
                  </a:lnTo>
                  <a:lnTo>
                    <a:pt x="0" y="314706"/>
                  </a:lnTo>
                  <a:lnTo>
                    <a:pt x="0" y="0"/>
                  </a:lnTo>
                  <a:close/>
                </a:path>
              </a:pathLst>
            </a:custGeom>
            <a:blipFill>
              <a:blip r:embed="rId4"/>
              <a:stretch>
                <a:fillRect t="-1002" b="-991"/>
              </a:stretch>
            </a:blipFill>
          </p:spPr>
        </p:sp>
      </p:grpSp>
      <p:grpSp>
        <p:nvGrpSpPr>
          <p:cNvPr id="15" name="Group 15"/>
          <p:cNvGrpSpPr/>
          <p:nvPr/>
        </p:nvGrpSpPr>
        <p:grpSpPr>
          <a:xfrm rot="-1775767">
            <a:off x="11104039" y="765857"/>
            <a:ext cx="4968491" cy="236003"/>
            <a:chOff x="0" y="0"/>
            <a:chExt cx="6624655" cy="314671"/>
          </a:xfrm>
        </p:grpSpPr>
        <p:sp>
          <p:nvSpPr>
            <p:cNvPr id="16" name="Freeform 16"/>
            <p:cNvSpPr/>
            <p:nvPr/>
          </p:nvSpPr>
          <p:spPr>
            <a:xfrm flipV="1">
              <a:off x="0" y="0"/>
              <a:ext cx="6624701" cy="314706"/>
            </a:xfrm>
            <a:custGeom>
              <a:avLst/>
              <a:gdLst/>
              <a:ahLst/>
              <a:cxnLst/>
              <a:rect l="l" t="t" r="r" b="b"/>
              <a:pathLst>
                <a:path w="6624701" h="314706">
                  <a:moveTo>
                    <a:pt x="0" y="314706"/>
                  </a:moveTo>
                  <a:lnTo>
                    <a:pt x="6624701" y="314706"/>
                  </a:lnTo>
                  <a:lnTo>
                    <a:pt x="6624701" y="0"/>
                  </a:lnTo>
                  <a:lnTo>
                    <a:pt x="0" y="0"/>
                  </a:lnTo>
                  <a:lnTo>
                    <a:pt x="0" y="314706"/>
                  </a:lnTo>
                  <a:close/>
                </a:path>
              </a:pathLst>
            </a:custGeom>
            <a:blipFill>
              <a:blip r:embed="rId4"/>
              <a:stretch>
                <a:fillRect t="-1002" b="-991"/>
              </a:stretch>
            </a:blipFill>
          </p:spPr>
        </p:sp>
      </p:grpSp>
      <p:grpSp>
        <p:nvGrpSpPr>
          <p:cNvPr id="17" name="Group 17"/>
          <p:cNvGrpSpPr/>
          <p:nvPr/>
        </p:nvGrpSpPr>
        <p:grpSpPr>
          <a:xfrm rot="1804615">
            <a:off x="9891747" y="8537528"/>
            <a:ext cx="4644064" cy="220593"/>
            <a:chOff x="0" y="0"/>
            <a:chExt cx="6192085" cy="294124"/>
          </a:xfrm>
        </p:grpSpPr>
        <p:sp>
          <p:nvSpPr>
            <p:cNvPr id="18" name="Freeform 18"/>
            <p:cNvSpPr/>
            <p:nvPr/>
          </p:nvSpPr>
          <p:spPr>
            <a:xfrm>
              <a:off x="0" y="0"/>
              <a:ext cx="6192139" cy="294132"/>
            </a:xfrm>
            <a:custGeom>
              <a:avLst/>
              <a:gdLst/>
              <a:ahLst/>
              <a:cxnLst/>
              <a:rect l="l" t="t" r="r" b="b"/>
              <a:pathLst>
                <a:path w="6192139" h="294132">
                  <a:moveTo>
                    <a:pt x="0" y="0"/>
                  </a:moveTo>
                  <a:lnTo>
                    <a:pt x="6192139" y="0"/>
                  </a:lnTo>
                  <a:lnTo>
                    <a:pt x="6192139" y="294132"/>
                  </a:lnTo>
                  <a:lnTo>
                    <a:pt x="0" y="294132"/>
                  </a:lnTo>
                  <a:lnTo>
                    <a:pt x="0" y="0"/>
                  </a:lnTo>
                  <a:close/>
                </a:path>
              </a:pathLst>
            </a:custGeom>
            <a:blipFill>
              <a:blip r:embed="rId4"/>
              <a:stretch>
                <a:fillRect t="-1002" b="-999"/>
              </a:stretch>
            </a:blipFill>
          </p:spPr>
        </p:sp>
      </p:grpSp>
      <p:sp>
        <p:nvSpPr>
          <p:cNvPr id="19" name="TextBox 19"/>
          <p:cNvSpPr txBox="1"/>
          <p:nvPr/>
        </p:nvSpPr>
        <p:spPr>
          <a:xfrm>
            <a:off x="1028700" y="990600"/>
            <a:ext cx="7615772" cy="723900"/>
          </a:xfrm>
          <a:prstGeom prst="rect">
            <a:avLst/>
          </a:prstGeom>
        </p:spPr>
        <p:txBody>
          <a:bodyPr lIns="0" tIns="0" rIns="0" bIns="0" rtlCol="0" anchor="t">
            <a:spAutoFit/>
          </a:bodyPr>
          <a:lstStyle/>
          <a:p>
            <a:pPr algn="l">
              <a:lnSpc>
                <a:spcPts val="5173"/>
              </a:lnSpc>
            </a:pPr>
            <a:r>
              <a:rPr lang="en-US" sz="4500">
                <a:solidFill>
                  <a:srgbClr val="000000"/>
                </a:solidFill>
                <a:latin typeface="Poppins Bold"/>
                <a:ea typeface="Poppins Bold"/>
                <a:cs typeface="Poppins Bold"/>
                <a:sym typeface="Poppins Bold"/>
              </a:rPr>
              <a:t>Pendahuluan</a:t>
            </a:r>
          </a:p>
        </p:txBody>
      </p:sp>
      <p:sp>
        <p:nvSpPr>
          <p:cNvPr id="20" name="TextBox 20"/>
          <p:cNvSpPr txBox="1"/>
          <p:nvPr/>
        </p:nvSpPr>
        <p:spPr>
          <a:xfrm>
            <a:off x="1028700" y="2510209"/>
            <a:ext cx="8618543" cy="3943350"/>
          </a:xfrm>
          <a:prstGeom prst="rect">
            <a:avLst/>
          </a:prstGeom>
        </p:spPr>
        <p:txBody>
          <a:bodyPr lIns="0" tIns="0" rIns="0" bIns="0" rtlCol="0" anchor="t">
            <a:spAutoFit/>
          </a:bodyPr>
          <a:lstStyle/>
          <a:p>
            <a:pPr algn="just">
              <a:lnSpc>
                <a:spcPts val="3898"/>
              </a:lnSpc>
            </a:pPr>
            <a:r>
              <a:rPr lang="en-US" sz="2999">
                <a:solidFill>
                  <a:srgbClr val="000000"/>
                </a:solidFill>
                <a:latin typeface="Poppins"/>
                <a:ea typeface="Poppins"/>
                <a:cs typeface="Poppins"/>
                <a:sym typeface="Poppins"/>
              </a:rPr>
              <a:t>Aplikasi Sistem Informasi dalam perusahaan akan berhasil jika sistem dan lingkungannya mendukung aplikasi tersebut.</a:t>
            </a:r>
          </a:p>
          <a:p>
            <a:pPr algn="just">
              <a:lnSpc>
                <a:spcPts val="3898"/>
              </a:lnSpc>
            </a:pPr>
            <a:r>
              <a:rPr lang="en-US" sz="2999">
                <a:solidFill>
                  <a:srgbClr val="000000"/>
                </a:solidFill>
                <a:latin typeface="Poppins"/>
                <a:ea typeface="Poppins"/>
                <a:cs typeface="Poppins"/>
                <a:sym typeface="Poppins"/>
              </a:rPr>
              <a:t>Jangan pernah memaksa suatu organisasi menerapkan SITI jika sistem di suatu organisasi tidak mendukung, karna hasilnya pasti adalah sebuah kegagalan!</a:t>
            </a:r>
          </a:p>
          <a:p>
            <a:pPr algn="just">
              <a:lnSpc>
                <a:spcPts val="3898"/>
              </a:lnSpc>
            </a:pPr>
            <a:endParaRPr lang="en-US" sz="2999">
              <a:solidFill>
                <a:srgbClr val="000000"/>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8700" y="3976189"/>
            <a:ext cx="3030795" cy="4370995"/>
          </a:xfrm>
          <a:custGeom>
            <a:avLst/>
            <a:gdLst/>
            <a:ahLst/>
            <a:cxnLst/>
            <a:rect l="l" t="t" r="r" b="b"/>
            <a:pathLst>
              <a:path w="3030795" h="4370995">
                <a:moveTo>
                  <a:pt x="0" y="0"/>
                </a:moveTo>
                <a:lnTo>
                  <a:pt x="3030795" y="0"/>
                </a:lnTo>
                <a:lnTo>
                  <a:pt x="3030795" y="4370995"/>
                </a:lnTo>
                <a:lnTo>
                  <a:pt x="0" y="43709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590084" y="3286687"/>
            <a:ext cx="1908027" cy="1711714"/>
          </a:xfrm>
          <a:custGeom>
            <a:avLst/>
            <a:gdLst/>
            <a:ahLst/>
            <a:cxnLst/>
            <a:rect l="l" t="t" r="r" b="b"/>
            <a:pathLst>
              <a:path w="1908027" h="1711714">
                <a:moveTo>
                  <a:pt x="0" y="0"/>
                </a:moveTo>
                <a:lnTo>
                  <a:pt x="1908027" y="0"/>
                </a:lnTo>
                <a:lnTo>
                  <a:pt x="1908027" y="1711714"/>
                </a:lnTo>
                <a:lnTo>
                  <a:pt x="0" y="17117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4228505" y="3976189"/>
            <a:ext cx="3030795" cy="4370995"/>
          </a:xfrm>
          <a:custGeom>
            <a:avLst/>
            <a:gdLst/>
            <a:ahLst/>
            <a:cxnLst/>
            <a:rect l="l" t="t" r="r" b="b"/>
            <a:pathLst>
              <a:path w="3030795" h="4370995">
                <a:moveTo>
                  <a:pt x="0" y="0"/>
                </a:moveTo>
                <a:lnTo>
                  <a:pt x="3030795" y="0"/>
                </a:lnTo>
                <a:lnTo>
                  <a:pt x="3030795" y="4370995"/>
                </a:lnTo>
                <a:lnTo>
                  <a:pt x="0" y="43709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4789889" y="3286687"/>
            <a:ext cx="1908027" cy="1711714"/>
          </a:xfrm>
          <a:custGeom>
            <a:avLst/>
            <a:gdLst/>
            <a:ahLst/>
            <a:cxnLst/>
            <a:rect l="l" t="t" r="r" b="b"/>
            <a:pathLst>
              <a:path w="1908027" h="1711714">
                <a:moveTo>
                  <a:pt x="0" y="0"/>
                </a:moveTo>
                <a:lnTo>
                  <a:pt x="1908027" y="0"/>
                </a:lnTo>
                <a:lnTo>
                  <a:pt x="1908027" y="1711714"/>
                </a:lnTo>
                <a:lnTo>
                  <a:pt x="0" y="17117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0928553" y="3976189"/>
            <a:ext cx="3030795" cy="4370995"/>
          </a:xfrm>
          <a:custGeom>
            <a:avLst/>
            <a:gdLst/>
            <a:ahLst/>
            <a:cxnLst/>
            <a:rect l="l" t="t" r="r" b="b"/>
            <a:pathLst>
              <a:path w="3030795" h="4370995">
                <a:moveTo>
                  <a:pt x="0" y="0"/>
                </a:moveTo>
                <a:lnTo>
                  <a:pt x="3030795" y="0"/>
                </a:lnTo>
                <a:lnTo>
                  <a:pt x="3030795" y="4370995"/>
                </a:lnTo>
                <a:lnTo>
                  <a:pt x="0" y="43709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1489938" y="3286687"/>
            <a:ext cx="1908027" cy="1711714"/>
          </a:xfrm>
          <a:custGeom>
            <a:avLst/>
            <a:gdLst/>
            <a:ahLst/>
            <a:cxnLst/>
            <a:rect l="l" t="t" r="r" b="b"/>
            <a:pathLst>
              <a:path w="1908027" h="1711714">
                <a:moveTo>
                  <a:pt x="0" y="0"/>
                </a:moveTo>
                <a:lnTo>
                  <a:pt x="1908027" y="0"/>
                </a:lnTo>
                <a:lnTo>
                  <a:pt x="1908027" y="1711714"/>
                </a:lnTo>
                <a:lnTo>
                  <a:pt x="0" y="17117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7628602" y="3976189"/>
            <a:ext cx="3030795" cy="4370995"/>
          </a:xfrm>
          <a:custGeom>
            <a:avLst/>
            <a:gdLst/>
            <a:ahLst/>
            <a:cxnLst/>
            <a:rect l="l" t="t" r="r" b="b"/>
            <a:pathLst>
              <a:path w="3030795" h="4370995">
                <a:moveTo>
                  <a:pt x="0" y="0"/>
                </a:moveTo>
                <a:lnTo>
                  <a:pt x="3030795" y="0"/>
                </a:lnTo>
                <a:lnTo>
                  <a:pt x="3030795" y="4370995"/>
                </a:lnTo>
                <a:lnTo>
                  <a:pt x="0" y="43709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8189986" y="3286687"/>
            <a:ext cx="1908027" cy="1711714"/>
          </a:xfrm>
          <a:custGeom>
            <a:avLst/>
            <a:gdLst/>
            <a:ahLst/>
            <a:cxnLst/>
            <a:rect l="l" t="t" r="r" b="b"/>
            <a:pathLst>
              <a:path w="1908027" h="1711714">
                <a:moveTo>
                  <a:pt x="0" y="0"/>
                </a:moveTo>
                <a:lnTo>
                  <a:pt x="1908027" y="0"/>
                </a:lnTo>
                <a:lnTo>
                  <a:pt x="1908027" y="1711714"/>
                </a:lnTo>
                <a:lnTo>
                  <a:pt x="0" y="17117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4328651" y="3976189"/>
            <a:ext cx="3030795" cy="4370995"/>
          </a:xfrm>
          <a:custGeom>
            <a:avLst/>
            <a:gdLst/>
            <a:ahLst/>
            <a:cxnLst/>
            <a:rect l="l" t="t" r="r" b="b"/>
            <a:pathLst>
              <a:path w="3030795" h="4370995">
                <a:moveTo>
                  <a:pt x="0" y="0"/>
                </a:moveTo>
                <a:lnTo>
                  <a:pt x="3030795" y="0"/>
                </a:lnTo>
                <a:lnTo>
                  <a:pt x="3030795" y="4370995"/>
                </a:lnTo>
                <a:lnTo>
                  <a:pt x="0" y="43709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4890035" y="3286687"/>
            <a:ext cx="1908027" cy="1711714"/>
          </a:xfrm>
          <a:custGeom>
            <a:avLst/>
            <a:gdLst/>
            <a:ahLst/>
            <a:cxnLst/>
            <a:rect l="l" t="t" r="r" b="b"/>
            <a:pathLst>
              <a:path w="1908027" h="1711714">
                <a:moveTo>
                  <a:pt x="0" y="0"/>
                </a:moveTo>
                <a:lnTo>
                  <a:pt x="1908027" y="0"/>
                </a:lnTo>
                <a:lnTo>
                  <a:pt x="1908027" y="1711714"/>
                </a:lnTo>
                <a:lnTo>
                  <a:pt x="0" y="17117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a:off x="2187982" y="3769682"/>
            <a:ext cx="831690" cy="797383"/>
          </a:xfrm>
          <a:custGeom>
            <a:avLst/>
            <a:gdLst/>
            <a:ahLst/>
            <a:cxnLst/>
            <a:rect l="l" t="t" r="r" b="b"/>
            <a:pathLst>
              <a:path w="831690" h="797383">
                <a:moveTo>
                  <a:pt x="0" y="0"/>
                </a:moveTo>
                <a:lnTo>
                  <a:pt x="831690" y="0"/>
                </a:lnTo>
                <a:lnTo>
                  <a:pt x="831690" y="797383"/>
                </a:lnTo>
                <a:lnTo>
                  <a:pt x="0" y="797383"/>
                </a:lnTo>
                <a:lnTo>
                  <a:pt x="0" y="0"/>
                </a:lnTo>
                <a:close/>
              </a:path>
            </a:pathLst>
          </a:custGeom>
          <a:blipFill>
            <a:blip r:embed="rId12">
              <a:extLst>
                <a:ext uri="{96DAC541-7B7A-43D3-8B79-37D633B846F1}">
                  <asvg:svgBlip xmlns:asvg="http://schemas.microsoft.com/office/drawing/2016/SVG/main" r:embed="rId13"/>
                </a:ext>
              </a:extLst>
            </a:blip>
            <a:stretch>
              <a:fillRect l="-220" r="-220"/>
            </a:stretch>
          </a:blipFill>
        </p:spPr>
      </p:sp>
      <p:sp>
        <p:nvSpPr>
          <p:cNvPr id="17" name="Freeform 17"/>
          <p:cNvSpPr/>
          <p:nvPr/>
        </p:nvSpPr>
        <p:spPr>
          <a:xfrm>
            <a:off x="5417475" y="3741800"/>
            <a:ext cx="853147" cy="853147"/>
          </a:xfrm>
          <a:custGeom>
            <a:avLst/>
            <a:gdLst/>
            <a:ahLst/>
            <a:cxnLst/>
            <a:rect l="l" t="t" r="r" b="b"/>
            <a:pathLst>
              <a:path w="853147" h="853147">
                <a:moveTo>
                  <a:pt x="0" y="0"/>
                </a:moveTo>
                <a:lnTo>
                  <a:pt x="853147" y="0"/>
                </a:lnTo>
                <a:lnTo>
                  <a:pt x="853147" y="853147"/>
                </a:lnTo>
                <a:lnTo>
                  <a:pt x="0" y="85314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a:off x="8725045" y="3831043"/>
            <a:ext cx="837911" cy="837911"/>
          </a:xfrm>
          <a:custGeom>
            <a:avLst/>
            <a:gdLst/>
            <a:ahLst/>
            <a:cxnLst/>
            <a:rect l="l" t="t" r="r" b="b"/>
            <a:pathLst>
              <a:path w="837911" h="837911">
                <a:moveTo>
                  <a:pt x="0" y="0"/>
                </a:moveTo>
                <a:lnTo>
                  <a:pt x="837911" y="0"/>
                </a:lnTo>
                <a:lnTo>
                  <a:pt x="837911" y="837911"/>
                </a:lnTo>
                <a:lnTo>
                  <a:pt x="0" y="83791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9" name="Freeform 19"/>
          <p:cNvSpPr/>
          <p:nvPr/>
        </p:nvSpPr>
        <p:spPr>
          <a:xfrm>
            <a:off x="12017727" y="3741800"/>
            <a:ext cx="853147" cy="853147"/>
          </a:xfrm>
          <a:custGeom>
            <a:avLst/>
            <a:gdLst/>
            <a:ahLst/>
            <a:cxnLst/>
            <a:rect l="l" t="t" r="r" b="b"/>
            <a:pathLst>
              <a:path w="853147" h="853147">
                <a:moveTo>
                  <a:pt x="0" y="0"/>
                </a:moveTo>
                <a:lnTo>
                  <a:pt x="853147" y="0"/>
                </a:lnTo>
                <a:lnTo>
                  <a:pt x="853147" y="853147"/>
                </a:lnTo>
                <a:lnTo>
                  <a:pt x="0" y="85314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0" name="Freeform 20"/>
          <p:cNvSpPr/>
          <p:nvPr/>
        </p:nvSpPr>
        <p:spPr>
          <a:xfrm>
            <a:off x="15288018" y="3769682"/>
            <a:ext cx="911768" cy="797383"/>
          </a:xfrm>
          <a:custGeom>
            <a:avLst/>
            <a:gdLst/>
            <a:ahLst/>
            <a:cxnLst/>
            <a:rect l="l" t="t" r="r" b="b"/>
            <a:pathLst>
              <a:path w="911768" h="797383">
                <a:moveTo>
                  <a:pt x="0" y="0"/>
                </a:moveTo>
                <a:lnTo>
                  <a:pt x="911768" y="0"/>
                </a:lnTo>
                <a:lnTo>
                  <a:pt x="911768" y="797383"/>
                </a:lnTo>
                <a:lnTo>
                  <a:pt x="0" y="797383"/>
                </a:lnTo>
                <a:lnTo>
                  <a:pt x="0" y="0"/>
                </a:lnTo>
                <a:close/>
              </a:path>
            </a:pathLst>
          </a:custGeom>
          <a:blipFill>
            <a:blip r:embed="rId20">
              <a:extLst>
                <a:ext uri="{96DAC541-7B7A-43D3-8B79-37D633B846F1}">
                  <asvg:svgBlip xmlns:asvg="http://schemas.microsoft.com/office/drawing/2016/SVG/main" r:embed="rId21"/>
                </a:ext>
              </a:extLst>
            </a:blip>
            <a:stretch>
              <a:fillRect t="-25" b="-25"/>
            </a:stretch>
          </a:blipFill>
        </p:spPr>
      </p:sp>
      <p:sp>
        <p:nvSpPr>
          <p:cNvPr id="21" name="TextBox 21"/>
          <p:cNvSpPr txBox="1"/>
          <p:nvPr/>
        </p:nvSpPr>
        <p:spPr>
          <a:xfrm>
            <a:off x="4012912" y="990600"/>
            <a:ext cx="10262177" cy="203835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Dimensi dan Indikator keberhasilan/kegagalan sistem informasi</a:t>
            </a:r>
          </a:p>
        </p:txBody>
      </p:sp>
      <p:sp>
        <p:nvSpPr>
          <p:cNvPr id="22" name="TextBox 22"/>
          <p:cNvSpPr txBox="1"/>
          <p:nvPr/>
        </p:nvSpPr>
        <p:spPr>
          <a:xfrm>
            <a:off x="1216395" y="5945232"/>
            <a:ext cx="2655406" cy="1428750"/>
          </a:xfrm>
          <a:prstGeom prst="rect">
            <a:avLst/>
          </a:prstGeom>
        </p:spPr>
        <p:txBody>
          <a:bodyPr lIns="0" tIns="0" rIns="0" bIns="0" rtlCol="0" anchor="t">
            <a:spAutoFit/>
          </a:bodyPr>
          <a:lstStyle/>
          <a:p>
            <a:pPr algn="ctr">
              <a:lnSpc>
                <a:spcPts val="3600"/>
              </a:lnSpc>
            </a:pPr>
            <a:r>
              <a:rPr lang="en-US" sz="3000">
                <a:solidFill>
                  <a:srgbClr val="FFFFFF"/>
                </a:solidFill>
                <a:latin typeface="Poppins Bold"/>
                <a:ea typeface="Poppins Bold"/>
                <a:cs typeface="Poppins Bold"/>
                <a:sym typeface="Poppins Bold"/>
              </a:rPr>
              <a:t>1. Dimensi Organisasi</a:t>
            </a:r>
          </a:p>
          <a:p>
            <a:pPr algn="ctr">
              <a:lnSpc>
                <a:spcPts val="3600"/>
              </a:lnSpc>
            </a:pPr>
            <a:endParaRPr lang="en-US" sz="3000">
              <a:solidFill>
                <a:srgbClr val="FFFFFF"/>
              </a:solidFill>
              <a:latin typeface="Poppins Bold"/>
              <a:ea typeface="Poppins Bold"/>
              <a:cs typeface="Poppins Bold"/>
              <a:sym typeface="Poppins Bold"/>
            </a:endParaRPr>
          </a:p>
        </p:txBody>
      </p:sp>
      <p:sp>
        <p:nvSpPr>
          <p:cNvPr id="23" name="TextBox 23"/>
          <p:cNvSpPr txBox="1"/>
          <p:nvPr/>
        </p:nvSpPr>
        <p:spPr>
          <a:xfrm>
            <a:off x="4704740" y="5782763"/>
            <a:ext cx="2654707" cy="2800350"/>
          </a:xfrm>
          <a:prstGeom prst="rect">
            <a:avLst/>
          </a:prstGeom>
        </p:spPr>
        <p:txBody>
          <a:bodyPr lIns="0" tIns="0" rIns="0" bIns="0" rtlCol="0" anchor="t">
            <a:spAutoFit/>
          </a:bodyPr>
          <a:lstStyle/>
          <a:p>
            <a:pPr algn="ctr">
              <a:lnSpc>
                <a:spcPts val="3600"/>
              </a:lnSpc>
            </a:pPr>
            <a:r>
              <a:rPr lang="en-US" sz="3000">
                <a:solidFill>
                  <a:srgbClr val="FFFFFF"/>
                </a:solidFill>
                <a:latin typeface="Poppins Bold"/>
                <a:ea typeface="Poppins Bold"/>
                <a:cs typeface="Poppins Bold"/>
                <a:sym typeface="Poppins Bold"/>
              </a:rPr>
              <a:t>2. Dimensi Sumber Daya Manusia (SDM)</a:t>
            </a:r>
          </a:p>
          <a:p>
            <a:pPr algn="ctr">
              <a:lnSpc>
                <a:spcPts val="3600"/>
              </a:lnSpc>
            </a:pPr>
            <a:endParaRPr lang="en-US" sz="3000">
              <a:solidFill>
                <a:srgbClr val="FFFFFF"/>
              </a:solidFill>
              <a:latin typeface="Poppins Bold"/>
              <a:ea typeface="Poppins Bold"/>
              <a:cs typeface="Poppins Bold"/>
              <a:sym typeface="Poppins Bold"/>
            </a:endParaRPr>
          </a:p>
        </p:txBody>
      </p:sp>
      <p:sp>
        <p:nvSpPr>
          <p:cNvPr id="24" name="TextBox 24"/>
          <p:cNvSpPr txBox="1"/>
          <p:nvPr/>
        </p:nvSpPr>
        <p:spPr>
          <a:xfrm>
            <a:off x="7626147" y="5945232"/>
            <a:ext cx="3035707" cy="1428750"/>
          </a:xfrm>
          <a:prstGeom prst="rect">
            <a:avLst/>
          </a:prstGeom>
        </p:spPr>
        <p:txBody>
          <a:bodyPr lIns="0" tIns="0" rIns="0" bIns="0" rtlCol="0" anchor="t">
            <a:spAutoFit/>
          </a:bodyPr>
          <a:lstStyle/>
          <a:p>
            <a:pPr algn="ctr">
              <a:lnSpc>
                <a:spcPts val="3600"/>
              </a:lnSpc>
            </a:pPr>
            <a:r>
              <a:rPr lang="en-US" sz="3000">
                <a:solidFill>
                  <a:srgbClr val="FFFFFF"/>
                </a:solidFill>
                <a:latin typeface="Poppins Bold"/>
                <a:ea typeface="Poppins Bold"/>
                <a:cs typeface="Poppins Bold"/>
                <a:sym typeface="Poppins Bold"/>
              </a:rPr>
              <a:t>3. Dimensi</a:t>
            </a:r>
          </a:p>
          <a:p>
            <a:pPr algn="ctr">
              <a:lnSpc>
                <a:spcPts val="3600"/>
              </a:lnSpc>
            </a:pPr>
            <a:r>
              <a:rPr lang="en-US" sz="3000">
                <a:solidFill>
                  <a:srgbClr val="FFFFFF"/>
                </a:solidFill>
                <a:latin typeface="Poppins Bold"/>
                <a:ea typeface="Poppins Bold"/>
                <a:cs typeface="Poppins Bold"/>
                <a:sym typeface="Poppins Bold"/>
              </a:rPr>
              <a:t>Teknologi</a:t>
            </a:r>
          </a:p>
          <a:p>
            <a:pPr algn="ctr">
              <a:lnSpc>
                <a:spcPts val="3600"/>
              </a:lnSpc>
            </a:pPr>
            <a:endParaRPr lang="en-US" sz="3000">
              <a:solidFill>
                <a:srgbClr val="FFFFFF"/>
              </a:solidFill>
              <a:latin typeface="Poppins Bold"/>
              <a:ea typeface="Poppins Bold"/>
              <a:cs typeface="Poppins Bold"/>
              <a:sym typeface="Poppins Bold"/>
            </a:endParaRPr>
          </a:p>
        </p:txBody>
      </p:sp>
      <p:sp>
        <p:nvSpPr>
          <p:cNvPr id="25" name="TextBox 25"/>
          <p:cNvSpPr txBox="1"/>
          <p:nvPr/>
        </p:nvSpPr>
        <p:spPr>
          <a:xfrm>
            <a:off x="11119053" y="5872390"/>
            <a:ext cx="2655406" cy="1428750"/>
          </a:xfrm>
          <a:prstGeom prst="rect">
            <a:avLst/>
          </a:prstGeom>
        </p:spPr>
        <p:txBody>
          <a:bodyPr lIns="0" tIns="0" rIns="0" bIns="0" rtlCol="0" anchor="t">
            <a:spAutoFit/>
          </a:bodyPr>
          <a:lstStyle/>
          <a:p>
            <a:pPr algn="ctr">
              <a:lnSpc>
                <a:spcPts val="3600"/>
              </a:lnSpc>
            </a:pPr>
            <a:r>
              <a:rPr lang="en-US" sz="3000">
                <a:solidFill>
                  <a:srgbClr val="FFFFFF"/>
                </a:solidFill>
                <a:latin typeface="Poppins Bold"/>
                <a:ea typeface="Poppins Bold"/>
                <a:cs typeface="Poppins Bold"/>
                <a:sym typeface="Poppins Bold"/>
              </a:rPr>
              <a:t>4. Dimensi Layanan</a:t>
            </a:r>
          </a:p>
          <a:p>
            <a:pPr algn="ctr">
              <a:lnSpc>
                <a:spcPts val="3600"/>
              </a:lnSpc>
            </a:pPr>
            <a:endParaRPr lang="en-US" sz="3000">
              <a:solidFill>
                <a:srgbClr val="FFFFFF"/>
              </a:solidFill>
              <a:latin typeface="Poppins Bold"/>
              <a:ea typeface="Poppins Bold"/>
              <a:cs typeface="Poppins Bold"/>
              <a:sym typeface="Poppins Bold"/>
            </a:endParaRPr>
          </a:p>
        </p:txBody>
      </p:sp>
      <p:sp>
        <p:nvSpPr>
          <p:cNvPr id="26" name="TextBox 26"/>
          <p:cNvSpPr txBox="1"/>
          <p:nvPr/>
        </p:nvSpPr>
        <p:spPr>
          <a:xfrm>
            <a:off x="14450261" y="5763713"/>
            <a:ext cx="2655406" cy="1476375"/>
          </a:xfrm>
          <a:prstGeom prst="rect">
            <a:avLst/>
          </a:prstGeom>
        </p:spPr>
        <p:txBody>
          <a:bodyPr lIns="0" tIns="0" rIns="0" bIns="0" rtlCol="0" anchor="t">
            <a:spAutoFit/>
          </a:bodyPr>
          <a:lstStyle/>
          <a:p>
            <a:pPr algn="ctr">
              <a:lnSpc>
                <a:spcPts val="3704"/>
              </a:lnSpc>
            </a:pPr>
            <a:r>
              <a:rPr lang="en-US" sz="3085">
                <a:solidFill>
                  <a:srgbClr val="FFFFFF"/>
                </a:solidFill>
                <a:latin typeface="Poppins Bold"/>
                <a:ea typeface="Poppins Bold"/>
                <a:cs typeface="Poppins Bold"/>
                <a:sym typeface="Poppins Bold"/>
              </a:rPr>
              <a:t>5. Dimensi</a:t>
            </a:r>
          </a:p>
          <a:p>
            <a:pPr algn="ctr">
              <a:lnSpc>
                <a:spcPts val="3704"/>
              </a:lnSpc>
            </a:pPr>
            <a:r>
              <a:rPr lang="en-US" sz="3085">
                <a:solidFill>
                  <a:srgbClr val="FFFFFF"/>
                </a:solidFill>
                <a:latin typeface="Poppins Bold"/>
                <a:ea typeface="Poppins Bold"/>
                <a:cs typeface="Poppins Bold"/>
                <a:sym typeface="Poppins Bold"/>
              </a:rPr>
              <a:t>Proses</a:t>
            </a:r>
          </a:p>
          <a:p>
            <a:pPr algn="ctr">
              <a:lnSpc>
                <a:spcPts val="3704"/>
              </a:lnSpc>
            </a:pPr>
            <a:endParaRPr lang="en-US" sz="3085">
              <a:solidFill>
                <a:srgbClr val="FFFFFF"/>
              </a:solidFill>
              <a:latin typeface="Poppins Bold"/>
              <a:ea typeface="Poppins Bold"/>
              <a:cs typeface="Poppins Bold"/>
              <a:sym typeface="Poppi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1929" y="3758267"/>
            <a:ext cx="3062664" cy="2721766"/>
          </a:xfrm>
          <a:custGeom>
            <a:avLst/>
            <a:gdLst/>
            <a:ahLst/>
            <a:cxnLst/>
            <a:rect l="l" t="t" r="r" b="b"/>
            <a:pathLst>
              <a:path w="3062664" h="2721766">
                <a:moveTo>
                  <a:pt x="0" y="0"/>
                </a:moveTo>
                <a:lnTo>
                  <a:pt x="3062664" y="0"/>
                </a:lnTo>
                <a:lnTo>
                  <a:pt x="3062664" y="2721766"/>
                </a:lnTo>
                <a:lnTo>
                  <a:pt x="0" y="2721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770754" y="4341010"/>
            <a:ext cx="1565013" cy="1565013"/>
          </a:xfrm>
          <a:custGeom>
            <a:avLst/>
            <a:gdLst/>
            <a:ahLst/>
            <a:cxnLst/>
            <a:rect l="l" t="t" r="r" b="b"/>
            <a:pathLst>
              <a:path w="1565013" h="1565013">
                <a:moveTo>
                  <a:pt x="0" y="0"/>
                </a:moveTo>
                <a:lnTo>
                  <a:pt x="1565013" y="0"/>
                </a:lnTo>
                <a:lnTo>
                  <a:pt x="1565013" y="1565013"/>
                </a:lnTo>
                <a:lnTo>
                  <a:pt x="0" y="15650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4319425" y="1978670"/>
            <a:ext cx="6952123" cy="1381125"/>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1. Dimensi Organisasi</a:t>
            </a:r>
          </a:p>
          <a:p>
            <a:pPr algn="ctr">
              <a:lnSpc>
                <a:spcPts val="5173"/>
              </a:lnSpc>
            </a:pPr>
            <a:endParaRPr lang="en-US" sz="4500">
              <a:solidFill>
                <a:srgbClr val="000000"/>
              </a:solidFill>
              <a:latin typeface="Poppins Bold"/>
              <a:ea typeface="Poppins Bold"/>
              <a:cs typeface="Poppins Bold"/>
              <a:sym typeface="Poppins Bold"/>
            </a:endParaRPr>
          </a:p>
        </p:txBody>
      </p:sp>
      <p:sp>
        <p:nvSpPr>
          <p:cNvPr id="9" name="TextBox 9"/>
          <p:cNvSpPr txBox="1"/>
          <p:nvPr/>
        </p:nvSpPr>
        <p:spPr>
          <a:xfrm>
            <a:off x="4826998" y="2929709"/>
            <a:ext cx="11646924" cy="5508387"/>
          </a:xfrm>
          <a:prstGeom prst="rect">
            <a:avLst/>
          </a:prstGeom>
        </p:spPr>
        <p:txBody>
          <a:bodyPr lIns="0" tIns="0" rIns="0" bIns="0" rtlCol="0" anchor="t">
            <a:spAutoFit/>
          </a:bodyPr>
          <a:lstStyle/>
          <a:p>
            <a:pPr algn="just">
              <a:lnSpc>
                <a:spcPts val="2751"/>
              </a:lnSpc>
            </a:pPr>
            <a:r>
              <a:rPr lang="en-US" sz="2312">
                <a:solidFill>
                  <a:srgbClr val="000000"/>
                </a:solidFill>
                <a:latin typeface="Poppins"/>
                <a:ea typeface="Poppins"/>
                <a:cs typeface="Poppins"/>
                <a:sym typeface="Poppins"/>
              </a:rPr>
              <a:t>• </a:t>
            </a:r>
            <a:r>
              <a:rPr lang="en-US" sz="2312">
                <a:solidFill>
                  <a:srgbClr val="000000"/>
                </a:solidFill>
                <a:latin typeface="Poppins Bold"/>
                <a:ea typeface="Poppins Bold"/>
                <a:cs typeface="Poppins Bold"/>
                <a:sym typeface="Poppins Bold"/>
              </a:rPr>
              <a:t>Dukungan &amp; Komitmen pimpinan.</a:t>
            </a:r>
            <a:r>
              <a:rPr lang="en-US" sz="2312">
                <a:solidFill>
                  <a:srgbClr val="000000"/>
                </a:solidFill>
                <a:latin typeface="Poppins"/>
                <a:ea typeface="Poppins"/>
                <a:cs typeface="Poppins"/>
                <a:sym typeface="Poppins"/>
              </a:rPr>
              <a:t> Merupakan suatu itikad dan konsistensi  pimpinan untuk menerapkan sistem informasi dalam organisasinya secara nyata.</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a:ea typeface="Poppins"/>
                <a:cs typeface="Poppins"/>
                <a:sym typeface="Poppins"/>
              </a:rPr>
              <a:t>• </a:t>
            </a:r>
            <a:r>
              <a:rPr lang="en-US" sz="2312">
                <a:solidFill>
                  <a:srgbClr val="000000"/>
                </a:solidFill>
                <a:latin typeface="Poppins Bold"/>
                <a:ea typeface="Poppins Bold"/>
                <a:cs typeface="Poppins Bold"/>
                <a:sym typeface="Poppins Bold"/>
              </a:rPr>
              <a:t>Hukum, Politik &amp; Regulasi.</a:t>
            </a:r>
            <a:r>
              <a:rPr lang="en-US" sz="2312">
                <a:solidFill>
                  <a:srgbClr val="000000"/>
                </a:solidFill>
                <a:latin typeface="Poppins"/>
                <a:ea typeface="Poppins"/>
                <a:cs typeface="Poppins"/>
                <a:sym typeface="Poppins"/>
              </a:rPr>
              <a:t> upaya pemerintah untuk melandasi suatu penerapan sistem informasi agar dapat teratur, tertata, serta jelas ruang lingkupnya dalam kerangka hukum yang sah guna mencapai tujuan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a:ea typeface="Poppins"/>
                <a:cs typeface="Poppins"/>
                <a:sym typeface="Poppins"/>
              </a:rPr>
              <a:t>• </a:t>
            </a:r>
            <a:r>
              <a:rPr lang="en-US" sz="2312">
                <a:solidFill>
                  <a:srgbClr val="000000"/>
                </a:solidFill>
                <a:latin typeface="Poppins Bold"/>
                <a:ea typeface="Poppins Bold"/>
                <a:cs typeface="Poppins Bold"/>
                <a:sym typeface="Poppins Bold"/>
              </a:rPr>
              <a:t> Keuangan. Adalah pembiayaan yang bersifat modal,</a:t>
            </a:r>
            <a:r>
              <a:rPr lang="en-US" sz="2312">
                <a:solidFill>
                  <a:srgbClr val="000000"/>
                </a:solidFill>
                <a:latin typeface="Poppins"/>
                <a:ea typeface="Poppins"/>
                <a:cs typeface="Poppins"/>
                <a:sym typeface="Poppins"/>
              </a:rPr>
              <a:t> operasional maupun insidental guna mewujudkan penerapan sistem informasi.</a:t>
            </a:r>
          </a:p>
          <a:p>
            <a:pPr algn="just">
              <a:lnSpc>
                <a:spcPts val="2751"/>
              </a:lnSpc>
            </a:pPr>
            <a:r>
              <a:rPr lang="en-US" sz="2312">
                <a:solidFill>
                  <a:srgbClr val="000000"/>
                </a:solidFill>
                <a:latin typeface="Poppins"/>
                <a:ea typeface="Poppins"/>
                <a:cs typeface="Poppins"/>
                <a:sym typeface="Poppins"/>
              </a:rPr>
              <a:t>Strategi &amp; Manajemen Resiko. Merupakan suatu strategi organisasi yang berbentuk rencana jangka panjang organisasi, rencana strategis, master plan serta prosedur standar operasional (PSO) yang mengatur tahapan serta prosedur dalam menerapkan sistem informasi untuk mencapai tujuan dan meminimalisir resiko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1929" y="3758267"/>
            <a:ext cx="3062664" cy="2721766"/>
          </a:xfrm>
          <a:custGeom>
            <a:avLst/>
            <a:gdLst/>
            <a:ahLst/>
            <a:cxnLst/>
            <a:rect l="l" t="t" r="r" b="b"/>
            <a:pathLst>
              <a:path w="3062664" h="2721766">
                <a:moveTo>
                  <a:pt x="0" y="0"/>
                </a:moveTo>
                <a:lnTo>
                  <a:pt x="3062664" y="0"/>
                </a:lnTo>
                <a:lnTo>
                  <a:pt x="3062664" y="2721766"/>
                </a:lnTo>
                <a:lnTo>
                  <a:pt x="0" y="2721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319425" y="1978670"/>
            <a:ext cx="12154497" cy="203835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1. Dimensi Sumber Daya Manusia (SDM)</a:t>
            </a:r>
          </a:p>
          <a:p>
            <a:pPr algn="ctr">
              <a:lnSpc>
                <a:spcPts val="5173"/>
              </a:lnSpc>
            </a:pPr>
            <a:endParaRPr lang="en-US" sz="4500">
              <a:solidFill>
                <a:srgbClr val="000000"/>
              </a:solidFill>
              <a:latin typeface="Poppins Bold"/>
              <a:ea typeface="Poppins Bold"/>
              <a:cs typeface="Poppins Bold"/>
              <a:sym typeface="Poppins Bold"/>
            </a:endParaRPr>
          </a:p>
          <a:p>
            <a:pPr algn="ctr">
              <a:lnSpc>
                <a:spcPts val="5173"/>
              </a:lnSpc>
            </a:pPr>
            <a:endParaRPr lang="en-US" sz="4500">
              <a:solidFill>
                <a:srgbClr val="000000"/>
              </a:solidFill>
              <a:latin typeface="Poppins Bold"/>
              <a:ea typeface="Poppins Bold"/>
              <a:cs typeface="Poppins Bold"/>
              <a:sym typeface="Poppins Bold"/>
            </a:endParaRPr>
          </a:p>
        </p:txBody>
      </p:sp>
      <p:sp>
        <p:nvSpPr>
          <p:cNvPr id="8" name="TextBox 8"/>
          <p:cNvSpPr txBox="1"/>
          <p:nvPr/>
        </p:nvSpPr>
        <p:spPr>
          <a:xfrm>
            <a:off x="4826998" y="2929709"/>
            <a:ext cx="11646924" cy="5508387"/>
          </a:xfrm>
          <a:prstGeom prst="rect">
            <a:avLst/>
          </a:prstGeom>
        </p:spPr>
        <p:txBody>
          <a:bodyPr lIns="0" tIns="0" rIns="0" bIns="0" rtlCol="0" anchor="t">
            <a:spAutoFit/>
          </a:bodyPr>
          <a:lstStyle/>
          <a:p>
            <a:pPr algn="just">
              <a:lnSpc>
                <a:spcPts val="2751"/>
              </a:lnSpc>
            </a:pPr>
            <a:r>
              <a:rPr lang="en-US" sz="2312">
                <a:solidFill>
                  <a:srgbClr val="000000"/>
                </a:solidFill>
                <a:latin typeface="Poppins Bold"/>
                <a:ea typeface="Poppins Bold"/>
                <a:cs typeface="Poppins Bold"/>
                <a:sym typeface="Poppins Bold"/>
              </a:rPr>
              <a:t>• Sosial &amp; Budaya.</a:t>
            </a:r>
            <a:r>
              <a:rPr lang="en-US" sz="2312">
                <a:solidFill>
                  <a:srgbClr val="000000"/>
                </a:solidFill>
                <a:latin typeface="Poppins"/>
                <a:ea typeface="Poppins"/>
                <a:cs typeface="Poppins"/>
                <a:sym typeface="Poppins"/>
              </a:rPr>
              <a:t> Adalah pengalaman, kebiasaan, paradigma serta pola pikir manusia (pegawai &amp; masyarakat) dalam memecahkan suatu masalah maupun menjalankan suatu proses bisnis organisasi menggunakan sistem informasi.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 Motivasi.</a:t>
            </a:r>
            <a:r>
              <a:rPr lang="en-US" sz="2312">
                <a:solidFill>
                  <a:srgbClr val="000000"/>
                </a:solidFill>
                <a:latin typeface="Poppins"/>
                <a:ea typeface="Poppins"/>
                <a:cs typeface="Poppins"/>
                <a:sym typeface="Poppins"/>
              </a:rPr>
              <a:t> Adalah hasrat dan keinginan manusia (pegawai &amp; masyarakat) untuk menggunakan sistem informasi tanpa tekanan maupun paksaan.</a:t>
            </a:r>
          </a:p>
          <a:p>
            <a:pPr algn="just">
              <a:lnSpc>
                <a:spcPts val="2751"/>
              </a:lnSpc>
            </a:pPr>
            <a:r>
              <a:rPr lang="en-US" sz="2312">
                <a:solidFill>
                  <a:srgbClr val="000000"/>
                </a:solidFill>
                <a:latin typeface="Poppins"/>
                <a:ea typeface="Poppins"/>
                <a:cs typeface="Poppins"/>
                <a:sym typeface="Poppins"/>
              </a:rPr>
              <a:t>•Kompetensi TIK. Merupakan kemampuan umum yang dimiliki manusia (pegawai &amp; masyarakat) untuk menggunakan teknologi informasi dan komunikasi.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a:ea typeface="Poppins"/>
                <a:cs typeface="Poppins"/>
                <a:sym typeface="Poppins"/>
              </a:rPr>
              <a:t>•</a:t>
            </a:r>
            <a:r>
              <a:rPr lang="en-US" sz="2312">
                <a:solidFill>
                  <a:srgbClr val="000000"/>
                </a:solidFill>
                <a:latin typeface="Poppins Bold"/>
                <a:ea typeface="Poppins Bold"/>
                <a:cs typeface="Poppins Bold"/>
                <a:sym typeface="Poppins Bold"/>
              </a:rPr>
              <a:t> Pendidikan &amp; Pelatihan</a:t>
            </a:r>
            <a:r>
              <a:rPr lang="en-US" sz="2312">
                <a:solidFill>
                  <a:srgbClr val="000000"/>
                </a:solidFill>
                <a:latin typeface="Poppins"/>
                <a:ea typeface="Poppins"/>
                <a:cs typeface="Poppins"/>
                <a:sym typeface="Poppins"/>
              </a:rPr>
              <a:t>. Adalah pembekalan kemampuan khusus untuk mengoperasikan sistem informasi tertentu maupun ilmu pengetahuan spesifik yang berkaitan dan relevan terhadap sistem informasi yang diterapkan pada suatu organisasi. </a:t>
            </a:r>
          </a:p>
          <a:p>
            <a:pPr algn="just">
              <a:lnSpc>
                <a:spcPts val="2751"/>
              </a:lnSpc>
            </a:pPr>
            <a:endParaRPr lang="en-US" sz="2312">
              <a:solidFill>
                <a:srgbClr val="000000"/>
              </a:solidFill>
              <a:latin typeface="Poppins"/>
              <a:ea typeface="Poppins"/>
              <a:cs typeface="Poppins"/>
              <a:sym typeface="Poppins"/>
            </a:endParaRPr>
          </a:p>
        </p:txBody>
      </p:sp>
      <p:sp>
        <p:nvSpPr>
          <p:cNvPr id="9" name="Freeform 9"/>
          <p:cNvSpPr/>
          <p:nvPr/>
        </p:nvSpPr>
        <p:spPr>
          <a:xfrm>
            <a:off x="1669605" y="4387323"/>
            <a:ext cx="1675738" cy="1512354"/>
          </a:xfrm>
          <a:custGeom>
            <a:avLst/>
            <a:gdLst/>
            <a:ahLst/>
            <a:cxnLst/>
            <a:rect l="l" t="t" r="r" b="b"/>
            <a:pathLst>
              <a:path w="1675738" h="1512354">
                <a:moveTo>
                  <a:pt x="0" y="0"/>
                </a:moveTo>
                <a:lnTo>
                  <a:pt x="1675738" y="0"/>
                </a:lnTo>
                <a:lnTo>
                  <a:pt x="1675738" y="1512354"/>
                </a:lnTo>
                <a:lnTo>
                  <a:pt x="0" y="1512354"/>
                </a:lnTo>
                <a:lnTo>
                  <a:pt x="0" y="0"/>
                </a:lnTo>
                <a:close/>
              </a:path>
            </a:pathLst>
          </a:custGeom>
          <a:blipFill>
            <a:blip r:embed="rId10">
              <a:extLst>
                <a:ext uri="{96DAC541-7B7A-43D3-8B79-37D633B846F1}">
                  <asvg:svgBlip xmlns:asvg="http://schemas.microsoft.com/office/drawing/2016/SVG/main" r:embed="rId11"/>
                </a:ext>
              </a:extLst>
            </a:blip>
            <a:stretch>
              <a:fillRect t="-50" b="-5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1929" y="3758267"/>
            <a:ext cx="3062664" cy="2721766"/>
          </a:xfrm>
          <a:custGeom>
            <a:avLst/>
            <a:gdLst/>
            <a:ahLst/>
            <a:cxnLst/>
            <a:rect l="l" t="t" r="r" b="b"/>
            <a:pathLst>
              <a:path w="3062664" h="2721766">
                <a:moveTo>
                  <a:pt x="0" y="0"/>
                </a:moveTo>
                <a:lnTo>
                  <a:pt x="3062664" y="0"/>
                </a:lnTo>
                <a:lnTo>
                  <a:pt x="3062664" y="2721766"/>
                </a:lnTo>
                <a:lnTo>
                  <a:pt x="0" y="2721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531773" y="1941142"/>
            <a:ext cx="6623658" cy="203835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1. Dimensi Teknologi</a:t>
            </a:r>
          </a:p>
          <a:p>
            <a:pPr algn="ctr">
              <a:lnSpc>
                <a:spcPts val="5173"/>
              </a:lnSpc>
            </a:pPr>
            <a:endParaRPr lang="en-US" sz="4500">
              <a:solidFill>
                <a:srgbClr val="000000"/>
              </a:solidFill>
              <a:latin typeface="Poppins Bold"/>
              <a:ea typeface="Poppins Bold"/>
              <a:cs typeface="Poppins Bold"/>
              <a:sym typeface="Poppins Bold"/>
            </a:endParaRPr>
          </a:p>
          <a:p>
            <a:pPr algn="ctr">
              <a:lnSpc>
                <a:spcPts val="5173"/>
              </a:lnSpc>
            </a:pPr>
            <a:endParaRPr lang="en-US" sz="4500">
              <a:solidFill>
                <a:srgbClr val="000000"/>
              </a:solidFill>
              <a:latin typeface="Poppins Bold"/>
              <a:ea typeface="Poppins Bold"/>
              <a:cs typeface="Poppins Bold"/>
              <a:sym typeface="Poppins Bold"/>
            </a:endParaRPr>
          </a:p>
        </p:txBody>
      </p:sp>
      <p:sp>
        <p:nvSpPr>
          <p:cNvPr id="8" name="TextBox 8"/>
          <p:cNvSpPr txBox="1"/>
          <p:nvPr/>
        </p:nvSpPr>
        <p:spPr>
          <a:xfrm>
            <a:off x="4826998" y="2929709"/>
            <a:ext cx="11646924" cy="5165487"/>
          </a:xfrm>
          <a:prstGeom prst="rect">
            <a:avLst/>
          </a:prstGeom>
        </p:spPr>
        <p:txBody>
          <a:bodyPr lIns="0" tIns="0" rIns="0" bIns="0" rtlCol="0" anchor="t">
            <a:spAutoFit/>
          </a:bodyPr>
          <a:lstStyle/>
          <a:p>
            <a:pPr algn="just">
              <a:lnSpc>
                <a:spcPts val="2751"/>
              </a:lnSpc>
            </a:pPr>
            <a:r>
              <a:rPr lang="en-US" sz="2312">
                <a:solidFill>
                  <a:srgbClr val="000000"/>
                </a:solidFill>
                <a:latin typeface="Poppins Bold"/>
                <a:ea typeface="Poppins Bold"/>
                <a:cs typeface="Poppins Bold"/>
                <a:sym typeface="Poppins Bold"/>
              </a:rPr>
              <a:t>•Pusat Data. </a:t>
            </a:r>
            <a:r>
              <a:rPr lang="en-US" sz="2312">
                <a:solidFill>
                  <a:srgbClr val="000000"/>
                </a:solidFill>
                <a:latin typeface="Poppins"/>
                <a:ea typeface="Poppins"/>
                <a:cs typeface="Poppins"/>
                <a:sym typeface="Poppins"/>
              </a:rPr>
              <a:t>Merupakan pusat pengelolaan dimana data diproses dan disimpan serta pusat pengelolaan jaringan atau konektifitas pada suatu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•Konektifitas. </a:t>
            </a:r>
            <a:r>
              <a:rPr lang="en-US" sz="2312">
                <a:solidFill>
                  <a:srgbClr val="000000"/>
                </a:solidFill>
                <a:latin typeface="Poppins"/>
                <a:ea typeface="Poppins"/>
                <a:cs typeface="Poppins"/>
                <a:sym typeface="Poppins"/>
              </a:rPr>
              <a:t>Adalah jaringan yang menghubungkan antara pengguna sistem informasi dengan pusat data dalam melakukan pertukaran data. Bisa berupa jaringan lokal, intranet, internet, maupun jenis jaringan lainya yang ditetapkan oleh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•Sarana &amp; Prasarana Pengguna. </a:t>
            </a:r>
            <a:r>
              <a:rPr lang="en-US" sz="2312">
                <a:solidFill>
                  <a:srgbClr val="000000"/>
                </a:solidFill>
                <a:latin typeface="Poppins"/>
                <a:ea typeface="Poppins"/>
                <a:cs typeface="Poppins"/>
                <a:sym typeface="Poppins"/>
              </a:rPr>
              <a:t>Adalah semua perangkat wajib dan pendukung yang dibutuhkan untuk mengoperasikan sistem informasi.</a:t>
            </a:r>
          </a:p>
          <a:p>
            <a:pPr algn="just">
              <a:lnSpc>
                <a:spcPts val="2751"/>
              </a:lnSpc>
            </a:pPr>
            <a:r>
              <a:rPr lang="en-US" sz="2312">
                <a:solidFill>
                  <a:srgbClr val="000000"/>
                </a:solidFill>
                <a:latin typeface="Poppins"/>
                <a:ea typeface="Poppins"/>
                <a:cs typeface="Poppins"/>
                <a:sym typeface="Poppins"/>
              </a:rPr>
              <a:t>•Keamanan &amp; Privasi. Merupakan jaminan keamanan data dalam operasional sistem informasi untuk memastikan integritas data dan privasi. </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endParaRPr lang="en-US" sz="2312">
              <a:solidFill>
                <a:srgbClr val="000000"/>
              </a:solidFill>
              <a:latin typeface="Poppins"/>
              <a:ea typeface="Poppins"/>
              <a:cs typeface="Poppins"/>
              <a:sym typeface="Poppins"/>
            </a:endParaRPr>
          </a:p>
        </p:txBody>
      </p:sp>
      <p:sp>
        <p:nvSpPr>
          <p:cNvPr id="9" name="Freeform 9"/>
          <p:cNvSpPr/>
          <p:nvPr/>
        </p:nvSpPr>
        <p:spPr>
          <a:xfrm>
            <a:off x="1736073" y="4326311"/>
            <a:ext cx="1634377" cy="1634377"/>
          </a:xfrm>
          <a:custGeom>
            <a:avLst/>
            <a:gdLst/>
            <a:ahLst/>
            <a:cxnLst/>
            <a:rect l="l" t="t" r="r" b="b"/>
            <a:pathLst>
              <a:path w="1634377" h="1634377">
                <a:moveTo>
                  <a:pt x="0" y="0"/>
                </a:moveTo>
                <a:lnTo>
                  <a:pt x="1634377" y="0"/>
                </a:lnTo>
                <a:lnTo>
                  <a:pt x="1634377" y="1634377"/>
                </a:lnTo>
                <a:lnTo>
                  <a:pt x="0" y="16343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1929" y="3758267"/>
            <a:ext cx="3062664" cy="2721766"/>
          </a:xfrm>
          <a:custGeom>
            <a:avLst/>
            <a:gdLst/>
            <a:ahLst/>
            <a:cxnLst/>
            <a:rect l="l" t="t" r="r" b="b"/>
            <a:pathLst>
              <a:path w="3062664" h="2721766">
                <a:moveTo>
                  <a:pt x="0" y="0"/>
                </a:moveTo>
                <a:lnTo>
                  <a:pt x="3062664" y="0"/>
                </a:lnTo>
                <a:lnTo>
                  <a:pt x="3062664" y="2721766"/>
                </a:lnTo>
                <a:lnTo>
                  <a:pt x="0" y="2721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677001" y="1978670"/>
            <a:ext cx="5973460" cy="203835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1. Dimensi Layanan</a:t>
            </a:r>
          </a:p>
          <a:p>
            <a:pPr algn="ctr">
              <a:lnSpc>
                <a:spcPts val="5173"/>
              </a:lnSpc>
            </a:pPr>
            <a:endParaRPr lang="en-US" sz="4500">
              <a:solidFill>
                <a:srgbClr val="000000"/>
              </a:solidFill>
              <a:latin typeface="Poppins Bold"/>
              <a:ea typeface="Poppins Bold"/>
              <a:cs typeface="Poppins Bold"/>
              <a:sym typeface="Poppins Bold"/>
            </a:endParaRPr>
          </a:p>
          <a:p>
            <a:pPr algn="ctr">
              <a:lnSpc>
                <a:spcPts val="5173"/>
              </a:lnSpc>
            </a:pPr>
            <a:endParaRPr lang="en-US" sz="4500">
              <a:solidFill>
                <a:srgbClr val="000000"/>
              </a:solidFill>
              <a:latin typeface="Poppins Bold"/>
              <a:ea typeface="Poppins Bold"/>
              <a:cs typeface="Poppins Bold"/>
              <a:sym typeface="Poppins Bold"/>
            </a:endParaRPr>
          </a:p>
        </p:txBody>
      </p:sp>
      <p:sp>
        <p:nvSpPr>
          <p:cNvPr id="8" name="TextBox 8"/>
          <p:cNvSpPr txBox="1"/>
          <p:nvPr/>
        </p:nvSpPr>
        <p:spPr>
          <a:xfrm>
            <a:off x="4826998" y="2929709"/>
            <a:ext cx="11646924" cy="6537087"/>
          </a:xfrm>
          <a:prstGeom prst="rect">
            <a:avLst/>
          </a:prstGeom>
        </p:spPr>
        <p:txBody>
          <a:bodyPr lIns="0" tIns="0" rIns="0" bIns="0" rtlCol="0" anchor="t">
            <a:spAutoFit/>
          </a:bodyPr>
          <a:lstStyle/>
          <a:p>
            <a:pPr algn="just">
              <a:lnSpc>
                <a:spcPts val="2751"/>
              </a:lnSpc>
            </a:pPr>
            <a:r>
              <a:rPr lang="en-US" sz="2312">
                <a:solidFill>
                  <a:srgbClr val="000000"/>
                </a:solidFill>
                <a:latin typeface="Poppins Bold"/>
                <a:ea typeface="Poppins Bold"/>
                <a:cs typeface="Poppins Bold"/>
                <a:sym typeface="Poppins Bold"/>
              </a:rPr>
              <a:t>•Komunikasi.</a:t>
            </a:r>
            <a:r>
              <a:rPr lang="en-US" sz="2312">
                <a:solidFill>
                  <a:srgbClr val="000000"/>
                </a:solidFill>
                <a:latin typeface="Poppins"/>
                <a:ea typeface="Poppins"/>
                <a:cs typeface="Poppins"/>
                <a:sym typeface="Poppins"/>
              </a:rPr>
              <a:t> Yaitu upaya organisasi untuk melakukan komunikasi terhadap pihak-pihak yang berkepentingan dan berkaitan dengan proses bisnis pada sistem informasi baik sebelum maupun setelah sistem tersebut diadakan. Komunikasi tersebut dapat berupa sosialisasi, Focus Group Discussion (FGD), edaran, maupun bentuk komunikasi lain yang ditetapkan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•Kualitas &amp; Dukungan layanan. </a:t>
            </a:r>
            <a:r>
              <a:rPr lang="en-US" sz="2312">
                <a:solidFill>
                  <a:srgbClr val="000000"/>
                </a:solidFill>
                <a:latin typeface="Poppins"/>
                <a:ea typeface="Poppins"/>
                <a:cs typeface="Poppins"/>
                <a:sym typeface="Poppins"/>
              </a:rPr>
              <a:t>Merupakan dukungan layanan yang diberikan kepada pengguna untuk menjamin layanan yang diberikan. Jaminan kualitas layanan dapat dinyatakan dalam service level agreement (SLA), sementara dukungan layanan dapat direalisasikan dengan helpdesk dan technical support untuk menangani masalah yang terjadi dalam operasional sistem informasi.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•Data &amp; Informasi. </a:t>
            </a:r>
            <a:r>
              <a:rPr lang="en-US" sz="2312">
                <a:solidFill>
                  <a:srgbClr val="000000"/>
                </a:solidFill>
                <a:latin typeface="Poppins"/>
                <a:ea typeface="Poppins"/>
                <a:cs typeface="Poppins"/>
                <a:sym typeface="Poppins"/>
              </a:rPr>
              <a:t>Merupakan kesesuaian keluaran (output) sistem informasi dengan kebutuhan pengguna, organisasi, maupun pemangku kepentingan. </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endParaRPr lang="en-US" sz="2312">
              <a:solidFill>
                <a:srgbClr val="000000"/>
              </a:solidFill>
              <a:latin typeface="Poppins"/>
              <a:ea typeface="Poppins"/>
              <a:cs typeface="Poppins"/>
              <a:sym typeface="Poppins"/>
            </a:endParaRPr>
          </a:p>
          <a:p>
            <a:pPr algn="just">
              <a:lnSpc>
                <a:spcPts val="2751"/>
              </a:lnSpc>
            </a:pPr>
            <a:endParaRPr lang="en-US" sz="2312">
              <a:solidFill>
                <a:srgbClr val="000000"/>
              </a:solidFill>
              <a:latin typeface="Poppins"/>
              <a:ea typeface="Poppins"/>
              <a:cs typeface="Poppins"/>
              <a:sym typeface="Poppins"/>
            </a:endParaRPr>
          </a:p>
        </p:txBody>
      </p:sp>
      <p:sp>
        <p:nvSpPr>
          <p:cNvPr id="9" name="Freeform 9"/>
          <p:cNvSpPr/>
          <p:nvPr/>
        </p:nvSpPr>
        <p:spPr>
          <a:xfrm>
            <a:off x="1823153" y="4413392"/>
            <a:ext cx="1460217" cy="1460217"/>
          </a:xfrm>
          <a:custGeom>
            <a:avLst/>
            <a:gdLst/>
            <a:ahLst/>
            <a:cxnLst/>
            <a:rect l="l" t="t" r="r" b="b"/>
            <a:pathLst>
              <a:path w="1460217" h="1460217">
                <a:moveTo>
                  <a:pt x="0" y="0"/>
                </a:moveTo>
                <a:lnTo>
                  <a:pt x="1460217" y="0"/>
                </a:lnTo>
                <a:lnTo>
                  <a:pt x="1460217" y="1460217"/>
                </a:lnTo>
                <a:lnTo>
                  <a:pt x="0" y="1460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7"/>
                </a:lnTo>
                <a:lnTo>
                  <a:pt x="2117840" y="3264897"/>
                </a:lnTo>
                <a:lnTo>
                  <a:pt x="2117840" y="0"/>
                </a:lnTo>
                <a:close/>
              </a:path>
            </a:pathLst>
          </a:custGeom>
          <a:blipFill>
            <a:blip r:embed="rId2">
              <a:extLst>
                <a:ext uri="{96DAC541-7B7A-43D3-8B79-37D633B846F1}">
                  <asvg:svgBlip xmlns:asvg="http://schemas.microsoft.com/office/drawing/2016/SVG/main" r:embed="rId3"/>
                </a:ext>
              </a:extLst>
            </a:blip>
            <a:stretch>
              <a:fillRect l="-37642" r="-37642"/>
            </a:stretch>
          </a:blipFill>
        </p:spPr>
      </p:sp>
      <p:sp>
        <p:nvSpPr>
          <p:cNvPr id="4" name="Freeform 4"/>
          <p:cNvSpPr/>
          <p:nvPr/>
        </p:nvSpPr>
        <p:spPr>
          <a:xfrm>
            <a:off x="3938494" y="9746159"/>
            <a:ext cx="16477376" cy="1000571"/>
          </a:xfrm>
          <a:custGeom>
            <a:avLst/>
            <a:gdLst/>
            <a:ahLst/>
            <a:cxnLst/>
            <a:rect l="l" t="t" r="r" b="b"/>
            <a:pathLst>
              <a:path w="16477376" h="1000571">
                <a:moveTo>
                  <a:pt x="0" y="0"/>
                </a:moveTo>
                <a:lnTo>
                  <a:pt x="16477376" y="0"/>
                </a:lnTo>
                <a:lnTo>
                  <a:pt x="16477376" y="1000571"/>
                </a:lnTo>
                <a:lnTo>
                  <a:pt x="0" y="1000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24868" y="9746159"/>
            <a:ext cx="7295490" cy="1000571"/>
          </a:xfrm>
          <a:custGeom>
            <a:avLst/>
            <a:gdLst/>
            <a:ahLst/>
            <a:cxnLst/>
            <a:rect l="l" t="t" r="r" b="b"/>
            <a:pathLst>
              <a:path w="7295490" h="1000571">
                <a:moveTo>
                  <a:pt x="0" y="0"/>
                </a:moveTo>
                <a:lnTo>
                  <a:pt x="7295490" y="0"/>
                </a:lnTo>
                <a:lnTo>
                  <a:pt x="7295490" y="1000571"/>
                </a:lnTo>
                <a:lnTo>
                  <a:pt x="0" y="100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021929" y="3758267"/>
            <a:ext cx="3062664" cy="2721766"/>
          </a:xfrm>
          <a:custGeom>
            <a:avLst/>
            <a:gdLst/>
            <a:ahLst/>
            <a:cxnLst/>
            <a:rect l="l" t="t" r="r" b="b"/>
            <a:pathLst>
              <a:path w="3062664" h="2721766">
                <a:moveTo>
                  <a:pt x="0" y="0"/>
                </a:moveTo>
                <a:lnTo>
                  <a:pt x="3062664" y="0"/>
                </a:lnTo>
                <a:lnTo>
                  <a:pt x="3062664" y="2721766"/>
                </a:lnTo>
                <a:lnTo>
                  <a:pt x="0" y="27217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677001" y="1978670"/>
            <a:ext cx="5973460" cy="2038350"/>
          </a:xfrm>
          <a:prstGeom prst="rect">
            <a:avLst/>
          </a:prstGeom>
        </p:spPr>
        <p:txBody>
          <a:bodyPr lIns="0" tIns="0" rIns="0" bIns="0" rtlCol="0" anchor="t">
            <a:spAutoFit/>
          </a:bodyPr>
          <a:lstStyle/>
          <a:p>
            <a:pPr algn="ctr">
              <a:lnSpc>
                <a:spcPts val="5173"/>
              </a:lnSpc>
            </a:pPr>
            <a:r>
              <a:rPr lang="en-US" sz="4500">
                <a:solidFill>
                  <a:srgbClr val="000000"/>
                </a:solidFill>
                <a:latin typeface="Poppins Bold"/>
                <a:ea typeface="Poppins Bold"/>
                <a:cs typeface="Poppins Bold"/>
                <a:sym typeface="Poppins Bold"/>
              </a:rPr>
              <a:t>1. Dimensi Proses</a:t>
            </a:r>
          </a:p>
          <a:p>
            <a:pPr algn="ctr">
              <a:lnSpc>
                <a:spcPts val="5173"/>
              </a:lnSpc>
            </a:pPr>
            <a:endParaRPr lang="en-US" sz="4500">
              <a:solidFill>
                <a:srgbClr val="000000"/>
              </a:solidFill>
              <a:latin typeface="Poppins Bold"/>
              <a:ea typeface="Poppins Bold"/>
              <a:cs typeface="Poppins Bold"/>
              <a:sym typeface="Poppins Bold"/>
            </a:endParaRPr>
          </a:p>
          <a:p>
            <a:pPr algn="ctr">
              <a:lnSpc>
                <a:spcPts val="5173"/>
              </a:lnSpc>
            </a:pPr>
            <a:endParaRPr lang="en-US" sz="4500">
              <a:solidFill>
                <a:srgbClr val="000000"/>
              </a:solidFill>
              <a:latin typeface="Poppins Bold"/>
              <a:ea typeface="Poppins Bold"/>
              <a:cs typeface="Poppins Bold"/>
              <a:sym typeface="Poppins Bold"/>
            </a:endParaRPr>
          </a:p>
        </p:txBody>
      </p:sp>
      <p:sp>
        <p:nvSpPr>
          <p:cNvPr id="8" name="TextBox 8"/>
          <p:cNvSpPr txBox="1"/>
          <p:nvPr/>
        </p:nvSpPr>
        <p:spPr>
          <a:xfrm>
            <a:off x="4826998" y="2929709"/>
            <a:ext cx="11646924" cy="6194187"/>
          </a:xfrm>
          <a:prstGeom prst="rect">
            <a:avLst/>
          </a:prstGeom>
        </p:spPr>
        <p:txBody>
          <a:bodyPr lIns="0" tIns="0" rIns="0" bIns="0" rtlCol="0" anchor="t">
            <a:spAutoFit/>
          </a:bodyPr>
          <a:lstStyle/>
          <a:p>
            <a:pPr algn="just">
              <a:lnSpc>
                <a:spcPts val="2751"/>
              </a:lnSpc>
            </a:pPr>
            <a:r>
              <a:rPr lang="en-US" sz="2312">
                <a:solidFill>
                  <a:srgbClr val="000000"/>
                </a:solidFill>
                <a:latin typeface="Poppins Bold"/>
                <a:ea typeface="Poppins Bold"/>
                <a:cs typeface="Poppins Bold"/>
                <a:sym typeface="Poppins Bold"/>
              </a:rPr>
              <a:t>•Perencanaan. </a:t>
            </a:r>
            <a:r>
              <a:rPr lang="en-US" sz="2312">
                <a:solidFill>
                  <a:srgbClr val="000000"/>
                </a:solidFill>
                <a:latin typeface="Poppins"/>
                <a:ea typeface="Poppins"/>
                <a:cs typeface="Poppins"/>
                <a:sym typeface="Poppins"/>
              </a:rPr>
              <a:t>Adalah proses perencanaan kegiatan pengadaan atau pengembangan sistem informasi. Proses ini dinyatakan pada rencana dan program kerja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•Kompleksitas. </a:t>
            </a:r>
            <a:r>
              <a:rPr lang="en-US" sz="2312">
                <a:solidFill>
                  <a:srgbClr val="000000"/>
                </a:solidFill>
                <a:latin typeface="Poppins"/>
                <a:ea typeface="Poppins"/>
                <a:cs typeface="Poppins"/>
                <a:sym typeface="Poppins"/>
              </a:rPr>
              <a:t>Merupakan tingkat kerumitan/kemudahan dalam penggunaan sistem informasi baik berdasarkan antar muka maupun proses kerjanya.</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•Kebutuhan Pengguna &amp; Business Process Re-engineering (BPR).</a:t>
            </a:r>
            <a:r>
              <a:rPr lang="en-US" sz="2312">
                <a:solidFill>
                  <a:srgbClr val="000000"/>
                </a:solidFill>
                <a:latin typeface="Poppins"/>
                <a:ea typeface="Poppins"/>
                <a:cs typeface="Poppins"/>
                <a:sym typeface="Poppins"/>
              </a:rPr>
              <a:t> Adalah proses pengembangan atau pengadaan sistem informasi yang berbasis kebutuhan serta re-engineering dari proses lama menjadi proses baru yang lebih menguntungkan bagi organisasi.</a:t>
            </a:r>
          </a:p>
          <a:p>
            <a:pPr algn="just">
              <a:lnSpc>
                <a:spcPts val="2751"/>
              </a:lnSpc>
            </a:pPr>
            <a:endParaRPr lang="en-US" sz="2312">
              <a:solidFill>
                <a:srgbClr val="000000"/>
              </a:solidFill>
              <a:latin typeface="Poppins"/>
              <a:ea typeface="Poppins"/>
              <a:cs typeface="Poppins"/>
              <a:sym typeface="Poppins"/>
            </a:endParaRPr>
          </a:p>
          <a:p>
            <a:pPr algn="just">
              <a:lnSpc>
                <a:spcPts val="2751"/>
              </a:lnSpc>
            </a:pPr>
            <a:r>
              <a:rPr lang="en-US" sz="2312">
                <a:solidFill>
                  <a:srgbClr val="000000"/>
                </a:solidFill>
                <a:latin typeface="Poppins Bold"/>
                <a:ea typeface="Poppins Bold"/>
                <a:cs typeface="Poppins Bold"/>
                <a:sym typeface="Poppins Bold"/>
              </a:rPr>
              <a:t>•Interoperabilitas &amp; Integrasi. </a:t>
            </a:r>
            <a:r>
              <a:rPr lang="en-US" sz="2312">
                <a:solidFill>
                  <a:srgbClr val="000000"/>
                </a:solidFill>
                <a:latin typeface="Poppins"/>
                <a:ea typeface="Poppins"/>
                <a:cs typeface="Poppins"/>
                <a:sym typeface="Poppins"/>
              </a:rPr>
              <a:t>Adalah kemampuan sistem informasi untuk bertukar data dan atau terintegrasi dengan sistem lain.</a:t>
            </a:r>
          </a:p>
          <a:p>
            <a:pPr algn="just">
              <a:lnSpc>
                <a:spcPts val="2751"/>
              </a:lnSpc>
            </a:pPr>
            <a:r>
              <a:rPr lang="en-US" sz="2312">
                <a:solidFill>
                  <a:srgbClr val="000000"/>
                </a:solidFill>
                <a:latin typeface="Poppins"/>
                <a:ea typeface="Poppins"/>
                <a:cs typeface="Poppins"/>
                <a:sym typeface="Poppins"/>
              </a:rPr>
              <a:t>•Manajemen Proyek. Adalah kemampuan organisasi dalam melakukan manajemen dalam proses pengadaan sistem informasi.</a:t>
            </a:r>
            <a:r>
              <a:rPr lang="en-US" sz="2312">
                <a:solidFill>
                  <a:srgbClr val="000000"/>
                </a:solidFill>
                <a:latin typeface="Poppins Bold"/>
                <a:ea typeface="Poppins Bold"/>
                <a:cs typeface="Poppins Bold"/>
                <a:sym typeface="Poppins Bold"/>
              </a:rPr>
              <a:t> </a:t>
            </a:r>
          </a:p>
          <a:p>
            <a:pPr algn="just">
              <a:lnSpc>
                <a:spcPts val="2751"/>
              </a:lnSpc>
            </a:pPr>
            <a:endParaRPr lang="en-US" sz="2312">
              <a:solidFill>
                <a:srgbClr val="000000"/>
              </a:solidFill>
              <a:latin typeface="Poppins Bold"/>
              <a:ea typeface="Poppins Bold"/>
              <a:cs typeface="Poppins Bold"/>
              <a:sym typeface="Poppins Bold"/>
            </a:endParaRPr>
          </a:p>
        </p:txBody>
      </p:sp>
      <p:sp>
        <p:nvSpPr>
          <p:cNvPr id="9" name="Freeform 9"/>
          <p:cNvSpPr/>
          <p:nvPr/>
        </p:nvSpPr>
        <p:spPr>
          <a:xfrm>
            <a:off x="1823153" y="4413392"/>
            <a:ext cx="1460217" cy="1460217"/>
          </a:xfrm>
          <a:custGeom>
            <a:avLst/>
            <a:gdLst/>
            <a:ahLst/>
            <a:cxnLst/>
            <a:rect l="l" t="t" r="r" b="b"/>
            <a:pathLst>
              <a:path w="1460217" h="1460217">
                <a:moveTo>
                  <a:pt x="0" y="0"/>
                </a:moveTo>
                <a:lnTo>
                  <a:pt x="1460217" y="0"/>
                </a:lnTo>
                <a:lnTo>
                  <a:pt x="1460217" y="1460217"/>
                </a:lnTo>
                <a:lnTo>
                  <a:pt x="0" y="1460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1605</Words>
  <Application>Microsoft Office PowerPoint</Application>
  <PresentationFormat>Custom</PresentationFormat>
  <Paragraphs>175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Poppins Bold</vt:lpstr>
      <vt:lpstr>Arial</vt:lpstr>
      <vt:lpstr>Poppins Semi-Bold</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 Keberhasilan dan Kegagalan Sistem Informasi.pptx</dc:title>
  <cp:lastModifiedBy>Hp</cp:lastModifiedBy>
  <cp:revision>5</cp:revision>
  <dcterms:created xsi:type="dcterms:W3CDTF">2006-08-16T00:00:00Z</dcterms:created>
  <dcterms:modified xsi:type="dcterms:W3CDTF">2024-12-03T12:27:45Z</dcterms:modified>
  <dc:identifier>DAGNzFSdO6Y</dc:identifier>
</cp:coreProperties>
</file>