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70" r:id="rId13"/>
    <p:sldId id="278" r:id="rId14"/>
    <p:sldId id="271" r:id="rId15"/>
    <p:sldId id="275" r:id="rId16"/>
    <p:sldId id="276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laceholder Tanggal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Placeholder Tanggal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8" name="Placeholder Foot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Placeholder Nomor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laceholder Tanggal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4" name="Placeholder Foot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Placeholder Nomor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nggal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3" name="Placeholder Foot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Placeholder Nomor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Placeholder Tanggal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Placeholder Tanggal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1EEC1CAB-5CCF-4EA5-B3E4-F6089DF7808D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F1D48E0-ECE6-43A2-80AE-EBE8F5A130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 	</a:t>
            </a:r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35" y="1451726"/>
            <a:ext cx="3132000" cy="205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03" y="4581128"/>
            <a:ext cx="21050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3716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72773"/>
            <a:ext cx="28289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ight Arrow 34"/>
          <p:cNvSpPr/>
          <p:nvPr/>
        </p:nvSpPr>
        <p:spPr>
          <a:xfrm>
            <a:off x="1992728" y="2480001"/>
            <a:ext cx="432048" cy="45719"/>
          </a:xfrm>
          <a:prstGeom prst="right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758052" y="2336627"/>
            <a:ext cx="324384" cy="45719"/>
          </a:xfrm>
          <a:prstGeom prst="right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710334" y="3082498"/>
            <a:ext cx="2088000" cy="1980000"/>
          </a:xfrm>
          <a:prstGeom prst="straightConnector1">
            <a:avLst/>
          </a:prstGeom>
          <a:ln w="76200" cmpd="sng"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BERSAMBUNG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Judul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id-ID" sz="3600"/>
              <a:t>pembentukan aroma pada biji kakao</a:t>
            </a:r>
            <a:endParaRPr lang="en-US" altLang="id-ID" sz="3600"/>
          </a:p>
        </p:txBody>
      </p:sp>
      <p:pic>
        <p:nvPicPr>
          <p:cNvPr id="100" name="Placeholder Konten 9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79295" y="2708910"/>
            <a:ext cx="5987415" cy="41001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</a:ln>
        </p:spPr>
      </p:pic>
      <p:sp>
        <p:nvSpPr>
          <p:cNvPr id="5" name="Kotak Teks 4"/>
          <p:cNvSpPr txBox="1"/>
          <p:nvPr/>
        </p:nvSpPr>
        <p:spPr>
          <a:xfrm>
            <a:off x="1285240" y="1341120"/>
            <a:ext cx="66319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id-ID" altLang="en-US" sz="3200">
                <a:sym typeface="+mn-ea"/>
              </a:rPr>
              <a:t>Perubahan kimia biji kakao selama</a:t>
            </a:r>
            <a:endParaRPr lang="id-ID" altLang="en-US" sz="3200"/>
          </a:p>
          <a:p>
            <a:r>
              <a:rPr lang="id-ID" altLang="en-US" sz="3200">
                <a:sym typeface="+mn-ea"/>
              </a:rPr>
              <a:t>fermentasi dapat dilihat pada Gambar</a:t>
            </a:r>
            <a:r>
              <a:rPr lang="en-US" altLang="id-ID" sz="3200">
                <a:sym typeface="+mn-ea"/>
              </a:rPr>
              <a:t> di bawah ini</a:t>
            </a:r>
            <a:endParaRPr lang="en-US" altLang="id-ID" sz="3200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Placeholder Konten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id-ID">
                <a:sym typeface="+mn-ea"/>
              </a:rPr>
              <a:t>hal - hal yang terjadi saat </a:t>
            </a:r>
            <a:r>
              <a:rPr lang="id-ID" altLang="en-US">
                <a:sym typeface="+mn-ea"/>
              </a:rPr>
              <a:t>fermentasi</a:t>
            </a:r>
            <a:r>
              <a:rPr lang="en-US" altLang="id-ID">
                <a:sym typeface="+mn-ea"/>
              </a:rPr>
              <a:t> biji kakao</a:t>
            </a:r>
            <a:endParaRPr lang="id-ID" altLang="en-US"/>
          </a:p>
          <a:p>
            <a:r>
              <a:rPr lang="en-US" altLang="id-ID">
                <a:sym typeface="+mn-ea"/>
              </a:rPr>
              <a:t>k</a:t>
            </a:r>
            <a:r>
              <a:rPr lang="id-ID" altLang="en-US">
                <a:sym typeface="+mn-ea"/>
              </a:rPr>
              <a:t>emati</a:t>
            </a:r>
            <a:r>
              <a:rPr lang="en-US" altLang="id-ID">
                <a:sym typeface="+mn-ea"/>
              </a:rPr>
              <a:t>a</a:t>
            </a:r>
            <a:r>
              <a:rPr lang="id-ID" altLang="en-US">
                <a:sym typeface="+mn-ea"/>
              </a:rPr>
              <a:t>an bij</a:t>
            </a:r>
            <a:r>
              <a:rPr lang="en-US" altLang="id-ID">
                <a:sym typeface="+mn-ea"/>
              </a:rPr>
              <a:t>i</a:t>
            </a:r>
            <a:endParaRPr lang="en-US" altLang="id-ID"/>
          </a:p>
          <a:p>
            <a:r>
              <a:rPr lang="id-ID" altLang="en-US">
                <a:sym typeface="+mn-ea"/>
              </a:rPr>
              <a:t>terjadi</a:t>
            </a:r>
            <a:r>
              <a:rPr lang="en-US" altLang="id-ID">
                <a:sym typeface="+mn-ea"/>
              </a:rPr>
              <a:t> </a:t>
            </a:r>
            <a:r>
              <a:rPr lang="id-ID" altLang="en-US">
                <a:sym typeface="+mn-ea"/>
              </a:rPr>
              <a:t>perubahan-perubahan di dalam biji seperti</a:t>
            </a:r>
            <a:r>
              <a:rPr lang="en-US" altLang="id-ID">
                <a:sym typeface="+mn-ea"/>
              </a:rPr>
              <a:t> </a:t>
            </a:r>
            <a:r>
              <a:rPr lang="id-ID" altLang="en-US">
                <a:sym typeface="+mn-ea"/>
              </a:rPr>
              <a:t>warna keping biji, pembentukan prekursor</a:t>
            </a:r>
            <a:r>
              <a:rPr lang="en-US" altLang="id-ID">
                <a:sym typeface="+mn-ea"/>
              </a:rPr>
              <a:t> </a:t>
            </a:r>
            <a:r>
              <a:rPr lang="id-ID" altLang="en-US">
                <a:sym typeface="+mn-ea"/>
              </a:rPr>
              <a:t>aroma dan citarasa, </a:t>
            </a:r>
            <a:r>
              <a:rPr lang="en-US" altLang="id-ID">
                <a:sym typeface="+mn-ea"/>
              </a:rPr>
              <a:t> </a:t>
            </a:r>
            <a:r>
              <a:rPr lang="id-ID" altLang="en-US">
                <a:sym typeface="+mn-ea"/>
              </a:rPr>
              <a:t>serta mempermudah</a:t>
            </a:r>
            <a:r>
              <a:rPr lang="en-US" altLang="id-ID">
                <a:sym typeface="+mn-ea"/>
              </a:rPr>
              <a:t> p</a:t>
            </a:r>
            <a:r>
              <a:rPr lang="id-ID" altLang="en-US">
                <a:sym typeface="+mn-ea"/>
              </a:rPr>
              <a:t>ulp terurai (Afoakwa et al., 2008).</a:t>
            </a:r>
            <a:endParaRPr lang="id-ID" altLang="en-US"/>
          </a:p>
          <a:p>
            <a:endParaRPr lang="id-ID" altLang="en-US"/>
          </a:p>
          <a:p>
            <a:endParaRPr lang="id-ID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id-ID" altLang="en-US" sz="3555"/>
              <a:t>Pulp</a:t>
            </a:r>
            <a:r>
              <a:rPr lang="en-US" altLang="id-ID" sz="3555"/>
              <a:t> </a:t>
            </a:r>
            <a:r>
              <a:rPr lang="id-ID" altLang="en-US" sz="3555"/>
              <a:t>segar memiliki kandungan gula tinggi dan</a:t>
            </a:r>
            <a:r>
              <a:rPr lang="en-US" altLang="id-ID" sz="3555"/>
              <a:t> </a:t>
            </a:r>
            <a:r>
              <a:rPr lang="id-ID" altLang="en-US" sz="3555"/>
              <a:t>pH rendah (3,5) karena kandungan asam</a:t>
            </a:r>
            <a:r>
              <a:rPr lang="en-US" altLang="id-ID" sz="3555"/>
              <a:t> </a:t>
            </a:r>
            <a:r>
              <a:rPr lang="id-ID" altLang="en-US" sz="3555"/>
              <a:t>sitrat</a:t>
            </a:r>
            <a:endParaRPr lang="id-ID" altLang="en-US" sz="3555"/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69850" y="1600200"/>
            <a:ext cx="9145270" cy="4526280"/>
          </a:xfrm>
        </p:spPr>
        <p:txBody>
          <a:bodyPr>
            <a:normAutofit/>
          </a:bodyPr>
          <a:p>
            <a:pPr algn="l"/>
            <a:r>
              <a:rPr lang="id-ID" altLang="en-US" sz="2800"/>
              <a:t>Kondisi ini ideal untuk tumbuhnya</a:t>
            </a:r>
            <a:r>
              <a:rPr lang="en-US" altLang="id-ID" sz="2800"/>
              <a:t> m</a:t>
            </a:r>
            <a:r>
              <a:rPr lang="id-ID" altLang="en-US" sz="2800"/>
              <a:t>ikroorganisme saat biji dikeluarkan dari</a:t>
            </a:r>
            <a:r>
              <a:rPr lang="en-US" altLang="id-ID" sz="2800"/>
              <a:t> </a:t>
            </a:r>
            <a:r>
              <a:rPr lang="id-ID" altLang="en-US" sz="2800"/>
              <a:t>buah</a:t>
            </a:r>
            <a:r>
              <a:rPr lang="en-US" altLang="id-ID" sz="2800"/>
              <a:t> kakao</a:t>
            </a:r>
            <a:endParaRPr lang="id-ID" altLang="en-US" sz="2800"/>
          </a:p>
          <a:p>
            <a:pPr algn="l"/>
            <a:r>
              <a:rPr lang="id-ID" altLang="en-US" sz="2800"/>
              <a:t>Yeast merupakan perintis di dalam</a:t>
            </a:r>
            <a:r>
              <a:rPr lang="en-US" altLang="id-ID" sz="2800"/>
              <a:t> </a:t>
            </a:r>
            <a:r>
              <a:rPr lang="id-ID" altLang="en-US" sz="2800"/>
              <a:t>fermentasi kakao dengan spesies antara</a:t>
            </a:r>
            <a:r>
              <a:rPr lang="en-US" altLang="id-ID" sz="2800"/>
              <a:t> </a:t>
            </a:r>
            <a:r>
              <a:rPr lang="id-ID" altLang="en-US" sz="2800"/>
              <a:t>lain Saccharomyces cerevisiae, Candida</a:t>
            </a:r>
            <a:r>
              <a:rPr lang="en-US" altLang="id-ID" sz="2800"/>
              <a:t> </a:t>
            </a:r>
            <a:r>
              <a:rPr lang="id-ID" altLang="en-US" sz="2800"/>
              <a:t>rugosa dan Kluyveromyces marxianus</a:t>
            </a:r>
            <a:r>
              <a:rPr lang="en-US" altLang="id-ID" sz="2800"/>
              <a:t> </a:t>
            </a:r>
            <a:r>
              <a:rPr lang="id-ID" altLang="en-US" sz="2800"/>
              <a:t>(Schwan, 1998</a:t>
            </a:r>
            <a:r>
              <a:rPr lang="en-US" altLang="id-ID" sz="2800"/>
              <a:t>)</a:t>
            </a:r>
            <a:endParaRPr lang="en-US" altLang="id-ID" sz="2800"/>
          </a:p>
          <a:p>
            <a:pPr algn="l"/>
            <a:r>
              <a:rPr lang="en-US" altLang="id-ID" sz="2800"/>
              <a:t>Yeast mengubah sebagian besar gula dalam pulp menjadi alkohol dan reaksi ini menghasilkan sejumlah besar karbondioksida</a:t>
            </a:r>
            <a:endParaRPr lang="en-US" altLang="id-ID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 altLang="en-US"/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457200" y="1600200"/>
            <a:ext cx="8602345" cy="4526280"/>
          </a:xfrm>
        </p:spPr>
        <p:txBody>
          <a:bodyPr>
            <a:normAutofit lnSpcReduction="10000"/>
          </a:bodyPr>
          <a:p>
            <a:r>
              <a:rPr lang="id-ID" altLang="en-US" sz="2800"/>
              <a:t>Kadar gula yang mulanya</a:t>
            </a:r>
            <a:r>
              <a:rPr lang="en-US" altLang="id-ID" sz="2800"/>
              <a:t> </a:t>
            </a:r>
            <a:r>
              <a:rPr lang="id-ID" altLang="en-US" sz="2800"/>
              <a:t>sebesar 11 % mengalami metabolisme dan</a:t>
            </a:r>
            <a:r>
              <a:rPr lang="en-US" altLang="id-ID" sz="2800"/>
              <a:t> </a:t>
            </a:r>
            <a:r>
              <a:rPr lang="id-ID" altLang="en-US" sz="2800"/>
              <a:t>berkurang menjadi 1-2% selama 24-48 jam</a:t>
            </a:r>
            <a:r>
              <a:rPr lang="en-US" altLang="id-ID" sz="2800"/>
              <a:t> </a:t>
            </a:r>
            <a:r>
              <a:rPr lang="id-ID" altLang="en-US" sz="2800"/>
              <a:t>pertama (Anonim, 2013)</a:t>
            </a:r>
            <a:r>
              <a:rPr lang="en-US" altLang="id-ID" sz="2800"/>
              <a:t>.</a:t>
            </a:r>
            <a:endParaRPr lang="en-US" altLang="id-ID" sz="2800"/>
          </a:p>
          <a:p>
            <a:r>
              <a:rPr lang="en-US" altLang="id-ID" sz="2800"/>
              <a:t>Terurainya pulp menyebabkan sebagian asam sitrat</a:t>
            </a:r>
            <a:endParaRPr lang="en-US" altLang="id-ID" sz="2800"/>
          </a:p>
          <a:p>
            <a:pPr marL="0" indent="0">
              <a:buNone/>
            </a:pPr>
            <a:r>
              <a:rPr lang="en-US" altLang="id-ID" sz="2800"/>
              <a:t>    berkurang karena mengalir bersama cairan fermentasi.</a:t>
            </a:r>
            <a:endParaRPr lang="en-US" altLang="id-ID" sz="28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id-ID" sz="2800"/>
              <a:t>peningkatan pH dan perubahan suhu yang mendorong pertumbuhan bakteri asam laktat</a:t>
            </a:r>
            <a:endParaRPr lang="en-US" altLang="id-ID" sz="28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id-ID" sz="2800"/>
              <a:t>Bakteri asam laktat yang terlibat adalah jenis  homofermenter yang mengkonversi glukosa menjadi asam laktat </a:t>
            </a:r>
            <a:endParaRPr lang="en-US" altLang="id-ID" sz="2800"/>
          </a:p>
          <a:p>
            <a:pPr marL="0" indent="0">
              <a:buNone/>
            </a:pPr>
            <a:endParaRPr lang="en-US" altLang="id-ID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 altLang="en-US"/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143510" y="1600200"/>
            <a:ext cx="8898255" cy="4526280"/>
          </a:xfrm>
        </p:spPr>
        <p:txBody>
          <a:bodyPr>
            <a:normAutofit fontScale="90000"/>
          </a:bodyPr>
          <a:p>
            <a:r>
              <a:rPr lang="id-ID" altLang="en-US" sz="2800"/>
              <a:t>heterofermenter</a:t>
            </a:r>
            <a:r>
              <a:rPr lang="en-US" altLang="id-ID" sz="2800"/>
              <a:t> </a:t>
            </a:r>
            <a:r>
              <a:rPr lang="id-ID" altLang="en-US" sz="2800"/>
              <a:t>yang memproduksi asam laktat dan juga</a:t>
            </a:r>
            <a:r>
              <a:rPr lang="en-US" altLang="id-ID" sz="2800"/>
              <a:t> </a:t>
            </a:r>
            <a:r>
              <a:rPr lang="id-ID" altLang="en-US" sz="2800"/>
              <a:t>alkohol, asam asetat dan karbondioksida</a:t>
            </a:r>
            <a:endParaRPr lang="id-ID" altLang="en-US" sz="2800"/>
          </a:p>
          <a:p>
            <a:r>
              <a:rPr lang="id-ID" altLang="en-US" sz="2800"/>
              <a:t>Bakteri asam laktat pada hari kedua</a:t>
            </a:r>
            <a:r>
              <a:rPr lang="en-US" altLang="id-ID" sz="2800"/>
              <a:t> </a:t>
            </a:r>
            <a:r>
              <a:rPr lang="id-ID" altLang="en-US" sz="2800"/>
              <a:t>fermentasi sangat dominan dan akan</a:t>
            </a:r>
            <a:r>
              <a:rPr lang="en-US" altLang="id-ID" sz="2800"/>
              <a:t> </a:t>
            </a:r>
            <a:r>
              <a:rPr lang="id-ID" altLang="en-US" sz="2800"/>
              <a:t>berkurang seiring dengan peningkatan suhu</a:t>
            </a:r>
            <a:r>
              <a:rPr lang="en-US" altLang="id-ID" sz="2800"/>
              <a:t> </a:t>
            </a:r>
            <a:r>
              <a:rPr lang="id-ID" altLang="en-US" sz="2800"/>
              <a:t>dan kondisi aerobik (Anonim, 2013)</a:t>
            </a:r>
            <a:endParaRPr lang="id-ID" altLang="en-US" sz="2800"/>
          </a:p>
          <a:p>
            <a:r>
              <a:rPr lang="id-ID" altLang="en-US" sz="2800"/>
              <a:t>Kondisi aerob dan pH pulp</a:t>
            </a:r>
            <a:r>
              <a:rPr lang="en-US" altLang="id-ID" sz="2800"/>
              <a:t> </a:t>
            </a:r>
            <a:r>
              <a:rPr lang="id-ID" altLang="en-US" sz="2800"/>
              <a:t>yang meningkat </a:t>
            </a:r>
            <a:r>
              <a:rPr lang="en-US" altLang="id-ID" sz="2800"/>
              <a:t>m</a:t>
            </a:r>
            <a:r>
              <a:rPr lang="id-ID" altLang="en-US" sz="2800"/>
              <a:t>enyebabkan bakteri asam</a:t>
            </a:r>
            <a:r>
              <a:rPr lang="en-US" altLang="id-ID" sz="2800"/>
              <a:t> </a:t>
            </a:r>
            <a:r>
              <a:rPr lang="id-ID" altLang="en-US" sz="2800"/>
              <a:t>asetat mendominasi fermentas</a:t>
            </a:r>
            <a:r>
              <a:rPr lang="en-US" altLang="id-ID" sz="2800"/>
              <a:t>i.</a:t>
            </a:r>
            <a:endParaRPr lang="en-US" altLang="id-ID" sz="2800"/>
          </a:p>
          <a:p>
            <a:r>
              <a:rPr lang="en-US" altLang="id-ID" sz="2800"/>
              <a:t>Bakteri asam asetat mengkonversi alkohol menjadi asam asetat dan memetabolisme asam-asam karboksilat seperti asam sitrat, asam malat dan asam laktat menjadi asam asetat</a:t>
            </a:r>
            <a:endParaRPr lang="en-US" altLang="id-ID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 altLang="en-US"/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287020" y="1600200"/>
            <a:ext cx="8642350" cy="4526280"/>
          </a:xfrm>
        </p:spPr>
        <p:txBody>
          <a:bodyPr>
            <a:normAutofit lnSpcReduction="20000"/>
          </a:bodyPr>
          <a:p>
            <a:r>
              <a:rPr lang="id-ID" altLang="en-US" sz="2800"/>
              <a:t>Asam asetat berada pada jumlah maksimum</a:t>
            </a:r>
            <a:endParaRPr lang="id-ID" altLang="en-US" sz="2800"/>
          </a:p>
          <a:p>
            <a:pPr marL="0" indent="0">
              <a:buNone/>
            </a:pPr>
            <a:r>
              <a:rPr lang="en-US" altLang="id-ID" sz="2800"/>
              <a:t>    </a:t>
            </a:r>
            <a:r>
              <a:rPr lang="id-ID" altLang="en-US" sz="2800"/>
              <a:t>setelah 4-5 hari dan menurun setelahnya.</a:t>
            </a:r>
            <a:endParaRPr lang="id-ID" altLang="en-US" sz="2800"/>
          </a:p>
          <a:p>
            <a:r>
              <a:rPr lang="id-ID" altLang="en-US" sz="2800"/>
              <a:t>pH akan meningkat menjadi 4,5-5 karena</a:t>
            </a:r>
            <a:r>
              <a:rPr lang="en-US" altLang="id-ID" sz="2800"/>
              <a:t> </a:t>
            </a:r>
            <a:r>
              <a:rPr lang="id-ID" altLang="en-US" sz="2800"/>
              <a:t>sejumlah besar asam sitrat hilang dan</a:t>
            </a:r>
            <a:r>
              <a:rPr lang="en-US" altLang="id-ID" sz="2800"/>
              <a:t> </a:t>
            </a:r>
            <a:r>
              <a:rPr lang="id-ID" altLang="en-US" sz="2800"/>
              <a:t>diganti</a:t>
            </a:r>
            <a:r>
              <a:rPr lang="en-US" altLang="id-ID" sz="2800"/>
              <a:t> </a:t>
            </a:r>
            <a:r>
              <a:rPr lang="id-ID" altLang="en-US" sz="2800"/>
              <a:t>dengan asam asetat dan asam laktat</a:t>
            </a:r>
            <a:endParaRPr lang="id-ID" altLang="en-US" sz="2800"/>
          </a:p>
          <a:p>
            <a:r>
              <a:rPr lang="id-ID" altLang="en-US" sz="2800"/>
              <a:t>Selama aktivitas mikroorganisme ini suhu</a:t>
            </a:r>
            <a:r>
              <a:rPr lang="en-US" altLang="id-ID" sz="2800"/>
              <a:t> </a:t>
            </a:r>
            <a:r>
              <a:rPr lang="id-ID" altLang="en-US" sz="2800"/>
              <a:t>dalam kotak meningkat mendekati 50</a:t>
            </a:r>
            <a:r>
              <a:rPr lang="en-US" altLang="id-ID" sz="2800"/>
              <a:t> </a:t>
            </a:r>
            <a:r>
              <a:rPr lang="id-ID" altLang="en-US" sz="2800"/>
              <a:t>C</a:t>
            </a:r>
            <a:endParaRPr lang="id-ID" altLang="en-US" sz="2800"/>
          </a:p>
          <a:p>
            <a:r>
              <a:rPr lang="id-ID" altLang="en-US" sz="2800"/>
              <a:t>Asam asetat yang semula di permukaan biji</a:t>
            </a:r>
            <a:r>
              <a:rPr lang="en-US" altLang="id-ID" sz="2800"/>
              <a:t> </a:t>
            </a:r>
            <a:r>
              <a:rPr lang="id-ID" altLang="en-US" sz="2800"/>
              <a:t>merembes lewat kulit biji dan masuk ke dalam</a:t>
            </a:r>
            <a:r>
              <a:rPr lang="en-US" altLang="id-ID" sz="2800"/>
              <a:t> </a:t>
            </a:r>
            <a:r>
              <a:rPr lang="id-ID" altLang="en-US" sz="2800"/>
              <a:t>kotiledon yang mengakibatkan kematian biji</a:t>
            </a:r>
            <a:r>
              <a:rPr lang="en-US" altLang="id-ID" sz="2800"/>
              <a:t> </a:t>
            </a:r>
            <a:r>
              <a:rPr lang="id-ID" altLang="en-US" sz="2800"/>
              <a:t>(Anonim, 2013)</a:t>
            </a:r>
            <a:endParaRPr lang="id-ID" alt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 altLang="en-US"/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457200" y="1600200"/>
            <a:ext cx="8616950" cy="4526280"/>
          </a:xfrm>
        </p:spPr>
        <p:txBody>
          <a:bodyPr/>
          <a:p>
            <a:r>
              <a:rPr lang="id-ID" altLang="en-US"/>
              <a:t> Kematian biji akan</a:t>
            </a:r>
            <a:r>
              <a:rPr lang="en-US" altLang="id-ID"/>
              <a:t> </a:t>
            </a:r>
            <a:r>
              <a:rPr lang="id-ID" altLang="en-US"/>
              <a:t>mempercepat perubahan enzimatis dalam</a:t>
            </a:r>
            <a:r>
              <a:rPr lang="en-US" altLang="id-ID"/>
              <a:t> </a:t>
            </a:r>
            <a:r>
              <a:rPr lang="id-ID" altLang="en-US"/>
              <a:t>keping biji antara lain rasa sepat berkurang,</a:t>
            </a:r>
            <a:r>
              <a:rPr lang="en-US" altLang="id-ID"/>
              <a:t> </a:t>
            </a:r>
            <a:endParaRPr lang="en-US" altLang="id-ID"/>
          </a:p>
          <a:p>
            <a:r>
              <a:rPr lang="id-ID" altLang="en-US"/>
              <a:t>pigmen ungu hilang, </a:t>
            </a:r>
            <a:endParaRPr lang="id-ID" altLang="en-US"/>
          </a:p>
          <a:p>
            <a:r>
              <a:rPr lang="id-ID" altLang="en-US"/>
              <a:t>terbentuk warna cokelat</a:t>
            </a:r>
            <a:endParaRPr lang="id-ID" altLang="en-US"/>
          </a:p>
          <a:p>
            <a:r>
              <a:rPr lang="id-ID" altLang="en-US"/>
              <a:t>serta prekursor flavour dan aroma khas</a:t>
            </a:r>
            <a:r>
              <a:rPr lang="en-US" altLang="id-ID"/>
              <a:t> </a:t>
            </a:r>
            <a:r>
              <a:rPr lang="id-ID" altLang="en-US"/>
              <a:t>cokelat (Hansen et al., 1998)</a:t>
            </a:r>
            <a:endParaRPr lang="id-ID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Kakao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perkebunan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 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cokelat</a:t>
            </a:r>
            <a:endParaRPr lang="en-US" dirty="0" smtClean="0"/>
          </a:p>
        </p:txBody>
      </p:sp>
      <p:sp>
        <p:nvSpPr>
          <p:cNvPr id="5" name="AutoShape 2" descr="Hasil gambar untuk gambar pohon kak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9782"/>
            <a:ext cx="2952328" cy="30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9782"/>
            <a:ext cx="2880320" cy="30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Terdapat</a:t>
            </a:r>
            <a:r>
              <a:rPr lang="en-US" sz="4000" dirty="0" smtClean="0"/>
              <a:t> 2 </a:t>
            </a:r>
            <a:r>
              <a:rPr lang="en-US" sz="4000" dirty="0" err="1" smtClean="0"/>
              <a:t>cara</a:t>
            </a:r>
            <a:r>
              <a:rPr lang="en-US" sz="4000" dirty="0" smtClean="0"/>
              <a:t> </a:t>
            </a:r>
            <a:r>
              <a:rPr lang="en-US" sz="4000" dirty="0" err="1" smtClean="0"/>
              <a:t>pengolahan</a:t>
            </a:r>
            <a:r>
              <a:rPr lang="en-US" sz="4000" dirty="0" smtClean="0"/>
              <a:t> </a:t>
            </a:r>
            <a:r>
              <a:rPr lang="en-US" sz="4000" dirty="0" err="1" smtClean="0"/>
              <a:t>biji</a:t>
            </a:r>
            <a:r>
              <a:rPr lang="en-US" sz="4000" dirty="0" smtClean="0"/>
              <a:t> </a:t>
            </a:r>
            <a:r>
              <a:rPr lang="en-US" sz="4000" dirty="0" err="1" smtClean="0"/>
              <a:t>kakao</a:t>
            </a:r>
            <a:endParaRPr lang="en-US" sz="4000" dirty="0"/>
          </a:p>
        </p:txBody>
      </p:sp>
      <p:sp>
        <p:nvSpPr>
          <p:cNvPr id="3" name="Title 1"/>
          <p:cNvSpPr txBox="1"/>
          <p:nvPr/>
        </p:nvSpPr>
        <p:spPr>
          <a:xfrm>
            <a:off x="467544" y="1844824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1. </a:t>
            </a:r>
            <a:r>
              <a:rPr lang="en-US" sz="4000" dirty="0" err="1" smtClean="0"/>
              <a:t>Tanpa</a:t>
            </a:r>
            <a:r>
              <a:rPr lang="en-US" sz="4000" dirty="0" smtClean="0"/>
              <a:t> </a:t>
            </a:r>
            <a:r>
              <a:rPr lang="en-US" sz="4000" dirty="0" err="1" smtClean="0"/>
              <a:t>Fermentasi</a:t>
            </a:r>
            <a:endParaRPr lang="en-US" sz="4000" dirty="0" smtClean="0"/>
          </a:p>
          <a:p>
            <a:pPr algn="l"/>
            <a:br>
              <a:rPr lang="en-US" sz="4000" dirty="0" smtClean="0"/>
            </a:br>
            <a:r>
              <a:rPr lang="en-US" sz="4000" dirty="0" smtClean="0"/>
              <a:t>2. </a:t>
            </a:r>
            <a:r>
              <a:rPr lang="en-US" sz="4000" dirty="0" err="1" smtClean="0"/>
              <a:t>Melalui</a:t>
            </a:r>
            <a:r>
              <a:rPr lang="en-US" sz="4000" dirty="0" smtClean="0"/>
              <a:t> </a:t>
            </a:r>
            <a:r>
              <a:rPr lang="en-US" sz="4000" dirty="0" err="1" smtClean="0"/>
              <a:t>Fementasi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r>
              <a:rPr lang="en-US" sz="1200" dirty="0"/>
              <a:t>	 	</a:t>
            </a:r>
            <a:endParaRPr lang="en-US" sz="1200" dirty="0"/>
          </a:p>
          <a:p>
            <a:pPr algn="just"/>
            <a:endParaRPr lang="en-US" sz="12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43213" y="1042194"/>
            <a:ext cx="3313112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PEMOTONGAN BUAH DAN PENGAMBILAN BIJI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7675" y="2050257"/>
            <a:ext cx="3168650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PENGANGKUTAN KE TEMPAT FERMENTASI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48038" y="2986882"/>
            <a:ext cx="2665412" cy="366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FERMENTASI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44800" y="3706019"/>
            <a:ext cx="3743325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PERENDAMAN, PENCUCIAN, PENIRISAN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48038" y="4642644"/>
            <a:ext cx="27368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PENGERINGAN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95963" y="5928519"/>
            <a:ext cx="3168650" cy="67945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FF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Biji kakao kering pada berbagai tingkatan mutu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348038" y="5355432"/>
            <a:ext cx="2736850" cy="366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SORTASI KERING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68313" y="3706019"/>
            <a:ext cx="187166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Air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732588" y="1175544"/>
            <a:ext cx="241141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Cangkang buah Plasenta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524750" y="3706019"/>
            <a:ext cx="15843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Air limbah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275013" y="250032"/>
            <a:ext cx="2520950" cy="366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SORTASI BASAH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6071394"/>
            <a:ext cx="50768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latin typeface="Arial" panose="020B0604020202020204" pitchFamily="34" charset="0"/>
              </a:rPr>
              <a:t>GAFTAR ALIR PENGOLAHAN KAKAO</a:t>
            </a:r>
            <a:endParaRPr lang="en-US" sz="2000" b="1">
              <a:latin typeface="Arial" panose="020B0604020202020204" pitchFamily="34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4356100" y="681832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4356100" y="1689894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4356100" y="2626519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4356100" y="3345657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356100" y="4353719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4356100" y="5072857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300788" y="1402557"/>
            <a:ext cx="576262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042988" y="3921919"/>
            <a:ext cx="1512887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6804025" y="3921919"/>
            <a:ext cx="720725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5003800" y="5795169"/>
            <a:ext cx="0" cy="35877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003800" y="6153944"/>
            <a:ext cx="720725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50825" y="250032"/>
            <a:ext cx="2376488" cy="366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PEMETIKAN BUAH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2771775" y="250032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44463" y="610394"/>
            <a:ext cx="284321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 err="1">
                <a:latin typeface="Arial" panose="020B0604020202020204" pitchFamily="34" charset="0"/>
              </a:rPr>
              <a:t>Perlakuan</a:t>
            </a:r>
            <a:r>
              <a:rPr lang="en-US" sz="1800" b="1" dirty="0"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</a:rPr>
              <a:t>pendahuluan</a:t>
            </a:r>
            <a:r>
              <a:rPr lang="en-US" sz="1800" b="1" dirty="0">
                <a:latin typeface="Arial" panose="020B0604020202020204" pitchFamily="34" charset="0"/>
              </a:rPr>
              <a:t> (</a:t>
            </a:r>
            <a:r>
              <a:rPr lang="en-US" sz="1800" b="1" dirty="0" err="1">
                <a:latin typeface="Arial" panose="020B0604020202020204" pitchFamily="34" charset="0"/>
              </a:rPr>
              <a:t>pemeraman</a:t>
            </a:r>
            <a:r>
              <a:rPr lang="en-US" sz="1800" b="1" dirty="0"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</a:rPr>
              <a:t>buah</a:t>
            </a:r>
            <a:r>
              <a:rPr lang="en-US" sz="1800" b="1" dirty="0">
                <a:latin typeface="Arial" panose="020B0604020202020204" pitchFamily="34" charset="0"/>
              </a:rPr>
              <a:t>)</a:t>
            </a:r>
            <a:endParaRPr lang="en-US" sz="1800" b="1" dirty="0">
              <a:latin typeface="Arial" panose="020B0604020202020204" pitchFamily="34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0" y="2626519"/>
            <a:ext cx="313213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panose="020B0604020202020204" pitchFamily="34" charset="0"/>
              </a:rPr>
              <a:t>Perlakuan pendahuluan (pulper,aerasi,penjemuran)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44463" y="4282282"/>
            <a:ext cx="3132137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panose="020B0604020202020204" pitchFamily="34" charset="0"/>
              </a:rPr>
              <a:t>Perlakuan pendahuluan (aerasi, penjemuran)</a:t>
            </a: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2987675" y="826294"/>
            <a:ext cx="11525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3059113" y="2842419"/>
            <a:ext cx="10810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2916238" y="4498182"/>
            <a:ext cx="1368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Fermentasi adalah inti dari proses pengolahan biji kakao</a:t>
            </a:r>
            <a:r>
              <a:rPr lang="fi-FI" dirty="0" smtClean="0"/>
              <a:t>.</a:t>
            </a:r>
            <a:endParaRPr lang="fi-FI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dirty="0" err="1" smtClean="0"/>
              <a:t>meningkatkan</a:t>
            </a:r>
            <a:r>
              <a:rPr lang="en-US" b="1" dirty="0" smtClean="0"/>
              <a:t> </a:t>
            </a:r>
            <a:r>
              <a:rPr lang="en-US" b="1" dirty="0" err="1" smtClean="0"/>
              <a:t>cita</a:t>
            </a:r>
            <a:r>
              <a:rPr lang="en-US" b="1" dirty="0" smtClean="0"/>
              <a:t> rasa </a:t>
            </a:r>
            <a:r>
              <a:rPr lang="en-US" b="1" dirty="0" err="1" smtClean="0"/>
              <a:t>dan</a:t>
            </a:r>
            <a:r>
              <a:rPr lang="en-US" b="1" dirty="0" smtClean="0"/>
              <a:t> aroma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kakao</a:t>
            </a:r>
            <a:r>
              <a:rPr lang="en-US" b="1" dirty="0" smtClean="0"/>
              <a:t> ( </a:t>
            </a:r>
            <a:r>
              <a:rPr lang="en-US" b="1" dirty="0" err="1" smtClean="0"/>
              <a:t>senyawa</a:t>
            </a:r>
            <a:r>
              <a:rPr lang="en-US" b="1" dirty="0" smtClean="0"/>
              <a:t> </a:t>
            </a:r>
            <a:r>
              <a:rPr lang="en-US" b="1" dirty="0" err="1" smtClean="0"/>
              <a:t>teobromin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air,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, 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Terdapat</a:t>
            </a:r>
            <a:r>
              <a:rPr lang="en-US" sz="3200" dirty="0" smtClean="0"/>
              <a:t> 3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fermentasi</a:t>
            </a:r>
            <a:r>
              <a:rPr lang="en-US" sz="3200" dirty="0" smtClean="0"/>
              <a:t> </a:t>
            </a:r>
            <a:r>
              <a:rPr lang="en-US" sz="3200" dirty="0" err="1" smtClean="0"/>
              <a:t>biji</a:t>
            </a:r>
            <a:r>
              <a:rPr lang="en-US" sz="3200" dirty="0" smtClean="0"/>
              <a:t> </a:t>
            </a:r>
            <a:r>
              <a:rPr lang="en-US" sz="3200" dirty="0" err="1" smtClean="0"/>
              <a:t>kakao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keranjang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01" y="198884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11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tumpukan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9"/>
            <a:ext cx="4536504" cy="326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 err="1"/>
              <a:t>Fermentasi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</a:t>
            </a:r>
            <a:r>
              <a:rPr lang="en-US" dirty="0" err="1"/>
              <a:t>kakao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 </a:t>
            </a:r>
            <a:r>
              <a:rPr lang="en-US" b="1" dirty="0" err="1"/>
              <a:t>fermentasi</a:t>
            </a:r>
            <a:r>
              <a:rPr lang="en-US" b="1" dirty="0"/>
              <a:t> </a:t>
            </a:r>
            <a:r>
              <a:rPr lang="en-US" b="1" dirty="0" err="1"/>
              <a:t>anaerob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fermentasi</a:t>
            </a:r>
            <a:r>
              <a:rPr lang="en-US" b="1" dirty="0"/>
              <a:t> </a:t>
            </a:r>
            <a:r>
              <a:rPr lang="en-US" b="1" dirty="0" err="1"/>
              <a:t>aerob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sitrat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pulp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menginisiasi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ragi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fermentasi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anaerob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Fermentasi</a:t>
            </a:r>
            <a:r>
              <a:rPr lang="en-US" dirty="0"/>
              <a:t> </a:t>
            </a:r>
            <a:r>
              <a:rPr lang="en-US" dirty="0" err="1"/>
              <a:t>aerob</a:t>
            </a:r>
            <a:r>
              <a:rPr lang="en-US" dirty="0"/>
              <a:t> </a:t>
            </a:r>
            <a:r>
              <a:rPr lang="en-US" dirty="0" err="1"/>
              <a:t>diinisiasi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laktat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asetat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Tanda-tanda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coklat</a:t>
            </a:r>
            <a:endParaRPr lang="en-US" dirty="0"/>
          </a:p>
          <a:p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bau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cuka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/>
              <a:t>aroma alcohol</a:t>
            </a:r>
            <a:endParaRPr lang="en-US" dirty="0"/>
          </a:p>
          <a:p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lendir</a:t>
            </a:r>
            <a:r>
              <a:rPr lang="en-US" dirty="0"/>
              <a:t> di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dibersihkan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3841</Words>
  <Application>WPS Presentation</Application>
  <PresentationFormat>On-screen Show (4:3)</PresentationFormat>
  <Paragraphs>119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Tahoma</vt:lpstr>
      <vt:lpstr>Calibri</vt:lpstr>
      <vt:lpstr>Microsoft YaHei</vt:lpstr>
      <vt:lpstr>Arial Unicode MS</vt:lpstr>
      <vt:lpstr>Blue Waves</vt:lpstr>
      <vt:lpstr>Fermentasi kakao  </vt:lpstr>
      <vt:lpstr>PowerPoint 演示文稿</vt:lpstr>
      <vt:lpstr>Terdapat 2 cara pengolahan biji kakao</vt:lpstr>
      <vt:lpstr>PowerPoint 演示文稿</vt:lpstr>
      <vt:lpstr>PowerPoint 演示文稿</vt:lpstr>
      <vt:lpstr>Terdapat 3 bentuk proses fermentasi biji kakao</vt:lpstr>
      <vt:lpstr>PowerPoint 演示文稿</vt:lpstr>
      <vt:lpstr>PowerPoint 演示文稿</vt:lpstr>
      <vt:lpstr>Tanda-tanda fermentasi berhasil : </vt:lpstr>
      <vt:lpstr>PowerPoint 演示文稿</vt:lpstr>
      <vt:lpstr>pembentukan aroma pada biji kakao</vt:lpstr>
      <vt:lpstr>PowerPoint 演示文稿</vt:lpstr>
      <vt:lpstr>Pulp segar memiliki kandungan gula tinggi dan pH rendah (3,5) karena kandungan asam sitrat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Fermentasi kakao  </dc:title>
  <dc:creator>Asus</dc:creator>
  <cp:lastModifiedBy>Asus</cp:lastModifiedBy>
  <cp:revision>41</cp:revision>
  <dcterms:created xsi:type="dcterms:W3CDTF">2022-09-12T23:33:00Z</dcterms:created>
  <dcterms:modified xsi:type="dcterms:W3CDTF">2022-09-27T02:23:08Z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C4B49187F945464C95460FE517C5C031</vt:lpwstr>
  </property>
  <property fmtid="{D5CDD505-2E9C-101B-9397-08002B2CF9AE}" pid="3" name="KSOProductBuildVer">
    <vt:lpwstr>1057-11.2.0.11341</vt:lpwstr>
  </property>
</Properties>
</file>