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74" r:id="rId5"/>
    <p:sldId id="260" r:id="rId6"/>
    <p:sldId id="270" r:id="rId7"/>
    <p:sldId id="262" r:id="rId8"/>
    <p:sldId id="264" r:id="rId9"/>
    <p:sldId id="265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8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860E9-5872-46D7-9E40-D7529BAF25D4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857AC-B166-4CCB-BD27-307B67226A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hyperlink" Target="mailto:m.abror04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Teknologi</a:t>
            </a:r>
            <a:r>
              <a:rPr lang="en-US" sz="6000" dirty="0"/>
              <a:t> </a:t>
            </a:r>
            <a:r>
              <a:rPr lang="en-US" sz="6000" dirty="0" err="1"/>
              <a:t>Pertanian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3800" b="1" dirty="0" err="1">
                <a:solidFill>
                  <a:schemeClr val="tx1"/>
                </a:solidFill>
              </a:rPr>
              <a:t>Organik</a:t>
            </a:r>
            <a:r>
              <a:rPr lang="en-US" sz="13800" b="1" dirty="0">
                <a:solidFill>
                  <a:schemeClr val="tx1"/>
                </a:solidFill>
              </a:rPr>
              <a:t>  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457200"/>
          <a:ext cx="82296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HURUF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ANGKA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INTERVAL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85-100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A-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80-84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B+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75-79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3,00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70-74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B-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2,75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65-69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C+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2,50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60-64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55-59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1,00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40-54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0-39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10600" cy="498633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  <a:defRPr/>
            </a:pPr>
            <a:r>
              <a:rPr lang="en-US" sz="2800" b="1" dirty="0"/>
              <a:t>Mata </a:t>
            </a:r>
            <a:r>
              <a:rPr lang="en-US" sz="2800" b="1" dirty="0" err="1"/>
              <a:t>Kuliah</a:t>
            </a:r>
            <a:r>
              <a:rPr lang="en-US" sz="2800" b="1" dirty="0"/>
              <a:t> : </a:t>
            </a:r>
            <a:r>
              <a:rPr lang="en-US" sz="2800" b="1" dirty="0" err="1"/>
              <a:t>Teknologi</a:t>
            </a:r>
            <a:r>
              <a:rPr lang="en-US" sz="2800" b="1" dirty="0"/>
              <a:t> </a:t>
            </a:r>
            <a:r>
              <a:rPr lang="en-US" sz="2800" b="1" dirty="0" err="1"/>
              <a:t>Pertanian</a:t>
            </a:r>
            <a:r>
              <a:rPr lang="en-US" sz="2800" b="1" dirty="0"/>
              <a:t> </a:t>
            </a:r>
            <a:r>
              <a:rPr lang="en-US" sz="2800" b="1" dirty="0" err="1"/>
              <a:t>Organik</a:t>
            </a:r>
            <a:r>
              <a:rPr lang="en-US" sz="2800" b="1" dirty="0"/>
              <a:t>, 3 SKS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/>
              <a:t>Hari / Jam: </a:t>
            </a:r>
            <a:r>
              <a:rPr lang="en-US" sz="2800" b="1" dirty="0" err="1"/>
              <a:t>Senin</a:t>
            </a:r>
            <a:r>
              <a:rPr lang="en-US" sz="2800" b="1" dirty="0"/>
              <a:t>, 09.30 – 13.20 </a:t>
            </a:r>
            <a:r>
              <a:rPr lang="en-US" sz="2800" b="1" dirty="0" err="1"/>
              <a:t>wib</a:t>
            </a:r>
            <a:endParaRPr lang="en-US" sz="2800" b="1" dirty="0"/>
          </a:p>
          <a:p>
            <a:pPr eaLnBrk="1" hangingPunct="1">
              <a:buFontTx/>
              <a:buNone/>
              <a:defRPr/>
            </a:pPr>
            <a:r>
              <a:rPr lang="en-US" sz="2800" b="1" dirty="0" err="1"/>
              <a:t>Dosen</a:t>
            </a:r>
            <a:r>
              <a:rPr lang="en-US" sz="2800" b="1" dirty="0"/>
              <a:t> : M. </a:t>
            </a:r>
            <a:r>
              <a:rPr lang="en-US" sz="2800" b="1" dirty="0" err="1"/>
              <a:t>Abror</a:t>
            </a:r>
            <a:r>
              <a:rPr lang="en-US" sz="2800" b="1" dirty="0"/>
              <a:t>, SP, MM.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/>
              <a:t>08165406296, </a:t>
            </a:r>
            <a:r>
              <a:rPr lang="en-US" sz="2800" b="1" dirty="0">
                <a:hlinkClick r:id="rId2"/>
              </a:rPr>
              <a:t>m.abror04@gmail.com</a:t>
            </a:r>
            <a:r>
              <a:rPr lang="en-US" sz="2800" b="1" dirty="0"/>
              <a:t>, abror@umsida.ac.id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err="1"/>
              <a:t>Alamat</a:t>
            </a:r>
            <a:r>
              <a:rPr lang="en-US" sz="2800" b="1" dirty="0"/>
              <a:t> : </a:t>
            </a:r>
            <a:r>
              <a:rPr lang="en-US" sz="2800" b="1" dirty="0" err="1"/>
              <a:t>Durungbedug</a:t>
            </a:r>
            <a:r>
              <a:rPr lang="en-US" sz="2800" b="1" dirty="0"/>
              <a:t> Rt.13/03 </a:t>
            </a:r>
            <a:r>
              <a:rPr lang="en-US" sz="2800" b="1" dirty="0" err="1"/>
              <a:t>Candi</a:t>
            </a:r>
            <a:r>
              <a:rPr lang="en-US" sz="2800" b="1" dirty="0"/>
              <a:t> </a:t>
            </a:r>
            <a:r>
              <a:rPr lang="en-US" sz="2800" b="1" dirty="0" err="1"/>
              <a:t>Sidoarjo</a:t>
            </a:r>
            <a:r>
              <a:rPr lang="en-US" sz="2800" b="1" dirty="0"/>
              <a:t>. </a:t>
            </a:r>
          </a:p>
          <a:p>
            <a:pPr eaLnBrk="1" hangingPunct="1">
              <a:buFontTx/>
              <a:buNone/>
              <a:defRPr/>
            </a:pPr>
            <a:endParaRPr lang="en-US" sz="2800" b="1" dirty="0"/>
          </a:p>
          <a:p>
            <a:pPr marL="0" indent="0" eaLnBrk="1" hangingPunct="1">
              <a:buFontTx/>
              <a:buNone/>
              <a:defRPr/>
            </a:pP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Kesepakatan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dosen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nb-NO" sz="2800" dirty="0"/>
              <a:t>proses belajar mengajar yang meliputi :</a:t>
            </a:r>
          </a:p>
          <a:p>
            <a:pPr eaLnBrk="1" hangingPunct="1">
              <a:buFontTx/>
              <a:buNone/>
              <a:defRPr/>
            </a:pPr>
            <a:r>
              <a:rPr lang="fi-FI" sz="2800" dirty="0"/>
              <a:t>1. Penjelasan materi dan isi kuliah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/>
              <a:t>2. </a:t>
            </a:r>
            <a:r>
              <a:rPr lang="en-US" sz="2800" dirty="0" err="1"/>
              <a:t>Penilaian</a:t>
            </a:r>
            <a:endParaRPr lang="en-US" sz="2800" dirty="0"/>
          </a:p>
          <a:p>
            <a:pPr eaLnBrk="1" hangingPunct="1">
              <a:buFontTx/>
              <a:buNone/>
              <a:defRPr/>
            </a:pPr>
            <a:r>
              <a:rPr lang="en-US" sz="2800" dirty="0"/>
              <a:t>3. Tata </a:t>
            </a:r>
            <a:r>
              <a:rPr lang="en-US" sz="2800" dirty="0" err="1"/>
              <a:t>tertib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endParaRPr lang="en-US" sz="2800" b="1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000875" y="4929188"/>
            <a:ext cx="1712913" cy="1928812"/>
            <a:chOff x="672" y="2688"/>
            <a:chExt cx="1619" cy="1632"/>
          </a:xfrm>
        </p:grpSpPr>
        <p:pic>
          <p:nvPicPr>
            <p:cNvPr id="3077" name="Picture 4" descr="AMBUS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2" y="2688"/>
              <a:ext cx="1206" cy="14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8" name="Picture 5" descr="AMBUSY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92" y="3216"/>
              <a:ext cx="899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DESKRIPSI</a:t>
            </a:r>
            <a:r>
              <a:rPr lang="id-ID" spc="-25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id-ID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SINGKAT</a:t>
            </a:r>
            <a:endParaRPr lang="en-US" sz="8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711FC-7032-8962-1150-D67BBC0EA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sz="2000" dirty="0">
                <a:effectLst/>
                <a:latin typeface="Arial" panose="020B0604020202020204" pitchFamily="34" charset="0"/>
              </a:rPr>
              <a:t>Mata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kuliah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ini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merupakan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mata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kuliah</a:t>
            </a:r>
            <a:r>
              <a:rPr lang="en-ID" sz="200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dirancang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bagi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sz="2000" dirty="0">
                <a:effectLst/>
                <a:latin typeface="Arial" panose="020B0604020202020204" pitchFamily="34" charset="0"/>
              </a:rPr>
              <a:t> PS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Agroteknologi</a:t>
            </a:r>
            <a:r>
              <a:rPr lang="en-ID" sz="2000" dirty="0">
                <a:effectLst/>
                <a:latin typeface="Arial" panose="020B0604020202020204" pitchFamily="34" charset="0"/>
              </a:rPr>
              <a:t> agar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mampu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menguasi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segala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spek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sebagai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fasilitator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tanaman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meliputi</a:t>
            </a:r>
            <a:r>
              <a:rPr lang="en-ID" sz="2000" dirty="0">
                <a:effectLst/>
                <a:latin typeface="Arial" panose="020B0604020202020204" pitchFamily="34" charset="0"/>
              </a:rPr>
              <a:t>: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kompetensi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akhir</a:t>
            </a:r>
            <a:r>
              <a:rPr lang="en-ID" sz="200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diharapkan</a:t>
            </a:r>
            <a:r>
              <a:rPr lang="en-ID" sz="200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bersifat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umum</a:t>
            </a:r>
            <a:r>
              <a:rPr lang="en-ID" sz="2000" dirty="0">
                <a:effectLst/>
                <a:latin typeface="Arial" panose="020B0604020202020204" pitchFamily="34" charset="0"/>
              </a:rPr>
              <a:t>(1)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Mengorganisasikan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pekerjaan</a:t>
            </a:r>
            <a:r>
              <a:rPr lang="en-ID" sz="2000" dirty="0">
                <a:effectLst/>
                <a:latin typeface="Arial" panose="020B0604020202020204" pitchFamily="34" charset="0"/>
              </a:rPr>
              <a:t>, (2)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Melakukan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efektif</a:t>
            </a:r>
            <a:r>
              <a:rPr lang="en-ID" sz="2000" dirty="0">
                <a:effectLst/>
                <a:latin typeface="Arial" panose="020B0604020202020204" pitchFamily="34" charset="0"/>
              </a:rPr>
              <a:t>, (3)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Membangun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jejaring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kerja</a:t>
            </a:r>
            <a:r>
              <a:rPr lang="en-ID" sz="2000" dirty="0">
                <a:effectLst/>
                <a:latin typeface="Arial" panose="020B0604020202020204" pitchFamily="34" charset="0"/>
              </a:rPr>
              <a:t>, dan (4)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Mengorganisasikan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kelompok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sasaran.dan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kompetensi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akhir</a:t>
            </a:r>
            <a:r>
              <a:rPr lang="en-ID" sz="2000" dirty="0">
                <a:effectLst/>
                <a:latin typeface="Arial" panose="020B0604020202020204" pitchFamily="34" charset="0"/>
              </a:rPr>
              <a:t> yang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diharapkan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secara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khusus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yaitu</a:t>
            </a:r>
            <a:r>
              <a:rPr lang="en-ID" sz="2000" dirty="0">
                <a:effectLst/>
                <a:latin typeface="Arial" panose="020B0604020202020204" pitchFamily="34" charset="0"/>
              </a:rPr>
              <a:t> (1)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Menganalisis</a:t>
            </a:r>
            <a:r>
              <a:rPr lang="en-ID" sz="2000" dirty="0">
                <a:effectLst/>
                <a:latin typeface="Arial" panose="020B0604020202020204" pitchFamily="34" charset="0"/>
              </a:rPr>
              <a:t> Sejarah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Lahan</a:t>
            </a:r>
            <a:r>
              <a:rPr lang="en-ID" sz="2000" dirty="0">
                <a:effectLst/>
                <a:latin typeface="Arial" panose="020B0604020202020204" pitchFamily="34" charset="0"/>
              </a:rPr>
              <a:t>,(2) Menyusun Program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2000" dirty="0">
                <a:effectLst/>
                <a:latin typeface="Arial" panose="020B0604020202020204" pitchFamily="34" charset="0"/>
              </a:rPr>
              <a:t>, (3)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Mempersiapkan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Materi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2000" dirty="0">
                <a:effectLst/>
                <a:latin typeface="Arial" panose="020B0604020202020204" pitchFamily="34" charset="0"/>
              </a:rPr>
              <a:t>, (4)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2000" dirty="0">
                <a:effectLst/>
                <a:latin typeface="Arial" panose="020B0604020202020204" pitchFamily="34" charset="0"/>
              </a:rPr>
              <a:t>, (5)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Mengevaluasi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Pelaksanaan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2000" dirty="0">
                <a:effectLst/>
                <a:latin typeface="Arial" panose="020B0604020202020204" pitchFamily="34" charset="0"/>
              </a:rPr>
              <a:t>, (6)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Sistem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Jaminan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Mutu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, (7)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Mengelola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Konversi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Lahan</a:t>
            </a:r>
            <a:r>
              <a:rPr lang="en-ID" sz="2000" dirty="0">
                <a:effectLst/>
                <a:latin typeface="Arial" panose="020B0604020202020204" pitchFamily="34" charset="0"/>
              </a:rPr>
              <a:t>, (8)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Memproses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Pupuk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, (9)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Memproses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Pestisida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, (10)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MengelolaKesuburan</a:t>
            </a:r>
            <a:r>
              <a:rPr lang="en-ID" sz="2000" dirty="0">
                <a:effectLst/>
                <a:latin typeface="Arial" panose="020B0604020202020204" pitchFamily="34" charset="0"/>
              </a:rPr>
              <a:t> Tanah, (11)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Mengelola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Pengairan</a:t>
            </a:r>
            <a:r>
              <a:rPr lang="en-ID" sz="2000" dirty="0">
                <a:effectLst/>
                <a:latin typeface="Arial" panose="020B0604020202020204" pitchFamily="34" charset="0"/>
              </a:rPr>
              <a:t>, (12)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Mempersiapkan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Benih</a:t>
            </a:r>
            <a:r>
              <a:rPr lang="en-ID" sz="2000" dirty="0">
                <a:effectLst/>
                <a:latin typeface="Arial" panose="020B0604020202020204" pitchFamily="34" charset="0"/>
              </a:rPr>
              <a:t>/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BahanTanam</a:t>
            </a:r>
            <a:br>
              <a:rPr lang="en-ID" sz="2000" dirty="0"/>
            </a:b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, (13)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Mengendalikan</a:t>
            </a:r>
            <a:r>
              <a:rPr lang="en-ID" sz="2000" dirty="0">
                <a:effectLst/>
                <a:latin typeface="Arial" panose="020B0604020202020204" pitchFamily="34" charset="0"/>
              </a:rPr>
              <a:t> Hama,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Penyakit</a:t>
            </a:r>
            <a:r>
              <a:rPr lang="en-ID" sz="200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Gulma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Secara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2000" dirty="0">
                <a:effectLst/>
                <a:latin typeface="Arial" panose="020B0604020202020204" pitchFamily="34" charset="0"/>
              </a:rPr>
              <a:t>,</a:t>
            </a:r>
            <a:br>
              <a:rPr lang="en-ID" sz="2000" dirty="0"/>
            </a:br>
            <a:r>
              <a:rPr lang="en-ID" sz="2000" dirty="0">
                <a:effectLst/>
                <a:latin typeface="Arial" panose="020B0604020202020204" pitchFamily="34" charset="0"/>
              </a:rPr>
              <a:t>(14)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Mengelola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Panen</a:t>
            </a:r>
            <a:r>
              <a:rPr lang="en-ID" sz="2000" dirty="0">
                <a:effectLst/>
                <a:latin typeface="Arial" panose="020B0604020202020204" pitchFamily="34" charset="0"/>
              </a:rPr>
              <a:t> dan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Pasca</a:t>
            </a:r>
            <a:r>
              <a:rPr lang="en-ID" sz="2000" dirty="0">
                <a:effectLst/>
                <a:latin typeface="Arial" panose="020B0604020202020204" pitchFamily="34" charset="0"/>
              </a:rPr>
              <a:t> </a:t>
            </a:r>
            <a:r>
              <a:rPr lang="en-ID" sz="2000" dirty="0" err="1">
                <a:effectLst/>
                <a:latin typeface="Arial" panose="020B0604020202020204" pitchFamily="34" charset="0"/>
              </a:rPr>
              <a:t>Panen</a:t>
            </a:r>
            <a:r>
              <a:rPr lang="en-ID" sz="2000" dirty="0">
                <a:effectLst/>
                <a:latin typeface="Arial" panose="020B0604020202020204" pitchFamily="34" charset="0"/>
              </a:rPr>
              <a:t>.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244131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Capaian</a:t>
            </a:r>
            <a:r>
              <a:rPr lang="en-US" sz="3600" dirty="0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 </a:t>
            </a:r>
            <a:r>
              <a:rPr lang="en-US" sz="3600" dirty="0" err="1">
                <a:effectLst/>
                <a:latin typeface="Tahoma" panose="020B0604030504040204" pitchFamily="34" charset="0"/>
                <a:ea typeface="Tahoma" panose="020B0604030504040204" pitchFamily="34" charset="0"/>
              </a:rPr>
              <a:t>pembelajaran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3200" dirty="0">
                <a:effectLst/>
                <a:latin typeface="Arial" panose="020B0604020202020204" pitchFamily="34" charset="0"/>
              </a:rPr>
              <a:t>1.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mampu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mengapresiasi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3200" dirty="0">
                <a:effectLst/>
                <a:latin typeface="Arial" panose="020B0604020202020204" pitchFamily="34" charset="0"/>
              </a:rPr>
              <a:t> yang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sehat</a:t>
            </a:r>
            <a:r>
              <a:rPr lang="en-ID" sz="3200" dirty="0">
                <a:effectLst/>
                <a:latin typeface="Arial" panose="020B0604020202020204" pitchFamily="34" charset="0"/>
              </a:rPr>
              <a:t> dan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ramah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lingkungan</a:t>
            </a:r>
            <a:r>
              <a:rPr lang="en-ID" sz="3200" dirty="0">
                <a:effectLst/>
                <a:latin typeface="Arial" panose="020B0604020202020204" pitchFamily="34" charset="0"/>
              </a:rPr>
              <a:t> (CPL1)</a:t>
            </a:r>
            <a:br>
              <a:rPr lang="en-ID" sz="3200" dirty="0"/>
            </a:br>
            <a:r>
              <a:rPr lang="en-ID" sz="3200" dirty="0">
                <a:effectLst/>
                <a:latin typeface="Arial" panose="020B0604020202020204" pitchFamily="34" charset="0"/>
              </a:rPr>
              <a:t>2.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mampu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memahami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tahapan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3200" dirty="0">
                <a:effectLst/>
                <a:latin typeface="Arial" panose="020B0604020202020204" pitchFamily="34" charset="0"/>
              </a:rPr>
              <a:t> (CPL2)</a:t>
            </a:r>
            <a:br>
              <a:rPr lang="en-ID" sz="3200" dirty="0"/>
            </a:br>
            <a:r>
              <a:rPr lang="en-ID" sz="3200" dirty="0">
                <a:effectLst/>
                <a:latin typeface="Arial" panose="020B0604020202020204" pitchFamily="34" charset="0"/>
              </a:rPr>
              <a:t>3.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mampu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mengorganisir</a:t>
            </a:r>
            <a:r>
              <a:rPr lang="en-ID" sz="3200" dirty="0">
                <a:effectLst/>
                <a:latin typeface="Arial" panose="020B0604020202020204" pitchFamily="34" charset="0"/>
              </a:rPr>
              <a:t> dan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fasilitasi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3200" dirty="0">
                <a:effectLst/>
                <a:latin typeface="Arial" panose="020B0604020202020204" pitchFamily="34" charset="0"/>
              </a:rPr>
              <a:t> (CPL5)</a:t>
            </a:r>
            <a:br>
              <a:rPr lang="en-ID" sz="3200" dirty="0"/>
            </a:br>
            <a:r>
              <a:rPr lang="en-ID" sz="3200" dirty="0">
                <a:effectLst/>
                <a:latin typeface="Arial" panose="020B0604020202020204" pitchFamily="34" charset="0"/>
              </a:rPr>
              <a:t>4.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Mahasiswa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mampu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merancang</a:t>
            </a:r>
            <a:r>
              <a:rPr lang="en-ID" sz="3200" dirty="0">
                <a:effectLst/>
                <a:latin typeface="Arial" panose="020B0604020202020204" pitchFamily="34" charset="0"/>
              </a:rPr>
              <a:t> dan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mengiplementasikan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kegiatan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sz="3200" dirty="0">
                <a:effectLst/>
                <a:latin typeface="Arial" panose="020B0604020202020204" pitchFamily="34" charset="0"/>
              </a:rPr>
              <a:t> </a:t>
            </a:r>
            <a:r>
              <a:rPr lang="en-ID" sz="3200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sz="3200" dirty="0">
                <a:effectLst/>
                <a:latin typeface="Arial" panose="020B0604020202020204" pitchFamily="34" charset="0"/>
              </a:rPr>
              <a:t> (CPL8)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69430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DESKRIPSI MATA KULIAH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marR="153035" indent="0">
              <a:spcAft>
                <a:spcPts val="0"/>
              </a:spcAft>
              <a:buNone/>
            </a:pPr>
            <a:r>
              <a:rPr lang="en-ID" dirty="0">
                <a:effectLst/>
                <a:latin typeface="Arial" panose="020B0604020202020204" pitchFamily="34" charset="0"/>
              </a:rPr>
              <a:t>1) </a:t>
            </a:r>
            <a:r>
              <a:rPr lang="en-ID" dirty="0" err="1">
                <a:effectLst/>
                <a:latin typeface="Arial" panose="020B0604020202020204" pitchFamily="34" charset="0"/>
              </a:rPr>
              <a:t>Pengantar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Pertanian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2) </a:t>
            </a:r>
            <a:r>
              <a:rPr lang="en-ID" dirty="0" err="1">
                <a:effectLst/>
                <a:latin typeface="Arial" panose="020B0604020202020204" pitchFamily="34" charset="0"/>
              </a:rPr>
              <a:t>Mengorganisasi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pekerjaan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kelompok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3) </a:t>
            </a:r>
            <a:r>
              <a:rPr lang="en-ID" dirty="0" err="1">
                <a:effectLst/>
                <a:latin typeface="Arial" panose="020B0604020202020204" pitchFamily="34" charset="0"/>
              </a:rPr>
              <a:t>Komunikasi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efektif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membangung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jejaring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kerja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4) Menyusun, </a:t>
            </a:r>
            <a:r>
              <a:rPr lang="en-ID" dirty="0" err="1">
                <a:effectLst/>
                <a:latin typeface="Arial" panose="020B0604020202020204" pitchFamily="34" charset="0"/>
              </a:rPr>
              <a:t>mempersiapkan</a:t>
            </a:r>
            <a:r>
              <a:rPr lang="en-ID" dirty="0">
                <a:effectLst/>
                <a:latin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Arial" panose="020B0604020202020204" pitchFamily="34" charset="0"/>
              </a:rPr>
              <a:t>melaksanakan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mengevaluasi</a:t>
            </a:r>
            <a:r>
              <a:rPr lang="en-ID" dirty="0">
                <a:effectLst/>
                <a:latin typeface="Arial" panose="020B0604020202020204" pitchFamily="34" charset="0"/>
              </a:rPr>
              <a:t> program </a:t>
            </a:r>
            <a:r>
              <a:rPr lang="en-ID" dirty="0" err="1">
                <a:effectLst/>
                <a:latin typeface="Arial" panose="020B0604020202020204" pitchFamily="34" charset="0"/>
              </a:rPr>
              <a:t>fasilitasi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5) </a:t>
            </a:r>
            <a:r>
              <a:rPr lang="en-ID" dirty="0" err="1">
                <a:effectLst/>
                <a:latin typeface="Arial" panose="020B0604020202020204" pitchFamily="34" charset="0"/>
              </a:rPr>
              <a:t>Sistem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Jaminan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mutu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6) </a:t>
            </a:r>
            <a:r>
              <a:rPr lang="en-ID" dirty="0" err="1">
                <a:effectLst/>
                <a:latin typeface="Arial" panose="020B0604020202020204" pitchFamily="34" charset="0"/>
              </a:rPr>
              <a:t>Analisis</a:t>
            </a:r>
            <a:r>
              <a:rPr lang="en-ID" dirty="0">
                <a:effectLst/>
                <a:latin typeface="Arial" panose="020B0604020202020204" pitchFamily="34" charset="0"/>
              </a:rPr>
              <a:t> Sejarah </a:t>
            </a:r>
            <a:r>
              <a:rPr lang="en-ID" dirty="0" err="1">
                <a:effectLst/>
                <a:latin typeface="Arial" panose="020B0604020202020204" pitchFamily="34" charset="0"/>
              </a:rPr>
              <a:t>Lahan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7) </a:t>
            </a:r>
            <a:r>
              <a:rPr lang="en-ID" dirty="0" err="1">
                <a:effectLst/>
                <a:latin typeface="Arial" panose="020B0604020202020204" pitchFamily="34" charset="0"/>
              </a:rPr>
              <a:t>Konversi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lahan</a:t>
            </a:r>
            <a:br>
              <a:rPr lang="en-ID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DESKRIPSI MATA KULIAH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ID" dirty="0">
                <a:effectLst/>
                <a:latin typeface="Arial" panose="020B0604020202020204" pitchFamily="34" charset="0"/>
              </a:rPr>
              <a:t>8) </a:t>
            </a:r>
            <a:r>
              <a:rPr lang="en-ID" dirty="0" err="1">
                <a:effectLst/>
                <a:latin typeface="Arial" panose="020B0604020202020204" pitchFamily="34" charset="0"/>
              </a:rPr>
              <a:t>Pengelolaan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Kesuburan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tanah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9) </a:t>
            </a:r>
            <a:r>
              <a:rPr lang="en-ID" dirty="0" err="1">
                <a:effectLst/>
                <a:latin typeface="Arial" panose="020B0604020202020204" pitchFamily="34" charset="0"/>
              </a:rPr>
              <a:t>Pemrosesan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Pupuk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10) </a:t>
            </a:r>
            <a:r>
              <a:rPr lang="en-ID" dirty="0" err="1">
                <a:effectLst/>
                <a:latin typeface="Arial" panose="020B0604020202020204" pitchFamily="34" charset="0"/>
              </a:rPr>
              <a:t>Pengairan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11) </a:t>
            </a:r>
            <a:r>
              <a:rPr lang="en-ID" dirty="0" err="1">
                <a:effectLst/>
                <a:latin typeface="Arial" panose="020B0604020202020204" pitchFamily="34" charset="0"/>
              </a:rPr>
              <a:t>Pengendalian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hama</a:t>
            </a:r>
            <a:r>
              <a:rPr lang="en-ID" dirty="0">
                <a:effectLst/>
                <a:latin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Arial" panose="020B0604020202020204" pitchFamily="34" charset="0"/>
              </a:rPr>
              <a:t>penyakit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Gulma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secara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12) </a:t>
            </a:r>
            <a:r>
              <a:rPr lang="en-ID" dirty="0" err="1">
                <a:effectLst/>
                <a:latin typeface="Arial" panose="020B0604020202020204" pitchFamily="34" charset="0"/>
              </a:rPr>
              <a:t>Pemrosesan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Pestisida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r>
              <a:rPr lang="en-ID" dirty="0">
                <a:effectLst/>
                <a:latin typeface="Arial" panose="020B0604020202020204" pitchFamily="34" charset="0"/>
              </a:rPr>
              <a:t>/</a:t>
            </a:r>
            <a:r>
              <a:rPr lang="en-ID" dirty="0" err="1">
                <a:effectLst/>
                <a:latin typeface="Arial" panose="020B0604020202020204" pitchFamily="34" charset="0"/>
              </a:rPr>
              <a:t>Nabati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13) </a:t>
            </a:r>
            <a:r>
              <a:rPr lang="en-ID" dirty="0" err="1">
                <a:effectLst/>
                <a:latin typeface="Arial" panose="020B0604020202020204" pitchFamily="34" charset="0"/>
              </a:rPr>
              <a:t>Benih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bahan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tanaman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Organik</a:t>
            </a:r>
            <a:br>
              <a:rPr lang="en-ID" dirty="0"/>
            </a:br>
            <a:r>
              <a:rPr lang="en-ID" dirty="0">
                <a:effectLst/>
                <a:latin typeface="Arial" panose="020B0604020202020204" pitchFamily="34" charset="0"/>
              </a:rPr>
              <a:t>14) </a:t>
            </a:r>
            <a:r>
              <a:rPr lang="en-ID" dirty="0" err="1">
                <a:effectLst/>
                <a:latin typeface="Arial" panose="020B0604020202020204" pitchFamily="34" charset="0"/>
              </a:rPr>
              <a:t>Panen</a:t>
            </a:r>
            <a:r>
              <a:rPr lang="en-ID" dirty="0">
                <a:effectLst/>
                <a:latin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Arial" panose="020B0604020202020204" pitchFamily="34" charset="0"/>
              </a:rPr>
              <a:t>Pasca</a:t>
            </a:r>
            <a:r>
              <a:rPr lang="en-ID" dirty="0">
                <a:effectLst/>
                <a:latin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Arial" panose="020B0604020202020204" pitchFamily="34" charset="0"/>
              </a:rPr>
              <a:t>Panen</a:t>
            </a:r>
            <a:endParaRPr lang="en-US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400050" lvl="1" indent="0">
              <a:buNone/>
            </a:pPr>
            <a:endParaRPr lang="en-US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STRATEGI PERKULIAHAN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/>
              <a:t>Jumlah</a:t>
            </a:r>
            <a:r>
              <a:rPr lang="en-US" b="1" dirty="0"/>
              <a:t> </a:t>
            </a:r>
            <a:r>
              <a:rPr lang="en-US" b="1" dirty="0" err="1"/>
              <a:t>pertemuan</a:t>
            </a:r>
            <a:r>
              <a:rPr lang="en-US" b="1" dirty="0"/>
              <a:t> 16 (14 TM, 1 UTS, 1 UAS)</a:t>
            </a:r>
          </a:p>
          <a:p>
            <a:pPr eaLnBrk="1" hangingPunct="1"/>
            <a:r>
              <a:rPr lang="en-US" b="1" dirty="0" err="1"/>
              <a:t>Elearning</a:t>
            </a:r>
            <a:endParaRPr lang="en-US" b="1" dirty="0"/>
          </a:p>
          <a:p>
            <a:pPr eaLnBrk="1" hangingPunct="1"/>
            <a:r>
              <a:rPr lang="en-US" b="1" dirty="0" err="1"/>
              <a:t>Ceramah</a:t>
            </a:r>
            <a:r>
              <a:rPr lang="en-US" b="1" dirty="0"/>
              <a:t> / classical (</a:t>
            </a:r>
            <a:r>
              <a:rPr lang="en-US" b="1" dirty="0" err="1"/>
              <a:t>memberi</a:t>
            </a:r>
            <a:r>
              <a:rPr lang="en-US" b="1" dirty="0"/>
              <a:t> </a:t>
            </a:r>
            <a:r>
              <a:rPr lang="en-US" b="1" dirty="0" err="1"/>
              <a:t>pemahaman</a:t>
            </a:r>
            <a:r>
              <a:rPr lang="en-US" b="1" dirty="0"/>
              <a:t> )</a:t>
            </a:r>
          </a:p>
          <a:p>
            <a:pPr eaLnBrk="1" hangingPunct="1"/>
            <a:r>
              <a:rPr lang="en-US" b="1" dirty="0" err="1"/>
              <a:t>Assigment</a:t>
            </a:r>
            <a:r>
              <a:rPr lang="en-US" b="1" dirty="0"/>
              <a:t> ( </a:t>
            </a:r>
            <a:r>
              <a:rPr lang="en-US" b="1" dirty="0" err="1"/>
              <a:t>belajar</a:t>
            </a:r>
            <a:r>
              <a:rPr lang="en-US" b="1" dirty="0"/>
              <a:t> </a:t>
            </a:r>
            <a:r>
              <a:rPr lang="en-US" b="1" dirty="0" err="1"/>
              <a:t>mandiri</a:t>
            </a:r>
            <a:r>
              <a:rPr lang="en-US" b="1" dirty="0"/>
              <a:t> )</a:t>
            </a:r>
          </a:p>
          <a:p>
            <a:pPr eaLnBrk="1" hangingPunct="1"/>
            <a:r>
              <a:rPr lang="en-US" b="1" dirty="0" err="1"/>
              <a:t>Diskusi</a:t>
            </a:r>
            <a:r>
              <a:rPr lang="en-US" b="1" dirty="0"/>
              <a:t> (</a:t>
            </a:r>
            <a:r>
              <a:rPr lang="en-US" b="1" dirty="0" err="1"/>
              <a:t>variasi</a:t>
            </a:r>
            <a:r>
              <a:rPr lang="en-US" b="1" dirty="0"/>
              <a:t> – speaking )</a:t>
            </a:r>
          </a:p>
          <a:p>
            <a:pPr eaLnBrk="1" hangingPunct="1"/>
            <a:r>
              <a:rPr lang="en-US" b="1" dirty="0" err="1"/>
              <a:t>Praktikum</a:t>
            </a:r>
            <a:r>
              <a:rPr lang="en-US" b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PERATURAN KELAS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Tx/>
              <a:buAutoNum type="arabicPeriod"/>
            </a:pP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mengusahakn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UNTUK TIDAK </a:t>
            </a:r>
            <a:r>
              <a:rPr lang="en-US" sz="2400" dirty="0" err="1"/>
              <a:t>Terlambat</a:t>
            </a:r>
            <a:r>
              <a:rPr lang="en-US" sz="2400" dirty="0"/>
              <a:t> </a:t>
            </a:r>
            <a:r>
              <a:rPr lang="en-US" sz="2400" dirty="0" err="1"/>
              <a:t>hadir</a:t>
            </a:r>
            <a:r>
              <a:rPr lang="en-US" sz="2400" dirty="0"/>
              <a:t> SETELAH DOSEN MENGAJAR</a:t>
            </a:r>
          </a:p>
          <a:p>
            <a:pPr marL="457200" indent="-457200">
              <a:buFontTx/>
              <a:buAutoNum type="arabicPeriod"/>
            </a:pP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sepatu</a:t>
            </a:r>
            <a:r>
              <a:rPr lang="en-US" sz="2400" dirty="0"/>
              <a:t> TIDAK DIPERKENANKAN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boleh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SANDAL</a:t>
            </a:r>
          </a:p>
          <a:p>
            <a:pPr marL="457200" indent="-457200">
              <a:buFontTx/>
              <a:buAutoNum type="arabicPeriod"/>
            </a:pPr>
            <a:r>
              <a:rPr lang="fi-FI" sz="2400" dirty="0"/>
              <a:t> Pakaian sesuai aturan UMSIDA (tidak kaos OBLONG)</a:t>
            </a:r>
          </a:p>
          <a:p>
            <a:pPr marL="457200" indent="-457200">
              <a:buFontTx/>
              <a:buAutoNum type="arabicPeriod"/>
            </a:pP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TIDAK DIPERKENANKAN </a:t>
            </a:r>
            <a:r>
              <a:rPr lang="fi-FI" sz="2400" dirty="0"/>
              <a:t>mengikuti UAS jika kehadiran kurang dari </a:t>
            </a:r>
            <a:r>
              <a:rPr lang="en-US" sz="2400" dirty="0"/>
              <a:t>75% </a:t>
            </a:r>
            <a:r>
              <a:rPr lang="en-US" sz="2400" dirty="0" err="1"/>
              <a:t>pertemuan</a:t>
            </a:r>
            <a:r>
              <a:rPr lang="en-US" sz="2400" dirty="0"/>
              <a:t> </a:t>
            </a:r>
            <a:r>
              <a:rPr lang="en-US" sz="2400" dirty="0" err="1"/>
              <a:t>matakuliah</a:t>
            </a:r>
            <a:r>
              <a:rPr lang="en-US" sz="2400" dirty="0"/>
              <a:t>.</a:t>
            </a:r>
          </a:p>
          <a:p>
            <a:pPr marL="457200" indent="-457200">
              <a:buFontTx/>
              <a:buAutoNum type="arabicPeriod"/>
            </a:pPr>
            <a:r>
              <a:rPr lang="en-US" sz="2400" dirty="0" err="1"/>
              <a:t>Kecurangan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pun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tes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ujian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err="1"/>
              <a:t>Penilaian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434514"/>
            <a:ext cx="5029200" cy="3429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/>
              <a:t>Kehadiran</a:t>
            </a:r>
            <a:r>
              <a:rPr lang="en-US" dirty="0"/>
              <a:t> 12,5 %</a:t>
            </a:r>
          </a:p>
          <a:p>
            <a:pPr eaLnBrk="1" hangingPunct="1"/>
            <a:r>
              <a:rPr lang="en-US" dirty="0" err="1"/>
              <a:t>Partisipasi</a:t>
            </a:r>
            <a:r>
              <a:rPr lang="en-US" dirty="0"/>
              <a:t> 12,5 %</a:t>
            </a:r>
          </a:p>
          <a:p>
            <a:pPr eaLnBrk="1" hangingPunct="1"/>
            <a:r>
              <a:rPr lang="en-US" dirty="0"/>
              <a:t>UTS	 25 %</a:t>
            </a:r>
          </a:p>
          <a:p>
            <a:pPr eaLnBrk="1" hangingPunct="1"/>
            <a:r>
              <a:rPr lang="en-US" dirty="0"/>
              <a:t>TUGAS/</a:t>
            </a:r>
            <a:r>
              <a:rPr lang="en-US" dirty="0" err="1"/>
              <a:t>praktikum</a:t>
            </a:r>
            <a:r>
              <a:rPr lang="en-US" dirty="0"/>
              <a:t>	 25 %</a:t>
            </a:r>
          </a:p>
          <a:p>
            <a:pPr eaLnBrk="1" hangingPunct="1"/>
            <a:r>
              <a:rPr lang="en-US" dirty="0"/>
              <a:t>UAS	  25 %</a:t>
            </a:r>
          </a:p>
        </p:txBody>
      </p:sp>
      <p:pic>
        <p:nvPicPr>
          <p:cNvPr id="9220" name="Picture 4" descr="SCORE_H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427038"/>
            <a:ext cx="347514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591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Tahoma</vt:lpstr>
      <vt:lpstr>Office Theme</vt:lpstr>
      <vt:lpstr>Teknologi Pertanian</vt:lpstr>
      <vt:lpstr>Kontrak Perkuliahan </vt:lpstr>
      <vt:lpstr>DESKRIPSI SINGKAT</vt:lpstr>
      <vt:lpstr>Capaian pembelajaran</vt:lpstr>
      <vt:lpstr>DESKRIPSI MATA KULIAH</vt:lpstr>
      <vt:lpstr>DESKRIPSI MATA KULIAH</vt:lpstr>
      <vt:lpstr>STRATEGI PERKULIAHAN</vt:lpstr>
      <vt:lpstr>PERATURAN KELAS</vt:lpstr>
      <vt:lpstr>Penilaian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Microsoft Office  Microsoft Word</dc:title>
  <dc:creator>hp</dc:creator>
  <cp:lastModifiedBy>user</cp:lastModifiedBy>
  <cp:revision>73</cp:revision>
  <dcterms:created xsi:type="dcterms:W3CDTF">2012-09-10T23:36:15Z</dcterms:created>
  <dcterms:modified xsi:type="dcterms:W3CDTF">2022-09-27T03:07:40Z</dcterms:modified>
</cp:coreProperties>
</file>