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29"/>
  </p:handoutMasterIdLst>
  <p:sldIdLst>
    <p:sldId id="259" r:id="rId5"/>
    <p:sldId id="308" r:id="rId6"/>
    <p:sldId id="309" r:id="rId7"/>
    <p:sldId id="260" r:id="rId8"/>
    <p:sldId id="301" r:id="rId9"/>
    <p:sldId id="261" r:id="rId10"/>
    <p:sldId id="279" r:id="rId11"/>
    <p:sldId id="280" r:id="rId12"/>
    <p:sldId id="281" r:id="rId13"/>
    <p:sldId id="298" r:id="rId14"/>
    <p:sldId id="299" r:id="rId15"/>
    <p:sldId id="300" r:id="rId16"/>
    <p:sldId id="289" r:id="rId17"/>
    <p:sldId id="290" r:id="rId18"/>
    <p:sldId id="292" r:id="rId19"/>
    <p:sldId id="293" r:id="rId20"/>
    <p:sldId id="304" r:id="rId21"/>
    <p:sldId id="294" r:id="rId22"/>
    <p:sldId id="305" r:id="rId23"/>
    <p:sldId id="303" r:id="rId24"/>
    <p:sldId id="296" r:id="rId25"/>
    <p:sldId id="297" r:id="rId26"/>
    <p:sldId id="310" r:id="rId27"/>
    <p:sldId id="311" r:id="rId28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1" autoAdjust="0"/>
    <p:restoredTop sz="94660"/>
  </p:normalViewPr>
  <p:slideViewPr>
    <p:cSldViewPr>
      <p:cViewPr>
        <p:scale>
          <a:sx n="44" d="100"/>
          <a:sy n="44" d="100"/>
        </p:scale>
        <p:origin x="-1866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2EA4D-4C7E-4B50-A8E8-9642FF1C89B2}" type="datetimeFigureOut">
              <a:rPr lang="id-ID" smtClean="0"/>
              <a:t>23/11/2016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A5343-5CD2-4C80-B34E-1FE67D3848D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6803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88EFA72-8DC8-46CD-8E09-1E2A3D28E496}" type="datetimeFigureOut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2E045A0-581E-4C7B-86EB-C66E745D2A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533400"/>
            <a:ext cx="6248400" cy="2286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400" dirty="0" smtClean="0">
                <a:latin typeface="Bookman Old Style" pitchFamily="18" charset="0"/>
              </a:rPr>
              <a:t>KARAKTERISTIK PERKEMBANGAN BAHASA ANAK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870336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Comic Sans MS" pitchFamily="66" charset="0"/>
              </a:rPr>
              <a:t/>
            </a:r>
            <a:br>
              <a:rPr lang="en-US" sz="3200" dirty="0" smtClean="0">
                <a:latin typeface="Comic Sans MS" pitchFamily="66" charset="0"/>
              </a:rPr>
            </a:br>
            <a:endParaRPr lang="en-US" sz="3200" dirty="0"/>
          </a:p>
        </p:txBody>
      </p:sp>
      <p:pic>
        <p:nvPicPr>
          <p:cNvPr id="1026" name="Picture 2" descr="D:\HERU\URUSAN DENGAN BANTEN\GAMBAR ANAK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19400"/>
            <a:ext cx="2676646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ight Arrow 26"/>
          <p:cNvSpPr/>
          <p:nvPr/>
        </p:nvSpPr>
        <p:spPr>
          <a:xfrm rot="3095441">
            <a:off x="452171" y="4684905"/>
            <a:ext cx="2677058" cy="30859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2468850">
            <a:off x="1529827" y="4145158"/>
            <a:ext cx="1207546" cy="23935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1905000" y="3402105"/>
            <a:ext cx="652678" cy="33169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9184168">
            <a:off x="1610765" y="2605621"/>
            <a:ext cx="1029532" cy="2973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8408111">
            <a:off x="281890" y="2279429"/>
            <a:ext cx="2918611" cy="26226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0" y="2971800"/>
            <a:ext cx="1981200" cy="990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Ragam Pemerolehan Bahasa Anak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590800" y="3124200"/>
            <a:ext cx="1828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Berdasar </a:t>
            </a:r>
          </a:p>
          <a:p>
            <a:pPr algn="ctr"/>
            <a:r>
              <a:rPr lang="id-ID" dirty="0" smtClean="0"/>
              <a:t>Jumlah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590800" y="1981200"/>
            <a:ext cx="1828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Berdasar</a:t>
            </a:r>
          </a:p>
          <a:p>
            <a:pPr algn="ctr"/>
            <a:r>
              <a:rPr lang="id-ID" dirty="0" smtClean="0"/>
              <a:t>Urutan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667000" y="4572000"/>
            <a:ext cx="1828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Berdasar </a:t>
            </a:r>
          </a:p>
          <a:p>
            <a:pPr algn="ctr"/>
            <a:r>
              <a:rPr lang="id-ID" dirty="0" smtClean="0"/>
              <a:t>Media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667000" y="5867400"/>
            <a:ext cx="1828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Berdasar</a:t>
            </a:r>
          </a:p>
          <a:p>
            <a:pPr algn="ctr"/>
            <a:r>
              <a:rPr lang="id-ID" dirty="0" smtClean="0"/>
              <a:t>Keaslian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590800" y="457200"/>
            <a:ext cx="1828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Berdasar</a:t>
            </a:r>
          </a:p>
          <a:p>
            <a:pPr algn="ctr"/>
            <a:r>
              <a:rPr lang="id-ID" dirty="0" smtClean="0"/>
              <a:t>Bentuk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334000" y="762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 I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334000" y="6096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II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334000" y="11430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Ulang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334000" y="18288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I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5334000" y="23622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II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5334000" y="30480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 satu Bahasa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5334000" y="3581400"/>
            <a:ext cx="2590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Dua Bahasa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5334000" y="44958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Lisan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5334000" y="50292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Tulis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5334000" y="62484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Asing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5334000" y="5715000"/>
            <a:ext cx="2590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Pemerolehan Bhs Asli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11" idx="3"/>
            <a:endCxn id="12" idx="1"/>
          </p:cNvCxnSpPr>
          <p:nvPr/>
        </p:nvCxnSpPr>
        <p:spPr>
          <a:xfrm flipV="1">
            <a:off x="4419600" y="304800"/>
            <a:ext cx="914400" cy="5334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3"/>
            <a:endCxn id="13" idx="1"/>
          </p:cNvCxnSpPr>
          <p:nvPr/>
        </p:nvCxnSpPr>
        <p:spPr>
          <a:xfrm>
            <a:off x="4419600" y="838200"/>
            <a:ext cx="9144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1" idx="3"/>
            <a:endCxn id="14" idx="1"/>
          </p:cNvCxnSpPr>
          <p:nvPr/>
        </p:nvCxnSpPr>
        <p:spPr>
          <a:xfrm>
            <a:off x="4419600" y="838200"/>
            <a:ext cx="914400" cy="5334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3"/>
            <a:endCxn id="15" idx="1"/>
          </p:cNvCxnSpPr>
          <p:nvPr/>
        </p:nvCxnSpPr>
        <p:spPr>
          <a:xfrm flipV="1">
            <a:off x="4419600" y="2057400"/>
            <a:ext cx="914400" cy="3048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8" idx="3"/>
            <a:endCxn id="16" idx="1"/>
          </p:cNvCxnSpPr>
          <p:nvPr/>
        </p:nvCxnSpPr>
        <p:spPr>
          <a:xfrm>
            <a:off x="4419600" y="2362200"/>
            <a:ext cx="914400" cy="228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3"/>
            <a:endCxn id="17" idx="1"/>
          </p:cNvCxnSpPr>
          <p:nvPr/>
        </p:nvCxnSpPr>
        <p:spPr>
          <a:xfrm flipV="1">
            <a:off x="4419600" y="3276600"/>
            <a:ext cx="914400" cy="228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7" idx="3"/>
            <a:endCxn id="18" idx="1"/>
          </p:cNvCxnSpPr>
          <p:nvPr/>
        </p:nvCxnSpPr>
        <p:spPr>
          <a:xfrm>
            <a:off x="4419600" y="3505200"/>
            <a:ext cx="914400" cy="3810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9" idx="3"/>
            <a:endCxn id="19" idx="1"/>
          </p:cNvCxnSpPr>
          <p:nvPr/>
        </p:nvCxnSpPr>
        <p:spPr>
          <a:xfrm flipV="1">
            <a:off x="4495800" y="4724400"/>
            <a:ext cx="838200" cy="228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9" idx="3"/>
            <a:endCxn id="20" idx="1"/>
          </p:cNvCxnSpPr>
          <p:nvPr/>
        </p:nvCxnSpPr>
        <p:spPr>
          <a:xfrm>
            <a:off x="4495800" y="4953000"/>
            <a:ext cx="838200" cy="3048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0" idx="3"/>
            <a:endCxn id="22" idx="1"/>
          </p:cNvCxnSpPr>
          <p:nvPr/>
        </p:nvCxnSpPr>
        <p:spPr>
          <a:xfrm flipV="1">
            <a:off x="4495800" y="5943600"/>
            <a:ext cx="838200" cy="3048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0" idx="3"/>
            <a:endCxn id="21" idx="1"/>
          </p:cNvCxnSpPr>
          <p:nvPr/>
        </p:nvCxnSpPr>
        <p:spPr>
          <a:xfrm>
            <a:off x="4495800" y="6248400"/>
            <a:ext cx="838200" cy="228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1905000" cy="1638300"/>
          </a:xfrm>
          <a:prstGeom prst="rect">
            <a:avLst/>
          </a:prstGeom>
          <a:noFill/>
        </p:spPr>
      </p:pic>
      <p:pic>
        <p:nvPicPr>
          <p:cNvPr id="5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0" y="1905000"/>
            <a:ext cx="8153400" cy="304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d-ID" sz="4400" dirty="0" smtClean="0"/>
              <a:t>Pemerolehan Bahasa Pertama dan </a:t>
            </a:r>
          </a:p>
          <a:p>
            <a:r>
              <a:rPr lang="id-ID" sz="4400" dirty="0" smtClean="0"/>
              <a:t>Pemerolehan Bahasa Kedua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ent-Up Arrow 6"/>
          <p:cNvSpPr/>
          <p:nvPr/>
        </p:nvSpPr>
        <p:spPr>
          <a:xfrm rot="5400000">
            <a:off x="685800" y="2514600"/>
            <a:ext cx="2667000" cy="20574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2743200" cy="19812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sz="3200" cap="none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Pemerolehan</a:t>
            </a:r>
            <a:r>
              <a:rPr lang="en-US" sz="3200" cap="none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cap="none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3200" cap="none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cap="none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Pertama</a:t>
            </a:r>
            <a:endParaRPr lang="en-US" sz="3200" cap="none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0" y="0"/>
            <a:ext cx="5029200" cy="6858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B1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diperoleh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dipahami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berkomunikasi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lingkungannya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 1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dibesarkan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pedesaan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ibunya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 1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tinggal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kota-kota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pertamanya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Indonesia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29718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" y="0"/>
            <a:ext cx="2819400" cy="1447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cap="none" dirty="0" err="1" smtClean="0">
                <a:latin typeface="Arial" pitchFamily="34" charset="0"/>
                <a:cs typeface="Arial" pitchFamily="34" charset="0"/>
              </a:rPr>
              <a:t>Pemerolehan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Kedua</a:t>
            </a:r>
            <a:endParaRPr lang="en-US" sz="28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0"/>
            <a:ext cx="4648200" cy="64557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59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asing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(B2)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diperoleh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setelah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pertama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sz="5100" dirty="0" smtClean="0">
                <a:latin typeface="Arial" pitchFamily="34" charset="0"/>
                <a:cs typeface="Arial" pitchFamily="34" charset="0"/>
              </a:rPr>
              <a:t>B2  anak di Indonesia pada umumnya bahasa Indonesia dan bahasa asing.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Pemerolehan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B2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informal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formal.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,</a:t>
            </a:r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32004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Bent-Up Arrow 6"/>
          <p:cNvSpPr/>
          <p:nvPr/>
        </p:nvSpPr>
        <p:spPr>
          <a:xfrm rot="5400000">
            <a:off x="685800" y="1752600"/>
            <a:ext cx="2667000" cy="20574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rved Down Arrow 8"/>
          <p:cNvSpPr/>
          <p:nvPr/>
        </p:nvSpPr>
        <p:spPr>
          <a:xfrm rot="2994336" flipV="1">
            <a:off x="627485" y="2352915"/>
            <a:ext cx="3596273" cy="17869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" y="137160"/>
            <a:ext cx="4495800" cy="14630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Tipe</a:t>
            </a:r>
            <a:r>
              <a:rPr lang="en-US" sz="3600" cap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Kedwibahasaan</a:t>
            </a:r>
            <a:r>
              <a:rPr lang="en-US" sz="3600" cap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cap="none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erdasarkan</a:t>
            </a:r>
            <a:r>
              <a:rPr lang="en-US" sz="3600" cap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cap="none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ingkat</a:t>
            </a:r>
            <a:r>
              <a:rPr lang="en-US" sz="3600" cap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cap="none" dirty="0" smtClean="0">
                <a:latin typeface="Arial" pitchFamily="34" charset="0"/>
                <a:cs typeface="Arial" pitchFamily="34" charset="0"/>
              </a:rPr>
              <a:t> P</a:t>
            </a:r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enguasaan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1752600"/>
            <a:ext cx="4114800" cy="47244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900" dirty="0" err="1" smtClean="0">
                <a:latin typeface="Arial" pitchFamily="34" charset="0"/>
                <a:cs typeface="Arial" pitchFamily="34" charset="0"/>
              </a:rPr>
              <a:t>Kedwibahasaan</a:t>
            </a:r>
            <a:r>
              <a:rPr lang="en-US" sz="3900" dirty="0" smtClean="0">
                <a:latin typeface="Arial" pitchFamily="34" charset="0"/>
                <a:cs typeface="Arial" pitchFamily="34" charset="0"/>
              </a:rPr>
              <a:t> horizontal</a:t>
            </a:r>
          </a:p>
          <a:p>
            <a:r>
              <a:rPr lang="en-US" sz="3900" dirty="0" err="1" smtClean="0">
                <a:latin typeface="Arial" pitchFamily="34" charset="0"/>
                <a:cs typeface="Arial" pitchFamily="34" charset="0"/>
              </a:rPr>
              <a:t>Kedwibahasaan</a:t>
            </a:r>
            <a:r>
              <a:rPr lang="en-US" sz="3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900" dirty="0" err="1" smtClean="0">
                <a:latin typeface="Arial" pitchFamily="34" charset="0"/>
                <a:cs typeface="Arial" pitchFamily="34" charset="0"/>
              </a:rPr>
              <a:t>vertikal</a:t>
            </a:r>
            <a:r>
              <a:rPr lang="en-US" sz="39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900" dirty="0" err="1" smtClean="0">
                <a:latin typeface="Arial" pitchFamily="34" charset="0"/>
                <a:cs typeface="Arial" pitchFamily="34" charset="0"/>
              </a:rPr>
              <a:t>Kedwibahasaan</a:t>
            </a:r>
            <a:r>
              <a:rPr lang="en-US" sz="3900" dirty="0" smtClean="0">
                <a:latin typeface="Arial" pitchFamily="34" charset="0"/>
                <a:cs typeface="Arial" pitchFamily="34" charset="0"/>
              </a:rPr>
              <a:t>  diagonal</a:t>
            </a:r>
            <a:endParaRPr lang="en-US" sz="3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91000"/>
            <a:ext cx="3505200" cy="26670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162800" cy="10668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anak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239000" cy="3343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Tangisan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bunyi-bunyi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ucapan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sederhana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bermakna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celotehan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bayi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menuju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berbahasa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sempurna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49530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1816"/>
            <a:ext cx="6400800" cy="2429184"/>
          </a:xfrm>
          <a:solidFill>
            <a:srgbClr val="FF9933"/>
          </a:solidFill>
        </p:spPr>
        <p:txBody>
          <a:bodyPr>
            <a:normAutofit/>
          </a:bodyPr>
          <a:lstStyle/>
          <a:p>
            <a:r>
              <a:rPr lang="da-DK" dirty="0" smtClean="0">
                <a:latin typeface="Arial" pitchFamily="34" charset="0"/>
                <a:cs typeface="Arial" pitchFamily="34" charset="0"/>
              </a:rPr>
              <a:t>Tahap Pralingustik (0 – 12 bulan)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r>
              <a:rPr lang="fi-FI" dirty="0" smtClean="0">
                <a:latin typeface="Arial" pitchFamily="34" charset="0"/>
                <a:cs typeface="Arial" pitchFamily="34" charset="0"/>
              </a:rPr>
              <a:t>Tahap Satu-Kata (12 – 18 bulan) </a:t>
            </a:r>
          </a:p>
          <a:p>
            <a:r>
              <a:rPr lang="fi-FI" dirty="0" smtClean="0">
                <a:latin typeface="Arial" pitchFamily="34" charset="0"/>
                <a:cs typeface="Arial" pitchFamily="34" charset="0"/>
              </a:rPr>
              <a:t>Tahap dua-kata (18 – 24 bulan) </a:t>
            </a:r>
          </a:p>
          <a:p>
            <a:r>
              <a:rPr lang="fi-FI" dirty="0" smtClean="0">
                <a:latin typeface="Arial" pitchFamily="34" charset="0"/>
                <a:cs typeface="Arial" pitchFamily="34" charset="0"/>
              </a:rPr>
              <a:t>Tahap banyak-kata (3 – 5 tahun)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3400" y="304800"/>
            <a:ext cx="5943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Bahasa</a:t>
            </a:r>
            <a:endParaRPr lang="en-US" sz="2800" dirty="0"/>
          </a:p>
        </p:txBody>
      </p:sp>
      <p:pic>
        <p:nvPicPr>
          <p:cNvPr id="9" name="Picture 8" descr="CYLA 3 JAM SETELAH LAHIR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 flipH="1">
            <a:off x="7715238" y="0"/>
            <a:ext cx="1428762" cy="1143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9" descr="CYLA 1 BLN MERAIH MAINAN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7620000" y="1447800"/>
            <a:ext cx="1521555" cy="1219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Picture 10" descr="CYLA 7 BLN DUDUK LAIN.jpg"/>
          <p:cNvPicPr>
            <a:picLocks noChangeAspect="1"/>
          </p:cNvPicPr>
          <p:nvPr/>
        </p:nvPicPr>
        <p:blipFill>
          <a:blip r:embed="rId4"/>
          <a:srcRect l="25166" r="20198" b="331"/>
          <a:stretch>
            <a:fillRect/>
          </a:stretch>
        </p:blipFill>
        <p:spPr>
          <a:xfrm>
            <a:off x="7391400" y="2895600"/>
            <a:ext cx="1752600" cy="1295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Picture 11" descr="CYLA 9 BLN.jpg"/>
          <p:cNvPicPr>
            <a:picLocks noChangeAspect="1"/>
          </p:cNvPicPr>
          <p:nvPr/>
        </p:nvPicPr>
        <p:blipFill>
          <a:blip r:embed="rId5">
            <a:lum bright="10000"/>
          </a:blip>
          <a:srcRect l="10265" r="20198" b="7781"/>
          <a:stretch>
            <a:fillRect/>
          </a:stretch>
        </p:blipFill>
        <p:spPr>
          <a:xfrm>
            <a:off x="5867400" y="4267199"/>
            <a:ext cx="2209800" cy="14478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12" descr="CYLA NAIK SEPEDA.jpg"/>
          <p:cNvPicPr>
            <a:picLocks noChangeAspect="1"/>
          </p:cNvPicPr>
          <p:nvPr/>
        </p:nvPicPr>
        <p:blipFill>
          <a:blip r:embed="rId6"/>
          <a:srcRect l="22682" r="25165" b="25165"/>
          <a:stretch>
            <a:fillRect/>
          </a:stretch>
        </p:blipFill>
        <p:spPr>
          <a:xfrm>
            <a:off x="3090850" y="4876800"/>
            <a:ext cx="2776550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" y="4610100"/>
            <a:ext cx="2341436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295400"/>
            <a:ext cx="8153400" cy="4952999"/>
          </a:xfrm>
        </p:spPr>
        <p:txBody>
          <a:bodyPr>
            <a:normAutofit/>
          </a:bodyPr>
          <a:lstStyle/>
          <a:p>
            <a:r>
              <a:rPr lang="en-US" sz="4400" cap="none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id-ID" sz="4400" cap="none" dirty="0" smtClean="0">
                <a:latin typeface="Arial" pitchFamily="34" charset="0"/>
                <a:cs typeface="Arial" pitchFamily="34" charset="0"/>
              </a:rPr>
              <a:t> Bahasa Anak</a:t>
            </a:r>
            <a:br>
              <a:rPr lang="id-ID" sz="4400" cap="none" dirty="0" smtClean="0">
                <a:latin typeface="Arial" pitchFamily="34" charset="0"/>
                <a:cs typeface="Arial" pitchFamily="34" charset="0"/>
              </a:rPr>
            </a:br>
            <a:r>
              <a:rPr lang="en-US" sz="4400" cap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4400" cap="none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4400" cap="none" dirty="0" smtClean="0">
                <a:latin typeface="Arial" pitchFamily="34" charset="0"/>
                <a:cs typeface="Arial" pitchFamily="34" charset="0"/>
              </a:rPr>
            </a:br>
            <a:r>
              <a:rPr lang="en-US" sz="4400" cap="none" dirty="0" err="1" smtClean="0">
                <a:latin typeface="Arial" pitchFamily="34" charset="0"/>
                <a:cs typeface="Arial" pitchFamily="34" charset="0"/>
              </a:rPr>
              <a:t>Fonologi</a:t>
            </a:r>
            <a:r>
              <a:rPr lang="en-US" sz="4400" cap="none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cap="none" dirty="0" err="1" smtClean="0">
                <a:latin typeface="Arial" pitchFamily="34" charset="0"/>
                <a:cs typeface="Arial" pitchFamily="34" charset="0"/>
              </a:rPr>
              <a:t>Morfologi</a:t>
            </a:r>
            <a:r>
              <a:rPr lang="en-US" sz="4400" cap="none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cap="none" dirty="0" err="1" smtClean="0">
                <a:latin typeface="Arial" pitchFamily="34" charset="0"/>
                <a:cs typeface="Arial" pitchFamily="34" charset="0"/>
              </a:rPr>
              <a:t>Sintaksis</a:t>
            </a:r>
            <a:r>
              <a:rPr lang="en-US" sz="4400" cap="none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cap="none" dirty="0" err="1" smtClean="0">
                <a:latin typeface="Arial" pitchFamily="34" charset="0"/>
                <a:cs typeface="Arial" pitchFamily="34" charset="0"/>
              </a:rPr>
              <a:t>Semantik</a:t>
            </a:r>
            <a:r>
              <a:rPr lang="en-US" sz="4400" cap="none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4400" cap="none" dirty="0" err="1" smtClean="0">
                <a:latin typeface="Arial" pitchFamily="34" charset="0"/>
                <a:cs typeface="Arial" pitchFamily="34" charset="0"/>
              </a:rPr>
              <a:t>Prgmatis</a:t>
            </a:r>
            <a:endParaRPr lang="en-US" cap="non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i-FI" cap="none" dirty="0" smtClean="0">
                <a:latin typeface="Arial" pitchFamily="34" charset="0"/>
                <a:cs typeface="Arial" pitchFamily="34" charset="0"/>
              </a:rPr>
              <a:t>Perkembangan Fonologis</a:t>
            </a:r>
            <a:br>
              <a:rPr lang="fi-FI" cap="none" dirty="0" smtClean="0">
                <a:latin typeface="Arial" pitchFamily="34" charset="0"/>
                <a:cs typeface="Arial" pitchFamily="34" charset="0"/>
              </a:rPr>
            </a:b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23816"/>
            <a:ext cx="8153400" cy="2505384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fi-FI" sz="3200" dirty="0" smtClean="0">
                <a:latin typeface="Arial" pitchFamily="34" charset="0"/>
                <a:cs typeface="Arial" pitchFamily="34" charset="0"/>
              </a:rPr>
              <a:t>Anak SD di Indonesia diduga mengalami kesulitan  dalam pengucapan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r, z, v, f, kh, sh, sy, x,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 dan bunyi kluster misalnya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str, pr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]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pada kata struktur  dan  pragmatik.</a:t>
            </a: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81534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239000" cy="9144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i-FI" sz="4400" cap="none" dirty="0" smtClean="0">
                <a:latin typeface="Arial" pitchFamily="34" charset="0"/>
                <a:cs typeface="Arial" pitchFamily="34" charset="0"/>
              </a:rPr>
              <a:t>Perkembangan </a:t>
            </a:r>
            <a:r>
              <a:rPr lang="id-ID" sz="4400" cap="none" dirty="0" smtClean="0">
                <a:latin typeface="Arial" pitchFamily="34" charset="0"/>
                <a:cs typeface="Arial" pitchFamily="34" charset="0"/>
              </a:rPr>
              <a:t>Morfologis</a:t>
            </a:r>
            <a:endParaRPr lang="en-US" sz="44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57216"/>
            <a:ext cx="7239000" cy="151478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id-ID" sz="3200" dirty="0" smtClean="0">
                <a:latin typeface="Arial" pitchFamily="34" charset="0"/>
                <a:cs typeface="Arial" pitchFamily="34" charset="0"/>
              </a:rPr>
              <a:t>Lalu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membuat  simpulan secara kasar tentang bentuk dan makna morfem</a:t>
            </a:r>
            <a:endParaRPr lang="id-ID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5257800"/>
            <a:ext cx="71628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latin typeface="Arial" pitchFamily="34" charset="0"/>
                <a:cs typeface="Arial" pitchFamily="34" charset="0"/>
              </a:rPr>
              <a:t>Kemudian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membuat  simpulan secara kasar tentang bentuk dan makna morfem</a:t>
            </a:r>
            <a:endParaRPr lang="en-US" sz="3200" dirty="0"/>
          </a:p>
        </p:txBody>
      </p:sp>
      <p:sp>
        <p:nvSpPr>
          <p:cNvPr id="6" name="Down Arrow 5"/>
          <p:cNvSpPr/>
          <p:nvPr/>
        </p:nvSpPr>
        <p:spPr>
          <a:xfrm>
            <a:off x="1600200" y="4648200"/>
            <a:ext cx="4343400" cy="6096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95400"/>
            <a:ext cx="7239000" cy="990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>
            <a:noAutofit/>
          </a:bodyPr>
          <a:lstStyle/>
          <a:p>
            <a:pPr marL="274320" lvl="0" indent="-274320"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id-ID" sz="3200" dirty="0" smtClean="0">
                <a:latin typeface="Arial" pitchFamily="34" charset="0"/>
                <a:cs typeface="Arial" pitchFamily="34" charset="0"/>
              </a:rPr>
              <a:t>Mula-mula a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nak mempelajari morfem bersifat hapalan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447800" y="2362200"/>
            <a:ext cx="4343400" cy="6096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HAKIKAT BAHASA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mtClean="0"/>
              <a:t>Bahasa secara harfiah diartikan sebagai satuan bunyi bermakna yang digunakan untuk menyampaikan ide, gagasan, pendapat</a:t>
            </a:r>
          </a:p>
          <a:p>
            <a:pPr marL="0" indent="0">
              <a:buNone/>
            </a:pPr>
            <a:endParaRPr lang="id-ID"/>
          </a:p>
          <a:p>
            <a:pPr marL="0" indent="0">
              <a:buNone/>
            </a:pPr>
            <a:r>
              <a:rPr lang="id-ID" smtClean="0"/>
              <a:t>Bahasa mempunyai fungsi yang sangat erat kaitannya dengan eksistensi individu sebaai maklhuk sosial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4405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fi-FI" cap="none" dirty="0" smtClean="0">
                <a:latin typeface="Arial" pitchFamily="34" charset="0"/>
                <a:cs typeface="Arial" pitchFamily="34" charset="0"/>
              </a:rPr>
              <a:t>Perkembangan Sintaksis</a:t>
            </a:r>
            <a:br>
              <a:rPr lang="fi-FI" cap="none" dirty="0" smtClean="0">
                <a:latin typeface="Arial" pitchFamily="34" charset="0"/>
                <a:cs typeface="Arial" pitchFamily="34" charset="0"/>
              </a:rPr>
            </a:b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239000" cy="151478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fi-FI" sz="3200" dirty="0" smtClean="0">
                <a:latin typeface="Arial" pitchFamily="34" charset="0"/>
                <a:cs typeface="Arial" pitchFamily="34" charset="0"/>
              </a:rPr>
              <a:t>Kalimat awal anak adalah kalimat sederhana aktif, afirmatif, dan berorientasi  berita.</a:t>
            </a:r>
            <a:endParaRPr lang="id-ID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4114800"/>
            <a:ext cx="7162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>
                <a:latin typeface="Arial" pitchFamily="34" charset="0"/>
                <a:cs typeface="Arial" pitchFamily="34" charset="0"/>
              </a:rPr>
              <a:t>Setelah itu, anak baru menguasai kalimat tanya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3200" dirty="0" smtClean="0">
                <a:latin typeface="Arial" pitchFamily="34" charset="0"/>
                <a:cs typeface="Arial" pitchFamily="34" charset="0"/>
              </a:rPr>
              <a:t>dan ingkar.</a:t>
            </a:r>
            <a:endParaRPr lang="en-US" sz="3200" dirty="0"/>
          </a:p>
        </p:txBody>
      </p:sp>
      <p:sp>
        <p:nvSpPr>
          <p:cNvPr id="5" name="Isosceles Triangle 4"/>
          <p:cNvSpPr/>
          <p:nvPr/>
        </p:nvSpPr>
        <p:spPr>
          <a:xfrm rot="10800000">
            <a:off x="1524000" y="1447801"/>
            <a:ext cx="4419600" cy="533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1600200" y="3505200"/>
            <a:ext cx="4343400" cy="6096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467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sz="2800" b="1" dirty="0" smtClean="0">
                <a:latin typeface="Arial" pitchFamily="34" charset="0"/>
                <a:cs typeface="Arial" pitchFamily="34" charset="0"/>
              </a:rPr>
              <a:t>Perkembangan Semantik </a:t>
            </a:r>
            <a:endParaRPr lang="fi-FI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b="1" dirty="0" smtClean="0">
              <a:latin typeface="Arial" pitchFamily="34" charset="0"/>
              <a:cs typeface="Arial" pitchFamily="34" charset="0"/>
            </a:endParaRPr>
          </a:p>
          <a:p>
            <a:r>
              <a:rPr lang="id-ID" dirty="0" smtClean="0">
                <a:latin typeface="Arial" pitchFamily="34" charset="0"/>
                <a:cs typeface="Arial" pitchFamily="34" charset="0"/>
              </a:rPr>
              <a:t>Penambahan Makna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Secara horisontal, anak semakin mampu memahami dan dapat  menggunakan suatu kata dengan nuansa makna yang agak berbeda secara tepat.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r>
              <a:rPr lang="id-ID" dirty="0" smtClean="0">
                <a:latin typeface="Arial" pitchFamily="34" charset="0"/>
                <a:cs typeface="Arial" pitchFamily="34" charset="0"/>
              </a:rPr>
              <a:t>Penambahan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Secara vertikal berupa penambahan jumlah kata yang dapat dipahami dan  digunakan dengan tepat (Owens dalam Budiasih dan Zuchdi, 1997).</a:t>
            </a:r>
          </a:p>
          <a:p>
            <a:pPr>
              <a:buNone/>
            </a:pPr>
            <a:endParaRPr lang="fi-FI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49530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381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3600" smtClean="0">
                <a:latin typeface="Arial" pitchFamily="34" charset="0"/>
                <a:cs typeface="Arial" pitchFamily="34" charset="0"/>
              </a:rPr>
              <a:t>  Pragmatik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sangat penting diberi perhatian di SD karena pada usia prasekolah mereka belum dilatih menggunakan bahasa secara akurat, sistematis, dan menarik</a:t>
            </a:r>
            <a:endParaRPr lang="fi-FI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i-FI" sz="3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49530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ounded Rectangle 4"/>
          <p:cNvSpPr/>
          <p:nvPr/>
        </p:nvSpPr>
        <p:spPr>
          <a:xfrm>
            <a:off x="533400" y="0"/>
            <a:ext cx="7391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b="1" dirty="0" smtClean="0">
                <a:latin typeface="Arial" pitchFamily="34" charset="0"/>
                <a:cs typeface="Arial" pitchFamily="34" charset="0"/>
              </a:rPr>
              <a:t>Perkembangan Pragmatik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mtClean="0"/>
              <a:t>Faktor penentu kemampuan berbahasa anak 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id-ID" smtClean="0"/>
              <a:t>Kesehatan</a:t>
            </a:r>
          </a:p>
          <a:p>
            <a:pPr marL="514350" indent="-514350">
              <a:buAutoNum type="alphaLcPeriod"/>
            </a:pPr>
            <a:r>
              <a:rPr lang="id-ID" smtClean="0"/>
              <a:t>Sosial ekonomi keluarga</a:t>
            </a:r>
          </a:p>
          <a:p>
            <a:pPr marL="514350" indent="-514350">
              <a:buAutoNum type="alphaLcPeriod"/>
            </a:pPr>
            <a:r>
              <a:rPr lang="id-ID" smtClean="0"/>
              <a:t>Pengkondisian pembelajaran</a:t>
            </a:r>
          </a:p>
          <a:p>
            <a:pPr marL="514350" indent="-514350">
              <a:buAutoNum type="alphaLcPeriod"/>
            </a:pPr>
            <a:r>
              <a:rPr lang="id-ID" smtClean="0"/>
              <a:t>Intelegensi</a:t>
            </a:r>
          </a:p>
          <a:p>
            <a:pPr marL="514350" indent="-514350">
              <a:buAutoNum type="alphaLcPeriod"/>
            </a:pPr>
            <a:r>
              <a:rPr lang="id-ID" smtClean="0"/>
              <a:t>Dorongan</a:t>
            </a:r>
          </a:p>
          <a:p>
            <a:pPr marL="514350" indent="-514350">
              <a:buAutoNum type="alphaLcPeriod"/>
            </a:pPr>
            <a:r>
              <a:rPr lang="id-ID" smtClean="0"/>
              <a:t>Urutan kelahiran</a:t>
            </a:r>
          </a:p>
          <a:p>
            <a:pPr marL="514350" indent="-514350">
              <a:buAutoNum type="alphaLcPeriod"/>
            </a:pPr>
            <a:r>
              <a:rPr lang="id-ID" smtClean="0"/>
              <a:t>Jenis kelamin</a:t>
            </a:r>
          </a:p>
          <a:p>
            <a:pPr marL="514350" indent="-514350">
              <a:buAutoNum type="alphaLcPeriod"/>
            </a:pPr>
            <a:r>
              <a:rPr lang="id-ID" smtClean="0"/>
              <a:t>Hubungan antar anggota keluarga</a:t>
            </a:r>
          </a:p>
          <a:p>
            <a:pPr marL="514350" indent="-514350">
              <a:buAutoNum type="alphaLcPeriod"/>
            </a:pPr>
            <a:r>
              <a:rPr lang="id-ID" smtClean="0"/>
              <a:t>Keinginan berkomunikasi</a:t>
            </a:r>
          </a:p>
          <a:p>
            <a:pPr marL="514350" indent="-514350">
              <a:buAutoNum type="alphaLcPeriod"/>
            </a:pPr>
            <a:r>
              <a:rPr lang="id-ID" smtClean="0"/>
              <a:t>Ukuran keluarga</a:t>
            </a:r>
          </a:p>
          <a:p>
            <a:pPr marL="514350" indent="-514350">
              <a:buAutoNum type="alphaLcPeriod"/>
            </a:pPr>
            <a:endParaRPr lang="id-ID" smtClean="0"/>
          </a:p>
          <a:p>
            <a:pPr marL="514350" indent="-514350">
              <a:buAutoNum type="alphaLcPeriod"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2258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sz="4000" smtClean="0"/>
          </a:p>
          <a:p>
            <a:pPr marL="0" indent="0" algn="ctr">
              <a:buNone/>
            </a:pPr>
            <a:endParaRPr lang="id-ID" sz="4000"/>
          </a:p>
          <a:p>
            <a:pPr marL="0" indent="0" algn="ctr">
              <a:buNone/>
            </a:pPr>
            <a:r>
              <a:rPr lang="id-ID" sz="4000" smtClean="0"/>
              <a:t>TERIMAKASIH</a:t>
            </a:r>
            <a:endParaRPr lang="id-ID" sz="4000"/>
          </a:p>
        </p:txBody>
      </p:sp>
    </p:spTree>
    <p:extLst>
      <p:ext uri="{BB962C8B-B14F-4D97-AF65-F5344CB8AC3E}">
        <p14:creationId xmlns:p14="http://schemas.microsoft.com/office/powerpoint/2010/main" val="3548084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Ciri Bahasa :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mtClean="0"/>
              <a:t>1. Merupakan lambang bunyi bermakna</a:t>
            </a:r>
          </a:p>
          <a:p>
            <a:pPr marL="0" indent="0">
              <a:buNone/>
            </a:pPr>
            <a:r>
              <a:rPr lang="id-ID" smtClean="0"/>
              <a:t>2. Arbitrer......manasuka</a:t>
            </a:r>
          </a:p>
          <a:p>
            <a:pPr marL="0" indent="0">
              <a:buNone/>
            </a:pPr>
            <a:r>
              <a:rPr lang="id-ID" smtClean="0"/>
              <a:t>3. Kearbiterannya dibatasi oleh konvens</a:t>
            </a:r>
          </a:p>
          <a:p>
            <a:pPr marL="0" indent="0">
              <a:buNone/>
            </a:pPr>
            <a:endParaRPr lang="id-ID"/>
          </a:p>
          <a:p>
            <a:pPr marL="0" indent="0">
              <a:buNone/>
            </a:pPr>
            <a:r>
              <a:rPr lang="id-ID" smtClean="0"/>
              <a:t>Dalam mempelajari bahasa ada dua istilah penting yaitu:</a:t>
            </a:r>
          </a:p>
          <a:p>
            <a:pPr marL="514350" indent="-514350">
              <a:buAutoNum type="alphaLcPeriod"/>
            </a:pPr>
            <a:r>
              <a:rPr lang="id-ID" smtClean="0"/>
              <a:t>Pemerolehan</a:t>
            </a:r>
          </a:p>
          <a:p>
            <a:pPr marL="514350" indent="-514350">
              <a:buAutoNum type="alphaLcPeriod"/>
            </a:pPr>
            <a:r>
              <a:rPr lang="id-ID" smtClean="0"/>
              <a:t>Pembelajaran</a:t>
            </a:r>
          </a:p>
          <a:p>
            <a:pPr marL="0" indent="0">
              <a:buNone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816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162800" cy="10668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Pemerolehan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239000" cy="3343584"/>
          </a:xfrm>
        </p:spPr>
        <p:txBody>
          <a:bodyPr>
            <a:normAutofit lnSpcReduction="10000"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Pemerolehan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penguasaan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seseorang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sadar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implisit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informal. Lyons (1981:252)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alami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seseorang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menguasai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Huda (1987:1)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D:\HERU\URUSAN DENGAN BANTEN\GAMBAR ANAK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9700"/>
            <a:ext cx="4953000" cy="163830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evron 8"/>
          <p:cNvSpPr/>
          <p:nvPr/>
        </p:nvSpPr>
        <p:spPr>
          <a:xfrm rot="18434688">
            <a:off x="2436570" y="1450176"/>
            <a:ext cx="1002321" cy="1066800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 rot="2973040">
            <a:off x="2474084" y="4229716"/>
            <a:ext cx="1007753" cy="1134154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00400" y="5105400"/>
            <a:ext cx="3200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4000" dirty="0" smtClean="0"/>
              <a:t>Teori Kognitif</a:t>
            </a:r>
            <a:endParaRPr lang="en-US" sz="4000" dirty="0"/>
          </a:p>
        </p:txBody>
      </p:sp>
      <p:sp>
        <p:nvSpPr>
          <p:cNvPr id="5" name="Rounded Rectangle 4"/>
          <p:cNvSpPr/>
          <p:nvPr/>
        </p:nvSpPr>
        <p:spPr>
          <a:xfrm>
            <a:off x="4343400" y="2667000"/>
            <a:ext cx="3200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4000" dirty="0" smtClean="0"/>
              <a:t>Teori Mentalis</a:t>
            </a:r>
          </a:p>
        </p:txBody>
      </p:sp>
      <p:sp>
        <p:nvSpPr>
          <p:cNvPr id="6" name="Oval 5"/>
          <p:cNvSpPr/>
          <p:nvPr/>
        </p:nvSpPr>
        <p:spPr>
          <a:xfrm>
            <a:off x="0" y="2133600"/>
            <a:ext cx="3581400" cy="2667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>
                <a:solidFill>
                  <a:schemeClr val="tx1"/>
                </a:solidFill>
              </a:rPr>
              <a:t>Teori Pemerolehan Bahasa</a:t>
            </a:r>
            <a:endParaRPr lang="en-US" sz="3600" dirty="0"/>
          </a:p>
        </p:txBody>
      </p:sp>
      <p:sp>
        <p:nvSpPr>
          <p:cNvPr id="7" name="Rounded Rectangle 6"/>
          <p:cNvSpPr/>
          <p:nvPr/>
        </p:nvSpPr>
        <p:spPr>
          <a:xfrm>
            <a:off x="3200400" y="304800"/>
            <a:ext cx="3200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3600" dirty="0" smtClean="0"/>
              <a:t>Teori Behavioristik</a:t>
            </a:r>
            <a:endParaRPr lang="en-US" sz="3600" dirty="0"/>
          </a:p>
        </p:txBody>
      </p:sp>
      <p:sp>
        <p:nvSpPr>
          <p:cNvPr id="8" name="Chevron 7"/>
          <p:cNvSpPr/>
          <p:nvPr/>
        </p:nvSpPr>
        <p:spPr>
          <a:xfrm>
            <a:off x="3505200" y="2895600"/>
            <a:ext cx="838200" cy="1066800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ent-Up Arrow 9"/>
          <p:cNvSpPr/>
          <p:nvPr/>
        </p:nvSpPr>
        <p:spPr>
          <a:xfrm rot="5400000">
            <a:off x="1638300" y="1485900"/>
            <a:ext cx="2400300" cy="20955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3429000" cy="1447800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3600" cap="non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cap="none" dirty="0" err="1" smtClean="0">
                <a:latin typeface="Arial" pitchFamily="34" charset="0"/>
                <a:cs typeface="Arial" pitchFamily="34" charset="0"/>
              </a:rPr>
              <a:t>Behavioristik</a:t>
            </a:r>
            <a:endParaRPr lang="en-US" sz="3600" cap="non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447800"/>
            <a:ext cx="4191000" cy="44745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8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kapasitas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8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putih</a:t>
            </a:r>
            <a:r>
              <a:rPr lang="id-ID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Brown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Pateda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(1990:43) .</a:t>
            </a:r>
            <a:endParaRPr lang="id-ID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0"/>
            <a:ext cx="2057400" cy="1309688"/>
          </a:xfrm>
          <a:prstGeom prst="rect">
            <a:avLst/>
          </a:prstGeom>
          <a:noFill/>
        </p:spPr>
      </p:pic>
      <p:pic>
        <p:nvPicPr>
          <p:cNvPr id="6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76912"/>
            <a:ext cx="2057400" cy="1081088"/>
          </a:xfrm>
          <a:prstGeom prst="rect">
            <a:avLst/>
          </a:prstGeom>
          <a:noFill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586740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588264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586740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owchart: Extract 10"/>
          <p:cNvSpPr/>
          <p:nvPr/>
        </p:nvSpPr>
        <p:spPr>
          <a:xfrm rot="5400000">
            <a:off x="1714500" y="2933700"/>
            <a:ext cx="3352800" cy="838200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990600"/>
            <a:ext cx="4495800" cy="5105400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Anak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lahir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dunia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membawa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kapasitas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potensi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id-ID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Chomsky</a:t>
            </a:r>
            <a:r>
              <a:rPr lang="id-ID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1959)</a:t>
            </a:r>
          </a:p>
        </p:txBody>
      </p:sp>
      <p:pic>
        <p:nvPicPr>
          <p:cNvPr id="17410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5562600"/>
            <a:ext cx="2057400" cy="1309688"/>
          </a:xfrm>
          <a:prstGeom prst="rect">
            <a:avLst/>
          </a:prstGeom>
          <a:noFill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791200"/>
            <a:ext cx="2057400" cy="1081088"/>
          </a:xfrm>
          <a:prstGeom prst="rect">
            <a:avLst/>
          </a:prstGeom>
          <a:noFill/>
        </p:spPr>
      </p:pic>
      <p:pic>
        <p:nvPicPr>
          <p:cNvPr id="7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5791200"/>
            <a:ext cx="2870200" cy="1081088"/>
          </a:xfrm>
          <a:prstGeom prst="rect">
            <a:avLst/>
          </a:prstGeom>
          <a:noFill/>
        </p:spPr>
      </p:pic>
      <p:pic>
        <p:nvPicPr>
          <p:cNvPr id="8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638800"/>
            <a:ext cx="2057400" cy="1233488"/>
          </a:xfrm>
          <a:prstGeom prst="rect">
            <a:avLst/>
          </a:prstGeom>
          <a:noFill/>
        </p:spPr>
      </p:pic>
      <p:sp>
        <p:nvSpPr>
          <p:cNvPr id="13" name="Rounded Rectangle 12"/>
          <p:cNvSpPr/>
          <p:nvPr/>
        </p:nvSpPr>
        <p:spPr>
          <a:xfrm>
            <a:off x="0" y="1905000"/>
            <a:ext cx="2971800" cy="3048000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 smtClean="0"/>
              <a:t>Teori Mentalistik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7543800" cy="5388936"/>
          </a:xfrm>
        </p:spPr>
        <p:txBody>
          <a:bodyPr>
            <a:normAutofit lnSpcReduction="10000"/>
          </a:bodyPr>
          <a:lstStyle/>
          <a:p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b="1" err="1" smtClean="0">
                <a:latin typeface="Arial" pitchFamily="34" charset="0"/>
                <a:cs typeface="Arial" pitchFamily="34" charset="0"/>
              </a:rPr>
              <a:t>Mentalistik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000" b="1" smtClean="0">
                <a:latin typeface="Arial" pitchFamily="34" charset="0"/>
                <a:cs typeface="Arial" pitchFamily="34" charset="0"/>
              </a:rPr>
              <a:t>/Kognitivistik</a:t>
            </a:r>
            <a:r>
              <a:rPr lang="en-US" sz="3000" b="1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mtClean="0">
                <a:latin typeface="Arial" pitchFamily="34" charset="0"/>
                <a:cs typeface="Arial" pitchFamily="34" charset="0"/>
              </a:rPr>
              <a:t>   … beranggapan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lahir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LAD  (Language  Acquisition  Device). (Brown, 1980:20). </a:t>
            </a:r>
          </a:p>
          <a:p>
            <a:pPr lvl="1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sz="2600" smtClean="0">
                <a:latin typeface="Arial" pitchFamily="34" charset="0"/>
                <a:cs typeface="Arial" pitchFamily="34" charset="0"/>
              </a:rPr>
              <a:t>a)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kecakapan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bunyi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bunyi-bunyi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lain. </a:t>
            </a:r>
          </a:p>
          <a:p>
            <a:pPr lvl="1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kecakapan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linguistik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sejumlah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berkembang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 </a:t>
            </a:r>
          </a:p>
          <a:p>
            <a:pPr lvl="1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c)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tenteng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mungkin</a:t>
            </a:r>
            <a:r>
              <a:rPr lang="en-US" sz="2600" smtClean="0">
                <a:latin typeface="Arial" pitchFamily="34" charset="0"/>
                <a:cs typeface="Arial" pitchFamily="34" charset="0"/>
              </a:rPr>
              <a:t>,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5562600"/>
            <a:ext cx="2057400" cy="1309688"/>
          </a:xfrm>
          <a:prstGeom prst="rect">
            <a:avLst/>
          </a:prstGeom>
          <a:noFill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791200"/>
            <a:ext cx="2057400" cy="1081088"/>
          </a:xfrm>
          <a:prstGeom prst="rect">
            <a:avLst/>
          </a:prstGeom>
          <a:noFill/>
        </p:spPr>
      </p:pic>
      <p:pic>
        <p:nvPicPr>
          <p:cNvPr id="7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5791200"/>
            <a:ext cx="2870200" cy="1081088"/>
          </a:xfrm>
          <a:prstGeom prst="rect">
            <a:avLst/>
          </a:prstGeom>
          <a:noFill/>
        </p:spPr>
      </p:pic>
      <p:pic>
        <p:nvPicPr>
          <p:cNvPr id="8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638800"/>
            <a:ext cx="2057400" cy="1233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Pemerolehan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Kognitif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kognitif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anggapan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kapasitas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kognitif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menemukan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sekelilingnya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Stimulus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mekanisme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internal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kognitif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keluar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pengolahan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kognitif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5562600"/>
            <a:ext cx="2057400" cy="1309688"/>
          </a:xfrm>
          <a:prstGeom prst="rect">
            <a:avLst/>
          </a:prstGeom>
          <a:noFill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0"/>
            <a:ext cx="106680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791200"/>
            <a:ext cx="2057400" cy="1081088"/>
          </a:xfrm>
          <a:prstGeom prst="rect">
            <a:avLst/>
          </a:prstGeom>
          <a:noFill/>
        </p:spPr>
      </p:pic>
      <p:pic>
        <p:nvPicPr>
          <p:cNvPr id="7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5791200"/>
            <a:ext cx="2870200" cy="1081088"/>
          </a:xfrm>
          <a:prstGeom prst="rect">
            <a:avLst/>
          </a:prstGeom>
          <a:noFill/>
        </p:spPr>
      </p:pic>
      <p:pic>
        <p:nvPicPr>
          <p:cNvPr id="8" name="Picture 2" descr="D:\HERU\URUSAN DENGAN BANTEN\GAMBAR ANAK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638800"/>
            <a:ext cx="2057400" cy="1233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D4F520B749A44A917D9BFE5D9FBB8" ma:contentTypeVersion="12" ma:contentTypeDescription="Create a new document." ma:contentTypeScope="" ma:versionID="76f998dbb7da7c65bae9724c29a1375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D07148-2CBE-4404-932B-8D68052097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DEA667-51A7-483F-B2D6-EEAC2CB29A5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7477739-0DDF-4B4D-9A1F-C5FF88DC3F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988</TotalTime>
  <Words>724</Words>
  <Application>Microsoft Office PowerPoint</Application>
  <PresentationFormat>On-screen Show (4:3)</PresentationFormat>
  <Paragraphs>128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Opulent</vt:lpstr>
      <vt:lpstr>KARAKTERISTIK PERKEMBANGAN BAHASA ANAK </vt:lpstr>
      <vt:lpstr>HAKIKAT BAHASA</vt:lpstr>
      <vt:lpstr>Ciri Bahasa :</vt:lpstr>
      <vt:lpstr>Pemerolehan bahasa   </vt:lpstr>
      <vt:lpstr>PowerPoint Presentation</vt:lpstr>
      <vt:lpstr>Teori Behavioristik</vt:lpstr>
      <vt:lpstr>PowerPoint Presentation</vt:lpstr>
      <vt:lpstr>PowerPoint Presentation</vt:lpstr>
      <vt:lpstr>Teori Pemerolehan Bahasa</vt:lpstr>
      <vt:lpstr>PowerPoint Presentation</vt:lpstr>
      <vt:lpstr>PowerPoint Presentation</vt:lpstr>
      <vt:lpstr>Pemerolehan Bahasa Pertama</vt:lpstr>
      <vt:lpstr>Pemerolehan Bahasa Kedua</vt:lpstr>
      <vt:lpstr>Tipe Kedwibahasaan Berdasarkan Tingkat  Penguasaan</vt:lpstr>
      <vt:lpstr>Perkembangan bahasa  anak </vt:lpstr>
      <vt:lpstr>PowerPoint Presentation</vt:lpstr>
      <vt:lpstr>Perkembangan Bahasa Anak   Fonologi – Morfologi – Sintaksis – Semantik - Prgmatis</vt:lpstr>
      <vt:lpstr>Perkembangan Fonologis </vt:lpstr>
      <vt:lpstr>Perkembangan Morfologis</vt:lpstr>
      <vt:lpstr>Perkembangan Sintaksis </vt:lpstr>
      <vt:lpstr>PowerPoint Presentation</vt:lpstr>
      <vt:lpstr>PowerPoint Presentation</vt:lpstr>
      <vt:lpstr>Faktor penentu kemampuan berbahasa anak </vt:lpstr>
      <vt:lpstr>PowerPoint Presentation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DEWI TRYANASARI</cp:lastModifiedBy>
  <cp:revision>45</cp:revision>
  <dcterms:created xsi:type="dcterms:W3CDTF">2012-01-09T02:41:04Z</dcterms:created>
  <dcterms:modified xsi:type="dcterms:W3CDTF">2016-11-23T00:10:38Z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0x010100BD8D4F520B749A44A917D9BFE5D9FBB8</vt:lpwstr>
  </property>
</Properties>
</file>