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0" r:id="rId4"/>
    <p:sldId id="261" r:id="rId5"/>
    <p:sldId id="258" r:id="rId6"/>
    <p:sldId id="259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6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2B5DA-EEC4-45C6-AD71-61E1203A17CF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9B79F-A39E-468F-A651-D6D71FEAF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214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9B79F-A39E-468F-A651-D6D71FEAF1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94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9B79F-A39E-468F-A651-D6D71FEAF1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4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9B79F-A39E-468F-A651-D6D71FEAF14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75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9B79F-A39E-468F-A651-D6D71FEAF14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5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8A73-2559-4AD1-ADED-794B9F4C8AA0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72B-5123-4F3E-9777-051967135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31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8A73-2559-4AD1-ADED-794B9F4C8AA0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72B-5123-4F3E-9777-051967135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52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8A73-2559-4AD1-ADED-794B9F4C8AA0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72B-5123-4F3E-9777-051967135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311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8A73-2559-4AD1-ADED-794B9F4C8AA0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72B-5123-4F3E-9777-051967135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05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8A73-2559-4AD1-ADED-794B9F4C8AA0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72B-5123-4F3E-9777-051967135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740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8A73-2559-4AD1-ADED-794B9F4C8AA0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72B-5123-4F3E-9777-051967135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8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8A73-2559-4AD1-ADED-794B9F4C8AA0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72B-5123-4F3E-9777-051967135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68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8A73-2559-4AD1-ADED-794B9F4C8AA0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72B-5123-4F3E-9777-051967135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33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8A73-2559-4AD1-ADED-794B9F4C8AA0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72B-5123-4F3E-9777-051967135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091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8A73-2559-4AD1-ADED-794B9F4C8AA0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72B-5123-4F3E-9777-051967135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8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98A73-2559-4AD1-ADED-794B9F4C8AA0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172B-5123-4F3E-9777-051967135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2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98A73-2559-4AD1-ADED-794B9F4C8AA0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2172B-5123-4F3E-9777-051967135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9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Naïve Bayes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42508"/>
            <a:ext cx="9144000" cy="1115291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225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Textures : Naïve Bayes using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05400" cy="4351338"/>
          </a:xfrm>
        </p:spPr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sbb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34084" y="2523966"/>
            <a:ext cx="3076956" cy="295465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00" dirty="0" smtClean="0"/>
              <a:t>#read the data</a:t>
            </a:r>
          </a:p>
          <a:p>
            <a:r>
              <a:rPr lang="en-US" sz="300" dirty="0" smtClean="0"/>
              <a:t>texture &lt;- read.csv("PCA-texture-cement-wood.csv", header=TRUE)</a:t>
            </a:r>
          </a:p>
          <a:p>
            <a:endParaRPr lang="en-US" sz="300" dirty="0" smtClean="0"/>
          </a:p>
          <a:p>
            <a:r>
              <a:rPr lang="en-US" sz="300" dirty="0" smtClean="0"/>
              <a:t>summary(texture)</a:t>
            </a:r>
          </a:p>
          <a:p>
            <a:endParaRPr lang="en-US" sz="300" dirty="0" smtClean="0"/>
          </a:p>
          <a:p>
            <a:r>
              <a:rPr lang="en-US" sz="300" dirty="0" smtClean="0"/>
              <a:t>#converting as a factor to class</a:t>
            </a:r>
          </a:p>
          <a:p>
            <a:r>
              <a:rPr lang="en-US" sz="300" dirty="0" err="1" smtClean="0"/>
              <a:t>texture$class</a:t>
            </a:r>
            <a:r>
              <a:rPr lang="en-US" sz="300" dirty="0" smtClean="0"/>
              <a:t>=factor(</a:t>
            </a:r>
            <a:r>
              <a:rPr lang="en-US" sz="300" dirty="0" err="1" smtClean="0"/>
              <a:t>texture$class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smtClean="0"/>
              <a:t># Creating table for class variable </a:t>
            </a:r>
          </a:p>
          <a:p>
            <a:r>
              <a:rPr lang="en-US" sz="300" dirty="0" smtClean="0"/>
              <a:t>table(</a:t>
            </a:r>
            <a:r>
              <a:rPr lang="en-US" sz="300" dirty="0" err="1" smtClean="0"/>
              <a:t>texture$class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err="1" smtClean="0"/>
              <a:t>ukuran</a:t>
            </a:r>
            <a:r>
              <a:rPr lang="en-US" sz="300" dirty="0" smtClean="0"/>
              <a:t> &lt;- dim(texture)</a:t>
            </a:r>
          </a:p>
          <a:p>
            <a:r>
              <a:rPr lang="en-US" sz="300" dirty="0" err="1" smtClean="0"/>
              <a:t>jumdata</a:t>
            </a:r>
            <a:r>
              <a:rPr lang="en-US" sz="300" dirty="0" smtClean="0"/>
              <a:t> &lt;- </a:t>
            </a:r>
            <a:r>
              <a:rPr lang="en-US" sz="300" dirty="0" err="1" smtClean="0"/>
              <a:t>ukuran</a:t>
            </a:r>
            <a:r>
              <a:rPr lang="en-US" sz="300" dirty="0" smtClean="0"/>
              <a:t>[1]</a:t>
            </a:r>
          </a:p>
          <a:p>
            <a:r>
              <a:rPr lang="en-US" sz="300" dirty="0" err="1" smtClean="0"/>
              <a:t>jumtraining</a:t>
            </a:r>
            <a:r>
              <a:rPr lang="en-US" sz="300" dirty="0" smtClean="0"/>
              <a:t> &lt;- round(</a:t>
            </a:r>
            <a:r>
              <a:rPr lang="en-US" sz="300" dirty="0" err="1" smtClean="0"/>
              <a:t>jumdata</a:t>
            </a:r>
            <a:r>
              <a:rPr lang="en-US" sz="300" dirty="0" smtClean="0"/>
              <a:t> / 3)</a:t>
            </a:r>
          </a:p>
          <a:p>
            <a:endParaRPr lang="en-US" sz="300" dirty="0" smtClean="0"/>
          </a:p>
          <a:p>
            <a:r>
              <a:rPr lang="en-US" sz="300" dirty="0" smtClean="0"/>
              <a:t>#Making random sample </a:t>
            </a:r>
          </a:p>
          <a:p>
            <a:r>
              <a:rPr lang="en-US" sz="300" dirty="0" err="1" smtClean="0"/>
              <a:t>sample_texture</a:t>
            </a:r>
            <a:r>
              <a:rPr lang="en-US" sz="300" dirty="0" smtClean="0"/>
              <a:t>=sample(</a:t>
            </a:r>
            <a:r>
              <a:rPr lang="en-US" sz="300" dirty="0" err="1" smtClean="0"/>
              <a:t>jumdata,jumtraining,replace</a:t>
            </a:r>
            <a:r>
              <a:rPr lang="en-US" sz="300" dirty="0" smtClean="0"/>
              <a:t> = FALSE)</a:t>
            </a:r>
          </a:p>
          <a:p>
            <a:endParaRPr lang="en-US" sz="300" dirty="0" smtClean="0"/>
          </a:p>
          <a:p>
            <a:r>
              <a:rPr lang="en-US" sz="300" dirty="0" smtClean="0"/>
              <a:t>#creating training and test dataset</a:t>
            </a:r>
          </a:p>
          <a:p>
            <a:r>
              <a:rPr lang="en-US" sz="300" dirty="0" err="1" smtClean="0"/>
              <a:t>texture_training</a:t>
            </a:r>
            <a:r>
              <a:rPr lang="en-US" sz="300" dirty="0" smtClean="0"/>
              <a:t>=texture[</a:t>
            </a:r>
            <a:r>
              <a:rPr lang="en-US" sz="300" dirty="0" err="1" smtClean="0"/>
              <a:t>sample_texture</a:t>
            </a:r>
            <a:r>
              <a:rPr lang="en-US" sz="300" dirty="0" smtClean="0"/>
              <a:t>,]</a:t>
            </a:r>
          </a:p>
          <a:p>
            <a:r>
              <a:rPr lang="en-US" sz="300" dirty="0" err="1" smtClean="0"/>
              <a:t>texture_test</a:t>
            </a:r>
            <a:r>
              <a:rPr lang="en-US" sz="300" dirty="0" smtClean="0"/>
              <a:t>=texture[-</a:t>
            </a:r>
            <a:r>
              <a:rPr lang="en-US" sz="300" dirty="0" err="1" smtClean="0"/>
              <a:t>sample_texture</a:t>
            </a:r>
            <a:r>
              <a:rPr lang="en-US" sz="300" dirty="0" smtClean="0"/>
              <a:t>,]</a:t>
            </a:r>
          </a:p>
          <a:p>
            <a:endParaRPr lang="en-US" sz="300" dirty="0" smtClean="0"/>
          </a:p>
          <a:p>
            <a:r>
              <a:rPr lang="en-US" sz="300" dirty="0" smtClean="0"/>
              <a:t>#creating levels </a:t>
            </a:r>
          </a:p>
          <a:p>
            <a:r>
              <a:rPr lang="en-US" sz="300" dirty="0" err="1" smtClean="0"/>
              <a:t>texture_training_labels</a:t>
            </a:r>
            <a:r>
              <a:rPr lang="en-US" sz="300" dirty="0" smtClean="0"/>
              <a:t>=texture[</a:t>
            </a:r>
            <a:r>
              <a:rPr lang="en-US" sz="300" dirty="0" err="1" smtClean="0"/>
              <a:t>sample_texture</a:t>
            </a:r>
            <a:r>
              <a:rPr lang="en-US" sz="300" dirty="0" smtClean="0"/>
              <a:t>,]$class</a:t>
            </a:r>
          </a:p>
          <a:p>
            <a:r>
              <a:rPr lang="en-US" sz="300" dirty="0" err="1" smtClean="0"/>
              <a:t>texture_test_labels</a:t>
            </a:r>
            <a:r>
              <a:rPr lang="en-US" sz="300" dirty="0" smtClean="0"/>
              <a:t>=texture[-</a:t>
            </a:r>
            <a:r>
              <a:rPr lang="en-US" sz="300" dirty="0" err="1" smtClean="0"/>
              <a:t>sample_texture</a:t>
            </a:r>
            <a:r>
              <a:rPr lang="en-US" sz="300" dirty="0" smtClean="0"/>
              <a:t>,]$class</a:t>
            </a:r>
          </a:p>
          <a:p>
            <a:endParaRPr lang="en-US" sz="300" dirty="0" smtClean="0"/>
          </a:p>
          <a:p>
            <a:endParaRPr lang="en-US" sz="300" dirty="0" smtClean="0"/>
          </a:p>
          <a:p>
            <a:r>
              <a:rPr lang="en-US" sz="300" dirty="0" smtClean="0"/>
              <a:t>#table for training and test data</a:t>
            </a:r>
          </a:p>
          <a:p>
            <a:r>
              <a:rPr lang="en-US" sz="300" dirty="0" smtClean="0"/>
              <a:t>table(</a:t>
            </a:r>
            <a:r>
              <a:rPr lang="en-US" sz="300" dirty="0" err="1" smtClean="0"/>
              <a:t>texture_training$class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smtClean="0"/>
              <a:t>table(</a:t>
            </a:r>
            <a:r>
              <a:rPr lang="en-US" sz="300" dirty="0" err="1" smtClean="0"/>
              <a:t>texture_test$class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smtClean="0"/>
              <a:t># </a:t>
            </a:r>
            <a:r>
              <a:rPr lang="en-US" sz="300" dirty="0" err="1" smtClean="0"/>
              <a:t>install.packages</a:t>
            </a:r>
            <a:r>
              <a:rPr lang="en-US" sz="300" dirty="0" smtClean="0"/>
              <a:t>("e1071")</a:t>
            </a:r>
          </a:p>
          <a:p>
            <a:r>
              <a:rPr lang="en-US" sz="300" dirty="0" smtClean="0"/>
              <a:t># Training model</a:t>
            </a:r>
          </a:p>
          <a:p>
            <a:r>
              <a:rPr lang="en-US" sz="300" dirty="0" smtClean="0"/>
              <a:t>library(e1071)</a:t>
            </a:r>
          </a:p>
          <a:p>
            <a:r>
              <a:rPr lang="en-US" sz="300" dirty="0" err="1" smtClean="0"/>
              <a:t>texture_classifier</a:t>
            </a:r>
            <a:r>
              <a:rPr lang="en-US" sz="300" dirty="0" smtClean="0"/>
              <a:t>=</a:t>
            </a:r>
            <a:r>
              <a:rPr lang="en-US" sz="300" dirty="0" err="1" smtClean="0"/>
              <a:t>naiveBayes</a:t>
            </a:r>
            <a:r>
              <a:rPr lang="en-US" sz="300" dirty="0" smtClean="0"/>
              <a:t>(</a:t>
            </a:r>
            <a:r>
              <a:rPr lang="en-US" sz="300" dirty="0" err="1" smtClean="0"/>
              <a:t>texture_training,texture_training_labels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endParaRPr lang="en-US" sz="300" dirty="0" smtClean="0"/>
          </a:p>
          <a:p>
            <a:r>
              <a:rPr lang="en-US" sz="300" dirty="0" smtClean="0"/>
              <a:t>#</a:t>
            </a:r>
            <a:r>
              <a:rPr lang="en-US" sz="300" dirty="0" err="1" smtClean="0"/>
              <a:t>Evaluvating</a:t>
            </a:r>
            <a:r>
              <a:rPr lang="en-US" sz="300" dirty="0" smtClean="0"/>
              <a:t> model performance</a:t>
            </a:r>
          </a:p>
          <a:p>
            <a:r>
              <a:rPr lang="en-US" sz="300" dirty="0" err="1" smtClean="0"/>
              <a:t>texture_test_pred</a:t>
            </a:r>
            <a:r>
              <a:rPr lang="en-US" sz="300" dirty="0" smtClean="0"/>
              <a:t>=predict(</a:t>
            </a:r>
            <a:r>
              <a:rPr lang="en-US" sz="300" dirty="0" err="1" smtClean="0"/>
              <a:t>texture_classifier,texture_test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smtClean="0"/>
              <a:t># </a:t>
            </a:r>
            <a:r>
              <a:rPr lang="en-US" sz="300" dirty="0" err="1" smtClean="0"/>
              <a:t>install.packages</a:t>
            </a:r>
            <a:r>
              <a:rPr lang="en-US" sz="300" dirty="0" smtClean="0"/>
              <a:t>("</a:t>
            </a:r>
            <a:r>
              <a:rPr lang="en-US" sz="300" dirty="0" err="1" smtClean="0"/>
              <a:t>gmodels</a:t>
            </a:r>
            <a:r>
              <a:rPr lang="en-US" sz="300" dirty="0" smtClean="0"/>
              <a:t>")</a:t>
            </a:r>
          </a:p>
          <a:p>
            <a:endParaRPr lang="en-US" sz="300" dirty="0" smtClean="0"/>
          </a:p>
          <a:p>
            <a:r>
              <a:rPr lang="en-US" sz="300" dirty="0" smtClean="0"/>
              <a:t>library(</a:t>
            </a:r>
            <a:r>
              <a:rPr lang="en-US" sz="300" dirty="0" err="1" smtClean="0"/>
              <a:t>gmodels</a:t>
            </a:r>
            <a:r>
              <a:rPr lang="en-US" sz="300" dirty="0" smtClean="0"/>
              <a:t>)</a:t>
            </a:r>
          </a:p>
          <a:p>
            <a:r>
              <a:rPr lang="en-US" sz="300" dirty="0" err="1" smtClean="0"/>
              <a:t>CrossTable</a:t>
            </a:r>
            <a:r>
              <a:rPr lang="en-US" sz="300" dirty="0" smtClean="0"/>
              <a:t>(</a:t>
            </a:r>
            <a:r>
              <a:rPr lang="en-US" sz="300" dirty="0" err="1" smtClean="0"/>
              <a:t>texture_test_pred,texture_test_labels</a:t>
            </a:r>
            <a:r>
              <a:rPr lang="en-US" sz="300" dirty="0" smtClean="0"/>
              <a:t>,</a:t>
            </a:r>
          </a:p>
          <a:p>
            <a:r>
              <a:rPr lang="en-US" sz="300" dirty="0" smtClean="0"/>
              <a:t>           </a:t>
            </a:r>
            <a:r>
              <a:rPr lang="en-US" sz="300" dirty="0" err="1" smtClean="0"/>
              <a:t>prop.chisq</a:t>
            </a:r>
            <a:r>
              <a:rPr lang="en-US" sz="300" dirty="0" smtClean="0"/>
              <a:t> = FALSE, </a:t>
            </a:r>
          </a:p>
          <a:p>
            <a:r>
              <a:rPr lang="en-US" sz="300" dirty="0" smtClean="0"/>
              <a:t>           prop.t = FALSE, </a:t>
            </a:r>
          </a:p>
          <a:p>
            <a:r>
              <a:rPr lang="en-US" sz="300" dirty="0" smtClean="0"/>
              <a:t>           </a:t>
            </a:r>
            <a:r>
              <a:rPr lang="en-US" sz="300" dirty="0" err="1" smtClean="0"/>
              <a:t>prop.r</a:t>
            </a:r>
            <a:r>
              <a:rPr lang="en-US" sz="300" dirty="0" smtClean="0"/>
              <a:t> = FALSE, </a:t>
            </a:r>
            <a:r>
              <a:rPr lang="en-US" sz="300" dirty="0" err="1" smtClean="0"/>
              <a:t>dnn</a:t>
            </a:r>
            <a:r>
              <a:rPr lang="en-US" sz="300" dirty="0" smtClean="0"/>
              <a:t> = c('predicted', 'actual'))</a:t>
            </a:r>
          </a:p>
          <a:p>
            <a:endParaRPr lang="en-US" sz="300" dirty="0" smtClean="0"/>
          </a:p>
          <a:p>
            <a:endParaRPr lang="en-US" sz="300" dirty="0" smtClean="0"/>
          </a:p>
          <a:p>
            <a:r>
              <a:rPr lang="en-US" sz="300" dirty="0" smtClean="0"/>
              <a:t>#try to improve model performance</a:t>
            </a:r>
          </a:p>
          <a:p>
            <a:r>
              <a:rPr lang="en-US" sz="300" dirty="0" smtClean="0"/>
              <a:t>texture_classifier2=</a:t>
            </a:r>
            <a:r>
              <a:rPr lang="en-US" sz="300" dirty="0" err="1" smtClean="0"/>
              <a:t>naiveBayes</a:t>
            </a:r>
            <a:r>
              <a:rPr lang="en-US" sz="300" dirty="0" smtClean="0"/>
              <a:t>(</a:t>
            </a:r>
            <a:r>
              <a:rPr lang="en-US" sz="300" dirty="0" err="1" smtClean="0"/>
              <a:t>texture_training,texture_training_labels,laplace</a:t>
            </a:r>
            <a:r>
              <a:rPr lang="en-US" sz="300" dirty="0" smtClean="0"/>
              <a:t> = 1)</a:t>
            </a:r>
          </a:p>
          <a:p>
            <a:r>
              <a:rPr lang="en-US" sz="300" dirty="0" smtClean="0"/>
              <a:t>texture_test_pred2=predict(texture_classifier2,texture_test)</a:t>
            </a:r>
          </a:p>
          <a:p>
            <a:r>
              <a:rPr lang="en-US" sz="300" dirty="0" err="1" smtClean="0"/>
              <a:t>ct</a:t>
            </a:r>
            <a:r>
              <a:rPr lang="en-US" sz="300" dirty="0" smtClean="0"/>
              <a:t> &lt;- </a:t>
            </a:r>
            <a:r>
              <a:rPr lang="en-US" sz="300" dirty="0" err="1" smtClean="0"/>
              <a:t>CrossTable</a:t>
            </a:r>
            <a:r>
              <a:rPr lang="en-US" sz="300" dirty="0" smtClean="0"/>
              <a:t>(texture_test_pred2,texture_test_labels,prop.chisq = FALSE, prop.t = FALSE, </a:t>
            </a:r>
            <a:r>
              <a:rPr lang="en-US" sz="300" dirty="0" err="1" smtClean="0"/>
              <a:t>prop.r</a:t>
            </a:r>
            <a:r>
              <a:rPr lang="en-US" sz="300" dirty="0" smtClean="0"/>
              <a:t> = FALSE, </a:t>
            </a:r>
            <a:r>
              <a:rPr lang="en-US" sz="300" dirty="0" err="1" smtClean="0"/>
              <a:t>dnn</a:t>
            </a:r>
            <a:r>
              <a:rPr lang="en-US" sz="300" dirty="0" smtClean="0"/>
              <a:t> = c('predicted', 'actual'))</a:t>
            </a:r>
          </a:p>
          <a:p>
            <a:endParaRPr lang="en-US" sz="300" dirty="0" smtClean="0"/>
          </a:p>
          <a:p>
            <a:r>
              <a:rPr lang="en-US" sz="300" dirty="0" err="1" smtClean="0"/>
              <a:t>ct$t</a:t>
            </a:r>
            <a:endParaRPr lang="en-US" sz="300" dirty="0" smtClean="0"/>
          </a:p>
          <a:p>
            <a:endParaRPr lang="en-US" sz="300" dirty="0" smtClean="0"/>
          </a:p>
          <a:p>
            <a:endParaRPr lang="en-US" sz="300" dirty="0" smtClean="0"/>
          </a:p>
          <a:p>
            <a:r>
              <a:rPr lang="en-US" sz="300" dirty="0" err="1" smtClean="0"/>
              <a:t>akurasi</a:t>
            </a:r>
            <a:r>
              <a:rPr lang="en-US" sz="300" dirty="0" smtClean="0"/>
              <a:t> &lt;- (</a:t>
            </a:r>
            <a:r>
              <a:rPr lang="en-US" sz="300" dirty="0" err="1" smtClean="0"/>
              <a:t>ct$t</a:t>
            </a:r>
            <a:r>
              <a:rPr lang="en-US" sz="300" dirty="0" smtClean="0"/>
              <a:t>[1,1] + </a:t>
            </a:r>
            <a:r>
              <a:rPr lang="en-US" sz="300" dirty="0" err="1" smtClean="0"/>
              <a:t>ct$t</a:t>
            </a:r>
            <a:r>
              <a:rPr lang="en-US" sz="300" dirty="0" smtClean="0"/>
              <a:t>[2,2]) / dim(</a:t>
            </a:r>
            <a:r>
              <a:rPr lang="en-US" sz="300" dirty="0" err="1" smtClean="0"/>
              <a:t>texture_test</a:t>
            </a:r>
            <a:r>
              <a:rPr lang="en-US" sz="300" dirty="0" smtClean="0"/>
              <a:t>)[1]</a:t>
            </a:r>
          </a:p>
          <a:p>
            <a:r>
              <a:rPr lang="en-US" sz="300" dirty="0" err="1" smtClean="0"/>
              <a:t>akurasi</a:t>
            </a:r>
            <a:endParaRPr lang="en-US" sz="300" dirty="0" smtClean="0"/>
          </a:p>
          <a:p>
            <a:endParaRPr lang="en-US" sz="300" dirty="0" smtClean="0"/>
          </a:p>
          <a:p>
            <a:endParaRPr lang="en-US" sz="3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943600" y="2203704"/>
            <a:ext cx="5952744" cy="1200329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#  </a:t>
            </a:r>
            <a:r>
              <a:rPr lang="en-US" dirty="0" err="1" smtClean="0"/>
              <a:t>menghitung</a:t>
            </a:r>
            <a:r>
              <a:rPr lang="en-US" dirty="0" smtClean="0"/>
              <a:t> overall accuracy</a:t>
            </a:r>
          </a:p>
          <a:p>
            <a:endParaRPr lang="en-US" dirty="0"/>
          </a:p>
          <a:p>
            <a:r>
              <a:rPr lang="fr-FR" dirty="0" err="1" smtClean="0"/>
              <a:t>akurasi</a:t>
            </a:r>
            <a:r>
              <a:rPr lang="fr-FR" dirty="0" smtClean="0"/>
              <a:t> &lt;- (</a:t>
            </a:r>
            <a:r>
              <a:rPr lang="fr-FR" dirty="0" err="1" smtClean="0"/>
              <a:t>ct$t</a:t>
            </a:r>
            <a:r>
              <a:rPr lang="fr-FR" dirty="0" smtClean="0"/>
              <a:t>[1,1] + </a:t>
            </a:r>
            <a:r>
              <a:rPr lang="fr-FR" dirty="0" err="1" smtClean="0"/>
              <a:t>ct$t</a:t>
            </a:r>
            <a:r>
              <a:rPr lang="fr-FR" dirty="0" smtClean="0"/>
              <a:t>[2,2]) / </a:t>
            </a:r>
            <a:r>
              <a:rPr lang="fr-FR" dirty="0" err="1" smtClean="0"/>
              <a:t>dim</a:t>
            </a:r>
            <a:r>
              <a:rPr lang="fr-FR" dirty="0" smtClean="0"/>
              <a:t>(</a:t>
            </a:r>
            <a:r>
              <a:rPr lang="fr-FR" dirty="0" err="1" smtClean="0"/>
              <a:t>texture_test</a:t>
            </a:r>
            <a:r>
              <a:rPr lang="fr-FR" dirty="0" smtClean="0"/>
              <a:t>)[1]</a:t>
            </a:r>
          </a:p>
          <a:p>
            <a:r>
              <a:rPr lang="fr-FR" dirty="0" err="1" smtClean="0"/>
              <a:t>akurasi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47716" y="3911600"/>
            <a:ext cx="6548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texture &lt;- read.csv("PCA-texture-cement-wood.csv", header=TRUE)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541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Cuaca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056419" y="2733460"/>
            <a:ext cx="32973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Naive Bayes Classifier for Discrete Predictors</a:t>
            </a:r>
          </a:p>
          <a:p>
            <a:endParaRPr lang="en-US" sz="1200" dirty="0" smtClean="0"/>
          </a:p>
          <a:p>
            <a:r>
              <a:rPr lang="en-US" sz="1200" dirty="0" smtClean="0"/>
              <a:t>Call:</a:t>
            </a:r>
          </a:p>
          <a:p>
            <a:r>
              <a:rPr lang="en-US" sz="1200" dirty="0" err="1" smtClean="0"/>
              <a:t>naiveBayes.default</a:t>
            </a:r>
            <a:r>
              <a:rPr lang="en-US" sz="1200" dirty="0" smtClean="0"/>
              <a:t>(x = X, y = Y, </a:t>
            </a:r>
            <a:r>
              <a:rPr lang="en-US" sz="1200" dirty="0" err="1" smtClean="0"/>
              <a:t>laplace</a:t>
            </a:r>
            <a:r>
              <a:rPr lang="en-US" sz="1200" dirty="0" smtClean="0"/>
              <a:t> = </a:t>
            </a:r>
            <a:r>
              <a:rPr lang="en-US" sz="1200" dirty="0" err="1" smtClean="0"/>
              <a:t>laplace</a:t>
            </a:r>
            <a:r>
              <a:rPr lang="en-US" sz="1200" dirty="0" smtClean="0"/>
              <a:t>)</a:t>
            </a:r>
          </a:p>
          <a:p>
            <a:endParaRPr lang="en-US" sz="1200" dirty="0" smtClean="0"/>
          </a:p>
          <a:p>
            <a:r>
              <a:rPr lang="en-US" sz="1200" dirty="0" smtClean="0"/>
              <a:t>A-priori probabilities:</a:t>
            </a:r>
          </a:p>
          <a:p>
            <a:r>
              <a:rPr lang="en-US" sz="1200" dirty="0" smtClean="0"/>
              <a:t>Y</a:t>
            </a:r>
          </a:p>
          <a:p>
            <a:r>
              <a:rPr lang="en-US" sz="1200" dirty="0" err="1" smtClean="0"/>
              <a:t>tidak</a:t>
            </a:r>
            <a:r>
              <a:rPr lang="en-US" sz="1200" dirty="0" smtClean="0"/>
              <a:t>    </a:t>
            </a:r>
            <a:r>
              <a:rPr lang="en-US" sz="1200" dirty="0" err="1" smtClean="0"/>
              <a:t>ya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  0.5   0.5 </a:t>
            </a:r>
          </a:p>
          <a:p>
            <a:endParaRPr lang="en-US" sz="1200" dirty="0" smtClean="0"/>
          </a:p>
          <a:p>
            <a:r>
              <a:rPr lang="en-US" sz="1200" dirty="0" smtClean="0"/>
              <a:t>Conditional probabilities:</a:t>
            </a:r>
          </a:p>
          <a:p>
            <a:r>
              <a:rPr lang="en-US" sz="1200" dirty="0" smtClean="0"/>
              <a:t>       </a:t>
            </a:r>
            <a:r>
              <a:rPr lang="en-US" sz="1200" dirty="0" err="1" smtClean="0"/>
              <a:t>Cuaca</a:t>
            </a:r>
            <a:endParaRPr lang="en-US" sz="1200" dirty="0" smtClean="0"/>
          </a:p>
          <a:p>
            <a:r>
              <a:rPr lang="en-US" sz="1200" dirty="0" smtClean="0"/>
              <a:t>Y           </a:t>
            </a:r>
            <a:r>
              <a:rPr lang="en-US" sz="1200" dirty="0" err="1" smtClean="0"/>
              <a:t>cerah</a:t>
            </a:r>
            <a:r>
              <a:rPr lang="en-US" sz="1200" dirty="0" smtClean="0"/>
              <a:t>     </a:t>
            </a:r>
            <a:r>
              <a:rPr lang="en-US" sz="1200" dirty="0" err="1" smtClean="0"/>
              <a:t>hujan</a:t>
            </a:r>
            <a:endParaRPr lang="en-US" sz="1200" dirty="0" smtClean="0"/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tidak</a:t>
            </a:r>
            <a:r>
              <a:rPr lang="en-US" sz="1200" dirty="0" smtClean="0"/>
              <a:t> 0.3333333 0.6666667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ya</a:t>
            </a:r>
            <a:r>
              <a:rPr lang="en-US" sz="1200" dirty="0" smtClean="0"/>
              <a:t>    1.0000000 0.0000000</a:t>
            </a:r>
          </a:p>
          <a:p>
            <a:endParaRPr lang="en-US" sz="1200" dirty="0" smtClean="0"/>
          </a:p>
          <a:p>
            <a:r>
              <a:rPr lang="en-US" sz="1200" dirty="0" smtClean="0"/>
              <a:t>       </a:t>
            </a:r>
            <a:r>
              <a:rPr lang="en-US" sz="1200" dirty="0" err="1" smtClean="0"/>
              <a:t>Temperatur</a:t>
            </a:r>
            <a:endParaRPr lang="en-US" sz="1200" dirty="0" smtClean="0"/>
          </a:p>
          <a:p>
            <a:r>
              <a:rPr lang="en-US" sz="1200" dirty="0" smtClean="0"/>
              <a:t>Y          normal    </a:t>
            </a:r>
            <a:r>
              <a:rPr lang="en-US" sz="1200" dirty="0" err="1" smtClean="0"/>
              <a:t>tinggi</a:t>
            </a:r>
            <a:endParaRPr lang="en-US" sz="1200" dirty="0" smtClean="0"/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tidak</a:t>
            </a:r>
            <a:r>
              <a:rPr lang="en-US" sz="1200" dirty="0" smtClean="0"/>
              <a:t> 0.3333333 0.6666667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ya</a:t>
            </a:r>
            <a:r>
              <a:rPr lang="en-US" sz="1200" dirty="0" smtClean="0"/>
              <a:t>    0.6666667 0.3333333</a:t>
            </a:r>
            <a:endParaRPr lang="en-US" sz="1200" dirty="0"/>
          </a:p>
        </p:txBody>
      </p:sp>
      <p:graphicFrame>
        <p:nvGraphicFramePr>
          <p:cNvPr id="10" name="Group 19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5245295"/>
              </p:ext>
            </p:extLst>
          </p:nvPr>
        </p:nvGraphicFramePr>
        <p:xfrm>
          <a:off x="6304546" y="168442"/>
          <a:ext cx="5678905" cy="2133600"/>
        </p:xfrm>
        <a:graphic>
          <a:graphicData uri="http://schemas.openxmlformats.org/drawingml/2006/table">
            <a:tbl>
              <a:tblPr/>
              <a:tblGrid>
                <a:gridCol w="560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7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4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#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Cuaca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Temperatur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Berolahraga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tinggi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hujan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tinggi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tinggi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hujan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ya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838200" y="2167774"/>
            <a:ext cx="6948054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</a:t>
            </a:r>
            <a:r>
              <a:rPr lang="en-US" b="1" dirty="0" smtClean="0"/>
              <a:t>prior</a:t>
            </a:r>
            <a:r>
              <a:rPr lang="en-US" dirty="0" smtClean="0"/>
              <a:t> (</a:t>
            </a:r>
            <a:r>
              <a:rPr lang="en-US" dirty="0" err="1" smtClean="0"/>
              <a:t>awal</a:t>
            </a:r>
            <a:r>
              <a:rPr lang="en-US" dirty="0" smtClean="0"/>
              <a:t>) :</a:t>
            </a:r>
          </a:p>
          <a:p>
            <a:pPr lvl="1"/>
            <a:r>
              <a:rPr lang="en-US" dirty="0" smtClean="0"/>
              <a:t>P(</a:t>
            </a:r>
            <a:r>
              <a:rPr lang="en-US" dirty="0" err="1" smtClean="0"/>
              <a:t>Berolahraga</a:t>
            </a:r>
            <a:r>
              <a:rPr lang="en-US" dirty="0" smtClean="0"/>
              <a:t>=</a:t>
            </a:r>
            <a:r>
              <a:rPr lang="en-US" dirty="0" err="1"/>
              <a:t>y</a:t>
            </a:r>
            <a:r>
              <a:rPr lang="en-US" dirty="0" err="1" smtClean="0"/>
              <a:t>a</a:t>
            </a:r>
            <a:r>
              <a:rPr lang="en-US" dirty="0" smtClean="0"/>
              <a:t>)            = P(y) = 3/6 = 0.5</a:t>
            </a:r>
          </a:p>
          <a:p>
            <a:pPr lvl="1"/>
            <a:r>
              <a:rPr lang="en-US" dirty="0" smtClean="0"/>
              <a:t>P(</a:t>
            </a:r>
            <a:r>
              <a:rPr lang="en-US" dirty="0" err="1" smtClean="0"/>
              <a:t>Berolahraga</a:t>
            </a:r>
            <a:r>
              <a:rPr lang="en-US" dirty="0" smtClean="0"/>
              <a:t>=</a:t>
            </a:r>
            <a:r>
              <a:rPr lang="en-US" dirty="0" err="1"/>
              <a:t>t</a:t>
            </a:r>
            <a:r>
              <a:rPr lang="en-US" dirty="0" err="1" smtClean="0"/>
              <a:t>idak</a:t>
            </a:r>
            <a:r>
              <a:rPr lang="en-US" dirty="0" smtClean="0"/>
              <a:t>)       = P(t) = 3/6 = 0.5 </a:t>
            </a:r>
          </a:p>
          <a:p>
            <a:pPr lvl="1"/>
            <a:r>
              <a:rPr lang="en-US" dirty="0" smtClean="0"/>
              <a:t>P(</a:t>
            </a:r>
            <a:r>
              <a:rPr lang="en-US" dirty="0" err="1" smtClean="0"/>
              <a:t>Cuaca</a:t>
            </a:r>
            <a:r>
              <a:rPr lang="en-US" dirty="0" smtClean="0"/>
              <a:t>=</a:t>
            </a:r>
            <a:r>
              <a:rPr lang="en-US" dirty="0" err="1" smtClean="0"/>
              <a:t>cerah</a:t>
            </a:r>
            <a:r>
              <a:rPr lang="en-US" dirty="0" smtClean="0"/>
              <a:t>)                 = P(c) = 4/6 = 0.67</a:t>
            </a:r>
          </a:p>
          <a:p>
            <a:pPr lvl="1"/>
            <a:r>
              <a:rPr lang="en-US" dirty="0" smtClean="0"/>
              <a:t>P(</a:t>
            </a:r>
            <a:r>
              <a:rPr lang="en-US" dirty="0" err="1" smtClean="0"/>
              <a:t>Cuaca</a:t>
            </a:r>
            <a:r>
              <a:rPr lang="en-US" dirty="0" smtClean="0"/>
              <a:t>=</a:t>
            </a:r>
            <a:r>
              <a:rPr lang="en-US" dirty="0" err="1" smtClean="0"/>
              <a:t>hujan</a:t>
            </a:r>
            <a:r>
              <a:rPr lang="en-US" dirty="0" smtClean="0"/>
              <a:t>)                 = P(h) = 2/6 = 0.33</a:t>
            </a:r>
          </a:p>
          <a:p>
            <a:pPr lvl="1"/>
            <a:r>
              <a:rPr lang="en-US" dirty="0" smtClean="0"/>
              <a:t>P(</a:t>
            </a:r>
            <a:r>
              <a:rPr lang="en-US" dirty="0" err="1" smtClean="0"/>
              <a:t>Temperatur</a:t>
            </a:r>
            <a:r>
              <a:rPr lang="en-US" dirty="0" smtClean="0"/>
              <a:t>=normal)    = P(n) = 3/6 = 0.5</a:t>
            </a:r>
          </a:p>
          <a:p>
            <a:pPr lvl="1"/>
            <a:r>
              <a:rPr lang="en-US" dirty="0" smtClean="0"/>
              <a:t>P(</a:t>
            </a:r>
            <a:r>
              <a:rPr lang="en-US" dirty="0" err="1" smtClean="0"/>
              <a:t>Temperatur</a:t>
            </a:r>
            <a:r>
              <a:rPr lang="en-US" dirty="0" smtClean="0"/>
              <a:t>=</a:t>
            </a:r>
            <a:r>
              <a:rPr lang="en-US" dirty="0" err="1" smtClean="0"/>
              <a:t>tinggi</a:t>
            </a:r>
            <a:r>
              <a:rPr lang="en-US" dirty="0" smtClean="0"/>
              <a:t>)       = P(</a:t>
            </a:r>
            <a:r>
              <a:rPr lang="en-US" dirty="0"/>
              <a:t>g</a:t>
            </a:r>
            <a:r>
              <a:rPr lang="en-US" dirty="0" smtClean="0"/>
              <a:t>) = 3/6 = 0.5</a:t>
            </a:r>
          </a:p>
          <a:p>
            <a:pPr lvl="1"/>
            <a:r>
              <a:rPr lang="en-US" dirty="0" smtClean="0"/>
              <a:t>P(c, y) = 3/6 = 0.5</a:t>
            </a:r>
          </a:p>
          <a:p>
            <a:pPr lvl="1"/>
            <a:r>
              <a:rPr lang="en-US" dirty="0" smtClean="0"/>
              <a:t>P(h, y) = 0</a:t>
            </a:r>
          </a:p>
          <a:p>
            <a:pPr lvl="1"/>
            <a:r>
              <a:rPr lang="en-US" dirty="0" smtClean="0"/>
              <a:t>P(c, t)  = 1/6 = 0.17</a:t>
            </a:r>
          </a:p>
          <a:p>
            <a:pPr lvl="1"/>
            <a:r>
              <a:rPr lang="en-US" dirty="0" smtClean="0"/>
              <a:t>P(h, t)  = 2/6 = 0.33</a:t>
            </a:r>
          </a:p>
          <a:p>
            <a:pPr lvl="1"/>
            <a:r>
              <a:rPr lang="en-US" dirty="0" smtClean="0"/>
              <a:t>P(n, y) = 2/6 = 0.33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P(c, n, y) = 2/6 = 0.33</a:t>
            </a:r>
          </a:p>
          <a:p>
            <a:pPr marL="457200" lvl="1" indent="0">
              <a:buNone/>
            </a:pP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556248" y="2660904"/>
            <a:ext cx="2002536" cy="1389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455664" y="2990088"/>
            <a:ext cx="1536192" cy="12710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6987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Cuaca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056419" y="2733460"/>
            <a:ext cx="32973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Naive Bayes Classifier for Discrete Predictors</a:t>
            </a:r>
          </a:p>
          <a:p>
            <a:endParaRPr lang="en-US" sz="1200" dirty="0" smtClean="0"/>
          </a:p>
          <a:p>
            <a:r>
              <a:rPr lang="en-US" sz="1200" dirty="0" smtClean="0"/>
              <a:t>Call:</a:t>
            </a:r>
          </a:p>
          <a:p>
            <a:r>
              <a:rPr lang="en-US" sz="1200" dirty="0" err="1" smtClean="0"/>
              <a:t>naiveBayes.default</a:t>
            </a:r>
            <a:r>
              <a:rPr lang="en-US" sz="1200" dirty="0" smtClean="0"/>
              <a:t>(x = X, y = Y, </a:t>
            </a:r>
            <a:r>
              <a:rPr lang="en-US" sz="1200" dirty="0" err="1" smtClean="0"/>
              <a:t>laplace</a:t>
            </a:r>
            <a:r>
              <a:rPr lang="en-US" sz="1200" dirty="0" smtClean="0"/>
              <a:t> = </a:t>
            </a:r>
            <a:r>
              <a:rPr lang="en-US" sz="1200" dirty="0" err="1" smtClean="0"/>
              <a:t>laplace</a:t>
            </a:r>
            <a:r>
              <a:rPr lang="en-US" sz="1200" dirty="0" smtClean="0"/>
              <a:t>)</a:t>
            </a:r>
          </a:p>
          <a:p>
            <a:endParaRPr lang="en-US" sz="1200" dirty="0" smtClean="0"/>
          </a:p>
          <a:p>
            <a:r>
              <a:rPr lang="en-US" sz="1200" dirty="0" smtClean="0"/>
              <a:t>A-priori probabilities:</a:t>
            </a:r>
          </a:p>
          <a:p>
            <a:r>
              <a:rPr lang="en-US" sz="1200" dirty="0" smtClean="0"/>
              <a:t>Y</a:t>
            </a:r>
          </a:p>
          <a:p>
            <a:r>
              <a:rPr lang="en-US" sz="1200" dirty="0" err="1" smtClean="0"/>
              <a:t>tidak</a:t>
            </a:r>
            <a:r>
              <a:rPr lang="en-US" sz="1200" dirty="0" smtClean="0"/>
              <a:t>    </a:t>
            </a:r>
            <a:r>
              <a:rPr lang="en-US" sz="1200" dirty="0" err="1" smtClean="0"/>
              <a:t>ya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  0.5   0.5 </a:t>
            </a:r>
          </a:p>
          <a:p>
            <a:endParaRPr lang="en-US" sz="1200" dirty="0" smtClean="0"/>
          </a:p>
          <a:p>
            <a:r>
              <a:rPr lang="en-US" sz="1200" dirty="0" smtClean="0"/>
              <a:t>Conditional probabilities:</a:t>
            </a:r>
          </a:p>
          <a:p>
            <a:r>
              <a:rPr lang="en-US" sz="1200" dirty="0" smtClean="0"/>
              <a:t>       </a:t>
            </a:r>
            <a:r>
              <a:rPr lang="en-US" sz="1200" dirty="0" err="1" smtClean="0"/>
              <a:t>Cuaca</a:t>
            </a:r>
            <a:endParaRPr lang="en-US" sz="1200" dirty="0" smtClean="0"/>
          </a:p>
          <a:p>
            <a:r>
              <a:rPr lang="en-US" sz="1200" dirty="0" smtClean="0"/>
              <a:t>Y           </a:t>
            </a:r>
            <a:r>
              <a:rPr lang="en-US" sz="1200" dirty="0" err="1" smtClean="0"/>
              <a:t>cerah</a:t>
            </a:r>
            <a:r>
              <a:rPr lang="en-US" sz="1200" dirty="0" smtClean="0"/>
              <a:t>     </a:t>
            </a:r>
            <a:r>
              <a:rPr lang="en-US" sz="1200" dirty="0" err="1" smtClean="0"/>
              <a:t>hujan</a:t>
            </a:r>
            <a:endParaRPr lang="en-US" sz="1200" dirty="0" smtClean="0"/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tidak</a:t>
            </a:r>
            <a:r>
              <a:rPr lang="en-US" sz="1200" dirty="0" smtClean="0"/>
              <a:t> 0.3333333 0.6666667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ya</a:t>
            </a:r>
            <a:r>
              <a:rPr lang="en-US" sz="1200" dirty="0" smtClean="0"/>
              <a:t>    1.0000000 0.0000000</a:t>
            </a:r>
          </a:p>
          <a:p>
            <a:endParaRPr lang="en-US" sz="1200" dirty="0" smtClean="0"/>
          </a:p>
          <a:p>
            <a:r>
              <a:rPr lang="en-US" sz="1200" dirty="0" smtClean="0"/>
              <a:t>       </a:t>
            </a:r>
            <a:r>
              <a:rPr lang="en-US" sz="1200" dirty="0" err="1" smtClean="0"/>
              <a:t>Temperatur</a:t>
            </a:r>
            <a:endParaRPr lang="en-US" sz="1200" dirty="0" smtClean="0"/>
          </a:p>
          <a:p>
            <a:r>
              <a:rPr lang="en-US" sz="1200" dirty="0" smtClean="0"/>
              <a:t>Y          normal    </a:t>
            </a:r>
            <a:r>
              <a:rPr lang="en-US" sz="1200" dirty="0" err="1" smtClean="0"/>
              <a:t>tinggi</a:t>
            </a:r>
            <a:endParaRPr lang="en-US" sz="1200" dirty="0" smtClean="0"/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tidak</a:t>
            </a:r>
            <a:r>
              <a:rPr lang="en-US" sz="1200" dirty="0" smtClean="0"/>
              <a:t> 0.3333333 0.6666667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ya</a:t>
            </a:r>
            <a:r>
              <a:rPr lang="en-US" sz="1200" dirty="0" smtClean="0"/>
              <a:t>    0.6666667 0.3333333</a:t>
            </a:r>
            <a:endParaRPr lang="en-US" sz="1200" dirty="0"/>
          </a:p>
        </p:txBody>
      </p:sp>
      <p:graphicFrame>
        <p:nvGraphicFramePr>
          <p:cNvPr id="10" name="Group 19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5245295"/>
              </p:ext>
            </p:extLst>
          </p:nvPr>
        </p:nvGraphicFramePr>
        <p:xfrm>
          <a:off x="6304546" y="168442"/>
          <a:ext cx="5678905" cy="2133600"/>
        </p:xfrm>
        <a:graphic>
          <a:graphicData uri="http://schemas.openxmlformats.org/drawingml/2006/table">
            <a:tbl>
              <a:tblPr/>
              <a:tblGrid>
                <a:gridCol w="560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7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4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#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Cuaca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Temperatur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Berolahraga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tinggi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hujan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tinggi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tinggi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hujan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ya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67145" y="1887371"/>
            <a:ext cx="7218219" cy="4351338"/>
          </a:xfrm>
        </p:spPr>
        <p:txBody>
          <a:bodyPr>
            <a:normAutofit/>
          </a:bodyPr>
          <a:lstStyle/>
          <a:p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</a:t>
            </a:r>
            <a:r>
              <a:rPr lang="en-US" b="1" dirty="0" err="1" smtClean="0"/>
              <a:t>bersyarat</a:t>
            </a:r>
            <a:r>
              <a:rPr lang="en-US" dirty="0" smtClean="0"/>
              <a:t> P(H/E) :</a:t>
            </a:r>
          </a:p>
          <a:p>
            <a:pPr lvl="1"/>
            <a:r>
              <a:rPr lang="en-US" dirty="0" smtClean="0"/>
              <a:t>P(</a:t>
            </a:r>
            <a:r>
              <a:rPr lang="en-US" dirty="0" err="1" smtClean="0"/>
              <a:t>Cuaca</a:t>
            </a:r>
            <a:r>
              <a:rPr lang="en-US" dirty="0" smtClean="0"/>
              <a:t>=</a:t>
            </a:r>
            <a:r>
              <a:rPr lang="en-US" dirty="0" err="1" smtClean="0"/>
              <a:t>cerah</a:t>
            </a:r>
            <a:r>
              <a:rPr lang="en-US" dirty="0" smtClean="0"/>
              <a:t> | </a:t>
            </a:r>
            <a:r>
              <a:rPr lang="en-US" dirty="0" err="1" smtClean="0"/>
              <a:t>Berolahraga</a:t>
            </a:r>
            <a:r>
              <a:rPr lang="en-US" dirty="0" smtClean="0"/>
              <a:t>=</a:t>
            </a:r>
            <a:r>
              <a:rPr lang="en-US" dirty="0" err="1" smtClean="0"/>
              <a:t>ya</a:t>
            </a:r>
            <a:r>
              <a:rPr lang="en-US" dirty="0" smtClean="0"/>
              <a:t>)    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= P(c | y) =  P(</a:t>
            </a:r>
            <a:r>
              <a:rPr lang="en-US" dirty="0" err="1" smtClean="0"/>
              <a:t>c,y</a:t>
            </a:r>
            <a:r>
              <a:rPr lang="en-US" dirty="0" smtClean="0"/>
              <a:t>) / P(y) = 0.5 / 0.5 = 1</a:t>
            </a:r>
          </a:p>
          <a:p>
            <a:pPr lvl="1"/>
            <a:r>
              <a:rPr lang="en-US" dirty="0" smtClean="0"/>
              <a:t>P(</a:t>
            </a:r>
            <a:r>
              <a:rPr lang="en-US" dirty="0" err="1" smtClean="0"/>
              <a:t>Cuaca</a:t>
            </a:r>
            <a:r>
              <a:rPr lang="en-US" dirty="0" smtClean="0"/>
              <a:t>=</a:t>
            </a:r>
            <a:r>
              <a:rPr lang="en-US" dirty="0" err="1" smtClean="0"/>
              <a:t>cerah</a:t>
            </a:r>
            <a:r>
              <a:rPr lang="en-US" dirty="0" smtClean="0"/>
              <a:t> | </a:t>
            </a:r>
            <a:r>
              <a:rPr lang="en-US" dirty="0" err="1" smtClean="0"/>
              <a:t>Berolahraga</a:t>
            </a:r>
            <a:r>
              <a:rPr lang="en-US" dirty="0" smtClean="0"/>
              <a:t>=</a:t>
            </a:r>
            <a:r>
              <a:rPr lang="en-US" dirty="0" err="1" smtClean="0"/>
              <a:t>tidak</a:t>
            </a:r>
            <a:r>
              <a:rPr lang="en-US" dirty="0" smtClean="0"/>
              <a:t>)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= P(c | t) = P(</a:t>
            </a:r>
            <a:r>
              <a:rPr lang="en-US" dirty="0" err="1" smtClean="0"/>
              <a:t>c,t</a:t>
            </a:r>
            <a:r>
              <a:rPr lang="en-US" dirty="0" smtClean="0"/>
              <a:t>) / P(t) = 0.17 / 0.5 = 0.33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…</a:t>
            </a:r>
          </a:p>
          <a:p>
            <a:pPr lvl="1"/>
            <a:r>
              <a:rPr lang="en-US" dirty="0" smtClean="0"/>
              <a:t>P(</a:t>
            </a:r>
            <a:r>
              <a:rPr lang="en-US" dirty="0" err="1" smtClean="0"/>
              <a:t>Temperatur</a:t>
            </a:r>
            <a:r>
              <a:rPr lang="en-US" dirty="0" smtClean="0"/>
              <a:t>=normal | </a:t>
            </a:r>
            <a:r>
              <a:rPr lang="en-US" dirty="0" err="1" smtClean="0"/>
              <a:t>Berolahraga</a:t>
            </a:r>
            <a:r>
              <a:rPr lang="en-US" dirty="0" smtClean="0"/>
              <a:t>=</a:t>
            </a:r>
            <a:r>
              <a:rPr lang="en-US" dirty="0" err="1" smtClean="0"/>
              <a:t>ya</a:t>
            </a:r>
            <a:r>
              <a:rPr lang="en-US" dirty="0" smtClean="0"/>
              <a:t>)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= P(n | y) = P(</a:t>
            </a:r>
            <a:r>
              <a:rPr lang="en-US" dirty="0" err="1" smtClean="0"/>
              <a:t>n,y</a:t>
            </a:r>
            <a:r>
              <a:rPr lang="en-US" dirty="0" smtClean="0"/>
              <a:t>) / P(y) =  0.33 / 0.5 = 0.6667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583509"/>
              </p:ext>
            </p:extLst>
          </p:nvPr>
        </p:nvGraphicFramePr>
        <p:xfrm>
          <a:off x="3773376" y="168442"/>
          <a:ext cx="2099758" cy="653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4" imgW="1346040" imgH="419040" progId="Equation.3">
                  <p:embed/>
                </p:oleObj>
              </mc:Choice>
              <mc:Fallback>
                <p:oleObj name="Equation" r:id="rId4" imgW="1346040" imgH="419040" progId="Equation.3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376" y="168442"/>
                        <a:ext cx="2099758" cy="6533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Arrow Connector 3"/>
          <p:cNvCxnSpPr/>
          <p:nvPr/>
        </p:nvCxnSpPr>
        <p:spPr>
          <a:xfrm>
            <a:off x="5980176" y="2971800"/>
            <a:ext cx="2076243" cy="24597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135624" y="3858768"/>
            <a:ext cx="1920795" cy="1344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665976" y="5056632"/>
            <a:ext cx="1390443" cy="12527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955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Cuaca</a:t>
            </a:r>
            <a:endParaRPr lang="en-US" dirty="0"/>
          </a:p>
        </p:txBody>
      </p:sp>
      <p:graphicFrame>
        <p:nvGraphicFramePr>
          <p:cNvPr id="10" name="Group 19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5245295"/>
              </p:ext>
            </p:extLst>
          </p:nvPr>
        </p:nvGraphicFramePr>
        <p:xfrm>
          <a:off x="6304546" y="168442"/>
          <a:ext cx="5678905" cy="2133600"/>
        </p:xfrm>
        <a:graphic>
          <a:graphicData uri="http://schemas.openxmlformats.org/drawingml/2006/table">
            <a:tbl>
              <a:tblPr/>
              <a:tblGrid>
                <a:gridCol w="560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7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4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#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Cuaca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Temperatur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Berolahraga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tinggi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ya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hujan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tinggi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tinggi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hujan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tidak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07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cerah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normal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ya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58091" y="2122106"/>
            <a:ext cx="7765473" cy="2020403"/>
          </a:xfrm>
        </p:spPr>
        <p:txBody>
          <a:bodyPr>
            <a:normAutofit/>
          </a:bodyPr>
          <a:lstStyle/>
          <a:p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</a:t>
            </a:r>
            <a:r>
              <a:rPr lang="en-US" dirty="0" err="1" smtClean="0"/>
              <a:t>bersyarat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P(</a:t>
            </a:r>
            <a:r>
              <a:rPr lang="en-US" dirty="0" err="1" smtClean="0"/>
              <a:t>Cuaca</a:t>
            </a:r>
            <a:r>
              <a:rPr lang="en-US" dirty="0" smtClean="0"/>
              <a:t>=</a:t>
            </a:r>
            <a:r>
              <a:rPr lang="en-US" dirty="0" err="1" smtClean="0"/>
              <a:t>cerah</a:t>
            </a:r>
            <a:r>
              <a:rPr lang="en-US" dirty="0" smtClean="0"/>
              <a:t>, </a:t>
            </a:r>
            <a:r>
              <a:rPr lang="en-US" dirty="0" err="1" smtClean="0"/>
              <a:t>Temperatur</a:t>
            </a:r>
            <a:r>
              <a:rPr lang="en-US" dirty="0" smtClean="0"/>
              <a:t>=normal | </a:t>
            </a:r>
            <a:r>
              <a:rPr lang="en-US" dirty="0" err="1" smtClean="0"/>
              <a:t>Berolahraga</a:t>
            </a:r>
            <a:r>
              <a:rPr lang="en-US" dirty="0" smtClean="0"/>
              <a:t>=</a:t>
            </a:r>
            <a:r>
              <a:rPr lang="en-US" dirty="0" err="1" smtClean="0"/>
              <a:t>ya</a:t>
            </a:r>
            <a:r>
              <a:rPr lang="en-US" dirty="0" smtClean="0"/>
              <a:t>)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= P(c, n | y)  = P(c, n, y) / P(y)  = 0.33 / 0.5 = 0.667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8090" y="4075595"/>
            <a:ext cx="7765473" cy="2020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</a:t>
            </a:r>
            <a:r>
              <a:rPr lang="en-US" dirty="0" err="1" smtClean="0"/>
              <a:t>bersyarat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P(</a:t>
            </a:r>
            <a:r>
              <a:rPr lang="en-US" dirty="0" err="1" smtClean="0"/>
              <a:t>Cuaca</a:t>
            </a:r>
            <a:r>
              <a:rPr lang="en-US" dirty="0" smtClean="0"/>
              <a:t>=</a:t>
            </a:r>
            <a:r>
              <a:rPr lang="en-US" dirty="0" err="1" smtClean="0"/>
              <a:t>hujan</a:t>
            </a:r>
            <a:r>
              <a:rPr lang="en-US" dirty="0" smtClean="0"/>
              <a:t>, </a:t>
            </a:r>
            <a:r>
              <a:rPr lang="en-US" dirty="0" err="1" smtClean="0"/>
              <a:t>Temperatur</a:t>
            </a:r>
            <a:r>
              <a:rPr lang="en-US" dirty="0" smtClean="0"/>
              <a:t>=normal | </a:t>
            </a:r>
            <a:r>
              <a:rPr lang="en-US" dirty="0" err="1" smtClean="0"/>
              <a:t>Berolahraga</a:t>
            </a:r>
            <a:r>
              <a:rPr lang="en-US" dirty="0" smtClean="0"/>
              <a:t>=</a:t>
            </a:r>
            <a:r>
              <a:rPr lang="en-US" dirty="0" err="1" smtClean="0"/>
              <a:t>ya</a:t>
            </a:r>
            <a:r>
              <a:rPr lang="en-US" dirty="0" smtClean="0"/>
              <a:t>) 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= P(h, n | y)</a:t>
            </a:r>
            <a:endParaRPr lang="en-US" dirty="0"/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766497"/>
              </p:ext>
            </p:extLst>
          </p:nvPr>
        </p:nvGraphicFramePr>
        <p:xfrm>
          <a:off x="9601983" y="3489127"/>
          <a:ext cx="2099758" cy="653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4" imgW="1346040" imgH="419040" progId="Equation.3">
                  <p:embed/>
                </p:oleObj>
              </mc:Choice>
              <mc:Fallback>
                <p:oleObj name="Equation" r:id="rId4" imgW="1346040" imgH="419040" progId="Equation.3">
                  <p:embed/>
                  <p:pic>
                    <p:nvPicPr>
                      <p:cNvPr id="583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1983" y="3489127"/>
                        <a:ext cx="2099758" cy="6533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356422"/>
              </p:ext>
            </p:extLst>
          </p:nvPr>
        </p:nvGraphicFramePr>
        <p:xfrm>
          <a:off x="3773376" y="168442"/>
          <a:ext cx="2099758" cy="653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4" imgW="1346040" imgH="419040" progId="Equation.3">
                  <p:embed/>
                </p:oleObj>
              </mc:Choice>
              <mc:Fallback>
                <p:oleObj name="Equation" r:id="rId4" imgW="1346040" imgH="419040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376" y="168442"/>
                        <a:ext cx="2099758" cy="6533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5416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r>
              <a:rPr lang="en-US" dirty="0" err="1" smtClean="0"/>
              <a:t>Cuaca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3792"/>
            <a:ext cx="3262745" cy="2136775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900" dirty="0" err="1" smtClean="0"/>
              <a:t>datax</a:t>
            </a:r>
            <a:r>
              <a:rPr lang="en-US" sz="900" dirty="0" smtClean="0"/>
              <a:t> &lt;- read.csv("cuaca.csv", header=TRUE)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900" dirty="0" smtClean="0"/>
              <a:t>library(e1071)</a:t>
            </a:r>
          </a:p>
          <a:p>
            <a:pPr marL="0" indent="0">
              <a:lnSpc>
                <a:spcPct val="100000"/>
              </a:lnSpc>
              <a:buNone/>
            </a:pPr>
            <a:endParaRPr lang="en-US" sz="9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sz="900" dirty="0" smtClean="0"/>
              <a:t>#Fitting the Naive Bayes model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900" dirty="0" err="1" smtClean="0"/>
              <a:t>Naive_Bayes_Model</a:t>
            </a:r>
            <a:r>
              <a:rPr lang="en-US" sz="900" dirty="0" smtClean="0"/>
              <a:t>=</a:t>
            </a:r>
            <a:r>
              <a:rPr lang="en-US" sz="900" dirty="0" err="1" smtClean="0"/>
              <a:t>naiveBayes</a:t>
            </a:r>
            <a:r>
              <a:rPr lang="en-US" sz="900" dirty="0" smtClean="0"/>
              <a:t>(</a:t>
            </a:r>
            <a:r>
              <a:rPr lang="en-US" sz="900" dirty="0" err="1" smtClean="0"/>
              <a:t>Berolahraga</a:t>
            </a:r>
            <a:r>
              <a:rPr lang="en-US" sz="900" dirty="0" smtClean="0"/>
              <a:t> ~., data=</a:t>
            </a:r>
            <a:r>
              <a:rPr lang="en-US" sz="900" dirty="0" err="1" smtClean="0"/>
              <a:t>datax</a:t>
            </a:r>
            <a:r>
              <a:rPr lang="en-US" sz="900" dirty="0" smtClean="0"/>
              <a:t>)</a:t>
            </a:r>
          </a:p>
          <a:p>
            <a:pPr marL="0" indent="0">
              <a:lnSpc>
                <a:spcPct val="100000"/>
              </a:lnSpc>
              <a:buNone/>
            </a:pPr>
            <a:endParaRPr lang="en-US" sz="9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sz="900" dirty="0" smtClean="0"/>
              <a:t>#What does the model say? Print the model summary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900" dirty="0" err="1" smtClean="0"/>
              <a:t>Naive_Bayes_Model</a:t>
            </a:r>
            <a:endParaRPr lang="en-US" sz="900" dirty="0" smtClean="0"/>
          </a:p>
          <a:p>
            <a:pPr marL="0" indent="0">
              <a:lnSpc>
                <a:spcPct val="100000"/>
              </a:lnSpc>
              <a:buNone/>
            </a:pPr>
            <a:endParaRPr lang="en-US" sz="900" dirty="0"/>
          </a:p>
        </p:txBody>
      </p:sp>
      <p:sp>
        <p:nvSpPr>
          <p:cNvPr id="4" name="TextBox 3"/>
          <p:cNvSpPr txBox="1"/>
          <p:nvPr/>
        </p:nvSpPr>
        <p:spPr>
          <a:xfrm>
            <a:off x="7661563" y="1205346"/>
            <a:ext cx="405245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Cuaca,Temperatur,Berolahraga</a:t>
            </a:r>
            <a:endParaRPr lang="en-US" dirty="0" smtClean="0"/>
          </a:p>
          <a:p>
            <a:r>
              <a:rPr lang="en-US" dirty="0" err="1" smtClean="0"/>
              <a:t>cerah,normal,ya</a:t>
            </a:r>
            <a:endParaRPr lang="en-US" dirty="0" smtClean="0"/>
          </a:p>
          <a:p>
            <a:r>
              <a:rPr lang="en-US" dirty="0" err="1" smtClean="0"/>
              <a:t>cerah,tinggi,ya</a:t>
            </a:r>
            <a:endParaRPr lang="en-US" dirty="0" smtClean="0"/>
          </a:p>
          <a:p>
            <a:r>
              <a:rPr lang="en-US" dirty="0" err="1" smtClean="0"/>
              <a:t>hujan,tinggi,tidak</a:t>
            </a:r>
            <a:endParaRPr lang="en-US" dirty="0" smtClean="0"/>
          </a:p>
          <a:p>
            <a:r>
              <a:rPr lang="en-US" dirty="0" err="1" smtClean="0"/>
              <a:t>cerah,tinggi,tidak</a:t>
            </a:r>
            <a:endParaRPr lang="en-US" dirty="0" smtClean="0"/>
          </a:p>
          <a:p>
            <a:r>
              <a:rPr lang="en-US" dirty="0" err="1" smtClean="0"/>
              <a:t>hujan,normal,tidak</a:t>
            </a:r>
            <a:endParaRPr lang="en-US" dirty="0" smtClean="0"/>
          </a:p>
          <a:p>
            <a:r>
              <a:rPr lang="en-US" dirty="0" err="1" smtClean="0"/>
              <a:t>cerah,normal,ya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592291" y="554182"/>
            <a:ext cx="2770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</a:t>
            </a:r>
            <a:r>
              <a:rPr lang="en-US" sz="2800" b="1" dirty="0" smtClean="0"/>
              <a:t>uaca.csv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364182" y="2691897"/>
            <a:ext cx="32973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Naive Bayes Classifier for Discrete Predictors</a:t>
            </a:r>
          </a:p>
          <a:p>
            <a:endParaRPr lang="en-US" sz="1200" dirty="0" smtClean="0"/>
          </a:p>
          <a:p>
            <a:r>
              <a:rPr lang="en-US" sz="1200" dirty="0" smtClean="0"/>
              <a:t>Call:</a:t>
            </a:r>
          </a:p>
          <a:p>
            <a:r>
              <a:rPr lang="en-US" sz="1200" dirty="0" err="1" smtClean="0"/>
              <a:t>naiveBayes.default</a:t>
            </a:r>
            <a:r>
              <a:rPr lang="en-US" sz="1200" dirty="0" smtClean="0"/>
              <a:t>(x = X, y = Y, </a:t>
            </a:r>
            <a:r>
              <a:rPr lang="en-US" sz="1200" dirty="0" err="1" smtClean="0"/>
              <a:t>laplace</a:t>
            </a:r>
            <a:r>
              <a:rPr lang="en-US" sz="1200" dirty="0" smtClean="0"/>
              <a:t> = </a:t>
            </a:r>
            <a:r>
              <a:rPr lang="en-US" sz="1200" dirty="0" err="1" smtClean="0"/>
              <a:t>laplace</a:t>
            </a:r>
            <a:r>
              <a:rPr lang="en-US" sz="1200" dirty="0" smtClean="0"/>
              <a:t>)</a:t>
            </a:r>
          </a:p>
          <a:p>
            <a:endParaRPr lang="en-US" sz="1200" dirty="0" smtClean="0"/>
          </a:p>
          <a:p>
            <a:r>
              <a:rPr lang="en-US" sz="1200" dirty="0" smtClean="0"/>
              <a:t>A-priori probabilities:</a:t>
            </a:r>
          </a:p>
          <a:p>
            <a:r>
              <a:rPr lang="en-US" sz="1200" dirty="0" smtClean="0"/>
              <a:t>Y</a:t>
            </a:r>
          </a:p>
          <a:p>
            <a:r>
              <a:rPr lang="en-US" sz="1200" dirty="0" err="1" smtClean="0"/>
              <a:t>tidak</a:t>
            </a:r>
            <a:r>
              <a:rPr lang="en-US" sz="1200" dirty="0" smtClean="0"/>
              <a:t>    </a:t>
            </a:r>
            <a:r>
              <a:rPr lang="en-US" sz="1200" dirty="0" err="1" smtClean="0"/>
              <a:t>ya</a:t>
            </a:r>
            <a:r>
              <a:rPr lang="en-US" sz="1200" dirty="0" smtClean="0"/>
              <a:t> </a:t>
            </a:r>
          </a:p>
          <a:p>
            <a:r>
              <a:rPr lang="en-US" sz="1200" dirty="0" smtClean="0"/>
              <a:t>  0.5   0.5 </a:t>
            </a:r>
          </a:p>
          <a:p>
            <a:endParaRPr lang="en-US" sz="1200" dirty="0" smtClean="0"/>
          </a:p>
          <a:p>
            <a:r>
              <a:rPr lang="en-US" sz="1200" dirty="0" smtClean="0"/>
              <a:t>Conditional probabilities:</a:t>
            </a:r>
          </a:p>
          <a:p>
            <a:r>
              <a:rPr lang="en-US" sz="1200" dirty="0" smtClean="0"/>
              <a:t>       </a:t>
            </a:r>
            <a:r>
              <a:rPr lang="en-US" sz="1200" dirty="0" err="1" smtClean="0"/>
              <a:t>Cuaca</a:t>
            </a:r>
            <a:endParaRPr lang="en-US" sz="1200" dirty="0" smtClean="0"/>
          </a:p>
          <a:p>
            <a:r>
              <a:rPr lang="en-US" sz="1200" dirty="0" smtClean="0"/>
              <a:t>Y           </a:t>
            </a:r>
            <a:r>
              <a:rPr lang="en-US" sz="1200" dirty="0" err="1" smtClean="0"/>
              <a:t>cerah</a:t>
            </a:r>
            <a:r>
              <a:rPr lang="en-US" sz="1200" dirty="0" smtClean="0"/>
              <a:t>     </a:t>
            </a:r>
            <a:r>
              <a:rPr lang="en-US" sz="1200" dirty="0" err="1" smtClean="0"/>
              <a:t>hujan</a:t>
            </a:r>
            <a:endParaRPr lang="en-US" sz="1200" dirty="0" smtClean="0"/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tidak</a:t>
            </a:r>
            <a:r>
              <a:rPr lang="en-US" sz="1200" dirty="0" smtClean="0"/>
              <a:t> 0.3333333 0.6666667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ya</a:t>
            </a:r>
            <a:r>
              <a:rPr lang="en-US" sz="1200" dirty="0" smtClean="0"/>
              <a:t>    1.0000000 0.0000000</a:t>
            </a:r>
          </a:p>
          <a:p>
            <a:endParaRPr lang="en-US" sz="1200" dirty="0" smtClean="0"/>
          </a:p>
          <a:p>
            <a:r>
              <a:rPr lang="en-US" sz="1200" dirty="0" smtClean="0"/>
              <a:t>       </a:t>
            </a:r>
            <a:r>
              <a:rPr lang="en-US" sz="1200" dirty="0" err="1" smtClean="0"/>
              <a:t>Temperatur</a:t>
            </a:r>
            <a:endParaRPr lang="en-US" sz="1200" dirty="0" smtClean="0"/>
          </a:p>
          <a:p>
            <a:r>
              <a:rPr lang="en-US" sz="1200" dirty="0" smtClean="0"/>
              <a:t>Y          normal    </a:t>
            </a:r>
            <a:r>
              <a:rPr lang="en-US" sz="1200" dirty="0" err="1" smtClean="0"/>
              <a:t>tinggi</a:t>
            </a:r>
            <a:endParaRPr lang="en-US" sz="1200" dirty="0" smtClean="0"/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tidak</a:t>
            </a:r>
            <a:r>
              <a:rPr lang="en-US" sz="1200" dirty="0" smtClean="0"/>
              <a:t> 0.3333333 0.6666667</a:t>
            </a:r>
          </a:p>
          <a:p>
            <a:r>
              <a:rPr lang="en-US" sz="1200" dirty="0" smtClean="0"/>
              <a:t>  </a:t>
            </a:r>
            <a:r>
              <a:rPr lang="en-US" sz="1200" dirty="0" err="1" smtClean="0"/>
              <a:t>ya</a:t>
            </a:r>
            <a:r>
              <a:rPr lang="en-US" sz="1200" dirty="0" smtClean="0"/>
              <a:t>    0.6666667 0.3333333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2434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Tax Evade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prior</a:t>
            </a:r>
          </a:p>
          <a:p>
            <a:pPr lvl="1"/>
            <a:r>
              <a:rPr lang="en-US" dirty="0" smtClean="0"/>
              <a:t>P(Evade=No)     = 7/10 = 0.7</a:t>
            </a:r>
          </a:p>
          <a:p>
            <a:pPr lvl="1"/>
            <a:r>
              <a:rPr lang="en-US" dirty="0" smtClean="0"/>
              <a:t>P(Evade=Yes)    = 3/10 =  0.3</a:t>
            </a:r>
          </a:p>
          <a:p>
            <a:pPr lvl="1"/>
            <a:r>
              <a:rPr lang="en-US" dirty="0" smtClean="0"/>
              <a:t>P(Refund=No)  = 7/10 = 0.7</a:t>
            </a:r>
          </a:p>
          <a:p>
            <a:pPr lvl="1"/>
            <a:r>
              <a:rPr lang="en-US" dirty="0" smtClean="0"/>
              <a:t>P(Refund=Yes)  = 3/10 = 0.3</a:t>
            </a:r>
          </a:p>
          <a:p>
            <a:pPr lvl="1"/>
            <a:r>
              <a:rPr lang="en-US" dirty="0" smtClean="0"/>
              <a:t>P(Status=Single) = 4/10 = 0.4</a:t>
            </a:r>
          </a:p>
          <a:p>
            <a:pPr lvl="1"/>
            <a:r>
              <a:rPr lang="en-US" dirty="0" smtClean="0"/>
              <a:t>P(Status=Married) = 4/10 = 0.4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P(Refund=No, Evade=No) = 4/10 = 0.4</a:t>
            </a:r>
          </a:p>
          <a:p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probabilitas</a:t>
            </a:r>
            <a:r>
              <a:rPr lang="en-US" dirty="0" smtClean="0"/>
              <a:t> </a:t>
            </a:r>
            <a:r>
              <a:rPr lang="en-US" dirty="0" err="1" smtClean="0"/>
              <a:t>bersyarat</a:t>
            </a:r>
            <a:r>
              <a:rPr lang="en-US" dirty="0" smtClean="0"/>
              <a:t> :</a:t>
            </a:r>
          </a:p>
          <a:p>
            <a:pPr lvl="1"/>
            <a:r>
              <a:rPr lang="en-US" dirty="0" smtClean="0"/>
              <a:t>P(Refund=No | Evade=No) = P(</a:t>
            </a:r>
            <a:r>
              <a:rPr lang="en-US" dirty="0" err="1" smtClean="0"/>
              <a:t>RNo</a:t>
            </a:r>
            <a:r>
              <a:rPr lang="en-US" dirty="0" smtClean="0"/>
              <a:t> | </a:t>
            </a:r>
            <a:r>
              <a:rPr lang="en-US" dirty="0" err="1" smtClean="0"/>
              <a:t>ENo</a:t>
            </a:r>
            <a:r>
              <a:rPr lang="en-US" dirty="0" smtClean="0"/>
              <a:t>) = P(</a:t>
            </a:r>
            <a:r>
              <a:rPr lang="en-US" dirty="0" err="1" smtClean="0"/>
              <a:t>Rno</a:t>
            </a:r>
            <a:r>
              <a:rPr lang="en-US" dirty="0" smtClean="0"/>
              <a:t>, </a:t>
            </a:r>
            <a:r>
              <a:rPr lang="en-US" dirty="0" err="1" smtClean="0"/>
              <a:t>Eno</a:t>
            </a:r>
            <a:r>
              <a:rPr lang="en-US" dirty="0" smtClean="0"/>
              <a:t>)/(P(</a:t>
            </a:r>
            <a:r>
              <a:rPr lang="en-US" dirty="0" err="1" smtClean="0"/>
              <a:t>Eno</a:t>
            </a:r>
            <a:r>
              <a:rPr lang="en-US" dirty="0" smtClean="0"/>
              <a:t>) = 0.4 / 0.7 = 0.57</a:t>
            </a:r>
          </a:p>
          <a:p>
            <a:pPr lvl="1"/>
            <a:r>
              <a:rPr lang="en-US" dirty="0" smtClean="0"/>
              <a:t>P(Status=Married | Evade=No) = P(</a:t>
            </a:r>
            <a:r>
              <a:rPr lang="en-US" dirty="0" err="1" smtClean="0"/>
              <a:t>Smarried</a:t>
            </a:r>
            <a:r>
              <a:rPr lang="en-US" dirty="0" smtClean="0"/>
              <a:t> | </a:t>
            </a:r>
            <a:r>
              <a:rPr lang="en-US" dirty="0" err="1" smtClean="0"/>
              <a:t>Eno</a:t>
            </a:r>
            <a:r>
              <a:rPr lang="en-US" dirty="0" smtClean="0"/>
              <a:t>) = P(</a:t>
            </a:r>
            <a:r>
              <a:rPr lang="en-US" dirty="0" err="1" smtClean="0"/>
              <a:t>Smarried,Eno</a:t>
            </a:r>
            <a:r>
              <a:rPr lang="en-US" dirty="0" smtClean="0"/>
              <a:t>) / P(</a:t>
            </a:r>
            <a:r>
              <a:rPr lang="en-US" dirty="0" err="1" smtClean="0"/>
              <a:t>Eno</a:t>
            </a:r>
            <a:r>
              <a:rPr lang="en-US" dirty="0" smtClean="0"/>
              <a:t>) = 0.4 /0.57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P(Income=120 | Evade=No) = </a:t>
            </a:r>
          </a:p>
          <a:p>
            <a:pPr lvl="1"/>
            <a:endParaRPr lang="en-US" dirty="0"/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027427"/>
              </p:ext>
            </p:extLst>
          </p:nvPr>
        </p:nvGraphicFramePr>
        <p:xfrm>
          <a:off x="7882128" y="479266"/>
          <a:ext cx="4389438" cy="427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VISIO" r:id="rId3" imgW="4392168" imgH="5334000" progId="">
                  <p:embed/>
                </p:oleObj>
              </mc:Choice>
              <mc:Fallback>
                <p:oleObj name="VISIO" r:id="rId3" imgW="4392168" imgH="5334000" progId="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t="19971"/>
                      <a:stretch>
                        <a:fillRect/>
                      </a:stretch>
                    </p:blipFill>
                    <p:spPr bwMode="auto">
                      <a:xfrm>
                        <a:off x="7882128" y="479266"/>
                        <a:ext cx="4389438" cy="427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944368" y="6099048"/>
            <a:ext cx="682142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Quiz :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b="1" i="1" dirty="0" smtClean="0"/>
              <a:t>P(</a:t>
            </a:r>
            <a:r>
              <a:rPr lang="en-US" b="1" i="1" dirty="0" err="1" smtClean="0"/>
              <a:t>Rno</a:t>
            </a:r>
            <a:r>
              <a:rPr lang="en-US" b="1" i="1" dirty="0" smtClean="0"/>
              <a:t> | </a:t>
            </a:r>
            <a:r>
              <a:rPr lang="en-US" b="1" i="1" dirty="0" err="1" smtClean="0"/>
              <a:t>Eno</a:t>
            </a:r>
            <a:r>
              <a:rPr lang="en-US" b="1" i="1" dirty="0" smtClean="0"/>
              <a:t>)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b="1" i="1" dirty="0" smtClean="0"/>
              <a:t>P(</a:t>
            </a:r>
            <a:r>
              <a:rPr lang="en-US" b="1" i="1" dirty="0" err="1" smtClean="0"/>
              <a:t>Rno</a:t>
            </a:r>
            <a:r>
              <a:rPr lang="en-US" b="1" i="1" dirty="0" smtClean="0"/>
              <a:t>, </a:t>
            </a:r>
            <a:r>
              <a:rPr lang="en-US" b="1" i="1" dirty="0" err="1" smtClean="0"/>
              <a:t>Eno</a:t>
            </a:r>
            <a:r>
              <a:rPr lang="en-US" b="1" i="1" dirty="0" smtClean="0"/>
              <a:t>)</a:t>
            </a:r>
            <a:r>
              <a:rPr lang="en-US" dirty="0" smtClean="0"/>
              <a:t>  ?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868543"/>
              </p:ext>
            </p:extLst>
          </p:nvPr>
        </p:nvGraphicFramePr>
        <p:xfrm>
          <a:off x="4995986" y="374524"/>
          <a:ext cx="2099758" cy="653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5" imgW="1346040" imgH="419040" progId="Equation.3">
                  <p:embed/>
                </p:oleObj>
              </mc:Choice>
              <mc:Fallback>
                <p:oleObj name="Equation" r:id="rId5" imgW="1346040" imgH="419040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986" y="374524"/>
                        <a:ext cx="2099758" cy="6533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815584" y="1282399"/>
            <a:ext cx="10789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, </a:t>
            </a:r>
            <a:r>
              <a:rPr lang="en-US" dirty="0" smtClean="0">
                <a:sym typeface="Wingdings" panose="05000000000000000000" pitchFamily="2" charset="2"/>
              </a:rPr>
              <a:t> 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779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Ingat</a:t>
            </a:r>
            <a:r>
              <a:rPr lang="en-US" dirty="0" smtClean="0"/>
              <a:t> </a:t>
            </a:r>
            <a:r>
              <a:rPr lang="en-US" dirty="0" err="1" smtClean="0"/>
              <a:t>Rumus</a:t>
            </a:r>
            <a:r>
              <a:rPr lang="en-US" dirty="0" smtClean="0"/>
              <a:t> :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78" y="1631251"/>
            <a:ext cx="5120995" cy="9107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55664" y="1700784"/>
            <a:ext cx="1234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=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7352" y="2824162"/>
            <a:ext cx="7970356" cy="8151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69848" y="4105656"/>
            <a:ext cx="10204704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Sehingga</a:t>
            </a:r>
            <a:r>
              <a:rPr lang="en-US" sz="2400" dirty="0" smtClean="0"/>
              <a:t> :</a:t>
            </a:r>
          </a:p>
          <a:p>
            <a:endParaRPr lang="en-US" sz="2400" dirty="0"/>
          </a:p>
          <a:p>
            <a:r>
              <a:rPr lang="en-US" sz="2400" dirty="0" smtClean="0"/>
              <a:t>P(X | C) </a:t>
            </a:r>
            <a:r>
              <a:rPr lang="en-US" sz="2400" dirty="0" err="1" smtClean="0"/>
              <a:t>untuk</a:t>
            </a:r>
            <a:r>
              <a:rPr lang="en-US" sz="2400" dirty="0" smtClean="0"/>
              <a:t> X = (</a:t>
            </a:r>
            <a:r>
              <a:rPr lang="en-US" sz="2400" dirty="0" err="1" smtClean="0"/>
              <a:t>Rno</a:t>
            </a:r>
            <a:r>
              <a:rPr lang="en-US" sz="2400" dirty="0" smtClean="0"/>
              <a:t>, </a:t>
            </a:r>
            <a:r>
              <a:rPr lang="en-US" sz="2400" dirty="0" err="1" smtClean="0"/>
              <a:t>Smarried</a:t>
            </a:r>
            <a:r>
              <a:rPr lang="en-US" sz="2400" dirty="0" smtClean="0"/>
              <a:t>, Income120) </a:t>
            </a:r>
            <a:r>
              <a:rPr lang="en-US" sz="2400" dirty="0" err="1" smtClean="0"/>
              <a:t>dan</a:t>
            </a:r>
            <a:r>
              <a:rPr lang="en-US" sz="2400" dirty="0" smtClean="0"/>
              <a:t> C=</a:t>
            </a:r>
            <a:r>
              <a:rPr lang="en-US" sz="2400" dirty="0" err="1" smtClean="0"/>
              <a:t>ENo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P(X | C) = P(</a:t>
            </a:r>
            <a:r>
              <a:rPr lang="en-US" sz="2400" dirty="0" err="1" smtClean="0"/>
              <a:t>Rno</a:t>
            </a:r>
            <a:r>
              <a:rPr lang="en-US" sz="2400" dirty="0" smtClean="0"/>
              <a:t>, </a:t>
            </a:r>
            <a:r>
              <a:rPr lang="en-US" sz="2400" dirty="0" err="1" smtClean="0"/>
              <a:t>Smarried</a:t>
            </a:r>
            <a:r>
              <a:rPr lang="en-US" sz="2400" dirty="0" smtClean="0"/>
              <a:t>, Income120 | </a:t>
            </a:r>
            <a:r>
              <a:rPr lang="en-US" sz="2400" dirty="0" err="1" smtClean="0"/>
              <a:t>Eno</a:t>
            </a:r>
            <a:r>
              <a:rPr lang="en-US" sz="2400" dirty="0" smtClean="0"/>
              <a:t>)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= P(</a:t>
            </a:r>
            <a:r>
              <a:rPr lang="en-US" sz="2400" dirty="0" err="1" smtClean="0"/>
              <a:t>Rno</a:t>
            </a:r>
            <a:r>
              <a:rPr lang="en-US" sz="2400" dirty="0" smtClean="0"/>
              <a:t> | </a:t>
            </a:r>
            <a:r>
              <a:rPr lang="en-US" sz="2400" dirty="0" err="1" smtClean="0"/>
              <a:t>Eno</a:t>
            </a:r>
            <a:r>
              <a:rPr lang="en-US" sz="2400" dirty="0" smtClean="0"/>
              <a:t>)  x P(</a:t>
            </a:r>
            <a:r>
              <a:rPr lang="en-US" sz="2400" dirty="0" err="1" smtClean="0"/>
              <a:t>Smarried</a:t>
            </a:r>
            <a:r>
              <a:rPr lang="en-US" sz="2400" dirty="0" smtClean="0"/>
              <a:t> | </a:t>
            </a:r>
            <a:r>
              <a:rPr lang="en-US" sz="2400" dirty="0" err="1" smtClean="0"/>
              <a:t>Eno</a:t>
            </a:r>
            <a:r>
              <a:rPr lang="en-US" sz="2400" dirty="0" smtClean="0"/>
              <a:t>) x P(Income120 | </a:t>
            </a:r>
            <a:r>
              <a:rPr lang="en-US" sz="2400" dirty="0" err="1" smtClean="0"/>
              <a:t>Eno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804672" y="1631251"/>
            <a:ext cx="10579608" cy="2245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23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Tax Evade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90671"/>
            <a:ext cx="7894320" cy="308629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P(X | No) = P(</a:t>
            </a:r>
            <a:r>
              <a:rPr lang="en-US" dirty="0" err="1" smtClean="0"/>
              <a:t>Rno</a:t>
            </a:r>
            <a:r>
              <a:rPr lang="en-US" dirty="0"/>
              <a:t> </a:t>
            </a:r>
            <a:r>
              <a:rPr lang="en-US" dirty="0" smtClean="0"/>
              <a:t>| </a:t>
            </a:r>
            <a:r>
              <a:rPr lang="en-US" dirty="0" err="1" smtClean="0"/>
              <a:t>Eno</a:t>
            </a:r>
            <a:r>
              <a:rPr lang="en-US" dirty="0" smtClean="0"/>
              <a:t>) x P(</a:t>
            </a:r>
            <a:r>
              <a:rPr lang="en-US" dirty="0" err="1" smtClean="0"/>
              <a:t>Smarried</a:t>
            </a:r>
            <a:r>
              <a:rPr lang="en-US" dirty="0" smtClean="0"/>
              <a:t> | </a:t>
            </a:r>
            <a:r>
              <a:rPr lang="en-US" dirty="0" err="1" smtClean="0"/>
              <a:t>Eno</a:t>
            </a:r>
            <a:r>
              <a:rPr lang="en-US" dirty="0" smtClean="0"/>
              <a:t>) x </a:t>
            </a:r>
          </a:p>
          <a:p>
            <a:pPr marL="0" indent="0">
              <a:buNone/>
            </a:pPr>
            <a:r>
              <a:rPr lang="en-US" dirty="0" smtClean="0"/>
              <a:t>                        P(I120 | </a:t>
            </a:r>
            <a:r>
              <a:rPr lang="en-US" dirty="0" err="1" smtClean="0"/>
              <a:t>Eno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= 0.57 x  0.57 x calculate(120,110, 54.54)</a:t>
            </a:r>
          </a:p>
          <a:p>
            <a:pPr marL="0" indent="0">
              <a:buNone/>
            </a:pPr>
            <a:r>
              <a:rPr lang="en-US" dirty="0" smtClean="0"/>
              <a:t>                    = 0.57 x 0.57 x 0.0072  = 0.0024 </a:t>
            </a:r>
          </a:p>
          <a:p>
            <a:endParaRPr lang="en-US" dirty="0" smtClean="0"/>
          </a:p>
          <a:p>
            <a:r>
              <a:rPr lang="en-US" dirty="0" smtClean="0"/>
              <a:t>P(X | Yes) = P(</a:t>
            </a:r>
            <a:r>
              <a:rPr lang="en-US" dirty="0" err="1" smtClean="0"/>
              <a:t>Rno</a:t>
            </a:r>
            <a:r>
              <a:rPr lang="en-US" dirty="0"/>
              <a:t> </a:t>
            </a:r>
            <a:r>
              <a:rPr lang="en-US" dirty="0" smtClean="0"/>
              <a:t>| Eyes) x P(</a:t>
            </a:r>
            <a:r>
              <a:rPr lang="en-US" dirty="0" err="1" smtClean="0"/>
              <a:t>Smarried</a:t>
            </a:r>
            <a:r>
              <a:rPr lang="en-US" dirty="0" smtClean="0"/>
              <a:t> | Eyes) x</a:t>
            </a:r>
          </a:p>
          <a:p>
            <a:pPr marL="0" indent="0">
              <a:buNone/>
            </a:pPr>
            <a:r>
              <a:rPr lang="en-US" dirty="0" smtClean="0"/>
              <a:t>                        P(I120 | Eyes)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= 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32520" y="583829"/>
            <a:ext cx="33284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Call:</a:t>
            </a:r>
          </a:p>
          <a:p>
            <a:r>
              <a:rPr lang="en-US" sz="1050" dirty="0" err="1" smtClean="0"/>
              <a:t>naiveBayes.default</a:t>
            </a:r>
            <a:r>
              <a:rPr lang="en-US" sz="1050" dirty="0" smtClean="0"/>
              <a:t>(x = X, y = Y, </a:t>
            </a:r>
            <a:r>
              <a:rPr lang="en-US" sz="1050" dirty="0" err="1" smtClean="0"/>
              <a:t>laplace</a:t>
            </a:r>
            <a:r>
              <a:rPr lang="en-US" sz="1050" dirty="0" smtClean="0"/>
              <a:t> = </a:t>
            </a:r>
            <a:r>
              <a:rPr lang="en-US" sz="1050" dirty="0" err="1" smtClean="0"/>
              <a:t>laplace</a:t>
            </a:r>
            <a:r>
              <a:rPr lang="en-US" sz="1050" dirty="0" smtClean="0"/>
              <a:t>)</a:t>
            </a:r>
          </a:p>
          <a:p>
            <a:endParaRPr lang="en-US" sz="1050" dirty="0" smtClean="0"/>
          </a:p>
          <a:p>
            <a:r>
              <a:rPr lang="en-US" sz="1050" dirty="0" smtClean="0"/>
              <a:t>A-priori probabilities:</a:t>
            </a:r>
          </a:p>
          <a:p>
            <a:r>
              <a:rPr lang="en-US" sz="1050" dirty="0" smtClean="0"/>
              <a:t>Y</a:t>
            </a:r>
          </a:p>
          <a:p>
            <a:r>
              <a:rPr lang="en-US" sz="1050" dirty="0" smtClean="0"/>
              <a:t> No Yes </a:t>
            </a:r>
          </a:p>
          <a:p>
            <a:r>
              <a:rPr lang="en-US" sz="1050" dirty="0" smtClean="0"/>
              <a:t>0.7 0.3 </a:t>
            </a:r>
          </a:p>
          <a:p>
            <a:endParaRPr lang="en-US" sz="1050" dirty="0" smtClean="0"/>
          </a:p>
          <a:p>
            <a:r>
              <a:rPr lang="en-US" sz="1050" dirty="0" smtClean="0"/>
              <a:t>Conditional probabilities:</a:t>
            </a:r>
          </a:p>
          <a:p>
            <a:r>
              <a:rPr lang="en-US" sz="1050" dirty="0" smtClean="0"/>
              <a:t>     Refund</a:t>
            </a:r>
          </a:p>
          <a:p>
            <a:r>
              <a:rPr lang="en-US" sz="1050" dirty="0" smtClean="0"/>
              <a:t>Y            No       Yes</a:t>
            </a:r>
          </a:p>
          <a:p>
            <a:r>
              <a:rPr lang="en-US" sz="1050" dirty="0" smtClean="0"/>
              <a:t>  No  0.5714286 0.4285714</a:t>
            </a:r>
          </a:p>
          <a:p>
            <a:r>
              <a:rPr lang="en-US" sz="1050" dirty="0" smtClean="0"/>
              <a:t>  Yes 1.0000000 0.0000000</a:t>
            </a:r>
          </a:p>
          <a:p>
            <a:endParaRPr lang="en-US" sz="1050" dirty="0" smtClean="0"/>
          </a:p>
          <a:p>
            <a:r>
              <a:rPr lang="en-US" sz="1050" dirty="0" smtClean="0"/>
              <a:t>     Marital</a:t>
            </a:r>
          </a:p>
          <a:p>
            <a:r>
              <a:rPr lang="en-US" sz="1050" dirty="0" smtClean="0"/>
              <a:t>Y      Divorced   Married    Single</a:t>
            </a:r>
          </a:p>
          <a:p>
            <a:r>
              <a:rPr lang="en-US" sz="1050" dirty="0" smtClean="0"/>
              <a:t>  No  0.1428571 0.5714286 0.2857143</a:t>
            </a:r>
          </a:p>
          <a:p>
            <a:r>
              <a:rPr lang="en-US" sz="1050" dirty="0" smtClean="0"/>
              <a:t>  Yes 0.3333333 0.0000000 0.6666667</a:t>
            </a:r>
          </a:p>
          <a:p>
            <a:endParaRPr lang="en-US" sz="1050" dirty="0" smtClean="0"/>
          </a:p>
          <a:p>
            <a:r>
              <a:rPr lang="en-US" sz="1050" dirty="0" smtClean="0"/>
              <a:t>     Income</a:t>
            </a:r>
          </a:p>
          <a:p>
            <a:r>
              <a:rPr lang="en-US" sz="1050" dirty="0" smtClean="0"/>
              <a:t>Y     [,1]     [,2]</a:t>
            </a:r>
          </a:p>
          <a:p>
            <a:r>
              <a:rPr lang="en-US" sz="1050" dirty="0" smtClean="0"/>
              <a:t>  No   110 54.54356</a:t>
            </a:r>
          </a:p>
          <a:p>
            <a:r>
              <a:rPr lang="en-US" sz="1050" dirty="0" smtClean="0"/>
              <a:t>  Yes   90  5.00000</a:t>
            </a:r>
          </a:p>
          <a:p>
            <a:endParaRPr lang="en-US" sz="105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025892"/>
              </p:ext>
            </p:extLst>
          </p:nvPr>
        </p:nvGraphicFramePr>
        <p:xfrm>
          <a:off x="4995986" y="374524"/>
          <a:ext cx="2099758" cy="653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3" imgW="1346040" imgH="419040" progId="Equation.3">
                  <p:embed/>
                </p:oleObj>
              </mc:Choice>
              <mc:Fallback>
                <p:oleObj name="Equation" r:id="rId3" imgW="1346040" imgH="419040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986" y="374524"/>
                        <a:ext cx="2099758" cy="6533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070358"/>
              </p:ext>
            </p:extLst>
          </p:nvPr>
        </p:nvGraphicFramePr>
        <p:xfrm>
          <a:off x="838200" y="1708279"/>
          <a:ext cx="647700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5" imgW="5448300" imgH="342900" progId="Equation.3">
                  <p:embed/>
                </p:oleObj>
              </mc:Choice>
              <mc:Fallback>
                <p:oleObj name="Equation" r:id="rId5" imgW="5448300" imgH="342900" progId="Equation.3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708279"/>
                        <a:ext cx="6477000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6045865" y="3322833"/>
            <a:ext cx="3610199" cy="2340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4" idx="1"/>
          </p:cNvCxnSpPr>
          <p:nvPr/>
        </p:nvCxnSpPr>
        <p:spPr>
          <a:xfrm flipV="1">
            <a:off x="3840480" y="2568988"/>
            <a:ext cx="4892040" cy="516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645152" y="3794760"/>
            <a:ext cx="3959352" cy="265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443216" y="1586397"/>
            <a:ext cx="535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?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8732520" y="4849367"/>
            <a:ext cx="2752344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 err="1" smtClean="0"/>
              <a:t>datax</a:t>
            </a:r>
            <a:r>
              <a:rPr lang="en-US" sz="800" dirty="0" smtClean="0"/>
              <a:t> &lt;- read.csv("datasets-tax.csv", header=TRUE)</a:t>
            </a:r>
          </a:p>
          <a:p>
            <a:endParaRPr lang="en-US" sz="800" dirty="0" smtClean="0"/>
          </a:p>
          <a:p>
            <a:r>
              <a:rPr lang="en-US" sz="800" dirty="0" smtClean="0"/>
              <a:t>library(e1071)</a:t>
            </a:r>
          </a:p>
          <a:p>
            <a:endParaRPr lang="en-US" sz="800" dirty="0" smtClean="0"/>
          </a:p>
          <a:p>
            <a:r>
              <a:rPr lang="en-US" sz="800" dirty="0" smtClean="0"/>
              <a:t>#Fitting the Naive Bayes model</a:t>
            </a:r>
          </a:p>
          <a:p>
            <a:endParaRPr lang="en-US" sz="800" dirty="0" smtClean="0"/>
          </a:p>
          <a:p>
            <a:r>
              <a:rPr lang="en-US" sz="800" dirty="0" err="1" smtClean="0"/>
              <a:t>Naive_Bayes_Model</a:t>
            </a:r>
            <a:r>
              <a:rPr lang="en-US" sz="800" dirty="0" smtClean="0"/>
              <a:t>=</a:t>
            </a:r>
            <a:r>
              <a:rPr lang="en-US" sz="800" dirty="0" err="1" smtClean="0"/>
              <a:t>naiveBayes</a:t>
            </a:r>
            <a:r>
              <a:rPr lang="en-US" sz="800" dirty="0" smtClean="0"/>
              <a:t>(Evade ~., data=</a:t>
            </a:r>
            <a:r>
              <a:rPr lang="en-US" sz="800" dirty="0" err="1" smtClean="0"/>
              <a:t>datax</a:t>
            </a:r>
            <a:r>
              <a:rPr lang="en-US" sz="800" dirty="0" smtClean="0"/>
              <a:t>)</a:t>
            </a:r>
          </a:p>
          <a:p>
            <a:endParaRPr lang="en-US" sz="800" dirty="0" smtClean="0"/>
          </a:p>
          <a:p>
            <a:r>
              <a:rPr lang="en-US" sz="800" dirty="0" smtClean="0"/>
              <a:t>#What does the model say? Print the model summary</a:t>
            </a:r>
          </a:p>
          <a:p>
            <a:r>
              <a:rPr lang="en-US" sz="800" dirty="0" err="1" smtClean="0"/>
              <a:t>Naive_Bayes_Model</a:t>
            </a:r>
            <a:endParaRPr lang="en-US" sz="800" dirty="0" smtClean="0"/>
          </a:p>
          <a:p>
            <a:endParaRPr lang="en-US" sz="800" dirty="0"/>
          </a:p>
        </p:txBody>
      </p:sp>
      <p:sp>
        <p:nvSpPr>
          <p:cNvPr id="21" name="TextBox 20"/>
          <p:cNvSpPr txBox="1"/>
          <p:nvPr/>
        </p:nvSpPr>
        <p:spPr>
          <a:xfrm>
            <a:off x="4864608" y="5934456"/>
            <a:ext cx="31143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Kesimpulan</a:t>
            </a:r>
            <a:r>
              <a:rPr lang="en-US" sz="3200" dirty="0" smtClean="0">
                <a:solidFill>
                  <a:srgbClr val="FF0000"/>
                </a:solidFill>
              </a:rPr>
              <a:t> ?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308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Iris Flower : Naïve Bayes using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05400" cy="4351338"/>
          </a:xfrm>
        </p:spPr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</a:t>
            </a:r>
            <a:r>
              <a:rPr lang="en-US" dirty="0" err="1" smtClean="0"/>
              <a:t>sbb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34084" y="2523966"/>
            <a:ext cx="3913632" cy="295465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00" dirty="0" smtClean="0"/>
              <a:t>#read the data</a:t>
            </a:r>
          </a:p>
          <a:p>
            <a:r>
              <a:rPr lang="en-US" sz="300" dirty="0" smtClean="0"/>
              <a:t>Iris &lt;- read.csv("iris-UCI.csv")</a:t>
            </a:r>
          </a:p>
          <a:p>
            <a:endParaRPr lang="en-US" sz="300" dirty="0" smtClean="0"/>
          </a:p>
          <a:p>
            <a:r>
              <a:rPr lang="en-US" sz="300" dirty="0" smtClean="0"/>
              <a:t>#Applying headers</a:t>
            </a:r>
          </a:p>
          <a:p>
            <a:r>
              <a:rPr lang="en-US" sz="300" dirty="0" err="1" smtClean="0"/>
              <a:t>colnames</a:t>
            </a:r>
            <a:r>
              <a:rPr lang="en-US" sz="300" dirty="0" smtClean="0"/>
              <a:t>(Iris)[1:5]=c("sepal_length","sepal_width","petal_length","petal_width","class")</a:t>
            </a:r>
          </a:p>
          <a:p>
            <a:endParaRPr lang="en-US" sz="300" dirty="0" smtClean="0"/>
          </a:p>
          <a:p>
            <a:r>
              <a:rPr lang="en-US" sz="300" dirty="0" smtClean="0"/>
              <a:t>summary(Iris)</a:t>
            </a:r>
          </a:p>
          <a:p>
            <a:endParaRPr lang="en-US" sz="300" dirty="0" smtClean="0"/>
          </a:p>
          <a:p>
            <a:r>
              <a:rPr lang="en-US" sz="300" dirty="0" smtClean="0"/>
              <a:t>#converting as a factor to class</a:t>
            </a:r>
          </a:p>
          <a:p>
            <a:r>
              <a:rPr lang="en-US" sz="300" dirty="0" err="1" smtClean="0"/>
              <a:t>Iris$class</a:t>
            </a:r>
            <a:r>
              <a:rPr lang="en-US" sz="300" dirty="0" smtClean="0"/>
              <a:t>=factor(</a:t>
            </a:r>
            <a:r>
              <a:rPr lang="en-US" sz="300" dirty="0" err="1" smtClean="0"/>
              <a:t>Iris$class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smtClean="0"/>
              <a:t>#Finding structure of iris data</a:t>
            </a:r>
          </a:p>
          <a:p>
            <a:r>
              <a:rPr lang="en-US" sz="300" dirty="0" err="1" smtClean="0"/>
              <a:t>str</a:t>
            </a:r>
            <a:r>
              <a:rPr lang="en-US" sz="300" dirty="0" smtClean="0"/>
              <a:t>(Iris)</a:t>
            </a:r>
          </a:p>
          <a:p>
            <a:endParaRPr lang="en-US" sz="300" dirty="0" smtClean="0"/>
          </a:p>
          <a:p>
            <a:endParaRPr lang="en-US" sz="300" dirty="0" smtClean="0"/>
          </a:p>
          <a:p>
            <a:r>
              <a:rPr lang="en-US" sz="300" dirty="0" smtClean="0"/>
              <a:t># Creating table for class variable </a:t>
            </a:r>
          </a:p>
          <a:p>
            <a:r>
              <a:rPr lang="en-US" sz="300" dirty="0" smtClean="0"/>
              <a:t>table(</a:t>
            </a:r>
            <a:r>
              <a:rPr lang="en-US" sz="300" dirty="0" err="1" smtClean="0"/>
              <a:t>Iris$class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smtClean="0"/>
              <a:t>#Making random sample </a:t>
            </a:r>
          </a:p>
          <a:p>
            <a:r>
              <a:rPr lang="en-US" sz="300" dirty="0" err="1" smtClean="0"/>
              <a:t>sample_iris</a:t>
            </a:r>
            <a:r>
              <a:rPr lang="en-US" sz="300" dirty="0" smtClean="0"/>
              <a:t>=sample(150,110,replace = FALSE)</a:t>
            </a:r>
          </a:p>
          <a:p>
            <a:endParaRPr lang="en-US" sz="300" dirty="0" smtClean="0"/>
          </a:p>
          <a:p>
            <a:r>
              <a:rPr lang="en-US" sz="300" dirty="0" smtClean="0"/>
              <a:t>#creating training and test dataset</a:t>
            </a:r>
          </a:p>
          <a:p>
            <a:r>
              <a:rPr lang="en-US" sz="300" dirty="0" err="1" smtClean="0"/>
              <a:t>iris_training</a:t>
            </a:r>
            <a:r>
              <a:rPr lang="en-US" sz="300" dirty="0" smtClean="0"/>
              <a:t>=Iris[</a:t>
            </a:r>
            <a:r>
              <a:rPr lang="en-US" sz="300" dirty="0" err="1" smtClean="0"/>
              <a:t>sample_iris</a:t>
            </a:r>
            <a:r>
              <a:rPr lang="en-US" sz="300" dirty="0" smtClean="0"/>
              <a:t>,]</a:t>
            </a:r>
          </a:p>
          <a:p>
            <a:r>
              <a:rPr lang="en-US" sz="300" dirty="0" err="1" smtClean="0"/>
              <a:t>iris_test</a:t>
            </a:r>
            <a:r>
              <a:rPr lang="en-US" sz="300" dirty="0" smtClean="0"/>
              <a:t>=Iris[-</a:t>
            </a:r>
            <a:r>
              <a:rPr lang="en-US" sz="300" dirty="0" err="1" smtClean="0"/>
              <a:t>sample_iris</a:t>
            </a:r>
            <a:r>
              <a:rPr lang="en-US" sz="300" dirty="0" smtClean="0"/>
              <a:t>,]</a:t>
            </a:r>
          </a:p>
          <a:p>
            <a:endParaRPr lang="en-US" sz="300" dirty="0" smtClean="0"/>
          </a:p>
          <a:p>
            <a:r>
              <a:rPr lang="en-US" sz="300" dirty="0" smtClean="0"/>
              <a:t>#creating levels </a:t>
            </a:r>
          </a:p>
          <a:p>
            <a:r>
              <a:rPr lang="en-US" sz="300" dirty="0" err="1" smtClean="0"/>
              <a:t>iris_training_labels</a:t>
            </a:r>
            <a:r>
              <a:rPr lang="en-US" sz="300" dirty="0" smtClean="0"/>
              <a:t>=Iris[</a:t>
            </a:r>
            <a:r>
              <a:rPr lang="en-US" sz="300" dirty="0" err="1" smtClean="0"/>
              <a:t>sample_iris</a:t>
            </a:r>
            <a:r>
              <a:rPr lang="en-US" sz="300" dirty="0" smtClean="0"/>
              <a:t>,]$class</a:t>
            </a:r>
          </a:p>
          <a:p>
            <a:r>
              <a:rPr lang="en-US" sz="300" dirty="0" err="1" smtClean="0"/>
              <a:t>iris_test_labels</a:t>
            </a:r>
            <a:r>
              <a:rPr lang="en-US" sz="300" dirty="0" smtClean="0"/>
              <a:t>=Iris[-</a:t>
            </a:r>
            <a:r>
              <a:rPr lang="en-US" sz="300" dirty="0" err="1" smtClean="0"/>
              <a:t>sample_iris</a:t>
            </a:r>
            <a:r>
              <a:rPr lang="en-US" sz="300" dirty="0" smtClean="0"/>
              <a:t>,]$class</a:t>
            </a:r>
          </a:p>
          <a:p>
            <a:endParaRPr lang="en-US" sz="300" dirty="0" smtClean="0"/>
          </a:p>
          <a:p>
            <a:endParaRPr lang="en-US" sz="300" dirty="0" smtClean="0"/>
          </a:p>
          <a:p>
            <a:r>
              <a:rPr lang="en-US" sz="300" dirty="0" smtClean="0"/>
              <a:t>#table for training and test data</a:t>
            </a:r>
          </a:p>
          <a:p>
            <a:r>
              <a:rPr lang="en-US" sz="300" dirty="0" smtClean="0"/>
              <a:t>table(</a:t>
            </a:r>
            <a:r>
              <a:rPr lang="en-US" sz="300" dirty="0" err="1" smtClean="0"/>
              <a:t>iris_training$class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smtClean="0"/>
              <a:t>table(</a:t>
            </a:r>
            <a:r>
              <a:rPr lang="en-US" sz="300" dirty="0" err="1" smtClean="0"/>
              <a:t>iris_test$class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smtClean="0"/>
              <a:t># </a:t>
            </a:r>
            <a:r>
              <a:rPr lang="en-US" sz="300" dirty="0" err="1" smtClean="0"/>
              <a:t>install.packages</a:t>
            </a:r>
            <a:r>
              <a:rPr lang="en-US" sz="300" dirty="0" smtClean="0"/>
              <a:t>("e1071")</a:t>
            </a:r>
          </a:p>
          <a:p>
            <a:r>
              <a:rPr lang="en-US" sz="300" dirty="0" smtClean="0"/>
              <a:t># Training model</a:t>
            </a:r>
          </a:p>
          <a:p>
            <a:r>
              <a:rPr lang="en-US" sz="300" dirty="0" smtClean="0"/>
              <a:t>library(e1071)</a:t>
            </a:r>
          </a:p>
          <a:p>
            <a:r>
              <a:rPr lang="en-US" sz="300" dirty="0" err="1" smtClean="0"/>
              <a:t>iris_classifier</a:t>
            </a:r>
            <a:r>
              <a:rPr lang="en-US" sz="300" dirty="0" smtClean="0"/>
              <a:t>=</a:t>
            </a:r>
            <a:r>
              <a:rPr lang="en-US" sz="300" dirty="0" err="1" smtClean="0"/>
              <a:t>naiveBayes</a:t>
            </a:r>
            <a:r>
              <a:rPr lang="en-US" sz="300" dirty="0" smtClean="0"/>
              <a:t>(</a:t>
            </a:r>
            <a:r>
              <a:rPr lang="en-US" sz="300" dirty="0" err="1" smtClean="0"/>
              <a:t>iris_training,iris_training_labels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endParaRPr lang="en-US" sz="300" dirty="0" smtClean="0"/>
          </a:p>
          <a:p>
            <a:r>
              <a:rPr lang="en-US" sz="300" dirty="0" smtClean="0"/>
              <a:t>#</a:t>
            </a:r>
            <a:r>
              <a:rPr lang="en-US" sz="300" dirty="0" err="1" smtClean="0"/>
              <a:t>Evaluvating</a:t>
            </a:r>
            <a:r>
              <a:rPr lang="en-US" sz="300" dirty="0" smtClean="0"/>
              <a:t> model performance</a:t>
            </a:r>
          </a:p>
          <a:p>
            <a:r>
              <a:rPr lang="en-US" sz="300" dirty="0" err="1" smtClean="0"/>
              <a:t>iris_test_pred</a:t>
            </a:r>
            <a:r>
              <a:rPr lang="en-US" sz="300" dirty="0" smtClean="0"/>
              <a:t>=predict(</a:t>
            </a:r>
            <a:r>
              <a:rPr lang="en-US" sz="300" dirty="0" err="1" smtClean="0"/>
              <a:t>iris_classifier,iris_test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smtClean="0"/>
              <a:t># </a:t>
            </a:r>
            <a:r>
              <a:rPr lang="en-US" sz="300" dirty="0" err="1" smtClean="0"/>
              <a:t>install.packages</a:t>
            </a:r>
            <a:r>
              <a:rPr lang="en-US" sz="300" dirty="0" smtClean="0"/>
              <a:t>("</a:t>
            </a:r>
            <a:r>
              <a:rPr lang="en-US" sz="300" dirty="0" err="1" smtClean="0"/>
              <a:t>gmodels</a:t>
            </a:r>
            <a:r>
              <a:rPr lang="en-US" sz="300" dirty="0" smtClean="0"/>
              <a:t>")</a:t>
            </a:r>
          </a:p>
          <a:p>
            <a:endParaRPr lang="en-US" sz="300" dirty="0" smtClean="0"/>
          </a:p>
          <a:p>
            <a:r>
              <a:rPr lang="en-US" sz="300" dirty="0" smtClean="0"/>
              <a:t>library(</a:t>
            </a:r>
            <a:r>
              <a:rPr lang="en-US" sz="300" dirty="0" err="1" smtClean="0"/>
              <a:t>gmodels</a:t>
            </a:r>
            <a:r>
              <a:rPr lang="en-US" sz="300" dirty="0" smtClean="0"/>
              <a:t>)</a:t>
            </a:r>
          </a:p>
          <a:p>
            <a:r>
              <a:rPr lang="en-US" sz="300" dirty="0" err="1" smtClean="0"/>
              <a:t>CrossTable</a:t>
            </a:r>
            <a:r>
              <a:rPr lang="en-US" sz="300" dirty="0" smtClean="0"/>
              <a:t>(</a:t>
            </a:r>
            <a:r>
              <a:rPr lang="en-US" sz="300" dirty="0" err="1" smtClean="0"/>
              <a:t>iris_test_pred,iris_test_labels</a:t>
            </a:r>
            <a:r>
              <a:rPr lang="en-US" sz="300" dirty="0" smtClean="0"/>
              <a:t>,</a:t>
            </a:r>
          </a:p>
          <a:p>
            <a:r>
              <a:rPr lang="en-US" sz="300" dirty="0" smtClean="0"/>
              <a:t>           </a:t>
            </a:r>
            <a:r>
              <a:rPr lang="en-US" sz="300" dirty="0" err="1" smtClean="0"/>
              <a:t>prop.chisq</a:t>
            </a:r>
            <a:r>
              <a:rPr lang="en-US" sz="300" dirty="0" smtClean="0"/>
              <a:t> = FALSE, </a:t>
            </a:r>
          </a:p>
          <a:p>
            <a:r>
              <a:rPr lang="en-US" sz="300" dirty="0" smtClean="0"/>
              <a:t>           prop.t = FALSE, </a:t>
            </a:r>
          </a:p>
          <a:p>
            <a:r>
              <a:rPr lang="en-US" sz="300" dirty="0" smtClean="0"/>
              <a:t>           </a:t>
            </a:r>
            <a:r>
              <a:rPr lang="en-US" sz="300" dirty="0" err="1" smtClean="0"/>
              <a:t>prop.r</a:t>
            </a:r>
            <a:r>
              <a:rPr lang="en-US" sz="300" dirty="0" smtClean="0"/>
              <a:t> = FALSE, </a:t>
            </a:r>
            <a:r>
              <a:rPr lang="en-US" sz="300" dirty="0" err="1" smtClean="0"/>
              <a:t>dnn</a:t>
            </a:r>
            <a:r>
              <a:rPr lang="en-US" sz="300" dirty="0" smtClean="0"/>
              <a:t> = c('predicted', 'actual'))</a:t>
            </a:r>
          </a:p>
          <a:p>
            <a:endParaRPr lang="en-US" sz="300" dirty="0" smtClean="0"/>
          </a:p>
          <a:p>
            <a:endParaRPr lang="en-US" sz="300" dirty="0" smtClean="0"/>
          </a:p>
          <a:p>
            <a:r>
              <a:rPr lang="en-US" sz="300" dirty="0" smtClean="0"/>
              <a:t>#try to improve model performance</a:t>
            </a:r>
          </a:p>
          <a:p>
            <a:r>
              <a:rPr lang="en-US" sz="300" dirty="0" smtClean="0"/>
              <a:t>iris_classifier2=</a:t>
            </a:r>
            <a:r>
              <a:rPr lang="en-US" sz="300" dirty="0" err="1" smtClean="0"/>
              <a:t>naiveBayes</a:t>
            </a:r>
            <a:r>
              <a:rPr lang="en-US" sz="300" dirty="0" smtClean="0"/>
              <a:t>(</a:t>
            </a:r>
            <a:r>
              <a:rPr lang="en-US" sz="300" dirty="0" err="1" smtClean="0"/>
              <a:t>iris_training,iris_training_labels,laplace</a:t>
            </a:r>
            <a:r>
              <a:rPr lang="en-US" sz="300" dirty="0" smtClean="0"/>
              <a:t> = 1)</a:t>
            </a:r>
          </a:p>
          <a:p>
            <a:r>
              <a:rPr lang="en-US" sz="300" dirty="0" smtClean="0"/>
              <a:t>iris_test_pred2=predict(iris_classifier2,iris_test)</a:t>
            </a:r>
          </a:p>
          <a:p>
            <a:r>
              <a:rPr lang="en-US" sz="300" dirty="0" err="1" smtClean="0"/>
              <a:t>ct</a:t>
            </a:r>
            <a:r>
              <a:rPr lang="en-US" sz="300" dirty="0" smtClean="0"/>
              <a:t> &lt;- </a:t>
            </a:r>
            <a:r>
              <a:rPr lang="en-US" sz="300" dirty="0" err="1" smtClean="0"/>
              <a:t>CrossTable</a:t>
            </a:r>
            <a:r>
              <a:rPr lang="en-US" sz="300" dirty="0" smtClean="0"/>
              <a:t>(iris_test_pred2,iris_test_labels,prop.chisq = FALSE, prop.t = FALSE, </a:t>
            </a:r>
            <a:r>
              <a:rPr lang="en-US" sz="300" dirty="0" err="1" smtClean="0"/>
              <a:t>prop.r</a:t>
            </a:r>
            <a:r>
              <a:rPr lang="en-US" sz="300" dirty="0" smtClean="0"/>
              <a:t> = FALSE, </a:t>
            </a:r>
            <a:r>
              <a:rPr lang="en-US" sz="300" dirty="0" err="1" smtClean="0"/>
              <a:t>dnn</a:t>
            </a:r>
            <a:r>
              <a:rPr lang="en-US" sz="300" dirty="0" smtClean="0"/>
              <a:t> = c('predicted', 'actual'))</a:t>
            </a:r>
          </a:p>
          <a:p>
            <a:endParaRPr lang="en-US" sz="300" dirty="0" smtClean="0"/>
          </a:p>
          <a:p>
            <a:r>
              <a:rPr lang="en-US" sz="300" dirty="0" err="1" smtClean="0"/>
              <a:t>ct$t</a:t>
            </a:r>
            <a:endParaRPr lang="en-US" sz="300" dirty="0" smtClean="0"/>
          </a:p>
          <a:p>
            <a:endParaRPr lang="en-US" sz="300" dirty="0" smtClean="0"/>
          </a:p>
          <a:p>
            <a:endParaRPr lang="en-US" sz="300" dirty="0" smtClean="0"/>
          </a:p>
          <a:p>
            <a:endParaRPr lang="en-US" sz="300" dirty="0"/>
          </a:p>
        </p:txBody>
      </p:sp>
      <p:sp>
        <p:nvSpPr>
          <p:cNvPr id="5" name="TextBox 4"/>
          <p:cNvSpPr txBox="1"/>
          <p:nvPr/>
        </p:nvSpPr>
        <p:spPr>
          <a:xfrm>
            <a:off x="5943600" y="2203704"/>
            <a:ext cx="5952744" cy="1200329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#  </a:t>
            </a:r>
            <a:r>
              <a:rPr lang="en-US" dirty="0" err="1" smtClean="0"/>
              <a:t>menghitung</a:t>
            </a:r>
            <a:r>
              <a:rPr lang="en-US" dirty="0" smtClean="0"/>
              <a:t> overall accuracy</a:t>
            </a:r>
          </a:p>
          <a:p>
            <a:endParaRPr lang="en-US" dirty="0"/>
          </a:p>
          <a:p>
            <a:r>
              <a:rPr lang="fr-FR" dirty="0" err="1" smtClean="0"/>
              <a:t>akurasi</a:t>
            </a:r>
            <a:r>
              <a:rPr lang="fr-FR" dirty="0" smtClean="0"/>
              <a:t> &lt;- (</a:t>
            </a:r>
            <a:r>
              <a:rPr lang="fr-FR" dirty="0" err="1" smtClean="0"/>
              <a:t>ct$t</a:t>
            </a:r>
            <a:r>
              <a:rPr lang="fr-FR" dirty="0" smtClean="0"/>
              <a:t>[1,1] + </a:t>
            </a:r>
            <a:r>
              <a:rPr lang="fr-FR" dirty="0" err="1" smtClean="0"/>
              <a:t>ct$t</a:t>
            </a:r>
            <a:r>
              <a:rPr lang="fr-FR" dirty="0" smtClean="0"/>
              <a:t>[2,2] + </a:t>
            </a:r>
            <a:r>
              <a:rPr lang="fr-FR" dirty="0" err="1" smtClean="0"/>
              <a:t>ct$t</a:t>
            </a:r>
            <a:r>
              <a:rPr lang="fr-FR" dirty="0" smtClean="0"/>
              <a:t>[3,3]) / </a:t>
            </a:r>
            <a:r>
              <a:rPr lang="fr-FR" dirty="0" err="1" smtClean="0"/>
              <a:t>dim</a:t>
            </a:r>
            <a:r>
              <a:rPr lang="fr-FR" dirty="0" smtClean="0"/>
              <a:t>(</a:t>
            </a:r>
            <a:r>
              <a:rPr lang="fr-FR" dirty="0" err="1" smtClean="0"/>
              <a:t>iris_test</a:t>
            </a:r>
            <a:r>
              <a:rPr lang="fr-FR" dirty="0" smtClean="0"/>
              <a:t>)[1]</a:t>
            </a:r>
          </a:p>
          <a:p>
            <a:r>
              <a:rPr lang="fr-FR" dirty="0" err="1" smtClean="0"/>
              <a:t>akurasi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943600" y="4142232"/>
            <a:ext cx="5952744" cy="64633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iris_classifier</a:t>
            </a:r>
            <a:r>
              <a:rPr lang="en-US" dirty="0" smtClean="0"/>
              <a:t>=</a:t>
            </a:r>
            <a:r>
              <a:rPr lang="en-US" dirty="0" err="1" smtClean="0"/>
              <a:t>naiveBayes</a:t>
            </a:r>
            <a:r>
              <a:rPr lang="en-US" dirty="0" smtClean="0"/>
              <a:t>(</a:t>
            </a:r>
            <a:r>
              <a:rPr lang="en-US" dirty="0" err="1" smtClean="0"/>
              <a:t>iris_training</a:t>
            </a:r>
            <a:r>
              <a:rPr lang="en-US" dirty="0" smtClean="0"/>
              <a:t>, </a:t>
            </a:r>
            <a:r>
              <a:rPr lang="en-US" dirty="0" err="1" smtClean="0"/>
              <a:t>iris_training_labels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766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1337</Words>
  <Application>Microsoft Office PowerPoint</Application>
  <PresentationFormat>Widescreen</PresentationFormat>
  <Paragraphs>402</Paragraphs>
  <Slides>10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Equation</vt:lpstr>
      <vt:lpstr>VISIO</vt:lpstr>
      <vt:lpstr>Praktik Naïve Bayes</vt:lpstr>
      <vt:lpstr>Data Cuaca</vt:lpstr>
      <vt:lpstr>Data Cuaca</vt:lpstr>
      <vt:lpstr>Data Cuaca</vt:lpstr>
      <vt:lpstr>Data Cuaca</vt:lpstr>
      <vt:lpstr>Data Tax Evade</vt:lpstr>
      <vt:lpstr>Ingat Rumus :</vt:lpstr>
      <vt:lpstr>Data Tax Evade</vt:lpstr>
      <vt:lpstr>Data Iris Flower : Naïve Bayes using R</vt:lpstr>
      <vt:lpstr>Data Textures : Naïve Bayes using 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 Naïve Bayes</dc:title>
  <dc:creator>ACER</dc:creator>
  <cp:lastModifiedBy>ACER</cp:lastModifiedBy>
  <cp:revision>43</cp:revision>
  <dcterms:created xsi:type="dcterms:W3CDTF">2019-09-25T08:29:21Z</dcterms:created>
  <dcterms:modified xsi:type="dcterms:W3CDTF">2019-09-25T14:59:47Z</dcterms:modified>
</cp:coreProperties>
</file>