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1593416"/>
            <a:ext cx="9144000" cy="3020147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DASAR ERD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(Entity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Relationalship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Diagram)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9E00E0-1534-4C16-AD8C-F0D208B4744F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BB1CDB-965E-4D08-8D00-C4F15BC8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872E89F9-83A0-4BBC-B0EB-CD47FA641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82B689-C4B9-44A0-B71E-C0634FF03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588264FF-82ED-4FEB-815D-2FF0F090C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8EE65-83FD-4308-AB35-217066D1B738}"/>
              </a:ext>
            </a:extLst>
          </p:cNvPr>
          <p:cNvSpPr txBox="1"/>
          <p:nvPr/>
        </p:nvSpPr>
        <p:spPr>
          <a:xfrm>
            <a:off x="1151945" y="2109287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US" sz="24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 / Relationship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D1942-910B-4D6E-A045-0F42402BC71C}"/>
              </a:ext>
            </a:extLst>
          </p:cNvPr>
          <p:cNvSpPr txBox="1"/>
          <p:nvPr/>
        </p:nvSpPr>
        <p:spPr>
          <a:xfrm>
            <a:off x="1179377" y="3751808"/>
            <a:ext cx="546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entity</a:t>
            </a:r>
            <a:endParaRPr lang="en-US" sz="32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6E46388-FB22-42E1-B134-9F1C3FAE081A}"/>
              </a:ext>
            </a:extLst>
          </p:cNvPr>
          <p:cNvSpPr/>
          <p:nvPr/>
        </p:nvSpPr>
        <p:spPr>
          <a:xfrm>
            <a:off x="1338637" y="2843666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A8929E-7A6D-4197-93B1-08286AC1AF43}"/>
              </a:ext>
            </a:extLst>
          </p:cNvPr>
          <p:cNvSpPr/>
          <p:nvPr/>
        </p:nvSpPr>
        <p:spPr>
          <a:xfrm>
            <a:off x="1261395" y="4885894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087824-1206-4D1E-A0C2-17C5E3BC7E49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V="1">
            <a:off x="2311808" y="5137323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5F4F8-6C0C-4281-A383-7CBF4B2C46D5}"/>
              </a:ext>
            </a:extLst>
          </p:cNvPr>
          <p:cNvSpPr/>
          <p:nvPr/>
        </p:nvSpPr>
        <p:spPr>
          <a:xfrm>
            <a:off x="4372620" y="4885894"/>
            <a:ext cx="2092347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Perpustakaan</a:t>
            </a:r>
            <a:endParaRPr lang="en-ID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2F5368A-128B-4DCA-8D34-3DBDBA27F182}"/>
              </a:ext>
            </a:extLst>
          </p:cNvPr>
          <p:cNvSpPr/>
          <p:nvPr/>
        </p:nvSpPr>
        <p:spPr>
          <a:xfrm>
            <a:off x="2562819" y="4803567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pergi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83CE82-3EA9-48B1-89FF-7017F04F867E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>
            <a:off x="4152088" y="5137323"/>
            <a:ext cx="220532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1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99881-5CBE-45A4-95E0-52408CEC2AD0}"/>
              </a:ext>
            </a:extLst>
          </p:cNvPr>
          <p:cNvSpPr txBox="1"/>
          <p:nvPr/>
        </p:nvSpPr>
        <p:spPr>
          <a:xfrm>
            <a:off x="1169696" y="876861"/>
            <a:ext cx="22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US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9D2BE-E625-4654-BA6D-3F04A62BF083}"/>
              </a:ext>
            </a:extLst>
          </p:cNvPr>
          <p:cNvSpPr txBox="1"/>
          <p:nvPr/>
        </p:nvSpPr>
        <p:spPr>
          <a:xfrm>
            <a:off x="1169696" y="1400471"/>
            <a:ext cx="491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menjelaskan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berpartisipasi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relationship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22DA51-CB4C-4377-B336-F4DC5A217A7B}"/>
              </a:ext>
            </a:extLst>
          </p:cNvPr>
          <p:cNvSpPr txBox="1"/>
          <p:nvPr/>
        </p:nvSpPr>
        <p:spPr>
          <a:xfrm>
            <a:off x="1457412" y="2174625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Unary Degree (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Satu)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A80634-B4C2-496F-AE47-4E407A29A7C7}"/>
              </a:ext>
            </a:extLst>
          </p:cNvPr>
          <p:cNvSpPr/>
          <p:nvPr/>
        </p:nvSpPr>
        <p:spPr>
          <a:xfrm>
            <a:off x="1242848" y="2298175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75E490-E4B0-4B5A-B25A-D4B5C5E5DDE9}"/>
              </a:ext>
            </a:extLst>
          </p:cNvPr>
          <p:cNvSpPr/>
          <p:nvPr/>
        </p:nvSpPr>
        <p:spPr>
          <a:xfrm>
            <a:off x="1574066" y="2750423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2C953-7546-4ACB-844C-8EDB11C7A300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624479" y="3259431"/>
            <a:ext cx="2060813" cy="87614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id="{62BBD2A0-AF63-4C4A-A4AE-EF93BF3F9FBC}"/>
              </a:ext>
            </a:extLst>
          </p:cNvPr>
          <p:cNvSpPr/>
          <p:nvPr/>
        </p:nvSpPr>
        <p:spPr>
          <a:xfrm>
            <a:off x="3890657" y="2679533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bicara</a:t>
            </a:r>
            <a:endParaRPr lang="en-ID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B1342-5625-4A84-ACDE-F0B2C55E7F2F}"/>
              </a:ext>
            </a:extLst>
          </p:cNvPr>
          <p:cNvCxnSpPr>
            <a:cxnSpLocks/>
            <a:endCxn id="25" idx="0"/>
          </p:cNvCxnSpPr>
          <p:nvPr/>
        </p:nvCxnSpPr>
        <p:spPr>
          <a:xfrm flipV="1">
            <a:off x="2624479" y="2679533"/>
            <a:ext cx="2060813" cy="82328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D74A3C-9A7F-44E1-87F3-E9B84D94DCDB}"/>
              </a:ext>
            </a:extLst>
          </p:cNvPr>
          <p:cNvSpPr txBox="1"/>
          <p:nvPr/>
        </p:nvSpPr>
        <p:spPr>
          <a:xfrm>
            <a:off x="1457412" y="3481885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Binary Degree (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1C5A8C-654A-4422-92A3-C1F16323A9FE}"/>
              </a:ext>
            </a:extLst>
          </p:cNvPr>
          <p:cNvSpPr/>
          <p:nvPr/>
        </p:nvSpPr>
        <p:spPr>
          <a:xfrm>
            <a:off x="1242848" y="3653561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13DED6-1072-42C3-B252-4E2ABE294171}"/>
              </a:ext>
            </a:extLst>
          </p:cNvPr>
          <p:cNvSpPr/>
          <p:nvPr/>
        </p:nvSpPr>
        <p:spPr>
          <a:xfrm>
            <a:off x="1574066" y="4045957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20CA7D-6149-4BDA-B918-49B6D800A6F1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2624479" y="4297386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F8BD8-6BD4-4D64-88D1-31FE7E0226B6}"/>
              </a:ext>
            </a:extLst>
          </p:cNvPr>
          <p:cNvSpPr/>
          <p:nvPr/>
        </p:nvSpPr>
        <p:spPr>
          <a:xfrm>
            <a:off x="4685292" y="4045957"/>
            <a:ext cx="2084476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Perpustakaan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7344D35-8ED5-4CF3-B636-ED70284663F4}"/>
              </a:ext>
            </a:extLst>
          </p:cNvPr>
          <p:cNvSpPr/>
          <p:nvPr/>
        </p:nvSpPr>
        <p:spPr>
          <a:xfrm>
            <a:off x="2875490" y="3963630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pergi</a:t>
            </a:r>
            <a:endParaRPr lang="en-ID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036FA7-4A91-4041-9035-A9A16E0A1A39}"/>
              </a:ext>
            </a:extLst>
          </p:cNvPr>
          <p:cNvCxnSpPr>
            <a:cxnSpLocks/>
            <a:stCxn id="32" idx="3"/>
            <a:endCxn id="31" idx="1"/>
          </p:cNvCxnSpPr>
          <p:nvPr/>
        </p:nvCxnSpPr>
        <p:spPr>
          <a:xfrm>
            <a:off x="4464759" y="4297386"/>
            <a:ext cx="220533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BB414E-B282-4533-82C1-5AFDBE1900FF}"/>
              </a:ext>
            </a:extLst>
          </p:cNvPr>
          <p:cNvSpPr txBox="1"/>
          <p:nvPr/>
        </p:nvSpPr>
        <p:spPr>
          <a:xfrm>
            <a:off x="1432316" y="4621715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Ternary Degree (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E5F579-875E-44A2-B727-C0B3F6DFF529}"/>
              </a:ext>
            </a:extLst>
          </p:cNvPr>
          <p:cNvSpPr/>
          <p:nvPr/>
        </p:nvSpPr>
        <p:spPr>
          <a:xfrm>
            <a:off x="1217752" y="4745265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DD3779-F815-4A6F-B6A8-C0C9C4102E88}"/>
              </a:ext>
            </a:extLst>
          </p:cNvPr>
          <p:cNvSpPr/>
          <p:nvPr/>
        </p:nvSpPr>
        <p:spPr>
          <a:xfrm>
            <a:off x="1548970" y="5201829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3D77AF-367E-46BA-A729-069ADD11C162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 flipV="1">
            <a:off x="2599383" y="5453258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CBA047E-66EF-4938-9F4E-ECA532766996}"/>
              </a:ext>
            </a:extLst>
          </p:cNvPr>
          <p:cNvSpPr/>
          <p:nvPr/>
        </p:nvSpPr>
        <p:spPr>
          <a:xfrm>
            <a:off x="4660196" y="5201829"/>
            <a:ext cx="1197545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Ruangan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0A59FD2D-46F4-4DF0-962F-2D6E07063C7E}"/>
              </a:ext>
            </a:extLst>
          </p:cNvPr>
          <p:cNvSpPr/>
          <p:nvPr/>
        </p:nvSpPr>
        <p:spPr>
          <a:xfrm>
            <a:off x="2850394" y="5119502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endParaRPr lang="en-ID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188480-DCB4-4E7B-88C5-65E450B71682}"/>
              </a:ext>
            </a:extLst>
          </p:cNvPr>
          <p:cNvCxnSpPr>
            <a:cxnSpLocks/>
            <a:stCxn id="39" idx="3"/>
            <a:endCxn id="38" idx="1"/>
          </p:cNvCxnSpPr>
          <p:nvPr/>
        </p:nvCxnSpPr>
        <p:spPr>
          <a:xfrm>
            <a:off x="4439663" y="5453258"/>
            <a:ext cx="220533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B61D58B-0B2D-412A-BCC1-B10C8179F4AD}"/>
              </a:ext>
            </a:extLst>
          </p:cNvPr>
          <p:cNvSpPr/>
          <p:nvPr/>
        </p:nvSpPr>
        <p:spPr>
          <a:xfrm>
            <a:off x="2998575" y="6118352"/>
            <a:ext cx="1258864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Matkul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769F12-DFC8-4404-83EE-967055D41863}"/>
              </a:ext>
            </a:extLst>
          </p:cNvPr>
          <p:cNvCxnSpPr>
            <a:cxnSpLocks/>
            <a:stCxn id="41" idx="0"/>
            <a:endCxn id="39" idx="2"/>
          </p:cNvCxnSpPr>
          <p:nvPr/>
        </p:nvCxnSpPr>
        <p:spPr>
          <a:xfrm flipV="1">
            <a:off x="3628007" y="5787014"/>
            <a:ext cx="17022" cy="331338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21F36-AF17-4ECA-99EE-4B472E3064BD}"/>
              </a:ext>
            </a:extLst>
          </p:cNvPr>
          <p:cNvSpPr txBox="1"/>
          <p:nvPr/>
        </p:nvSpPr>
        <p:spPr>
          <a:xfrm>
            <a:off x="1488701" y="1002388"/>
            <a:ext cx="3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Kardinalitas</a:t>
            </a:r>
            <a:r>
              <a:rPr 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D81529-34BE-4D50-8257-C5E2337BF3B0}"/>
              </a:ext>
            </a:extLst>
          </p:cNvPr>
          <p:cNvSpPr txBox="1"/>
          <p:nvPr/>
        </p:nvSpPr>
        <p:spPr>
          <a:xfrm>
            <a:off x="1504743" y="1461830"/>
            <a:ext cx="618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menjelaskan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batasan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keterhubungan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endParaRPr lang="en-US" sz="32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FFB9C5-7FAC-4465-9804-7032069F6BA2}"/>
              </a:ext>
            </a:extLst>
          </p:cNvPr>
          <p:cNvSpPr txBox="1"/>
          <p:nvPr/>
        </p:nvSpPr>
        <p:spPr>
          <a:xfrm>
            <a:off x="1776417" y="2396404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to One (1 : 1)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CD1A7B-83AD-481E-97FB-69DEF632D39D}"/>
              </a:ext>
            </a:extLst>
          </p:cNvPr>
          <p:cNvSpPr/>
          <p:nvPr/>
        </p:nvSpPr>
        <p:spPr>
          <a:xfrm>
            <a:off x="1561853" y="2519954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4FECCE-A6E0-42F5-BA66-6B1F154B951A}"/>
              </a:ext>
            </a:extLst>
          </p:cNvPr>
          <p:cNvSpPr/>
          <p:nvPr/>
        </p:nvSpPr>
        <p:spPr>
          <a:xfrm>
            <a:off x="1893071" y="2973201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15BAE3-A36A-491B-AA83-EF844EC4E674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2943484" y="3224630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1DEF17B-C26A-44DC-8915-9D10094AA44D}"/>
              </a:ext>
            </a:extLst>
          </p:cNvPr>
          <p:cNvSpPr/>
          <p:nvPr/>
        </p:nvSpPr>
        <p:spPr>
          <a:xfrm>
            <a:off x="5004297" y="2973201"/>
            <a:ext cx="1639460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DD58780D-F8C2-421D-9CDD-B3E8C712BBFD}"/>
              </a:ext>
            </a:extLst>
          </p:cNvPr>
          <p:cNvSpPr/>
          <p:nvPr/>
        </p:nvSpPr>
        <p:spPr>
          <a:xfrm>
            <a:off x="3194495" y="2890874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endParaRPr lang="en-ID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E02019-2C2C-42B0-A2D7-0CB118BD89B3}"/>
              </a:ext>
            </a:extLst>
          </p:cNvPr>
          <p:cNvCxnSpPr>
            <a:cxnSpLocks/>
            <a:stCxn id="51" idx="3"/>
            <a:endCxn id="50" idx="1"/>
          </p:cNvCxnSpPr>
          <p:nvPr/>
        </p:nvCxnSpPr>
        <p:spPr>
          <a:xfrm>
            <a:off x="4783764" y="3224630"/>
            <a:ext cx="220533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6904B80-3395-437C-AC3B-C68B5A00C8B1}"/>
              </a:ext>
            </a:extLst>
          </p:cNvPr>
          <p:cNvSpPr txBox="1"/>
          <p:nvPr/>
        </p:nvSpPr>
        <p:spPr>
          <a:xfrm>
            <a:off x="4626509" y="275018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F16A72-F941-421C-8547-B89407183F87}"/>
              </a:ext>
            </a:extLst>
          </p:cNvPr>
          <p:cNvSpPr txBox="1"/>
          <p:nvPr/>
        </p:nvSpPr>
        <p:spPr>
          <a:xfrm>
            <a:off x="2947098" y="275018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7816C4-9AA2-423A-9243-EB7BC6F7A64B}"/>
              </a:ext>
            </a:extLst>
          </p:cNvPr>
          <p:cNvSpPr txBox="1"/>
          <p:nvPr/>
        </p:nvSpPr>
        <p:spPr>
          <a:xfrm>
            <a:off x="1776417" y="3632725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to Many (1 : N)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B4B19B8-121D-4D9B-96B6-D1F3B28DFA54}"/>
              </a:ext>
            </a:extLst>
          </p:cNvPr>
          <p:cNvSpPr/>
          <p:nvPr/>
        </p:nvSpPr>
        <p:spPr>
          <a:xfrm>
            <a:off x="1561853" y="3756275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903DAF-D39D-4FC5-A642-0F21DE8E2292}"/>
              </a:ext>
            </a:extLst>
          </p:cNvPr>
          <p:cNvSpPr/>
          <p:nvPr/>
        </p:nvSpPr>
        <p:spPr>
          <a:xfrm>
            <a:off x="1893071" y="4209522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8A16A-CDAB-4A8F-AE65-531AB7E29631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 flipV="1">
            <a:off x="2943484" y="4460951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5F0C955-065F-41A5-A665-2AA8467E0A8C}"/>
              </a:ext>
            </a:extLst>
          </p:cNvPr>
          <p:cNvSpPr/>
          <p:nvPr/>
        </p:nvSpPr>
        <p:spPr>
          <a:xfrm>
            <a:off x="5004297" y="4209522"/>
            <a:ext cx="1639460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Hoby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Diamond 59">
            <a:extLst>
              <a:ext uri="{FF2B5EF4-FFF2-40B4-BE49-F238E27FC236}">
                <a16:creationId xmlns:a16="http://schemas.microsoft.com/office/drawing/2014/main" id="{4D78B6ED-2225-4785-BEA1-A27B89392725}"/>
              </a:ext>
            </a:extLst>
          </p:cNvPr>
          <p:cNvSpPr/>
          <p:nvPr/>
        </p:nvSpPr>
        <p:spPr>
          <a:xfrm>
            <a:off x="3194495" y="4127195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punya</a:t>
            </a:r>
            <a:endParaRPr lang="en-ID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D79755-44EA-4325-ADDA-D8D51A88BB5D}"/>
              </a:ext>
            </a:extLst>
          </p:cNvPr>
          <p:cNvCxnSpPr>
            <a:cxnSpLocks/>
            <a:stCxn id="60" idx="3"/>
            <a:endCxn id="59" idx="1"/>
          </p:cNvCxnSpPr>
          <p:nvPr/>
        </p:nvCxnSpPr>
        <p:spPr>
          <a:xfrm>
            <a:off x="4783764" y="4460951"/>
            <a:ext cx="220533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4FA5B38-5BEA-4BD3-BB9E-17298EC9BC2E}"/>
              </a:ext>
            </a:extLst>
          </p:cNvPr>
          <p:cNvSpPr txBox="1"/>
          <p:nvPr/>
        </p:nvSpPr>
        <p:spPr>
          <a:xfrm>
            <a:off x="4626509" y="3986502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0033FF-F155-4455-87C2-BB6762E64B69}"/>
              </a:ext>
            </a:extLst>
          </p:cNvPr>
          <p:cNvSpPr txBox="1"/>
          <p:nvPr/>
        </p:nvSpPr>
        <p:spPr>
          <a:xfrm>
            <a:off x="2947098" y="3986502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896A8F-25C0-4403-8898-89B703E5F6FA}"/>
              </a:ext>
            </a:extLst>
          </p:cNvPr>
          <p:cNvSpPr txBox="1"/>
          <p:nvPr/>
        </p:nvSpPr>
        <p:spPr>
          <a:xfrm>
            <a:off x="1776417" y="4885027"/>
            <a:ext cx="41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Many to Many (N : N)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74542E1-04CB-47D4-95AF-BD588B91F1A3}"/>
              </a:ext>
            </a:extLst>
          </p:cNvPr>
          <p:cNvSpPr/>
          <p:nvPr/>
        </p:nvSpPr>
        <p:spPr>
          <a:xfrm>
            <a:off x="1561853" y="5008577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52D0C4-51FE-4983-946E-58616575DFA1}"/>
              </a:ext>
            </a:extLst>
          </p:cNvPr>
          <p:cNvSpPr/>
          <p:nvPr/>
        </p:nvSpPr>
        <p:spPr>
          <a:xfrm>
            <a:off x="1893071" y="5461824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Mhs</a:t>
            </a:r>
            <a:endParaRPr lang="en-ID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35489A-2002-47F8-A6DD-99513F3ECC6E}"/>
              </a:ext>
            </a:extLst>
          </p:cNvPr>
          <p:cNvCxnSpPr>
            <a:cxnSpLocks/>
            <a:stCxn id="66" idx="3"/>
            <a:endCxn id="69" idx="1"/>
          </p:cNvCxnSpPr>
          <p:nvPr/>
        </p:nvCxnSpPr>
        <p:spPr>
          <a:xfrm flipV="1">
            <a:off x="2943484" y="5713253"/>
            <a:ext cx="251011" cy="1"/>
          </a:xfrm>
          <a:prstGeom prst="line">
            <a:avLst/>
          </a:prstGeom>
          <a:ln w="28575">
            <a:solidFill>
              <a:srgbClr val="236D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24C463A-4FE3-407C-9FAE-A32B8EBC3227}"/>
              </a:ext>
            </a:extLst>
          </p:cNvPr>
          <p:cNvSpPr/>
          <p:nvPr/>
        </p:nvSpPr>
        <p:spPr>
          <a:xfrm>
            <a:off x="5004297" y="5461824"/>
            <a:ext cx="1639460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Matkul</a:t>
            </a:r>
            <a:endParaRPr lang="en-ID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4560C14F-5D63-4309-9EBC-EDA9CC4EB6B7}"/>
              </a:ext>
            </a:extLst>
          </p:cNvPr>
          <p:cNvSpPr/>
          <p:nvPr/>
        </p:nvSpPr>
        <p:spPr>
          <a:xfrm>
            <a:off x="3194495" y="5379497"/>
            <a:ext cx="1589269" cy="667512"/>
          </a:xfrm>
          <a:prstGeom prst="diamond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endParaRPr lang="en-ID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1438595-6878-453D-8BEE-0CEFBA31A115}"/>
              </a:ext>
            </a:extLst>
          </p:cNvPr>
          <p:cNvCxnSpPr>
            <a:cxnSpLocks/>
            <a:stCxn id="69" idx="3"/>
            <a:endCxn id="68" idx="1"/>
          </p:cNvCxnSpPr>
          <p:nvPr/>
        </p:nvCxnSpPr>
        <p:spPr>
          <a:xfrm>
            <a:off x="4783764" y="5713253"/>
            <a:ext cx="220533" cy="1"/>
          </a:xfrm>
          <a:prstGeom prst="line">
            <a:avLst/>
          </a:prstGeom>
          <a:ln w="28575">
            <a:solidFill>
              <a:srgbClr val="236DB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E3CC695-2CBD-4C24-B4C4-8DFA83C69162}"/>
              </a:ext>
            </a:extLst>
          </p:cNvPr>
          <p:cNvSpPr txBox="1"/>
          <p:nvPr/>
        </p:nvSpPr>
        <p:spPr>
          <a:xfrm>
            <a:off x="4626509" y="523880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8DEFBC-FB8A-46EC-B0DB-DB7585828E88}"/>
              </a:ext>
            </a:extLst>
          </p:cNvPr>
          <p:cNvSpPr txBox="1"/>
          <p:nvPr/>
        </p:nvSpPr>
        <p:spPr>
          <a:xfrm>
            <a:off x="2947098" y="523880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ID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5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6F939C-4AA8-49A8-BE66-94B2E1D2BBDE}"/>
              </a:ext>
            </a:extLst>
          </p:cNvPr>
          <p:cNvSpPr txBox="1">
            <a:spLocks/>
          </p:cNvSpPr>
          <p:nvPr/>
        </p:nvSpPr>
        <p:spPr>
          <a:xfrm>
            <a:off x="1289154" y="693183"/>
            <a:ext cx="3373693" cy="870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ID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2D721-3E64-4741-843F-7D1FB336DCD0}"/>
              </a:ext>
            </a:extLst>
          </p:cNvPr>
          <p:cNvSpPr/>
          <p:nvPr/>
        </p:nvSpPr>
        <p:spPr>
          <a:xfrm>
            <a:off x="10604089" y="693183"/>
            <a:ext cx="339213" cy="58256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5068D-7232-4767-848E-33C2C3CE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60C433-7BD8-4215-9B90-392E7A0241F6}"/>
              </a:ext>
            </a:extLst>
          </p:cNvPr>
          <p:cNvSpPr txBox="1">
            <a:spLocks/>
          </p:cNvSpPr>
          <p:nvPr/>
        </p:nvSpPr>
        <p:spPr>
          <a:xfrm>
            <a:off x="1289154" y="1563338"/>
            <a:ext cx="9654148" cy="4357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yang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STKIP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Yapis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Dompu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Boyolali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1 -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Pengarsipan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 –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Perpustakaan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 –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Kasir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 –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Jadwal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5 – Web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Berita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Kumpulkan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LMS Moodle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ketua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endParaRPr lang="en-ID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 Relationship Diagram (ERD)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1" y="2011578"/>
            <a:ext cx="7103920" cy="33085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ERD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menjelaskan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objek-objek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yang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ID" sz="36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berhubungan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 Relationship Diagram (ERD)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6CCA7-FF02-4E8C-9157-765797C3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4" y="2215740"/>
            <a:ext cx="10637052" cy="3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7FBAE866-71DA-42F0-951B-0EA564C6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44481"/>
              </p:ext>
            </p:extLst>
          </p:nvPr>
        </p:nvGraphicFramePr>
        <p:xfrm>
          <a:off x="3512312" y="2071871"/>
          <a:ext cx="5167376" cy="408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688">
                  <a:extLst>
                    <a:ext uri="{9D8B030D-6E8A-4147-A177-3AD203B41FA5}">
                      <a16:colId xmlns:a16="http://schemas.microsoft.com/office/drawing/2014/main" val="1777542244"/>
                    </a:ext>
                  </a:extLst>
                </a:gridCol>
                <a:gridCol w="2583688">
                  <a:extLst>
                    <a:ext uri="{9D8B030D-6E8A-4147-A177-3AD203B41FA5}">
                      <a16:colId xmlns:a16="http://schemas.microsoft.com/office/drawing/2014/main" val="2189112052"/>
                    </a:ext>
                  </a:extLst>
                </a:gridCol>
              </a:tblGrid>
              <a:tr h="487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Simbol</a:t>
                      </a:r>
                      <a:endParaRPr lang="en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Nama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551977"/>
                  </a:ext>
                </a:extLst>
              </a:tr>
              <a:tr h="899612"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Entitas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913316"/>
                  </a:ext>
                </a:extLst>
              </a:tr>
              <a:tr h="899612"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Atribut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78432"/>
                  </a:ext>
                </a:extLst>
              </a:tr>
              <a:tr h="899612"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Relasi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64"/>
                  </a:ext>
                </a:extLst>
              </a:tr>
              <a:tr h="899612"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Garis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/ Link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1368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285829E-9F46-41EE-AEC1-8BE24D1CBC3F}"/>
              </a:ext>
            </a:extLst>
          </p:cNvPr>
          <p:cNvGrpSpPr/>
          <p:nvPr/>
        </p:nvGrpSpPr>
        <p:grpSpPr>
          <a:xfrm>
            <a:off x="3980442" y="2666449"/>
            <a:ext cx="1589270" cy="3065732"/>
            <a:chOff x="6731770" y="1405684"/>
            <a:chExt cx="1589270" cy="30657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C98AB5-B30F-4C73-BF78-23A9291A448D}"/>
                </a:ext>
              </a:extLst>
            </p:cNvPr>
            <p:cNvSpPr/>
            <p:nvPr/>
          </p:nvSpPr>
          <p:spPr>
            <a:xfrm>
              <a:off x="6731771" y="1405684"/>
              <a:ext cx="1589269" cy="667512"/>
            </a:xfrm>
            <a:prstGeom prst="rect">
              <a:avLst/>
            </a:prstGeom>
            <a:noFill/>
            <a:ln w="28575">
              <a:solidFill>
                <a:srgbClr val="236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A6C6DE-11DA-41BE-988F-664F6D34C3C9}"/>
                </a:ext>
              </a:extLst>
            </p:cNvPr>
            <p:cNvSpPr/>
            <p:nvPr/>
          </p:nvSpPr>
          <p:spPr>
            <a:xfrm>
              <a:off x="6731771" y="2315730"/>
              <a:ext cx="1589269" cy="667512"/>
            </a:xfrm>
            <a:prstGeom prst="ellipse">
              <a:avLst/>
            </a:prstGeom>
            <a:noFill/>
            <a:ln w="28575">
              <a:solidFill>
                <a:srgbClr val="236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A31EA10A-8DCB-4B19-A357-72D4B9106BB3}"/>
                </a:ext>
              </a:extLst>
            </p:cNvPr>
            <p:cNvSpPr/>
            <p:nvPr/>
          </p:nvSpPr>
          <p:spPr>
            <a:xfrm>
              <a:off x="6731770" y="3207488"/>
              <a:ext cx="1589269" cy="667512"/>
            </a:xfrm>
            <a:prstGeom prst="diamond">
              <a:avLst/>
            </a:prstGeom>
            <a:noFill/>
            <a:ln w="28575">
              <a:solidFill>
                <a:srgbClr val="236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7618E4-222B-4935-A4B9-EF28D056C321}"/>
                </a:ext>
              </a:extLst>
            </p:cNvPr>
            <p:cNvCxnSpPr/>
            <p:nvPr/>
          </p:nvCxnSpPr>
          <p:spPr>
            <a:xfrm>
              <a:off x="6804921" y="4471416"/>
              <a:ext cx="1442966" cy="0"/>
            </a:xfrm>
            <a:prstGeom prst="line">
              <a:avLst/>
            </a:prstGeom>
            <a:ln w="28575">
              <a:solidFill>
                <a:srgbClr val="236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18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EBB64-3CBF-405B-8182-C7210EDBFAB7}"/>
              </a:ext>
            </a:extLst>
          </p:cNvPr>
          <p:cNvSpPr txBox="1"/>
          <p:nvPr/>
        </p:nvSpPr>
        <p:spPr>
          <a:xfrm>
            <a:off x="1397757" y="1401979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Entity / </a:t>
            </a:r>
            <a:r>
              <a:rPr lang="en-US" sz="24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Entitas</a:t>
            </a:r>
            <a:endParaRPr lang="en-US" sz="24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8E12E6-560C-4556-8324-804C3E45B8B4}"/>
              </a:ext>
            </a:extLst>
          </p:cNvPr>
          <p:cNvSpPr/>
          <p:nvPr/>
        </p:nvSpPr>
        <p:spPr>
          <a:xfrm>
            <a:off x="1488463" y="1998398"/>
            <a:ext cx="1589269" cy="667512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58705-1125-4B5D-AE04-EFBD08047118}"/>
              </a:ext>
            </a:extLst>
          </p:cNvPr>
          <p:cNvSpPr txBox="1"/>
          <p:nvPr/>
        </p:nvSpPr>
        <p:spPr>
          <a:xfrm>
            <a:off x="1397757" y="2846019"/>
            <a:ext cx="491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obyek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dibedakan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lain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dunia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basis data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AE172-0C46-4C83-A3C3-C0E0122BDC52}"/>
              </a:ext>
            </a:extLst>
          </p:cNvPr>
          <p:cNvSpPr/>
          <p:nvPr/>
        </p:nvSpPr>
        <p:spPr>
          <a:xfrm>
            <a:off x="1488463" y="4066526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Mahasiswa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E61448-8C00-424A-8B2E-6125919A9764}"/>
              </a:ext>
            </a:extLst>
          </p:cNvPr>
          <p:cNvSpPr/>
          <p:nvPr/>
        </p:nvSpPr>
        <p:spPr>
          <a:xfrm>
            <a:off x="3250207" y="4066526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Dosen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736DE-3DCD-423F-99B1-B2B6710BED7E}"/>
              </a:ext>
            </a:extLst>
          </p:cNvPr>
          <p:cNvSpPr/>
          <p:nvPr/>
        </p:nvSpPr>
        <p:spPr>
          <a:xfrm>
            <a:off x="1488463" y="4682324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Matkul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6D0E8-F1FD-4601-ADB6-A0F8F47AD599}"/>
              </a:ext>
            </a:extLst>
          </p:cNvPr>
          <p:cNvSpPr/>
          <p:nvPr/>
        </p:nvSpPr>
        <p:spPr>
          <a:xfrm>
            <a:off x="3250207" y="4677012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Ruangan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CDBD9-10DC-4410-9074-20AD23B3BD3B}"/>
              </a:ext>
            </a:extLst>
          </p:cNvPr>
          <p:cNvSpPr/>
          <p:nvPr/>
        </p:nvSpPr>
        <p:spPr>
          <a:xfrm>
            <a:off x="1488463" y="5287498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Satpam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FE571B-B60B-4CD1-A176-B13F5C0EDDE4}"/>
              </a:ext>
            </a:extLst>
          </p:cNvPr>
          <p:cNvSpPr/>
          <p:nvPr/>
        </p:nvSpPr>
        <p:spPr>
          <a:xfrm>
            <a:off x="3250207" y="5282186"/>
            <a:ext cx="1589269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….</a:t>
            </a:r>
            <a:endParaRPr lang="en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C2AF0-2224-4CA2-9704-160BD84DA655}"/>
              </a:ext>
            </a:extLst>
          </p:cNvPr>
          <p:cNvSpPr txBox="1"/>
          <p:nvPr/>
        </p:nvSpPr>
        <p:spPr>
          <a:xfrm>
            <a:off x="1778283" y="1469013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endParaRPr lang="en-US" sz="24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754F-383A-475A-B2B6-AEB9E18345C1}"/>
              </a:ext>
            </a:extLst>
          </p:cNvPr>
          <p:cNvSpPr txBox="1"/>
          <p:nvPr/>
        </p:nvSpPr>
        <p:spPr>
          <a:xfrm>
            <a:off x="1805715" y="2875285"/>
            <a:ext cx="491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relationship,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menyediakan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penjelasan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detail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relationship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72CFD3-93B0-4D91-AAE8-D8F55D9D2A84}"/>
              </a:ext>
            </a:extLst>
          </p:cNvPr>
          <p:cNvSpPr/>
          <p:nvPr/>
        </p:nvSpPr>
        <p:spPr>
          <a:xfrm>
            <a:off x="1896421" y="2041515"/>
            <a:ext cx="1589269" cy="667512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F9C43-133A-40B6-8E35-287C2846727A}"/>
              </a:ext>
            </a:extLst>
          </p:cNvPr>
          <p:cNvSpPr/>
          <p:nvPr/>
        </p:nvSpPr>
        <p:spPr>
          <a:xfrm>
            <a:off x="3435287" y="4487148"/>
            <a:ext cx="1050413" cy="502859"/>
          </a:xfrm>
          <a:prstGeom prst="rect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Buku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39AEBA-E02B-403D-8459-2B80B400F752}"/>
              </a:ext>
            </a:extLst>
          </p:cNvPr>
          <p:cNvSpPr/>
          <p:nvPr/>
        </p:nvSpPr>
        <p:spPr>
          <a:xfrm>
            <a:off x="2302122" y="5430063"/>
            <a:ext cx="1050413" cy="548115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CF2F9B-CB83-4C41-B7F8-75CA5F880636}"/>
              </a:ext>
            </a:extLst>
          </p:cNvPr>
          <p:cNvSpPr/>
          <p:nvPr/>
        </p:nvSpPr>
        <p:spPr>
          <a:xfrm>
            <a:off x="3435287" y="5430062"/>
            <a:ext cx="1050413" cy="548115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Pengarang</a:t>
            </a:r>
            <a:endParaRPr lang="en-ID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84D734-2A6E-43B9-AA5B-02EAD68D7251}"/>
              </a:ext>
            </a:extLst>
          </p:cNvPr>
          <p:cNvSpPr/>
          <p:nvPr/>
        </p:nvSpPr>
        <p:spPr>
          <a:xfrm>
            <a:off x="4568452" y="5430061"/>
            <a:ext cx="1050413" cy="548115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Penerbit</a:t>
            </a:r>
            <a:endParaRPr lang="en-ID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301D6E-1F70-4B39-B89D-B2C3948FADAB}"/>
              </a:ext>
            </a:extLst>
          </p:cNvPr>
          <p:cNvSpPr/>
          <p:nvPr/>
        </p:nvSpPr>
        <p:spPr>
          <a:xfrm>
            <a:off x="5093658" y="4715950"/>
            <a:ext cx="1050413" cy="548115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endParaRPr lang="en-ID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6CEBF8-4B1D-41F7-BBCF-DD5FE658EA01}"/>
              </a:ext>
            </a:extLst>
          </p:cNvPr>
          <p:cNvSpPr/>
          <p:nvPr/>
        </p:nvSpPr>
        <p:spPr>
          <a:xfrm>
            <a:off x="1862316" y="4715950"/>
            <a:ext cx="1050413" cy="548115"/>
          </a:xfrm>
          <a:prstGeom prst="ellipse">
            <a:avLst/>
          </a:prstGeom>
          <a:noFill/>
          <a:ln w="28575">
            <a:solidFill>
              <a:srgbClr val="23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en-ID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9292F2-EFFA-4AE7-8F45-660DABA4A89C}"/>
              </a:ext>
            </a:extLst>
          </p:cNvPr>
          <p:cNvCxnSpPr>
            <a:cxnSpLocks/>
            <a:stCxn id="30" idx="6"/>
            <a:endCxn id="17" idx="1"/>
          </p:cNvCxnSpPr>
          <p:nvPr/>
        </p:nvCxnSpPr>
        <p:spPr>
          <a:xfrm flipV="1">
            <a:off x="2912729" y="4738578"/>
            <a:ext cx="522558" cy="251430"/>
          </a:xfrm>
          <a:prstGeom prst="line">
            <a:avLst/>
          </a:prstGeom>
          <a:ln w="28575">
            <a:solidFill>
              <a:srgbClr val="23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F6D8E2-4612-493F-B48F-7C9E9D4239BD}"/>
              </a:ext>
            </a:extLst>
          </p:cNvPr>
          <p:cNvCxnSpPr>
            <a:cxnSpLocks/>
            <a:stCxn id="26" idx="0"/>
            <a:endCxn id="17" idx="1"/>
          </p:cNvCxnSpPr>
          <p:nvPr/>
        </p:nvCxnSpPr>
        <p:spPr>
          <a:xfrm flipV="1">
            <a:off x="2827329" y="4738578"/>
            <a:ext cx="607958" cy="691485"/>
          </a:xfrm>
          <a:prstGeom prst="line">
            <a:avLst/>
          </a:prstGeom>
          <a:ln w="28575">
            <a:solidFill>
              <a:srgbClr val="23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86296A-3FA5-40DF-B07E-4642D69BAD2F}"/>
              </a:ext>
            </a:extLst>
          </p:cNvPr>
          <p:cNvCxnSpPr>
            <a:cxnSpLocks/>
            <a:stCxn id="27" idx="0"/>
            <a:endCxn id="17" idx="2"/>
          </p:cNvCxnSpPr>
          <p:nvPr/>
        </p:nvCxnSpPr>
        <p:spPr>
          <a:xfrm flipV="1">
            <a:off x="3960494" y="4990007"/>
            <a:ext cx="0" cy="440055"/>
          </a:xfrm>
          <a:prstGeom prst="line">
            <a:avLst/>
          </a:prstGeom>
          <a:ln w="28575">
            <a:solidFill>
              <a:srgbClr val="23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E17E7C-8742-41FA-9D71-9C42FAD4DAF5}"/>
              </a:ext>
            </a:extLst>
          </p:cNvPr>
          <p:cNvCxnSpPr>
            <a:cxnSpLocks/>
            <a:stCxn id="29" idx="2"/>
            <a:endCxn id="17" idx="3"/>
          </p:cNvCxnSpPr>
          <p:nvPr/>
        </p:nvCxnSpPr>
        <p:spPr>
          <a:xfrm flipH="1" flipV="1">
            <a:off x="4485700" y="4738578"/>
            <a:ext cx="607958" cy="251430"/>
          </a:xfrm>
          <a:prstGeom prst="line">
            <a:avLst/>
          </a:prstGeom>
          <a:ln w="28575">
            <a:solidFill>
              <a:srgbClr val="23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880030-7E98-4AB0-B639-EC3995328226}"/>
              </a:ext>
            </a:extLst>
          </p:cNvPr>
          <p:cNvCxnSpPr>
            <a:cxnSpLocks/>
            <a:stCxn id="28" idx="0"/>
            <a:endCxn id="17" idx="3"/>
          </p:cNvCxnSpPr>
          <p:nvPr/>
        </p:nvCxnSpPr>
        <p:spPr>
          <a:xfrm flipH="1" flipV="1">
            <a:off x="4485700" y="4738578"/>
            <a:ext cx="607959" cy="691483"/>
          </a:xfrm>
          <a:prstGeom prst="line">
            <a:avLst/>
          </a:prstGeom>
          <a:ln w="28575">
            <a:solidFill>
              <a:srgbClr val="23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0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2D990-9618-45FC-8B59-4F5122FCE241}"/>
              </a:ext>
            </a:extLst>
          </p:cNvPr>
          <p:cNvSpPr txBox="1"/>
          <p:nvPr/>
        </p:nvSpPr>
        <p:spPr>
          <a:xfrm>
            <a:off x="838200" y="560610"/>
            <a:ext cx="22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endParaRPr lang="en-US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91D79-0F42-48D7-894F-4096A2BEB619}"/>
              </a:ext>
            </a:extLst>
          </p:cNvPr>
          <p:cNvSpPr txBox="1"/>
          <p:nvPr/>
        </p:nvSpPr>
        <p:spPr>
          <a:xfrm>
            <a:off x="1169696" y="1269666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Key (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70E7AA-48C7-4865-9EAF-B45D71E87639}"/>
              </a:ext>
            </a:extLst>
          </p:cNvPr>
          <p:cNvSpPr/>
          <p:nvPr/>
        </p:nvSpPr>
        <p:spPr>
          <a:xfrm>
            <a:off x="955132" y="1393216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D0388-7FEA-492D-A926-91CF5B9673AC}"/>
              </a:ext>
            </a:extLst>
          </p:cNvPr>
          <p:cNvSpPr txBox="1"/>
          <p:nvPr/>
        </p:nvSpPr>
        <p:spPr>
          <a:xfrm>
            <a:off x="1169696" y="1731721"/>
            <a:ext cx="491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B3D22-1B10-49E7-865B-5A9BB7C86B67}"/>
              </a:ext>
            </a:extLst>
          </p:cNvPr>
          <p:cNvSpPr txBox="1"/>
          <p:nvPr/>
        </p:nvSpPr>
        <p:spPr>
          <a:xfrm>
            <a:off x="1169696" y="2465024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Simple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801A6B-E09B-4597-A3C6-B83C20B6A5F2}"/>
              </a:ext>
            </a:extLst>
          </p:cNvPr>
          <p:cNvSpPr/>
          <p:nvPr/>
        </p:nvSpPr>
        <p:spPr>
          <a:xfrm>
            <a:off x="955132" y="2588574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071B7-5D53-4FCF-AFC4-94AC7C2CB05F}"/>
              </a:ext>
            </a:extLst>
          </p:cNvPr>
          <p:cNvSpPr txBox="1"/>
          <p:nvPr/>
        </p:nvSpPr>
        <p:spPr>
          <a:xfrm>
            <a:off x="1169696" y="2798743"/>
            <a:ext cx="491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bernilai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tunggal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9F328-8EA9-4C91-A528-B3558B1F3BAE}"/>
              </a:ext>
            </a:extLst>
          </p:cNvPr>
          <p:cNvSpPr txBox="1"/>
          <p:nvPr/>
        </p:nvSpPr>
        <p:spPr>
          <a:xfrm>
            <a:off x="1169696" y="3268065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Multivalue</a:t>
            </a:r>
            <a:endParaRPr 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63E6D5-4C53-4AD2-8755-E6F0ECCE5463}"/>
              </a:ext>
            </a:extLst>
          </p:cNvPr>
          <p:cNvSpPr/>
          <p:nvPr/>
        </p:nvSpPr>
        <p:spPr>
          <a:xfrm>
            <a:off x="955132" y="3391615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7A9FDE-D7D2-4689-8BBF-288CECAF6478}"/>
              </a:ext>
            </a:extLst>
          </p:cNvPr>
          <p:cNvSpPr txBox="1"/>
          <p:nvPr/>
        </p:nvSpPr>
        <p:spPr>
          <a:xfrm>
            <a:off x="1169696" y="3810330"/>
            <a:ext cx="491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sekelompok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entity.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97E19C3-268E-453E-AD1D-33EC22FBD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5" t="50000" r="28225" b="27867"/>
          <a:stretch/>
        </p:blipFill>
        <p:spPr>
          <a:xfrm>
            <a:off x="4210901" y="4341207"/>
            <a:ext cx="7690153" cy="22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2D990-9618-45FC-8B59-4F5122FCE241}"/>
              </a:ext>
            </a:extLst>
          </p:cNvPr>
          <p:cNvSpPr txBox="1"/>
          <p:nvPr/>
        </p:nvSpPr>
        <p:spPr>
          <a:xfrm>
            <a:off x="834854" y="1595942"/>
            <a:ext cx="22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endParaRPr lang="en-US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91D79-0F42-48D7-894F-4096A2BEB619}"/>
              </a:ext>
            </a:extLst>
          </p:cNvPr>
          <p:cNvSpPr txBox="1"/>
          <p:nvPr/>
        </p:nvSpPr>
        <p:spPr>
          <a:xfrm>
            <a:off x="1166350" y="2304998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Key (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70E7AA-48C7-4865-9EAF-B45D71E87639}"/>
              </a:ext>
            </a:extLst>
          </p:cNvPr>
          <p:cNvSpPr/>
          <p:nvPr/>
        </p:nvSpPr>
        <p:spPr>
          <a:xfrm>
            <a:off x="951786" y="2428548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D0388-7FEA-492D-A926-91CF5B9673AC}"/>
              </a:ext>
            </a:extLst>
          </p:cNvPr>
          <p:cNvSpPr txBox="1"/>
          <p:nvPr/>
        </p:nvSpPr>
        <p:spPr>
          <a:xfrm>
            <a:off x="1166350" y="2767053"/>
            <a:ext cx="491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B3D22-1B10-49E7-865B-5A9BB7C86B67}"/>
              </a:ext>
            </a:extLst>
          </p:cNvPr>
          <p:cNvSpPr txBox="1"/>
          <p:nvPr/>
        </p:nvSpPr>
        <p:spPr>
          <a:xfrm>
            <a:off x="1166350" y="3500356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Simple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801A6B-E09B-4597-A3C6-B83C20B6A5F2}"/>
              </a:ext>
            </a:extLst>
          </p:cNvPr>
          <p:cNvSpPr/>
          <p:nvPr/>
        </p:nvSpPr>
        <p:spPr>
          <a:xfrm>
            <a:off x="951786" y="3623906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071B7-5D53-4FCF-AFC4-94AC7C2CB05F}"/>
              </a:ext>
            </a:extLst>
          </p:cNvPr>
          <p:cNvSpPr txBox="1"/>
          <p:nvPr/>
        </p:nvSpPr>
        <p:spPr>
          <a:xfrm>
            <a:off x="1166350" y="3834075"/>
            <a:ext cx="491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bernilai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tunggal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9F328-8EA9-4C91-A528-B3558B1F3BAE}"/>
              </a:ext>
            </a:extLst>
          </p:cNvPr>
          <p:cNvSpPr txBox="1"/>
          <p:nvPr/>
        </p:nvSpPr>
        <p:spPr>
          <a:xfrm>
            <a:off x="1166350" y="4303397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Multivalue</a:t>
            </a:r>
            <a:endParaRPr 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63E6D5-4C53-4AD2-8755-E6F0ECCE5463}"/>
              </a:ext>
            </a:extLst>
          </p:cNvPr>
          <p:cNvSpPr/>
          <p:nvPr/>
        </p:nvSpPr>
        <p:spPr>
          <a:xfrm>
            <a:off x="951786" y="4426947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7A9FDE-D7D2-4689-8BBF-288CECAF6478}"/>
              </a:ext>
            </a:extLst>
          </p:cNvPr>
          <p:cNvSpPr txBox="1"/>
          <p:nvPr/>
        </p:nvSpPr>
        <p:spPr>
          <a:xfrm>
            <a:off x="1166350" y="4845662"/>
            <a:ext cx="491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sekelompok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</a:t>
            </a:r>
            <a:r>
              <a:rPr lang="en-ID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entity.</a:t>
            </a:r>
            <a:endParaRPr lang="en-US" sz="28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97E19C3-268E-453E-AD1D-33EC22FBD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5" t="50000" r="28225" b="27867"/>
          <a:stretch/>
        </p:blipFill>
        <p:spPr>
          <a:xfrm>
            <a:off x="6109029" y="3050133"/>
            <a:ext cx="5251463" cy="15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66546B-6E5D-4DE0-A7B0-EA475E7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F14A9-4692-435E-825D-877D4DBC1BFE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2D990-9618-45FC-8B59-4F5122FCE241}"/>
              </a:ext>
            </a:extLst>
          </p:cNvPr>
          <p:cNvSpPr txBox="1"/>
          <p:nvPr/>
        </p:nvSpPr>
        <p:spPr>
          <a:xfrm>
            <a:off x="963190" y="1964908"/>
            <a:ext cx="22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endParaRPr lang="en-US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5DF9C-25CA-457E-A970-14BEBC1AD831}"/>
              </a:ext>
            </a:extLst>
          </p:cNvPr>
          <p:cNvSpPr txBox="1"/>
          <p:nvPr/>
        </p:nvSpPr>
        <p:spPr>
          <a:xfrm>
            <a:off x="1279020" y="2581675"/>
            <a:ext cx="322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Derivatif</a:t>
            </a:r>
            <a:endParaRPr 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ADB5F-7C6A-4EC6-8B6C-AD6FB5642FD4}"/>
              </a:ext>
            </a:extLst>
          </p:cNvPr>
          <p:cNvSpPr txBox="1"/>
          <p:nvPr/>
        </p:nvSpPr>
        <p:spPr>
          <a:xfrm>
            <a:off x="1295060" y="3075814"/>
            <a:ext cx="379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lain.</a:t>
            </a:r>
            <a:endParaRPr lang="en-US" sz="3200" b="1" spc="-1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8CADDB-7661-4D98-A6C5-5440A40A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0" t="64587" r="40900" b="14565"/>
          <a:stretch/>
        </p:blipFill>
        <p:spPr>
          <a:xfrm>
            <a:off x="6637083" y="2119162"/>
            <a:ext cx="4117520" cy="173074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0146B7C-DF79-4423-AAB5-F2E336299873}"/>
              </a:ext>
            </a:extLst>
          </p:cNvPr>
          <p:cNvSpPr/>
          <p:nvPr/>
        </p:nvSpPr>
        <p:spPr>
          <a:xfrm>
            <a:off x="1048038" y="2733346"/>
            <a:ext cx="214564" cy="214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382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DASAR ERD (Entity Relationalship Diagram)</vt:lpstr>
      <vt:lpstr>Entity Relationship Diagram (ERD)</vt:lpstr>
      <vt:lpstr>Entity Relationship Diagram (ERD)</vt:lpstr>
      <vt:lpstr>Simbol ERD</vt:lpstr>
      <vt:lpstr>Simbol ERD</vt:lpstr>
      <vt:lpstr>Simbol ERD</vt:lpstr>
      <vt:lpstr>Simbol ERD</vt:lpstr>
      <vt:lpstr>Simbol ERD</vt:lpstr>
      <vt:lpstr>Simbol ERD</vt:lpstr>
      <vt:lpstr>Simbol ERD</vt:lpstr>
      <vt:lpstr>Simbol ERD</vt:lpstr>
      <vt:lpstr>Simbol ERD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40</cp:revision>
  <dcterms:created xsi:type="dcterms:W3CDTF">2020-11-18T05:18:16Z</dcterms:created>
  <dcterms:modified xsi:type="dcterms:W3CDTF">2023-08-21T14:04:46Z</dcterms:modified>
</cp:coreProperties>
</file>