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256" r:id="rId2"/>
    <p:sldId id="259" r:id="rId3"/>
    <p:sldId id="260" r:id="rId4"/>
    <p:sldId id="288" r:id="rId5"/>
    <p:sldId id="261" r:id="rId6"/>
    <p:sldId id="324" r:id="rId7"/>
    <p:sldId id="314" r:id="rId8"/>
    <p:sldId id="289" r:id="rId9"/>
    <p:sldId id="263" r:id="rId10"/>
    <p:sldId id="264" r:id="rId11"/>
    <p:sldId id="281" r:id="rId12"/>
    <p:sldId id="291" r:id="rId13"/>
    <p:sldId id="325" r:id="rId14"/>
    <p:sldId id="315" r:id="rId15"/>
    <p:sldId id="294" r:id="rId16"/>
    <p:sldId id="265" r:id="rId17"/>
    <p:sldId id="316" r:id="rId18"/>
    <p:sldId id="317" r:id="rId19"/>
    <p:sldId id="326" r:id="rId20"/>
    <p:sldId id="295" r:id="rId21"/>
    <p:sldId id="282" r:id="rId22"/>
    <p:sldId id="292" r:id="rId23"/>
    <p:sldId id="296" r:id="rId24"/>
    <p:sldId id="297" r:id="rId25"/>
    <p:sldId id="329" r:id="rId26"/>
    <p:sldId id="298" r:id="rId27"/>
    <p:sldId id="299" r:id="rId28"/>
    <p:sldId id="330" r:id="rId29"/>
    <p:sldId id="301" r:id="rId30"/>
    <p:sldId id="331" r:id="rId31"/>
    <p:sldId id="328" r:id="rId32"/>
    <p:sldId id="283" r:id="rId33"/>
    <p:sldId id="327" r:id="rId34"/>
    <p:sldId id="335" r:id="rId35"/>
    <p:sldId id="336" r:id="rId36"/>
    <p:sldId id="337" r:id="rId37"/>
    <p:sldId id="338" r:id="rId38"/>
    <p:sldId id="284" r:id="rId39"/>
    <p:sldId id="303" r:id="rId40"/>
    <p:sldId id="285" r:id="rId41"/>
    <p:sldId id="304" r:id="rId42"/>
    <p:sldId id="319" r:id="rId43"/>
    <p:sldId id="320" r:id="rId44"/>
    <p:sldId id="321" r:id="rId45"/>
    <p:sldId id="322" r:id="rId46"/>
    <p:sldId id="306" r:id="rId47"/>
    <p:sldId id="323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10" r:id="rId57"/>
    <p:sldId id="347" r:id="rId58"/>
    <p:sldId id="348" r:id="rId59"/>
    <p:sldId id="349" r:id="rId60"/>
    <p:sldId id="307" r:id="rId61"/>
    <p:sldId id="350" r:id="rId62"/>
    <p:sldId id="352" r:id="rId63"/>
    <p:sldId id="353" r:id="rId64"/>
    <p:sldId id="354" r:id="rId65"/>
    <p:sldId id="355" r:id="rId66"/>
    <p:sldId id="356" r:id="rId67"/>
    <p:sldId id="357" r:id="rId68"/>
    <p:sldId id="360" r:id="rId69"/>
    <p:sldId id="361" r:id="rId70"/>
    <p:sldId id="286" r:id="rId71"/>
    <p:sldId id="362" r:id="rId72"/>
    <p:sldId id="363" r:id="rId73"/>
    <p:sldId id="364" r:id="rId74"/>
    <p:sldId id="365" r:id="rId75"/>
    <p:sldId id="366" r:id="rId76"/>
    <p:sldId id="367" r:id="rId77"/>
    <p:sldId id="368" r:id="rId78"/>
    <p:sldId id="369" r:id="rId79"/>
    <p:sldId id="370" r:id="rId80"/>
    <p:sldId id="371" r:id="rId81"/>
    <p:sldId id="372" r:id="rId82"/>
    <p:sldId id="373" r:id="rId83"/>
    <p:sldId id="287" r:id="rId84"/>
    <p:sldId id="312" r:id="rId85"/>
    <p:sldId id="279" r:id="rId86"/>
    <p:sldId id="269" r:id="rId87"/>
    <p:sldId id="270" r:id="rId88"/>
    <p:sldId id="271" r:id="rId89"/>
    <p:sldId id="313" r:id="rId90"/>
    <p:sldId id="272" r:id="rId9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33BBBF7-D044-4BD7-A93D-07576465BB38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B14E04-91A6-4026-954B-65B89E23C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9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993813-CE21-481A-B757-8B9B88A88F8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D2CD85-C25A-48FA-B60D-A44436A1B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CD85-C25A-48FA-B60D-A44436A1BF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D841-8393-423A-9643-242E2A18F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19FA-60C9-40A1-BD94-02789027A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620616"/>
            <a:ext cx="5410200" cy="18966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j-lt"/>
              </a:rPr>
              <a:t>PERHITUNGAN HARGA POKOK </a:t>
            </a:r>
            <a:r>
              <a:rPr lang="id-ID" b="1" dirty="0" smtClean="0">
                <a:latin typeface="+mj-lt"/>
              </a:rPr>
              <a:t>PRODUK BERBASIS AKTIVITAS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62336"/>
            <a:ext cx="2592288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 06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285728"/>
            <a:ext cx="1500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/>
              <a:t>Riwayadi</a:t>
            </a:r>
            <a:endParaRPr lang="en-US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2928934"/>
            <a:ext cx="2143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6.4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71736" y="2071678"/>
            <a:ext cx="1571636" cy="10715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 smtClean="0"/>
          </a:p>
          <a:p>
            <a:pPr algn="ctr"/>
            <a:r>
              <a:rPr lang="en-US" dirty="0" smtClean="0"/>
              <a:t>Baku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14876" y="2071678"/>
            <a:ext cx="1571636" cy="10715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endParaRPr lang="en-US" dirty="0" smtClean="0"/>
          </a:p>
          <a:p>
            <a:pPr algn="ctr"/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58016" y="2071678"/>
            <a:ext cx="1571636" cy="107157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</a:t>
            </a:r>
          </a:p>
          <a:p>
            <a:pPr algn="ctr"/>
            <a:r>
              <a:rPr lang="en-US" dirty="0" err="1" smtClean="0"/>
              <a:t>Pabrik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14876" y="5072074"/>
            <a:ext cx="1571636" cy="107157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58016" y="3643314"/>
            <a:ext cx="1571636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Pool </a:t>
            </a:r>
            <a:r>
              <a:rPr lang="en-US" i="1" dirty="0" err="1" smtClean="0"/>
              <a:t>Biaya</a:t>
            </a:r>
            <a:r>
              <a:rPr lang="en-US" i="1" dirty="0" smtClean="0"/>
              <a:t>:</a:t>
            </a:r>
          </a:p>
          <a:p>
            <a:pPr algn="ctr"/>
            <a:r>
              <a:rPr lang="en-US" dirty="0" err="1" smtClean="0"/>
              <a:t>Aktivitas</a:t>
            </a:r>
            <a:endParaRPr lang="en-US" dirty="0"/>
          </a:p>
        </p:txBody>
      </p:sp>
      <p:cxnSp>
        <p:nvCxnSpPr>
          <p:cNvPr id="12" name="Shape 11"/>
          <p:cNvCxnSpPr>
            <a:stCxn id="6" idx="2"/>
            <a:endCxn id="9" idx="1"/>
          </p:cNvCxnSpPr>
          <p:nvPr/>
        </p:nvCxnSpPr>
        <p:spPr>
          <a:xfrm rot="16200000" flipH="1">
            <a:off x="2803910" y="3696892"/>
            <a:ext cx="2464611" cy="13573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>
          <a:xfrm rot="5400000">
            <a:off x="4536281" y="4107661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0" idx="0"/>
          </p:cNvCxnSpPr>
          <p:nvPr/>
        </p:nvCxnSpPr>
        <p:spPr>
          <a:xfrm rot="5400000">
            <a:off x="7393801" y="339328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10" idx="2"/>
            <a:endCxn id="9" idx="3"/>
          </p:cNvCxnSpPr>
          <p:nvPr/>
        </p:nvCxnSpPr>
        <p:spPr>
          <a:xfrm rot="5400000">
            <a:off x="6518686" y="4482710"/>
            <a:ext cx="892975" cy="13573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METODE PEMBEBANAN BIAYA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76384" cy="239078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2</a:t>
            </a:r>
          </a:p>
          <a:p>
            <a:r>
              <a:rPr lang="en-US" sz="2000" dirty="0" err="1" smtClean="0">
                <a:latin typeface="+mj-lt"/>
              </a:rPr>
              <a:t>Tiga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metode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pembebanan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81288" y="2309834"/>
            <a:ext cx="6119802" cy="2976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0070C0"/>
              </a:buClr>
              <a:buSzPct val="100000"/>
              <a:defRPr/>
            </a:pPr>
            <a:r>
              <a:rPr lang="id-ID" sz="2600" dirty="0" smtClean="0">
                <a:latin typeface="+mj-lt"/>
              </a:rPr>
              <a:t>Tiga metode pembebanan biaya produksi</a:t>
            </a:r>
          </a:p>
          <a:p>
            <a:pPr marL="320040" lvl="0" indent="-320040">
              <a:spcBef>
                <a:spcPts val="7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err="1" smtClean="0">
                <a:latin typeface="+mj-lt"/>
              </a:rPr>
              <a:t>Metode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penelusuran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id-ID" sz="2600" dirty="0" smtClean="0">
                <a:latin typeface="+mj-lt"/>
              </a:rPr>
              <a:t>(</a:t>
            </a:r>
            <a:r>
              <a:rPr lang="id-ID" sz="2600" i="1" dirty="0" smtClean="0">
                <a:latin typeface="+mj-lt"/>
              </a:rPr>
              <a:t>direct tracing method</a:t>
            </a:r>
            <a:r>
              <a:rPr lang="id-ID" sz="2600" dirty="0" smtClean="0">
                <a:latin typeface="+mj-lt"/>
              </a:rPr>
              <a:t>)</a:t>
            </a:r>
          </a:p>
          <a:p>
            <a:pPr marL="320040" lvl="0" indent="-320040">
              <a:spcBef>
                <a:spcPts val="7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id-ID" sz="2600" dirty="0" smtClean="0">
                <a:latin typeface="+mj-lt"/>
              </a:rPr>
              <a:t>Metode penelusuran driver (</a:t>
            </a:r>
            <a:r>
              <a:rPr lang="id-ID" sz="2600" i="1" dirty="0" smtClean="0">
                <a:latin typeface="+mj-lt"/>
              </a:rPr>
              <a:t>driver tracing method</a:t>
            </a:r>
            <a:r>
              <a:rPr lang="id-ID" sz="2600" dirty="0" smtClean="0">
                <a:latin typeface="+mj-lt"/>
              </a:rPr>
              <a:t>)</a:t>
            </a:r>
          </a:p>
          <a:p>
            <a:pPr marL="320040" lvl="0" indent="-320040">
              <a:spcBef>
                <a:spcPts val="7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id-ID" sz="2600" dirty="0" smtClean="0">
                <a:latin typeface="+mj-lt"/>
              </a:rPr>
              <a:t>Metode alokasi (</a:t>
            </a:r>
            <a:r>
              <a:rPr lang="id-ID" sz="2600" i="1" dirty="0" smtClean="0">
                <a:latin typeface="+mj-lt"/>
              </a:rPr>
              <a:t>allocation method</a:t>
            </a:r>
            <a:r>
              <a:rPr lang="id-ID" sz="2600" dirty="0" smtClean="0">
                <a:latin typeface="+mj-lt"/>
              </a:rPr>
              <a:t>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285992"/>
            <a:ext cx="2143108" cy="121444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dirty="0" err="1" smtClean="0">
                <a:latin typeface="+mj-lt"/>
                <a:cs typeface="Calibri" pitchFamily="34" charset="0"/>
              </a:rPr>
              <a:t>Metode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Penelusuran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Langsung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81288" y="2309834"/>
            <a:ext cx="6119802" cy="16906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dirty="0" err="1" smtClean="0">
                <a:latin typeface="+mj-lt"/>
              </a:rPr>
              <a:t>Metode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penelusuran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digunakan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untuk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membebankan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langsung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Contohnya gaji supervisor pada Pembangkit Tenaga Listrik (PTL)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2910" y="4429132"/>
            <a:ext cx="7858180" cy="2214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Idealnya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semua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dibebankan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objek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dengan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menggunakan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metode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penulusuran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langsung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karena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pembebanannya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paling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akurat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Namun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seringkali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terlalu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mahal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untuk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menjadikan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semua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menjadi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langsung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 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285992"/>
            <a:ext cx="2143140" cy="100013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800" b="1" dirty="0" err="1" smtClean="0">
                <a:latin typeface="+mj-lt"/>
                <a:cs typeface="Calibri" pitchFamily="34" charset="0"/>
              </a:rPr>
              <a:t>Metode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Penelusuran</a:t>
            </a:r>
            <a:r>
              <a:rPr lang="en-US" sz="2800" b="1" dirty="0" smtClean="0">
                <a:latin typeface="+mj-lt"/>
                <a:cs typeface="Calibri" pitchFamily="34" charset="0"/>
              </a:rPr>
              <a:t> Driver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14612" y="2357430"/>
            <a:ext cx="6172200" cy="2643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Metode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penelusuran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driver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untuk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membebankan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sumber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dikonsumsi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secara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bersama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oleh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beberapa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objek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memiliki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hubungan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sebab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akibat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causal relationship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).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Pembebanan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menggunakan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cost driver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643050"/>
            <a:ext cx="814393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i="1" dirty="0" smtClean="0">
                <a:latin typeface="+mj-lt"/>
              </a:rPr>
              <a:t>Driver </a:t>
            </a:r>
            <a:r>
              <a:rPr lang="en-US" sz="2600" i="1" dirty="0" err="1" smtClean="0">
                <a:latin typeface="+mj-lt"/>
              </a:rPr>
              <a:t>sumber</a:t>
            </a:r>
            <a:r>
              <a:rPr lang="en-US" sz="2600" i="1" dirty="0" smtClean="0">
                <a:latin typeface="+mj-lt"/>
              </a:rPr>
              <a:t> </a:t>
            </a:r>
            <a:r>
              <a:rPr lang="en-US" sz="2600" i="1" dirty="0" err="1" smtClean="0">
                <a:latin typeface="+mj-lt"/>
              </a:rPr>
              <a:t>daya</a:t>
            </a:r>
            <a:r>
              <a:rPr lang="en-US" sz="2600" i="1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digunakan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untuk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membebankan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sumber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aktivitas</a:t>
            </a:r>
            <a:r>
              <a:rPr lang="en-US" sz="2600" dirty="0" smtClean="0">
                <a:latin typeface="+mj-lt"/>
              </a:rPr>
              <a:t>.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71472" y="2714620"/>
            <a:ext cx="8143932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Driver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membebankan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71472" y="3786190"/>
            <a:ext cx="8143932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Driver lama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apabila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setiap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dilakukan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memerlukan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waktu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berbeda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71472" y="4857760"/>
            <a:ext cx="8143932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Driver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transaksi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apabila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setiap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dilakukan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waktunya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785926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6.5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Driver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15140" y="2571744"/>
            <a:ext cx="2103834" cy="1085850"/>
            <a:chOff x="2110382" y="0"/>
            <a:chExt cx="2103834" cy="1085850"/>
          </a:xfrm>
        </p:grpSpPr>
        <p:sp>
          <p:nvSpPr>
            <p:cNvPr id="21" name="Rounded Rectangle 20"/>
            <p:cNvSpPr/>
            <p:nvPr/>
          </p:nvSpPr>
          <p:spPr>
            <a:xfrm>
              <a:off x="2110382" y="0"/>
              <a:ext cx="2103834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142185" y="31803"/>
              <a:ext cx="2040228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Beban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Listrik</a:t>
              </a:r>
              <a:endParaRPr lang="en-US" sz="1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5537256" y="2857495"/>
            <a:ext cx="432000" cy="648000"/>
            <a:chOff x="2917984" y="1153715"/>
            <a:chExt cx="488632" cy="407193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2958703" y="1112996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0" name="Right Arrow 6"/>
            <p:cNvSpPr/>
            <p:nvPr/>
          </p:nvSpPr>
          <p:spPr>
            <a:xfrm>
              <a:off x="3015710" y="1153715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57488" y="2571744"/>
            <a:ext cx="2103834" cy="1085850"/>
            <a:chOff x="2110382" y="1628775"/>
            <a:chExt cx="2103834" cy="1085850"/>
          </a:xfrm>
        </p:grpSpPr>
        <p:sp>
          <p:nvSpPr>
            <p:cNvPr id="17" name="Rounded Rectangle 16"/>
            <p:cNvSpPr/>
            <p:nvPr/>
          </p:nvSpPr>
          <p:spPr>
            <a:xfrm>
              <a:off x="2110382" y="1628775"/>
              <a:ext cx="2103834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142185" y="1660578"/>
              <a:ext cx="2040228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Aktivitas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Pemrosesan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Transaksi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Kartu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Kredit</a:t>
              </a:r>
              <a:endParaRPr lang="en-US" sz="18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11372" y="4143379"/>
            <a:ext cx="432000" cy="648000"/>
            <a:chOff x="2917984" y="2782490"/>
            <a:chExt cx="488632" cy="407193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2958703" y="2741771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3015710" y="2782490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28926" y="5143512"/>
            <a:ext cx="2103834" cy="1085850"/>
            <a:chOff x="2110382" y="3257550"/>
            <a:chExt cx="2103834" cy="1085850"/>
          </a:xfrm>
        </p:grpSpPr>
        <p:sp>
          <p:nvSpPr>
            <p:cNvPr id="13" name="Rounded Rectangle 12"/>
            <p:cNvSpPr/>
            <p:nvPr/>
          </p:nvSpPr>
          <p:spPr>
            <a:xfrm>
              <a:off x="2110382" y="3257550"/>
              <a:ext cx="2103834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2142185" y="3289353"/>
              <a:ext cx="2040228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Kartu</a:t>
              </a:r>
              <a:r>
                <a:rPr lang="en-US" sz="1800" kern="1200" dirty="0" smtClean="0"/>
                <a:t> </a:t>
              </a:r>
              <a:r>
                <a:rPr lang="en-US" sz="1800" kern="1200" smtClean="0"/>
                <a:t>Kredit</a:t>
              </a:r>
              <a:endParaRPr lang="en-US" sz="1800" kern="120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00628" y="2000240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Driver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:</a:t>
            </a:r>
          </a:p>
          <a:p>
            <a:r>
              <a:rPr lang="en-US" dirty="0" smtClean="0"/>
              <a:t>Lama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28794" y="41399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Driver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1785926"/>
            <a:ext cx="8786874" cy="32861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071678"/>
          <a:ext cx="8424000" cy="2743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20000"/>
                <a:gridCol w="500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Aktivitas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>
                      <a:noFill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Driver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Aktivitas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Memindahkan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bahan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Jumlah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perpindahan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Mengecek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bahan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Lama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pengecekan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;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Jumlah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pengecekan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Mengeset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mesin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Lama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pengesetan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;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Jumlah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pengesetan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Memotong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dengan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mesin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Jam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mesin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Membeli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bahan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</a:t>
                      </a:r>
                      <a:r>
                        <a:rPr kumimoji="0" lang="id-ID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umlah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pesanan</a:t>
                      </a:r>
                      <a:r>
                        <a:rPr kumimoji="0" lang="id-ID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pembelian</a:t>
                      </a:r>
                      <a:endParaRPr lang="en-US" sz="2400" dirty="0"/>
                    </a:p>
                  </a:txBody>
                  <a:tcPr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571612"/>
            <a:ext cx="2214578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800" b="1" dirty="0" err="1" smtClean="0">
                <a:latin typeface="+mj-lt"/>
                <a:cs typeface="Calibri" pitchFamily="34" charset="0"/>
              </a:rPr>
              <a:t>Metode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Alokasi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14480" y="1643050"/>
            <a:ext cx="7072362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Metode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ini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digunakan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untuk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membebankan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sumber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daya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dikonsumsi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secara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bersama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oleh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beberapa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objek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namun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tidak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ada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hubungan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sebab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akibat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571876"/>
            <a:ext cx="8286808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>
                <a:cs typeface="Calibri" pitchFamily="34" charset="0"/>
              </a:rPr>
              <a:t>Biaya yang terkait dengan aktivitas tingkat fasilitas (</a:t>
            </a:r>
            <a:r>
              <a:rPr lang="id-ID" sz="2800" i="1" dirty="0" smtClean="0">
                <a:cs typeface="Calibri" pitchFamily="34" charset="0"/>
              </a:rPr>
              <a:t>facility-level activity</a:t>
            </a:r>
            <a:r>
              <a:rPr lang="id-ID" sz="2800" dirty="0" smtClean="0">
                <a:cs typeface="Calibri" pitchFamily="34" charset="0"/>
              </a:rPr>
              <a:t>) dibebankan ke produk dengan metode ini, </a:t>
            </a:r>
            <a:r>
              <a:rPr lang="en-US" sz="2800" dirty="0" err="1" smtClean="0">
                <a:cs typeface="Calibri" pitchFamily="34" charset="0"/>
              </a:rPr>
              <a:t>Misalnya</a:t>
            </a:r>
            <a:r>
              <a:rPr lang="en-US" sz="2800" dirty="0" smtClean="0">
                <a:cs typeface="Calibri" pitchFamily="34" charset="0"/>
              </a:rPr>
              <a:t>, b</a:t>
            </a:r>
            <a:r>
              <a:rPr lang="id-ID" sz="2800" dirty="0" smtClean="0">
                <a:cs typeface="Calibri" pitchFamily="34" charset="0"/>
              </a:rPr>
              <a:t>eban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penyusutan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gedung</a:t>
            </a:r>
            <a:r>
              <a:rPr lang="id-ID" sz="2800" dirty="0" smtClean="0">
                <a:cs typeface="Calibri" pitchFamily="34" charset="0"/>
              </a:rPr>
              <a:t> pabrik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dengan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metode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garis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lurus</a:t>
            </a:r>
            <a:r>
              <a:rPr lang="id-ID" sz="2800" dirty="0" smtClean="0">
                <a:cs typeface="Calibri" pitchFamily="34" charset="0"/>
              </a:rPr>
              <a:t>, beban pemeliharaan taman pabrik, gaji manajer pabrik, gaji satpam pabrik, dll.</a:t>
            </a:r>
            <a:endParaRPr lang="en-US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2976" y="2714620"/>
            <a:ext cx="7048520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d-ID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Pemilihan </a:t>
            </a:r>
            <a:r>
              <a:rPr kumimoji="0" lang="id-ID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driver</a:t>
            </a:r>
            <a:r>
              <a:rPr kumimoji="0" lang="en-US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biayanya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hanya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didasarkan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pada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kemudahannya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saja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(</a:t>
            </a:r>
            <a:r>
              <a:rPr kumimoji="0" lang="en-US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convenience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)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atau</a:t>
            </a:r>
            <a:r>
              <a:rPr kumimoji="0" lang="id-ID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arbitrer atau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hubungan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diasumsikan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(</a:t>
            </a:r>
            <a:r>
              <a:rPr kumimoji="0" lang="en-US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assumed linkage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TUJUAN PEMBELAJARAN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88832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pembebanan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dirty="0" smtClean="0">
                <a:latin typeface="+mj-lt"/>
              </a:rPr>
              <a:t>Menjelaskan tiga metode pembebanan biaya produksi ke produk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perbedaan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volume (</a:t>
            </a:r>
            <a:r>
              <a:rPr lang="en-US" i="1" dirty="0" smtClean="0">
                <a:latin typeface="+mj-lt"/>
              </a:rPr>
              <a:t>volume-based costing—VBC)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activity-based costing—ABC)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kelemahan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volume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keunggulan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langkah-langkah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pembebanan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overhead </a:t>
            </a:r>
            <a:r>
              <a:rPr lang="en-US" dirty="0" err="1" smtClean="0">
                <a:latin typeface="+mj-lt"/>
              </a:rPr>
              <a:t>pabrik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penghitungan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sistem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 yang </a:t>
            </a:r>
            <a:r>
              <a:rPr lang="nb-NO" dirty="0" smtClean="0">
                <a:latin typeface="+mj-lt"/>
              </a:rPr>
              <a:t>di-</a:t>
            </a:r>
            <a:r>
              <a:rPr lang="nb-NO" i="1" dirty="0" smtClean="0">
                <a:latin typeface="+mj-lt"/>
              </a:rPr>
              <a:t>drive </a:t>
            </a:r>
            <a:r>
              <a:rPr lang="nb-NO" dirty="0" smtClean="0">
                <a:latin typeface="+mj-lt"/>
              </a:rPr>
              <a:t>waktu dan menjelaskan kelemahan sistem perhitungan harga pokok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tradisional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Menyusun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laba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rugi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pendekatan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643050"/>
            <a:ext cx="8072494" cy="15716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Kebijakan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terbaik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penentuan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membebankan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ditelusuri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pembebanannya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menggunakan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metode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penelusuran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penelusuran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driver.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71472" y="3571876"/>
            <a:ext cx="8072494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pembebanannya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alokasi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dibebankan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dibebankan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periode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berjalan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period cost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laporan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laba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357826"/>
            <a:ext cx="7543800" cy="137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+mj-lt"/>
              </a:rPr>
              <a:t>PERBEDAAN </a:t>
            </a:r>
            <a:r>
              <a:rPr lang="id-ID" sz="2800" b="1" dirty="0" smtClean="0">
                <a:latin typeface="+mj-lt"/>
              </a:rPr>
              <a:t>PER</a:t>
            </a:r>
            <a:r>
              <a:rPr lang="en-US" sz="2800" b="1" dirty="0" smtClean="0">
                <a:latin typeface="+mj-lt"/>
              </a:rPr>
              <a:t>HITUNGAN H</a:t>
            </a:r>
            <a:r>
              <a:rPr lang="id-ID" sz="2800" b="1" dirty="0" smtClean="0">
                <a:latin typeface="+mj-lt"/>
              </a:rPr>
              <a:t>ARGA </a:t>
            </a:r>
            <a:r>
              <a:rPr lang="en-US" sz="2800" b="1" dirty="0" smtClean="0">
                <a:latin typeface="+mj-lt"/>
              </a:rPr>
              <a:t>P</a:t>
            </a:r>
            <a:r>
              <a:rPr lang="id-ID" sz="2800" b="1" dirty="0" smtClean="0">
                <a:latin typeface="+mj-lt"/>
              </a:rPr>
              <a:t>OKOK </a:t>
            </a:r>
            <a:r>
              <a:rPr lang="en-US" sz="2800" b="1" dirty="0" smtClean="0">
                <a:latin typeface="+mj-lt"/>
              </a:rPr>
              <a:t>P</a:t>
            </a:r>
            <a:r>
              <a:rPr lang="id-ID" sz="2800" b="1" dirty="0" smtClean="0">
                <a:latin typeface="+mj-lt"/>
              </a:rPr>
              <a:t>RODUK</a:t>
            </a:r>
            <a:r>
              <a:rPr lang="en-US" sz="2800" b="1" dirty="0" smtClean="0">
                <a:latin typeface="+mj-lt"/>
              </a:rPr>
              <a:t> BERBASIS VOLUME DAN PERHITUNGAN H</a:t>
            </a:r>
            <a:r>
              <a:rPr lang="id-ID" sz="2800" b="1" dirty="0" smtClean="0">
                <a:latin typeface="+mj-lt"/>
              </a:rPr>
              <a:t>ARGA </a:t>
            </a:r>
            <a:r>
              <a:rPr lang="en-US" sz="2800" b="1" dirty="0" smtClean="0">
                <a:latin typeface="+mj-lt"/>
              </a:rPr>
              <a:t>P</a:t>
            </a:r>
            <a:r>
              <a:rPr lang="id-ID" sz="2800" b="1" dirty="0" smtClean="0">
                <a:latin typeface="+mj-lt"/>
              </a:rPr>
              <a:t>OKOK </a:t>
            </a:r>
            <a:r>
              <a:rPr lang="en-US" sz="2800" b="1" dirty="0" smtClean="0">
                <a:latin typeface="+mj-lt"/>
              </a:rPr>
              <a:t>P</a:t>
            </a:r>
            <a:r>
              <a:rPr lang="id-ID" sz="2800" b="1" dirty="0" smtClean="0">
                <a:latin typeface="+mj-lt"/>
              </a:rPr>
              <a:t>RODUK</a:t>
            </a:r>
            <a:r>
              <a:rPr lang="en-US" sz="2800" b="1" dirty="0" smtClean="0">
                <a:latin typeface="+mj-lt"/>
              </a:rPr>
              <a:t> BERBASIS AKTIVITAS</a:t>
            </a:r>
            <a:endParaRPr lang="en-US" sz="28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176450" cy="2890846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3</a:t>
            </a:r>
          </a:p>
          <a:p>
            <a:r>
              <a:rPr lang="en-US" sz="2000" dirty="0" err="1" smtClean="0">
                <a:latin typeface="+mj-lt"/>
              </a:rPr>
              <a:t>Perbedaan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antara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pokok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volume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2000240"/>
            <a:ext cx="507209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pembebanan</a:t>
            </a:r>
            <a:r>
              <a:rPr lang="en-US" sz="2800" dirty="0" smtClean="0"/>
              <a:t> BOP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BOP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id-ID" sz="2800" dirty="0" smtClean="0"/>
              <a:t>, </a:t>
            </a:r>
            <a:r>
              <a:rPr lang="en-US" sz="2800" dirty="0" smtClean="0"/>
              <a:t>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akurat</a:t>
            </a:r>
            <a:r>
              <a:rPr lang="en-US" sz="2800" dirty="0" smtClean="0"/>
              <a:t> </a:t>
            </a:r>
            <a:r>
              <a:rPr lang="en-US" sz="2800" dirty="0" err="1" smtClean="0"/>
              <a:t>ditelusuri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dihasilkan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2214554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6.6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i="1" dirty="0" err="1" smtClean="0"/>
              <a:t>ke</a:t>
            </a:r>
            <a:r>
              <a:rPr lang="en-US" i="1" dirty="0" smtClean="0"/>
              <a:t> </a:t>
            </a:r>
            <a:r>
              <a:rPr lang="en-US" i="1" dirty="0" err="1" smtClean="0"/>
              <a:t>Pabrik</a:t>
            </a:r>
            <a:r>
              <a:rPr lang="en-US" i="1" dirty="0" smtClean="0"/>
              <a:t> </a:t>
            </a:r>
            <a:r>
              <a:rPr lang="id-ID" i="1" dirty="0" smtClean="0"/>
              <a:t>(</a:t>
            </a:r>
            <a:r>
              <a:rPr lang="en-US" i="1" dirty="0" err="1" smtClean="0"/>
              <a:t>sebagai</a:t>
            </a:r>
            <a:r>
              <a:rPr lang="en-US" i="1" dirty="0" smtClean="0"/>
              <a:t> Pool </a:t>
            </a:r>
            <a:r>
              <a:rPr lang="en-US" i="1" dirty="0" err="1" smtClean="0"/>
              <a:t>Biaya</a:t>
            </a:r>
            <a:r>
              <a:rPr lang="id-ID" i="1" dirty="0" smtClean="0"/>
              <a:t>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072066" y="3214686"/>
            <a:ext cx="928694" cy="107157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72198" y="3500438"/>
            <a:ext cx="1928826" cy="9286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Pool </a:t>
            </a:r>
            <a:r>
              <a:rPr lang="en-US" i="1" dirty="0" err="1" smtClean="0"/>
              <a:t>Biaya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6215074" y="2571744"/>
            <a:ext cx="1643074" cy="928694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Pabrik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8926" y="2571744"/>
            <a:ext cx="2286016" cy="24288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endParaRPr lang="en-US" dirty="0" smtClean="0"/>
          </a:p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 smtClean="0"/>
          </a:p>
          <a:p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1928802"/>
            <a:ext cx="2000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6.7 </a:t>
            </a:r>
            <a:r>
              <a:rPr lang="en-US" dirty="0" smtClean="0"/>
              <a:t>P</a:t>
            </a:r>
            <a:r>
              <a:rPr lang="id-ID" dirty="0" smtClean="0"/>
              <a:t>roses  p</a:t>
            </a:r>
            <a:r>
              <a:rPr lang="en-US" dirty="0" err="1" smtClean="0"/>
              <a:t>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(</a:t>
            </a:r>
            <a:r>
              <a:rPr lang="en-US" i="1" dirty="0" smtClean="0"/>
              <a:t>Plant-Wide Rate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2857488" y="1728806"/>
            <a:ext cx="2952000" cy="540000"/>
            <a:chOff x="2185034" y="0"/>
            <a:chExt cx="1954530" cy="1085850"/>
          </a:xfrm>
        </p:grpSpPr>
        <p:sp>
          <p:nvSpPr>
            <p:cNvPr id="21" name="Rounded Rectangle 20"/>
            <p:cNvSpPr/>
            <p:nvPr/>
          </p:nvSpPr>
          <p:spPr>
            <a:xfrm>
              <a:off x="2185034" y="0"/>
              <a:ext cx="1954530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216837" y="31803"/>
              <a:ext cx="1890924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Biaya</a:t>
              </a:r>
              <a:r>
                <a:rPr lang="en-US" sz="2200" kern="1200" dirty="0" smtClean="0"/>
                <a:t> Overhead </a:t>
              </a:r>
              <a:r>
                <a:rPr lang="en-US" sz="2200" kern="1200" dirty="0" err="1" smtClean="0"/>
                <a:t>Pabrik</a:t>
              </a:r>
              <a:endParaRPr lang="en-US" sz="2200" kern="1200" dirty="0"/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4154806" y="2643181"/>
            <a:ext cx="488632" cy="648000"/>
            <a:chOff x="2917984" y="1153715"/>
            <a:chExt cx="488632" cy="407193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2958703" y="1112996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0" name="Right Arrow 6"/>
            <p:cNvSpPr/>
            <p:nvPr/>
          </p:nvSpPr>
          <p:spPr>
            <a:xfrm>
              <a:off x="3015710" y="1153715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3195570" y="3532504"/>
            <a:ext cx="2448000" cy="504000"/>
            <a:chOff x="2185034" y="1628775"/>
            <a:chExt cx="1954530" cy="1085850"/>
          </a:xfrm>
        </p:grpSpPr>
        <p:sp>
          <p:nvSpPr>
            <p:cNvPr id="17" name="Rounded Rectangle 16"/>
            <p:cNvSpPr/>
            <p:nvPr/>
          </p:nvSpPr>
          <p:spPr>
            <a:xfrm>
              <a:off x="2185034" y="1628775"/>
              <a:ext cx="1954530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216837" y="1660578"/>
              <a:ext cx="1890924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Pool </a:t>
              </a:r>
              <a:r>
                <a:rPr lang="en-US" sz="2200" kern="1200" dirty="0" err="1" smtClean="0"/>
                <a:t>Biaya—Pabrik</a:t>
              </a:r>
              <a:endParaRPr lang="en-US" sz="2200" kern="1200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188568" y="4414765"/>
            <a:ext cx="488632" cy="648000"/>
            <a:chOff x="2917984" y="2782490"/>
            <a:chExt cx="488632" cy="407193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2958703" y="2741771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3015710" y="2782490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3455618" y="5318454"/>
            <a:ext cx="1954530" cy="468000"/>
            <a:chOff x="2185034" y="3257550"/>
            <a:chExt cx="1954530" cy="1085850"/>
          </a:xfrm>
        </p:grpSpPr>
        <p:sp>
          <p:nvSpPr>
            <p:cNvPr id="13" name="Rounded Rectangle 12"/>
            <p:cNvSpPr/>
            <p:nvPr/>
          </p:nvSpPr>
          <p:spPr>
            <a:xfrm>
              <a:off x="2185034" y="3257550"/>
              <a:ext cx="1954530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2216837" y="3289353"/>
              <a:ext cx="1890924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Produk</a:t>
              </a:r>
              <a:endParaRPr lang="en-US" sz="2200" kern="120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857752" y="257174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endParaRPr lang="en-US" dirty="0" smtClean="0"/>
          </a:p>
          <a:p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29190" y="4354305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Driver </a:t>
            </a:r>
            <a:r>
              <a:rPr lang="en-US" dirty="0" err="1" smtClean="0"/>
              <a:t>Berbasis</a:t>
            </a:r>
            <a:r>
              <a:rPr lang="en-US" dirty="0" smtClean="0"/>
              <a:t> Unit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90800"/>
          <a:ext cx="8458200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1676400"/>
                <a:gridCol w="1524000"/>
              </a:tblGrid>
              <a:tr h="5080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Produk A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Produk B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BBBL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BTKL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BOP Dibebankan: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(Kap. Ssg. X Tarif BOP)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992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Total Biaya Produksi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9476" name="TextBox 4"/>
          <p:cNvSpPr txBox="1">
            <a:spLocks noChangeArrowheads="1"/>
          </p:cNvSpPr>
          <p:nvPr/>
        </p:nvSpPr>
        <p:spPr bwMode="auto">
          <a:xfrm>
            <a:off x="214282" y="1643050"/>
            <a:ext cx="8548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b="1" dirty="0">
                <a:latin typeface="+mj-lt"/>
                <a:cs typeface="Calibri" pitchFamily="34" charset="0"/>
              </a:rPr>
              <a:t>Tabel 6.1</a:t>
            </a:r>
          </a:p>
          <a:p>
            <a:r>
              <a:rPr lang="id-ID" sz="2400" dirty="0">
                <a:latin typeface="+mj-lt"/>
                <a:cs typeface="Calibri" pitchFamily="34" charset="0"/>
              </a:rPr>
              <a:t>Perhitungan Harga Pokok Produk Dengan Menggunakan Tarif Pabrik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785926"/>
            <a:ext cx="2071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6.8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id-ID" dirty="0" smtClean="0"/>
              <a:t> (sebagai pool biaya)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286116" y="1643050"/>
            <a:ext cx="4284000" cy="2592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2571736" y="4071942"/>
            <a:ext cx="571504" cy="1000132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643834" y="4040043"/>
            <a:ext cx="571504" cy="1000132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/>
          <p:cNvSpPr/>
          <p:nvPr/>
        </p:nvSpPr>
        <p:spPr>
          <a:xfrm>
            <a:off x="3000364" y="4357694"/>
            <a:ext cx="4857784" cy="1428760"/>
          </a:xfrm>
          <a:prstGeom prst="blockArc">
            <a:avLst>
              <a:gd name="adj1" fmla="val 10800003"/>
              <a:gd name="adj2" fmla="val 21583669"/>
              <a:gd name="adj3" fmla="val 257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050" y="5357826"/>
            <a:ext cx="1714512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Departemen</a:t>
            </a:r>
            <a:endParaRPr lang="en-US" dirty="0" smtClean="0"/>
          </a:p>
          <a:p>
            <a:pPr algn="ctr"/>
            <a:r>
              <a:rPr lang="en-US" dirty="0" err="1" smtClean="0"/>
              <a:t>Produksi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0" y="5357826"/>
            <a:ext cx="1714512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Departemen</a:t>
            </a:r>
            <a:endParaRPr lang="en-US" dirty="0" smtClean="0"/>
          </a:p>
          <a:p>
            <a:pPr algn="ctr"/>
            <a:r>
              <a:rPr lang="en-US" dirty="0" err="1" smtClean="0"/>
              <a:t>Produksi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57950" y="5357826"/>
            <a:ext cx="1714512" cy="9286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Departemen</a:t>
            </a:r>
            <a:endParaRPr lang="en-US" dirty="0" smtClean="0"/>
          </a:p>
          <a:p>
            <a:pPr algn="ctr"/>
            <a:r>
              <a:rPr lang="en-US" dirty="0" err="1" smtClean="0"/>
              <a:t>Produksi</a:t>
            </a:r>
            <a:r>
              <a:rPr lang="en-US" dirty="0" smtClean="0"/>
              <a:t> III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89147" y="4714884"/>
            <a:ext cx="768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Pabrik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1714488"/>
            <a:ext cx="2143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6.9 </a:t>
            </a:r>
            <a:endParaRPr lang="id-ID" b="1" dirty="0" smtClean="0"/>
          </a:p>
          <a:p>
            <a:r>
              <a:rPr lang="en-US" dirty="0" smtClean="0"/>
              <a:t>P</a:t>
            </a:r>
            <a:r>
              <a:rPr lang="id-ID" dirty="0" smtClean="0"/>
              <a:t>roses p</a:t>
            </a:r>
            <a:r>
              <a:rPr lang="en-US" dirty="0" err="1" smtClean="0"/>
              <a:t>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0430" y="1857364"/>
            <a:ext cx="2714644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472" y="4071942"/>
            <a:ext cx="2714644" cy="785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Pool </a:t>
            </a:r>
            <a:r>
              <a:rPr lang="en-US" i="1" dirty="0" err="1" smtClean="0"/>
              <a:t>Biaya</a:t>
            </a:r>
            <a:r>
              <a:rPr lang="en-US" i="1" dirty="0" smtClean="0"/>
              <a:t>:</a:t>
            </a:r>
          </a:p>
          <a:p>
            <a:pPr algn="ctr"/>
            <a:r>
              <a:rPr lang="en-US" dirty="0" err="1" smtClean="0"/>
              <a:t>Departemen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3636" y="4071942"/>
            <a:ext cx="2714644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Pool </a:t>
            </a:r>
            <a:r>
              <a:rPr lang="en-US" i="1" dirty="0" err="1" smtClean="0"/>
              <a:t>Biaya</a:t>
            </a:r>
            <a:r>
              <a:rPr lang="en-US" i="1" dirty="0" smtClean="0"/>
              <a:t>:</a:t>
            </a:r>
          </a:p>
          <a:p>
            <a:pPr algn="ctr"/>
            <a:r>
              <a:rPr lang="en-US" dirty="0" err="1" smtClean="0"/>
              <a:t>Departemen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3042" y="5429264"/>
            <a:ext cx="6143668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Produk</a:t>
            </a:r>
            <a:endParaRPr lang="en-US" dirty="0"/>
          </a:p>
        </p:txBody>
      </p:sp>
      <p:cxnSp>
        <p:nvCxnSpPr>
          <p:cNvPr id="11" name="Elbow Connector 10"/>
          <p:cNvCxnSpPr>
            <a:stCxn id="7" idx="0"/>
            <a:endCxn id="8" idx="0"/>
          </p:cNvCxnSpPr>
          <p:nvPr/>
        </p:nvCxnSpPr>
        <p:spPr>
          <a:xfrm rot="5400000" flipH="1" flipV="1">
            <a:off x="4714876" y="1285860"/>
            <a:ext cx="1588" cy="5572164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rot="5400000">
            <a:off x="4250529" y="3250405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 rot="5400000">
            <a:off x="1643042" y="51435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</p:cNvCxnSpPr>
          <p:nvPr/>
        </p:nvCxnSpPr>
        <p:spPr>
          <a:xfrm rot="5400000">
            <a:off x="7215206" y="51435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7620" y="5000636"/>
            <a:ext cx="194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Driver </a:t>
            </a:r>
            <a:r>
              <a:rPr lang="en-US" i="1" dirty="0" err="1" smtClean="0"/>
              <a:t>Berbasis</a:t>
            </a:r>
            <a:r>
              <a:rPr lang="en-US" i="1" dirty="0" smtClean="0"/>
              <a:t> Unit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29190" y="2786058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i="1" dirty="0" smtClean="0"/>
              <a:t>Driver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endParaRPr lang="en-US" dirty="0"/>
          </a:p>
        </p:txBody>
      </p:sp>
      <p:cxnSp>
        <p:nvCxnSpPr>
          <p:cNvPr id="18" name="Straight Connector 17"/>
          <p:cNvCxnSpPr>
            <a:stCxn id="12" idx="3"/>
          </p:cNvCxnSpPr>
          <p:nvPr/>
        </p:nvCxnSpPr>
        <p:spPr>
          <a:xfrm flipV="1">
            <a:off x="5798536" y="5145100"/>
            <a:ext cx="1773860" cy="402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1"/>
          </p:cNvCxnSpPr>
          <p:nvPr/>
        </p:nvCxnSpPr>
        <p:spPr>
          <a:xfrm flipV="1">
            <a:off x="1928794" y="5185302"/>
            <a:ext cx="1928826" cy="296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143116"/>
          <a:ext cx="84582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1676400"/>
                <a:gridCol w="1524000"/>
              </a:tblGrid>
              <a:tr h="5080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Produk A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Produk B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BBBL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BTKL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BOP Dibebankan: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Dept.</a:t>
                      </a:r>
                      <a:r>
                        <a:rPr lang="id-ID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Produksi I:</a:t>
                      </a:r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(Kap. Ssg. X Tarif BOP Dept. I)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Dept. Produksi II: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(Kap. Ssg. X Tarif BOP Dept. II)</a:t>
                      </a: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Dept.</a:t>
                      </a:r>
                      <a:r>
                        <a:rPr lang="id-ID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Produksi III:</a:t>
                      </a:r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(Kap. Ssg. X Tarif BOP Dept. III)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992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Total Biaya Produksi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524" name="TextBox 4"/>
          <p:cNvSpPr txBox="1">
            <a:spLocks noChangeArrowheads="1"/>
          </p:cNvSpPr>
          <p:nvPr/>
        </p:nvSpPr>
        <p:spPr bwMode="auto">
          <a:xfrm>
            <a:off x="428564" y="1357298"/>
            <a:ext cx="87154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b="1" dirty="0">
                <a:latin typeface="+mj-lt"/>
                <a:cs typeface="Calibri" pitchFamily="34" charset="0"/>
              </a:rPr>
              <a:t>Tabel 6.2</a:t>
            </a:r>
          </a:p>
          <a:p>
            <a:r>
              <a:rPr lang="id-ID" sz="2000" b="1" dirty="0">
                <a:latin typeface="+mj-lt"/>
                <a:cs typeface="Calibri" pitchFamily="34" charset="0"/>
              </a:rPr>
              <a:t>Perhitungan Harga Pokok Produk Dengan Menggunakan Tarif Departemen</a:t>
            </a:r>
            <a:endParaRPr lang="en-US" sz="20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1643050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6.10 </a:t>
            </a:r>
            <a:endParaRPr lang="id-ID" b="1" dirty="0" smtClean="0"/>
          </a:p>
          <a:p>
            <a:r>
              <a:rPr lang="id-ID" dirty="0" smtClean="0"/>
              <a:t>Proses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3286116" y="1828766"/>
            <a:ext cx="3097538" cy="642942"/>
            <a:chOff x="2185034" y="0"/>
            <a:chExt cx="1954530" cy="1085850"/>
          </a:xfrm>
        </p:grpSpPr>
        <p:sp>
          <p:nvSpPr>
            <p:cNvPr id="21" name="Rounded Rectangle 20"/>
            <p:cNvSpPr/>
            <p:nvPr/>
          </p:nvSpPr>
          <p:spPr>
            <a:xfrm>
              <a:off x="2185034" y="0"/>
              <a:ext cx="1954530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216837" y="31803"/>
              <a:ext cx="1890924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Biaya</a:t>
              </a:r>
              <a:r>
                <a:rPr lang="en-US" sz="2200" kern="1200" dirty="0" smtClean="0"/>
                <a:t> Overhead </a:t>
              </a:r>
              <a:r>
                <a:rPr lang="en-US" sz="2200" kern="1200" dirty="0" err="1" smtClean="0"/>
                <a:t>Pabrik</a:t>
              </a:r>
              <a:endParaRPr lang="en-US" sz="2200" kern="1200" dirty="0"/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4425352" y="2900335"/>
            <a:ext cx="488632" cy="648000"/>
            <a:chOff x="2917984" y="1153715"/>
            <a:chExt cx="488632" cy="407193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2958703" y="1112996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0" name="Right Arrow 6"/>
            <p:cNvSpPr/>
            <p:nvPr/>
          </p:nvSpPr>
          <p:spPr>
            <a:xfrm>
              <a:off x="3015710" y="1153715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3357554" y="3886169"/>
            <a:ext cx="2628000" cy="514365"/>
            <a:chOff x="2185034" y="1628775"/>
            <a:chExt cx="1954530" cy="1085850"/>
          </a:xfrm>
        </p:grpSpPr>
        <p:sp>
          <p:nvSpPr>
            <p:cNvPr id="17" name="Rounded Rectangle 16"/>
            <p:cNvSpPr/>
            <p:nvPr/>
          </p:nvSpPr>
          <p:spPr>
            <a:xfrm>
              <a:off x="2185034" y="1628775"/>
              <a:ext cx="1954530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2216837" y="1660578"/>
              <a:ext cx="1890924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/>
                <a:t>Aktivitas</a:t>
              </a:r>
              <a:endParaRPr lang="en-US" sz="2200" kern="1200" dirty="0"/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425352" y="4857760"/>
            <a:ext cx="488632" cy="648000"/>
            <a:chOff x="2917984" y="2782490"/>
            <a:chExt cx="488632" cy="407193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2958703" y="2741771"/>
              <a:ext cx="407193" cy="4886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3015710" y="2782490"/>
              <a:ext cx="293180" cy="285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3643306" y="5829294"/>
            <a:ext cx="1954530" cy="528664"/>
            <a:chOff x="2185034" y="3257550"/>
            <a:chExt cx="1954530" cy="1085850"/>
          </a:xfrm>
        </p:grpSpPr>
        <p:sp>
          <p:nvSpPr>
            <p:cNvPr id="13" name="Rounded Rectangle 12"/>
            <p:cNvSpPr/>
            <p:nvPr/>
          </p:nvSpPr>
          <p:spPr>
            <a:xfrm>
              <a:off x="2185034" y="3257550"/>
              <a:ext cx="1954530" cy="10858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2216837" y="3289353"/>
              <a:ext cx="1890924" cy="10222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smtClean="0"/>
                <a:t>Produk</a:t>
              </a:r>
              <a:endParaRPr lang="en-US" sz="2200" kern="120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031156" y="2854107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i="1" dirty="0" smtClean="0"/>
              <a:t>Driver </a:t>
            </a:r>
            <a:r>
              <a:rPr lang="en-US" i="1" dirty="0" err="1" smtClean="0"/>
              <a:t>Sumber</a:t>
            </a:r>
            <a:r>
              <a:rPr lang="en-US" i="1" dirty="0" smtClean="0"/>
              <a:t> </a:t>
            </a:r>
            <a:r>
              <a:rPr lang="en-US" i="1" dirty="0" err="1" smtClean="0"/>
              <a:t>Daya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02594" y="478632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i="1" dirty="0" smtClean="0"/>
              <a:t>Driver</a:t>
            </a:r>
            <a:r>
              <a:rPr lang="id-ID" i="1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Unit </a:t>
            </a:r>
            <a:r>
              <a:rPr lang="en-US" dirty="0" err="1" smtClean="0"/>
              <a:t>dan</a:t>
            </a:r>
            <a:r>
              <a:rPr lang="en-US" dirty="0" smtClean="0"/>
              <a:t> Non-unit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PEMBEBANAN BIAYA PRODUKSI</a:t>
            </a:r>
          </a:p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KE PRODUK</a:t>
            </a:r>
            <a:endParaRPr lang="en-US" sz="32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557089"/>
          <a:ext cx="8763000" cy="515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4311"/>
                <a:gridCol w="1385241"/>
                <a:gridCol w="1333448"/>
              </a:tblGrid>
              <a:tr h="507337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Produk A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Produk B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9162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Biaya</a:t>
                      </a:r>
                      <a:r>
                        <a:rPr lang="id-ID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bahan baku langsung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Biaya</a:t>
                      </a:r>
                      <a:r>
                        <a:rPr lang="id-ID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tenaga kerja langsung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BOP Dibebankan:</a:t>
                      </a: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Pool</a:t>
                      </a:r>
                      <a:r>
                        <a:rPr lang="id-ID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Biaya I: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(</a:t>
                      </a:r>
                      <a:r>
                        <a:rPr kumimoji="0" lang="id-ID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Tarif Pool Biaya I x </a:t>
                      </a:r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Kap. Ssg Driver Biaya Pool I)</a:t>
                      </a: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Pool</a:t>
                      </a:r>
                      <a:r>
                        <a:rPr lang="id-ID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Biaya II: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</a:t>
                      </a:r>
                      <a:r>
                        <a:rPr kumimoji="0" lang="id-ID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(Tarif Pool Biaya II x Kap. Ssg Driver Biaya Pool II)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Pool Biaya III: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</a:t>
                      </a:r>
                      <a:r>
                        <a:rPr kumimoji="0" lang="id-ID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(Tarif Pool Biaya III x Kap. Ssg Driver Biaya Pool III)</a:t>
                      </a:r>
                      <a:endParaRPr lang="id-ID" sz="2000" baseline="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Pool Biaya IV: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</a:t>
                      </a:r>
                      <a:r>
                        <a:rPr kumimoji="0" lang="id-ID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(Tarif Pool Biaya IV x Kap. Ssg Driver Biaya Pool IV)</a:t>
                      </a:r>
                      <a:endParaRPr lang="id-ID" sz="2000" baseline="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Pool Biaya V: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    </a:t>
                      </a:r>
                      <a:r>
                        <a:rPr kumimoji="0" lang="id-ID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(Tarif Pool Biaya V x Kap. Ssg Driver Biaya Pool V)</a:t>
                      </a:r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</a:p>
                    <a:p>
                      <a:pPr algn="r"/>
                      <a:endParaRPr lang="id-ID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xx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6059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Total Biaya Produksi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Rp xx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572" name="TextBox 4"/>
          <p:cNvSpPr txBox="1">
            <a:spLocks noChangeArrowheads="1"/>
          </p:cNvSpPr>
          <p:nvPr/>
        </p:nvSpPr>
        <p:spPr bwMode="auto">
          <a:xfrm>
            <a:off x="214282" y="428604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 dirty="0">
                <a:latin typeface="+mj-lt"/>
                <a:cs typeface="Calibri" pitchFamily="34" charset="0"/>
              </a:rPr>
              <a:t>Tabel 6.3</a:t>
            </a:r>
          </a:p>
          <a:p>
            <a:r>
              <a:rPr lang="id-ID" sz="2000" b="1" dirty="0">
                <a:latin typeface="+mj-lt"/>
                <a:cs typeface="Calibri" pitchFamily="34" charset="0"/>
              </a:rPr>
              <a:t>Perhitungan Harga Pokok Produk Dengan Menggunakan Tarif Aktivitas</a:t>
            </a:r>
            <a:endParaRPr lang="en-US" sz="20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329510" cy="93660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d-ID" sz="2000" b="1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TABEL 6.4</a:t>
            </a:r>
            <a:br>
              <a:rPr lang="id-ID" sz="2000" b="1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</a:br>
            <a:r>
              <a:rPr lang="id-ID" sz="20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Perbedaan antara Perhitungan Harga Pokok Produk Berbasis Volume dan Perhitungan Harga Pokok Produk Berbasis Aktivitas</a:t>
            </a:r>
            <a:endParaRPr lang="en-US" sz="2000" dirty="0" smtClean="0">
              <a:solidFill>
                <a:srgbClr val="002060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4" name="Group 62"/>
          <p:cNvGraphicFramePr>
            <a:graphicFrameLocks/>
          </p:cNvGraphicFramePr>
          <p:nvPr/>
        </p:nvGraphicFramePr>
        <p:xfrm>
          <a:off x="653090" y="1571612"/>
          <a:ext cx="7848000" cy="5000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52000"/>
                <a:gridCol w="2880000"/>
                <a:gridCol w="2916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Perhitungan HP Produk Berbasis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Aktivitas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Perhitungan HP Produk Berbasis 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Fokus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Proses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Unit-unit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dalam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organisasi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Pool </a:t>
                      </a:r>
                      <a:r>
                        <a:rPr kumimoji="0" lang="en-US" sz="160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r>
                        <a:rPr kumimoji="0" lang="en-US" sz="1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overhead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Aktivitas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Departemen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produksi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Metode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pembebanan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Menekankan pada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penelusuran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driver (Driver Tracing)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6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enekankan pada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alokasi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Driver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digunakan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pembebanan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masing-masing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produk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Driver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berbasis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unit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non-unit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Driver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berbasis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unit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aktivitas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seperti biaya pengecekan,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pengesetan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pemindahan, pembelian,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dsb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sumber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daya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seperti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beban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id-ID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gaji, listrik, penyusutan, bahan bakar,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dsb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Manajemen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Efisiensi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dilakukan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mengelola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mengeliminasi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bernilai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tambah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Efisiensi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dilakukan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mengelola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biaya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sumber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seperti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mengefisiensikan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beban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gaji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listrik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bakar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dsb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KELEMAHAN PERHITUNGAN H</a:t>
            </a:r>
            <a:r>
              <a:rPr lang="id-ID" sz="3200" b="1" dirty="0" smtClean="0">
                <a:latin typeface="+mj-lt"/>
              </a:rPr>
              <a:t>ARGA </a:t>
            </a:r>
            <a:r>
              <a:rPr lang="en-US" sz="3200" b="1" dirty="0" smtClean="0">
                <a:latin typeface="+mj-lt"/>
              </a:rPr>
              <a:t>P</a:t>
            </a:r>
            <a:r>
              <a:rPr lang="id-ID" sz="3200" b="1" dirty="0" smtClean="0">
                <a:latin typeface="+mj-lt"/>
              </a:rPr>
              <a:t>OKOK </a:t>
            </a:r>
            <a:r>
              <a:rPr lang="en-US" sz="3200" b="1" dirty="0" smtClean="0">
                <a:latin typeface="+mj-lt"/>
              </a:rPr>
              <a:t>P</a:t>
            </a:r>
            <a:r>
              <a:rPr lang="id-ID" sz="3200" b="1" dirty="0" smtClean="0">
                <a:latin typeface="+mj-lt"/>
              </a:rPr>
              <a:t>RODUK</a:t>
            </a:r>
            <a:r>
              <a:rPr lang="en-US" sz="3200" b="1" dirty="0" smtClean="0">
                <a:latin typeface="+mj-lt"/>
              </a:rPr>
              <a:t> BERBASIS VOLUME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676532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4</a:t>
            </a:r>
          </a:p>
          <a:p>
            <a:r>
              <a:rPr lang="en-US" sz="2000" dirty="0" err="1" smtClean="0">
                <a:latin typeface="+mj-lt"/>
              </a:rPr>
              <a:t>Kelemahan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pokok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volume.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1050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Pembebanan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overhead </a:t>
            </a:r>
            <a:r>
              <a:rPr lang="en-US" dirty="0" err="1" smtClean="0">
                <a:latin typeface="+mj-lt"/>
              </a:rPr>
              <a:t>pabrik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menggunakan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driver unit 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mengakibatkan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terlalu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tinggi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err="1" smtClean="0">
                <a:latin typeface="+mj-lt"/>
              </a:rPr>
              <a:t>overcosting</a:t>
            </a:r>
            <a:r>
              <a:rPr lang="en-US" i="1" dirty="0" smtClean="0">
                <a:latin typeface="+mj-lt"/>
              </a:rPr>
              <a:t>) </a:t>
            </a:r>
            <a:r>
              <a:rPr lang="en-US" i="1" dirty="0" err="1" smtClean="0">
                <a:latin typeface="+mj-lt"/>
              </a:rPr>
              <a:t>atau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terlalu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rendah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under costing).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0007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Contoh 3 – PT Keripik Buah Malang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162194"/>
          <a:ext cx="8396318" cy="3981450"/>
        </p:xfrm>
        <a:graphic>
          <a:graphicData uri="http://schemas.openxmlformats.org/drawingml/2006/table">
            <a:tbl>
              <a:tblPr/>
              <a:tblGrid>
                <a:gridCol w="2865438"/>
                <a:gridCol w="1771650"/>
                <a:gridCol w="1901842"/>
                <a:gridCol w="1857388"/>
              </a:tblGrid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Keripik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Apel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Keripik Nangka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Keripik Nanas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B. bahan baku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langsung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36.000.000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tenaga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kerja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langsung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42.000.000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Overhead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Pabrik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*)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penyu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sutan dan pemeliharaan m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50.000 × 1,2 x Rp1.000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30.000 × 1 x Rp1.000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20.000 × 0,5 x Rp1.000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penerimaan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40 × Rp200.000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60 × Rp200.000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150 × Rp200.000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610013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cs typeface="Calibri" pitchFamily="34" charset="0"/>
              </a:rPr>
              <a:t>a. Perhitungan Harga Pokok Produk Berbasis Aktivitas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676422"/>
          <a:ext cx="8382000" cy="4895850"/>
        </p:xfrm>
        <a:graphic>
          <a:graphicData uri="http://schemas.openxmlformats.org/drawingml/2006/table">
            <a:tbl>
              <a:tblPr/>
              <a:tblGrid>
                <a:gridCol w="2928958"/>
                <a:gridCol w="1812905"/>
                <a:gridCol w="1897062"/>
                <a:gridCol w="174307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Keripik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Apel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Keripik Nangka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Keripik Nanas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Rekayasa Teknis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 × Rp500.000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× Rp500.000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25 × Rp500.000 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2.500.000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12.500.000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pengesetan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mesin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× Rp125.000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× Rp125.000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25 × Rp125.000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625.000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1.250.000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3.125.000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pengecekan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× Rp1.000.000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× Rp1.000.000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 × Rp1.000.000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14.000.000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Total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produksi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242.625.000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125.750.000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113.625.000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Jumlah 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roduksi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50.000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30.000 </a:t>
                      </a: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20.000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Harga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pokok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per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4.853,50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4.191,67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5.681,25</a:t>
                      </a:r>
                    </a:p>
                  </a:txBody>
                  <a:tcPr marL="52552" marR="52552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endParaRPr lang="en-US" sz="240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2163791"/>
          <a:ext cx="8686800" cy="4122729"/>
        </p:xfrm>
        <a:graphic>
          <a:graphicData uri="http://schemas.openxmlformats.org/drawingml/2006/table">
            <a:tbl>
              <a:tblPr/>
              <a:tblGrid>
                <a:gridCol w="2857520"/>
                <a:gridCol w="1857388"/>
                <a:gridCol w="2066892"/>
                <a:gridCol w="1905000"/>
              </a:tblGrid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Keripik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Apel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Keripik Nangka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KeripikNanas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bahan baku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langsung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tenaga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kerja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langsung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398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Overhead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Pabrik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50.000 × 1,2 × Rp2.000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30.000 × 1 × Rp2.000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20.000 × 0,5 × Rp2.000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biaya produksi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Jumlah p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roduksi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50.000 </a:t>
                      </a: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 </a:t>
                      </a: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 </a:t>
                      </a: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Harga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pokok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bungkus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57161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cs typeface="Calibri" pitchFamily="34" charset="0"/>
              </a:rPr>
              <a:t>b. Perhitungan Harga Pokok Produk Berbasis Volume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357430"/>
            <a:ext cx="8229600" cy="1400172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c. Harga pokok Keripik Apel dan Keripik Nangka terlalu tinggi (</a:t>
            </a:r>
            <a:r>
              <a:rPr lang="id-ID" i="1" dirty="0" smtClean="0">
                <a:latin typeface="Calibri" pitchFamily="34" charset="0"/>
                <a:cs typeface="Calibri" pitchFamily="34" charset="0"/>
              </a:rPr>
              <a:t>overcosting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) sedangkan harga pokok Keripik Nanas terlalu rendah (</a:t>
            </a:r>
            <a:r>
              <a:rPr lang="id-ID" i="1" dirty="0" smtClean="0">
                <a:latin typeface="Calibri" pitchFamily="34" charset="0"/>
                <a:cs typeface="Calibri" pitchFamily="34" charset="0"/>
              </a:rPr>
              <a:t>undercosting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lgebra-1238600_19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15" b="4815"/>
          <a:stretch>
            <a:fillRect/>
          </a:stretch>
        </p:blipFill>
        <p:spPr/>
      </p:pic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KEUNGGULAN PERHITUNGAN H</a:t>
            </a:r>
            <a:r>
              <a:rPr lang="id-ID" sz="3200" b="1" dirty="0" smtClean="0">
                <a:latin typeface="+mj-lt"/>
              </a:rPr>
              <a:t>ARGA POKOK PRODUK</a:t>
            </a:r>
            <a:r>
              <a:rPr lang="en-US" sz="3200" b="1" dirty="0" smtClean="0">
                <a:latin typeface="+mj-lt"/>
              </a:rPr>
              <a:t> BERBASIS AKTIVITAS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676532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5</a:t>
            </a:r>
          </a:p>
          <a:p>
            <a:r>
              <a:rPr lang="en-US" sz="2000" dirty="0" err="1" smtClean="0">
                <a:latin typeface="+mj-lt"/>
              </a:rPr>
              <a:t>Keunggulan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pokok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38195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Perhitungan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harga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pokok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menjadi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cukup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akurat</a:t>
            </a:r>
            <a:r>
              <a:rPr lang="en-US" sz="2600" dirty="0" smtClean="0">
                <a:latin typeface="+mj-lt"/>
              </a:rPr>
              <a:t>. Hal </a:t>
            </a:r>
            <a:r>
              <a:rPr lang="en-US" sz="2600" dirty="0" err="1" smtClean="0">
                <a:latin typeface="+mj-lt"/>
              </a:rPr>
              <a:t>ini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meningkatkan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kualitas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pengambilan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keputusan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saing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suatu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>
                <a:latin typeface="+mj-lt"/>
              </a:rPr>
              <a:t>Memudahkan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dalam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melakukan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efisiensi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dengan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cara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mengidentifikasi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mengeliminasi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aktivitas</a:t>
            </a:r>
            <a:r>
              <a:rPr lang="en-US" sz="2600" dirty="0" smtClean="0">
                <a:latin typeface="+mj-lt"/>
              </a:rPr>
              <a:t> yang </a:t>
            </a:r>
            <a:r>
              <a:rPr lang="en-US" sz="2600" dirty="0" err="1" smtClean="0">
                <a:latin typeface="+mj-lt"/>
              </a:rPr>
              <a:t>tidak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bernilai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tambah</a:t>
            </a:r>
            <a:r>
              <a:rPr lang="en-US" sz="2600" dirty="0" smtClean="0">
                <a:latin typeface="+mj-lt"/>
              </a:rPr>
              <a:t>. </a:t>
            </a:r>
            <a:r>
              <a:rPr lang="en-US" sz="2600" dirty="0" err="1" smtClean="0">
                <a:latin typeface="+mj-lt"/>
              </a:rPr>
              <a:t>Ini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juga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meningkatkan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daya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saing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suatu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produk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76384" cy="2462218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</a:t>
            </a:r>
          </a:p>
          <a:p>
            <a:r>
              <a:rPr lang="en-US" sz="2000" dirty="0" err="1" smtClean="0">
                <a:latin typeface="+mj-lt"/>
              </a:rPr>
              <a:t>Proses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pembebanan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7478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dirty="0" smtClean="0"/>
              <a:t>Perhitungan harga pokok produk berbasis aktivitas disebut juga dengan perhitungan harga pokok produk tersaring (</a:t>
            </a:r>
            <a:r>
              <a:rPr lang="id-ID" i="1" dirty="0" smtClean="0"/>
              <a:t>refined costing</a:t>
            </a:r>
            <a:r>
              <a:rPr lang="id-ID" dirty="0" smtClean="0"/>
              <a:t>)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29518" cy="10858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+mj-lt"/>
              </a:rPr>
              <a:t>LANGKAH-LANGKAH PEMBEBANAN BOP KE PRODUK DALAM PERHITUNGAN H</a:t>
            </a:r>
            <a:r>
              <a:rPr lang="id-ID" sz="2800" b="1" dirty="0" smtClean="0">
                <a:latin typeface="+mj-lt"/>
              </a:rPr>
              <a:t>ARGA </a:t>
            </a:r>
            <a:r>
              <a:rPr lang="en-US" sz="2800" b="1" dirty="0" smtClean="0">
                <a:latin typeface="+mj-lt"/>
              </a:rPr>
              <a:t>P</a:t>
            </a:r>
            <a:r>
              <a:rPr lang="id-ID" sz="2800" b="1" dirty="0" smtClean="0">
                <a:latin typeface="+mj-lt"/>
              </a:rPr>
              <a:t>OKOK </a:t>
            </a:r>
            <a:r>
              <a:rPr lang="en-US" sz="2800" b="1" dirty="0" smtClean="0">
                <a:latin typeface="+mj-lt"/>
              </a:rPr>
              <a:t>P</a:t>
            </a:r>
            <a:r>
              <a:rPr lang="id-ID" sz="2800" b="1" dirty="0" smtClean="0">
                <a:latin typeface="+mj-lt"/>
              </a:rPr>
              <a:t>RODUK</a:t>
            </a:r>
            <a:r>
              <a:rPr lang="en-US" sz="2800" b="1" dirty="0" smtClean="0">
                <a:latin typeface="+mj-lt"/>
              </a:rPr>
              <a:t> BERBASIS AKTIVITAS</a:t>
            </a:r>
            <a:endParaRPr lang="en-US" sz="28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+mj-lt"/>
              </a:rPr>
              <a:t>Tujuan</a:t>
            </a:r>
            <a:r>
              <a:rPr lang="en-US" b="1" dirty="0" smtClean="0">
                <a:latin typeface="+mj-lt"/>
              </a:rPr>
              <a:t> 6</a:t>
            </a:r>
          </a:p>
          <a:p>
            <a:r>
              <a:rPr lang="en-US" dirty="0" err="1" smtClean="0">
                <a:latin typeface="+mj-lt"/>
              </a:rPr>
              <a:t>Langkah-langkah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pembebanan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overhead </a:t>
            </a:r>
            <a:r>
              <a:rPr lang="en-US" i="1" dirty="0" err="1" smtClean="0">
                <a:latin typeface="+mj-lt"/>
              </a:rPr>
              <a:t>pabrik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Mengidentifikasi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driver </a:t>
            </a:r>
            <a:r>
              <a:rPr lang="en-US" sz="2000" i="1" dirty="0" err="1" smtClean="0">
                <a:latin typeface="+mj-lt"/>
              </a:rPr>
              <a:t>aktivitas</a:t>
            </a:r>
            <a:r>
              <a:rPr lang="en-US" sz="2000" i="1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Mengidentifikasi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sumber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daya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digunakan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oleh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setiap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sumber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daya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driver </a:t>
            </a:r>
            <a:r>
              <a:rPr lang="en-US" sz="2000" i="1" dirty="0" err="1" smtClean="0">
                <a:latin typeface="+mj-lt"/>
              </a:rPr>
              <a:t>sumber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daya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untuk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biaya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tidak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langsung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dari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suatu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aktivitas</a:t>
            </a:r>
            <a:r>
              <a:rPr lang="en-US" sz="2000" i="1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Mengumpulkan</a:t>
            </a:r>
            <a:r>
              <a:rPr lang="en-US" sz="2000" dirty="0" smtClean="0">
                <a:latin typeface="+mj-lt"/>
              </a:rPr>
              <a:t> data </a:t>
            </a:r>
            <a:r>
              <a:rPr lang="en-US" sz="2000" dirty="0" err="1" smtClean="0">
                <a:latin typeface="+mj-lt"/>
              </a:rPr>
              <a:t>kapasitas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driver </a:t>
            </a:r>
            <a:r>
              <a:rPr lang="en-US" sz="2000" i="1" dirty="0" err="1" smtClean="0">
                <a:latin typeface="+mj-lt"/>
              </a:rPr>
              <a:t>aktivitas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dan</a:t>
            </a:r>
            <a:r>
              <a:rPr lang="en-US" sz="2000" i="1" dirty="0" smtClean="0">
                <a:latin typeface="+mj-lt"/>
              </a:rPr>
              <a:t> driver </a:t>
            </a:r>
            <a:r>
              <a:rPr lang="en-US" sz="2000" i="1" dirty="0" err="1" smtClean="0">
                <a:latin typeface="+mj-lt"/>
              </a:rPr>
              <a:t>sumber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daya</a:t>
            </a:r>
            <a:r>
              <a:rPr lang="en-US" sz="2000" i="1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Membebankan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sumber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Membebankan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pendukung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secondary activities) </a:t>
            </a:r>
            <a:r>
              <a:rPr lang="en-US" sz="2000" i="1" dirty="0" err="1" smtClean="0">
                <a:latin typeface="+mj-lt"/>
              </a:rPr>
              <a:t>ke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aktivitas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utama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primary activities).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Mengklasifikasikan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ada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Menghitung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tarif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>
                <a:latin typeface="+mj-lt"/>
              </a:rPr>
              <a:t>Membebankan biaya aktivitas ke produk.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286676" cy="1000132"/>
          </a:xfrm>
        </p:spPr>
        <p:txBody>
          <a:bodyPr>
            <a:normAutofit fontScale="90000"/>
          </a:bodyPr>
          <a:lstStyle/>
          <a:p>
            <a:pPr indent="-342900" algn="l">
              <a:spcBef>
                <a:spcPts val="0"/>
              </a:spcBef>
              <a:spcAft>
                <a:spcPts val="0"/>
              </a:spcAft>
              <a:tabLst>
                <a:tab pos="160020" algn="l"/>
              </a:tabLst>
              <a:defRPr/>
            </a:pPr>
            <a:r>
              <a:rPr lang="en-US" sz="2200" b="1" dirty="0" smtClean="0">
                <a:latin typeface="+mj-lt"/>
                <a:ea typeface="Times New Roman"/>
                <a:cs typeface="Calibri" pitchFamily="34" charset="0"/>
              </a:rPr>
              <a:t>TABEL </a:t>
            </a:r>
            <a:r>
              <a:rPr lang="id-ID" sz="2200" b="1" dirty="0" smtClean="0">
                <a:latin typeface="+mj-lt"/>
                <a:ea typeface="Times New Roman"/>
                <a:cs typeface="Calibri" pitchFamily="34" charset="0"/>
              </a:rPr>
              <a:t>6</a:t>
            </a:r>
            <a:r>
              <a:rPr lang="en-US" sz="2200" b="1" dirty="0" smtClean="0">
                <a:latin typeface="+mj-lt"/>
                <a:ea typeface="Times New Roman"/>
                <a:cs typeface="Calibri" pitchFamily="34" charset="0"/>
              </a:rPr>
              <a:t>.5 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/>
            </a:r>
            <a:br>
              <a:rPr lang="en-US" sz="2000" dirty="0" smtClean="0">
                <a:latin typeface="+mj-lt"/>
                <a:ea typeface="Times New Roman"/>
                <a:cs typeface="Calibri" pitchFamily="34" charset="0"/>
              </a:rPr>
            </a:b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Perbedaan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Langkah-Langkah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Pembebanan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BOP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dalam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Perhitungan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HP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Produk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Berbasis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Aktivitas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dengan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Perhitungan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HP </a:t>
            </a:r>
            <a:r>
              <a:rPr lang="id-ID" sz="2000" dirty="0" smtClean="0">
                <a:latin typeface="+mj-lt"/>
                <a:ea typeface="Times New Roman"/>
                <a:cs typeface="Calibri" pitchFamily="34" charset="0"/>
              </a:rPr>
              <a:t>P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roduk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id-ID" sz="2000" dirty="0" smtClean="0">
                <a:latin typeface="+mj-lt"/>
                <a:ea typeface="Times New Roman"/>
                <a:cs typeface="Calibri" pitchFamily="34" charset="0"/>
              </a:rPr>
              <a:t>B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erbasis</a:t>
            </a:r>
            <a:r>
              <a:rPr lang="en-US" sz="2000" dirty="0" smtClean="0"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id-ID" sz="2000" dirty="0" smtClean="0">
                <a:latin typeface="+mj-lt"/>
                <a:ea typeface="Times New Roman"/>
                <a:cs typeface="Calibri" pitchFamily="34" charset="0"/>
              </a:rPr>
              <a:t>V</a:t>
            </a:r>
            <a:r>
              <a:rPr lang="en-US" sz="2000" dirty="0" err="1" smtClean="0">
                <a:latin typeface="+mj-lt"/>
                <a:ea typeface="Times New Roman"/>
                <a:cs typeface="Calibri" pitchFamily="34" charset="0"/>
              </a:rPr>
              <a:t>olume</a:t>
            </a:r>
            <a:endParaRPr lang="en-US" sz="200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643050"/>
          <a:ext cx="857256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Perhitungan</a:t>
                      </a:r>
                      <a:r>
                        <a:rPr lang="en-US" dirty="0" smtClean="0">
                          <a:latin typeface="+mj-lt"/>
                        </a:rPr>
                        <a:t> HP </a:t>
                      </a:r>
                      <a:r>
                        <a:rPr lang="en-US" dirty="0" err="1" smtClean="0">
                          <a:latin typeface="+mj-lt"/>
                        </a:rPr>
                        <a:t>Produk</a:t>
                      </a:r>
                      <a:r>
                        <a:rPr lang="en-US" dirty="0" smtClean="0">
                          <a:latin typeface="+mj-lt"/>
                        </a:rPr>
                        <a:t>  </a:t>
                      </a:r>
                      <a:r>
                        <a:rPr lang="en-US" dirty="0" err="1" smtClean="0">
                          <a:latin typeface="+mj-lt"/>
                        </a:rPr>
                        <a:t>Berbasis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Aktivitas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Perhitungan</a:t>
                      </a:r>
                      <a:r>
                        <a:rPr lang="en-US" dirty="0" smtClean="0">
                          <a:latin typeface="+mj-lt"/>
                        </a:rPr>
                        <a:t> HP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Produk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Berbasis</a:t>
                      </a:r>
                      <a:r>
                        <a:rPr lang="en-US" baseline="0" dirty="0" smtClean="0">
                          <a:latin typeface="+mj-lt"/>
                        </a:rPr>
                        <a:t> Volume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 smtClean="0">
                          <a:latin typeface="+mj-lt"/>
                          <a:cs typeface="Calibri" pitchFamily="34" charset="0"/>
                        </a:rPr>
                        <a:t>Meng</a:t>
                      </a:r>
                      <a:r>
                        <a:rPr lang="id-ID" sz="1800" dirty="0" smtClean="0">
                          <a:latin typeface="+mj-lt"/>
                          <a:cs typeface="Calibri" pitchFamily="34" charset="0"/>
                        </a:rPr>
                        <a:t>identifikasi aktivitas</a:t>
                      </a:r>
                      <a:r>
                        <a:rPr lang="en-US" sz="180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cs typeface="Calibri" pitchFamily="34" charset="0"/>
                        </a:rPr>
                        <a:t>dan</a:t>
                      </a:r>
                      <a:r>
                        <a:rPr lang="en-US" sz="180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en-US" sz="1800" i="1" dirty="0" smtClean="0">
                          <a:latin typeface="+mj-lt"/>
                          <a:cs typeface="Calibri" pitchFamily="34" charset="0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cs typeface="Calibri" pitchFamily="34" charset="0"/>
                        </a:rPr>
                        <a:t>aktivitas</a:t>
                      </a:r>
                      <a:r>
                        <a:rPr lang="id-ID" sz="1800" dirty="0" smtClean="0">
                          <a:latin typeface="+mj-lt"/>
                          <a:cs typeface="Calibri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Meng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identifikasi departemen produksi dan departemen jasa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, 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serta 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untuk setiap departemen 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Meng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identifikasi sumber daya yang digunakan oleh setiap aktivitas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, 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 sumber daya, dan 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sumber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daya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untuk biaya tidak langsung aktivitas.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Meng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identifikasi sumber daya yang digunakan oleh setiap departemen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, 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 sumber daya, dan 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untuk biaya tidak langsung departemen.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Mengumpulkan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data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kapasitas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dan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sumber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daya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Mengumpulkan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data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kapasitas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untuk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setiap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departemen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dan biaya tidak langsung.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Membebankan biaya sumber daya ke aktivitas.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Membebankan biaya sumber daya ke departemen produksi dan departemen jasa.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20" y="1643050"/>
          <a:ext cx="857256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Perhitungan</a:t>
                      </a:r>
                      <a:r>
                        <a:rPr lang="en-US" dirty="0" smtClean="0">
                          <a:latin typeface="+mj-lt"/>
                        </a:rPr>
                        <a:t> HP </a:t>
                      </a:r>
                      <a:r>
                        <a:rPr lang="en-US" dirty="0" err="1" smtClean="0">
                          <a:latin typeface="+mj-lt"/>
                        </a:rPr>
                        <a:t>Produk</a:t>
                      </a:r>
                      <a:r>
                        <a:rPr lang="en-US" dirty="0" smtClean="0">
                          <a:latin typeface="+mj-lt"/>
                        </a:rPr>
                        <a:t>  </a:t>
                      </a:r>
                      <a:r>
                        <a:rPr lang="en-US" dirty="0" err="1" smtClean="0">
                          <a:latin typeface="+mj-lt"/>
                        </a:rPr>
                        <a:t>Berbasis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en-US" dirty="0" err="1" smtClean="0">
                          <a:latin typeface="+mj-lt"/>
                        </a:rPr>
                        <a:t>Aktivitas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Perhitungan</a:t>
                      </a:r>
                      <a:r>
                        <a:rPr lang="en-US" dirty="0" smtClean="0">
                          <a:latin typeface="+mj-lt"/>
                        </a:rPr>
                        <a:t> HP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Produk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Berbasis</a:t>
                      </a:r>
                      <a:r>
                        <a:rPr lang="en-US" baseline="0" dirty="0" smtClean="0">
                          <a:latin typeface="+mj-lt"/>
                        </a:rPr>
                        <a:t> Volume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Membebankan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biaya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 aktivitas pendukung (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Times New Roman"/>
                        </a:rPr>
                        <a:t>secondary activities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 aktivitas utama (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Times New Roman"/>
                        </a:rPr>
                        <a:t>primary activities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).</a:t>
                      </a:r>
                      <a:endParaRPr lang="id-ID" sz="1800" dirty="0" smtClean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5. Mengalokasikan biaya departemen jasa ke departemen produksi.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6. Mengklasifikasikan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aktivitas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berdasarkan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tingkat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aktivitas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smtClean="0">
                          <a:latin typeface="+mj-lt"/>
                          <a:ea typeface="Times New Roman"/>
                          <a:cs typeface="Times New Roman"/>
                        </a:rPr>
                        <a:t>driver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Times New Roman"/>
                        </a:rPr>
                        <a:t>aktivitas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6. Menghitung tarif departemen produksi.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7. Menghitung tarif aktivitas.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7. Membebankan biaya departemen produksi ke produk.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Times New Roman"/>
                        </a:rPr>
                        <a:t>8. Membebankan biaya aktivitas ke produk.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186502" cy="722295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sz="3200" b="1" dirty="0" smtClean="0">
                <a:latin typeface="+mj-lt"/>
              </a:rPr>
              <a:t>Langkah 1: </a:t>
            </a:r>
            <a:r>
              <a:rPr lang="en-US" sz="2800" b="1" dirty="0" err="1" smtClean="0">
                <a:latin typeface="+mj-lt"/>
              </a:rPr>
              <a:t>Identifikasi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Aktivitas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785926"/>
            <a:ext cx="8258204" cy="3357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menunjukkan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tindakan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dilaksanakan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err="1" smtClean="0"/>
              <a:t>Seberapa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terperinci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.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Yang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melakukan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tidak hanya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orang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tetapi dapat juga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peralatan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Setelah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diidentifikasi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maka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tersebut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didokumentasikan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daftar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activity dictionary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).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42976" y="1857364"/>
            <a:ext cx="7391400" cy="3124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utama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(</a:t>
            </a:r>
            <a:r>
              <a:rPr kumimoji="0" lang="id-ID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primary activity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  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dikonsumsi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langsung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produk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akhir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pendukung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(</a:t>
            </a:r>
            <a:r>
              <a:rPr kumimoji="0" lang="id-ID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secondary activity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   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dikonsumsi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lainnya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pendukung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harus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didistribusikan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lainnya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menikmati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jasa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pendukung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tersebut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400" y="762000"/>
            <a:ext cx="2819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600" b="1" dirty="0">
                <a:latin typeface="+mj-lt"/>
                <a:ea typeface="Calibri" pitchFamily="34" charset="0"/>
                <a:cs typeface="Calibri" pitchFamily="34" charset="0"/>
              </a:rPr>
              <a:t>Tipe Aktivitas</a:t>
            </a:r>
            <a:endParaRPr lang="en-US" sz="2600" b="1" dirty="0">
              <a:latin typeface="+mj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44" y="1571612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6.11 </a:t>
            </a:r>
            <a:r>
              <a:rPr lang="sv-SE" dirty="0" smtClean="0"/>
              <a:t>Hierarki Kerja di Departemen Kartu Kredit PT Bank Citra Indonesia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428596" y="3214686"/>
            <a:ext cx="1645529" cy="914183"/>
            <a:chOff x="1248937" y="279"/>
            <a:chExt cx="1645529" cy="914183"/>
          </a:xfrm>
        </p:grpSpPr>
        <p:sp>
          <p:nvSpPr>
            <p:cNvPr id="15" name="Rounded Rectangle 14"/>
            <p:cNvSpPr/>
            <p:nvPr/>
          </p:nvSpPr>
          <p:spPr>
            <a:xfrm>
              <a:off x="1248937" y="279"/>
              <a:ext cx="1645529" cy="9141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275713" y="27055"/>
              <a:ext cx="1591977" cy="860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Mesin</a:t>
              </a:r>
              <a:r>
                <a:rPr lang="en-US" sz="2600" kern="1200" dirty="0" smtClean="0"/>
                <a:t> ATM</a:t>
              </a:r>
              <a:endParaRPr lang="en-US" sz="2600" kern="1200" dirty="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428596" y="5086585"/>
            <a:ext cx="1645529" cy="914183"/>
            <a:chOff x="1248937" y="1371553"/>
            <a:chExt cx="1645529" cy="914183"/>
          </a:xfrm>
        </p:grpSpPr>
        <p:sp>
          <p:nvSpPr>
            <p:cNvPr id="11" name="Rounded Rectangle 10"/>
            <p:cNvSpPr/>
            <p:nvPr/>
          </p:nvSpPr>
          <p:spPr>
            <a:xfrm>
              <a:off x="1248937" y="1371553"/>
              <a:ext cx="1645529" cy="9141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275713" y="1398329"/>
              <a:ext cx="1591977" cy="860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/>
                <a:t>Produk</a:t>
              </a:r>
              <a:r>
                <a:rPr lang="en-US" sz="2600" kern="1200" dirty="0" smtClean="0"/>
                <a:t> </a:t>
              </a:r>
              <a:r>
                <a:rPr lang="en-US" sz="2600" kern="1200" smtClean="0"/>
                <a:t>Lainnya</a:t>
              </a:r>
              <a:endParaRPr lang="en-US" sz="2600" kern="1200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2571736" y="1571612"/>
            <a:ext cx="1828800" cy="1016000"/>
            <a:chOff x="2133600" y="0"/>
            <a:chExt cx="1828800" cy="1016000"/>
          </a:xfrm>
        </p:grpSpPr>
        <p:sp>
          <p:nvSpPr>
            <p:cNvPr id="31" name="Rounded Rectangle 30"/>
            <p:cNvSpPr/>
            <p:nvPr/>
          </p:nvSpPr>
          <p:spPr>
            <a:xfrm>
              <a:off x="2133600" y="0"/>
              <a:ext cx="1828800" cy="1016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163358" y="29758"/>
              <a:ext cx="1769284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Manajer</a:t>
              </a:r>
              <a:r>
                <a:rPr lang="en-US" sz="2500" kern="1200" dirty="0" smtClean="0"/>
                <a:t> </a:t>
              </a:r>
              <a:r>
                <a:rPr lang="en-US" sz="2500" kern="1200" dirty="0" err="1" smtClean="0"/>
                <a:t>Kartu</a:t>
              </a:r>
              <a:r>
                <a:rPr lang="en-US" sz="2500" kern="1200" dirty="0" smtClean="0"/>
                <a:t> </a:t>
              </a:r>
              <a:r>
                <a:rPr lang="en-US" sz="2500" kern="1200" dirty="0" err="1" smtClean="0"/>
                <a:t>Kredit</a:t>
              </a:r>
              <a:endParaRPr lang="en-US" sz="2500" kern="1200" dirty="0"/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2571736" y="3055942"/>
            <a:ext cx="1828800" cy="1016000"/>
            <a:chOff x="2133600" y="1523999"/>
            <a:chExt cx="1828800" cy="1016000"/>
          </a:xfrm>
        </p:grpSpPr>
        <p:sp>
          <p:nvSpPr>
            <p:cNvPr id="27" name="Rounded Rectangle 26"/>
            <p:cNvSpPr/>
            <p:nvPr/>
          </p:nvSpPr>
          <p:spPr>
            <a:xfrm>
              <a:off x="2133600" y="1523999"/>
              <a:ext cx="1828800" cy="1016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Rounded Rectangle 8"/>
            <p:cNvSpPr/>
            <p:nvPr/>
          </p:nvSpPr>
          <p:spPr>
            <a:xfrm>
              <a:off x="2163358" y="1553757"/>
              <a:ext cx="1769284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Karyawan</a:t>
              </a:r>
              <a:r>
                <a:rPr lang="en-US" sz="2500" kern="1200" dirty="0" smtClean="0"/>
                <a:t> </a:t>
              </a:r>
              <a:r>
                <a:rPr lang="en-US" sz="2500" kern="1200" dirty="0" err="1" smtClean="0"/>
                <a:t>Kartu</a:t>
              </a:r>
              <a:r>
                <a:rPr lang="en-US" sz="2500" kern="1200" dirty="0" smtClean="0"/>
                <a:t> </a:t>
              </a:r>
              <a:r>
                <a:rPr lang="en-US" sz="2500" kern="1200" dirty="0" err="1" smtClean="0"/>
                <a:t>Kredit</a:t>
              </a:r>
              <a:endParaRPr lang="en-US" sz="2500" kern="1200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2571736" y="5072074"/>
            <a:ext cx="1828800" cy="857256"/>
            <a:chOff x="2133600" y="3047999"/>
            <a:chExt cx="1828800" cy="1016000"/>
          </a:xfrm>
        </p:grpSpPr>
        <p:sp>
          <p:nvSpPr>
            <p:cNvPr id="23" name="Rounded Rectangle 22"/>
            <p:cNvSpPr/>
            <p:nvPr/>
          </p:nvSpPr>
          <p:spPr>
            <a:xfrm>
              <a:off x="2133600" y="3047999"/>
              <a:ext cx="1828800" cy="1016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2163358" y="3077757"/>
              <a:ext cx="1769284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Kartu</a:t>
              </a:r>
              <a:r>
                <a:rPr lang="en-US" sz="2500" kern="1200" dirty="0" smtClean="0"/>
                <a:t> </a:t>
              </a:r>
              <a:r>
                <a:rPr lang="en-US" sz="2500" kern="1200" smtClean="0"/>
                <a:t>Kredit</a:t>
              </a:r>
              <a:endParaRPr lang="en-US" sz="2500" kern="120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57818" y="1571612"/>
            <a:ext cx="3357586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Aktivitasnya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mengoordinasi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karyawannya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357818" y="2643182"/>
            <a:ext cx="3357586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membuat tagihan kartu kredit,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pengaduan</a:t>
            </a:r>
            <a:r>
              <a:rPr lang="en-US" dirty="0" smtClean="0"/>
              <a:t> </a:t>
            </a:r>
            <a:r>
              <a:rPr lang="en-US" dirty="0" err="1" smtClean="0"/>
              <a:t>nasabah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357818" y="4572008"/>
            <a:ext cx="335758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ATM.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357818" y="5072074"/>
            <a:ext cx="3357586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Platinum, </a:t>
            </a:r>
            <a:r>
              <a:rPr lang="en-US" i="1" dirty="0" smtClean="0"/>
              <a:t>Gold, </a:t>
            </a:r>
            <a:r>
              <a:rPr lang="en-US" i="1" dirty="0" err="1" smtClean="0"/>
              <a:t>dan</a:t>
            </a:r>
            <a:r>
              <a:rPr lang="en-US" i="1" dirty="0" smtClean="0"/>
              <a:t> Classic.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16" idx="2"/>
            <a:endCxn id="12" idx="0"/>
          </p:cNvCxnSpPr>
          <p:nvPr/>
        </p:nvCxnSpPr>
        <p:spPr>
          <a:xfrm rot="5400000">
            <a:off x="745727" y="4607727"/>
            <a:ext cx="10112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2"/>
            <a:endCxn id="28" idx="0"/>
          </p:cNvCxnSpPr>
          <p:nvPr/>
        </p:nvCxnSpPr>
        <p:spPr>
          <a:xfrm rot="5400000">
            <a:off x="3222213" y="2821777"/>
            <a:ext cx="5278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24" idx="0"/>
          </p:cNvCxnSpPr>
          <p:nvPr/>
        </p:nvCxnSpPr>
        <p:spPr>
          <a:xfrm rot="5400000">
            <a:off x="2958637" y="4569683"/>
            <a:ext cx="105499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  <a:endCxn id="33" idx="1"/>
          </p:cNvCxnSpPr>
          <p:nvPr/>
        </p:nvCxnSpPr>
        <p:spPr>
          <a:xfrm flipV="1">
            <a:off x="4400536" y="2071678"/>
            <a:ext cx="95728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34" idx="1"/>
          </p:cNvCxnSpPr>
          <p:nvPr/>
        </p:nvCxnSpPr>
        <p:spPr>
          <a:xfrm>
            <a:off x="4370778" y="3563942"/>
            <a:ext cx="98704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3"/>
            <a:endCxn id="36" idx="1"/>
          </p:cNvCxnSpPr>
          <p:nvPr/>
        </p:nvCxnSpPr>
        <p:spPr>
          <a:xfrm>
            <a:off x="4400536" y="5500702"/>
            <a:ext cx="95728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6" idx="2"/>
            <a:endCxn id="35" idx="1"/>
          </p:cNvCxnSpPr>
          <p:nvPr/>
        </p:nvCxnSpPr>
        <p:spPr>
          <a:xfrm rot="16200000" flipH="1">
            <a:off x="2962475" y="2390978"/>
            <a:ext cx="684229" cy="410645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2"/>
            <a:endCxn id="24" idx="0"/>
          </p:cNvCxnSpPr>
          <p:nvPr/>
        </p:nvCxnSpPr>
        <p:spPr>
          <a:xfrm rot="16200000" flipH="1">
            <a:off x="1871204" y="3482249"/>
            <a:ext cx="995089" cy="2234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id-ID" sz="2200" b="1" dirty="0" smtClean="0">
                <a:latin typeface="+mj-lt"/>
                <a:cs typeface="Calibri" pitchFamily="34" charset="0"/>
              </a:rPr>
              <a:t>TABEL 6.6</a:t>
            </a:r>
            <a:br>
              <a:rPr lang="id-ID" sz="2200" b="1" dirty="0" smtClean="0">
                <a:latin typeface="+mj-lt"/>
                <a:cs typeface="Calibri" pitchFamily="34" charset="0"/>
              </a:rPr>
            </a:br>
            <a:r>
              <a:rPr lang="id-ID" sz="2200" dirty="0" smtClean="0">
                <a:latin typeface="+mj-lt"/>
                <a:cs typeface="Calibri" pitchFamily="34" charset="0"/>
              </a:rPr>
              <a:t>Format Daftar Aktivitas pada  PT Bank Citra Indonesia</a:t>
            </a:r>
            <a:endParaRPr lang="en-US" sz="220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606568"/>
          <a:ext cx="8713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844000"/>
                <a:gridCol w="2016000"/>
                <a:gridCol w="1692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Nama </a:t>
                      </a:r>
                      <a:r>
                        <a:rPr lang="id-ID" sz="1800" b="1" baseline="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id-ID" sz="1800" b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Penjelasan </a:t>
                      </a:r>
                      <a:r>
                        <a:rPr lang="id-ID" sz="1800" b="1" baseline="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id-ID" sz="1800" b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Tipe </a:t>
                      </a:r>
                      <a:r>
                        <a:rPr lang="id-ID" sz="1800" b="1" baseline="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id-ID" sz="1800" b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Objek Biaya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ny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upervisi karyawan</a:t>
                      </a:r>
                      <a:endParaRPr lang="en-US" sz="1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Mengoordin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asi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dan mengawasi karyawan</a:t>
                      </a:r>
                      <a:endParaRPr lang="en-US" sz="1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 pendukung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Aktivitas lainnya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Mem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roses transaksi kartu kredit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Mengentri transaksi ke komputer</a:t>
                      </a:r>
                      <a:endParaRPr lang="en-US" sz="1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 utama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Kartu kredit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Membuat tagihan kartu kredit</a:t>
                      </a:r>
                      <a:endParaRPr lang="en-US" sz="1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Mencetak faktur tagihan kartu kredit</a:t>
                      </a:r>
                      <a:endParaRPr lang="en-US" sz="1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 utama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Kartu kredit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Menangani pengaduan nasabah</a:t>
                      </a:r>
                      <a:endParaRPr lang="en-US" sz="1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Menjawab telepon dan menjelaskan kepada nasabah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 utama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Kartu kredit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Menyediakan 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  <a:cs typeface="Calibri" pitchFamily="34" charset="0"/>
                        </a:rPr>
                        <a:t>jasa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ATM</a:t>
                      </a:r>
                      <a:endParaRPr lang="en-US" sz="1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Menarik uang tunai menggunakan kartu kredit dan membayar tagihan kartu kredit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Aktivitas utama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Kartu kredit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1714488"/>
          <a:ext cx="8305799" cy="4884420"/>
        </p:xfrm>
        <a:graphic>
          <a:graphicData uri="http://schemas.openxmlformats.org/drawingml/2006/table">
            <a:tbl>
              <a:tblPr/>
              <a:tblGrid>
                <a:gridCol w="4384711"/>
                <a:gridCol w="3921088"/>
              </a:tblGrid>
              <a:tr h="77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Aktivitas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b="1" i="1" dirty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id-ID" sz="2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 Biaya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Menyupervisi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karyawan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j-lt"/>
                          <a:ea typeface="Times New Roman"/>
                          <a:cs typeface="Calibri" pitchFamily="34" charset="0"/>
                        </a:rPr>
                        <a:t>Bobot kerja karyawan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Memroses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transaksi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kartu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kredit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j-lt"/>
                          <a:ea typeface="Times New Roman"/>
                          <a:cs typeface="Calibri" pitchFamily="34" charset="0"/>
                        </a:rPr>
                        <a:t>Jumlah transaksi </a:t>
                      </a: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teller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Membuat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tagihan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kartu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kredit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latin typeface="+mj-lt"/>
                          <a:ea typeface="Times New Roman"/>
                          <a:cs typeface="Calibri" pitchFamily="34" charset="0"/>
                        </a:rPr>
                        <a:t>Jumlah laporan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Menangani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pengadu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an </a:t>
                      </a: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nasabah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Jumlah pengaduan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Menyediakan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  <a:ea typeface="Times New Roman"/>
                          <a:cs typeface="Calibri" pitchFamily="34" charset="0"/>
                        </a:rPr>
                        <a:t>jasa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 ATM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Jumlah transaksi ATM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28600"/>
            <a:ext cx="7572428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d-ID" sz="2800" b="1" dirty="0" smtClean="0">
                <a:latin typeface="+mj-lt"/>
                <a:cs typeface="Calibri" pitchFamily="34" charset="0"/>
              </a:rPr>
              <a:t>Langkah 2: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Identifikasi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Sumber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Daya</a:t>
            </a:r>
            <a:r>
              <a:rPr lang="id-ID" sz="2800" b="1" dirty="0" smtClean="0">
                <a:latin typeface="+mj-lt"/>
                <a:cs typeface="Calibri" pitchFamily="34" charset="0"/>
              </a:rPr>
              <a:t>, Biaya Sumber 	         </a:t>
            </a:r>
            <a:br>
              <a:rPr lang="id-ID" sz="2800" b="1" dirty="0" smtClean="0">
                <a:latin typeface="+mj-lt"/>
                <a:cs typeface="Calibri" pitchFamily="34" charset="0"/>
              </a:rPr>
            </a:br>
            <a:r>
              <a:rPr lang="id-ID" sz="2800" b="1" dirty="0" smtClean="0">
                <a:latin typeface="+mj-lt"/>
                <a:cs typeface="Calibri" pitchFamily="34" charset="0"/>
              </a:rPr>
              <a:t>                  Daya, 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dan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smtClean="0">
                <a:latin typeface="+mj-lt"/>
                <a:cs typeface="Calibri" pitchFamily="34" charset="0"/>
              </a:rPr>
              <a:t> Driver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Biaya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Sumber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Daya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447800"/>
          <a:ext cx="8382000" cy="5495334"/>
        </p:xfrm>
        <a:graphic>
          <a:graphicData uri="http://schemas.openxmlformats.org/drawingml/2006/table">
            <a:tbl>
              <a:tblPr/>
              <a:tblGrid>
                <a:gridCol w="3341792"/>
                <a:gridCol w="1993381"/>
                <a:gridCol w="3046827"/>
              </a:tblGrid>
              <a:tr h="51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Sumber Daya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Item</a:t>
                      </a: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 Biaya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Besarnya Biaya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2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Manajer kartu kredit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 Gaji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Rp5.000.000 per bulan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2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Karyawan kartu kredit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 Gaji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Rp1.000.000 per bulan per orang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2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Komputer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Biaya Penyusutan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Rp2.000.000 per tahun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2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Telepon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Telepon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Rp500.000 per tahun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2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Perlengkapan </a:t>
                      </a: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untuk supervisi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Biaya Perlengkapan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Rp200.000 per tahun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2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 Perlengkapan untuk proses transaksi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Biaya Perlengkapan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Rp600.000 per tahun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2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 Perlengkapan untuk penagihan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Perlengkapan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Rp400.000 per tahun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84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 Perlengkapan untuk penanganan pengaduan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Perlengkapan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Rp300.000 per tahun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171448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6.1</a:t>
            </a:r>
          </a:p>
          <a:p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Volume (VBC)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(ABC)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93" y="2786058"/>
          <a:ext cx="9000001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11"/>
                <a:gridCol w="1048950"/>
                <a:gridCol w="839161"/>
                <a:gridCol w="909093"/>
                <a:gridCol w="874126"/>
                <a:gridCol w="1153846"/>
                <a:gridCol w="874126"/>
                <a:gridCol w="874126"/>
                <a:gridCol w="1048950"/>
                <a:gridCol w="88811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VBC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Tarif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Pabrik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kumimoji="0"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Pabrik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solidFill>
                            <a:schemeClr val="tx1"/>
                          </a:solidFill>
                        </a:rPr>
                        <a:t>Tarif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</a:rPr>
                        <a:t>Departemen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Departemen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Pemotongan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Departemen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Perakitan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Departemen</a:t>
                      </a:r>
                      <a:endParaRPr kumimoji="0"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Penyelesaian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Tarif</a:t>
                      </a:r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mengukur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memotong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mengecek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memindahkan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kumimoji="0" lang="en-US" sz="1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departemen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berikutnya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merakit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mengecek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rakitan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mengamplas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produk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mengecat</a:t>
                      </a:r>
                      <a:endParaRPr kumimoji="0" lang="en-US" sz="13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3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produk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Gaji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manajer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60.000.000</a:t>
            </a:r>
          </a:p>
          <a:p>
            <a:pPr eaLnBrk="1" hangingPunct="1"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Gaji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karyawan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		        36.000.000</a:t>
            </a:r>
          </a:p>
          <a:p>
            <a:pPr eaLnBrk="1" hangingPunct="1"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Biaya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penyusutan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komputer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8.000.000	</a:t>
            </a:r>
          </a:p>
          <a:p>
            <a:pPr eaLnBrk="1" hangingPunct="1"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Biaya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telepon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		             500.000</a:t>
            </a:r>
          </a:p>
          <a:p>
            <a:pPr eaLnBrk="1" hangingPunct="1">
              <a:defRPr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Biaya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supplies			</a:t>
            </a:r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          1.500.000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Total				</a:t>
            </a:r>
            <a:r>
              <a:rPr lang="en-US" sz="2800" u="sng" dirty="0" err="1" smtClean="0">
                <a:latin typeface="Calibri" pitchFamily="34" charset="0"/>
                <a:cs typeface="Calibri" pitchFamily="34" charset="0"/>
              </a:rPr>
              <a:t>Rp</a:t>
            </a:r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 106.000.000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643050"/>
          <a:ext cx="8077202" cy="4414520"/>
        </p:xfrm>
        <a:graphic>
          <a:graphicData uri="http://schemas.openxmlformats.org/drawingml/2006/table">
            <a:tbl>
              <a:tblPr/>
              <a:tblGrid>
                <a:gridCol w="2502168"/>
                <a:gridCol w="3667940"/>
                <a:gridCol w="1907094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Biaya</a:t>
                      </a:r>
                      <a:endParaRPr lang="en-US" sz="2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Sumber Daya</a:t>
                      </a:r>
                      <a:endParaRPr lang="en-US" sz="2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Klasifikasi</a:t>
                      </a:r>
                      <a:endParaRPr lang="en-US" sz="2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Biaya</a:t>
                      </a:r>
                      <a:endParaRPr lang="en-US" sz="2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i="1" dirty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endParaRPr lang="en-US" sz="2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Sumber</a:t>
                      </a:r>
                      <a:r>
                        <a:rPr lang="id-ID" sz="2400" b="1" baseline="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 Daya</a:t>
                      </a:r>
                      <a:endParaRPr lang="en-US" sz="2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Gaji manajer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langsung aktivitas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Gaji karyawan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Biaya tidak langsung aktivitas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Jam kerja karyawan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penyusutan komputer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Biaya tidak langsung aktivitas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Jam kerja karyawan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</a:t>
                      </a:r>
                      <a:r>
                        <a:rPr lang="id-ID" sz="2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supplies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langsung aktivitas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+mj-lt"/>
                          <a:ea typeface="Times New Roman"/>
                          <a:cs typeface="Calibri" pitchFamily="34" charset="0"/>
                        </a:rPr>
                        <a:t>-</a:t>
                      </a:r>
                      <a:endParaRPr lang="en-US" sz="2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9986" cy="990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id-ID" sz="2800" b="1" dirty="0" smtClean="0">
                <a:latin typeface="+mj-lt"/>
                <a:cs typeface="Calibri" pitchFamily="34" charset="0"/>
              </a:rPr>
              <a:t>Langkah 3: Mengumpulkan Data Kapasitas  </a:t>
            </a:r>
            <a:br>
              <a:rPr lang="id-ID" sz="2800" b="1" dirty="0" smtClean="0">
                <a:latin typeface="+mj-lt"/>
                <a:cs typeface="Calibri" pitchFamily="34" charset="0"/>
              </a:rPr>
            </a:br>
            <a:r>
              <a:rPr lang="id-ID" sz="2800" b="1" dirty="0" smtClean="0">
                <a:latin typeface="+mj-lt"/>
                <a:cs typeface="Calibri" pitchFamily="34" charset="0"/>
              </a:rPr>
              <a:t>                  Driver Biaya</a:t>
            </a:r>
            <a:endParaRPr lang="en-US" sz="2800" b="1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2571744"/>
          <a:ext cx="8458200" cy="2395550"/>
        </p:xfrm>
        <a:graphic>
          <a:graphicData uri="http://schemas.openxmlformats.org/drawingml/2006/table">
            <a:tbl>
              <a:tblPr/>
              <a:tblGrid>
                <a:gridCol w="4980062"/>
                <a:gridCol w="3478138"/>
              </a:tblGrid>
              <a:tr h="631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Aktivitas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Jam Kerja Karyawan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3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Mem</a:t>
                      </a:r>
                      <a:r>
                        <a:rPr lang="en-US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roses transaksi kartu kredit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50.000 jam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Membuat tagihan kartu kredit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30.000 jam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Menangani pengaduan nasabah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20.000 jam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85736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Data Konsumsi Driver Sumber Daya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575560"/>
          <a:ext cx="8153399" cy="3226134"/>
        </p:xfrm>
        <a:graphic>
          <a:graphicData uri="http://schemas.openxmlformats.org/drawingml/2006/table">
            <a:tbl>
              <a:tblPr/>
              <a:tblGrid>
                <a:gridCol w="3078570"/>
                <a:gridCol w="1745164"/>
                <a:gridCol w="1657617"/>
                <a:gridCol w="1672048"/>
              </a:tblGrid>
              <a:tr h="5676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b="1">
                          <a:latin typeface="+mj-lt"/>
                          <a:ea typeface="Times New Roman"/>
                          <a:cs typeface="Calibri" pitchFamily="34" charset="0"/>
                        </a:rPr>
                        <a:t>Platinum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b="1">
                          <a:latin typeface="+mj-lt"/>
                          <a:ea typeface="Times New Roman"/>
                          <a:cs typeface="Calibri" pitchFamily="34" charset="0"/>
                        </a:rPr>
                        <a:t>Gold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Classic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Kartu kredit diterbitkan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2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5.000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2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20.000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2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50.000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Jumlah transaksi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20.000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30.000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50.000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Jumlah tagihan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500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1.500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>
                          <a:latin typeface="+mj-lt"/>
                          <a:ea typeface="Times New Roman"/>
                          <a:cs typeface="Calibri" pitchFamily="34" charset="0"/>
                        </a:rPr>
                        <a:t>3.000</a:t>
                      </a:r>
                      <a:endParaRPr lang="en-US" sz="2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+mj-lt"/>
                          <a:ea typeface="Times New Roman"/>
                          <a:cs typeface="Calibri" pitchFamily="34" charset="0"/>
                        </a:rPr>
                        <a:t>Jumlah pengaduan nasabah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2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2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300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28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600</a:t>
                      </a:r>
                      <a:endParaRPr lang="en-US" sz="2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185736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Data Konsumsi Driver Aktivitas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48548" cy="990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id-ID" sz="2800" b="1" dirty="0" smtClean="0">
                <a:latin typeface="+mj-lt"/>
                <a:cs typeface="Calibri" pitchFamily="34" charset="0"/>
              </a:rPr>
              <a:t>Langkah 4: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Pembebanan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Biaya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Sumber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Daya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smtClean="0">
                <a:latin typeface="+mj-lt"/>
                <a:cs typeface="Calibri" pitchFamily="34" charset="0"/>
              </a:rPr>
              <a:t/>
            </a:r>
            <a:br>
              <a:rPr lang="id-ID" sz="2800" b="1" dirty="0" smtClean="0">
                <a:latin typeface="+mj-lt"/>
                <a:cs typeface="Calibri" pitchFamily="34" charset="0"/>
              </a:rPr>
            </a:br>
            <a:r>
              <a:rPr lang="id-ID" sz="2800" b="1" dirty="0" smtClean="0">
                <a:latin typeface="+mj-lt"/>
                <a:cs typeface="Calibri" pitchFamily="34" charset="0"/>
              </a:rPr>
              <a:t>                 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Ke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Aktivitas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71704"/>
            <a:ext cx="8229600" cy="2185990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id-ID" sz="2800" dirty="0" smtClean="0">
                <a:latin typeface="+mj-lt"/>
              </a:rPr>
              <a:t>Biaya langsung aktivitas dibebankan ke aktivitas menggunakan metode penelusuran langsung</a:t>
            </a:r>
          </a:p>
          <a:p>
            <a:pPr>
              <a:defRPr/>
            </a:pPr>
            <a:r>
              <a:rPr lang="id-ID" sz="2800" dirty="0" smtClean="0">
                <a:latin typeface="+mj-lt"/>
              </a:rPr>
              <a:t>Biaya tidak langsung aktivitas dibebankan ke aktivitas menggunakan metode penelusuran driver dan metode alokasi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641" name="Group 65"/>
          <p:cNvGraphicFramePr>
            <a:graphicFrameLocks noGrp="1"/>
          </p:cNvGraphicFramePr>
          <p:nvPr>
            <p:ph idx="1"/>
          </p:nvPr>
        </p:nvGraphicFramePr>
        <p:xfrm>
          <a:off x="228600" y="3019126"/>
          <a:ext cx="8610600" cy="3124518"/>
        </p:xfrm>
        <a:graphic>
          <a:graphicData uri="http://schemas.openxmlformats.org/drawingml/2006/table">
            <a:tbl>
              <a:tblPr/>
              <a:tblGrid>
                <a:gridCol w="2438400"/>
                <a:gridCol w="1102406"/>
                <a:gridCol w="1287566"/>
                <a:gridCol w="1207094"/>
                <a:gridCol w="1279734"/>
                <a:gridCol w="1295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Biaya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Sumber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Daya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Supervisi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Pemrosesan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Buat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laporan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Jawab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komplain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Gaji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manajer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Gaji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karyawan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Penyusutan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komputer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Biaya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telepon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B. supplies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60.000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10.800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1.800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7.200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1.200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60.000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36.000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62.200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21.600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9.200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106.000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305" name="Text Box 67"/>
          <p:cNvSpPr txBox="1">
            <a:spLocks noChangeArrowheads="1"/>
          </p:cNvSpPr>
          <p:nvPr/>
        </p:nvSpPr>
        <p:spPr bwMode="auto">
          <a:xfrm>
            <a:off x="762000" y="16002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306" name="Text Box 68"/>
          <p:cNvSpPr txBox="1">
            <a:spLocks noChangeArrowheads="1"/>
          </p:cNvSpPr>
          <p:nvPr/>
        </p:nvSpPr>
        <p:spPr bwMode="auto">
          <a:xfrm>
            <a:off x="6042054" y="2466971"/>
            <a:ext cx="2744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+mj-lt"/>
                <a:cs typeface="Calibri" pitchFamily="34" charset="0"/>
              </a:rPr>
              <a:t>Dalam</a:t>
            </a:r>
            <a:r>
              <a:rPr lang="en-US" sz="2400" dirty="0">
                <a:latin typeface="+mj-lt"/>
                <a:cs typeface="Calibri" pitchFamily="34" charset="0"/>
              </a:rPr>
              <a:t> </a:t>
            </a:r>
            <a:r>
              <a:rPr lang="en-US" sz="2400" dirty="0" err="1">
                <a:latin typeface="+mj-lt"/>
                <a:cs typeface="Calibri" pitchFamily="34" charset="0"/>
              </a:rPr>
              <a:t>ribuan</a:t>
            </a:r>
            <a:r>
              <a:rPr lang="id-ID" sz="2400" dirty="0">
                <a:latin typeface="+mj-lt"/>
                <a:cs typeface="Calibri" pitchFamily="34" charset="0"/>
              </a:rPr>
              <a:t> rupiah</a:t>
            </a:r>
            <a:endParaRPr lang="en-US" sz="2400" dirty="0">
              <a:latin typeface="+mj-lt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8592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cs typeface="Calibri" pitchFamily="34" charset="0"/>
              </a:rPr>
              <a:t>Tabel 6.7</a:t>
            </a:r>
            <a:br>
              <a:rPr lang="id-ID" sz="2400" b="1" dirty="0" smtClean="0">
                <a:cs typeface="Calibri" pitchFamily="34" charset="0"/>
              </a:rPr>
            </a:br>
            <a:r>
              <a:rPr lang="id-ID" sz="2400" dirty="0" smtClean="0">
                <a:cs typeface="Calibri" pitchFamily="34" charset="0"/>
              </a:rPr>
              <a:t>Pembebanan Biaya Sumber Daya Ke Aktivitas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100" y="521495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6.12</a:t>
            </a:r>
          </a:p>
          <a:p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714488"/>
          <a:ext cx="863228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00"/>
                <a:gridCol w="1512000"/>
                <a:gridCol w="208280"/>
                <a:gridCol w="2916000"/>
                <a:gridCol w="1512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Perhitungan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Harga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Pokok</a:t>
                      </a: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Berbasis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Volume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Perhitungan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Harga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Pokok</a:t>
                      </a: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Berbasis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Gaji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manajer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60.000.000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Supervisi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karyawan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Rp62.200.000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Gaji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karyawan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Pemrosesan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transaksi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Rp21.600.000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Pembuatan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tagihan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Rp13.000.000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telepon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Penanganan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pengaduan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nasabah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9.200.000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perlengkapan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Rp1.500.000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Rp106.000.000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Rp106.000.000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Apa</a:t>
                      </a:r>
                      <a:r>
                        <a:rPr kumimoji="0" lang="en-US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6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Dibelanjakan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Bagaimana</a:t>
                      </a:r>
                      <a:r>
                        <a:rPr kumimoji="0" lang="en-US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Dibelanjakan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572428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sz="2800" b="1" dirty="0" smtClean="0">
                <a:latin typeface="+mj-lt"/>
                <a:cs typeface="Calibri" pitchFamily="34" charset="0"/>
              </a:rPr>
              <a:t>Langkah 5: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Pembebanan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Biaya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Aktivitas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id-ID" sz="2800" b="1" dirty="0" smtClean="0">
                <a:latin typeface="+mj-lt"/>
                <a:cs typeface="Calibri" pitchFamily="34" charset="0"/>
              </a:rPr>
              <a:t/>
            </a:r>
            <a:br>
              <a:rPr lang="id-ID" sz="2800" b="1" dirty="0" smtClean="0">
                <a:latin typeface="+mj-lt"/>
                <a:cs typeface="Calibri" pitchFamily="34" charset="0"/>
              </a:rPr>
            </a:br>
            <a:r>
              <a:rPr lang="id-ID" sz="2800" b="1" dirty="0" smtClean="0">
                <a:latin typeface="+mj-lt"/>
                <a:cs typeface="Calibri" pitchFamily="34" charset="0"/>
              </a:rPr>
              <a:t>                 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Pendukung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M</a:t>
            </a:r>
            <a:r>
              <a:rPr lang="en-US" sz="2800" dirty="0" err="1" smtClean="0">
                <a:latin typeface="+mj-lt"/>
                <a:cs typeface="Calibri" pitchFamily="34" charset="0"/>
              </a:rPr>
              <a:t>em</a:t>
            </a:r>
            <a:r>
              <a:rPr lang="id-ID" sz="2800" dirty="0" smtClean="0">
                <a:latin typeface="+mj-lt"/>
                <a:cs typeface="Calibri" pitchFamily="34" charset="0"/>
              </a:rPr>
              <a:t>p</a:t>
            </a:r>
            <a:r>
              <a:rPr lang="en-US" sz="2800" dirty="0" err="1" smtClean="0">
                <a:latin typeface="+mj-lt"/>
                <a:cs typeface="Calibri" pitchFamily="34" charset="0"/>
              </a:rPr>
              <a:t>ros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err="1" smtClean="0">
                <a:latin typeface="+mj-lt"/>
                <a:cs typeface="Calibri" pitchFamily="34" charset="0"/>
              </a:rPr>
              <a:t>t</a:t>
            </a:r>
            <a:r>
              <a:rPr lang="en-US" sz="2800" dirty="0" err="1" smtClean="0">
                <a:latin typeface="+mj-lt"/>
                <a:cs typeface="Calibri" pitchFamily="34" charset="0"/>
              </a:rPr>
              <a:t>ransaksi</a:t>
            </a:r>
            <a:r>
              <a:rPr lang="en-US" sz="2800" dirty="0" smtClean="0">
                <a:latin typeface="+mj-lt"/>
                <a:cs typeface="Calibri" pitchFamily="34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+mj-lt"/>
                <a:cs typeface="Calibri" pitchFamily="34" charset="0"/>
              </a:rPr>
              <a:t>	50% x </a:t>
            </a:r>
            <a:r>
              <a:rPr lang="en-US" sz="2800" dirty="0" err="1" smtClean="0">
                <a:latin typeface="+mj-lt"/>
                <a:cs typeface="Calibri" pitchFamily="34" charset="0"/>
              </a:rPr>
              <a:t>Rp</a:t>
            </a:r>
            <a:r>
              <a:rPr lang="en-US" sz="2800" dirty="0" smtClean="0">
                <a:latin typeface="+mj-lt"/>
                <a:cs typeface="Calibri" pitchFamily="34" charset="0"/>
              </a:rPr>
              <a:t> 62.200.000 </a:t>
            </a:r>
            <a:r>
              <a:rPr lang="id-ID" sz="2800" dirty="0" smtClean="0">
                <a:latin typeface="+mj-lt"/>
                <a:cs typeface="Calibri" pitchFamily="34" charset="0"/>
              </a:rPr>
              <a:t>  </a:t>
            </a:r>
            <a:r>
              <a:rPr lang="en-US" sz="2800" dirty="0" smtClean="0">
                <a:latin typeface="+mj-lt"/>
                <a:cs typeface="Calibri" pitchFamily="34" charset="0"/>
              </a:rPr>
              <a:t>     </a:t>
            </a:r>
            <a:r>
              <a:rPr lang="id-ID" sz="2800" dirty="0" smtClean="0">
                <a:latin typeface="+mj-lt"/>
                <a:cs typeface="Calibri" pitchFamily="34" charset="0"/>
              </a:rPr>
              <a:t>  </a:t>
            </a:r>
            <a:r>
              <a:rPr lang="en-US" sz="2800" dirty="0" smtClean="0">
                <a:latin typeface="+mj-lt"/>
                <a:cs typeface="Calibri" pitchFamily="34" charset="0"/>
              </a:rPr>
              <a:t>Rp31.100.000</a:t>
            </a:r>
          </a:p>
          <a:p>
            <a:pPr eaLnBrk="1" hangingPunct="1"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M</a:t>
            </a:r>
            <a:r>
              <a:rPr lang="en-US" sz="2800" dirty="0" err="1" smtClean="0">
                <a:latin typeface="+mj-lt"/>
                <a:cs typeface="Calibri" pitchFamily="34" charset="0"/>
              </a:rPr>
              <a:t>embuat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  <a:r>
              <a:rPr lang="id-ID" sz="2800" dirty="0" smtClean="0">
                <a:latin typeface="+mj-lt"/>
                <a:cs typeface="Calibri" pitchFamily="34" charset="0"/>
              </a:rPr>
              <a:t>tagihan</a:t>
            </a:r>
            <a:r>
              <a:rPr lang="en-US" sz="2800" dirty="0" smtClean="0">
                <a:latin typeface="+mj-lt"/>
                <a:cs typeface="Calibri" pitchFamily="34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+mj-lt"/>
                <a:cs typeface="Calibri" pitchFamily="34" charset="0"/>
              </a:rPr>
              <a:t>	30% x </a:t>
            </a:r>
            <a:r>
              <a:rPr lang="en-US" sz="2800" dirty="0" err="1" smtClean="0">
                <a:latin typeface="+mj-lt"/>
                <a:cs typeface="Calibri" pitchFamily="34" charset="0"/>
              </a:rPr>
              <a:t>Rp</a:t>
            </a:r>
            <a:r>
              <a:rPr lang="en-US" sz="2800" dirty="0" smtClean="0">
                <a:latin typeface="+mj-lt"/>
                <a:cs typeface="Calibri" pitchFamily="34" charset="0"/>
              </a:rPr>
              <a:t> 62.200.000	</a:t>
            </a:r>
            <a:r>
              <a:rPr lang="id-ID" sz="2800" dirty="0" smtClean="0">
                <a:latin typeface="+mj-lt"/>
                <a:cs typeface="Calibri" pitchFamily="34" charset="0"/>
              </a:rPr>
              <a:t>	Rp</a:t>
            </a:r>
            <a:r>
              <a:rPr lang="en-US" sz="2800" dirty="0" smtClean="0">
                <a:latin typeface="+mj-lt"/>
                <a:cs typeface="Calibri" pitchFamily="34" charset="0"/>
              </a:rPr>
              <a:t>18.660.000</a:t>
            </a:r>
          </a:p>
          <a:p>
            <a:pPr eaLnBrk="1" hangingPunct="1">
              <a:defRPr/>
            </a:pPr>
            <a:r>
              <a:rPr lang="en-US" sz="2800" dirty="0" err="1" smtClean="0">
                <a:latin typeface="+mj-lt"/>
                <a:cs typeface="Calibri" pitchFamily="34" charset="0"/>
              </a:rPr>
              <a:t>Menjawab</a:t>
            </a:r>
            <a:r>
              <a:rPr lang="en-US" sz="2800" dirty="0" smtClean="0">
                <a:latin typeface="+mj-lt"/>
                <a:cs typeface="Calibri" pitchFamily="34" charset="0"/>
              </a:rPr>
              <a:t> </a:t>
            </a:r>
            <a:r>
              <a:rPr lang="en-US" sz="2800" dirty="0" err="1" smtClean="0">
                <a:latin typeface="+mj-lt"/>
                <a:cs typeface="Calibri" pitchFamily="34" charset="0"/>
              </a:rPr>
              <a:t>komplain</a:t>
            </a:r>
            <a:r>
              <a:rPr lang="en-US" sz="2800" dirty="0" smtClean="0">
                <a:latin typeface="+mj-lt"/>
                <a:cs typeface="Calibri" pitchFamily="34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+mj-lt"/>
                <a:cs typeface="Calibri" pitchFamily="34" charset="0"/>
              </a:rPr>
              <a:t>	20% x </a:t>
            </a:r>
            <a:r>
              <a:rPr lang="en-US" sz="2800" dirty="0" err="1" smtClean="0">
                <a:latin typeface="+mj-lt"/>
                <a:cs typeface="Calibri" pitchFamily="34" charset="0"/>
              </a:rPr>
              <a:t>Rp</a:t>
            </a:r>
            <a:r>
              <a:rPr lang="en-US" sz="2800" dirty="0" smtClean="0">
                <a:latin typeface="+mj-lt"/>
                <a:cs typeface="Calibri" pitchFamily="34" charset="0"/>
              </a:rPr>
              <a:t> 62.200.000</a:t>
            </a:r>
            <a:r>
              <a:rPr lang="id-ID" sz="2800" dirty="0" smtClean="0">
                <a:latin typeface="+mj-lt"/>
                <a:cs typeface="Calibri" pitchFamily="34" charset="0"/>
              </a:rPr>
              <a:t>	</a:t>
            </a:r>
            <a:r>
              <a:rPr lang="en-US" sz="2800" dirty="0" smtClean="0">
                <a:latin typeface="+mj-lt"/>
                <a:cs typeface="Calibri" pitchFamily="34" charset="0"/>
              </a:rPr>
              <a:t>	</a:t>
            </a:r>
            <a:r>
              <a:rPr lang="id-ID" sz="2800" u="sng" dirty="0" smtClean="0">
                <a:latin typeface="+mj-lt"/>
                <a:cs typeface="Calibri" pitchFamily="34" charset="0"/>
              </a:rPr>
              <a:t>Rp</a:t>
            </a:r>
            <a:r>
              <a:rPr lang="en-US" sz="2800" u="sng" dirty="0" smtClean="0">
                <a:latin typeface="+mj-lt"/>
                <a:cs typeface="Calibri" pitchFamily="34" charset="0"/>
              </a:rPr>
              <a:t>12.440.000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+mj-lt"/>
                <a:cs typeface="Calibri" pitchFamily="34" charset="0"/>
              </a:rPr>
              <a:t>	Total				</a:t>
            </a:r>
            <a:r>
              <a:rPr lang="en-US" sz="2800" u="sng" dirty="0" smtClean="0">
                <a:latin typeface="+mj-lt"/>
                <a:cs typeface="Calibri" pitchFamily="34" charset="0"/>
              </a:rPr>
              <a:t>Rp62.200.000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8229600" cy="45720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d-ID" sz="2800" dirty="0" smtClean="0"/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Total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biaya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aktivitas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utama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etelah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pembebanan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biaya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aktivitas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pendukung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dirty="0" smtClean="0">
              <a:latin typeface="Calibri" pitchFamily="34" charset="0"/>
              <a:cs typeface="Calibri" pitchFamily="34" charset="0"/>
            </a:endParaRPr>
          </a:p>
          <a:p>
            <a:pPr marL="628650" indent="-361950" eaLnBrk="1" hangingPunct="1">
              <a:defRPr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transaksi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 </a:t>
            </a: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21.600.000 + 31.100.000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Rp52.700.000</a:t>
            </a:r>
          </a:p>
          <a:p>
            <a:pPr marL="628650" indent="-361950" eaLnBrk="1" hangingPunct="1">
              <a:defRPr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embuat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tagihan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 </a:t>
            </a: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13.000.000 + 18.660.000   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Rp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31.660.000</a:t>
            </a:r>
          </a:p>
          <a:p>
            <a:pPr marL="628650" indent="-361950" eaLnBrk="1" hangingPunct="1"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Menjawab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komplain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9.200.000  + 12.440.000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id-ID" u="sng" dirty="0" smtClean="0">
                <a:latin typeface="Calibri" pitchFamily="34" charset="0"/>
                <a:cs typeface="Calibri" pitchFamily="34" charset="0"/>
              </a:rPr>
              <a:t>Rp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21.640.000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Total		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Rp106.000.000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d-ID" sz="2800" b="1" dirty="0" smtClean="0">
                <a:latin typeface="+mj-lt"/>
                <a:cs typeface="Calibri" pitchFamily="34" charset="0"/>
              </a:rPr>
              <a:t>Langkah 6: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Pengklasifikasian</a:t>
            </a:r>
            <a:r>
              <a:rPr lang="en-US" sz="2800" b="1" dirty="0" smtClean="0">
                <a:latin typeface="+mj-lt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+mj-lt"/>
                <a:cs typeface="Calibri" pitchFamily="34" charset="0"/>
              </a:rPr>
              <a:t>Aktivitas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2357430"/>
            <a:ext cx="6781800" cy="218599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>
                <a:latin typeface="+mj-lt"/>
                <a:cs typeface="Calibri" pitchFamily="34" charset="0"/>
              </a:rPr>
              <a:t>Aktivitas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tingkat</a:t>
            </a:r>
            <a:r>
              <a:rPr lang="en-US" dirty="0" smtClean="0">
                <a:latin typeface="+mj-lt"/>
                <a:cs typeface="Calibri" pitchFamily="34" charset="0"/>
              </a:rPr>
              <a:t> unit (</a:t>
            </a:r>
            <a:r>
              <a:rPr lang="en-US" i="1" dirty="0" smtClean="0">
                <a:latin typeface="+mj-lt"/>
                <a:cs typeface="Calibri" pitchFamily="34" charset="0"/>
              </a:rPr>
              <a:t>unit-level activities</a:t>
            </a:r>
            <a:r>
              <a:rPr lang="en-US" dirty="0" smtClean="0">
                <a:latin typeface="+mj-lt"/>
                <a:cs typeface="Calibri" pitchFamily="34" charset="0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>
                <a:latin typeface="+mj-lt"/>
                <a:cs typeface="Calibri" pitchFamily="34" charset="0"/>
              </a:rPr>
              <a:t>Aktivitas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tingkat</a:t>
            </a:r>
            <a:r>
              <a:rPr lang="en-US" dirty="0" smtClean="0">
                <a:latin typeface="+mj-lt"/>
                <a:cs typeface="Calibri" pitchFamily="34" charset="0"/>
              </a:rPr>
              <a:t> batch (</a:t>
            </a:r>
            <a:r>
              <a:rPr lang="en-US" i="1" dirty="0" smtClean="0">
                <a:latin typeface="+mj-lt"/>
                <a:cs typeface="Calibri" pitchFamily="34" charset="0"/>
              </a:rPr>
              <a:t>batch level-activities</a:t>
            </a:r>
            <a:r>
              <a:rPr lang="en-US" dirty="0" smtClean="0">
                <a:latin typeface="+mj-lt"/>
                <a:cs typeface="Calibri" pitchFamily="34" charset="0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>
                <a:latin typeface="+mj-lt"/>
                <a:cs typeface="Calibri" pitchFamily="34" charset="0"/>
              </a:rPr>
              <a:t>Aktivitas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tingkat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produk</a:t>
            </a:r>
            <a:r>
              <a:rPr lang="en-US" dirty="0" smtClean="0">
                <a:latin typeface="+mj-lt"/>
                <a:cs typeface="Calibri" pitchFamily="34" charset="0"/>
              </a:rPr>
              <a:t> (</a:t>
            </a:r>
            <a:r>
              <a:rPr lang="en-US" i="1" dirty="0" smtClean="0">
                <a:latin typeface="+mj-lt"/>
                <a:cs typeface="Calibri" pitchFamily="34" charset="0"/>
              </a:rPr>
              <a:t>product-level activities</a:t>
            </a:r>
            <a:r>
              <a:rPr lang="id-ID" i="1" dirty="0" smtClean="0">
                <a:latin typeface="+mj-lt"/>
                <a:cs typeface="Calibri" pitchFamily="34" charset="0"/>
              </a:rPr>
              <a:t>)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>
                <a:latin typeface="+mj-lt"/>
                <a:cs typeface="Calibri" pitchFamily="34" charset="0"/>
              </a:rPr>
              <a:t>Aktivitas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tingkat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  <a:r>
              <a:rPr lang="en-US" dirty="0" err="1" smtClean="0">
                <a:latin typeface="+mj-lt"/>
                <a:cs typeface="Calibri" pitchFamily="34" charset="0"/>
              </a:rPr>
              <a:t>fasilitas</a:t>
            </a:r>
            <a:r>
              <a:rPr lang="en-US" dirty="0" smtClean="0">
                <a:latin typeface="+mj-lt"/>
                <a:cs typeface="Calibri" pitchFamily="34" charset="0"/>
              </a:rPr>
              <a:t> (</a:t>
            </a:r>
            <a:r>
              <a:rPr lang="en-US" i="1" dirty="0" smtClean="0">
                <a:latin typeface="+mj-lt"/>
                <a:cs typeface="Calibri" pitchFamily="34" charset="0"/>
              </a:rPr>
              <a:t>facility-level activities</a:t>
            </a:r>
            <a:r>
              <a:rPr lang="id-ID" i="1" dirty="0" smtClean="0">
                <a:latin typeface="+mj-lt"/>
                <a:cs typeface="Calibri" pitchFamily="34" charset="0"/>
              </a:rPr>
              <a:t>)</a:t>
            </a:r>
            <a:r>
              <a:rPr lang="en-US" dirty="0" smtClean="0">
                <a:latin typeface="+mj-lt"/>
                <a:cs typeface="Calibri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3643314"/>
            <a:ext cx="1630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6.2</a:t>
            </a:r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Penyaringan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Tarif</a:t>
            </a:r>
            <a:r>
              <a:rPr lang="en-US" dirty="0" smtClean="0"/>
              <a:t> BOP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86182" y="1928802"/>
            <a:ext cx="3714776" cy="10715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7053" y="3286124"/>
            <a:ext cx="2714644" cy="107157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86314" y="4643446"/>
            <a:ext cx="1928826" cy="92869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8" idx="2"/>
          </p:cNvCxnSpPr>
          <p:nvPr/>
        </p:nvCxnSpPr>
        <p:spPr>
          <a:xfrm rot="10800000" flipH="1" flipV="1">
            <a:off x="3786182" y="2464587"/>
            <a:ext cx="1000132" cy="2643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6"/>
            <a:endCxn id="8" idx="6"/>
          </p:cNvCxnSpPr>
          <p:nvPr/>
        </p:nvCxnSpPr>
        <p:spPr>
          <a:xfrm flipH="1">
            <a:off x="6715140" y="2464587"/>
            <a:ext cx="785818" cy="2643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Flowchart: Magnetic Disk 13"/>
          <p:cNvSpPr/>
          <p:nvPr/>
        </p:nvSpPr>
        <p:spPr>
          <a:xfrm>
            <a:off x="5000628" y="6072206"/>
            <a:ext cx="1643074" cy="571504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72132" y="5643578"/>
            <a:ext cx="428628" cy="4286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Down Arrow 15"/>
          <p:cNvSpPr/>
          <p:nvPr/>
        </p:nvSpPr>
        <p:spPr>
          <a:xfrm>
            <a:off x="1785918" y="1428736"/>
            <a:ext cx="3286148" cy="1143008"/>
          </a:xfrm>
          <a:prstGeom prst="curvedDownArrow">
            <a:avLst>
              <a:gd name="adj1" fmla="val 22947"/>
              <a:gd name="adj2" fmla="val 94947"/>
              <a:gd name="adj3" fmla="val 426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4810" y="2071678"/>
            <a:ext cx="59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14876" y="2143116"/>
            <a:ext cx="1928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Saringan</a:t>
            </a:r>
            <a:r>
              <a:rPr lang="en-US" dirty="0" smtClean="0"/>
              <a:t> I:</a:t>
            </a:r>
          </a:p>
          <a:p>
            <a:pPr algn="ctr"/>
            <a:r>
              <a:rPr lang="en-US" i="1" dirty="0" smtClean="0"/>
              <a:t>Pool </a:t>
            </a:r>
            <a:r>
              <a:rPr lang="en-US" i="1" dirty="0" err="1" smtClean="0"/>
              <a:t>Biaya—Pabrik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0" y="3500438"/>
            <a:ext cx="250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Saringan</a:t>
            </a:r>
            <a:r>
              <a:rPr lang="en-US" dirty="0" smtClean="0"/>
              <a:t> II:</a:t>
            </a:r>
          </a:p>
          <a:p>
            <a:pPr algn="ctr"/>
            <a:r>
              <a:rPr lang="en-US" i="1" dirty="0" smtClean="0"/>
              <a:t>Pool </a:t>
            </a:r>
            <a:r>
              <a:rPr lang="en-US" i="1" dirty="0" err="1" smtClean="0"/>
              <a:t>Biaya—Departemen</a:t>
            </a:r>
            <a:endParaRPr lang="en-US" i="1" dirty="0" smtClean="0"/>
          </a:p>
          <a:p>
            <a:pPr algn="ctr"/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00628" y="4643446"/>
            <a:ext cx="1571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Saringan</a:t>
            </a:r>
            <a:r>
              <a:rPr lang="en-US" dirty="0" smtClean="0"/>
              <a:t> III:</a:t>
            </a:r>
          </a:p>
          <a:p>
            <a:pPr algn="ctr"/>
            <a:r>
              <a:rPr lang="en-US" i="1" dirty="0" smtClean="0"/>
              <a:t>Pool </a:t>
            </a:r>
            <a:r>
              <a:rPr lang="en-US" i="1" dirty="0" err="1" smtClean="0"/>
              <a:t>Biaya</a:t>
            </a:r>
            <a:r>
              <a:rPr lang="en-US" i="1" dirty="0" smtClean="0"/>
              <a:t>—</a:t>
            </a:r>
          </a:p>
          <a:p>
            <a:pPr algn="ctr"/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86380" y="6286520"/>
            <a:ext cx="107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Tarif</a:t>
            </a:r>
            <a:r>
              <a:rPr lang="en-US" dirty="0" smtClean="0"/>
              <a:t> BOP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64291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6.13 Tingkat </a:t>
            </a:r>
            <a:r>
              <a:rPr lang="en-US" b="1" dirty="0" err="1" smtClean="0"/>
              <a:t>Aktivitas</a:t>
            </a:r>
            <a:r>
              <a:rPr lang="en-US" b="1" dirty="0" smtClean="0"/>
              <a:t>, </a:t>
            </a:r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Biayanya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i="1" dirty="0" smtClean="0"/>
              <a:t>Driver </a:t>
            </a:r>
            <a:r>
              <a:rPr lang="en-US" b="1" i="1" dirty="0" err="1" smtClean="0"/>
              <a:t>Aktivitasnya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4348" y="1568240"/>
            <a:ext cx="1928826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Tingkat </a:t>
            </a:r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282" y="2143116"/>
            <a:ext cx="248400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Aktivitas</a:t>
            </a:r>
            <a:r>
              <a:rPr lang="en-US" dirty="0" smtClean="0"/>
              <a:t> Tingkat Unit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82" y="3214686"/>
            <a:ext cx="248400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Aktivitas</a:t>
            </a:r>
            <a:r>
              <a:rPr lang="en-US" dirty="0" smtClean="0"/>
              <a:t> Tingkat </a:t>
            </a:r>
            <a:r>
              <a:rPr lang="en-US" i="1" dirty="0" smtClean="0"/>
              <a:t>Batch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71868" y="1568240"/>
            <a:ext cx="1928826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71802" y="2071678"/>
            <a:ext cx="2808000" cy="86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unit yang </a:t>
            </a:r>
            <a:r>
              <a:rPr lang="en-US" dirty="0" err="1" smtClean="0"/>
              <a:t>dihasilkan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71802" y="3099942"/>
            <a:ext cx="2808000" cy="97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pengesetan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00826" y="1568240"/>
            <a:ext cx="1928826" cy="43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Driver </a:t>
            </a:r>
            <a:r>
              <a:rPr lang="en-US" i="1" dirty="0" err="1" smtClean="0"/>
              <a:t>Aktivitas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65718" y="2071678"/>
            <a:ext cx="266400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smtClean="0"/>
              <a:t>Unit yang </a:t>
            </a:r>
            <a:r>
              <a:rPr lang="en-US" dirty="0" err="1" smtClean="0"/>
              <a:t>dihasilkan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65718" y="2886402"/>
            <a:ext cx="2664000" cy="1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pengesetan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4282" y="4429132"/>
            <a:ext cx="248400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Aktivitas</a:t>
            </a:r>
            <a:r>
              <a:rPr lang="en-US" dirty="0" smtClean="0"/>
              <a:t> Tingkat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4282" y="5715016"/>
            <a:ext cx="248400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Aktivitas</a:t>
            </a:r>
            <a:r>
              <a:rPr lang="en-US" dirty="0" smtClean="0"/>
              <a:t> Tingkat </a:t>
            </a:r>
            <a:r>
              <a:rPr lang="en-US" dirty="0" err="1" smtClean="0"/>
              <a:t>Fasilitas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71802" y="4214818"/>
            <a:ext cx="2808000" cy="115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71802" y="5527148"/>
            <a:ext cx="2808000" cy="118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65718" y="4043036"/>
            <a:ext cx="2664000" cy="172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smtClean="0"/>
              <a:t>Lama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265718" y="5857892"/>
            <a:ext cx="266400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driver yang </a:t>
            </a:r>
            <a:r>
              <a:rPr lang="en-US" dirty="0" err="1" smtClean="0"/>
              <a:t>arbitrer</a:t>
            </a:r>
            <a:r>
              <a:rPr lang="en-US" dirty="0" smtClean="0"/>
              <a:t> (</a:t>
            </a:r>
            <a:r>
              <a:rPr lang="en-US" i="1" dirty="0" smtClean="0"/>
              <a:t>arbitrary basis)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714612" y="2357430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14612" y="3429000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14612" y="4643446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714612" y="5929330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929322" y="2357430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929322" y="3429000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929322" y="4643446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29322" y="5929330"/>
            <a:ext cx="357190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sz="2800" b="1" dirty="0" smtClean="0">
                <a:latin typeface="+mj-lt"/>
                <a:cs typeface="Calibri" pitchFamily="34" charset="0"/>
              </a:rPr>
              <a:t>Langkah 7: Menghitung Tarif Aktivitas</a:t>
            </a:r>
            <a:endParaRPr lang="en-US" sz="2800" b="1" dirty="0" smtClean="0">
              <a:latin typeface="+mj-lt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714488"/>
          <a:ext cx="8915401" cy="3690324"/>
        </p:xfrm>
        <a:graphic>
          <a:graphicData uri="http://schemas.openxmlformats.org/drawingml/2006/table">
            <a:tbl>
              <a:tblPr/>
              <a:tblGrid>
                <a:gridCol w="2357422"/>
                <a:gridCol w="1757378"/>
                <a:gridCol w="2379589"/>
                <a:gridCol w="2421012"/>
              </a:tblGrid>
              <a:tr h="682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Aktivitas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Biaya Aktivitas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Kapasitas </a:t>
                      </a:r>
                      <a:r>
                        <a:rPr lang="id-ID" sz="2000" b="1" i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id-ID" sz="20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 Aktivitas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Tarif Aktivitas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emroses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an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 transaksi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kartu kredit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Rp52.700.000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100.000 transaksi teller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Rp527 per transaksi teller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0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embuat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an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 tagihan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kartu kredit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Rp31.660.000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5.000 tagihan nasabah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Rp6.332 per tagihan nasabah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0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enangan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an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 pengaduan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nasabah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Rp21.640.000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1.000 pengaduan nasabah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Rp21.640 per pengaduan nasabah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2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enyediaan mesin ATM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Rp10.000.000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50.000 transaksi ATM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 pitchFamily="34" charset="0"/>
                        </a:rPr>
                        <a:t>Rp200 per transaksi nasabah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6348" marR="66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142984"/>
          <a:ext cx="8534400" cy="5486400"/>
        </p:xfrm>
        <a:graphic>
          <a:graphicData uri="http://schemas.openxmlformats.org/drawingml/2006/table">
            <a:tbl>
              <a:tblPr/>
              <a:tblGrid>
                <a:gridCol w="3581400"/>
                <a:gridCol w="1706563"/>
                <a:gridCol w="1636712"/>
                <a:gridCol w="1609725"/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Aktivitas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Platinum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Gold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Classic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62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emroses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transaksi teller: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20.000 × Rp527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30.000 × Rp527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50.000 × Rp527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embuat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tagihan nasabah: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500 × Rp6.332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1.500 × Rp6.332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3.000 × Rp6.332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enangan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pengaduan nasabah: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100 × Rp21.640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300 × Rp21.640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600 × Rp21.640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enyediaan ATM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1.000 × Rp200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14.000 × Rp200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35.000 × Rp200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Rp10.540.000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Rp3.166.000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Rp2.164.000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Rp200.000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Rp15.810.000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Rp9.498.000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Rp6.492.000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Rp2.800.000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Rp26.350.000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Rp18.996.000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Rp12.984.000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Rp7.000.000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Rp16.070.000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Rp34.600.000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Rp65.330.000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Jumlah kartu kredit diterbitkan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 kartu kredit per unit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Rp3.214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Rp1.730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Rp1.306,6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09" marR="685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7158" y="35716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Langkah 8: Pembebanan Biaya Aktivitas ke Produk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Contoh Soal – PT Batam Electronic</a:t>
            </a:r>
            <a:endParaRPr lang="en-US" sz="2800" dirty="0" smtClean="0">
              <a:latin typeface="+mj-lt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1857364"/>
          <a:ext cx="8762999" cy="3429000"/>
        </p:xfrm>
        <a:graphic>
          <a:graphicData uri="http://schemas.openxmlformats.org/drawingml/2006/table">
            <a:tbl>
              <a:tblPr/>
              <a:tblGrid>
                <a:gridCol w="3714776"/>
                <a:gridCol w="1714512"/>
                <a:gridCol w="1643074"/>
                <a:gridCol w="1690637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 b="1">
                          <a:latin typeface="+mj-lt"/>
                          <a:ea typeface="Times New Roman"/>
                          <a:cs typeface="Calibri" pitchFamily="34" charset="0"/>
                        </a:rPr>
                        <a:t>Part 100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Part 200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Produksi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5.000 unit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20.000 unit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en-US" sz="2000">
                          <a:latin typeface="+mj-lt"/>
                          <a:ea typeface="Times New Roman"/>
                          <a:cs typeface="Calibri" pitchFamily="34" charset="0"/>
                        </a:rPr>
                        <a:t>25.000 unit</a:t>
                      </a: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Biaya bahan baku langsung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Rp10.000.000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Rp40.000.000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Rp50.000.000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tenaga kerja langsung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Rp8.000.000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Rp22.000.000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Rp30.000.000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Jumlah  pengesetan mesin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500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Jumlah pengecekan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300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700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1.000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Jumlah </a:t>
                      </a:r>
                      <a:r>
                        <a:rPr lang="en-US" sz="2000">
                          <a:latin typeface="+mj-lt"/>
                          <a:ea typeface="Times New Roman"/>
                          <a:cs typeface="Calibri" pitchFamily="34" charset="0"/>
                        </a:rPr>
                        <a:t>pesanan</a:t>
                      </a: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 pembelian bahan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50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150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200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Jam mesin (JM)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5.000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20.000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25.000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Perubahan rekayasa 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300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Jumlah unit produk cacat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60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>
                          <a:latin typeface="+mj-lt"/>
                          <a:ea typeface="Times New Roman"/>
                          <a:cs typeface="Calibri" pitchFamily="34" charset="0"/>
                        </a:rPr>
                        <a:t>40</a:t>
                      </a:r>
                      <a:endParaRPr lang="en-US" sz="20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id-ID" sz="2000" dirty="0">
                          <a:latin typeface="+mj-lt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3072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id-ID" sz="2800" b="1" dirty="0" smtClean="0">
                <a:latin typeface="+mj-lt"/>
                <a:cs typeface="Calibri" pitchFamily="34" charset="0"/>
              </a:rPr>
              <a:t>Biaya overhead: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Biaya  pengesetan mesin		   Rp2.000.000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Biaya pengecekan		    	   Rp8.000.000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Biaya pembelian				    Rp7.000.000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Biaya pemeliharaan mesin	    	    Rp3.000.000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Biaya rekayasa	    			    Rp5.000.000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Biaya perbaikan produk cacat	  Rp11.000.000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+mj-lt"/>
                <a:cs typeface="Calibri" pitchFamily="34" charset="0"/>
              </a:rPr>
              <a:t>Biaya penyusutan bangunan pabrik	    </a:t>
            </a:r>
            <a:r>
              <a:rPr lang="id-ID" sz="2800" u="sng" dirty="0" smtClean="0">
                <a:latin typeface="+mj-lt"/>
                <a:cs typeface="Calibri" pitchFamily="34" charset="0"/>
              </a:rPr>
              <a:t>Rp4.000.000</a:t>
            </a:r>
            <a:r>
              <a:rPr lang="id-ID" sz="2800" dirty="0" smtClean="0">
                <a:latin typeface="+mj-lt"/>
                <a:cs typeface="Calibri" pitchFamily="34" charset="0"/>
              </a:rPr>
              <a:t>		Total			            </a:t>
            </a:r>
            <a:r>
              <a:rPr lang="id-ID" sz="2800" u="sng" dirty="0" smtClean="0">
                <a:latin typeface="+mj-lt"/>
                <a:cs typeface="Calibri" pitchFamily="34" charset="0"/>
              </a:rPr>
              <a:t>Rp40.000.000</a:t>
            </a:r>
            <a:endParaRPr lang="en-US" sz="28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algn="l">
              <a:defRPr/>
            </a:pPr>
            <a:endParaRPr lang="en-US" sz="2800" dirty="0">
              <a:latin typeface="+mj-lt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84423"/>
            <a:ext cx="8229600" cy="45307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id-ID" sz="2400" b="1" dirty="0" smtClean="0">
                <a:latin typeface="+mj-lt"/>
                <a:cs typeface="Calibri" pitchFamily="34" charset="0"/>
              </a:rPr>
              <a:t>Aktivitas tingkat unit </a:t>
            </a:r>
            <a:endParaRPr lang="en-US" sz="2400" b="1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Biaya pemeliharaan mesin			  Rp3.000.000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Biaya perbaikan produk cacat		Rp11.000.000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id-ID" sz="2400" b="1" dirty="0" smtClean="0">
                <a:latin typeface="+mj-lt"/>
                <a:cs typeface="Calibri" pitchFamily="34" charset="0"/>
              </a:rPr>
              <a:t>Aktivitas tingkat </a:t>
            </a:r>
            <a:r>
              <a:rPr lang="id-ID" sz="2400" b="1" i="1" dirty="0" smtClean="0">
                <a:latin typeface="+mj-lt"/>
                <a:cs typeface="Calibri" pitchFamily="34" charset="0"/>
              </a:rPr>
              <a:t>batch</a:t>
            </a:r>
            <a:endParaRPr lang="en-US" sz="2400" b="1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Biaya pengesetan  mesin			  Rp2.000.000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Biaya pengecekan				  Rp8.000.000	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Biaya pembelian				  Rp7.000.000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id-ID" sz="2400" b="1" dirty="0" smtClean="0">
                <a:latin typeface="+mj-lt"/>
                <a:cs typeface="Calibri" pitchFamily="34" charset="0"/>
              </a:rPr>
              <a:t>Aktivitas tingkat produk</a:t>
            </a:r>
            <a:endParaRPr lang="en-US" sz="2400" b="1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Biaya rekayasa  		</a:t>
            </a:r>
            <a:r>
              <a:rPr lang="en-US" sz="2400" dirty="0" smtClean="0">
                <a:latin typeface="+mj-lt"/>
                <a:cs typeface="Calibri" pitchFamily="34" charset="0"/>
              </a:rPr>
              <a:t>	</a:t>
            </a:r>
            <a:r>
              <a:rPr lang="id-ID" sz="2400" dirty="0" smtClean="0">
                <a:latin typeface="+mj-lt"/>
                <a:cs typeface="Calibri" pitchFamily="34" charset="0"/>
              </a:rPr>
              <a:t>	  Rp5.000.000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 </a:t>
            </a:r>
            <a:r>
              <a:rPr lang="id-ID" sz="2400" b="1" dirty="0" smtClean="0">
                <a:latin typeface="+mj-lt"/>
                <a:cs typeface="Calibri" pitchFamily="34" charset="0"/>
              </a:rPr>
              <a:t>Aktivitas tingkat fasilitas</a:t>
            </a:r>
            <a:endParaRPr lang="en-US" sz="2400" b="1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+mj-lt"/>
                <a:cs typeface="Calibri" pitchFamily="34" charset="0"/>
              </a:rPr>
              <a:t>Biaya penyusutan bangunan pabrik	             Rp4.000.000</a:t>
            </a:r>
            <a:endParaRPr lang="en-US" sz="2400" dirty="0" smtClean="0">
              <a:latin typeface="+mj-lt"/>
              <a:cs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cs typeface="Calibri" pitchFamily="34" charset="0"/>
              </a:rPr>
              <a:t>a. Klasifikasi BOP Berdasarkan Tingkat Aktivitas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757742" cy="636587"/>
          </a:xfrm>
        </p:spPr>
        <p:txBody>
          <a:bodyPr/>
          <a:lstStyle/>
          <a:p>
            <a:pPr algn="l">
              <a:defRPr/>
            </a:pPr>
            <a:endParaRPr lang="en-US" sz="280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90750"/>
          <a:ext cx="8458201" cy="4724398"/>
        </p:xfrm>
        <a:graphic>
          <a:graphicData uri="http://schemas.openxmlformats.org/drawingml/2006/table">
            <a:tbl>
              <a:tblPr/>
              <a:tblGrid>
                <a:gridCol w="3618280"/>
                <a:gridCol w="1373027"/>
                <a:gridCol w="1974167"/>
                <a:gridCol w="1492727"/>
              </a:tblGrid>
              <a:tr h="885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Keterangan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+mj-lt"/>
                          <a:ea typeface="Times New Roman"/>
                          <a:cs typeface="Calibri" pitchFamily="34" charset="0"/>
                        </a:rPr>
                        <a:t>Total Biaya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+mj-lt"/>
                          <a:ea typeface="Times New Roman"/>
                          <a:cs typeface="Calibri" pitchFamily="34" charset="0"/>
                        </a:rPr>
                        <a:t>(Rp)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Total Kapasitas </a:t>
                      </a:r>
                      <a:r>
                        <a:rPr lang="id-ID" sz="1800" b="1" i="1" dirty="0">
                          <a:latin typeface="+mj-lt"/>
                          <a:ea typeface="Times New Roman"/>
                          <a:cs typeface="Calibri" pitchFamily="34" charset="0"/>
                        </a:rPr>
                        <a:t>Driver</a:t>
                      </a: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 Aktivitas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Tarif Aktivitas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(Rp)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6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Tingkat Unit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Pemeliharaan Mesin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perbaikan produk cacat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3.000.000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11.000.000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25.000 JM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100 unit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120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110.000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81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Tingkat </a:t>
                      </a:r>
                      <a:r>
                        <a:rPr lang="id-ID" sz="1800" i="1" dirty="0">
                          <a:latin typeface="+mj-lt"/>
                          <a:ea typeface="Times New Roman"/>
                          <a:cs typeface="Calibri" pitchFamily="34" charset="0"/>
                        </a:rPr>
                        <a:t>Batch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pemrograman mesin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pengecekan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pembelian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2.000.000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8.000.000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7.000.000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500 pemrograman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1.000 pengecekan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200 order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4.000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8.000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35.000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90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Tingkat Produk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rekayasa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5.000.000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400 perubahan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12.500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85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Tingkat Fasilitas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penyusutan bangunan pabrik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4.000.000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25.000 JM*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d-ID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>
                          <a:latin typeface="+mj-lt"/>
                          <a:ea typeface="Times New Roman"/>
                          <a:cs typeface="Calibri" pitchFamily="34" charset="0"/>
                        </a:rPr>
                        <a:t>160</a:t>
                      </a:r>
                      <a:endParaRPr lang="en-US" sz="18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3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+mj-lt"/>
                          <a:ea typeface="Times New Roman"/>
                          <a:cs typeface="Calibri" pitchFamily="34" charset="0"/>
                        </a:rPr>
                        <a:t>40.000.000</a:t>
                      </a:r>
                      <a:endParaRPr lang="en-US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8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09" marR="68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57161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cs typeface="Calibri" pitchFamily="34" charset="0"/>
              </a:rPr>
              <a:t>b. Perhitungan Tarif BOP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7813"/>
            <a:ext cx="6429420" cy="712787"/>
          </a:xfrm>
        </p:spPr>
        <p:txBody>
          <a:bodyPr/>
          <a:lstStyle/>
          <a:p>
            <a:pPr algn="l">
              <a:defRPr/>
            </a:pPr>
            <a:r>
              <a:rPr lang="id-ID" sz="28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c. Perhitungan Harga Pokok Produk</a:t>
            </a:r>
            <a:endParaRPr lang="en-US" sz="2800" b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1066800"/>
          <a:ext cx="7310462" cy="5425440"/>
        </p:xfrm>
        <a:graphic>
          <a:graphicData uri="http://schemas.openxmlformats.org/drawingml/2006/table">
            <a:tbl>
              <a:tblPr/>
              <a:tblGrid>
                <a:gridCol w="3904451"/>
                <a:gridCol w="1661469"/>
                <a:gridCol w="1744542"/>
              </a:tblGrid>
              <a:tr h="16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20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Part 100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2000" b="1" dirty="0">
                          <a:latin typeface="+mj-lt"/>
                          <a:ea typeface="Times New Roman"/>
                          <a:cs typeface="Calibri" pitchFamily="34" charset="0"/>
                        </a:rPr>
                        <a:t>Part 200</a:t>
                      </a:r>
                      <a:endParaRPr lang="en-US" sz="20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705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bahan baku langsung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>
                          <a:latin typeface="+mj-lt"/>
                          <a:ea typeface="Times New Roman"/>
                          <a:cs typeface="Calibri" pitchFamily="34" charset="0"/>
                        </a:rPr>
                        <a:t>Rp10.000.000</a:t>
                      </a:r>
                      <a:endParaRPr lang="en-US" sz="140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Rp40.000.000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705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tenaga kerja langsung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8.000.000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22.000.000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705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overhead: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   Biaya tingkat unit: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Biaya pemeliharaan mesin: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5.000 × Rp120; 20.000 × Rp120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Biaya perbaikan produk cacat: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60 × Rp110.000; 40 × Rp110.000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600.000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6.600.000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2.400.000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4.400.000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5333">
                <a:tc>
                  <a:txBody>
                    <a:bodyPr/>
                    <a:lstStyle/>
                    <a:p>
                      <a:pPr marL="17970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Biaya tingkat </a:t>
                      </a:r>
                      <a:r>
                        <a:rPr lang="id-ID" sz="1400" i="1" dirty="0">
                          <a:latin typeface="+mj-lt"/>
                          <a:ea typeface="Times New Roman"/>
                          <a:cs typeface="Calibri" pitchFamily="34" charset="0"/>
                        </a:rPr>
                        <a:t>batch</a:t>
                      </a: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Biaya pengesetan  mesin: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100 × Rp4.000; 400 × Rp4.000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Biaya pengecekan: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300 × Rp8.000; 700 × Rp8.000 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Biaya pembelian: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26987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50 × Rp35.000; 150 × Rp35.000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400.000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2.400.000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1.750.000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1.600.000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5.600.000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5.250.000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   Biaya tingkat produk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8953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    Biaya rekayasa: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8953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    100 × Rp12.500; 300 × Rp12.500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1.250.000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3.750.000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   Biaya tingkat fasilitas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      Biaya penyusutan bangunan pabrik: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marL="89535"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      5.000 × Rp160; 20.000 × Rp160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800.000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endParaRPr lang="id-ID" sz="1400" dirty="0" smtClean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3.200.000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Rp 31.800.000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Rp88.200.000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Jumlah produksi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5.000 unit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>
                          <a:latin typeface="+mj-lt"/>
                          <a:ea typeface="Times New Roman"/>
                          <a:cs typeface="Calibri" pitchFamily="34" charset="0"/>
                        </a:rPr>
                        <a:t>25.000 unit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Harga Pokok Per Unit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Rp 6.360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id-ID" sz="1400" dirty="0" smtClean="0">
                          <a:latin typeface="+mj-lt"/>
                          <a:ea typeface="Times New Roman"/>
                          <a:cs typeface="Calibri" pitchFamily="34" charset="0"/>
                        </a:rPr>
                        <a:t>Rp 4.410</a:t>
                      </a:r>
                      <a:endParaRPr lang="en-US" sz="140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5206" y="1643050"/>
            <a:ext cx="164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6.14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BOP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3445780" y="1636512"/>
            <a:ext cx="3126484" cy="504000"/>
            <a:chOff x="1599057" y="530"/>
            <a:chExt cx="3126484" cy="1736935"/>
          </a:xfrm>
        </p:grpSpPr>
        <p:sp>
          <p:nvSpPr>
            <p:cNvPr id="15" name="Rounded Rectangle 14"/>
            <p:cNvSpPr/>
            <p:nvPr/>
          </p:nvSpPr>
          <p:spPr>
            <a:xfrm>
              <a:off x="1599057" y="530"/>
              <a:ext cx="3126484" cy="173693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649930" y="51403"/>
              <a:ext cx="3024738" cy="163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BIAYA OVERHEAD PABRIK</a:t>
              </a:r>
              <a:endParaRPr lang="en-US" b="1" kern="1200" dirty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4643438" y="2285992"/>
            <a:ext cx="781621" cy="651350"/>
            <a:chOff x="2771488" y="1846025"/>
            <a:chExt cx="781621" cy="651350"/>
          </a:xfrm>
        </p:grpSpPr>
        <p:sp>
          <p:nvSpPr>
            <p:cNvPr id="13" name="Right Arrow 12"/>
            <p:cNvSpPr/>
            <p:nvPr/>
          </p:nvSpPr>
          <p:spPr>
            <a:xfrm rot="5400000">
              <a:off x="2836624" y="1780889"/>
              <a:ext cx="651350" cy="781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4" name="Right Arrow 6"/>
            <p:cNvSpPr/>
            <p:nvPr/>
          </p:nvSpPr>
          <p:spPr>
            <a:xfrm>
              <a:off x="2927813" y="1846025"/>
              <a:ext cx="468973" cy="455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357554" y="3022290"/>
            <a:ext cx="3636000" cy="2556000"/>
            <a:chOff x="1599057" y="2605933"/>
            <a:chExt cx="3126484" cy="1736935"/>
          </a:xfrm>
        </p:grpSpPr>
        <p:sp>
          <p:nvSpPr>
            <p:cNvPr id="11" name="Rounded Rectangle 10"/>
            <p:cNvSpPr/>
            <p:nvPr/>
          </p:nvSpPr>
          <p:spPr>
            <a:xfrm>
              <a:off x="1599057" y="2605933"/>
              <a:ext cx="3126484" cy="173693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649930" y="2656806"/>
              <a:ext cx="3024738" cy="163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</a:rPr>
                <a:t>1.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Mengeset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mesin</a:t>
              </a:r>
              <a:endParaRPr lang="en-US" kern="1200" dirty="0" smtClean="0">
                <a:solidFill>
                  <a:sysClr val="windowText" lastClr="000000"/>
                </a:solidFill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</a:rPr>
                <a:t>2.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Mengecek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bahan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baku</a:t>
              </a:r>
              <a:endParaRPr lang="en-US" kern="1200" dirty="0" smtClean="0">
                <a:solidFill>
                  <a:sysClr val="windowText" lastClr="000000"/>
                </a:solidFill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</a:rPr>
                <a:t>3.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Membeli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bahan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baku</a:t>
              </a:r>
              <a:endParaRPr lang="en-US" kern="1200" dirty="0" smtClean="0">
                <a:solidFill>
                  <a:sysClr val="windowText" lastClr="000000"/>
                </a:solidFill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</a:rPr>
                <a:t>4.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Melakukan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pemeliharaan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mesin</a:t>
              </a:r>
              <a:endParaRPr lang="en-US" kern="1200" dirty="0" smtClean="0">
                <a:solidFill>
                  <a:sysClr val="windowText" lastClr="000000"/>
                </a:solidFill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</a:rPr>
                <a:t>5.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Melakukan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rekayasa</a:t>
              </a:r>
              <a:endParaRPr lang="en-US" kern="1200" dirty="0" smtClean="0">
                <a:solidFill>
                  <a:sysClr val="windowText" lastClr="000000"/>
                </a:solidFill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</a:rPr>
                <a:t>6.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Memperbaiki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produk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cacat</a:t>
              </a:r>
              <a:endParaRPr lang="en-US" kern="1200" dirty="0" smtClean="0">
                <a:solidFill>
                  <a:sysClr val="windowText" lastClr="000000"/>
                </a:solidFill>
              </a:endParaRPr>
            </a:p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ysClr val="windowText" lastClr="000000"/>
                  </a:solidFill>
                </a:rPr>
                <a:t>7.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Penyusutan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bangunan</a:t>
              </a:r>
              <a:r>
                <a:rPr lang="en-US" kern="12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kern="1200" dirty="0" err="1" smtClean="0">
                  <a:solidFill>
                    <a:sysClr val="windowText" lastClr="000000"/>
                  </a:solidFill>
                </a:rPr>
                <a:t>pabrik</a:t>
              </a:r>
              <a:endParaRPr lang="en-US" kern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4714876" y="5871402"/>
            <a:ext cx="781621" cy="651350"/>
            <a:chOff x="2771488" y="1846025"/>
            <a:chExt cx="781621" cy="651350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2836624" y="1780889"/>
              <a:ext cx="651350" cy="781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9" name="Right Arrow 6"/>
            <p:cNvSpPr/>
            <p:nvPr/>
          </p:nvSpPr>
          <p:spPr>
            <a:xfrm>
              <a:off x="2927813" y="1846025"/>
              <a:ext cx="468973" cy="455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04" y="1643050"/>
            <a:ext cx="592935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Tingkat </a:t>
            </a:r>
            <a:r>
              <a:rPr lang="en-US" dirty="0" err="1" smtClean="0"/>
              <a:t>Aktivitas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596" y="2730918"/>
            <a:ext cx="1928826" cy="208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/>
              <a:t>Biaya</a:t>
            </a:r>
            <a:r>
              <a:rPr lang="en-US" sz="1600" b="1" dirty="0" smtClean="0"/>
              <a:t> Tingkat Unit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pemeliharaan</a:t>
            </a:r>
            <a:r>
              <a:rPr lang="en-US" sz="1600" dirty="0" smtClean="0"/>
              <a:t> </a:t>
            </a:r>
            <a:r>
              <a:rPr lang="en-US" sz="1600" dirty="0" err="1" smtClean="0"/>
              <a:t>mesin</a:t>
            </a:r>
            <a:endParaRPr lang="en-US" sz="16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memperbaiki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cacat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571736" y="2714620"/>
            <a:ext cx="1928826" cy="208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/>
              <a:t>Biaya</a:t>
            </a:r>
            <a:r>
              <a:rPr lang="en-US" sz="1600" b="1" dirty="0" smtClean="0"/>
              <a:t> Tingkat </a:t>
            </a:r>
            <a:r>
              <a:rPr lang="en-US" sz="1600" b="1" i="1" dirty="0" smtClean="0"/>
              <a:t>Batch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pengesetan</a:t>
            </a:r>
            <a:r>
              <a:rPr lang="en-US" sz="1600" dirty="0" smtClean="0"/>
              <a:t> </a:t>
            </a:r>
            <a:r>
              <a:rPr lang="en-US" sz="1600" dirty="0" err="1" smtClean="0"/>
              <a:t>mesin</a:t>
            </a:r>
            <a:endParaRPr lang="en-US" sz="16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pengecekan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baku</a:t>
            </a:r>
            <a:endParaRPr lang="en-US" sz="16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endParaRPr lang="en-US" sz="16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baku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714876" y="2730918"/>
            <a:ext cx="1928826" cy="208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/>
          </a:p>
          <a:p>
            <a:r>
              <a:rPr lang="en-US" sz="1600" b="1" dirty="0" err="1" smtClean="0"/>
              <a:t>Biaya</a:t>
            </a:r>
            <a:r>
              <a:rPr lang="en-US" sz="1600" b="1" dirty="0" smtClean="0"/>
              <a:t> Tingkat </a:t>
            </a:r>
            <a:r>
              <a:rPr lang="en-US" sz="1600" b="1" dirty="0" err="1" smtClean="0"/>
              <a:t>Produk</a:t>
            </a:r>
            <a:endParaRPr lang="en-US" sz="1600" b="1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Biaya</a:t>
            </a:r>
            <a:r>
              <a:rPr lang="en-US" sz="1600" dirty="0" smtClean="0"/>
              <a:t> </a:t>
            </a:r>
            <a:r>
              <a:rPr lang="en-US" sz="1600" dirty="0" err="1" smtClean="0"/>
              <a:t>rekayasa</a:t>
            </a:r>
            <a:endParaRPr lang="en-US" sz="1600" dirty="0" smtClean="0"/>
          </a:p>
          <a:p>
            <a:pPr marL="180975" indent="-180975">
              <a:buFont typeface="Arial" pitchFamily="34" charset="0"/>
              <a:buChar char="•"/>
            </a:pPr>
            <a:endParaRPr lang="en-US" sz="1600" dirty="0" smtClean="0"/>
          </a:p>
          <a:p>
            <a:pPr marL="180975" indent="-180975"/>
            <a:endParaRPr lang="en-US" sz="1600" dirty="0" smtClean="0"/>
          </a:p>
          <a:p>
            <a:pPr marL="180975" indent="-180975"/>
            <a:endParaRPr lang="en-US" sz="1600" dirty="0" smtClean="0"/>
          </a:p>
          <a:p>
            <a:pPr marL="180975" indent="-180975"/>
            <a:endParaRPr lang="en-US" sz="1600" dirty="0" smtClean="0"/>
          </a:p>
          <a:p>
            <a:pPr marL="180975" indent="-180975"/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16" y="2730918"/>
            <a:ext cx="1928826" cy="208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/>
              <a:t>Biaya</a:t>
            </a:r>
            <a:r>
              <a:rPr lang="en-US" sz="1600" b="1" dirty="0" smtClean="0"/>
              <a:t> Tingkat </a:t>
            </a:r>
            <a:r>
              <a:rPr lang="en-US" sz="1600" b="1" dirty="0" err="1" smtClean="0"/>
              <a:t>Fasilitas</a:t>
            </a:r>
            <a:endParaRPr lang="en-US" sz="1600" b="1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1600" dirty="0" err="1" smtClean="0"/>
              <a:t>Beban</a:t>
            </a:r>
            <a:r>
              <a:rPr lang="en-US" sz="1600" dirty="0" smtClean="0"/>
              <a:t> </a:t>
            </a:r>
            <a:r>
              <a:rPr lang="en-US" sz="1600" dirty="0" err="1" smtClean="0"/>
              <a:t>penyusutan</a:t>
            </a:r>
            <a:r>
              <a:rPr lang="en-US" sz="1600" dirty="0" smtClean="0"/>
              <a:t> </a:t>
            </a:r>
            <a:r>
              <a:rPr lang="en-US" sz="1600" dirty="0" err="1" smtClean="0"/>
              <a:t>bangunan</a:t>
            </a:r>
            <a:r>
              <a:rPr lang="en-US" sz="1600" dirty="0" smtClean="0"/>
              <a:t> </a:t>
            </a:r>
            <a:r>
              <a:rPr lang="en-US" sz="1600" dirty="0" err="1" smtClean="0"/>
              <a:t>pabrik</a:t>
            </a:r>
            <a:endParaRPr lang="en-US" sz="1600" dirty="0" smtClean="0"/>
          </a:p>
          <a:p>
            <a:pPr marL="180975" indent="-180975"/>
            <a:endParaRPr lang="en-US" sz="1600" dirty="0" smtClean="0"/>
          </a:p>
          <a:p>
            <a:pPr marL="180975" indent="-180975"/>
            <a:endParaRPr lang="en-US" sz="1600" dirty="0" smtClean="0"/>
          </a:p>
          <a:p>
            <a:pPr marL="180975" indent="-180975"/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785918" y="6072206"/>
            <a:ext cx="1571636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Part 100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00760" y="6072206"/>
            <a:ext cx="1571636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Part 200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2"/>
            <a:endCxn id="8" idx="0"/>
          </p:cNvCxnSpPr>
          <p:nvPr/>
        </p:nvCxnSpPr>
        <p:spPr>
          <a:xfrm rot="16200000" flipH="1">
            <a:off x="1355728" y="4856198"/>
            <a:ext cx="1253288" cy="1178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9" idx="0"/>
          </p:cNvCxnSpPr>
          <p:nvPr/>
        </p:nvCxnSpPr>
        <p:spPr>
          <a:xfrm rot="16200000" flipH="1">
            <a:off x="4526570" y="3812198"/>
            <a:ext cx="1269586" cy="3250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9" idx="0"/>
          </p:cNvCxnSpPr>
          <p:nvPr/>
        </p:nvCxnSpPr>
        <p:spPr>
          <a:xfrm rot="16200000" flipH="1">
            <a:off x="5606289" y="4891917"/>
            <a:ext cx="1253288" cy="1107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 rot="5400000">
            <a:off x="6677860" y="4927637"/>
            <a:ext cx="1253288" cy="1035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9" idx="0"/>
          </p:cNvCxnSpPr>
          <p:nvPr/>
        </p:nvCxnSpPr>
        <p:spPr>
          <a:xfrm rot="16200000" flipH="1">
            <a:off x="3463149" y="2748777"/>
            <a:ext cx="1253288" cy="5393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8" idx="0"/>
          </p:cNvCxnSpPr>
          <p:nvPr/>
        </p:nvCxnSpPr>
        <p:spPr>
          <a:xfrm rot="5400000">
            <a:off x="2419150" y="4955207"/>
            <a:ext cx="1269586" cy="964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8" idx="0"/>
          </p:cNvCxnSpPr>
          <p:nvPr/>
        </p:nvCxnSpPr>
        <p:spPr>
          <a:xfrm rot="5400000">
            <a:off x="3498869" y="3891786"/>
            <a:ext cx="1253288" cy="3107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8" idx="0"/>
          </p:cNvCxnSpPr>
          <p:nvPr/>
        </p:nvCxnSpPr>
        <p:spPr>
          <a:xfrm rot="5400000">
            <a:off x="4570439" y="2820216"/>
            <a:ext cx="1253288" cy="5250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2"/>
            <a:endCxn id="4" idx="0"/>
          </p:cNvCxnSpPr>
          <p:nvPr/>
        </p:nvCxnSpPr>
        <p:spPr>
          <a:xfrm rot="5400000">
            <a:off x="2706463" y="901100"/>
            <a:ext cx="516364" cy="3143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2"/>
            <a:endCxn id="5" idx="0"/>
          </p:cNvCxnSpPr>
          <p:nvPr/>
        </p:nvCxnSpPr>
        <p:spPr>
          <a:xfrm rot="5400000">
            <a:off x="3786182" y="1964521"/>
            <a:ext cx="500066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" idx="2"/>
            <a:endCxn id="6" idx="0"/>
          </p:cNvCxnSpPr>
          <p:nvPr/>
        </p:nvCxnSpPr>
        <p:spPr>
          <a:xfrm rot="16200000" flipH="1">
            <a:off x="4849603" y="1901232"/>
            <a:ext cx="516364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" idx="2"/>
            <a:endCxn id="7" idx="0"/>
          </p:cNvCxnSpPr>
          <p:nvPr/>
        </p:nvCxnSpPr>
        <p:spPr>
          <a:xfrm rot="16200000" flipH="1">
            <a:off x="5921173" y="829662"/>
            <a:ext cx="516364" cy="3286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8"/>
          <p:cNvGrpSpPr/>
          <p:nvPr/>
        </p:nvGrpSpPr>
        <p:grpSpPr>
          <a:xfrm>
            <a:off x="4143372" y="857232"/>
            <a:ext cx="781621" cy="651350"/>
            <a:chOff x="2771488" y="1846025"/>
            <a:chExt cx="781621" cy="651350"/>
          </a:xfrm>
        </p:grpSpPr>
        <p:sp>
          <p:nvSpPr>
            <p:cNvPr id="24" name="Right Arrow 23"/>
            <p:cNvSpPr/>
            <p:nvPr/>
          </p:nvSpPr>
          <p:spPr>
            <a:xfrm rot="5400000">
              <a:off x="2836624" y="1780889"/>
              <a:ext cx="651350" cy="7816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Right Arrow 6"/>
            <p:cNvSpPr/>
            <p:nvPr/>
          </p:nvSpPr>
          <p:spPr>
            <a:xfrm>
              <a:off x="2927813" y="1846025"/>
              <a:ext cx="468973" cy="455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928794" y="4786322"/>
            <a:ext cx="6324600" cy="1571636"/>
          </a:xfrm>
          <a:solidFill>
            <a:srgbClr val="0070C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Pool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biaya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overhead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pabrik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perhitungan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harga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pokok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produk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berbasis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aktivitas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aktivitas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00034" y="2571744"/>
            <a:ext cx="6324600" cy="19288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Pool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perhitungan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volume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pabrik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departemen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SISTEM PERHITUNGAN H</a:t>
            </a:r>
            <a:r>
              <a:rPr lang="id-ID" sz="3200" b="1" dirty="0" smtClean="0">
                <a:latin typeface="+mj-lt"/>
              </a:rPr>
              <a:t>ARGA POKOK PRODUK</a:t>
            </a:r>
            <a:r>
              <a:rPr lang="en-US" sz="3200" b="1" dirty="0" smtClean="0">
                <a:latin typeface="+mj-lt"/>
              </a:rPr>
              <a:t> BERBASIS AKTIVITAS YANG DI-DRIVE WAKTU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+mj-lt"/>
              </a:rPr>
              <a:t>Perhitungan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pokok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berbasis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aktivitas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tradisional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smtClean="0">
                <a:latin typeface="+mj-lt"/>
              </a:rPr>
              <a:t>traditional activity- based costing</a:t>
            </a:r>
            <a:r>
              <a:rPr lang="en-US" sz="2800" dirty="0" smtClean="0">
                <a:latin typeface="+mj-lt"/>
              </a:rPr>
              <a:t>) </a:t>
            </a:r>
            <a:r>
              <a:rPr lang="en-US" sz="2800" dirty="0" err="1" smtClean="0">
                <a:latin typeface="+mj-lt"/>
              </a:rPr>
              <a:t>mengasumsikan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bahwa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sumber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digunakan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kapasitas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penuh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smtClean="0">
                <a:latin typeface="+mj-lt"/>
              </a:rPr>
              <a:t>f</a:t>
            </a:r>
            <a:r>
              <a:rPr lang="id-ID" sz="2800" i="1" dirty="0" smtClean="0">
                <a:latin typeface="+mj-lt"/>
              </a:rPr>
              <a:t>u</a:t>
            </a:r>
            <a:r>
              <a:rPr lang="en-US" sz="2800" i="1" dirty="0" err="1" smtClean="0">
                <a:latin typeface="+mj-lt"/>
              </a:rPr>
              <a:t>ll</a:t>
            </a:r>
            <a:r>
              <a:rPr lang="en-US" sz="2800" i="1" dirty="0" smtClean="0">
                <a:latin typeface="+mj-lt"/>
              </a:rPr>
              <a:t> capacity</a:t>
            </a:r>
            <a:r>
              <a:rPr lang="en-US" sz="2800" dirty="0" smtClean="0">
                <a:latin typeface="+mj-lt"/>
              </a:rPr>
              <a:t>)</a:t>
            </a:r>
            <a:r>
              <a:rPr lang="id-ID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memperhitungkan</a:t>
            </a:r>
            <a:r>
              <a:rPr lang="en-US" sz="2800" dirty="0" smtClean="0">
                <a:latin typeface="+mj-lt"/>
              </a:rPr>
              <a:t>  </a:t>
            </a:r>
            <a:r>
              <a:rPr lang="en-US" sz="2800" dirty="0" err="1" smtClean="0">
                <a:latin typeface="+mj-lt"/>
              </a:rPr>
              <a:t>waktu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terpakai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smtClean="0">
                <a:latin typeface="+mj-lt"/>
              </a:rPr>
              <a:t>idle time</a:t>
            </a:r>
            <a:r>
              <a:rPr lang="en-US" sz="2800" dirty="0" smtClean="0">
                <a:latin typeface="+mj-lt"/>
              </a:rPr>
              <a:t>). </a:t>
            </a:r>
            <a:r>
              <a:rPr lang="en-US" sz="2800" dirty="0" err="1" smtClean="0">
                <a:latin typeface="+mj-lt"/>
              </a:rPr>
              <a:t>Akibatnya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tarif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aktivitasnya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terlalu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pembebanan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aktivitas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terlalu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tinggi</a:t>
            </a:r>
            <a:r>
              <a:rPr lang="en-US" sz="2800" dirty="0" smtClean="0">
                <a:latin typeface="+mj-lt"/>
              </a:rPr>
              <a:t>.</a:t>
            </a:r>
          </a:p>
          <a:p>
            <a:pPr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357158" y="1752600"/>
            <a:ext cx="1928826" cy="43434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7</a:t>
            </a:r>
          </a:p>
          <a:p>
            <a:r>
              <a:rPr lang="en-US" sz="2000" dirty="0" err="1" smtClean="0">
                <a:latin typeface="+mj-lt"/>
              </a:rPr>
              <a:t>Sistem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HPP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-</a:t>
            </a:r>
            <a:r>
              <a:rPr lang="en-US" sz="2000" i="1" dirty="0" smtClean="0">
                <a:latin typeface="+mj-lt"/>
              </a:rPr>
              <a:t>drive </a:t>
            </a:r>
            <a:r>
              <a:rPr lang="en-US" sz="2000" i="1" dirty="0" err="1" smtClean="0">
                <a:latin typeface="+mj-lt"/>
              </a:rPr>
              <a:t>waktu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menjelaskan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kelemahan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sistem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HPP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tradisional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176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105028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id-ID" dirty="0" smtClean="0">
                <a:latin typeface="+mj-lt"/>
              </a:rPr>
              <a:t>Gaji 3 orang karyawan Dept. Kartu Kredit Rp36.000.000 per tahun dan karyawan melaporkan bahwa 50% dari waktunya untuk memproses transaksi kartu kredit, 30% untuk membuat tagihan kartu kredit, dan 20% untuk menangani pengaduan nasabah.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143380"/>
            <a:ext cx="8286808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+mj-lt"/>
              </a:rPr>
              <a:t>Pembebanan beban gaji ke setiap aktivitas sbb.:</a:t>
            </a:r>
          </a:p>
          <a:p>
            <a:r>
              <a:rPr lang="id-ID" sz="2400" dirty="0" smtClean="0">
                <a:latin typeface="+mj-lt"/>
              </a:rPr>
              <a:t>Memproses transaksi: 50% x Rp36.000.000      Rp18.000.000</a:t>
            </a:r>
          </a:p>
          <a:p>
            <a:r>
              <a:rPr lang="id-ID" sz="2400" dirty="0" smtClean="0">
                <a:latin typeface="+mj-lt"/>
              </a:rPr>
              <a:t>Membuat tagihan: 30% x Rp36.000.000          Rp10.800.000</a:t>
            </a:r>
          </a:p>
          <a:p>
            <a:r>
              <a:rPr lang="id-ID" sz="2400" dirty="0" smtClean="0">
                <a:latin typeface="+mj-lt"/>
              </a:rPr>
              <a:t>Menangani pengaduan nasabah:</a:t>
            </a:r>
          </a:p>
          <a:p>
            <a:r>
              <a:rPr lang="id-ID" sz="2400" dirty="0" smtClean="0">
                <a:latin typeface="+mj-lt"/>
              </a:rPr>
              <a:t>20% x Rp36.000.000                                      </a:t>
            </a:r>
            <a:r>
              <a:rPr lang="id-ID" sz="2400" u="sng" dirty="0" smtClean="0">
                <a:latin typeface="+mj-lt"/>
              </a:rPr>
              <a:t>  Rp7.200.000</a:t>
            </a:r>
          </a:p>
          <a:p>
            <a:r>
              <a:rPr lang="id-ID" sz="2400" dirty="0" smtClean="0">
                <a:latin typeface="+mj-lt"/>
              </a:rPr>
              <a:t>   Total                                                            </a:t>
            </a:r>
            <a:r>
              <a:rPr lang="id-ID" sz="2400" u="sng" dirty="0" smtClean="0">
                <a:latin typeface="+mj-lt"/>
              </a:rPr>
              <a:t>Rp36.000.000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357158" y="1785926"/>
            <a:ext cx="6324600" cy="676268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atin typeface="+mj-lt"/>
              </a:rPr>
              <a:t>Tarif aktivitas dihitung sbb.:</a:t>
            </a:r>
            <a:endParaRPr lang="en-US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2500306"/>
          <a:ext cx="8501122" cy="2986343"/>
        </p:xfrm>
        <a:graphic>
          <a:graphicData uri="http://schemas.openxmlformats.org/drawingml/2006/table">
            <a:tbl>
              <a:tblPr/>
              <a:tblGrid>
                <a:gridCol w="2833708"/>
                <a:gridCol w="1639133"/>
                <a:gridCol w="1721276"/>
                <a:gridCol w="2307005"/>
              </a:tblGrid>
              <a:tr h="537446">
                <a:tc>
                  <a:txBody>
                    <a:bodyPr/>
                    <a:lstStyle/>
                    <a:p>
                      <a:pPr marL="36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Times New Roman"/>
                        </a:rPr>
                        <a:t>Aktivitas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Times New Roman"/>
                        </a:rPr>
                        <a:t>Total Biaya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Times New Roman"/>
                        </a:rPr>
                        <a:t>Konsumsi Aktivitas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+mj-lt"/>
                          <a:ea typeface="Times New Roman"/>
                          <a:cs typeface="Times New Roman"/>
                        </a:rPr>
                        <a:t>Tarif Aktivitas</a:t>
                      </a:r>
                      <a:endParaRPr lang="en-US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7446">
                <a:tc>
                  <a:txBody>
                    <a:bodyPr/>
                    <a:lstStyle/>
                    <a:p>
                      <a:pPr marL="3619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emp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ose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s</a:t>
                      </a:r>
                      <a:r>
                        <a:rPr lang="en-US" sz="2000" spc="-45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</a:t>
                      </a:r>
                      <a:r>
                        <a:rPr lang="en-US" sz="2000" spc="-45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000" spc="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u</a:t>
                      </a:r>
                      <a:r>
                        <a:rPr lang="en-US" sz="2000" spc="-45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p18.000.000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spc="-2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100.00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0</a:t>
                      </a:r>
                      <a:r>
                        <a:rPr lang="en-US" sz="2000" spc="-4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transaksi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p180 per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transaksi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537446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embuat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ta</a:t>
                      </a:r>
                      <a:r>
                        <a:rPr lang="en-US" sz="20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0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0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p10.800.000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3.000 ta</a:t>
                      </a:r>
                      <a:r>
                        <a:rPr lang="en-US" sz="20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 3.600 per ta</a:t>
                      </a:r>
                      <a:r>
                        <a:rPr lang="en-US" sz="20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537446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enangan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</a:t>
                      </a:r>
                      <a:r>
                        <a:rPr lang="en-US" sz="2000" spc="-4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</a:t>
                      </a:r>
                      <a:r>
                        <a:rPr lang="en-US" sz="2000" spc="-4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nasabah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  7.200.000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2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1.00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0</a:t>
                      </a:r>
                      <a:r>
                        <a:rPr lang="en-US" sz="2000" spc="-4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-2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spc="-2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p7.20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0</a:t>
                      </a:r>
                      <a:r>
                        <a:rPr lang="en-US" sz="2000" spc="-45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-2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000" spc="-45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000" spc="-2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endParaRPr lang="en-US" sz="20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7943">
                <a:tc>
                  <a:txBody>
                    <a:bodyPr/>
                    <a:lstStyle/>
                    <a:p>
                      <a:pPr marL="32385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000" spc="-75" dirty="0">
                          <a:solidFill>
                            <a:schemeClr val="tx1"/>
                          </a:solidFill>
                          <a:latin typeface="+mj-lt"/>
                          <a:ea typeface="Myriad Web"/>
                          <a:cs typeface="Myriad Web"/>
                        </a:rPr>
                        <a:t>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j-lt"/>
                          <a:ea typeface="Myriad Web"/>
                          <a:cs typeface="Myriad Web"/>
                        </a:rPr>
                        <a:t>otal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2000" spc="-40" dirty="0">
                          <a:solidFill>
                            <a:schemeClr val="tx1"/>
                          </a:solidFill>
                          <a:latin typeface="+mj-lt"/>
                          <a:ea typeface="Myriad Web"/>
                          <a:cs typeface="Myriad Web"/>
                        </a:rPr>
                        <a:t>R</a:t>
                      </a:r>
                      <a:r>
                        <a:rPr lang="en-US" sz="2000" spc="-50" dirty="0">
                          <a:solidFill>
                            <a:schemeClr val="tx1"/>
                          </a:solidFill>
                          <a:latin typeface="+mj-lt"/>
                          <a:ea typeface="Myriad Web"/>
                          <a:cs typeface="Myriad Web"/>
                        </a:rPr>
                        <a:t>p36.000.000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Langkah pembebanan biaya sumber daya ke aktivitas pada perhitungan harga pokok produk berbasis aktivitas yang dii-drive waktu:</a:t>
            </a:r>
          </a:p>
          <a:p>
            <a:r>
              <a:rPr lang="id-ID" dirty="0" smtClean="0"/>
              <a:t>Mengestimasi biaya sumber daya per menit</a:t>
            </a:r>
          </a:p>
          <a:p>
            <a:r>
              <a:rPr lang="id-ID" dirty="0" smtClean="0"/>
              <a:t>Mengestimasi lamanya waktu untuk melaksanakan setiap jenis aktvitas</a:t>
            </a:r>
          </a:p>
          <a:p>
            <a:r>
              <a:rPr lang="id-ID" dirty="0" smtClean="0"/>
              <a:t>Menghitung tarif aktivitas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28596" y="1785926"/>
            <a:ext cx="7143800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800" b="1" dirty="0" smtClean="0">
                <a:latin typeface="+mj-lt"/>
              </a:rPr>
              <a:t>Mengestimasi Biaya Sumber Daya Per Menit</a:t>
            </a:r>
            <a:endParaRPr lang="en-US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500306"/>
            <a:ext cx="8072494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sz="2400" dirty="0" err="1" smtClean="0"/>
              <a:t>Estimasi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mengestimasi</a:t>
            </a:r>
            <a:r>
              <a:rPr lang="en-US" sz="2400" dirty="0" smtClean="0"/>
              <a:t>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persentase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teoretis</a:t>
            </a:r>
            <a:endParaRPr lang="id-ID" sz="24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400" dirty="0" err="1" smtClean="0"/>
              <a:t>Umumnya</a:t>
            </a:r>
            <a:r>
              <a:rPr lang="en-US" sz="2400" dirty="0" smtClean="0"/>
              <a:t>,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</a:t>
            </a:r>
            <a:r>
              <a:rPr lang="en-US" sz="2400" dirty="0" smtClean="0"/>
              <a:t> 85 </a:t>
            </a:r>
            <a:r>
              <a:rPr lang="en-US" sz="2400" dirty="0" err="1" smtClean="0"/>
              <a:t>persen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id-ID" sz="2400" dirty="0" smtClean="0"/>
              <a:t>dimana</a:t>
            </a:r>
            <a:r>
              <a:rPr lang="en-US" sz="2400" dirty="0" smtClean="0"/>
              <a:t> 15 </a:t>
            </a:r>
            <a:r>
              <a:rPr lang="en-US" sz="2400" dirty="0" err="1" smtClean="0"/>
              <a:t>persennya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pemeliharaan</a:t>
            </a:r>
            <a:r>
              <a:rPr lang="en-US" sz="2400" dirty="0" smtClean="0"/>
              <a:t>, </a:t>
            </a:r>
            <a:r>
              <a:rPr lang="en-US" sz="2400" dirty="0" err="1" smtClean="0"/>
              <a:t>reparasi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fluktuasi</a:t>
            </a:r>
            <a:r>
              <a:rPr lang="en-US" sz="2400" dirty="0" smtClean="0"/>
              <a:t> </a:t>
            </a:r>
            <a:r>
              <a:rPr lang="en-US" sz="2400" dirty="0" err="1" smtClean="0"/>
              <a:t>penjadwalan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). </a:t>
            </a:r>
            <a:r>
              <a:rPr lang="en-US" sz="2400" dirty="0" err="1" smtClean="0"/>
              <a:t>Sementara</a:t>
            </a:r>
            <a:r>
              <a:rPr lang="en-US" sz="2400" dirty="0" smtClean="0"/>
              <a:t>,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</a:t>
            </a:r>
            <a:r>
              <a:rPr lang="en-US" sz="2400" dirty="0" smtClean="0"/>
              <a:t> 80 </a:t>
            </a:r>
            <a:r>
              <a:rPr lang="en-US" sz="2400" dirty="0" err="1" smtClean="0"/>
              <a:t>persen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id-ID" sz="2400" dirty="0" smtClean="0"/>
              <a:t>dimana </a:t>
            </a:r>
            <a:r>
              <a:rPr lang="en-US" sz="2400" dirty="0" smtClean="0"/>
              <a:t>20 </a:t>
            </a:r>
            <a:r>
              <a:rPr lang="en-US" sz="2400" dirty="0" err="1" smtClean="0"/>
              <a:t>persennya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istirahat</a:t>
            </a:r>
            <a:r>
              <a:rPr lang="en-US" sz="2400" dirty="0" smtClean="0"/>
              <a:t>, </a:t>
            </a:r>
            <a:r>
              <a:rPr lang="en-US" sz="2400" dirty="0" err="1" smtClean="0"/>
              <a:t>datang</a:t>
            </a:r>
            <a:r>
              <a:rPr lang="en-US" sz="2400" dirty="0" smtClean="0"/>
              <a:t>, </a:t>
            </a:r>
            <a:r>
              <a:rPr lang="en-US" sz="2400" dirty="0" err="1" smtClean="0"/>
              <a:t>pulang</a:t>
            </a:r>
            <a:r>
              <a:rPr lang="en-US" sz="2400" dirty="0" smtClean="0"/>
              <a:t>,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pelatihan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8 jam per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22 </a:t>
            </a:r>
            <a:r>
              <a:rPr lang="en-US" dirty="0" err="1" smtClean="0"/>
              <a:t>hari</a:t>
            </a:r>
            <a:r>
              <a:rPr lang="en-US" dirty="0" smtClean="0"/>
              <a:t> per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teoretis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(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) per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8 jam × 22 </a:t>
            </a:r>
            <a:r>
              <a:rPr lang="en-US" dirty="0" err="1" smtClean="0"/>
              <a:t>hari</a:t>
            </a:r>
            <a:r>
              <a:rPr lang="en-US" dirty="0" smtClean="0"/>
              <a:t> × 12 </a:t>
            </a:r>
            <a:r>
              <a:rPr lang="en-US" dirty="0" err="1" smtClean="0"/>
              <a:t>bulan</a:t>
            </a:r>
            <a:r>
              <a:rPr lang="en-US" dirty="0" smtClean="0"/>
              <a:t> × 60 </a:t>
            </a:r>
            <a:r>
              <a:rPr lang="en-US" dirty="0" err="1" smtClean="0"/>
              <a:t>menit</a:t>
            </a:r>
            <a:r>
              <a:rPr lang="id-ID" dirty="0" smtClean="0"/>
              <a:t> </a:t>
            </a:r>
            <a:r>
              <a:rPr lang="en-US" dirty="0" smtClean="0"/>
              <a:t>= 126.720 </a:t>
            </a:r>
            <a:r>
              <a:rPr lang="en-US" dirty="0" err="1" smtClean="0"/>
              <a:t>menit</a:t>
            </a:r>
            <a:r>
              <a:rPr lang="en-US" dirty="0" smtClean="0"/>
              <a:t> per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380.160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3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K</a:t>
            </a:r>
            <a:r>
              <a:rPr lang="en-US" dirty="0" err="1" smtClean="0"/>
              <a:t>apasitas</a:t>
            </a:r>
            <a:r>
              <a:rPr lang="en-US" dirty="0" smtClean="0"/>
              <a:t> </a:t>
            </a:r>
            <a:r>
              <a:rPr lang="en-US" dirty="0" err="1" smtClean="0"/>
              <a:t>praktisnya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304.128 </a:t>
            </a:r>
            <a:r>
              <a:rPr lang="en-US" dirty="0" err="1" smtClean="0"/>
              <a:t>menit</a:t>
            </a:r>
            <a:r>
              <a:rPr lang="en-US" dirty="0" smtClean="0"/>
              <a:t> (80% × 380.160 </a:t>
            </a:r>
            <a:r>
              <a:rPr lang="en-US" dirty="0" err="1" smtClean="0"/>
              <a:t>menit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digenapkan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304.000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per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Rp36.000.000/304.000 = Rp118,42.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28596" y="1714488"/>
            <a:ext cx="6324600" cy="962020"/>
          </a:xfrm>
        </p:spPr>
        <p:txBody>
          <a:bodyPr/>
          <a:lstStyle/>
          <a:p>
            <a:pPr marL="0" indent="0">
              <a:buNone/>
            </a:pPr>
            <a:r>
              <a:rPr lang="id-ID" sz="2800" b="1" dirty="0" smtClean="0">
                <a:latin typeface="+mj-lt"/>
              </a:rPr>
              <a:t>Mengestimasi Lamanya Waktu Untuk Melaksanakan Setiap Aktivitas</a:t>
            </a:r>
            <a:endParaRPr lang="en-US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786058"/>
            <a:ext cx="7358114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sz="2400" dirty="0" err="1" smtClean="0"/>
              <a:t>Lamanya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interviu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observasi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endParaRPr lang="id-ID" sz="24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id-ID" sz="2400" dirty="0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lamanya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kartu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1 </a:t>
            </a:r>
            <a:r>
              <a:rPr lang="en-US" sz="2400" dirty="0" err="1" smtClean="0"/>
              <a:t>menit</a:t>
            </a:r>
            <a:r>
              <a:rPr lang="en-US" sz="2400" dirty="0" smtClean="0"/>
              <a:t>,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tagihan</a:t>
            </a:r>
            <a:r>
              <a:rPr lang="en-US" sz="2400" dirty="0" smtClean="0"/>
              <a:t> </a:t>
            </a:r>
            <a:r>
              <a:rPr lang="en-US" sz="2400" dirty="0" err="1" smtClean="0"/>
              <a:t>kartu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15 </a:t>
            </a:r>
            <a:r>
              <a:rPr lang="en-US" sz="2400" dirty="0" err="1" smtClean="0"/>
              <a:t>menit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menangani</a:t>
            </a:r>
            <a:r>
              <a:rPr lang="en-US" sz="2400" dirty="0" smtClean="0"/>
              <a:t> </a:t>
            </a:r>
            <a:r>
              <a:rPr lang="en-US" sz="2400" dirty="0" err="1" smtClean="0"/>
              <a:t>pengaduan</a:t>
            </a:r>
            <a:r>
              <a:rPr lang="en-US" sz="2400" dirty="0" smtClean="0"/>
              <a:t> </a:t>
            </a:r>
            <a:r>
              <a:rPr lang="en-US" sz="2400" dirty="0" err="1" smtClean="0"/>
              <a:t>nasabah</a:t>
            </a:r>
            <a:r>
              <a:rPr lang="en-US" sz="2400" dirty="0" smtClean="0"/>
              <a:t> 50 </a:t>
            </a:r>
            <a:r>
              <a:rPr lang="en-US" sz="2400" dirty="0" err="1" smtClean="0"/>
              <a:t>menit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28596" y="1785926"/>
            <a:ext cx="6324600" cy="7477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latin typeface="+mj-lt"/>
              </a:rPr>
              <a:t>Menghitung Tarif Aktivitas</a:t>
            </a:r>
            <a:endParaRPr lang="en-US" sz="2800" b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5" y="2745422"/>
          <a:ext cx="8143933" cy="3304540"/>
        </p:xfrm>
        <a:graphic>
          <a:graphicData uri="http://schemas.openxmlformats.org/drawingml/2006/table">
            <a:tbl>
              <a:tblPr/>
              <a:tblGrid>
                <a:gridCol w="2995430"/>
                <a:gridCol w="1464180"/>
                <a:gridCol w="1464180"/>
                <a:gridCol w="2220143"/>
              </a:tblGrid>
              <a:tr h="471560">
                <a:tc>
                  <a:txBody>
                    <a:bodyPr/>
                    <a:lstStyle/>
                    <a:p>
                      <a:pPr marL="36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id-ID" sz="24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36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Aktivitas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2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id-ID" sz="24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552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Lama Aktivitas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Beban Gaji Karyawan Per Menit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id-ID" sz="24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8826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Tarif Aktivitas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1560">
                <a:tc>
                  <a:txBody>
                    <a:bodyPr/>
                    <a:lstStyle/>
                    <a:p>
                      <a:pPr marL="3619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emp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oses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24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menit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p118,42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p118,42 per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471560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embuat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ta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24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15 menit</a:t>
                      </a:r>
                      <a:endParaRPr lang="en-US" sz="2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p118,42</a:t>
                      </a:r>
                      <a:endParaRPr lang="en-US" sz="2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p1.776,3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0</a:t>
                      </a:r>
                      <a:r>
                        <a:rPr lang="en-US" sz="2400" spc="-2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spc="-2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ta</a:t>
                      </a:r>
                      <a:r>
                        <a:rPr lang="en-US" sz="2400" spc="-15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4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endParaRPr lang="en-US" sz="2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471560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enangani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nasabah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24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50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menit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p118,42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-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p5.92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</a:t>
                      </a:r>
                      <a:r>
                        <a:rPr lang="en-US" sz="2400" spc="-4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spc="-4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2540314"/>
          <a:ext cx="8643996" cy="3531892"/>
        </p:xfrm>
        <a:graphic>
          <a:graphicData uri="http://schemas.openxmlformats.org/drawingml/2006/table">
            <a:tbl>
              <a:tblPr/>
              <a:tblGrid>
                <a:gridCol w="3420497"/>
                <a:gridCol w="2673374"/>
                <a:gridCol w="2550125"/>
              </a:tblGrid>
              <a:tr h="882973">
                <a:tc>
                  <a:txBody>
                    <a:bodyPr/>
                    <a:lstStyle/>
                    <a:p>
                      <a:pPr marL="36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Aktivitas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Tarif Aktivitas Tradisional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Tarif Aktivitas di-Drive</a:t>
                      </a:r>
                      <a:r>
                        <a:rPr lang="id-ID" sz="24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Waktu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2973">
                <a:tc>
                  <a:txBody>
                    <a:bodyPr/>
                    <a:lstStyle/>
                    <a:p>
                      <a:pPr marL="3619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emp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oses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spc="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p180 per transaksi</a:t>
                      </a:r>
                      <a:endParaRPr lang="en-US" sz="2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p118,42 per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transaksi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2973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embuat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ta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400" spc="25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spc="-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 3.600 per ta</a:t>
                      </a:r>
                      <a:r>
                        <a:rPr lang="en-US" sz="24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endParaRPr lang="en-US" sz="2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p1.776,30 per ta</a:t>
                      </a:r>
                      <a:r>
                        <a:rPr lang="en-US" sz="2400" spc="-1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endParaRPr lang="en-US" sz="2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2973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enangani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nasabah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p7.200 per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p5.921</a:t>
                      </a:r>
                      <a:r>
                        <a:rPr lang="en-US" sz="2400" spc="-25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per</a:t>
                      </a:r>
                      <a:r>
                        <a:rPr lang="en-US" sz="2400" spc="-25" dirty="0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B26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95732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Perbedaan Tarif Aktivitas Tradisional Dengan Tarif Aktivitas Di-</a:t>
            </a:r>
            <a:r>
              <a:rPr lang="id-ID" sz="2000" b="1" i="1" dirty="0" smtClean="0"/>
              <a:t>Drive </a:t>
            </a:r>
            <a:r>
              <a:rPr lang="id-ID" sz="2000" b="1" dirty="0" smtClean="0"/>
              <a:t>Waktu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42910" y="2000240"/>
            <a:ext cx="607223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600" dirty="0" err="1" smtClean="0">
                <a:latin typeface="+mj-lt"/>
              </a:rPr>
              <a:t>Suatu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proses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meliputi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beberapa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aktivitas</a:t>
            </a:r>
            <a:r>
              <a:rPr lang="en-US" sz="2600" dirty="0" smtClean="0">
                <a:latin typeface="+mj-lt"/>
              </a:rPr>
              <a:t>. 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857356" y="3000372"/>
            <a:ext cx="6072230" cy="1357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Seberapa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terperinci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dibuat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tergantung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tujuan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ditetapkan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1" y="2079322"/>
          <a:ext cx="8643997" cy="4635826"/>
        </p:xfrm>
        <a:graphic>
          <a:graphicData uri="http://schemas.openxmlformats.org/drawingml/2006/table">
            <a:tbl>
              <a:tblPr/>
              <a:tblGrid>
                <a:gridCol w="2643205"/>
                <a:gridCol w="2428892"/>
                <a:gridCol w="1428760"/>
                <a:gridCol w="2143140"/>
              </a:tblGrid>
              <a:tr h="443762">
                <a:tc>
                  <a:txBody>
                    <a:bodyPr/>
                    <a:lstStyle/>
                    <a:p>
                      <a:pPr marL="36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id-ID" sz="24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36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Aktivitas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id-ID" sz="24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6477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Konsumsi Aktivitas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Lama Waktu Aktivitas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id-ID" sz="24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9779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j-lt"/>
                          <a:ea typeface="Times New Roman"/>
                          <a:cs typeface="Times New Roman"/>
                        </a:rPr>
                        <a:t>Total Waktu Terpakai</a:t>
                      </a:r>
                      <a:endParaRPr lang="en-US" sz="2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3762">
                <a:tc>
                  <a:txBody>
                    <a:bodyPr/>
                    <a:lstStyle/>
                    <a:p>
                      <a:pPr marL="3619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emp</a:t>
                      </a:r>
                      <a:r>
                        <a:rPr lang="en-US" sz="24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ose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s</a:t>
                      </a:r>
                      <a:r>
                        <a:rPr lang="en-US" sz="24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</a:t>
                      </a:r>
                      <a:r>
                        <a:rPr lang="en-US" sz="24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1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400" spc="1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u</a:t>
                      </a:r>
                      <a:r>
                        <a:rPr lang="en-US" sz="24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100.000 transaksi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 menit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100.000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</a:tr>
              <a:tr h="443762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embuat</a:t>
                      </a: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ta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4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spc="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4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3.000 ta</a:t>
                      </a:r>
                      <a:r>
                        <a:rPr lang="en-US" sz="2400" spc="-1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40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endParaRPr lang="en-US" sz="2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15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45.000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762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spc="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enangani</a:t>
                      </a: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nasabah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1.000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pengaduan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50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12763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50.000 </a:t>
                      </a:r>
                      <a:r>
                        <a:rPr lang="en-US" sz="24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</a:tr>
              <a:tr h="443762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latin typeface="+mj-lt"/>
                          <a:ea typeface="Times New Roman"/>
                          <a:cs typeface="Times New Roman"/>
                        </a:rPr>
                        <a:t>Kapasitas terpakai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12763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latin typeface="+mj-lt"/>
                          <a:ea typeface="Times New Roman"/>
                          <a:cs typeface="Times New Roman"/>
                        </a:rPr>
                        <a:t>195.000 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</a:tr>
              <a:tr h="443762">
                <a:tc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latin typeface="+mj-lt"/>
                          <a:ea typeface="Times New Roman"/>
                          <a:cs typeface="Times New Roman"/>
                        </a:rPr>
                        <a:t>Kapasitas praktis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12763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latin typeface="+mj-lt"/>
                          <a:ea typeface="Times New Roman"/>
                          <a:cs typeface="Times New Roman"/>
                        </a:rPr>
                        <a:t>304.000 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</a:tr>
              <a:tr h="443762">
                <a:tc gridSpan="2">
                  <a:txBody>
                    <a:bodyPr/>
                    <a:lstStyle/>
                    <a:p>
                      <a:pPr marL="361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latin typeface="+mj-lt"/>
                          <a:ea typeface="Times New Roman"/>
                          <a:cs typeface="Times New Roman"/>
                        </a:rPr>
                        <a:t>Kapasitas tidak terpakai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080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12763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latin typeface="+mj-lt"/>
                          <a:ea typeface="Times New Roman"/>
                          <a:cs typeface="Times New Roman"/>
                        </a:rPr>
                        <a:t>109.000 menit</a:t>
                      </a:r>
                      <a:endParaRPr lang="en-US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6E7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57161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Perhitungan Kapasitas Yang Tidak Terpakai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2142258"/>
          <a:ext cx="8643998" cy="4501452"/>
        </p:xfrm>
        <a:graphic>
          <a:graphicData uri="http://schemas.openxmlformats.org/drawingml/2006/table">
            <a:tbl>
              <a:tblPr/>
              <a:tblGrid>
                <a:gridCol w="4908033"/>
                <a:gridCol w="2051118"/>
                <a:gridCol w="1684847"/>
              </a:tblGrid>
              <a:tr h="539124">
                <a:tc>
                  <a:txBody>
                    <a:bodyPr/>
                    <a:lstStyle/>
                    <a:p>
                      <a:pPr marL="2540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otal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bi</a:t>
                      </a:r>
                      <a:r>
                        <a:rPr lang="en-US" sz="2200" spc="-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ya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untuk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apasitas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sumber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d</a:t>
                      </a:r>
                      <a:r>
                        <a:rPr lang="en-US" sz="2200" spc="-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ya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disedia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an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: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id-ID" sz="2200" spc="10" dirty="0" smtClean="0">
                        <a:solidFill>
                          <a:srgbClr val="363435"/>
                        </a:solidFill>
                        <a:latin typeface="+mj-lt"/>
                        <a:ea typeface="Myriad Pro Light"/>
                        <a:cs typeface="Myriad Pro Light"/>
                      </a:endParaRPr>
                    </a:p>
                    <a:p>
                      <a:pPr marL="2540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p36.000.000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7292">
                <a:tc>
                  <a:txBody>
                    <a:bodyPr/>
                    <a:lstStyle/>
                    <a:p>
                      <a:pPr marL="2540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200" spc="-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embebanan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bi</a:t>
                      </a:r>
                      <a:r>
                        <a:rPr lang="en-US" sz="2200" spc="-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ya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aktivitas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1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: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7292">
                <a:tc>
                  <a:txBody>
                    <a:bodyPr/>
                    <a:lstStyle/>
                    <a:p>
                      <a:pPr marL="2540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2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emp</a:t>
                      </a:r>
                      <a:r>
                        <a:rPr lang="en-US" sz="2200" spc="-3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ose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s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spc="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u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spc="-3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: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100.00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0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transaks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×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1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p118,42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id-ID" sz="2200" spc="-10" dirty="0" smtClean="0">
                        <a:solidFill>
                          <a:srgbClr val="363435"/>
                        </a:solidFill>
                        <a:latin typeface="+mj-lt"/>
                        <a:ea typeface="Myriad Pro Light"/>
                        <a:cs typeface="Myriad Pro Light"/>
                      </a:endParaRPr>
                    </a:p>
                    <a:p>
                      <a:pPr marL="3556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200" spc="-10" dirty="0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spc="-20" dirty="0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p11.842.000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7292">
                <a:tc>
                  <a:txBody>
                    <a:bodyPr/>
                    <a:lstStyle/>
                    <a:p>
                      <a:pPr marL="2540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embuat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ta</a:t>
                      </a:r>
                      <a:r>
                        <a:rPr lang="en-US" sz="22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tu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edit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: 3.000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ta</a:t>
                      </a:r>
                      <a:r>
                        <a:rPr lang="en-US" sz="22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g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ihan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× </a:t>
                      </a:r>
                      <a:r>
                        <a:rPr lang="en-US" sz="2200" spc="1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p1.776,30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id-ID" sz="2200" spc="-10" dirty="0" smtClean="0">
                        <a:solidFill>
                          <a:srgbClr val="363435"/>
                        </a:solidFill>
                        <a:latin typeface="+mj-lt"/>
                        <a:ea typeface="Myriad Pro Light"/>
                        <a:cs typeface="Myriad Pro Light"/>
                      </a:endParaRPr>
                    </a:p>
                    <a:p>
                      <a:pPr marL="2794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200" spc="-10" dirty="0" err="1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</a:t>
                      </a:r>
                      <a:r>
                        <a:rPr lang="en-US" sz="2200" dirty="0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135" dirty="0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5.328.900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2286">
                <a:tc>
                  <a:txBody>
                    <a:bodyPr/>
                    <a:lstStyle/>
                    <a:p>
                      <a:pPr marL="2540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200" spc="-1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M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enangan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i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nasabah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: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1.00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0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2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pengadua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n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×</a:t>
                      </a:r>
                      <a:r>
                        <a:rPr lang="en-US" sz="2200" spc="-4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1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p5.921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id-ID" sz="2200" spc="10" dirty="0" smtClean="0">
                        <a:solidFill>
                          <a:srgbClr val="363435"/>
                        </a:solidFill>
                        <a:latin typeface="+mj-lt"/>
                        <a:ea typeface="Myriad Pro Light"/>
                        <a:cs typeface="Myriad Pro Light"/>
                      </a:endParaRPr>
                    </a:p>
                    <a:p>
                      <a:pPr marL="2540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200" spc="10" dirty="0" err="1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</a:t>
                      </a:r>
                      <a:r>
                        <a:rPr lang="en-US" sz="2200" dirty="0" smtClean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 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5.921.000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7292">
                <a:tc>
                  <a:txBody>
                    <a:bodyPr/>
                    <a:lstStyle/>
                    <a:p>
                      <a:pPr marL="20510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otal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bi</a:t>
                      </a:r>
                      <a:r>
                        <a:rPr lang="en-US" sz="2200" spc="-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ya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untuk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apasitas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</a:t>
                      </a:r>
                      <a:r>
                        <a:rPr lang="en-US" sz="2200" spc="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pa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ai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200" spc="1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p23.091.900</a:t>
                      </a:r>
                      <a:endParaRPr lang="en-US" sz="2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4130">
                <a:tc>
                  <a:txBody>
                    <a:bodyPr/>
                    <a:lstStyle/>
                    <a:p>
                      <a:pPr marL="20574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otal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bi</a:t>
                      </a:r>
                      <a:r>
                        <a:rPr lang="en-US" sz="2200" spc="-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ya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untuk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apasitas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tidak</a:t>
                      </a:r>
                      <a:r>
                        <a:rPr lang="en-US" sz="220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 </a:t>
                      </a:r>
                      <a:r>
                        <a:rPr lang="en-US" sz="2200" spc="-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t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e</a:t>
                      </a:r>
                      <a:r>
                        <a:rPr lang="en-US" sz="2200" spc="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pa</a:t>
                      </a:r>
                      <a:r>
                        <a:rPr lang="en-US" sz="2200" spc="25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k</a:t>
                      </a:r>
                      <a:r>
                        <a:rPr lang="en-US" sz="2200" dirty="0" err="1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ai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200" spc="-1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R</a:t>
                      </a:r>
                      <a:r>
                        <a:rPr lang="en-US" sz="2200" spc="-20" dirty="0">
                          <a:solidFill>
                            <a:srgbClr val="363435"/>
                          </a:solidFill>
                          <a:latin typeface="+mj-lt"/>
                          <a:ea typeface="Myriad Pro Light"/>
                          <a:cs typeface="Myriad Pro Light"/>
                        </a:rPr>
                        <a:t>p12.908.100</a:t>
                      </a:r>
                      <a:endParaRPr lang="en-US" sz="2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164305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Perhitungan Biaya Untuk Aktivitas Yang Tidak Terpakai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1050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</a:t>
            </a:r>
            <a:r>
              <a:rPr lang="en-US" dirty="0" smtClean="0">
                <a:latin typeface="+mj-lt"/>
              </a:rPr>
              <a:t>-</a:t>
            </a:r>
            <a:r>
              <a:rPr lang="en-US" i="1" dirty="0" smtClean="0">
                <a:latin typeface="+mj-lt"/>
              </a:rPr>
              <a:t>drive </a:t>
            </a:r>
            <a:r>
              <a:rPr lang="en-US" dirty="0" err="1" smtClean="0">
                <a:latin typeface="+mj-lt"/>
              </a:rPr>
              <a:t>waktu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membantu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manajemen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mengurangi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menghilangkan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kapasitas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terpakai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LAPORAN LABA RUGI UNTUK PERHITUNGAN H</a:t>
            </a:r>
            <a:r>
              <a:rPr lang="id-ID" sz="3200" b="1" dirty="0" smtClean="0">
                <a:latin typeface="+mj-lt"/>
              </a:rPr>
              <a:t>ARGA POKOK PRODUK</a:t>
            </a:r>
            <a:r>
              <a:rPr lang="en-US" sz="3200" b="1" dirty="0" smtClean="0">
                <a:latin typeface="+mj-lt"/>
              </a:rPr>
              <a:t> BERBASIS AKTIVITAS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248036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8</a:t>
            </a:r>
          </a:p>
          <a:p>
            <a:r>
              <a:rPr lang="en-US" sz="2000" dirty="0" err="1" smtClean="0">
                <a:latin typeface="+mj-lt"/>
              </a:rPr>
              <a:t>Laporan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laba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rugi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pendekatan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</a:t>
            </a:r>
            <a:r>
              <a:rPr lang="id-ID" sz="2000" dirty="0" smtClean="0">
                <a:latin typeface="+mj-lt"/>
              </a:rPr>
              <a:t>harga pokok produk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id-ID" dirty="0" smtClean="0"/>
              <a:t>Jika perusahaan menerapkan perhitungan harga pokok produk berbasis aktivitas, maka biaya dalam laporan laba rugi diklasifikasikan menjadi biaya bernilai tambah (</a:t>
            </a:r>
            <a:r>
              <a:rPr lang="id-ID" i="1" dirty="0" smtClean="0"/>
              <a:t>value added cost</a:t>
            </a:r>
            <a:r>
              <a:rPr lang="id-ID" dirty="0" smtClean="0"/>
              <a:t>) dan biaya tidak bernilai tambah (</a:t>
            </a:r>
            <a:r>
              <a:rPr lang="id-ID" i="1" dirty="0" smtClean="0"/>
              <a:t>non-value added cost</a:t>
            </a:r>
            <a:r>
              <a:rPr lang="id-ID" dirty="0" smtClean="0"/>
              <a:t>)  </a:t>
            </a:r>
          </a:p>
          <a:p>
            <a:r>
              <a:rPr lang="id-ID" dirty="0" smtClean="0"/>
              <a:t>Informasi ini akan memudahkan manajemen dalam melakukan efisiensi biaya dengan mengeliminasi biaya tidak bernilai tambah.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06" y="1643050"/>
            <a:ext cx="1928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6.15</a:t>
            </a:r>
          </a:p>
          <a:p>
            <a:r>
              <a:rPr lang="en-US" dirty="0" smtClean="0"/>
              <a:t>PT ABC</a:t>
            </a:r>
            <a:endParaRPr lang="id-ID" smtClean="0"/>
          </a:p>
          <a:p>
            <a:r>
              <a:rPr lang="en-US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2016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28794" y="1533548"/>
          <a:ext cx="6912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000"/>
                <a:gridCol w="1404000"/>
                <a:gridCol w="1584000"/>
                <a:gridCol w="1512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Bernilai</a:t>
                      </a:r>
                      <a:endParaRPr kumimoji="0" lang="en-US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Tambah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endParaRPr kumimoji="0" lang="en-US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Bernilai</a:t>
                      </a:r>
                      <a:r>
                        <a:rPr kumimoji="0"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Tambah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Rp100.000.000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Produksi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80975" indent="0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BBB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Rp18.000.000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2.000.000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20.000.000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80975" indent="0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BTK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Rp14.000.000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15.000.000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80975" indent="0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Overhead </a:t>
                      </a:r>
                      <a:r>
                        <a:rPr kumimoji="0" lang="en-US" sz="16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Pabrik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Rp20.000.000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5.000.000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25.000.000</a:t>
                      </a:r>
                      <a:endParaRPr lang="en-US" sz="1600" u="sng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Rp52.000.000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8.000.000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60.000.000</a:t>
                      </a:r>
                      <a:endParaRPr lang="en-US" sz="1600" u="sng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Laba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40.000.000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80975" indent="0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Penjualan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9.500.000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1.500.000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11.000.000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80975" indent="0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Adm.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Rp13.300.000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1.700.000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15.000.000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80975" indent="0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Rp22.800.000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3.200.000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26.000.000</a:t>
                      </a:r>
                      <a:endParaRPr lang="en-US" sz="1600" u="sng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180975" indent="0"/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Rp74.800.000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Rp11.200.000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Laba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Bersih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14.000.000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RANGKUMAN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8115328" cy="41052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Terdapat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metode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pembebanan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metode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penelusuran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penelusuran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driver, </a:t>
            </a:r>
            <a:r>
              <a:rPr lang="en-US" i="1" dirty="0" err="1" smtClean="0">
                <a:latin typeface="+mj-lt"/>
              </a:rPr>
              <a:t>dan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alokasi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Terdapat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empat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tingkat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tingkat</a:t>
            </a:r>
            <a:r>
              <a:rPr lang="en-US" dirty="0" smtClean="0">
                <a:latin typeface="+mj-lt"/>
              </a:rPr>
              <a:t> unit, </a:t>
            </a:r>
            <a:r>
              <a:rPr lang="en-US" i="1" dirty="0" smtClean="0">
                <a:latin typeface="+mj-lt"/>
              </a:rPr>
              <a:t>batch, </a:t>
            </a:r>
            <a:r>
              <a:rPr lang="en-US" i="1" dirty="0" err="1" smtClean="0">
                <a:latin typeface="+mj-lt"/>
              </a:rPr>
              <a:t>produk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err="1" smtClean="0">
                <a:latin typeface="+mj-lt"/>
              </a:rPr>
              <a:t>dan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fasilitas</a:t>
            </a:r>
            <a:r>
              <a:rPr lang="en-US" i="1" dirty="0" smtClean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volume </a:t>
            </a:r>
            <a:r>
              <a:rPr lang="en-US" dirty="0" err="1" smtClean="0">
                <a:latin typeface="+mj-lt"/>
              </a:rPr>
              <a:t>hanya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menggunakan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driver unit </a:t>
            </a:r>
            <a:r>
              <a:rPr lang="en-US" i="1" dirty="0" err="1" smtClean="0">
                <a:latin typeface="+mj-lt"/>
              </a:rPr>
              <a:t>untuk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membebankan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Perhitungan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pokok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berbasis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membebankan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menggunakan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driver yang </a:t>
            </a:r>
            <a:r>
              <a:rPr lang="en-US" i="1" dirty="0" err="1" smtClean="0">
                <a:latin typeface="+mj-lt"/>
              </a:rPr>
              <a:t>dapat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mencerminkan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perilaku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biaya</a:t>
            </a:r>
            <a:r>
              <a:rPr lang="en-US" i="1" dirty="0" smtClean="0">
                <a:latin typeface="+mj-lt"/>
              </a:rPr>
              <a:t> yang </a:t>
            </a:r>
            <a:r>
              <a:rPr lang="en-US" i="1" dirty="0" err="1" smtClean="0">
                <a:latin typeface="+mj-lt"/>
              </a:rPr>
              <a:t>dibebankan</a:t>
            </a:r>
            <a:r>
              <a:rPr lang="en-US" i="1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8115328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err="1" smtClean="0">
                <a:latin typeface="+mj-lt"/>
              </a:rPr>
              <a:t>Langkah-langkah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pokok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yaitu</a:t>
            </a:r>
            <a:r>
              <a:rPr lang="en-US" sz="2000" dirty="0" smtClean="0">
                <a:latin typeface="+mj-lt"/>
              </a:rPr>
              <a:t> (a) </a:t>
            </a:r>
            <a:r>
              <a:rPr lang="en-US" sz="2000" dirty="0" err="1" smtClean="0">
                <a:latin typeface="+mj-lt"/>
              </a:rPr>
              <a:t>mengidentifikasi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menentukan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driver </a:t>
            </a:r>
            <a:r>
              <a:rPr lang="en-US" sz="2000" i="1" dirty="0" err="1" smtClean="0">
                <a:latin typeface="+mj-lt"/>
              </a:rPr>
              <a:t>aktivitasnya</a:t>
            </a:r>
            <a:r>
              <a:rPr lang="en-US" sz="2000" i="1" dirty="0" smtClean="0">
                <a:latin typeface="+mj-lt"/>
              </a:rPr>
              <a:t>, (b) </a:t>
            </a:r>
            <a:r>
              <a:rPr lang="en-US" sz="2000" i="1" dirty="0" err="1" smtClean="0">
                <a:latin typeface="+mj-lt"/>
              </a:rPr>
              <a:t>mengidentifikasi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sumber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daya</a:t>
            </a:r>
            <a:r>
              <a:rPr lang="en-US" sz="2000" i="1" dirty="0" smtClean="0">
                <a:latin typeface="+mj-lt"/>
              </a:rPr>
              <a:t> yang </a:t>
            </a:r>
            <a:r>
              <a:rPr lang="en-US" sz="2000" i="1" dirty="0" err="1" smtClean="0">
                <a:latin typeface="+mj-lt"/>
              </a:rPr>
              <a:t>digunakan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oleh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setiap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menghitung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sumber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daya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serta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menentukan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driver </a:t>
            </a:r>
            <a:r>
              <a:rPr lang="en-US" sz="2000" i="1" dirty="0" err="1" smtClean="0">
                <a:latin typeface="+mj-lt"/>
              </a:rPr>
              <a:t>sumber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daya</a:t>
            </a:r>
            <a:r>
              <a:rPr lang="en-US" sz="2000" i="1" dirty="0" smtClean="0">
                <a:latin typeface="+mj-lt"/>
              </a:rPr>
              <a:t>, (c)  </a:t>
            </a:r>
            <a:r>
              <a:rPr lang="en-US" sz="2000" i="1" dirty="0" err="1" smtClean="0">
                <a:latin typeface="+mj-lt"/>
              </a:rPr>
              <a:t>membebankan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sumber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masing-masing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, (d) </a:t>
            </a:r>
            <a:r>
              <a:rPr lang="en-US" sz="2000" dirty="0" err="1" smtClean="0">
                <a:latin typeface="+mj-lt"/>
              </a:rPr>
              <a:t>mengklasifikasikan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berdasarkan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tingkat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driver </a:t>
            </a:r>
            <a:r>
              <a:rPr lang="en-US" sz="2000" i="1" dirty="0" err="1" smtClean="0">
                <a:latin typeface="+mj-lt"/>
              </a:rPr>
              <a:t>aktivitas</a:t>
            </a:r>
            <a:r>
              <a:rPr lang="en-US" sz="2000" i="1" dirty="0" smtClean="0">
                <a:latin typeface="+mj-lt"/>
              </a:rPr>
              <a:t>, (e) </a:t>
            </a:r>
            <a:r>
              <a:rPr lang="en-US" sz="2000" i="1" dirty="0" err="1" smtClean="0">
                <a:latin typeface="+mj-lt"/>
              </a:rPr>
              <a:t>menghitung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tarif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aktivitas</a:t>
            </a:r>
            <a:r>
              <a:rPr lang="en-US" sz="2000" i="1" dirty="0" smtClean="0">
                <a:latin typeface="+mj-lt"/>
              </a:rPr>
              <a:t>, </a:t>
            </a:r>
            <a:r>
              <a:rPr lang="en-US" sz="2000" i="1" dirty="0" err="1" smtClean="0">
                <a:latin typeface="+mj-lt"/>
              </a:rPr>
              <a:t>dan</a:t>
            </a:r>
            <a:r>
              <a:rPr lang="en-US" sz="2000" i="1" dirty="0" smtClean="0">
                <a:latin typeface="+mj-lt"/>
              </a:rPr>
              <a:t> (f) </a:t>
            </a:r>
            <a:r>
              <a:rPr lang="en-US" sz="2000" i="1" dirty="0" err="1" smtClean="0">
                <a:latin typeface="+mj-lt"/>
              </a:rPr>
              <a:t>membebankan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biaya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aktivitas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masing-masing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err="1" smtClean="0">
                <a:latin typeface="+mj-lt"/>
              </a:rPr>
              <a:t>Kelemahan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perhitungan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pokok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tradisional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adalah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karyawan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mengestimasi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waktu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dihabiskan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setiap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dilakukannya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total 100 </a:t>
            </a:r>
            <a:r>
              <a:rPr lang="en-US" sz="2000" dirty="0" err="1" smtClean="0">
                <a:latin typeface="+mj-lt"/>
              </a:rPr>
              <a:t>persen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memperhitungkan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waktu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terpakai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sehingga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tarif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menjadi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terlalu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tinggi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pokok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menjadi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akurat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571472" y="1752600"/>
            <a:ext cx="8115328" cy="2176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7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Perhitungan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berbasis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drive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waktu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membantu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mengurangi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cara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menghilangkan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kapasitas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terpakai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7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Format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laporan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laba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rugi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pendekatan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perhitungan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pokok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berbasis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mengklasifikasikan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berdasarkan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bernilai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tambah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bernilai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tambah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1928802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GAMBAR 6.3</a:t>
            </a:r>
          </a:p>
          <a:p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43240" y="2071678"/>
            <a:ext cx="1997174" cy="620334"/>
            <a:chOff x="2163712" y="530"/>
            <a:chExt cx="1997174" cy="620334"/>
          </a:xfrm>
        </p:grpSpPr>
        <p:sp>
          <p:nvSpPr>
            <p:cNvPr id="33" name="Rounded Rectangle 32"/>
            <p:cNvSpPr/>
            <p:nvPr/>
          </p:nvSpPr>
          <p:spPr>
            <a:xfrm>
              <a:off x="2163712" y="530"/>
              <a:ext cx="1997174" cy="6203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81881" y="18699"/>
              <a:ext cx="1960836" cy="583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Pelanggan</a:t>
              </a:r>
              <a:endParaRPr lang="en-US" sz="1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6200000" flipV="1">
            <a:off x="5532198" y="2103182"/>
            <a:ext cx="432000" cy="648000"/>
            <a:chOff x="3022725" y="659634"/>
            <a:chExt cx="279150" cy="232625"/>
          </a:xfrm>
        </p:grpSpPr>
        <p:sp>
          <p:nvSpPr>
            <p:cNvPr id="31" name="Right Arrow 30"/>
            <p:cNvSpPr/>
            <p:nvPr/>
          </p:nvSpPr>
          <p:spPr>
            <a:xfrm rot="5400000">
              <a:off x="3045987" y="636372"/>
              <a:ext cx="232625" cy="2791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2" name="Right Arrow 6"/>
            <p:cNvSpPr/>
            <p:nvPr/>
          </p:nvSpPr>
          <p:spPr>
            <a:xfrm>
              <a:off x="3078555" y="659635"/>
              <a:ext cx="167490" cy="162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88" y="2143116"/>
            <a:ext cx="1997174" cy="620334"/>
            <a:chOff x="2163712" y="931031"/>
            <a:chExt cx="1997174" cy="620334"/>
          </a:xfrm>
        </p:grpSpPr>
        <p:sp>
          <p:nvSpPr>
            <p:cNvPr id="29" name="Rounded Rectangle 28"/>
            <p:cNvSpPr/>
            <p:nvPr/>
          </p:nvSpPr>
          <p:spPr>
            <a:xfrm>
              <a:off x="2163712" y="931031"/>
              <a:ext cx="1997174" cy="6203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8"/>
            <p:cNvSpPr/>
            <p:nvPr/>
          </p:nvSpPr>
          <p:spPr>
            <a:xfrm>
              <a:off x="2181881" y="949200"/>
              <a:ext cx="1960836" cy="583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Produk</a:t>
              </a:r>
              <a:endParaRPr lang="en-US" sz="18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7286644" y="2923876"/>
            <a:ext cx="432000" cy="648000"/>
            <a:chOff x="3022725" y="1590136"/>
            <a:chExt cx="279150" cy="232625"/>
          </a:xfrm>
        </p:grpSpPr>
        <p:sp>
          <p:nvSpPr>
            <p:cNvPr id="27" name="Right Arrow 26"/>
            <p:cNvSpPr/>
            <p:nvPr/>
          </p:nvSpPr>
          <p:spPr>
            <a:xfrm rot="5400000">
              <a:off x="3045987" y="1566874"/>
              <a:ext cx="232625" cy="2791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8" name="Right Arrow 10"/>
            <p:cNvSpPr/>
            <p:nvPr/>
          </p:nvSpPr>
          <p:spPr>
            <a:xfrm>
              <a:off x="3078555" y="1590137"/>
              <a:ext cx="167490" cy="162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29388" y="3808798"/>
            <a:ext cx="1997174" cy="620334"/>
            <a:chOff x="2163712" y="1861532"/>
            <a:chExt cx="1997174" cy="620334"/>
          </a:xfrm>
        </p:grpSpPr>
        <p:sp>
          <p:nvSpPr>
            <p:cNvPr id="25" name="Rounded Rectangle 24"/>
            <p:cNvSpPr/>
            <p:nvPr/>
          </p:nvSpPr>
          <p:spPr>
            <a:xfrm>
              <a:off x="2163712" y="1861532"/>
              <a:ext cx="1997174" cy="6203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181881" y="1879701"/>
              <a:ext cx="1960836" cy="583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Aktivitas</a:t>
              </a:r>
              <a:endParaRPr lang="en-US" sz="1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5400000" flipV="1">
            <a:off x="5532198" y="3843674"/>
            <a:ext cx="432000" cy="648000"/>
            <a:chOff x="3022725" y="2520637"/>
            <a:chExt cx="279150" cy="232625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3045987" y="2497375"/>
              <a:ext cx="232625" cy="2791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4" name="Right Arrow 14"/>
            <p:cNvSpPr/>
            <p:nvPr/>
          </p:nvSpPr>
          <p:spPr>
            <a:xfrm>
              <a:off x="3078555" y="2520638"/>
              <a:ext cx="167490" cy="162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43240" y="3808798"/>
            <a:ext cx="1997174" cy="620334"/>
            <a:chOff x="2163712" y="2792034"/>
            <a:chExt cx="1997174" cy="620334"/>
          </a:xfrm>
        </p:grpSpPr>
        <p:sp>
          <p:nvSpPr>
            <p:cNvPr id="21" name="Rounded Rectangle 20"/>
            <p:cNvSpPr/>
            <p:nvPr/>
          </p:nvSpPr>
          <p:spPr>
            <a:xfrm>
              <a:off x="2163712" y="2792034"/>
              <a:ext cx="1997174" cy="6203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Rounded Rectangle 16"/>
            <p:cNvSpPr/>
            <p:nvPr/>
          </p:nvSpPr>
          <p:spPr>
            <a:xfrm>
              <a:off x="2181881" y="2810203"/>
              <a:ext cx="1960836" cy="583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Sumber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Daya</a:t>
              </a:r>
              <a:endParaRPr lang="en-US" sz="1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3857620" y="4737492"/>
            <a:ext cx="432000" cy="648000"/>
            <a:chOff x="3022725" y="3451138"/>
            <a:chExt cx="279150" cy="232625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3045987" y="3427876"/>
              <a:ext cx="232625" cy="27915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0" name="Right Arrow 18"/>
            <p:cNvSpPr/>
            <p:nvPr/>
          </p:nvSpPr>
          <p:spPr>
            <a:xfrm>
              <a:off x="3078555" y="3451139"/>
              <a:ext cx="167490" cy="162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43240" y="5666186"/>
            <a:ext cx="1997174" cy="620334"/>
            <a:chOff x="2163712" y="3722535"/>
            <a:chExt cx="1997174" cy="620334"/>
          </a:xfrm>
        </p:grpSpPr>
        <p:sp>
          <p:nvSpPr>
            <p:cNvPr id="17" name="Rounded Rectangle 16"/>
            <p:cNvSpPr/>
            <p:nvPr/>
          </p:nvSpPr>
          <p:spPr>
            <a:xfrm>
              <a:off x="2163712" y="3722535"/>
              <a:ext cx="1997174" cy="62033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8" name="Rounded Rectangle 20"/>
            <p:cNvSpPr/>
            <p:nvPr/>
          </p:nvSpPr>
          <p:spPr>
            <a:xfrm>
              <a:off x="2181881" y="3740704"/>
              <a:ext cx="1960836" cy="583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Biaya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Sumber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Daya</a:t>
              </a:r>
              <a:endParaRPr lang="en-US" sz="1800" kern="1200" dirty="0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1980</TotalTime>
  <Words>4572</Words>
  <Application>Microsoft Office PowerPoint</Application>
  <PresentationFormat>On-screen Show (4:3)</PresentationFormat>
  <Paragraphs>1239</Paragraphs>
  <Slides>90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0" baseType="lpstr">
      <vt:lpstr>Myriad Web</vt:lpstr>
      <vt:lpstr>Arial</vt:lpstr>
      <vt:lpstr>Calibri</vt:lpstr>
      <vt:lpstr>Myriad Pro</vt:lpstr>
      <vt:lpstr>Myriad Pro Light</vt:lpstr>
      <vt:lpstr>Symbol</vt:lpstr>
      <vt:lpstr>Times New Roman</vt:lpstr>
      <vt:lpstr>Tw Cen MT</vt:lpstr>
      <vt:lpstr>Wingdings</vt:lpstr>
      <vt:lpstr>PPt-Template_S4</vt:lpstr>
      <vt:lpstr>PERHITUNGAN HARGA POKOK PRODUK BERBASIS AKTIVITAS</vt:lpstr>
      <vt:lpstr>TUJUAN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Penelusuran Langsung </vt:lpstr>
      <vt:lpstr>Metode Penelusuran Driver </vt:lpstr>
      <vt:lpstr>PowerPoint Presentation</vt:lpstr>
      <vt:lpstr>PowerPoint Presentation</vt:lpstr>
      <vt:lpstr>PowerPoint Presentation</vt:lpstr>
      <vt:lpstr>Metode Alokasi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TABEL 6.4 Perbedaan antara Perhitungan Harga Pokok Produk Berbasis Volume dan Perhitungan Harga Pokok Produk Berbasis Aktivitas</vt:lpstr>
      <vt:lpstr>PowerPoint Presentation</vt:lpstr>
      <vt:lpstr>PowerPoint Presentation</vt:lpstr>
      <vt:lpstr>Contoh 3 – PT Keripik Buah Malang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TABEL 6.5  Perbedaan Langkah-Langkah Pembebanan BOP dalam Perhitungan HP Produk Berbasis Aktivitas dengan Perhitungan HP Produk Berbasis Volume</vt:lpstr>
      <vt:lpstr>PowerPoint Presentation</vt:lpstr>
      <vt:lpstr>Langkah 1: Identifikasi Aktivitas</vt:lpstr>
      <vt:lpstr>PowerPoint Presentation</vt:lpstr>
      <vt:lpstr>PowerPoint Presentation</vt:lpstr>
      <vt:lpstr>TABEL 6.6 Format Daftar Aktivitas pada  PT Bank Citra Indonesia</vt:lpstr>
      <vt:lpstr>PowerPoint Presentation</vt:lpstr>
      <vt:lpstr>Langkah 2: Identifikasi Sumber Daya, Biaya Sumber                              Daya,  dan  Driver Biaya Sumber Daya</vt:lpstr>
      <vt:lpstr>PowerPoint Presentation</vt:lpstr>
      <vt:lpstr>PowerPoint Presentation</vt:lpstr>
      <vt:lpstr>Langkah 3: Mengumpulkan Data Kapasitas                     Driver Biaya</vt:lpstr>
      <vt:lpstr>PowerPoint Presentation</vt:lpstr>
      <vt:lpstr>Langkah 4: Pembebanan Biaya Sumber Daya                    Ke Aktivitas</vt:lpstr>
      <vt:lpstr>PowerPoint Presentation</vt:lpstr>
      <vt:lpstr>PowerPoint Presentation</vt:lpstr>
      <vt:lpstr>Langkah 5: Pembebanan Biaya Aktivitas                    Pendukung</vt:lpstr>
      <vt:lpstr>PowerPoint Presentation</vt:lpstr>
      <vt:lpstr>Langkah 6: Pengklasifikasian Aktivitas</vt:lpstr>
      <vt:lpstr>PowerPoint Presentation</vt:lpstr>
      <vt:lpstr>Langkah 7: Menghitung Tarif Aktivitas</vt:lpstr>
      <vt:lpstr>PowerPoint Presentation</vt:lpstr>
      <vt:lpstr>Contoh Soal – PT Batam Electronic</vt:lpstr>
      <vt:lpstr>PowerPoint Presentation</vt:lpstr>
      <vt:lpstr>PowerPoint Presentation</vt:lpstr>
      <vt:lpstr>PowerPoint Presentation</vt:lpstr>
      <vt:lpstr>c. Perhitungan Harga Pokok Produk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Lenovo</cp:lastModifiedBy>
  <cp:revision>620</cp:revision>
  <dcterms:created xsi:type="dcterms:W3CDTF">2016-09-06T06:15:01Z</dcterms:created>
  <dcterms:modified xsi:type="dcterms:W3CDTF">2019-10-29T03:19:14Z</dcterms:modified>
</cp:coreProperties>
</file>