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 fontScale="90000"/>
          </a:bodyPr>
          <a:lstStyle/>
          <a:p>
            <a:r>
              <a:rPr lang="en-US" sz="6600" cap="none" dirty="0" err="1"/>
              <a:t>Pariwisata</a:t>
            </a:r>
            <a:r>
              <a:rPr lang="en-US" sz="6600" cap="none" dirty="0"/>
              <a:t> </a:t>
            </a:r>
            <a:r>
              <a:rPr lang="en-US" sz="6600" cap="none" dirty="0" err="1"/>
              <a:t>dalam</a:t>
            </a:r>
            <a:r>
              <a:rPr lang="en-US" sz="6600" cap="none" dirty="0"/>
              <a:t> </a:t>
            </a:r>
            <a:r>
              <a:rPr lang="en-US" sz="6600" cap="none" dirty="0" err="1"/>
              <a:t>Pembelajaran</a:t>
            </a:r>
            <a:r>
              <a:rPr lang="en-US" sz="6600" cap="none"/>
              <a:t> BIPA</a:t>
            </a:r>
            <a:endParaRPr lang="en-US" sz="66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 dirty="0"/>
              <a:t>Priska Filomena </a:t>
            </a:r>
            <a:r>
              <a:rPr lang="en-US" sz="2000" dirty="0" err="1"/>
              <a:t>Iku</a:t>
            </a:r>
            <a:endParaRPr lang="en-US" sz="2000" dirty="0"/>
          </a:p>
        </p:txBody>
      </p:sp>
      <p:pic>
        <p:nvPicPr>
          <p:cNvPr id="7" name="Picture 6" descr="Man looking at landscape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10DB-CE62-4C76-B5AF-369C8A9A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Wujud</a:t>
            </a:r>
            <a:r>
              <a:rPr lang="en-ID" dirty="0"/>
              <a:t> Teks </a:t>
            </a:r>
            <a:r>
              <a:rPr lang="en-ID" dirty="0" err="1"/>
              <a:t>Bertopik</a:t>
            </a:r>
            <a:r>
              <a:rPr lang="en-ID" dirty="0"/>
              <a:t> </a:t>
            </a:r>
            <a:r>
              <a:rPr lang="en-ID" dirty="0" err="1"/>
              <a:t>Wisata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Ajar BIPA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EC5-2ED7-4ABC-94B4-7AED2746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bertopik</a:t>
            </a:r>
            <a:r>
              <a:rPr lang="en-ID" dirty="0"/>
              <a:t> </a:t>
            </a:r>
            <a:r>
              <a:rPr lang="en-ID" dirty="0" err="1"/>
              <a:t>wisata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ajar BIPA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dikelompokkan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, audio, visual, dan multimodal.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ajar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B8C7C-B332-4B91-B3D6-C05AF84F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4" y="3062782"/>
            <a:ext cx="7164249" cy="30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7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90B9-014D-49EA-BAD2-97887413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Teks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A755-7633-46C9-830E-7923D700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D" sz="3200" dirty="0" err="1"/>
              <a:t>Jenis</a:t>
            </a:r>
            <a:r>
              <a:rPr lang="en-ID" sz="3200" dirty="0"/>
              <a:t> </a:t>
            </a:r>
            <a:r>
              <a:rPr lang="en-ID" sz="3200" dirty="0" err="1"/>
              <a:t>teks</a:t>
            </a:r>
            <a:r>
              <a:rPr lang="en-ID" sz="3200" dirty="0"/>
              <a:t> yang </a:t>
            </a:r>
            <a:r>
              <a:rPr lang="en-ID" sz="3200" dirty="0" err="1"/>
              <a:t>memuat</a:t>
            </a:r>
            <a:r>
              <a:rPr lang="en-ID" sz="3200" dirty="0"/>
              <a:t> </a:t>
            </a:r>
            <a:r>
              <a:rPr lang="en-ID" sz="3200" dirty="0" err="1"/>
              <a:t>topik</a:t>
            </a:r>
            <a:r>
              <a:rPr lang="en-ID" sz="3200" dirty="0"/>
              <a:t> </a:t>
            </a:r>
            <a:r>
              <a:rPr lang="en-ID" sz="3200" dirty="0" err="1"/>
              <a:t>wisata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lain </a:t>
            </a:r>
            <a:r>
              <a:rPr lang="en-ID" sz="3200" dirty="0" err="1"/>
              <a:t>teks</a:t>
            </a:r>
            <a:r>
              <a:rPr lang="en-ID" sz="3200" dirty="0"/>
              <a:t> </a:t>
            </a:r>
            <a:r>
              <a:rPr lang="en-ID" sz="3200" dirty="0" err="1"/>
              <a:t>narasi</a:t>
            </a:r>
            <a:r>
              <a:rPr lang="en-ID" sz="3200" dirty="0"/>
              <a:t>, </a:t>
            </a:r>
            <a:r>
              <a:rPr lang="en-ID" sz="3200" dirty="0" err="1"/>
              <a:t>deskripsi</a:t>
            </a:r>
            <a:r>
              <a:rPr lang="en-ID" sz="3200" dirty="0"/>
              <a:t>, </a:t>
            </a:r>
            <a:r>
              <a:rPr lang="en-ID" sz="3200" dirty="0" err="1"/>
              <a:t>argumentasi</a:t>
            </a:r>
            <a:r>
              <a:rPr lang="en-ID" sz="3200" dirty="0"/>
              <a:t>, </a:t>
            </a:r>
            <a:r>
              <a:rPr lang="en-ID" sz="3200" dirty="0" err="1"/>
              <a:t>eksposisi</a:t>
            </a:r>
            <a:r>
              <a:rPr lang="en-ID" sz="3200" dirty="0"/>
              <a:t>, dialog, dan dialog. Teks yang paling </a:t>
            </a:r>
            <a:r>
              <a:rPr lang="en-ID" sz="3200" dirty="0" err="1"/>
              <a:t>sering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teks</a:t>
            </a:r>
            <a:r>
              <a:rPr lang="en-ID" sz="3200" dirty="0"/>
              <a:t> </a:t>
            </a:r>
            <a:r>
              <a:rPr lang="en-ID" sz="3200" dirty="0" err="1"/>
              <a:t>narasi</a:t>
            </a:r>
            <a:r>
              <a:rPr lang="en-ID" sz="3200" dirty="0"/>
              <a:t> dan dialog. Teks-</a:t>
            </a:r>
            <a:r>
              <a:rPr lang="en-ID" sz="3200" dirty="0" err="1"/>
              <a:t>teks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diadaptasi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berbagai</a:t>
            </a:r>
            <a:r>
              <a:rPr lang="en-ID" sz="3200" dirty="0"/>
              <a:t> </a:t>
            </a:r>
            <a:r>
              <a:rPr lang="en-ID" sz="3200" dirty="0" err="1"/>
              <a:t>sumber</a:t>
            </a:r>
            <a:r>
              <a:rPr lang="en-ID" sz="3200" dirty="0"/>
              <a:t> </a:t>
            </a:r>
            <a:r>
              <a:rPr lang="en-ID" sz="3200" dirty="0" err="1"/>
              <a:t>seperti</a:t>
            </a:r>
            <a:r>
              <a:rPr lang="en-ID" sz="3200" dirty="0"/>
              <a:t> blog, </a:t>
            </a:r>
            <a:r>
              <a:rPr lang="en-ID" sz="3200" dirty="0" err="1"/>
              <a:t>laman</a:t>
            </a:r>
            <a:r>
              <a:rPr lang="en-ID" sz="3200" dirty="0"/>
              <a:t> web, dan </a:t>
            </a:r>
            <a:r>
              <a:rPr lang="en-ID" sz="3200" dirty="0" err="1"/>
              <a:t>youtube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25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1FE-DCCD-4DB7-8C6F-657367BB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E45B-3CBC-47A0-A6A2-45C5F8F1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para </a:t>
            </a:r>
            <a:r>
              <a:rPr lang="en-US" dirty="0" err="1"/>
              <a:t>pembelajar</a:t>
            </a:r>
            <a:r>
              <a:rPr lang="en-US" dirty="0"/>
              <a:t> BIPA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dan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di Indonesia. 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pembelajar</a:t>
            </a:r>
            <a:r>
              <a:rPr lang="en-US" dirty="0"/>
              <a:t> BIPA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Indonesia.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pembelajar</a:t>
            </a:r>
            <a:r>
              <a:rPr lang="en-US" dirty="0"/>
              <a:t> BIPA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yang focus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dan </a:t>
            </a:r>
            <a:r>
              <a:rPr lang="en-US" dirty="0" err="1"/>
              <a:t>pekerjaan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492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12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Daftar Pustaka </a:t>
            </a:r>
          </a:p>
        </p:txBody>
      </p:sp>
      <p:pic>
        <p:nvPicPr>
          <p:cNvPr id="5" name="Picture 4" descr="Airport">
            <a:extLst>
              <a:ext uri="{FF2B5EF4-FFF2-40B4-BE49-F238E27FC236}">
                <a16:creationId xmlns:a16="http://schemas.microsoft.com/office/drawing/2014/main" id="{E4D3CE1D-3DAE-4798-AD0B-2A9034A1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1388" y="256364"/>
            <a:ext cx="4200395" cy="635218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FE17B-563C-47DC-8BF8-99719D13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612" y="2266122"/>
            <a:ext cx="7032075" cy="3829878"/>
          </a:xfrm>
        </p:spPr>
        <p:txBody>
          <a:bodyPr/>
          <a:lstStyle/>
          <a:p>
            <a:r>
              <a:rPr lang="en-ID" dirty="0"/>
              <a:t>Ari </a:t>
            </a:r>
            <a:r>
              <a:rPr lang="en-ID" dirty="0" err="1"/>
              <a:t>Kusmiatun</a:t>
            </a:r>
            <a:r>
              <a:rPr lang="en-ID" dirty="0"/>
              <a:t>. (2021). Seminar Nasional “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, Bahasa, Sastra, dan </a:t>
            </a:r>
            <a:r>
              <a:rPr lang="en-ID" dirty="0" err="1"/>
              <a:t>Pembelajarannya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Pariwisata</a:t>
            </a:r>
            <a:r>
              <a:rPr lang="en-ID" dirty="0"/>
              <a:t> dan </a:t>
            </a:r>
            <a:r>
              <a:rPr lang="en-ID" dirty="0" err="1"/>
              <a:t>Industri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”. 458-475 </a:t>
            </a:r>
            <a:br>
              <a:rPr lang="en-ID" dirty="0"/>
            </a:br>
            <a:endParaRPr lang="en-ID" dirty="0"/>
          </a:p>
          <a:p>
            <a:r>
              <a:rPr lang="en-ID" dirty="0" err="1"/>
              <a:t>Syifa</a:t>
            </a:r>
            <a:r>
              <a:rPr lang="en-ID" dirty="0"/>
              <a:t> </a:t>
            </a:r>
            <a:r>
              <a:rPr lang="en-ID" dirty="0" err="1"/>
              <a:t>Nauval</a:t>
            </a:r>
            <a:r>
              <a:rPr lang="en-ID" dirty="0"/>
              <a:t> </a:t>
            </a:r>
            <a:r>
              <a:rPr lang="en-ID" dirty="0" err="1"/>
              <a:t>Muftia</a:t>
            </a:r>
            <a:r>
              <a:rPr lang="en-ID" dirty="0"/>
              <a:t>. (12 </a:t>
            </a:r>
            <a:r>
              <a:rPr lang="en-ID" dirty="0" err="1"/>
              <a:t>Januari</a:t>
            </a:r>
            <a:r>
              <a:rPr lang="en-ID" dirty="0"/>
              <a:t> 2022). </a:t>
            </a:r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Pariwisata</a:t>
            </a:r>
            <a:r>
              <a:rPr lang="en-ID" dirty="0"/>
              <a:t> Indonesia </a:t>
            </a:r>
            <a:r>
              <a:rPr lang="en-ID" dirty="0" err="1"/>
              <a:t>melalui</a:t>
            </a:r>
            <a:r>
              <a:rPr lang="en-ID" dirty="0"/>
              <a:t> BIPA. https://jabartoday.com/memulihkan-pariwisata-indonesia-melalui-bipa/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4" name="Picture 3" descr="Two people climbing a mountain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 err="1"/>
              <a:t>Pengantar</a:t>
            </a:r>
            <a:endParaRPr lang="en-US" dirty="0"/>
          </a:p>
        </p:txBody>
      </p:sp>
      <p:pic>
        <p:nvPicPr>
          <p:cNvPr id="7" name="Picture 6" descr="Woman on top of a hill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0" r="1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9ED3F-8D7D-43A6-AE77-DCA1A0736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ID" dirty="0" err="1"/>
              <a:t>Tujuan</a:t>
            </a:r>
            <a:r>
              <a:rPr lang="en-ID" dirty="0"/>
              <a:t> orang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berkunjung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Indonesia </a:t>
            </a:r>
            <a:r>
              <a:rPr lang="en-ID" dirty="0" err="1"/>
              <a:t>tentunya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sekedar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menikmati</a:t>
            </a:r>
            <a:r>
              <a:rPr lang="en-ID" dirty="0"/>
              <a:t> </a:t>
            </a:r>
            <a:r>
              <a:rPr lang="en-ID" dirty="0" err="1"/>
              <a:t>keindahan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dan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bangs </a:t>
            </a:r>
            <a:r>
              <a:rPr lang="en-ID" dirty="0" err="1"/>
              <a:t>kita</a:t>
            </a:r>
            <a:r>
              <a:rPr lang="en-ID" dirty="0"/>
              <a:t>.  Sebagian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lain.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, </a:t>
            </a:r>
            <a:r>
              <a:rPr lang="en-ID" dirty="0" err="1"/>
              <a:t>belajar</a:t>
            </a:r>
            <a:r>
              <a:rPr lang="en-ID" dirty="0"/>
              <a:t>, </a:t>
            </a:r>
            <a:r>
              <a:rPr lang="en-ID" dirty="0" err="1"/>
              <a:t>berinvestasi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mugkin</a:t>
            </a:r>
            <a:r>
              <a:rPr lang="en-ID" dirty="0"/>
              <a:t> juga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riset</a:t>
            </a:r>
            <a:r>
              <a:rPr lang="en-ID" dirty="0"/>
              <a:t> (</a:t>
            </a:r>
            <a:r>
              <a:rPr lang="en-ID" dirty="0" err="1"/>
              <a:t>Muftia</a:t>
            </a:r>
            <a:r>
              <a:rPr lang="en-ID" dirty="0"/>
              <a:t>, 2022)</a:t>
            </a:r>
          </a:p>
          <a:p>
            <a:pPr marL="45720" indent="0">
              <a:buNone/>
            </a:pPr>
            <a:r>
              <a:rPr lang="en-ID" dirty="0"/>
              <a:t> Para </a:t>
            </a:r>
            <a:r>
              <a:rPr lang="en-ID" dirty="0" err="1"/>
              <a:t>turis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dunia </a:t>
            </a:r>
            <a:r>
              <a:rPr lang="en-ID" dirty="0" err="1"/>
              <a:t>pariwisata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penyelenggaraan</a:t>
            </a:r>
            <a:r>
              <a:rPr lang="en-ID" dirty="0"/>
              <a:t> program BIPA. Para </a:t>
            </a:r>
            <a:r>
              <a:rPr lang="en-ID" dirty="0" err="1"/>
              <a:t>wisatawan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Vacation Study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liburan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kursus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Indonesia,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lapangan</a:t>
            </a:r>
            <a:r>
              <a:rPr lang="en-ID" dirty="0"/>
              <a:t>,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Indonesia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pangsa</a:t>
            </a:r>
            <a:r>
              <a:rPr lang="en-ID" dirty="0"/>
              <a:t> yang </a:t>
            </a:r>
            <a:r>
              <a:rPr lang="en-ID" dirty="0" err="1"/>
              <a:t>bagus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dan </a:t>
            </a:r>
            <a:r>
              <a:rPr lang="en-ID" dirty="0" err="1"/>
              <a:t>budaya</a:t>
            </a:r>
            <a:r>
              <a:rPr lang="en-ID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2AEB-E364-4DED-BC43-541F872E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Pemelajar</a:t>
            </a:r>
            <a:r>
              <a:rPr lang="en-US" dirty="0"/>
              <a:t> BIPA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D85C-29D1-4972-82AF-614D120FE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, para </a:t>
            </a:r>
            <a:r>
              <a:rPr lang="en-ID" sz="2800" dirty="0" err="1"/>
              <a:t>mahasiswa</a:t>
            </a:r>
            <a:r>
              <a:rPr lang="en-ID" sz="2800" dirty="0"/>
              <a:t> </a:t>
            </a:r>
            <a:r>
              <a:rPr lang="en-ID" sz="2800" dirty="0" err="1"/>
              <a:t>asing</a:t>
            </a:r>
            <a:r>
              <a:rPr lang="en-ID" sz="2800" dirty="0"/>
              <a:t>  </a:t>
            </a:r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minat</a:t>
            </a:r>
            <a:r>
              <a:rPr lang="en-ID" sz="2800" dirty="0"/>
              <a:t> pada </a:t>
            </a:r>
            <a:r>
              <a:rPr lang="en-ID" sz="2800" dirty="0" err="1"/>
              <a:t>bidang</a:t>
            </a:r>
            <a:r>
              <a:rPr lang="en-ID" sz="2800" dirty="0"/>
              <a:t> </a:t>
            </a:r>
            <a:r>
              <a:rPr lang="en-ID" sz="2800" dirty="0" err="1"/>
              <a:t>wisata</a:t>
            </a:r>
            <a:r>
              <a:rPr lang="en-ID" sz="2800" dirty="0"/>
              <a:t>, </a:t>
            </a:r>
            <a:r>
              <a:rPr lang="en-ID" sz="2800" dirty="0" err="1"/>
              <a:t>kuliner</a:t>
            </a:r>
            <a:r>
              <a:rPr lang="en-ID" sz="2800" dirty="0"/>
              <a:t>, dan </a:t>
            </a:r>
            <a:r>
              <a:rPr lang="en-ID" sz="2800" dirty="0" err="1"/>
              <a:t>hiburan</a:t>
            </a:r>
            <a:r>
              <a:rPr lang="en-ID" sz="2800" dirty="0"/>
              <a:t>. </a:t>
            </a:r>
            <a:r>
              <a:rPr lang="en-ID" sz="2800" dirty="0" err="1"/>
              <a:t>Mahasiswa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menyukai</a:t>
            </a:r>
            <a:r>
              <a:rPr lang="en-ID" sz="2800" dirty="0"/>
              <a:t> </a:t>
            </a:r>
            <a:r>
              <a:rPr lang="en-ID" sz="2800" dirty="0" err="1"/>
              <a:t>topik-topik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alam</a:t>
            </a:r>
            <a:r>
              <a:rPr lang="en-ID" sz="2800" dirty="0"/>
              <a:t> Indonesia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indah</a:t>
            </a:r>
            <a:r>
              <a:rPr lang="en-ID" sz="2800" dirty="0"/>
              <a:t>, </a:t>
            </a:r>
            <a:r>
              <a:rPr lang="en-ID" sz="2800" dirty="0" err="1"/>
              <a:t>kuliner</a:t>
            </a:r>
            <a:r>
              <a:rPr lang="en-ID" sz="2800" dirty="0"/>
              <a:t> Indonesia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bervariasi</a:t>
            </a:r>
            <a:r>
              <a:rPr lang="en-ID" sz="2800" dirty="0"/>
              <a:t>, </a:t>
            </a:r>
            <a:r>
              <a:rPr lang="en-ID" sz="2800" dirty="0" err="1"/>
              <a:t>hiburan</a:t>
            </a:r>
            <a:r>
              <a:rPr lang="en-ID" sz="2800" dirty="0"/>
              <a:t> Indonesia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santai</a:t>
            </a:r>
            <a:r>
              <a:rPr lang="en-ID" sz="2800" dirty="0"/>
              <a:t>, dan </a:t>
            </a:r>
            <a:r>
              <a:rPr lang="en-ID" sz="2800" dirty="0" err="1"/>
              <a:t>budaya</a:t>
            </a:r>
            <a:r>
              <a:rPr lang="en-ID" sz="2800" dirty="0"/>
              <a:t> Indonesia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beragam</a:t>
            </a:r>
            <a:r>
              <a:rPr lang="en-ID" sz="2800" dirty="0"/>
              <a:t>.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Kusmiatun</a:t>
            </a:r>
            <a:r>
              <a:rPr lang="en-ID" sz="2800" dirty="0"/>
              <a:t> &amp; </a:t>
            </a:r>
            <a:r>
              <a:rPr lang="en-ID" sz="2800" dirty="0" err="1"/>
              <a:t>Siroj</a:t>
            </a:r>
            <a:r>
              <a:rPr lang="en-ID" sz="2800" dirty="0"/>
              <a:t> (2015) juga </a:t>
            </a:r>
            <a:r>
              <a:rPr lang="en-ID" sz="2800" dirty="0" err="1"/>
              <a:t>menyatakan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 </a:t>
            </a:r>
            <a:r>
              <a:rPr lang="en-ID" sz="2800" dirty="0" err="1"/>
              <a:t>bangsa</a:t>
            </a:r>
            <a:r>
              <a:rPr lang="en-ID" sz="2800" dirty="0"/>
              <a:t> lain </a:t>
            </a:r>
            <a:r>
              <a:rPr lang="en-ID" sz="2800" dirty="0" err="1"/>
              <a:t>mempelajari</a:t>
            </a:r>
            <a:r>
              <a:rPr lang="en-ID" sz="2800" dirty="0"/>
              <a:t> </a:t>
            </a:r>
            <a:r>
              <a:rPr lang="en-ID" sz="2800" dirty="0" err="1"/>
              <a:t>bahasa</a:t>
            </a:r>
            <a:r>
              <a:rPr lang="en-ID" sz="2800" dirty="0"/>
              <a:t> Indonesia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berkomunikasi</a:t>
            </a:r>
            <a:r>
              <a:rPr lang="en-ID" sz="2800" dirty="0"/>
              <a:t>.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demikian</a:t>
            </a:r>
            <a:r>
              <a:rPr lang="en-ID" sz="2800" dirty="0"/>
              <a:t>,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adanya</a:t>
            </a:r>
            <a:r>
              <a:rPr lang="en-ID" sz="2800" dirty="0"/>
              <a:t> </a:t>
            </a:r>
            <a:r>
              <a:rPr lang="en-ID" sz="2800" dirty="0" err="1"/>
              <a:t>sinkronisasi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BIPA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fungsionalisasi</a:t>
            </a:r>
            <a:r>
              <a:rPr lang="en-ID" sz="2800" dirty="0"/>
              <a:t> </a:t>
            </a:r>
            <a:r>
              <a:rPr lang="en-ID" sz="2800" dirty="0" err="1"/>
              <a:t>bahasa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66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4786-3E8A-4476-95DA-2014366D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BIPA dan </a:t>
            </a:r>
            <a:r>
              <a:rPr lang="en-US" dirty="0" err="1"/>
              <a:t>Pariwisata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A68C-7A68-4679-99FB-02B2246D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sz="2800" dirty="0" err="1"/>
              <a:t>Pariwisata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salah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yang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diminati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BIPA.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konseptual</a:t>
            </a:r>
            <a:r>
              <a:rPr lang="en-ID" sz="2800" dirty="0"/>
              <a:t>, </a:t>
            </a:r>
            <a:r>
              <a:rPr lang="en-ID" sz="2800" dirty="0" err="1"/>
              <a:t>menurut</a:t>
            </a:r>
            <a:r>
              <a:rPr lang="en-ID" sz="2800" dirty="0"/>
              <a:t> </a:t>
            </a:r>
            <a:r>
              <a:rPr lang="en-ID" sz="2800" dirty="0" err="1"/>
              <a:t>Pendit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Ari </a:t>
            </a:r>
            <a:r>
              <a:rPr lang="en-ID" sz="2800" dirty="0" err="1"/>
              <a:t>Kusmiatun</a:t>
            </a:r>
            <a:r>
              <a:rPr lang="en-ID" sz="2800" dirty="0"/>
              <a:t>  (2021: 460), </a:t>
            </a:r>
            <a:r>
              <a:rPr lang="en-ID" sz="2800" dirty="0" err="1"/>
              <a:t>pariwisata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proses </a:t>
            </a:r>
            <a:r>
              <a:rPr lang="en-ID" sz="2800" dirty="0" err="1"/>
              <a:t>kepergian</a:t>
            </a:r>
            <a:r>
              <a:rPr lang="en-ID" sz="2800" dirty="0"/>
              <a:t> </a:t>
            </a:r>
            <a:r>
              <a:rPr lang="en-ID" sz="2800" dirty="0" err="1"/>
              <a:t>sementara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menuju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lain di </a:t>
            </a:r>
            <a:r>
              <a:rPr lang="en-ID" sz="2800" dirty="0" err="1"/>
              <a:t>luar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</a:t>
            </a:r>
            <a:r>
              <a:rPr lang="en-ID" sz="2800" dirty="0" err="1"/>
              <a:t>tinggalnya</a:t>
            </a:r>
            <a:r>
              <a:rPr lang="en-ID" sz="2800" dirty="0"/>
              <a:t>. </a:t>
            </a:r>
            <a:r>
              <a:rPr lang="en-ID" sz="2800" dirty="0" err="1"/>
              <a:t>Sejalan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, </a:t>
            </a:r>
            <a:r>
              <a:rPr lang="en-ID" sz="2800" dirty="0" err="1"/>
              <a:t>pariwisata</a:t>
            </a:r>
            <a:r>
              <a:rPr lang="en-ID" sz="2800" dirty="0"/>
              <a:t>, </a:t>
            </a:r>
            <a:r>
              <a:rPr lang="en-ID" sz="2800" dirty="0" err="1"/>
              <a:t>menurut</a:t>
            </a:r>
            <a:r>
              <a:rPr lang="en-ID" sz="2800" dirty="0"/>
              <a:t> Spillane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Kusmiatun</a:t>
            </a:r>
            <a:r>
              <a:rPr lang="en-ID" sz="2800" dirty="0"/>
              <a:t> (2021: 460),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perjalanan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lain yang </a:t>
            </a:r>
            <a:r>
              <a:rPr lang="en-ID" sz="2800" dirty="0" err="1"/>
              <a:t>bersifat</a:t>
            </a:r>
            <a:r>
              <a:rPr lang="en-ID" sz="2800" dirty="0"/>
              <a:t> </a:t>
            </a:r>
            <a:r>
              <a:rPr lang="en-ID" sz="2800" dirty="0" err="1"/>
              <a:t>sementara</a:t>
            </a:r>
            <a:r>
              <a:rPr lang="en-ID" sz="2800" dirty="0"/>
              <a:t> dan </a:t>
            </a:r>
            <a:r>
              <a:rPr lang="en-ID" sz="2800" dirty="0" err="1"/>
              <a:t>dilakukan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r>
              <a:rPr lang="en-ID" sz="2800" dirty="0"/>
              <a:t> </a:t>
            </a:r>
            <a:r>
              <a:rPr lang="en-ID" sz="2800" dirty="0" err="1"/>
              <a:t>ataupun</a:t>
            </a:r>
            <a:r>
              <a:rPr lang="en-ID" sz="2800" dirty="0"/>
              <a:t> </a:t>
            </a:r>
            <a:r>
              <a:rPr lang="en-ID" sz="2800" dirty="0" err="1"/>
              <a:t>kelompok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usaha</a:t>
            </a:r>
            <a:r>
              <a:rPr lang="en-ID" sz="2800" dirty="0"/>
              <a:t> </a:t>
            </a:r>
            <a:r>
              <a:rPr lang="en-ID" sz="2800" dirty="0" err="1"/>
              <a:t>mencari</a:t>
            </a:r>
            <a:r>
              <a:rPr lang="en-ID" sz="2800" dirty="0"/>
              <a:t> </a:t>
            </a:r>
            <a:r>
              <a:rPr lang="en-ID" sz="2800" dirty="0" err="1"/>
              <a:t>keseimbangan</a:t>
            </a:r>
            <a:r>
              <a:rPr lang="en-ID" sz="2800" dirty="0"/>
              <a:t> dan </a:t>
            </a:r>
            <a:r>
              <a:rPr lang="en-ID" sz="2800" dirty="0" err="1"/>
              <a:t>keserasian</a:t>
            </a:r>
            <a:r>
              <a:rPr lang="en-ID" sz="2800" dirty="0"/>
              <a:t> </a:t>
            </a:r>
            <a:r>
              <a:rPr lang="en-ID" sz="2800" dirty="0" err="1"/>
              <a:t>serta</a:t>
            </a:r>
            <a:r>
              <a:rPr lang="en-ID" sz="2800" dirty="0"/>
              <a:t> </a:t>
            </a:r>
            <a:r>
              <a:rPr lang="en-ID" sz="2800" dirty="0" err="1"/>
              <a:t>kebahagiaan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lingkungan</a:t>
            </a:r>
            <a:r>
              <a:rPr lang="en-ID" sz="2800" dirty="0"/>
              <a:t> </a:t>
            </a:r>
            <a:r>
              <a:rPr lang="en-ID" sz="2800" dirty="0" err="1"/>
              <a:t>hidup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dimensi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, </a:t>
            </a:r>
            <a:r>
              <a:rPr lang="en-ID" sz="2800" dirty="0" err="1"/>
              <a:t>budaya</a:t>
            </a:r>
            <a:r>
              <a:rPr lang="en-ID" sz="2800" dirty="0"/>
              <a:t>, </a:t>
            </a:r>
            <a:r>
              <a:rPr lang="en-ID" sz="2800" dirty="0" err="1"/>
              <a:t>alam</a:t>
            </a:r>
            <a:r>
              <a:rPr lang="en-ID" sz="2800" dirty="0"/>
              <a:t> dan </a:t>
            </a:r>
            <a:r>
              <a:rPr lang="en-ID" sz="2800" dirty="0" err="1"/>
              <a:t>ilmu</a:t>
            </a:r>
            <a:r>
              <a:rPr lang="en-ID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617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D54F-7EBC-4960-B6EE-4034C860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4639-5170-410F-9373-5E4DD99C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0" i="0" dirty="0">
                <a:effectLst/>
              </a:rPr>
              <a:t>Ada </a:t>
            </a:r>
            <a:r>
              <a:rPr lang="en-ID" sz="2800" b="0" i="0" dirty="0" err="1">
                <a:effectLst/>
              </a:rPr>
              <a:t>dua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seri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bahan</a:t>
            </a:r>
            <a:r>
              <a:rPr lang="en-ID" sz="2800" b="0" i="0" dirty="0">
                <a:effectLst/>
              </a:rPr>
              <a:t> ajar yang </a:t>
            </a:r>
            <a:r>
              <a:rPr lang="en-ID" sz="2800" b="0" i="0" dirty="0" err="1">
                <a:effectLst/>
              </a:rPr>
              <a:t>dianalisis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dalam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penelitian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ini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yaitu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1" dirty="0" err="1">
                <a:effectLst/>
              </a:rPr>
              <a:t>Sahabatku</a:t>
            </a:r>
            <a:r>
              <a:rPr lang="en-ID" sz="2800" b="0" i="1" dirty="0">
                <a:effectLst/>
              </a:rPr>
              <a:t> Indonesia Level A1 – C2 </a:t>
            </a:r>
            <a:r>
              <a:rPr lang="en-ID" sz="2800" b="0" i="0" dirty="0" err="1">
                <a:effectLst/>
              </a:rPr>
              <a:t>untuk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umum</a:t>
            </a:r>
            <a:r>
              <a:rPr lang="en-ID" sz="2800" b="0" i="0" dirty="0">
                <a:effectLst/>
              </a:rPr>
              <a:t>, dan </a:t>
            </a:r>
            <a:r>
              <a:rPr lang="en-ID" sz="2800" b="0" i="1" dirty="0">
                <a:effectLst/>
              </a:rPr>
              <a:t>Modul BIPA UNY Level Dasar dan </a:t>
            </a:r>
            <a:r>
              <a:rPr lang="en-ID" sz="2800" b="0" i="1" dirty="0" err="1">
                <a:effectLst/>
              </a:rPr>
              <a:t>Menengah</a:t>
            </a:r>
            <a:r>
              <a:rPr lang="en-ID" sz="2800" b="0" i="0" dirty="0">
                <a:effectLst/>
              </a:rPr>
              <a:t>. </a:t>
            </a:r>
            <a:r>
              <a:rPr lang="en-ID" sz="2800" b="0" i="0" dirty="0" err="1">
                <a:effectLst/>
              </a:rPr>
              <a:t>Bahan</a:t>
            </a:r>
            <a:r>
              <a:rPr lang="en-ID" sz="2800" b="0" i="0" dirty="0">
                <a:effectLst/>
              </a:rPr>
              <a:t> ajar </a:t>
            </a:r>
            <a:r>
              <a:rPr lang="en-ID" sz="2800" b="0" i="1" dirty="0" err="1">
                <a:effectLst/>
              </a:rPr>
              <a:t>Sahabatku</a:t>
            </a:r>
            <a:r>
              <a:rPr lang="en-ID" sz="2800" b="0" i="1" dirty="0">
                <a:effectLst/>
              </a:rPr>
              <a:t> Indonesia Level A1 </a:t>
            </a:r>
            <a:r>
              <a:rPr lang="en-ID" sz="2800" b="0" i="0" dirty="0" err="1">
                <a:effectLst/>
              </a:rPr>
              <a:t>memuat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empat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topik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wisata</a:t>
            </a:r>
            <a:r>
              <a:rPr lang="en-ID" sz="2800" b="0" i="0" dirty="0">
                <a:effectLst/>
              </a:rPr>
              <a:t> yang </a:t>
            </a:r>
            <a:r>
              <a:rPr lang="en-ID" sz="2800" b="0" i="0" dirty="0" err="1">
                <a:effectLst/>
              </a:rPr>
              <a:t>muncul</a:t>
            </a:r>
            <a:r>
              <a:rPr lang="en-ID" sz="2800" b="0" i="0" dirty="0">
                <a:effectLst/>
              </a:rPr>
              <a:t> di </a:t>
            </a:r>
            <a:r>
              <a:rPr lang="en-ID" sz="2800" b="0" i="1" dirty="0">
                <a:effectLst/>
              </a:rPr>
              <a:t>Unit 5 Jalan-Jalan </a:t>
            </a:r>
            <a:r>
              <a:rPr lang="en-ID" sz="2800" b="0" i="0" dirty="0">
                <a:effectLst/>
              </a:rPr>
              <a:t>dan </a:t>
            </a:r>
            <a:r>
              <a:rPr lang="en-ID" sz="2800" b="0" i="1" dirty="0">
                <a:effectLst/>
              </a:rPr>
              <a:t>Unit 8 </a:t>
            </a:r>
            <a:r>
              <a:rPr lang="en-ID" sz="2800" b="0" i="1" dirty="0" err="1">
                <a:effectLst/>
              </a:rPr>
              <a:t>Petunjuk</a:t>
            </a:r>
            <a:r>
              <a:rPr lang="en-ID" sz="2800" b="0" i="1" dirty="0">
                <a:effectLst/>
              </a:rPr>
              <a:t> </a:t>
            </a:r>
            <a:r>
              <a:rPr lang="en-ID" sz="2800" b="0" i="1" dirty="0" err="1">
                <a:effectLst/>
              </a:rPr>
              <a:t>Arah</a:t>
            </a:r>
            <a:r>
              <a:rPr lang="en-ID" sz="2800" b="0" i="0" dirty="0">
                <a:effectLst/>
              </a:rPr>
              <a:t>. </a:t>
            </a:r>
            <a:r>
              <a:rPr lang="en-ID" sz="2800" b="0" i="0" dirty="0" err="1">
                <a:effectLst/>
              </a:rPr>
              <a:t>Topik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dalam</a:t>
            </a:r>
            <a:r>
              <a:rPr lang="en-ID" sz="2800" b="0" i="0" dirty="0">
                <a:effectLst/>
              </a:rPr>
              <a:t> Unit 5 </a:t>
            </a:r>
            <a:r>
              <a:rPr lang="en-ID" sz="2800" b="0" i="0" dirty="0" err="1">
                <a:effectLst/>
              </a:rPr>
              <a:t>adalah</a:t>
            </a:r>
            <a:r>
              <a:rPr lang="en-ID" sz="2800" b="0" i="0" dirty="0">
                <a:effectLst/>
              </a:rPr>
              <a:t> Jalan-</a:t>
            </a:r>
            <a:r>
              <a:rPr lang="en-ID" sz="2800" b="0" i="0" dirty="0" err="1">
                <a:effectLst/>
              </a:rPr>
              <a:t>jalan</a:t>
            </a:r>
            <a:r>
              <a:rPr lang="en-ID" sz="2800" b="0" i="0" dirty="0">
                <a:effectLst/>
              </a:rPr>
              <a:t> yang </a:t>
            </a:r>
            <a:r>
              <a:rPr lang="en-ID" sz="2800" b="0" i="0" dirty="0" err="1">
                <a:effectLst/>
              </a:rPr>
              <a:t>telah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menjadi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aktivitas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masyarakat</a:t>
            </a:r>
            <a:r>
              <a:rPr lang="en-ID" sz="2800" b="0" i="0" dirty="0">
                <a:effectLst/>
              </a:rPr>
              <a:t> Indonesia di </a:t>
            </a:r>
            <a:r>
              <a:rPr lang="en-ID" sz="2800" b="0" i="0" dirty="0" err="1">
                <a:effectLst/>
              </a:rPr>
              <a:t>hari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libur</a:t>
            </a:r>
            <a:r>
              <a:rPr lang="en-ID" sz="2800" b="0" i="0" dirty="0">
                <a:effectLst/>
              </a:rPr>
              <a:t>.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41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06A6-801E-41EB-99C4-41351EEC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BIPA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9CFAF-4B0D-4CBF-B5DF-55FD7D59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676" y="2190079"/>
            <a:ext cx="6967176" cy="4058321"/>
          </a:xfrm>
        </p:spPr>
      </p:pic>
    </p:spTree>
    <p:extLst>
      <p:ext uri="{BB962C8B-B14F-4D97-AF65-F5344CB8AC3E}">
        <p14:creationId xmlns:p14="http://schemas.microsoft.com/office/powerpoint/2010/main" val="198528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4823-CBFE-4541-A8DD-FCEE7DD2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denah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B2829-07AB-4701-BF91-E8CB1F1F6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359" y="2098481"/>
            <a:ext cx="6473281" cy="4053974"/>
          </a:xfrm>
        </p:spPr>
      </p:pic>
    </p:spTree>
    <p:extLst>
      <p:ext uri="{BB962C8B-B14F-4D97-AF65-F5344CB8AC3E}">
        <p14:creationId xmlns:p14="http://schemas.microsoft.com/office/powerpoint/2010/main" val="339096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A56B-6194-465F-A7AF-E0E817A5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07B51-4781-4266-B400-E8A3F6F7B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810" y="2069240"/>
            <a:ext cx="5061886" cy="4179160"/>
          </a:xfrm>
        </p:spPr>
      </p:pic>
    </p:spTree>
    <p:extLst>
      <p:ext uri="{BB962C8B-B14F-4D97-AF65-F5344CB8AC3E}">
        <p14:creationId xmlns:p14="http://schemas.microsoft.com/office/powerpoint/2010/main" val="324765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4D78-5A55-48D6-892A-67BF6AB9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6FFC3-916C-4B4F-BC4E-23A753384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264" y="1965960"/>
            <a:ext cx="5913472" cy="4039897"/>
          </a:xfrm>
        </p:spPr>
      </p:pic>
    </p:spTree>
    <p:extLst>
      <p:ext uri="{BB962C8B-B14F-4D97-AF65-F5344CB8AC3E}">
        <p14:creationId xmlns:p14="http://schemas.microsoft.com/office/powerpoint/2010/main" val="18237506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41</TotalTime>
  <Words>606</Words>
  <Application>Microsoft Office PowerPoint</Application>
  <PresentationFormat>Widescreen</PresentationFormat>
  <Paragraphs>29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Basis</vt:lpstr>
      <vt:lpstr>Pariwisata dalam Pembelajaran BIPA</vt:lpstr>
      <vt:lpstr>Pengantar</vt:lpstr>
      <vt:lpstr>Tujuan Pemelajar BIPA</vt:lpstr>
      <vt:lpstr>BIPA dan Pariwisata</vt:lpstr>
      <vt:lpstr>PowerPoint Presentation</vt:lpstr>
      <vt:lpstr>Contoh tempat wisata dalam buku pembelajaran BIPA</vt:lpstr>
      <vt:lpstr>Contoh denah lokasi</vt:lpstr>
      <vt:lpstr>Contoh teks tentang lokasi</vt:lpstr>
      <vt:lpstr>Contoh teks tempat wisata dan evaluasi </vt:lpstr>
      <vt:lpstr>Wujud Teks Bertopik Wisata dalam Bahan Ajar BIPA</vt:lpstr>
      <vt:lpstr>Jenis Teks</vt:lpstr>
      <vt:lpstr>Kesimpulan</vt:lpstr>
      <vt:lpstr>Daftar Pustaka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Pariwisata dalam Pembelajaran BIPA</dc:title>
  <dc:creator>asus</dc:creator>
  <cp:lastModifiedBy>asus</cp:lastModifiedBy>
  <cp:revision>1</cp:revision>
  <dcterms:created xsi:type="dcterms:W3CDTF">2023-12-10T07:25:19Z</dcterms:created>
  <dcterms:modified xsi:type="dcterms:W3CDTF">2023-12-10T08:06:31Z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