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0" r:id="rId2"/>
    <p:sldId id="272" r:id="rId3"/>
    <p:sldId id="273" r:id="rId4"/>
    <p:sldId id="274" r:id="rId5"/>
    <p:sldId id="275" r:id="rId6"/>
    <p:sldId id="278" r:id="rId7"/>
    <p:sldId id="279" r:id="rId8"/>
    <p:sldId id="280" r:id="rId9"/>
    <p:sldId id="281" r:id="rId10"/>
    <p:sldId id="282" r:id="rId11"/>
    <p:sldId id="283" r:id="rId12"/>
    <p:sldId id="276" r:id="rId13"/>
    <p:sldId id="277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>
      <p:cViewPr varScale="1">
        <p:scale>
          <a:sx n="60" d="100"/>
          <a:sy n="60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5" d="100"/>
          <a:sy n="95" d="100"/>
        </p:scale>
        <p:origin x="35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C5132-FFA3-4B02-9F09-22FCF40EFA7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C20D7-F8F1-4196-9585-26F31AFC8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62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E42C9-243F-4DC5-AFF6-9D56B5FA9D63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EC444-603B-4F09-9A06-5917518DD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55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E3111D9D-D3C9-4E17-96FD-03F9D8077B7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8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C4F97-2946-4FE6-A7C1-2F60C1DD7F85}" type="datetimeFigureOut">
              <a:rPr lang="id-ID"/>
              <a:pPr>
                <a:defRPr/>
              </a:pPr>
              <a:t>27/09/2018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B7447-4B05-4DDD-976E-2477348B0652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027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7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1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7230"/>
            <a:ext cx="10515600" cy="9934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B0FE2824-C2A0-4931-BB32-60B24BDBB3CC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18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D8934-DD9F-4353-B95A-4272E31DFD01}" type="datetimeFigureOut">
              <a:rPr lang="id-ID"/>
              <a:pPr>
                <a:defRPr/>
              </a:pPr>
              <a:t>27/09/2018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36D58-4606-44E7-B65B-D3CEEE33D4F0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70273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5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4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4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8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2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2824-C2A0-4931-BB32-60B24BDBB3CC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333A4-2EF1-4B79-B68C-AB20E66B4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3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B0FE2824-C2A0-4931-BB32-60B24BDBB3CC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fld id="{B13333A4-2EF1-4B79-B68C-AB20E66B4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 bwMode="invGray">
          <a:xfrm>
            <a:off x="0" y="6492239"/>
            <a:ext cx="12188825" cy="3657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cs-learning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0"/>
            <a:ext cx="2352675" cy="7810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66651"/>
            <a:ext cx="12192000" cy="6191349"/>
          </a:xfrm>
          <a:prstGeom prst="rect">
            <a:avLst/>
          </a:prstGeom>
        </p:spPr>
      </p:pic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9630093" y="1787396"/>
            <a:ext cx="248869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dirty="0"/>
              <a:t>S-1 Teknik </a:t>
            </a:r>
            <a:r>
              <a:rPr lang="en-US" sz="2000" dirty="0" err="1"/>
              <a:t>Informatika</a:t>
            </a:r>
            <a:endParaRPr lang="en-US" sz="2000" dirty="0"/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084743" y="351304"/>
            <a:ext cx="88532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200" b="1" dirty="0"/>
              <a:t>LATIHAN NOTASI ALGORITMA &amp; SISTEM BILANGAN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67800" y="2102743"/>
            <a:ext cx="3092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Jatinangor</a:t>
            </a:r>
            <a:r>
              <a:rPr lang="en-US" dirty="0"/>
              <a:t>, 27 September 2018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9101371" y="1120745"/>
            <a:ext cx="30084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2000" dirty="0"/>
              <a:t>Mira Suryani, </a:t>
            </a:r>
            <a:r>
              <a:rPr lang="en-US" sz="2000" dirty="0" err="1"/>
              <a:t>S.Pd</a:t>
            </a:r>
            <a:r>
              <a:rPr lang="en-US" sz="2000" dirty="0"/>
              <a:t>., </a:t>
            </a:r>
            <a:r>
              <a:rPr lang="en-US" sz="2000" dirty="0" err="1"/>
              <a:t>M.Kom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81309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906" y="457200"/>
            <a:ext cx="10515600" cy="993458"/>
          </a:xfrm>
        </p:spPr>
        <p:txBody>
          <a:bodyPr/>
          <a:lstStyle/>
          <a:p>
            <a:r>
              <a:rPr lang="en-US" b="1" dirty="0"/>
              <a:t>KASUS 13 (</a:t>
            </a:r>
            <a:r>
              <a:rPr lang="en-US" b="1" dirty="0" err="1"/>
              <a:t>lanjutan</a:t>
            </a:r>
            <a:r>
              <a:rPr lang="en-US" b="1" dirty="0"/>
              <a:t>)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12906" y="1295400"/>
            <a:ext cx="1112997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Format Input :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soal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s/d g </a:t>
            </a: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sama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Satu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baris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sebuah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String S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diakhiri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[Enter], string S minimal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terdiri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karakter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mengandung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spasi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US" sz="2000" dirty="0"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Satu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baris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berikutnya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adalah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sebuah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integer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bilangan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positif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nilainya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&lt;=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Panjang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String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Input :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contohstringpanjang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5</a:t>
            </a:r>
            <a:b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</a:b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Format Output :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Output program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terdiri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7 (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tujuh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baris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baris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pertama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soal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(a),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kedua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soal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(b),...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dst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deskripsi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sebagai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berikut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520" y="2514600"/>
            <a:ext cx="651548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85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KASUS 13 (</a:t>
            </a:r>
            <a:r>
              <a:rPr lang="en-US" b="1" dirty="0" err="1"/>
              <a:t>lanjutan</a:t>
            </a:r>
            <a:r>
              <a:rPr lang="en-US" b="1" dirty="0"/>
              <a:t>)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19200" y="1905000"/>
            <a:ext cx="255550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Output :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Contohstringpanjang</a:t>
            </a:r>
            <a:endParaRPr kumimoji="0" 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19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c 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i</a:t>
            </a: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conto</a:t>
            </a: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njang</a:t>
            </a: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</a:t>
            </a:r>
            <a:endParaRPr kumimoji="0" 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 descr="Screen Clipping">
            <a:extLst>
              <a:ext uri="{FF2B5EF4-FFF2-40B4-BE49-F238E27FC236}">
                <a16:creationId xmlns:a16="http://schemas.microsoft.com/office/drawing/2014/main" id="{135DA7B0-6CC0-4E94-805C-4E7999AE33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905000"/>
            <a:ext cx="651548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33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10515600" cy="993458"/>
          </a:xfrm>
        </p:spPr>
        <p:txBody>
          <a:bodyPr/>
          <a:lstStyle/>
          <a:p>
            <a:r>
              <a:rPr lang="en-US" b="1" dirty="0"/>
              <a:t>KASUS 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8768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string S yang </a:t>
            </a:r>
            <a:r>
              <a:rPr lang="en-US" dirty="0" err="1"/>
              <a:t>panjangnya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genap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kosong</a:t>
            </a:r>
            <a:r>
              <a:rPr lang="en-US" dirty="0"/>
              <a:t>, </a:t>
            </a:r>
            <a:r>
              <a:rPr lang="en-US" dirty="0" err="1"/>
              <a:t>tuliskan</a:t>
            </a:r>
            <a:r>
              <a:rPr lang="en-US" dirty="0"/>
              <a:t> program yang </a:t>
            </a:r>
            <a:r>
              <a:rPr lang="en-US" dirty="0" err="1"/>
              <a:t>mengeluarkan</a:t>
            </a:r>
            <a:r>
              <a:rPr lang="en-US" dirty="0"/>
              <a:t> output:</a:t>
            </a:r>
          </a:p>
          <a:p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: </a:t>
            </a:r>
            <a:r>
              <a:rPr lang="en-US" dirty="0" err="1"/>
              <a:t>Separuh</a:t>
            </a:r>
            <a:r>
              <a:rPr lang="en-US" dirty="0"/>
              <a:t> string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kiri</a:t>
            </a:r>
            <a:endParaRPr lang="en-US" dirty="0"/>
          </a:p>
          <a:p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: </a:t>
            </a:r>
            <a:r>
              <a:rPr lang="en-US" dirty="0" err="1"/>
              <a:t>Separuh</a:t>
            </a:r>
            <a:r>
              <a:rPr lang="en-US" dirty="0"/>
              <a:t> string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kanan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0" y="1447800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/>
              <a:t>Format Input :</a:t>
            </a:r>
            <a:endParaRPr lang="en-US" sz="2400" dirty="0"/>
          </a:p>
          <a:p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berisi</a:t>
            </a:r>
            <a:r>
              <a:rPr lang="en-US" sz="2400" dirty="0"/>
              <a:t> string S </a:t>
            </a:r>
            <a:r>
              <a:rPr lang="en-US" sz="2400" dirty="0" err="1"/>
              <a:t>diakhiri</a:t>
            </a:r>
            <a:r>
              <a:rPr lang="en-US" sz="2400" dirty="0"/>
              <a:t> [Enter]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096000" y="2198251"/>
            <a:ext cx="5456943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Contoh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Input :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contohstring</a:t>
            </a:r>
            <a:b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</a:b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Format Output :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Dua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baris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Baris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pertama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berisi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separuh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string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bagian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kiri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en-US" sz="2000" dirty="0" err="1"/>
              <a:t>Baris</a:t>
            </a:r>
            <a:r>
              <a:rPr lang="en-US" sz="2000" dirty="0"/>
              <a:t> </a:t>
            </a:r>
            <a:r>
              <a:rPr lang="en-US" sz="2000" dirty="0" err="1"/>
              <a:t>keua</a:t>
            </a:r>
            <a:r>
              <a:rPr lang="en-US" sz="2000" dirty="0"/>
              <a:t> </a:t>
            </a:r>
            <a:r>
              <a:rPr lang="en-US" sz="2000" dirty="0" err="1"/>
              <a:t>berisi</a:t>
            </a:r>
            <a:r>
              <a:rPr lang="en-US" sz="2000" dirty="0"/>
              <a:t> </a:t>
            </a:r>
            <a:r>
              <a:rPr lang="en-US" sz="2000" dirty="0" err="1"/>
              <a:t>separuh</a:t>
            </a:r>
            <a:r>
              <a:rPr lang="en-US" sz="2000" dirty="0"/>
              <a:t> string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kanan</a:t>
            </a:r>
            <a:r>
              <a:rPr lang="en-US" sz="2000" dirty="0"/>
              <a:t> </a:t>
            </a:r>
            <a:b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Contoh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Output :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 panose="020B0604020202020204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contoh</a:t>
            </a: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string </a:t>
            </a:r>
            <a:endParaRPr kumimoji="0" 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462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KASUS 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64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Diberikan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format 12-jam AM/PM, </a:t>
            </a:r>
            <a:r>
              <a:rPr lang="en-US" sz="2000" dirty="0" err="1"/>
              <a:t>ubah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format 24 jam.</a:t>
            </a:r>
          </a:p>
          <a:p>
            <a:pPr marL="0" indent="0">
              <a:buNone/>
            </a:pPr>
            <a:r>
              <a:rPr lang="en-US" sz="2000" dirty="0" err="1"/>
              <a:t>Catatan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Tengah </a:t>
            </a:r>
            <a:r>
              <a:rPr lang="en-US" sz="2000" dirty="0" err="1"/>
              <a:t>malam</a:t>
            </a:r>
            <a:r>
              <a:rPr lang="en-US" sz="2000" dirty="0"/>
              <a:t>: 12:00:00 AM (format 12 jam AM/PM) </a:t>
            </a:r>
            <a:r>
              <a:rPr lang="en-US" sz="2000" dirty="0">
                <a:sym typeface="Wingdings" panose="05000000000000000000" pitchFamily="2" charset="2"/>
              </a:rPr>
              <a:t> 00:00:00 (format 24 jam)</a:t>
            </a: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Siang: 12:00:00 PM (format 12 jam AM/PM)  12:00:00 (format 24 jam)</a:t>
            </a:r>
          </a:p>
          <a:p>
            <a:pPr marL="0" indent="0">
              <a:buNone/>
            </a:pPr>
            <a:r>
              <a:rPr lang="en-US" sz="2000" b="1" dirty="0">
                <a:sym typeface="Wingdings" panose="05000000000000000000" pitchFamily="2" charset="2"/>
              </a:rPr>
              <a:t>Input Format:</a:t>
            </a: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Single string yang </a:t>
            </a:r>
            <a:r>
              <a:rPr lang="en-US" sz="2000" dirty="0" err="1">
                <a:sym typeface="Wingdings" panose="05000000000000000000" pitchFamily="2" charset="2"/>
              </a:rPr>
              <a:t>berisi</a:t>
            </a:r>
            <a:r>
              <a:rPr lang="en-US" sz="2000" dirty="0">
                <a:sym typeface="Wingdings" panose="05000000000000000000" pitchFamily="2" charset="2"/>
              </a:rPr>
              <a:t> format </a:t>
            </a:r>
            <a:r>
              <a:rPr lang="en-US" sz="2000" dirty="0" err="1">
                <a:sym typeface="Wingdings" panose="05000000000000000000" pitchFamily="2" charset="2"/>
              </a:rPr>
              <a:t>waktu</a:t>
            </a:r>
            <a:r>
              <a:rPr lang="en-US" sz="2000" dirty="0">
                <a:sym typeface="Wingdings" panose="05000000000000000000" pitchFamily="2" charset="2"/>
              </a:rPr>
              <a:t> 12 jam AM/PM </a:t>
            </a:r>
            <a:endParaRPr lang="en-US" sz="2000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000" dirty="0" err="1">
                <a:sym typeface="Wingdings" panose="05000000000000000000" pitchFamily="2" charset="2"/>
              </a:rPr>
              <a:t>jj:mm:dd</a:t>
            </a:r>
            <a:r>
              <a:rPr lang="en-US" sz="2000" dirty="0">
                <a:sym typeface="Wingdings" panose="05000000000000000000" pitchFamily="2" charset="2"/>
              </a:rPr>
              <a:t> AM </a:t>
            </a:r>
            <a:r>
              <a:rPr lang="en-US" sz="2000" dirty="0" err="1">
                <a:sym typeface="Wingdings" panose="05000000000000000000" pitchFamily="2" charset="2"/>
              </a:rPr>
              <a:t>atau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jj:mm:dd</a:t>
            </a:r>
            <a:r>
              <a:rPr lang="en-US" sz="2000" dirty="0">
                <a:sym typeface="Wingdings" panose="05000000000000000000" pitchFamily="2" charset="2"/>
              </a:rPr>
              <a:t> PM, </a:t>
            </a:r>
            <a:r>
              <a:rPr lang="en-US" sz="2000" dirty="0" err="1">
                <a:sym typeface="Wingdings" panose="05000000000000000000" pitchFamily="2" charset="2"/>
              </a:rPr>
              <a:t>dimana</a:t>
            </a:r>
            <a:r>
              <a:rPr lang="en-US" sz="2000" dirty="0">
                <a:sym typeface="Wingdings" panose="05000000000000000000" pitchFamily="2" charset="2"/>
              </a:rPr>
              <a:t> 01 ≤ </a:t>
            </a:r>
            <a:r>
              <a:rPr lang="en-US" sz="2000" dirty="0" err="1">
                <a:sym typeface="Wingdings" panose="05000000000000000000" pitchFamily="2" charset="2"/>
              </a:rPr>
              <a:t>jj</a:t>
            </a:r>
            <a:r>
              <a:rPr lang="en-US" sz="2000" dirty="0">
                <a:sym typeface="Wingdings" panose="05000000000000000000" pitchFamily="2" charset="2"/>
              </a:rPr>
              <a:t> ≤ 12, </a:t>
            </a:r>
            <a:r>
              <a:rPr lang="en-US" sz="2000" dirty="0" err="1">
                <a:sym typeface="Wingdings" panose="05000000000000000000" pitchFamily="2" charset="2"/>
              </a:rPr>
              <a:t>dan</a:t>
            </a:r>
            <a:r>
              <a:rPr lang="en-US" sz="2000" dirty="0">
                <a:sym typeface="Wingdings" panose="05000000000000000000" pitchFamily="2" charset="2"/>
              </a:rPr>
              <a:t> 00 ≤ m, </a:t>
            </a:r>
            <a:r>
              <a:rPr lang="en-US" sz="2000" dirty="0" err="1">
                <a:sym typeface="Wingdings" panose="05000000000000000000" pitchFamily="2" charset="2"/>
              </a:rPr>
              <a:t>dd</a:t>
            </a:r>
            <a:r>
              <a:rPr lang="en-US" sz="2000" dirty="0">
                <a:sym typeface="Wingdings" panose="05000000000000000000" pitchFamily="2" charset="2"/>
              </a:rPr>
              <a:t> ≤ 59 </a:t>
            </a:r>
          </a:p>
          <a:p>
            <a:pPr marL="0" indent="0">
              <a:buNone/>
            </a:pPr>
            <a:r>
              <a:rPr lang="en-US" sz="2000" b="1" dirty="0" err="1">
                <a:sym typeface="Wingdings" panose="05000000000000000000" pitchFamily="2" charset="2"/>
              </a:rPr>
              <a:t>Contoh</a:t>
            </a:r>
            <a:r>
              <a:rPr lang="en-US" sz="2000" b="1" dirty="0">
                <a:sym typeface="Wingdings" panose="05000000000000000000" pitchFamily="2" charset="2"/>
              </a:rPr>
              <a:t> Input:</a:t>
            </a: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07:05:45 PM</a:t>
            </a:r>
          </a:p>
          <a:p>
            <a:pPr marL="0" indent="0">
              <a:buNone/>
            </a:pPr>
            <a:r>
              <a:rPr lang="en-US" sz="2000" b="1" dirty="0" err="1">
                <a:sym typeface="Wingdings" panose="05000000000000000000" pitchFamily="2" charset="2"/>
              </a:rPr>
              <a:t>Contoh</a:t>
            </a:r>
            <a:r>
              <a:rPr lang="en-US" sz="2000" b="1" dirty="0">
                <a:sym typeface="Wingdings" panose="05000000000000000000" pitchFamily="2" charset="2"/>
              </a:rPr>
              <a:t> output</a:t>
            </a:r>
            <a:r>
              <a:rPr lang="en-US" sz="2000" dirty="0">
                <a:sym typeface="Wingdings" panose="05000000000000000000" pitchFamily="2" charset="2"/>
              </a:rPr>
              <a:t>:</a:t>
            </a:r>
          </a:p>
          <a:p>
            <a:pPr marL="0" indent="0">
              <a:buNone/>
            </a:pPr>
            <a:r>
              <a:rPr lang="en-US" sz="2000" dirty="0">
                <a:sym typeface="Wingdings" panose="05000000000000000000" pitchFamily="2" charset="2"/>
              </a:rPr>
              <a:t>19:05:45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2616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TUGAS INDIVIDU:</a:t>
            </a:r>
          </a:p>
          <a:p>
            <a:pPr marL="0" indent="0">
              <a:buNone/>
            </a:pPr>
            <a:r>
              <a:rPr lang="en-US" dirty="0" err="1"/>
              <a:t>Kerjakan</a:t>
            </a:r>
            <a:r>
              <a:rPr lang="en-US" dirty="0"/>
              <a:t> </a:t>
            </a:r>
            <a:r>
              <a:rPr lang="en-US" dirty="0" err="1"/>
              <a:t>perorangan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berkolaborasi</a:t>
            </a:r>
            <a:r>
              <a:rPr lang="en-US" dirty="0"/>
              <a:t> </a:t>
            </a:r>
            <a:r>
              <a:rPr lang="en-US" dirty="0" err="1"/>
              <a:t>tuliskan</a:t>
            </a:r>
            <a:r>
              <a:rPr lang="en-US" dirty="0"/>
              <a:t> </a:t>
            </a:r>
            <a:r>
              <a:rPr lang="en-US" dirty="0" err="1"/>
              <a:t>berkolaborasi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Kumpulkan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PDF &amp; Coding program (.</a:t>
            </a:r>
            <a:r>
              <a:rPr lang="en-US" dirty="0" err="1"/>
              <a:t>cpp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format:</a:t>
            </a:r>
          </a:p>
          <a:p>
            <a:pPr marL="0" indent="0">
              <a:buNone/>
            </a:pPr>
            <a:r>
              <a:rPr lang="en-US" dirty="0" err="1"/>
              <a:t>Nama</a:t>
            </a:r>
            <a:r>
              <a:rPr lang="en-US" dirty="0"/>
              <a:t> File: Tugas2-NPM</a:t>
            </a:r>
          </a:p>
          <a:p>
            <a:pPr marL="0" indent="0">
              <a:buNone/>
            </a:pPr>
            <a:r>
              <a:rPr lang="en-US" dirty="0" err="1"/>
              <a:t>Pengumpulan</a:t>
            </a:r>
            <a:r>
              <a:rPr lang="en-US" dirty="0"/>
              <a:t> : Upload </a:t>
            </a:r>
            <a:r>
              <a:rPr lang="en-US" dirty="0" err="1"/>
              <a:t>ke</a:t>
            </a:r>
            <a:r>
              <a:rPr lang="en-US" dirty="0"/>
              <a:t> “</a:t>
            </a:r>
            <a:r>
              <a:rPr lang="en-US" dirty="0" err="1"/>
              <a:t>Kantong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2” : </a:t>
            </a:r>
            <a:r>
              <a:rPr lang="en-US" dirty="0">
                <a:hlinkClick r:id="rId2"/>
              </a:rPr>
              <a:t>http://cs-learning.net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Deadline : 4 </a:t>
            </a:r>
            <a:r>
              <a:rPr lang="en-US" dirty="0" err="1"/>
              <a:t>Oktober</a:t>
            </a:r>
            <a:r>
              <a:rPr lang="en-US" dirty="0"/>
              <a:t> 2018, 10.00 WIB (</a:t>
            </a:r>
            <a:r>
              <a:rPr lang="en-US" dirty="0" err="1"/>
              <a:t>waktu</a:t>
            </a:r>
            <a:r>
              <a:rPr lang="en-US" dirty="0"/>
              <a:t> server)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18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4495800" cy="1085624"/>
          </a:xfrm>
        </p:spPr>
        <p:txBody>
          <a:bodyPr/>
          <a:lstStyle/>
          <a:p>
            <a:r>
              <a:rPr lang="en-US" b="1" dirty="0"/>
              <a:t>LATIHAN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542824"/>
            <a:ext cx="10591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err="1"/>
              <a:t>T</a:t>
            </a:r>
            <a:r>
              <a:rPr lang="en-US" dirty="0" err="1"/>
              <a:t>uliskan</a:t>
            </a:r>
            <a:r>
              <a:rPr lang="en-US" dirty="0"/>
              <a:t>  4 </a:t>
            </a:r>
            <a:r>
              <a:rPr lang="en-US" dirty="0" err="1"/>
              <a:t>perintah</a:t>
            </a:r>
            <a:r>
              <a:rPr lang="en-US" dirty="0"/>
              <a:t>  </a:t>
            </a:r>
            <a:r>
              <a:rPr lang="en-US" dirty="0" err="1"/>
              <a:t>berbeda</a:t>
            </a:r>
            <a:r>
              <a:rPr lang="en-US" dirty="0"/>
              <a:t> yang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n </a:t>
            </a:r>
            <a:r>
              <a:rPr lang="en-US" dirty="0" err="1"/>
              <a:t>sebanyak</a:t>
            </a:r>
            <a:r>
              <a:rPr lang="en-US" dirty="0"/>
              <a:t> 1.</a:t>
            </a:r>
            <a:endParaRPr lang="en-US" sz="1200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,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m=24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n=7</a:t>
            </a:r>
            <a:endParaRPr lang="en-US" sz="1200" dirty="0"/>
          </a:p>
          <a:p>
            <a:pPr marL="1257300" lvl="2" indent="-342900">
              <a:buFont typeface="+mj-lt"/>
              <a:buAutoNum type="alphaLcPeriod"/>
            </a:pPr>
            <a:r>
              <a:rPr lang="en-US" dirty="0" err="1"/>
              <a:t>m%n</a:t>
            </a:r>
            <a:endParaRPr lang="en-US" sz="1200" dirty="0"/>
          </a:p>
          <a:p>
            <a:pPr marL="1257300" lvl="2" indent="-342900">
              <a:buFont typeface="+mj-lt"/>
              <a:buAutoNum type="alphaLcPeriod"/>
            </a:pPr>
            <a:r>
              <a:rPr lang="en-US" dirty="0" err="1"/>
              <a:t>m%n</a:t>
            </a:r>
            <a:r>
              <a:rPr lang="en-US" dirty="0"/>
              <a:t>++</a:t>
            </a:r>
            <a:endParaRPr lang="en-US" sz="1200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Tuliskan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endParaRPr lang="en-US" sz="1200" dirty="0"/>
          </a:p>
          <a:p>
            <a:pPr lvl="3"/>
            <a:r>
              <a:rPr lang="en-US" dirty="0"/>
              <a:t>z = z - (</a:t>
            </a:r>
            <a:r>
              <a:rPr lang="en-US" dirty="0" err="1"/>
              <a:t>x+y</a:t>
            </a:r>
            <a:r>
              <a:rPr lang="en-US" dirty="0"/>
              <a:t>)</a:t>
            </a:r>
            <a:endParaRPr lang="en-US" sz="1200" dirty="0"/>
          </a:p>
          <a:p>
            <a:pPr lvl="3"/>
            <a:r>
              <a:rPr lang="en-US" dirty="0"/>
              <a:t>y = y+1</a:t>
            </a:r>
            <a:endParaRPr lang="en-US" sz="1200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uraikan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m=5 </a:t>
            </a:r>
            <a:r>
              <a:rPr lang="en-US" dirty="0" err="1"/>
              <a:t>dan</a:t>
            </a:r>
            <a:r>
              <a:rPr lang="en-US" dirty="0"/>
              <a:t> n=2</a:t>
            </a:r>
            <a:endParaRPr lang="en-US" sz="1200" dirty="0"/>
          </a:p>
          <a:p>
            <a:pPr marL="1257300" lvl="2" indent="-342900">
              <a:buFont typeface="+mj-lt"/>
              <a:buAutoNum type="alphaLcPeriod"/>
            </a:pPr>
            <a:r>
              <a:rPr lang="en-US" dirty="0"/>
              <a:t>m *= n++;</a:t>
            </a:r>
            <a:endParaRPr lang="en-US" sz="1200" dirty="0"/>
          </a:p>
          <a:p>
            <a:pPr marL="1257300" lvl="2" indent="-342900">
              <a:buFont typeface="+mj-lt"/>
              <a:buAutoNum type="alphaLcPeriod"/>
            </a:pPr>
            <a:r>
              <a:rPr lang="en-US" dirty="0"/>
              <a:t>m += --n;</a:t>
            </a:r>
            <a:endParaRPr lang="en-US" sz="1200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perintah-perintah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  <a:endParaRPr lang="en-US" sz="1200" dirty="0"/>
          </a:p>
          <a:p>
            <a:pPr lvl="3"/>
            <a:r>
              <a:rPr lang="en-US" dirty="0" err="1"/>
              <a:t>int</a:t>
            </a:r>
            <a:r>
              <a:rPr lang="en-US" dirty="0"/>
              <a:t> x, y, z;</a:t>
            </a:r>
            <a:endParaRPr lang="en-US" sz="1200" dirty="0"/>
          </a:p>
          <a:p>
            <a:pPr lvl="3"/>
            <a:r>
              <a:rPr lang="en-US" dirty="0"/>
              <a:t>x = y = z = 5;</a:t>
            </a:r>
            <a:endParaRPr lang="en-US" sz="1200" dirty="0"/>
          </a:p>
          <a:p>
            <a:pPr lvl="3"/>
            <a:r>
              <a:rPr lang="en-US" dirty="0"/>
              <a:t>x *= y += z -= 1;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7322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10515600" cy="993458"/>
          </a:xfrm>
        </p:spPr>
        <p:txBody>
          <a:bodyPr/>
          <a:lstStyle/>
          <a:p>
            <a:r>
              <a:rPr lang="en-US" b="1" dirty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22058"/>
            <a:ext cx="11125200" cy="5410200"/>
          </a:xfrm>
        </p:spPr>
        <p:txBody>
          <a:bodyPr/>
          <a:lstStyle/>
          <a:p>
            <a:pPr marL="342900" indent="-342900">
              <a:buNone/>
            </a:pPr>
            <a:r>
              <a:rPr lang="en-US" dirty="0"/>
              <a:t>6. </a:t>
            </a:r>
            <a:r>
              <a:rPr lang="en-US" dirty="0" err="1"/>
              <a:t>Buat</a:t>
            </a:r>
            <a:r>
              <a:rPr lang="en-US" dirty="0"/>
              <a:t> program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jam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upahnya</a:t>
            </a:r>
            <a:r>
              <a:rPr lang="en-US" dirty="0"/>
              <a:t> </a:t>
            </a:r>
            <a:r>
              <a:rPr lang="en-US" dirty="0" err="1"/>
              <a:t>perjam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. 5.000,-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 marL="342900" indent="-342900">
              <a:buNone/>
            </a:pPr>
            <a:r>
              <a:rPr lang="en-US" dirty="0"/>
              <a:t>7. </a:t>
            </a:r>
            <a:r>
              <a:rPr lang="en-US" dirty="0" err="1"/>
              <a:t>Buat</a:t>
            </a:r>
            <a:r>
              <a:rPr lang="en-US" dirty="0"/>
              <a:t> program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3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yang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tahanan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Ohm : R1, R2 </a:t>
            </a:r>
            <a:r>
              <a:rPr lang="en-US" dirty="0" err="1"/>
              <a:t>dan</a:t>
            </a:r>
            <a:r>
              <a:rPr lang="en-US" dirty="0"/>
              <a:t> R3,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dituliskan</a:t>
            </a:r>
            <a:r>
              <a:rPr lang="en-US" dirty="0"/>
              <a:t> </a:t>
            </a:r>
            <a:r>
              <a:rPr lang="en-US" dirty="0" err="1"/>
              <a:t>tahanan</a:t>
            </a:r>
            <a:r>
              <a:rPr lang="en-US" dirty="0"/>
              <a:t> total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ketiganya</a:t>
            </a:r>
            <a:r>
              <a:rPr lang="en-US" dirty="0"/>
              <a:t> </a:t>
            </a:r>
            <a:r>
              <a:rPr lang="en-US" dirty="0" err="1"/>
              <a:t>dipasang</a:t>
            </a:r>
            <a:r>
              <a:rPr lang="en-US" dirty="0"/>
              <a:t> </a:t>
            </a:r>
            <a:r>
              <a:rPr lang="en-US" dirty="0" err="1"/>
              <a:t>seri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parallel.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286000"/>
          <a:ext cx="8128000" cy="11125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Budi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Upah</a:t>
                      </a:r>
                      <a:r>
                        <a:rPr lang="en-US" dirty="0"/>
                        <a:t> Budi 37500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47800" y="4953000"/>
          <a:ext cx="8128000" cy="1483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Seri : 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Parallel</a:t>
                      </a:r>
                      <a:r>
                        <a:rPr lang="en-US" baseline="0" dirty="0"/>
                        <a:t> : 0.95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78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10515600" cy="4351338"/>
          </a:xfrm>
        </p:spPr>
        <p:txBody>
          <a:bodyPr/>
          <a:lstStyle/>
          <a:p>
            <a:pPr marL="400050" indent="-400050" algn="just">
              <a:buNone/>
            </a:pPr>
            <a:r>
              <a:rPr lang="en-US" dirty="0"/>
              <a:t>8. </a:t>
            </a:r>
            <a:r>
              <a:rPr lang="en-US" dirty="0" err="1"/>
              <a:t>Tuliskan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program yang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A </a:t>
            </a:r>
            <a:r>
              <a:rPr lang="en-US" dirty="0" err="1"/>
              <a:t>dan</a:t>
            </a:r>
            <a:r>
              <a:rPr lang="en-US" dirty="0"/>
              <a:t> B,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berturut-turut</a:t>
            </a:r>
            <a:r>
              <a:rPr lang="en-US" dirty="0"/>
              <a:t> </a:t>
            </a:r>
            <a:r>
              <a:rPr lang="en-US" dirty="0" err="1"/>
              <a:t>menuliskan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integer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, </a:t>
            </a:r>
            <a:r>
              <a:rPr lang="en-US" dirty="0" err="1"/>
              <a:t>pembagian</a:t>
            </a:r>
            <a:r>
              <a:rPr lang="en-US" dirty="0"/>
              <a:t> (</a:t>
            </a:r>
            <a:r>
              <a:rPr lang="en-US" dirty="0" err="1"/>
              <a:t>dibulatkan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), modulo (</a:t>
            </a:r>
            <a:r>
              <a:rPr lang="en-US" dirty="0" err="1"/>
              <a:t>sisa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), </a:t>
            </a: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pengurangan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10515600" cy="993458"/>
          </a:xfrm>
        </p:spPr>
        <p:txBody>
          <a:bodyPr/>
          <a:lstStyle/>
          <a:p>
            <a:r>
              <a:rPr lang="en-US" b="1" dirty="0"/>
              <a:t>TUGAS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28800" y="3276600"/>
          <a:ext cx="8128000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x 2 = 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div 2 = 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mod 2 = 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+ 2 = 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3 - 2 = 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6433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10515600" cy="993458"/>
          </a:xfrm>
        </p:spPr>
        <p:txBody>
          <a:bodyPr/>
          <a:lstStyle/>
          <a:p>
            <a:r>
              <a:rPr lang="en-US" b="1" dirty="0"/>
              <a:t>TUGAS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1193333"/>
            <a:ext cx="1127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400" dirty="0"/>
              <a:t>9. </a:t>
            </a:r>
            <a:r>
              <a:rPr lang="en-US" sz="2400" dirty="0" err="1"/>
              <a:t>Tuliskan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program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membaca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integer X </a:t>
            </a:r>
            <a:r>
              <a:rPr lang="en-US" sz="2400" dirty="0" err="1"/>
              <a:t>dan</a:t>
            </a:r>
            <a:r>
              <a:rPr lang="en-US" sz="2400" dirty="0"/>
              <a:t> Y   yang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Absis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ordinat</a:t>
            </a:r>
            <a:r>
              <a:rPr lang="en-US" sz="2400" dirty="0"/>
              <a:t>,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menuliskan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format (X,Y).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76400" y="2133600"/>
          <a:ext cx="8128000" cy="11125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(10,-2)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61950" y="3352800"/>
            <a:ext cx="11201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en-US" sz="2400" dirty="0"/>
              <a:t>10. </a:t>
            </a:r>
            <a:r>
              <a:rPr lang="en-US" sz="2400" dirty="0" err="1"/>
              <a:t>Tuliskan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program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membaca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J,M,D yang </a:t>
            </a:r>
            <a:r>
              <a:rPr lang="en-US" sz="2400" dirty="0" err="1"/>
              <a:t>artinya</a:t>
            </a:r>
            <a:r>
              <a:rPr lang="en-US" sz="2400" dirty="0"/>
              <a:t> Jam, </a:t>
            </a:r>
            <a:r>
              <a:rPr lang="en-US" sz="2400" dirty="0" err="1"/>
              <a:t>Menit</a:t>
            </a:r>
            <a:r>
              <a:rPr lang="en-US" sz="2400" dirty="0"/>
              <a:t>, </a:t>
            </a:r>
            <a:r>
              <a:rPr lang="en-US" sz="2400" dirty="0" err="1"/>
              <a:t>Detik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batasan</a:t>
            </a:r>
            <a:r>
              <a:rPr lang="en-US" sz="2400" dirty="0"/>
              <a:t> 0&lt;=J&lt;=23; 0&lt;=M&lt;=59; 0&lt;=D&lt;=59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menuliskan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"jam"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integer yang </a:t>
            </a:r>
            <a:r>
              <a:rPr lang="en-US" sz="2400" dirty="0" err="1"/>
              <a:t>dibaca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di </a:t>
            </a:r>
            <a:r>
              <a:rPr lang="en-US" sz="2400" dirty="0" err="1"/>
              <a:t>antara</a:t>
            </a:r>
            <a:r>
              <a:rPr lang="en-US" sz="2400" dirty="0"/>
              <a:t> J </a:t>
            </a:r>
            <a:r>
              <a:rPr lang="en-US" sz="2400" dirty="0" err="1"/>
              <a:t>dengan</a:t>
            </a:r>
            <a:r>
              <a:rPr lang="en-US" sz="2400" dirty="0"/>
              <a:t> M </a:t>
            </a:r>
            <a:r>
              <a:rPr lang="en-US" sz="2400" dirty="0" err="1"/>
              <a:t>serta</a:t>
            </a:r>
            <a:r>
              <a:rPr lang="en-US" sz="2400" dirty="0"/>
              <a:t> M </a:t>
            </a:r>
            <a:r>
              <a:rPr lang="en-US" sz="2400" dirty="0" err="1"/>
              <a:t>dengan</a:t>
            </a:r>
            <a:r>
              <a:rPr lang="en-US" sz="2400" dirty="0"/>
              <a:t> D </a:t>
            </a:r>
            <a:r>
              <a:rPr lang="en-US" sz="2400" dirty="0" err="1"/>
              <a:t>dipisahkan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':'</a:t>
            </a:r>
          </a:p>
          <a:p>
            <a:pPr marL="228600" indent="-228600"/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752600" y="4876800"/>
          <a:ext cx="8128000" cy="14833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 : 2 : 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861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KASUS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599"/>
            <a:ext cx="4953000" cy="3736975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Buatlah</a:t>
            </a:r>
            <a:r>
              <a:rPr lang="en-US" dirty="0"/>
              <a:t> program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C++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mengkonversi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b="1" dirty="0" err="1"/>
              <a:t>Celcius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yang lain, </a:t>
            </a:r>
            <a:r>
              <a:rPr lang="en-US" dirty="0" err="1"/>
              <a:t>yaitu</a:t>
            </a:r>
            <a:r>
              <a:rPr lang="en-US" dirty="0"/>
              <a:t> Fahrenheit, </a:t>
            </a:r>
            <a:r>
              <a:rPr lang="en-US" dirty="0" err="1"/>
              <a:t>Reamur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Kelvin.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suhu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Celcius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C: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057400"/>
            <a:ext cx="4572000" cy="365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0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10515600" cy="993458"/>
          </a:xfrm>
        </p:spPr>
        <p:txBody>
          <a:bodyPr/>
          <a:lstStyle/>
          <a:p>
            <a:r>
              <a:rPr lang="en-US" b="1" dirty="0"/>
              <a:t>KASUS 11 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9530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Program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menerima</a:t>
            </a:r>
            <a:r>
              <a:rPr lang="en-US" sz="2400" dirty="0"/>
              <a:t> </a:t>
            </a:r>
            <a:r>
              <a:rPr lang="en-US" sz="2400" dirty="0" err="1"/>
              <a:t>masukan</a:t>
            </a:r>
            <a:r>
              <a:rPr lang="en-US" sz="2400" dirty="0"/>
              <a:t>:</a:t>
            </a:r>
          </a:p>
          <a:p>
            <a:r>
              <a:rPr lang="en-US" sz="2400" dirty="0"/>
              <a:t>1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bertipe</a:t>
            </a:r>
            <a:r>
              <a:rPr lang="en-US" sz="2400" dirty="0"/>
              <a:t> real,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b="1" dirty="0"/>
              <a:t>t</a:t>
            </a:r>
            <a:r>
              <a:rPr lang="en-US" sz="2400" dirty="0"/>
              <a:t>, yang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besaran</a:t>
            </a:r>
            <a:r>
              <a:rPr lang="en-US" sz="2400" dirty="0"/>
              <a:t> </a:t>
            </a:r>
            <a:r>
              <a:rPr lang="en-US" sz="2400" dirty="0" err="1"/>
              <a:t>suhu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</a:t>
            </a:r>
            <a:r>
              <a:rPr lang="en-US" sz="2400" dirty="0" err="1"/>
              <a:t>Celcius</a:t>
            </a:r>
            <a:r>
              <a:rPr lang="en-US" sz="2400" dirty="0"/>
              <a:t>.</a:t>
            </a:r>
          </a:p>
          <a:p>
            <a:r>
              <a:rPr lang="en-US" sz="2400" dirty="0"/>
              <a:t>1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kode</a:t>
            </a:r>
            <a:r>
              <a:rPr lang="en-US" sz="2400" dirty="0"/>
              <a:t> </a:t>
            </a:r>
            <a:r>
              <a:rPr lang="en-US" sz="2400" dirty="0" err="1"/>
              <a:t>satuan</a:t>
            </a:r>
            <a:r>
              <a:rPr lang="en-US" sz="2400" dirty="0"/>
              <a:t> </a:t>
            </a:r>
            <a:r>
              <a:rPr lang="en-US" sz="2400" dirty="0" err="1"/>
              <a:t>suhu</a:t>
            </a:r>
            <a:r>
              <a:rPr lang="en-US" sz="2400" dirty="0"/>
              <a:t> </a:t>
            </a:r>
            <a:r>
              <a:rPr lang="en-US" sz="2400" dirty="0" err="1"/>
              <a:t>konversi</a:t>
            </a:r>
            <a:r>
              <a:rPr lang="en-US" sz="2400" dirty="0"/>
              <a:t>, </a:t>
            </a:r>
            <a:r>
              <a:rPr lang="en-US" sz="2400" dirty="0" err="1"/>
              <a:t>bertipe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b="1" dirty="0"/>
              <a:t>k</a:t>
            </a:r>
            <a:r>
              <a:rPr lang="en-US" sz="2400" dirty="0"/>
              <a:t>, yang </a:t>
            </a:r>
            <a:r>
              <a:rPr lang="en-US" sz="2400" dirty="0" err="1"/>
              <a:t>diasumsikan</a:t>
            </a:r>
            <a:r>
              <a:rPr lang="en-US" sz="2400" dirty="0"/>
              <a:t> </a:t>
            </a:r>
            <a:r>
              <a:rPr lang="en-US" sz="2400" dirty="0" err="1"/>
              <a:t>bernilai</a:t>
            </a:r>
            <a:r>
              <a:rPr lang="en-US" sz="2400" dirty="0"/>
              <a:t> 'R' (</a:t>
            </a:r>
            <a:r>
              <a:rPr lang="en-US" sz="2400" dirty="0" err="1"/>
              <a:t>Reamur</a:t>
            </a:r>
            <a:r>
              <a:rPr lang="en-US" sz="2400" dirty="0"/>
              <a:t>), 'F' (Fahrenheit), </a:t>
            </a:r>
            <a:r>
              <a:rPr lang="en-US" sz="2400" dirty="0" err="1"/>
              <a:t>atau</a:t>
            </a:r>
            <a:r>
              <a:rPr lang="en-US" sz="2400" dirty="0"/>
              <a:t> 'K' (Kelvin).</a:t>
            </a:r>
          </a:p>
          <a:p>
            <a:pPr marL="0" indent="0">
              <a:buNone/>
            </a:pPr>
            <a:r>
              <a:rPr lang="en-US" sz="2400" dirty="0"/>
              <a:t>Program </a:t>
            </a:r>
            <a:r>
              <a:rPr lang="en-US" sz="2400" dirty="0" err="1"/>
              <a:t>selanjutnya</a:t>
            </a:r>
            <a:r>
              <a:rPr lang="en-US" sz="2400" dirty="0"/>
              <a:t> </a:t>
            </a:r>
            <a:r>
              <a:rPr lang="en-US" sz="2400" dirty="0" err="1"/>
              <a:t>menuliskan</a:t>
            </a:r>
            <a:r>
              <a:rPr lang="en-US" sz="2400" dirty="0"/>
              <a:t> </a:t>
            </a:r>
            <a:r>
              <a:rPr lang="en-US" sz="2400" dirty="0" err="1"/>
              <a:t>suhu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satuan</a:t>
            </a:r>
            <a:r>
              <a:rPr lang="en-US" sz="2400" dirty="0"/>
              <a:t> </a:t>
            </a:r>
            <a:r>
              <a:rPr lang="en-US" sz="2400" b="1" dirty="0"/>
              <a:t>k</a:t>
            </a:r>
            <a:r>
              <a:rPr lang="en-US" sz="2400" dirty="0"/>
              <a:t> yang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konversi</a:t>
            </a:r>
            <a:r>
              <a:rPr lang="en-US" sz="2400" dirty="0"/>
              <a:t> </a:t>
            </a:r>
            <a:r>
              <a:rPr lang="en-US" sz="2400" dirty="0" err="1"/>
              <a:t>suhu</a:t>
            </a:r>
            <a:r>
              <a:rPr lang="en-US" sz="2400" dirty="0"/>
              <a:t> </a:t>
            </a:r>
            <a:r>
              <a:rPr lang="en-US" sz="2400" b="1" dirty="0"/>
              <a:t>t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</a:t>
            </a:r>
            <a:r>
              <a:rPr lang="en-US" sz="2400" dirty="0" err="1"/>
              <a:t>Celcius</a:t>
            </a:r>
            <a:r>
              <a:rPr lang="en-US" sz="2400" dirty="0"/>
              <a:t>. </a:t>
            </a:r>
            <a:r>
              <a:rPr lang="en-US" sz="2400" b="1" dirty="0"/>
              <a:t>Output </a:t>
            </a:r>
            <a:r>
              <a:rPr lang="en-US" sz="2400" b="1" dirty="0" err="1"/>
              <a:t>harus</a:t>
            </a:r>
            <a:r>
              <a:rPr lang="en-US" sz="2400" b="1" dirty="0"/>
              <a:t> </a:t>
            </a:r>
            <a:r>
              <a:rPr lang="en-US" sz="2400" b="1" dirty="0" err="1"/>
              <a:t>dituliskan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bilangan</a:t>
            </a:r>
            <a:r>
              <a:rPr lang="en-US" sz="2400" b="1" dirty="0"/>
              <a:t> </a:t>
            </a:r>
            <a:r>
              <a:rPr lang="en-US" sz="2400" b="1" dirty="0" err="1"/>
              <a:t>riil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2 </a:t>
            </a:r>
            <a:r>
              <a:rPr lang="en-US" sz="2400" b="1" dirty="0" err="1"/>
              <a:t>angka</a:t>
            </a:r>
            <a:r>
              <a:rPr lang="en-US" sz="2400" b="1" dirty="0"/>
              <a:t> di </a:t>
            </a:r>
            <a:r>
              <a:rPr lang="en-US" sz="2400" b="1" dirty="0" err="1"/>
              <a:t>belakang</a:t>
            </a:r>
            <a:r>
              <a:rPr lang="en-US" sz="2400" b="1" dirty="0"/>
              <a:t> </a:t>
            </a:r>
            <a:r>
              <a:rPr lang="en-US" sz="2400" b="1" dirty="0" err="1"/>
              <a:t>koma</a:t>
            </a:r>
            <a:r>
              <a:rPr lang="en-US" sz="2400" b="1" dirty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209800"/>
            <a:ext cx="6400800" cy="371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11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4342"/>
            <a:ext cx="10515600" cy="993458"/>
          </a:xfrm>
        </p:spPr>
        <p:txBody>
          <a:bodyPr/>
          <a:lstStyle/>
          <a:p>
            <a:r>
              <a:rPr lang="en-US" b="1" dirty="0"/>
              <a:t>KASUS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 err="1">
                <a:latin typeface="+mj-lt"/>
              </a:rPr>
              <a:t>Dibaca</a:t>
            </a:r>
            <a:r>
              <a:rPr lang="en-US" sz="2200" dirty="0">
                <a:latin typeface="+mj-lt"/>
              </a:rPr>
              <a:t> 3 </a:t>
            </a:r>
            <a:r>
              <a:rPr lang="en-US" sz="2200" dirty="0" err="1">
                <a:latin typeface="+mj-lt"/>
              </a:rPr>
              <a:t>bilangan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bulat</a:t>
            </a:r>
            <a:r>
              <a:rPr lang="en-US" sz="2200" dirty="0">
                <a:latin typeface="+mj-lt"/>
              </a:rPr>
              <a:t> yang </a:t>
            </a:r>
            <a:r>
              <a:rPr lang="en-US" sz="2200" dirty="0" err="1">
                <a:latin typeface="+mj-lt"/>
              </a:rPr>
              <a:t>mewakili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nilai</a:t>
            </a:r>
            <a:r>
              <a:rPr lang="en-US" sz="2200" dirty="0">
                <a:latin typeface="+mj-lt"/>
              </a:rPr>
              <a:t> A, B, C </a:t>
            </a:r>
            <a:r>
              <a:rPr lang="en-US" sz="2200" dirty="0" err="1">
                <a:latin typeface="+mj-lt"/>
              </a:rPr>
              <a:t>dalam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persamaan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kuadrat</a:t>
            </a:r>
            <a:r>
              <a:rPr lang="en-US" sz="2200" dirty="0">
                <a:latin typeface="+mj-lt"/>
              </a:rPr>
              <a:t> : Ax</a:t>
            </a:r>
            <a:r>
              <a:rPr lang="en-US" sz="2200" baseline="30000" dirty="0">
                <a:latin typeface="+mj-lt"/>
              </a:rPr>
              <a:t>2</a:t>
            </a:r>
            <a:r>
              <a:rPr lang="en-US" sz="2200" dirty="0">
                <a:latin typeface="+mj-lt"/>
              </a:rPr>
              <a:t> + </a:t>
            </a:r>
            <a:r>
              <a:rPr lang="en-US" sz="2200" dirty="0" err="1">
                <a:latin typeface="+mj-lt"/>
              </a:rPr>
              <a:t>Bx</a:t>
            </a:r>
            <a:r>
              <a:rPr lang="en-US" sz="2200" dirty="0">
                <a:latin typeface="+mj-lt"/>
              </a:rPr>
              <a:t> + C, </a:t>
            </a:r>
            <a:r>
              <a:rPr lang="en-US" sz="2200" dirty="0" err="1">
                <a:latin typeface="+mj-lt"/>
              </a:rPr>
              <a:t>tentukan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nilai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Diskriminan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dari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persamaan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kuadrat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tersebut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dibulatkan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bawah</a:t>
            </a:r>
            <a:r>
              <a:rPr lang="en-US" sz="2200" dirty="0">
                <a:latin typeface="+mj-lt"/>
              </a:rPr>
              <a:t>.</a:t>
            </a:r>
          </a:p>
          <a:p>
            <a:pPr marL="0" indent="0">
              <a:buNone/>
            </a:pPr>
            <a:endParaRPr lang="en-US" sz="1050" dirty="0">
              <a:latin typeface="+mj-lt"/>
            </a:endParaRPr>
          </a:p>
          <a:p>
            <a:pPr marL="0" indent="0">
              <a:buNone/>
            </a:pPr>
            <a:r>
              <a:rPr lang="en-US" sz="2200" b="1" dirty="0">
                <a:latin typeface="+mj-lt"/>
              </a:rPr>
              <a:t>Format Input:</a:t>
            </a:r>
          </a:p>
          <a:p>
            <a:pPr marL="0" indent="0">
              <a:buNone/>
            </a:pPr>
            <a:r>
              <a:rPr lang="en-US" sz="2200" dirty="0" err="1">
                <a:latin typeface="+mj-lt"/>
              </a:rPr>
              <a:t>Satu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baris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berisi</a:t>
            </a:r>
            <a:r>
              <a:rPr lang="en-US" sz="2200" dirty="0">
                <a:latin typeface="+mj-lt"/>
              </a:rPr>
              <a:t> 3 </a:t>
            </a:r>
            <a:r>
              <a:rPr lang="en-US" sz="2200" dirty="0" err="1">
                <a:latin typeface="+mj-lt"/>
              </a:rPr>
              <a:t>buah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bilangan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bulat</a:t>
            </a:r>
            <a:r>
              <a:rPr lang="en-US" sz="2200" dirty="0">
                <a:latin typeface="+mj-lt"/>
              </a:rPr>
              <a:t>. </a:t>
            </a:r>
            <a:r>
              <a:rPr lang="en-US" sz="2200" dirty="0" err="1">
                <a:latin typeface="+mj-lt"/>
              </a:rPr>
              <a:t>Antara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dua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bilangan</a:t>
            </a:r>
            <a:r>
              <a:rPr lang="en-US" sz="2200" dirty="0">
                <a:latin typeface="+mj-lt"/>
              </a:rPr>
              <a:t> integer </a:t>
            </a:r>
            <a:r>
              <a:rPr lang="en-US" sz="2200" dirty="0" err="1">
                <a:latin typeface="+mj-lt"/>
              </a:rPr>
              <a:t>dipisahkan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spasi</a:t>
            </a:r>
            <a:r>
              <a:rPr lang="en-US" sz="2200" dirty="0">
                <a:latin typeface="+mj-lt"/>
              </a:rPr>
              <a:t>, </a:t>
            </a:r>
            <a:r>
              <a:rPr lang="en-US" sz="2200" dirty="0" err="1">
                <a:latin typeface="+mj-lt"/>
              </a:rPr>
              <a:t>dan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setelah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bilangan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ketiga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diakhiri</a:t>
            </a:r>
            <a:r>
              <a:rPr lang="en-US" sz="2200" dirty="0">
                <a:latin typeface="+mj-lt"/>
              </a:rPr>
              <a:t> [Enter]</a:t>
            </a:r>
          </a:p>
          <a:p>
            <a:pPr marL="0" indent="0">
              <a:buNone/>
            </a:pPr>
            <a:endParaRPr lang="en-US" sz="900" b="1" dirty="0">
              <a:latin typeface="+mj-lt"/>
            </a:endParaRPr>
          </a:p>
          <a:p>
            <a:pPr marL="0" indent="0">
              <a:buNone/>
            </a:pPr>
            <a:r>
              <a:rPr lang="en-US" sz="2200" b="1" dirty="0" err="1">
                <a:latin typeface="+mj-lt"/>
              </a:rPr>
              <a:t>Contoh</a:t>
            </a:r>
            <a:r>
              <a:rPr lang="en-US" sz="2200" b="1" dirty="0">
                <a:latin typeface="+mj-lt"/>
              </a:rPr>
              <a:t> input:</a:t>
            </a:r>
          </a:p>
          <a:p>
            <a:pPr marL="0" indent="0">
              <a:buNone/>
            </a:pPr>
            <a:r>
              <a:rPr lang="en-US" sz="2200" dirty="0">
                <a:latin typeface="+mj-lt"/>
              </a:rPr>
              <a:t>1 2 3</a:t>
            </a:r>
          </a:p>
          <a:p>
            <a:pPr marL="0" lvl="0" indent="0" eaLnBrk="0" hangingPunct="0">
              <a:lnSpc>
                <a:spcPct val="100000"/>
              </a:lnSpc>
              <a:spcBef>
                <a:spcPct val="0"/>
              </a:spcBef>
              <a:buNone/>
            </a:pPr>
            <a:endParaRPr lang="en-US" sz="1200" b="1" dirty="0">
              <a:latin typeface="+mj-lt"/>
            </a:endParaRPr>
          </a:p>
          <a:p>
            <a:pPr marL="0" lvl="0" indent="0" eaLnBrk="0" hangingPunc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2200" b="1" dirty="0">
                <a:latin typeface="+mj-lt"/>
              </a:rPr>
              <a:t>Format Output :</a:t>
            </a:r>
            <a:endParaRPr lang="en-US" sz="2200" dirty="0">
              <a:latin typeface="+mj-lt"/>
            </a:endParaRPr>
          </a:p>
          <a:p>
            <a:pPr marL="0" lvl="0" indent="0" eaLnBrk="0" hangingPunc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2200" dirty="0" err="1">
                <a:latin typeface="+mj-lt"/>
              </a:rPr>
              <a:t>Satu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baris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berisi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bilangan</a:t>
            </a:r>
            <a:r>
              <a:rPr lang="en-US" sz="2200" dirty="0">
                <a:latin typeface="+mj-lt"/>
              </a:rPr>
              <a:t> integer </a:t>
            </a:r>
            <a:r>
              <a:rPr lang="en-US" sz="2200" dirty="0" err="1">
                <a:latin typeface="+mj-lt"/>
              </a:rPr>
              <a:t>diakhiri</a:t>
            </a:r>
            <a:r>
              <a:rPr lang="en-US" sz="2200" dirty="0">
                <a:latin typeface="+mj-lt"/>
              </a:rPr>
              <a:t> [Enter], </a:t>
            </a:r>
            <a:r>
              <a:rPr lang="en-US" sz="2200" dirty="0" err="1">
                <a:latin typeface="+mj-lt"/>
              </a:rPr>
              <a:t>berisi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nilai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determinan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Persamaan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kuadrat</a:t>
            </a:r>
            <a:endParaRPr lang="en-US" sz="2200" b="1" dirty="0">
              <a:latin typeface="+mj-lt"/>
            </a:endParaRPr>
          </a:p>
          <a:p>
            <a:pPr marL="0" lvl="0" indent="0" eaLnBrk="0" hangingPunct="0">
              <a:lnSpc>
                <a:spcPct val="100000"/>
              </a:lnSpc>
              <a:spcBef>
                <a:spcPct val="0"/>
              </a:spcBef>
              <a:buNone/>
            </a:pPr>
            <a:endParaRPr lang="en-US" sz="1600" b="1" dirty="0">
              <a:latin typeface="+mj-lt"/>
            </a:endParaRPr>
          </a:p>
          <a:p>
            <a:pPr marL="0" lvl="0" indent="0" eaLnBrk="0" hangingPunc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2200" b="1" dirty="0" err="1">
                <a:latin typeface="+mj-lt"/>
              </a:rPr>
              <a:t>Contoh</a:t>
            </a:r>
            <a:r>
              <a:rPr lang="en-US" sz="2200" b="1" dirty="0">
                <a:latin typeface="+mj-lt"/>
              </a:rPr>
              <a:t> Output:</a:t>
            </a:r>
            <a:endParaRPr lang="en-US" sz="2200" dirty="0">
              <a:latin typeface="+mj-lt"/>
            </a:endParaRPr>
          </a:p>
          <a:p>
            <a:pPr marL="0" lvl="0" indent="0" eaLnBrk="0" hangingPunc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2200" b="1" dirty="0">
                <a:latin typeface="+mj-lt"/>
              </a:rPr>
              <a:t>16</a:t>
            </a:r>
            <a:r>
              <a:rPr lang="en-US" sz="2200" dirty="0">
                <a:latin typeface="+mj-lt"/>
              </a:rPr>
              <a:t>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3940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78142"/>
            <a:ext cx="10515600" cy="993458"/>
          </a:xfrm>
        </p:spPr>
        <p:txBody>
          <a:bodyPr/>
          <a:lstStyle/>
          <a:p>
            <a:r>
              <a:rPr lang="en-US" b="1" dirty="0"/>
              <a:t>KASUS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874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Diberikan</a:t>
            </a:r>
            <a:r>
              <a:rPr lang="en-US" sz="2000" dirty="0"/>
              <a:t> </a:t>
            </a:r>
            <a:r>
              <a:rPr lang="en-US" sz="2000" dirty="0" err="1"/>
              <a:t>daftar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string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string S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kosong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integer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pasti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rentang</a:t>
            </a:r>
            <a:r>
              <a:rPr lang="en-US" sz="2000" dirty="0"/>
              <a:t>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karakter</a:t>
            </a:r>
            <a:r>
              <a:rPr lang="en-US" sz="2000" dirty="0"/>
              <a:t> string, </a:t>
            </a:r>
            <a:r>
              <a:rPr lang="en-US" sz="2000" dirty="0" err="1"/>
              <a:t>tuliskan</a:t>
            </a:r>
            <a:r>
              <a:rPr lang="en-US" sz="2000" dirty="0"/>
              <a:t> program yang </a:t>
            </a:r>
            <a:r>
              <a:rPr lang="en-US" sz="2000" dirty="0" err="1"/>
              <a:t>mengeluarkan</a:t>
            </a:r>
            <a:r>
              <a:rPr lang="en-US" sz="2000" dirty="0"/>
              <a:t> output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urutan</a:t>
            </a:r>
            <a:r>
              <a:rPr lang="en-US" sz="2000" dirty="0"/>
              <a:t> </a:t>
            </a:r>
            <a:r>
              <a:rPr lang="en-US" sz="2000" dirty="0" err="1"/>
              <a:t>sbb</a:t>
            </a:r>
            <a:r>
              <a:rPr lang="en-US" sz="2000" dirty="0"/>
              <a:t>.</a:t>
            </a:r>
          </a:p>
          <a:p>
            <a:pPr marL="457200" indent="-457200">
              <a:buAutoNum type="alphaLcPeriod"/>
            </a:pPr>
            <a:r>
              <a:rPr lang="en-US" sz="2000" dirty="0"/>
              <a:t>String yang </a:t>
            </a:r>
            <a:r>
              <a:rPr lang="en-US" sz="2000" dirty="0" err="1"/>
              <a:t>dibaca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Panjang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string </a:t>
            </a:r>
            <a:r>
              <a:rPr lang="en-US" sz="2000" dirty="0" err="1"/>
              <a:t>tersebut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Huruf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I</a:t>
            </a:r>
          </a:p>
          <a:p>
            <a:pPr marL="457200" indent="-457200">
              <a:buAutoNum type="alphaLcPeriod"/>
            </a:pPr>
            <a:r>
              <a:rPr lang="en-US" sz="2000" dirty="0" err="1"/>
              <a:t>Huruf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terakhir</a:t>
            </a:r>
            <a:r>
              <a:rPr lang="en-US" sz="2000" dirty="0"/>
              <a:t> string</a:t>
            </a:r>
          </a:p>
          <a:p>
            <a:pPr marL="457200" indent="-457200">
              <a:buAutoNum type="alphaLcPeriod"/>
            </a:pPr>
            <a:r>
              <a:rPr lang="en-US" sz="2000" dirty="0" err="1"/>
              <a:t>Huruf</a:t>
            </a:r>
            <a:r>
              <a:rPr lang="en-US" sz="2000" dirty="0"/>
              <a:t> yang </a:t>
            </a:r>
            <a:r>
              <a:rPr lang="en-US" sz="2000" dirty="0" err="1"/>
              <a:t>ditengah</a:t>
            </a:r>
            <a:r>
              <a:rPr lang="en-US" sz="2000" dirty="0"/>
              <a:t>,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 string </a:t>
            </a:r>
            <a:r>
              <a:rPr lang="en-US" sz="2000" dirty="0" err="1"/>
              <a:t>genap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tengah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 string </a:t>
            </a:r>
            <a:r>
              <a:rPr lang="en-US" sz="2000" dirty="0" err="1"/>
              <a:t>dibagi</a:t>
            </a:r>
            <a:r>
              <a:rPr lang="en-US" sz="2000" dirty="0"/>
              <a:t> 2;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 string </a:t>
            </a:r>
            <a:r>
              <a:rPr lang="en-US" sz="2000" dirty="0" err="1"/>
              <a:t>ganjil</a:t>
            </a:r>
            <a:r>
              <a:rPr lang="en-US" sz="2000" dirty="0"/>
              <a:t>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tengah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(</a:t>
            </a:r>
            <a:r>
              <a:rPr lang="en-US" sz="2000" dirty="0" err="1"/>
              <a:t>Panjang</a:t>
            </a:r>
            <a:r>
              <a:rPr lang="en-US" sz="2000" dirty="0"/>
              <a:t> String div 2)</a:t>
            </a:r>
          </a:p>
          <a:p>
            <a:pPr marL="457200" indent="-457200">
              <a:buAutoNum type="alphaLcPeriod"/>
            </a:pPr>
            <a:r>
              <a:rPr lang="en-US" sz="2000" dirty="0"/>
              <a:t>Substring </a:t>
            </a:r>
            <a:r>
              <a:rPr lang="en-US" sz="2000" dirty="0" err="1"/>
              <a:t>kiri</a:t>
            </a:r>
            <a:r>
              <a:rPr lang="en-US" sz="2000" dirty="0"/>
              <a:t> </a:t>
            </a:r>
            <a:r>
              <a:rPr lang="en-US" sz="2000" dirty="0" err="1"/>
              <a:t>sebanyak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huruf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/>
              <a:t>Substring </a:t>
            </a:r>
            <a:r>
              <a:rPr lang="en-US" sz="2000" dirty="0" err="1"/>
              <a:t>kanan</a:t>
            </a:r>
            <a:r>
              <a:rPr lang="en-US" sz="2000" dirty="0"/>
              <a:t> </a:t>
            </a:r>
            <a:r>
              <a:rPr lang="en-US" sz="2000" dirty="0" err="1"/>
              <a:t>sebanyak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huruf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Prototype : length(S), S[</a:t>
            </a:r>
            <a:r>
              <a:rPr lang="en-US" sz="2000" dirty="0" err="1"/>
              <a:t>i</a:t>
            </a:r>
            <a:r>
              <a:rPr lang="en-US" sz="2000" dirty="0"/>
              <a:t>], left(</a:t>
            </a:r>
            <a:r>
              <a:rPr lang="en-US" sz="2000" dirty="0" err="1"/>
              <a:t>S,n</a:t>
            </a:r>
            <a:r>
              <a:rPr lang="en-US" sz="2000" dirty="0"/>
              <a:t>), right (</a:t>
            </a:r>
            <a:r>
              <a:rPr lang="en-US" sz="2000" dirty="0" err="1"/>
              <a:t>S,n</a:t>
            </a:r>
            <a:r>
              <a:rPr lang="en-US" sz="2000" dirty="0"/>
              <a:t>)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pemrograman</a:t>
            </a:r>
            <a:r>
              <a:rPr lang="en-US" sz="2000" dirty="0"/>
              <a:t> </a:t>
            </a:r>
            <a:r>
              <a:rPr lang="en-US" sz="2000" dirty="0" err="1"/>
              <a:t>diberikan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0194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Unpad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pad" id="{838AE8CD-ACCD-43B5-A11D-B87015102E73}" vid="{7EA89ED8-0A9A-4AB3-BDA1-44B5B96772ED}"/>
    </a:ext>
  </a:extLst>
</a:theme>
</file>

<file path=ppt/theme/theme2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itySketch">
      <a:dk1>
        <a:srgbClr val="3D372E"/>
      </a:dk1>
      <a:lt1>
        <a:sysClr val="window" lastClr="FFFFFF"/>
      </a:lt1>
      <a:dk2>
        <a:srgbClr val="000000"/>
      </a:dk2>
      <a:lt2>
        <a:srgbClr val="E0ECE1"/>
      </a:lt2>
      <a:accent1>
        <a:srgbClr val="B2D0B4"/>
      </a:accent1>
      <a:accent2>
        <a:srgbClr val="88A5BA"/>
      </a:accent2>
      <a:accent3>
        <a:srgbClr val="909F5F"/>
      </a:accent3>
      <a:accent4>
        <a:srgbClr val="C9A057"/>
      </a:accent4>
      <a:accent5>
        <a:srgbClr val="DA7D60"/>
      </a:accent5>
      <a:accent6>
        <a:srgbClr val="978975"/>
      </a:accent6>
      <a:hlink>
        <a:srgbClr val="C9A057"/>
      </a:hlink>
      <a:folHlink>
        <a:srgbClr val="978975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Unpad</Template>
  <TotalTime>794</TotalTime>
  <Words>1035</Words>
  <Application>Microsoft Office PowerPoint</Application>
  <PresentationFormat>Widescreen</PresentationFormat>
  <Paragraphs>154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MS PGothic</vt:lpstr>
      <vt:lpstr>MS PGothic</vt:lpstr>
      <vt:lpstr>Arial</vt:lpstr>
      <vt:lpstr>Arial Unicode MS</vt:lpstr>
      <vt:lpstr>Calibri</vt:lpstr>
      <vt:lpstr>Calibri Light</vt:lpstr>
      <vt:lpstr>Century Schoolbook</vt:lpstr>
      <vt:lpstr>Wingdings</vt:lpstr>
      <vt:lpstr>Unpad</vt:lpstr>
      <vt:lpstr>PowerPoint Presentation</vt:lpstr>
      <vt:lpstr>LATIHAN</vt:lpstr>
      <vt:lpstr>TUGAS</vt:lpstr>
      <vt:lpstr>TUGAS</vt:lpstr>
      <vt:lpstr>TUGAS</vt:lpstr>
      <vt:lpstr>KASUS 11</vt:lpstr>
      <vt:lpstr>KASUS 11 LANJUTAN</vt:lpstr>
      <vt:lpstr>KASUS 12</vt:lpstr>
      <vt:lpstr>KASUS 13</vt:lpstr>
      <vt:lpstr>KASUS 13 (lanjutan)</vt:lpstr>
      <vt:lpstr>KASUS 13 (lanjutan)</vt:lpstr>
      <vt:lpstr>KASUS 14</vt:lpstr>
      <vt:lpstr>KASUS 15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Mira Suryani</dc:creator>
  <cp:lastModifiedBy>Mira Suryani</cp:lastModifiedBy>
  <cp:revision>62</cp:revision>
  <dcterms:created xsi:type="dcterms:W3CDTF">2017-02-19T17:44:30Z</dcterms:created>
  <dcterms:modified xsi:type="dcterms:W3CDTF">2018-09-27T08:56:28Z</dcterms:modified>
</cp:coreProperties>
</file>