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74" r:id="rId3"/>
    <p:sldId id="268" r:id="rId4"/>
    <p:sldId id="273" r:id="rId5"/>
    <p:sldId id="257" r:id="rId6"/>
    <p:sldId id="272" r:id="rId7"/>
    <p:sldId id="260" r:id="rId8"/>
    <p:sldId id="275" r:id="rId9"/>
    <p:sldId id="258" r:id="rId10"/>
    <p:sldId id="282" r:id="rId11"/>
    <p:sldId id="283" r:id="rId12"/>
    <p:sldId id="276" r:id="rId13"/>
    <p:sldId id="277" r:id="rId14"/>
    <p:sldId id="278" r:id="rId15"/>
    <p:sldId id="279" r:id="rId16"/>
    <p:sldId id="281" r:id="rId17"/>
    <p:sldId id="266" r:id="rId18"/>
    <p:sldId id="261" r:id="rId19"/>
    <p:sldId id="264" r:id="rId20"/>
    <p:sldId id="267" r:id="rId21"/>
    <p:sldId id="262"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59964" autoAdjust="0"/>
  </p:normalViewPr>
  <p:slideViewPr>
    <p:cSldViewPr>
      <p:cViewPr varScale="1">
        <p:scale>
          <a:sx n="44" d="100"/>
          <a:sy n="44" d="100"/>
        </p:scale>
        <p:origin x="214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564FD-252C-4B5C-86B5-1A741B61632E}" type="datetimeFigureOut">
              <a:rPr lang="id-ID" smtClean="0"/>
              <a:t>23/01/2020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909-DA29-4514-944B-1E0A1A485611}" type="slidenum">
              <a:rPr lang="id-ID" smtClean="0"/>
              <a:t>‹#›</a:t>
            </a:fld>
            <a:endParaRPr lang="id-ID"/>
          </a:p>
        </p:txBody>
      </p:sp>
    </p:spTree>
    <p:extLst>
      <p:ext uri="{BB962C8B-B14F-4D97-AF65-F5344CB8AC3E}">
        <p14:creationId xmlns:p14="http://schemas.microsoft.com/office/powerpoint/2010/main" val="105804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Indikator</a:t>
            </a:r>
            <a:r>
              <a:rPr lang="en-US" baseline="0" dirty="0" smtClean="0"/>
              <a:t> </a:t>
            </a:r>
            <a:r>
              <a:rPr lang="en-US" baseline="0" dirty="0" err="1" smtClean="0"/>
              <a:t>capaian</a:t>
            </a:r>
            <a:r>
              <a:rPr lang="en-US" baseline="0" dirty="0" smtClean="0"/>
              <a:t> week 1. </a:t>
            </a:r>
            <a:r>
              <a:rPr lang="en-US" baseline="0" dirty="0" err="1" smtClean="0"/>
              <a:t>Konsep</a:t>
            </a:r>
            <a:r>
              <a:rPr lang="en-US" baseline="0" dirty="0" smtClean="0"/>
              <a:t> </a:t>
            </a:r>
            <a:r>
              <a:rPr lang="en-US" baseline="0" dirty="0" err="1" smtClean="0"/>
              <a:t>bisnis</a:t>
            </a:r>
            <a:r>
              <a:rPr lang="en-US" baseline="0" dirty="0" smtClean="0"/>
              <a:t> global, 2. </a:t>
            </a:r>
            <a:r>
              <a:rPr lang="en-US" baseline="0" dirty="0" err="1" smtClean="0"/>
              <a:t>Aspek</a:t>
            </a:r>
            <a:r>
              <a:rPr lang="en-US" baseline="0" dirty="0" smtClean="0"/>
              <a:t> </a:t>
            </a:r>
            <a:r>
              <a:rPr lang="en-US" baseline="0" dirty="0" err="1" smtClean="0"/>
              <a:t>Bisnis</a:t>
            </a:r>
            <a:r>
              <a:rPr lang="en-US" baseline="0" dirty="0" smtClean="0"/>
              <a:t> Global. 3. </a:t>
            </a:r>
            <a:r>
              <a:rPr lang="en-US" baseline="0" dirty="0" err="1" smtClean="0"/>
              <a:t>Faktor</a:t>
            </a:r>
            <a:r>
              <a:rPr lang="en-US" baseline="0" dirty="0" smtClean="0"/>
              <a:t> </a:t>
            </a:r>
            <a:r>
              <a:rPr lang="en-US" baseline="0" dirty="0" err="1" smtClean="0"/>
              <a:t>pendukung</a:t>
            </a:r>
            <a:r>
              <a:rPr lang="en-US" baseline="0" dirty="0" smtClean="0"/>
              <a:t> </a:t>
            </a:r>
            <a:r>
              <a:rPr lang="en-US" baseline="0" dirty="0" err="1" smtClean="0"/>
              <a:t>Bisnis</a:t>
            </a:r>
            <a:r>
              <a:rPr lang="en-US" baseline="0" dirty="0" smtClean="0"/>
              <a:t> Global</a:t>
            </a:r>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1</a:t>
            </a:fld>
            <a:endParaRPr lang="id-ID"/>
          </a:p>
        </p:txBody>
      </p:sp>
    </p:spTree>
    <p:extLst>
      <p:ext uri="{BB962C8B-B14F-4D97-AF65-F5344CB8AC3E}">
        <p14:creationId xmlns:p14="http://schemas.microsoft.com/office/powerpoint/2010/main" val="77501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a:t>
            </a:r>
            <a:r>
              <a:rPr lang="en-US" baseline="0" dirty="0" smtClean="0"/>
              <a:t> </a:t>
            </a:r>
            <a:r>
              <a:rPr lang="en-US" baseline="0" dirty="0" err="1" smtClean="0"/>
              <a:t>Arbitrase</a:t>
            </a:r>
            <a:r>
              <a:rPr lang="en-US" baseline="0" dirty="0" smtClean="0"/>
              <a:t>, di </a:t>
            </a:r>
            <a:r>
              <a:rPr lang="en-US" baseline="0" dirty="0" err="1" smtClean="0"/>
              <a:t>tiap</a:t>
            </a:r>
            <a:r>
              <a:rPr lang="en-US" baseline="0" dirty="0" smtClean="0"/>
              <a:t> </a:t>
            </a:r>
            <a:r>
              <a:rPr lang="en-US" baseline="0" dirty="0" err="1" smtClean="0"/>
              <a:t>negara</a:t>
            </a:r>
            <a:r>
              <a:rPr lang="en-US" baseline="0" dirty="0" smtClean="0"/>
              <a:t> </a:t>
            </a:r>
            <a:r>
              <a:rPr lang="en-US" baseline="0" dirty="0" err="1" smtClean="0"/>
              <a:t>ada</a:t>
            </a:r>
            <a:r>
              <a:rPr lang="en-US" baseline="0" dirty="0" smtClean="0"/>
              <a:t> </a:t>
            </a:r>
            <a:r>
              <a:rPr lang="en-US" baseline="0" dirty="0" err="1" smtClean="0"/>
              <a:t>masing</a:t>
            </a:r>
            <a:r>
              <a:rPr lang="en-US" baseline="0" dirty="0" smtClean="0"/>
              <a:t> </a:t>
            </a:r>
            <a:r>
              <a:rPr lang="en-US" baseline="0" dirty="0" err="1" smtClean="0"/>
              <a:t>masing</a:t>
            </a:r>
            <a:r>
              <a:rPr lang="en-US" baseline="0" dirty="0" smtClean="0"/>
              <a:t> </a:t>
            </a:r>
            <a:r>
              <a:rPr lang="en-US" baseline="0" dirty="0" err="1" smtClean="0"/>
              <a:t>badan</a:t>
            </a:r>
            <a:r>
              <a:rPr lang="en-US" baseline="0" dirty="0" smtClean="0"/>
              <a:t> </a:t>
            </a:r>
            <a:r>
              <a:rPr lang="en-US" baseline="0" dirty="0" err="1" smtClean="0"/>
              <a:t>arbitrase</a:t>
            </a:r>
            <a:r>
              <a:rPr lang="en-US" baseline="0" dirty="0" smtClean="0"/>
              <a:t> yang </a:t>
            </a:r>
            <a:r>
              <a:rPr lang="en-US" baseline="0" dirty="0" err="1" smtClean="0"/>
              <a:t>khusus</a:t>
            </a:r>
            <a:r>
              <a:rPr lang="en-US" baseline="0" dirty="0" smtClean="0"/>
              <a:t> </a:t>
            </a:r>
            <a:r>
              <a:rPr lang="en-US" baseline="0" dirty="0" err="1" smtClean="0"/>
              <a:t>membahas</a:t>
            </a:r>
            <a:r>
              <a:rPr lang="en-US" baseline="0" dirty="0" smtClean="0"/>
              <a:t> </a:t>
            </a:r>
            <a:r>
              <a:rPr lang="en-US" baseline="0" dirty="0" err="1" smtClean="0"/>
              <a:t>komersial</a:t>
            </a:r>
            <a:r>
              <a:rPr lang="en-US" baseline="0" dirty="0" smtClean="0"/>
              <a:t> . Di Indonesia </a:t>
            </a:r>
            <a:r>
              <a:rPr lang="en-US" baseline="0" dirty="0" err="1" smtClean="0"/>
              <a:t>dikenal</a:t>
            </a:r>
            <a:r>
              <a:rPr lang="en-US" baseline="0" dirty="0" smtClean="0"/>
              <a:t> </a:t>
            </a:r>
            <a:r>
              <a:rPr lang="en-US" baseline="0" dirty="0" err="1" smtClean="0"/>
              <a:t>dengan</a:t>
            </a:r>
            <a:r>
              <a:rPr lang="en-US" baseline="0" dirty="0" smtClean="0"/>
              <a:t> BANI. Ada LCIA di Paris. </a:t>
            </a:r>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17</a:t>
            </a:fld>
            <a:endParaRPr lang="id-ID"/>
          </a:p>
        </p:txBody>
      </p:sp>
    </p:spTree>
    <p:extLst>
      <p:ext uri="{BB962C8B-B14F-4D97-AF65-F5344CB8AC3E}">
        <p14:creationId xmlns:p14="http://schemas.microsoft.com/office/powerpoint/2010/main" val="115484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Noted :: </a:t>
            </a:r>
            <a:r>
              <a:rPr lang="en-US" dirty="0" err="1" smtClean="0"/>
              <a:t>Lembaga</a:t>
            </a:r>
            <a:r>
              <a:rPr lang="en-US" dirty="0" smtClean="0"/>
              <a:t> </a:t>
            </a:r>
            <a:r>
              <a:rPr lang="en-US" dirty="0" err="1" smtClean="0"/>
              <a:t>keuangan</a:t>
            </a:r>
            <a:r>
              <a:rPr lang="en-US" dirty="0" smtClean="0"/>
              <a:t> global</a:t>
            </a:r>
            <a:r>
              <a:rPr lang="en-US" baseline="0" dirty="0" smtClean="0"/>
              <a:t> yang </a:t>
            </a:r>
            <a:r>
              <a:rPr lang="en-US" baseline="0" dirty="0" err="1" smtClean="0"/>
              <a:t>berkaitan</a:t>
            </a:r>
            <a:r>
              <a:rPr lang="en-US" baseline="0" dirty="0" smtClean="0"/>
              <a:t> </a:t>
            </a:r>
            <a:r>
              <a:rPr lang="en-US" baseline="0" dirty="0" err="1" smtClean="0"/>
              <a:t>langsung</a:t>
            </a:r>
            <a:r>
              <a:rPr lang="en-US" baseline="0" dirty="0" smtClean="0"/>
              <a:t> </a:t>
            </a:r>
            <a:r>
              <a:rPr lang="en-US" baseline="0" dirty="0" err="1" smtClean="0"/>
              <a:t>dengan</a:t>
            </a:r>
            <a:r>
              <a:rPr lang="en-US" baseline="0" dirty="0" smtClean="0"/>
              <a:t> </a:t>
            </a:r>
            <a:r>
              <a:rPr lang="en-US" baseline="0" dirty="0" err="1" smtClean="0"/>
              <a:t>kegiatan</a:t>
            </a:r>
            <a:r>
              <a:rPr lang="en-US" baseline="0" dirty="0" smtClean="0"/>
              <a:t> </a:t>
            </a:r>
            <a:r>
              <a:rPr lang="en-US" baseline="0" dirty="0" err="1" smtClean="0"/>
              <a:t>bisnis</a:t>
            </a:r>
            <a:r>
              <a:rPr lang="en-US" baseline="0" dirty="0" smtClean="0"/>
              <a:t> </a:t>
            </a:r>
            <a:r>
              <a:rPr lang="en-US" baseline="0" dirty="0" err="1" smtClean="0"/>
              <a:t>yaitu</a:t>
            </a:r>
            <a:r>
              <a:rPr lang="en-US" baseline="0" dirty="0" smtClean="0"/>
              <a:t> WTO. </a:t>
            </a:r>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18</a:t>
            </a:fld>
            <a:endParaRPr lang="id-ID"/>
          </a:p>
        </p:txBody>
      </p:sp>
    </p:spTree>
    <p:extLst>
      <p:ext uri="{BB962C8B-B14F-4D97-AF65-F5344CB8AC3E}">
        <p14:creationId xmlns:p14="http://schemas.microsoft.com/office/powerpoint/2010/main" val="1570257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Perkembangan</a:t>
            </a:r>
            <a:r>
              <a:rPr lang="en-US" dirty="0" smtClean="0"/>
              <a:t> </a:t>
            </a:r>
            <a:r>
              <a:rPr lang="en-US" dirty="0" err="1" smtClean="0"/>
              <a:t>teknologi</a:t>
            </a:r>
            <a:r>
              <a:rPr lang="en-US" dirty="0" smtClean="0"/>
              <a:t> </a:t>
            </a:r>
            <a:r>
              <a:rPr lang="en-US" dirty="0" err="1" smtClean="0"/>
              <a:t>informasi</a:t>
            </a:r>
            <a:r>
              <a:rPr lang="en-US" dirty="0" smtClean="0"/>
              <a:t> </a:t>
            </a:r>
            <a:r>
              <a:rPr lang="en-US" dirty="0" err="1" smtClean="0"/>
              <a:t>komunikasi</a:t>
            </a:r>
            <a:endParaRPr lang="en-US" dirty="0" smtClean="0"/>
          </a:p>
          <a:p>
            <a:r>
              <a:rPr lang="en-US" dirty="0" err="1" smtClean="0"/>
              <a:t>Berkembangnya</a:t>
            </a:r>
            <a:r>
              <a:rPr lang="en-US" dirty="0" smtClean="0"/>
              <a:t> </a:t>
            </a:r>
            <a:r>
              <a:rPr lang="en-US" dirty="0" err="1" smtClean="0"/>
              <a:t>teknologi</a:t>
            </a:r>
            <a:r>
              <a:rPr lang="en-US" dirty="0" smtClean="0"/>
              <a:t> </a:t>
            </a:r>
            <a:r>
              <a:rPr lang="en-US" dirty="0" err="1" smtClean="0"/>
              <a:t>transportasi</a:t>
            </a:r>
            <a:endParaRPr lang="en-US" dirty="0" smtClean="0"/>
          </a:p>
          <a:p>
            <a:r>
              <a:rPr lang="en-US" dirty="0" err="1" smtClean="0"/>
              <a:t>Kerjasama</a:t>
            </a:r>
            <a:r>
              <a:rPr lang="en-US" dirty="0" smtClean="0"/>
              <a:t> </a:t>
            </a:r>
            <a:r>
              <a:rPr lang="en-US" dirty="0" err="1" smtClean="0"/>
              <a:t>ekonomi</a:t>
            </a:r>
            <a:r>
              <a:rPr lang="en-US" dirty="0" smtClean="0"/>
              <a:t> </a:t>
            </a:r>
            <a:r>
              <a:rPr lang="en-US" dirty="0" err="1" smtClean="0"/>
              <a:t>internasional</a:t>
            </a:r>
            <a:r>
              <a:rPr lang="en-US" dirty="0" smtClean="0"/>
              <a:t> yang </a:t>
            </a:r>
            <a:r>
              <a:rPr lang="en-US" dirty="0" err="1" smtClean="0"/>
              <a:t>semakin</a:t>
            </a:r>
            <a:r>
              <a:rPr lang="en-US" dirty="0" smtClean="0"/>
              <a:t> </a:t>
            </a:r>
            <a:r>
              <a:rPr lang="en-US" dirty="0" err="1" smtClean="0"/>
              <a:t>dipermudah</a:t>
            </a:r>
            <a:endParaRPr lang="en-US" dirty="0" smtClean="0"/>
          </a:p>
          <a:p>
            <a:pPr marL="990600" lvl="1" indent="-533400">
              <a:buFont typeface="Wingdings" pitchFamily="2" charset="2"/>
              <a:buAutoNum type="arabicPeriod"/>
            </a:pPr>
            <a:r>
              <a:rPr lang="en-US" dirty="0" smtClean="0"/>
              <a:t>declining trade and investment barriers</a:t>
            </a:r>
          </a:p>
          <a:p>
            <a:pPr marL="990600" lvl="1" indent="-533400">
              <a:buFont typeface="Wingdings" pitchFamily="2" charset="2"/>
              <a:buAutoNum type="arabicPeriod"/>
            </a:pPr>
            <a:r>
              <a:rPr lang="en-US" dirty="0" smtClean="0"/>
              <a:t>technological change</a:t>
            </a:r>
            <a:r>
              <a:rPr lang="en-US" sz="2400" dirty="0" smtClean="0"/>
              <a:t> </a:t>
            </a:r>
          </a:p>
          <a:p>
            <a:endParaRPr lang="en-US" dirty="0" smtClean="0"/>
          </a:p>
          <a:p>
            <a:endParaRPr lang="id-ID" dirty="0"/>
          </a:p>
        </p:txBody>
      </p:sp>
      <p:sp>
        <p:nvSpPr>
          <p:cNvPr id="4" name="Slide Number Placeholder 3"/>
          <p:cNvSpPr>
            <a:spLocks noGrp="1"/>
          </p:cNvSpPr>
          <p:nvPr>
            <p:ph type="sldNum" sz="quarter" idx="10"/>
          </p:nvPr>
        </p:nvSpPr>
        <p:spPr/>
        <p:txBody>
          <a:bodyPr/>
          <a:lstStyle/>
          <a:p>
            <a:fld id="{3BCF8909-DA29-4514-944B-1E0A1A485611}" type="slidenum">
              <a:rPr lang="id-ID" smtClean="0"/>
              <a:t>19</a:t>
            </a:fld>
            <a:endParaRPr lang="id-ID"/>
          </a:p>
        </p:txBody>
      </p:sp>
    </p:spTree>
    <p:extLst>
      <p:ext uri="{BB962C8B-B14F-4D97-AF65-F5344CB8AC3E}">
        <p14:creationId xmlns:p14="http://schemas.microsoft.com/office/powerpoint/2010/main" val="1955118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Implikasi</a:t>
            </a:r>
            <a:r>
              <a:rPr lang="en-US" baseline="0" dirty="0" smtClean="0"/>
              <a:t> </a:t>
            </a:r>
            <a:r>
              <a:rPr lang="en-US" baseline="0" dirty="0" err="1" smtClean="0"/>
              <a:t>Globalisasi</a:t>
            </a:r>
            <a:r>
              <a:rPr lang="en-US" baseline="0" dirty="0" smtClean="0"/>
              <a:t> </a:t>
            </a:r>
            <a:r>
              <a:rPr lang="en-US" baseline="0" dirty="0" err="1" smtClean="0"/>
              <a:t>bisa</a:t>
            </a:r>
            <a:r>
              <a:rPr lang="en-US" baseline="0" dirty="0" smtClean="0"/>
              <a:t> </a:t>
            </a:r>
            <a:r>
              <a:rPr lang="en-US" baseline="0" dirty="0" err="1" smtClean="0"/>
              <a:t>berdampak</a:t>
            </a:r>
            <a:r>
              <a:rPr lang="en-US" baseline="0" dirty="0" smtClean="0"/>
              <a:t> </a:t>
            </a:r>
            <a:r>
              <a:rPr lang="en-US" baseline="0" dirty="0" err="1" smtClean="0"/>
              <a:t>menjadi</a:t>
            </a:r>
            <a:r>
              <a:rPr lang="en-US" baseline="0" dirty="0" smtClean="0"/>
              <a:t> 2 </a:t>
            </a:r>
            <a:r>
              <a:rPr lang="en-US" baseline="0" dirty="0" err="1" smtClean="0"/>
              <a:t>yaitu</a:t>
            </a:r>
            <a:r>
              <a:rPr lang="en-US" baseline="0" dirty="0" smtClean="0"/>
              <a:t> </a:t>
            </a:r>
            <a:r>
              <a:rPr lang="en-US" baseline="0" dirty="0" err="1" smtClean="0"/>
              <a:t>ancaman</a:t>
            </a:r>
            <a:r>
              <a:rPr lang="en-US" baseline="0" dirty="0" smtClean="0"/>
              <a:t> </a:t>
            </a:r>
            <a:r>
              <a:rPr lang="en-US" baseline="0" dirty="0" err="1" smtClean="0"/>
              <a:t>dan</a:t>
            </a:r>
            <a:r>
              <a:rPr lang="en-US" baseline="0" dirty="0" smtClean="0"/>
              <a:t> </a:t>
            </a:r>
            <a:r>
              <a:rPr lang="en-US" baseline="0" dirty="0" err="1" smtClean="0"/>
              <a:t>peluang</a:t>
            </a:r>
            <a:r>
              <a:rPr lang="en-US" baseline="0" dirty="0" smtClean="0"/>
              <a:t> di </a:t>
            </a:r>
            <a:r>
              <a:rPr lang="en-US" baseline="0" dirty="0" err="1" smtClean="0"/>
              <a:t>lihat</a:t>
            </a:r>
            <a:r>
              <a:rPr lang="en-US" baseline="0" dirty="0" smtClean="0"/>
              <a:t> </a:t>
            </a:r>
            <a:r>
              <a:rPr lang="en-US" baseline="0" dirty="0" err="1" smtClean="0"/>
              <a:t>dari</a:t>
            </a:r>
            <a:r>
              <a:rPr lang="en-US" baseline="0" dirty="0" smtClean="0"/>
              <a:t> </a:t>
            </a:r>
            <a:r>
              <a:rPr lang="en-US" baseline="0" dirty="0" err="1" smtClean="0"/>
              <a:t>aspek</a:t>
            </a:r>
            <a:r>
              <a:rPr lang="en-US" baseline="0" dirty="0" smtClean="0"/>
              <a:t> </a:t>
            </a:r>
            <a:r>
              <a:rPr lang="en-US" baseline="0" dirty="0" err="1" smtClean="0"/>
              <a:t>Ekonomi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20</a:t>
            </a:fld>
            <a:endParaRPr lang="id-ID"/>
          </a:p>
        </p:txBody>
      </p:sp>
    </p:spTree>
    <p:extLst>
      <p:ext uri="{BB962C8B-B14F-4D97-AF65-F5344CB8AC3E}">
        <p14:creationId xmlns:p14="http://schemas.microsoft.com/office/powerpoint/2010/main" val="265110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Dari Video </a:t>
            </a:r>
            <a:r>
              <a:rPr lang="en-US" dirty="0" err="1" smtClean="0"/>
              <a:t>diatas</a:t>
            </a:r>
            <a:r>
              <a:rPr lang="en-US" dirty="0" smtClean="0"/>
              <a:t>, </a:t>
            </a:r>
            <a:r>
              <a:rPr lang="en-US" dirty="0" err="1" smtClean="0"/>
              <a:t>sebutkan</a:t>
            </a:r>
            <a:r>
              <a:rPr lang="en-US" dirty="0" smtClean="0"/>
              <a:t> </a:t>
            </a:r>
            <a:r>
              <a:rPr lang="en-US" dirty="0" err="1" smtClean="0"/>
              <a:t>beberapa</a:t>
            </a:r>
            <a:r>
              <a:rPr lang="en-US" dirty="0" smtClean="0"/>
              <a:t> </a:t>
            </a:r>
            <a:r>
              <a:rPr lang="en-US" dirty="0" err="1" smtClean="0"/>
              <a:t>produk</a:t>
            </a:r>
            <a:r>
              <a:rPr lang="en-US" dirty="0" smtClean="0"/>
              <a:t> local </a:t>
            </a:r>
            <a:r>
              <a:rPr lang="en-US" dirty="0" err="1" smtClean="0"/>
              <a:t>atau</a:t>
            </a:r>
            <a:r>
              <a:rPr lang="en-US" dirty="0" smtClean="0"/>
              <a:t> </a:t>
            </a:r>
            <a:r>
              <a:rPr lang="en-US" dirty="0" err="1" smtClean="0"/>
              <a:t>produk</a:t>
            </a:r>
            <a:r>
              <a:rPr lang="en-US" dirty="0" smtClean="0"/>
              <a:t> global yang</a:t>
            </a:r>
            <a:r>
              <a:rPr lang="en-US" baseline="0" dirty="0" smtClean="0"/>
              <a:t> </a:t>
            </a:r>
            <a:r>
              <a:rPr lang="en-US" baseline="0" dirty="0" err="1" smtClean="0"/>
              <a:t>mahasiswa</a:t>
            </a:r>
            <a:r>
              <a:rPr lang="en-US" baseline="0" dirty="0" smtClean="0"/>
              <a:t> </a:t>
            </a:r>
            <a:r>
              <a:rPr lang="en-US" baseline="0" dirty="0" err="1" smtClean="0"/>
              <a:t>pernah</a:t>
            </a:r>
            <a:r>
              <a:rPr lang="en-US" baseline="0" dirty="0" smtClean="0"/>
              <a:t> </a:t>
            </a:r>
            <a:r>
              <a:rPr lang="en-US" baseline="0" dirty="0" err="1" smtClean="0"/>
              <a:t>konsumsi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3</a:t>
            </a:fld>
            <a:endParaRPr lang="id-ID"/>
          </a:p>
        </p:txBody>
      </p:sp>
    </p:spTree>
    <p:extLst>
      <p:ext uri="{BB962C8B-B14F-4D97-AF65-F5344CB8AC3E}">
        <p14:creationId xmlns:p14="http://schemas.microsoft.com/office/powerpoint/2010/main" val="318778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Fenomena</a:t>
            </a:r>
            <a:r>
              <a:rPr lang="en-US" baseline="0" dirty="0" smtClean="0"/>
              <a:t> </a:t>
            </a:r>
            <a:r>
              <a:rPr lang="en-US" baseline="0" dirty="0" err="1" smtClean="0"/>
              <a:t>globalisasi</a:t>
            </a:r>
            <a:r>
              <a:rPr lang="en-US" baseline="0" dirty="0" smtClean="0"/>
              <a:t> </a:t>
            </a:r>
            <a:r>
              <a:rPr lang="en-US" baseline="0" dirty="0" err="1" smtClean="0"/>
              <a:t>dapat</a:t>
            </a:r>
            <a:r>
              <a:rPr lang="en-US" baseline="0" dirty="0" smtClean="0"/>
              <a:t> </a:t>
            </a:r>
            <a:r>
              <a:rPr lang="en-US" baseline="0" dirty="0" err="1" smtClean="0"/>
              <a:t>ditanyakanmenggunakan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menti</a:t>
            </a:r>
            <a:r>
              <a:rPr lang="en-US" sz="1200" kern="1200" dirty="0" smtClean="0">
                <a:solidFill>
                  <a:schemeClr val="tx1"/>
                </a:solidFill>
                <a:effectLst/>
                <a:latin typeface="+mn-lt"/>
                <a:ea typeface="+mn-ea"/>
                <a:cs typeface="+mn-cs"/>
              </a:rPr>
              <a:t> meter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Mahasiswa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berdiskusi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menentukkan</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fenomena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tersebut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terkategori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bidang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ekonomi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budaya</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politik</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komunikasi</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Ekonomi</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Ekonomi</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3. </a:t>
            </a:r>
            <a:r>
              <a:rPr lang="en-US" sz="1200" kern="1200" baseline="0" dirty="0" err="1" smtClean="0">
                <a:solidFill>
                  <a:schemeClr val="tx1"/>
                </a:solidFill>
                <a:effectLst/>
                <a:latin typeface="+mn-lt"/>
                <a:ea typeface="+mn-ea"/>
                <a:cs typeface="+mn-cs"/>
              </a:rPr>
              <a:t>Komunikasi</a:t>
            </a:r>
            <a:r>
              <a:rPr lang="en-US" sz="1200" kern="1200" baseline="0" dirty="0" smtClean="0">
                <a:solidFill>
                  <a:schemeClr val="tx1"/>
                </a:solidFill>
                <a:effectLst/>
                <a:latin typeface="+mn-lt"/>
                <a:ea typeface="+mn-ea"/>
                <a:cs typeface="+mn-cs"/>
              </a:rPr>
              <a:t>, 4. </a:t>
            </a:r>
            <a:r>
              <a:rPr lang="en-US" sz="1200" kern="1200" baseline="0" dirty="0" err="1" smtClean="0">
                <a:solidFill>
                  <a:schemeClr val="tx1"/>
                </a:solidFill>
                <a:effectLst/>
                <a:latin typeface="+mn-lt"/>
                <a:ea typeface="+mn-ea"/>
                <a:cs typeface="+mn-cs"/>
              </a:rPr>
              <a:t>Ekonomi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Budaya</a:t>
            </a:r>
            <a:r>
              <a:rPr lang="en-US" sz="1200" kern="1200" baseline="0" dirty="0" smtClean="0">
                <a:solidFill>
                  <a:schemeClr val="tx1"/>
                </a:solidFill>
                <a:effectLst/>
                <a:latin typeface="+mn-lt"/>
                <a:ea typeface="+mn-ea"/>
                <a:cs typeface="+mn-cs"/>
              </a:rPr>
              <a:t>, 5. </a:t>
            </a:r>
            <a:r>
              <a:rPr lang="en-US" sz="1200" kern="1200" baseline="0" dirty="0" err="1" smtClean="0">
                <a:solidFill>
                  <a:schemeClr val="tx1"/>
                </a:solidFill>
                <a:effectLst/>
                <a:latin typeface="+mn-lt"/>
                <a:ea typeface="+mn-ea"/>
                <a:cs typeface="+mn-cs"/>
              </a:rPr>
              <a:t>Politik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ekonomi</a:t>
            </a:r>
            <a:r>
              <a:rPr lang="en-US" sz="1200" kern="1200" baseline="0" dirty="0" smtClean="0">
                <a:solidFill>
                  <a:schemeClr val="tx1"/>
                </a:solidFill>
                <a:effectLst/>
                <a:latin typeface="+mn-lt"/>
                <a:ea typeface="+mn-ea"/>
                <a:cs typeface="+mn-cs"/>
              </a:rPr>
              <a:t>, 6. </a:t>
            </a:r>
            <a:r>
              <a:rPr lang="en-US" sz="1200" kern="1200" baseline="0" dirty="0" err="1" smtClean="0">
                <a:solidFill>
                  <a:schemeClr val="tx1"/>
                </a:solidFill>
                <a:effectLst/>
                <a:latin typeface="+mn-lt"/>
                <a:ea typeface="+mn-ea"/>
                <a:cs typeface="+mn-cs"/>
              </a:rPr>
              <a:t>Budaya</a:t>
            </a:r>
            <a:r>
              <a:rPr lang="en-US" sz="1200" kern="1200" baseline="0" dirty="0" smtClean="0">
                <a:solidFill>
                  <a:schemeClr val="tx1"/>
                </a:solidFill>
                <a:effectLst/>
                <a:latin typeface="+mn-lt"/>
                <a:ea typeface="+mn-ea"/>
                <a:cs typeface="+mn-cs"/>
              </a:rPr>
              <a:t>, 7. </a:t>
            </a:r>
            <a:r>
              <a:rPr lang="en-US" sz="1200" kern="1200" baseline="0" dirty="0" err="1" smtClean="0">
                <a:solidFill>
                  <a:schemeClr val="tx1"/>
                </a:solidFill>
                <a:effectLst/>
                <a:latin typeface="+mn-lt"/>
                <a:ea typeface="+mn-ea"/>
                <a:cs typeface="+mn-cs"/>
              </a:rPr>
              <a:t>Ekonomi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budaya</a:t>
            </a:r>
            <a:r>
              <a:rPr lang="en-US" sz="1200" kern="1200" baseline="0" dirty="0" smtClean="0">
                <a:solidFill>
                  <a:schemeClr val="tx1"/>
                </a:solidFill>
                <a:effectLst/>
                <a:latin typeface="+mn-lt"/>
                <a:ea typeface="+mn-ea"/>
                <a:cs typeface="+mn-cs"/>
              </a:rPr>
              <a:t>, 8. </a:t>
            </a:r>
            <a:r>
              <a:rPr lang="en-US" sz="1200" kern="1200" baseline="0" dirty="0" err="1" smtClean="0">
                <a:solidFill>
                  <a:schemeClr val="tx1"/>
                </a:solidFill>
                <a:effectLst/>
                <a:latin typeface="+mn-lt"/>
                <a:ea typeface="+mn-ea"/>
                <a:cs typeface="+mn-cs"/>
              </a:rPr>
              <a:t>Budaya</a:t>
            </a:r>
            <a:r>
              <a:rPr lang="en-US" sz="1200" kern="1200" baseline="0" dirty="0" smtClean="0">
                <a:solidFill>
                  <a:schemeClr val="tx1"/>
                </a:solidFill>
                <a:effectLst/>
                <a:latin typeface="+mn-lt"/>
                <a:ea typeface="+mn-ea"/>
                <a:cs typeface="+mn-cs"/>
              </a:rPr>
              <a:t>, 9. </a:t>
            </a:r>
            <a:r>
              <a:rPr lang="en-US" sz="1200" kern="1200" baseline="0" dirty="0" err="1" smtClean="0">
                <a:solidFill>
                  <a:schemeClr val="tx1"/>
                </a:solidFill>
                <a:effectLst/>
                <a:latin typeface="+mn-lt"/>
                <a:ea typeface="+mn-ea"/>
                <a:cs typeface="+mn-cs"/>
              </a:rPr>
              <a:t>Komunikasi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budaya</a:t>
            </a:r>
            <a:r>
              <a:rPr lang="en-US" sz="1200" kern="1200" baseline="0" dirty="0" smtClean="0">
                <a:solidFill>
                  <a:schemeClr val="tx1"/>
                </a:solidFill>
                <a:effectLst/>
                <a:latin typeface="+mn-lt"/>
                <a:ea typeface="+mn-ea"/>
                <a:cs typeface="+mn-cs"/>
              </a:rPr>
              <a:t>, 10. </a:t>
            </a:r>
            <a:r>
              <a:rPr lang="en-US" sz="1200" kern="1200" baseline="0" dirty="0" err="1" smtClean="0">
                <a:solidFill>
                  <a:schemeClr val="tx1"/>
                </a:solidFill>
                <a:effectLst/>
                <a:latin typeface="+mn-lt"/>
                <a:ea typeface="+mn-ea"/>
                <a:cs typeface="+mn-cs"/>
              </a:rPr>
              <a:t>Budaya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ekonomi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bahkan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bisa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politik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4</a:t>
            </a:fld>
            <a:endParaRPr lang="id-ID"/>
          </a:p>
        </p:txBody>
      </p:sp>
    </p:spTree>
    <p:extLst>
      <p:ext uri="{BB962C8B-B14F-4D97-AF65-F5344CB8AC3E}">
        <p14:creationId xmlns:p14="http://schemas.microsoft.com/office/powerpoint/2010/main" val="265841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6</a:t>
            </a:fld>
            <a:endParaRPr lang="id-ID"/>
          </a:p>
        </p:txBody>
      </p:sp>
    </p:spTree>
    <p:extLst>
      <p:ext uri="{BB962C8B-B14F-4D97-AF65-F5344CB8AC3E}">
        <p14:creationId xmlns:p14="http://schemas.microsoft.com/office/powerpoint/2010/main" val="239591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8</a:t>
            </a:fld>
            <a:endParaRPr lang="id-ID"/>
          </a:p>
        </p:txBody>
      </p:sp>
    </p:spTree>
    <p:extLst>
      <p:ext uri="{BB962C8B-B14F-4D97-AF65-F5344CB8AC3E}">
        <p14:creationId xmlns:p14="http://schemas.microsoft.com/office/powerpoint/2010/main" val="384661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UMKM Indonesia</a:t>
            </a:r>
            <a:r>
              <a:rPr lang="en-US" baseline="0" dirty="0" smtClean="0"/>
              <a:t> : </a:t>
            </a:r>
            <a:r>
              <a:rPr lang="en-US" baseline="0" dirty="0" err="1" smtClean="0"/>
              <a:t>Hiasan</a:t>
            </a:r>
            <a:r>
              <a:rPr lang="en-US" baseline="0" dirty="0" smtClean="0"/>
              <a:t> </a:t>
            </a:r>
            <a:r>
              <a:rPr lang="en-US" baseline="0" dirty="0" err="1" smtClean="0"/>
              <a:t>kayu</a:t>
            </a:r>
            <a:r>
              <a:rPr lang="en-US" baseline="0" dirty="0" smtClean="0"/>
              <a:t> </a:t>
            </a:r>
            <a:r>
              <a:rPr lang="en-US" baseline="0" dirty="0" err="1" smtClean="0"/>
              <a:t>dari</a:t>
            </a:r>
            <a:r>
              <a:rPr lang="en-US" baseline="0" dirty="0" smtClean="0"/>
              <a:t> UMKM </a:t>
            </a:r>
            <a:r>
              <a:rPr lang="en-US" baseline="0" dirty="0" err="1" smtClean="0"/>
              <a:t>Temanggung</a:t>
            </a:r>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13</a:t>
            </a:fld>
            <a:endParaRPr lang="id-ID"/>
          </a:p>
        </p:txBody>
      </p:sp>
    </p:spTree>
    <p:extLst>
      <p:ext uri="{BB962C8B-B14F-4D97-AF65-F5344CB8AC3E}">
        <p14:creationId xmlns:p14="http://schemas.microsoft.com/office/powerpoint/2010/main" val="39693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Diskusi</a:t>
            </a:r>
            <a:r>
              <a:rPr lang="en-US" baseline="0" dirty="0" smtClean="0"/>
              <a:t>, </a:t>
            </a:r>
            <a:r>
              <a:rPr lang="en-US" baseline="0" dirty="0" err="1" smtClean="0"/>
              <a:t>Kegiatan</a:t>
            </a:r>
            <a:r>
              <a:rPr lang="en-US" baseline="0" dirty="0" smtClean="0"/>
              <a:t> </a:t>
            </a:r>
            <a:r>
              <a:rPr lang="en-US" baseline="0" dirty="0" err="1" smtClean="0"/>
              <a:t>produksi</a:t>
            </a:r>
            <a:r>
              <a:rPr lang="en-US" baseline="0" dirty="0" smtClean="0"/>
              <a:t> </a:t>
            </a:r>
            <a:r>
              <a:rPr lang="en-US" baseline="0" dirty="0" err="1" smtClean="0"/>
              <a:t>apa</a:t>
            </a:r>
            <a:r>
              <a:rPr lang="en-US" baseline="0" dirty="0" smtClean="0"/>
              <a:t> </a:t>
            </a:r>
            <a:r>
              <a:rPr lang="en-US" baseline="0" dirty="0" err="1" smtClean="0"/>
              <a:t>saja</a:t>
            </a:r>
            <a:r>
              <a:rPr lang="en-US" baseline="0" dirty="0" smtClean="0"/>
              <a:t> ? Di </a:t>
            </a:r>
            <a:r>
              <a:rPr lang="en-US" baseline="0" dirty="0" err="1" smtClean="0"/>
              <a:t>ekspor</a:t>
            </a:r>
            <a:r>
              <a:rPr lang="en-US" baseline="0" dirty="0" smtClean="0"/>
              <a:t> </a:t>
            </a:r>
            <a:r>
              <a:rPr lang="en-US" baseline="0" dirty="0" err="1" smtClean="0"/>
              <a:t>ke</a:t>
            </a:r>
            <a:r>
              <a:rPr lang="en-US" baseline="0" dirty="0" smtClean="0"/>
              <a:t> </a:t>
            </a:r>
            <a:r>
              <a:rPr lang="en-US" baseline="0" dirty="0" err="1" smtClean="0"/>
              <a:t>negara</a:t>
            </a:r>
            <a:r>
              <a:rPr lang="en-US" baseline="0" dirty="0" smtClean="0"/>
              <a:t> </a:t>
            </a:r>
            <a:r>
              <a:rPr lang="en-US" baseline="0" dirty="0" err="1" smtClean="0"/>
              <a:t>mana</a:t>
            </a:r>
            <a:r>
              <a:rPr lang="en-US" baseline="0" dirty="0" smtClean="0"/>
              <a:t> </a:t>
            </a:r>
            <a:r>
              <a:rPr lang="en-US" baseline="0" dirty="0" err="1" smtClean="0"/>
              <a:t>saja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14</a:t>
            </a:fld>
            <a:endParaRPr lang="id-ID"/>
          </a:p>
        </p:txBody>
      </p:sp>
    </p:spTree>
    <p:extLst>
      <p:ext uri="{BB962C8B-B14F-4D97-AF65-F5344CB8AC3E}">
        <p14:creationId xmlns:p14="http://schemas.microsoft.com/office/powerpoint/2010/main" val="295135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Semen Indonesia </a:t>
            </a:r>
            <a:r>
              <a:rPr lang="en-US" dirty="0" err="1" smtClean="0"/>
              <a:t>menjadi</a:t>
            </a:r>
            <a:r>
              <a:rPr lang="en-US" dirty="0" smtClean="0"/>
              <a:t> Global.</a:t>
            </a:r>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15</a:t>
            </a:fld>
            <a:endParaRPr lang="id-ID"/>
          </a:p>
        </p:txBody>
      </p:sp>
    </p:spTree>
    <p:extLst>
      <p:ext uri="{BB962C8B-B14F-4D97-AF65-F5344CB8AC3E}">
        <p14:creationId xmlns:p14="http://schemas.microsoft.com/office/powerpoint/2010/main" val="330813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909-DA29-4514-944B-1E0A1A485611}" type="slidenum">
              <a:rPr lang="id-ID" smtClean="0"/>
              <a:t>16</a:t>
            </a:fld>
            <a:endParaRPr lang="id-ID"/>
          </a:p>
        </p:txBody>
      </p:sp>
    </p:spTree>
    <p:extLst>
      <p:ext uri="{BB962C8B-B14F-4D97-AF65-F5344CB8AC3E}">
        <p14:creationId xmlns:p14="http://schemas.microsoft.com/office/powerpoint/2010/main" val="269352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DE7B172-C565-424B-9524-41D7172E11A1}" type="datetimeFigureOut">
              <a:rPr lang="id-ID" smtClean="0"/>
              <a:t>23/01/2020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DE7B172-C565-424B-9524-41D7172E11A1}" type="datetimeFigureOut">
              <a:rPr lang="id-ID" smtClean="0"/>
              <a:t>23/01/2020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DE7B172-C565-424B-9524-41D7172E11A1}" type="datetimeFigureOut">
              <a:rPr lang="id-ID" smtClean="0"/>
              <a:t>23/01/2020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DE7B172-C565-424B-9524-41D7172E11A1}" type="datetimeFigureOut">
              <a:rPr lang="id-ID" smtClean="0"/>
              <a:t>23/01/2020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7B172-C565-424B-9524-41D7172E11A1}" type="datetimeFigureOut">
              <a:rPr lang="id-ID" smtClean="0"/>
              <a:t>23/01/2020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DE7B172-C565-424B-9524-41D7172E11A1}" type="datetimeFigureOut">
              <a:rPr lang="id-ID" smtClean="0"/>
              <a:t>23/01/2020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DE7B172-C565-424B-9524-41D7172E11A1}" type="datetimeFigureOut">
              <a:rPr lang="id-ID" smtClean="0"/>
              <a:t>23/01/2020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DE7B172-C565-424B-9524-41D7172E11A1}" type="datetimeFigureOut">
              <a:rPr lang="id-ID" smtClean="0"/>
              <a:t>23/01/2020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7B172-C565-424B-9524-41D7172E11A1}" type="datetimeFigureOut">
              <a:rPr lang="id-ID" smtClean="0"/>
              <a:t>23/01/2020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7B172-C565-424B-9524-41D7172E11A1}" type="datetimeFigureOut">
              <a:rPr lang="id-ID" smtClean="0"/>
              <a:t>23/01/2020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7B172-C565-424B-9524-41D7172E11A1}" type="datetimeFigureOut">
              <a:rPr lang="id-ID" smtClean="0"/>
              <a:t>23/01/2020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9A38D2B-C648-43E9-BD29-77B75B148CE2}"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7B172-C565-424B-9524-41D7172E11A1}" type="datetimeFigureOut">
              <a:rPr lang="id-ID" smtClean="0"/>
              <a:t>23/01/2020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38D2B-C648-43E9-BD29-77B75B148CE2}"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1.bp.blogspot.com/-9FGhbjBB2-8/USMrXn5CjQI/AAAAAAAAAMM/KW15FYX8rFs/s1600/images.jpg"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id.techinasia.com/ruangguru-ekspansi-vietnaRua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allis.rochester.ed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bppp.kemendag.go.id/media_content/2017/08/Isi-BRIK_Pakaian_Jadi.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miradialazuba.wordpress.com/2012/03/17/globalisasi-produks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asil gambar untuk globalisation"/>
          <p:cNvPicPr>
            <a:picLocks noChangeAspect="1" noChangeArrowheads="1"/>
          </p:cNvPicPr>
          <p:nvPr/>
        </p:nvPicPr>
        <p:blipFill>
          <a:blip r:embed="rId3"/>
          <a:srcRect/>
          <a:stretch>
            <a:fillRect/>
          </a:stretch>
        </p:blipFill>
        <p:spPr bwMode="auto">
          <a:xfrm>
            <a:off x="0" y="1027176"/>
            <a:ext cx="9144000" cy="4473526"/>
          </a:xfrm>
          <a:prstGeom prst="rect">
            <a:avLst/>
          </a:prstGeom>
          <a:noFill/>
        </p:spPr>
      </p:pic>
      <p:sp>
        <p:nvSpPr>
          <p:cNvPr id="5" name="Title 1"/>
          <p:cNvSpPr txBox="1">
            <a:spLocks/>
          </p:cNvSpPr>
          <p:nvPr/>
        </p:nvSpPr>
        <p:spPr>
          <a:xfrm>
            <a:off x="500034" y="2714620"/>
            <a:ext cx="8229600" cy="2226548"/>
          </a:xfrm>
          <a:prstGeom prst="rect">
            <a:avLst/>
          </a:prstGeom>
          <a:solidFill>
            <a:schemeClr val="tx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b="1" dirty="0" smtClean="0">
                <a:solidFill>
                  <a:srgbClr val="FFC000"/>
                </a:solidFill>
                <a:latin typeface="+mj-lt"/>
                <a:ea typeface="+mj-ea"/>
                <a:cs typeface="+mj-cs"/>
              </a:rPr>
              <a:t>KONSEP BISNIS GLOBAL</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7200" b="1" i="0" u="none" strike="noStrike" kern="1200" cap="none" spc="0" normalizeH="0" baseline="0" noProof="0" dirty="0" smtClean="0">
              <a:ln>
                <a:noFill/>
              </a:ln>
              <a:solidFill>
                <a:srgbClr val="FFC000"/>
              </a:solidFill>
              <a:effectLst/>
              <a:uLnTx/>
              <a:uFillTx/>
              <a:latin typeface="+mj-lt"/>
              <a:ea typeface="+mj-ea"/>
              <a:cs typeface="+mj-cs"/>
            </a:endParaRPr>
          </a:p>
        </p:txBody>
      </p:sp>
    </p:spTree>
    <p:extLst>
      <p:ext uri="{BB962C8B-B14F-4D97-AF65-F5344CB8AC3E}">
        <p14:creationId xmlns:p14="http://schemas.microsoft.com/office/powerpoint/2010/main" val="241992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noAutofit/>
          </a:bodyPr>
          <a:lstStyle/>
          <a:p>
            <a:r>
              <a:rPr lang="en-US" sz="3000" b="1" dirty="0" err="1" smtClean="0"/>
              <a:t>Globalisasi</a:t>
            </a:r>
            <a:r>
              <a:rPr lang="en-US" sz="3000" b="1" dirty="0" smtClean="0"/>
              <a:t> </a:t>
            </a:r>
            <a:r>
              <a:rPr lang="en-US" sz="3000" b="1" dirty="0" err="1" smtClean="0"/>
              <a:t>pasar</a:t>
            </a:r>
            <a:r>
              <a:rPr lang="en-US" sz="3000" dirty="0" smtClean="0"/>
              <a:t>, </a:t>
            </a:r>
            <a:r>
              <a:rPr lang="en-US" sz="3000" dirty="0" err="1" smtClean="0"/>
              <a:t>mereferensikan</a:t>
            </a:r>
            <a:r>
              <a:rPr lang="en-US" sz="3000" dirty="0" smtClean="0"/>
              <a:t> </a:t>
            </a:r>
            <a:r>
              <a:rPr lang="en-US" sz="3000" dirty="0" err="1" smtClean="0"/>
              <a:t>persatuan</a:t>
            </a:r>
            <a:r>
              <a:rPr lang="en-US" sz="3000" dirty="0" smtClean="0"/>
              <a:t> </a:t>
            </a:r>
            <a:r>
              <a:rPr lang="en-US" sz="3000" dirty="0" err="1" smtClean="0"/>
              <a:t>dan</a:t>
            </a:r>
            <a:r>
              <a:rPr lang="en-US" sz="3000" dirty="0" smtClean="0"/>
              <a:t> </a:t>
            </a:r>
            <a:r>
              <a:rPr lang="en-US" sz="3000" dirty="0" err="1" smtClean="0"/>
              <a:t>perpisahan</a:t>
            </a:r>
            <a:r>
              <a:rPr lang="en-US" sz="3000" dirty="0" smtClean="0"/>
              <a:t> </a:t>
            </a:r>
            <a:r>
              <a:rPr lang="en-US" sz="3000" dirty="0" err="1" smtClean="0"/>
              <a:t>pasar</a:t>
            </a:r>
            <a:r>
              <a:rPr lang="en-US" sz="3000" dirty="0" smtClean="0"/>
              <a:t> </a:t>
            </a:r>
            <a:r>
              <a:rPr lang="en-US" sz="3000" dirty="0" err="1" smtClean="0"/>
              <a:t>menjadi</a:t>
            </a:r>
            <a:r>
              <a:rPr lang="en-US" sz="3000" dirty="0" smtClean="0"/>
              <a:t> </a:t>
            </a:r>
            <a:r>
              <a:rPr lang="en-US" sz="3000" dirty="0" err="1" smtClean="0"/>
              <a:t>pasar</a:t>
            </a:r>
            <a:r>
              <a:rPr lang="en-US" sz="3000" dirty="0" smtClean="0"/>
              <a:t> global yang </a:t>
            </a:r>
            <a:r>
              <a:rPr lang="en-US" sz="3000" dirty="0" err="1" smtClean="0"/>
              <a:t>sangat</a:t>
            </a:r>
            <a:r>
              <a:rPr lang="en-US" sz="3000" dirty="0" smtClean="0"/>
              <a:t> </a:t>
            </a:r>
            <a:r>
              <a:rPr lang="en-US" sz="3000" dirty="0" err="1" smtClean="0"/>
              <a:t>besar</a:t>
            </a:r>
            <a:r>
              <a:rPr lang="en-US" sz="3000" dirty="0" smtClean="0"/>
              <a:t>. Ada </a:t>
            </a:r>
            <a:r>
              <a:rPr lang="en-US" sz="3000" dirty="0" err="1" smtClean="0"/>
              <a:t>beberapa</a:t>
            </a:r>
            <a:r>
              <a:rPr lang="en-US" sz="3000" dirty="0" smtClean="0"/>
              <a:t> </a:t>
            </a:r>
            <a:r>
              <a:rPr lang="en-US" sz="3000" dirty="0" err="1" smtClean="0"/>
              <a:t>produk</a:t>
            </a:r>
            <a:r>
              <a:rPr lang="en-US" sz="3000" dirty="0" smtClean="0"/>
              <a:t> yang </a:t>
            </a:r>
            <a:r>
              <a:rPr lang="en-US" sz="3000" dirty="0" err="1" smtClean="0"/>
              <a:t>sudah</a:t>
            </a:r>
            <a:r>
              <a:rPr lang="en-US" sz="3000" dirty="0" smtClean="0"/>
              <a:t> </a:t>
            </a:r>
            <a:r>
              <a:rPr lang="en-US" sz="3000" dirty="0" err="1" smtClean="0"/>
              <a:t>menglobal</a:t>
            </a:r>
            <a:r>
              <a:rPr lang="en-US" sz="3000" dirty="0" smtClean="0"/>
              <a:t> </a:t>
            </a:r>
            <a:r>
              <a:rPr lang="en-US" sz="3000" dirty="0" err="1" smtClean="0"/>
              <a:t>tetapi</a:t>
            </a:r>
            <a:r>
              <a:rPr lang="en-US" sz="3000" dirty="0" smtClean="0"/>
              <a:t> </a:t>
            </a:r>
            <a:r>
              <a:rPr lang="en-US" sz="3000" dirty="0" err="1" smtClean="0"/>
              <a:t>mereka</a:t>
            </a:r>
            <a:r>
              <a:rPr lang="en-US" sz="3000" dirty="0" smtClean="0"/>
              <a:t> </a:t>
            </a:r>
            <a:r>
              <a:rPr lang="en-US" sz="3000" dirty="0" err="1" smtClean="0"/>
              <a:t>menetapkan</a:t>
            </a:r>
            <a:r>
              <a:rPr lang="en-US" sz="3000" dirty="0" smtClean="0"/>
              <a:t> </a:t>
            </a:r>
            <a:r>
              <a:rPr lang="en-US" sz="3000" dirty="0" err="1" smtClean="0"/>
              <a:t>standar</a:t>
            </a:r>
            <a:r>
              <a:rPr lang="en-US" sz="3000" dirty="0" smtClean="0"/>
              <a:t> rasa </a:t>
            </a:r>
            <a:r>
              <a:rPr lang="en-US" sz="3000" dirty="0" err="1" smtClean="0"/>
              <a:t>maupun</a:t>
            </a:r>
            <a:r>
              <a:rPr lang="en-US" sz="3000" dirty="0" smtClean="0"/>
              <a:t> </a:t>
            </a:r>
            <a:r>
              <a:rPr lang="en-US" sz="3000" dirty="0" err="1" smtClean="0"/>
              <a:t>produk</a:t>
            </a:r>
            <a:r>
              <a:rPr lang="en-US" sz="3000" dirty="0" smtClean="0"/>
              <a:t> yang </a:t>
            </a:r>
            <a:r>
              <a:rPr lang="en-US" sz="3000" dirty="0" err="1" smtClean="0"/>
              <a:t>sama</a:t>
            </a:r>
            <a:r>
              <a:rPr lang="en-US" sz="3000" dirty="0" smtClean="0"/>
              <a:t> </a:t>
            </a:r>
            <a:r>
              <a:rPr lang="en-US" sz="3000" dirty="0" err="1" smtClean="0"/>
              <a:t>seperti</a:t>
            </a:r>
            <a:r>
              <a:rPr lang="en-US" sz="3000" dirty="0" smtClean="0"/>
              <a:t> MC Donald, Coca cola, Sony PS.</a:t>
            </a:r>
            <a:br>
              <a:rPr lang="en-US" sz="3000" dirty="0" smtClean="0"/>
            </a:br>
            <a:r>
              <a:rPr lang="en-US" sz="3000" dirty="0" err="1" smtClean="0"/>
              <a:t>Tapi</a:t>
            </a:r>
            <a:r>
              <a:rPr lang="en-US" sz="3000" dirty="0" smtClean="0"/>
              <a:t> </a:t>
            </a:r>
            <a:r>
              <a:rPr lang="en-US" sz="3000" dirty="0" err="1" smtClean="0"/>
              <a:t>penting</a:t>
            </a:r>
            <a:r>
              <a:rPr lang="en-US" sz="3000" dirty="0" smtClean="0"/>
              <a:t> </a:t>
            </a:r>
            <a:r>
              <a:rPr lang="en-US" sz="3000" dirty="0" err="1" smtClean="0"/>
              <a:t>juga</a:t>
            </a:r>
            <a:r>
              <a:rPr lang="en-US" sz="3000" dirty="0"/>
              <a:t> </a:t>
            </a:r>
            <a:r>
              <a:rPr lang="en-US" sz="3000" dirty="0" err="1" smtClean="0"/>
              <a:t>untuk</a:t>
            </a:r>
            <a:r>
              <a:rPr lang="en-US" sz="3000" dirty="0" smtClean="0"/>
              <a:t> </a:t>
            </a:r>
            <a:r>
              <a:rPr lang="en-US" sz="3000" dirty="0" err="1" smtClean="0"/>
              <a:t>tidak</a:t>
            </a:r>
            <a:r>
              <a:rPr lang="en-US" sz="3000" dirty="0" smtClean="0"/>
              <a:t> </a:t>
            </a:r>
            <a:r>
              <a:rPr lang="en-US" sz="3000" dirty="0" err="1" smtClean="0"/>
              <a:t>memaksakan</a:t>
            </a:r>
            <a:r>
              <a:rPr lang="en-US" sz="3000" dirty="0" smtClean="0"/>
              <a:t> </a:t>
            </a:r>
            <a:r>
              <a:rPr lang="en-US" sz="3000" dirty="0" err="1" smtClean="0"/>
              <a:t>suatu</a:t>
            </a:r>
            <a:r>
              <a:rPr lang="en-US" sz="3000" dirty="0" smtClean="0"/>
              <a:t> </a:t>
            </a:r>
            <a:r>
              <a:rPr lang="en-US" sz="3000" dirty="0" err="1" smtClean="0"/>
              <a:t>preferensi</a:t>
            </a:r>
            <a:r>
              <a:rPr lang="en-US" sz="3000" dirty="0" smtClean="0"/>
              <a:t> </a:t>
            </a:r>
            <a:r>
              <a:rPr lang="en-US" sz="3000" dirty="0" err="1" smtClean="0"/>
              <a:t>maupun</a:t>
            </a:r>
            <a:r>
              <a:rPr lang="en-US" sz="3000" dirty="0" smtClean="0"/>
              <a:t> </a:t>
            </a:r>
            <a:r>
              <a:rPr lang="en-US" sz="3000" dirty="0" err="1" smtClean="0"/>
              <a:t>cita</a:t>
            </a:r>
            <a:r>
              <a:rPr lang="en-US" sz="3000" dirty="0" smtClean="0"/>
              <a:t> rasa </a:t>
            </a:r>
            <a:r>
              <a:rPr lang="en-US" sz="3000" dirty="0" err="1" smtClean="0"/>
              <a:t>kita</a:t>
            </a:r>
            <a:r>
              <a:rPr lang="en-US" sz="3000" dirty="0" smtClean="0"/>
              <a:t> di </a:t>
            </a:r>
            <a:r>
              <a:rPr lang="en-US" sz="3000" dirty="0" err="1" smtClean="0"/>
              <a:t>suatu</a:t>
            </a:r>
            <a:r>
              <a:rPr lang="en-US" sz="3000" dirty="0" smtClean="0"/>
              <a:t> </a:t>
            </a:r>
            <a:r>
              <a:rPr lang="en-US" sz="3000" dirty="0" err="1" smtClean="0"/>
              <a:t>negara</a:t>
            </a:r>
            <a:r>
              <a:rPr lang="en-US" sz="3000" dirty="0" smtClean="0"/>
              <a:t> </a:t>
            </a:r>
            <a:r>
              <a:rPr lang="en-US" sz="3000" dirty="0" err="1" smtClean="0"/>
              <a:t>karena</a:t>
            </a:r>
            <a:r>
              <a:rPr lang="en-US" sz="3000" dirty="0" smtClean="0"/>
              <a:t> </a:t>
            </a:r>
            <a:r>
              <a:rPr lang="en-US" sz="3000" dirty="0" err="1" smtClean="0"/>
              <a:t>perbedaan</a:t>
            </a:r>
            <a:r>
              <a:rPr lang="en-US" sz="3000" dirty="0" smtClean="0"/>
              <a:t> </a:t>
            </a:r>
            <a:r>
              <a:rPr lang="en-US" sz="3000" dirty="0" err="1" smtClean="0"/>
              <a:t>budaya</a:t>
            </a:r>
            <a:r>
              <a:rPr lang="en-US" sz="3000" dirty="0" smtClean="0"/>
              <a:t> </a:t>
            </a:r>
            <a:r>
              <a:rPr lang="en-US" sz="3000" dirty="0" err="1" smtClean="0"/>
              <a:t>antara</a:t>
            </a:r>
            <a:r>
              <a:rPr lang="en-US" sz="3000" dirty="0" smtClean="0"/>
              <a:t> </a:t>
            </a:r>
            <a:r>
              <a:rPr lang="en-US" sz="3000" dirty="0" err="1" smtClean="0"/>
              <a:t>negara</a:t>
            </a:r>
            <a:r>
              <a:rPr lang="en-US" sz="3000" dirty="0" smtClean="0"/>
              <a:t>, </a:t>
            </a:r>
            <a:r>
              <a:rPr lang="en-US" sz="3000" dirty="0" err="1" smtClean="0"/>
              <a:t>jadi</a:t>
            </a:r>
            <a:r>
              <a:rPr lang="en-US" sz="3000" dirty="0" smtClean="0"/>
              <a:t> </a:t>
            </a:r>
            <a:r>
              <a:rPr lang="en-US" sz="3000" dirty="0" err="1" smtClean="0"/>
              <a:t>penting</a:t>
            </a:r>
            <a:r>
              <a:rPr lang="en-US" sz="3000" dirty="0" smtClean="0"/>
              <a:t> </a:t>
            </a:r>
            <a:r>
              <a:rPr lang="en-US" sz="3000" dirty="0" err="1" smtClean="0"/>
              <a:t>bagi</a:t>
            </a:r>
            <a:r>
              <a:rPr lang="en-US" sz="3000" dirty="0" smtClean="0"/>
              <a:t> </a:t>
            </a:r>
            <a:r>
              <a:rPr lang="en-US" sz="3000" dirty="0" err="1" smtClean="0"/>
              <a:t>perusahaan</a:t>
            </a:r>
            <a:r>
              <a:rPr lang="en-US" sz="3000" dirty="0" smtClean="0"/>
              <a:t> </a:t>
            </a:r>
            <a:r>
              <a:rPr lang="en-US" sz="3000" dirty="0" err="1" smtClean="0"/>
              <a:t>untuk</a:t>
            </a:r>
            <a:r>
              <a:rPr lang="en-US" sz="3000" dirty="0" smtClean="0"/>
              <a:t> </a:t>
            </a:r>
            <a:r>
              <a:rPr lang="en-US" sz="3000" dirty="0" err="1" smtClean="0"/>
              <a:t>menyesuaikan</a:t>
            </a:r>
            <a:r>
              <a:rPr lang="en-US" sz="3000" dirty="0" smtClean="0"/>
              <a:t> </a:t>
            </a:r>
            <a:r>
              <a:rPr lang="en-US" sz="3000" dirty="0" err="1" smtClean="0"/>
              <a:t>kebijakannya</a:t>
            </a:r>
            <a:r>
              <a:rPr lang="en-US" sz="3000" dirty="0" smtClean="0"/>
              <a:t> di </a:t>
            </a:r>
            <a:r>
              <a:rPr lang="en-US" sz="3000" dirty="0" err="1" smtClean="0"/>
              <a:t>suatu</a:t>
            </a:r>
            <a:r>
              <a:rPr lang="en-US" sz="3000" dirty="0" smtClean="0"/>
              <a:t> </a:t>
            </a:r>
            <a:r>
              <a:rPr lang="en-US" sz="3000" dirty="0" err="1" smtClean="0"/>
              <a:t>negara</a:t>
            </a:r>
            <a:r>
              <a:rPr lang="en-US" sz="3000" dirty="0" smtClean="0"/>
              <a:t>.</a:t>
            </a:r>
            <a:endParaRPr lang="en-US" sz="3000" dirty="0"/>
          </a:p>
        </p:txBody>
      </p:sp>
    </p:spTree>
    <p:extLst>
      <p:ext uri="{BB962C8B-B14F-4D97-AF65-F5344CB8AC3E}">
        <p14:creationId xmlns:p14="http://schemas.microsoft.com/office/powerpoint/2010/main" val="60256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noAutofit/>
          </a:bodyPr>
          <a:lstStyle/>
          <a:p>
            <a:r>
              <a:rPr lang="en-US" sz="3000" b="1" dirty="0" err="1" smtClean="0"/>
              <a:t>Globalisasi</a:t>
            </a:r>
            <a:r>
              <a:rPr lang="en-US" sz="3000" b="1" dirty="0" smtClean="0"/>
              <a:t> </a:t>
            </a:r>
            <a:r>
              <a:rPr lang="en-US" sz="3000" b="1" dirty="0" err="1" smtClean="0"/>
              <a:t>produksi</a:t>
            </a:r>
            <a:r>
              <a:rPr lang="en-US" sz="3000" dirty="0" smtClean="0"/>
              <a:t>, </a:t>
            </a:r>
            <a:r>
              <a:rPr lang="en-US" sz="3000" dirty="0" err="1" smtClean="0"/>
              <a:t>cenderung</a:t>
            </a:r>
            <a:r>
              <a:rPr lang="en-US" sz="3000" dirty="0" smtClean="0"/>
              <a:t> </a:t>
            </a:r>
            <a:r>
              <a:rPr lang="en-US" sz="3000" dirty="0" err="1" smtClean="0"/>
              <a:t>menghasilkan</a:t>
            </a:r>
            <a:r>
              <a:rPr lang="en-US" sz="3000" dirty="0" smtClean="0"/>
              <a:t> </a:t>
            </a:r>
            <a:r>
              <a:rPr lang="en-US" sz="3000" dirty="0" err="1" smtClean="0"/>
              <a:t>barang</a:t>
            </a:r>
            <a:r>
              <a:rPr lang="en-US" sz="3000" dirty="0" smtClean="0"/>
              <a:t> </a:t>
            </a:r>
            <a:r>
              <a:rPr lang="en-US" sz="3000" dirty="0" err="1" smtClean="0"/>
              <a:t>dan</a:t>
            </a:r>
            <a:r>
              <a:rPr lang="en-US" sz="3000" dirty="0" smtClean="0"/>
              <a:t> </a:t>
            </a:r>
            <a:r>
              <a:rPr lang="en-US" sz="3000" dirty="0" err="1" smtClean="0"/>
              <a:t>jasa</a:t>
            </a:r>
            <a:r>
              <a:rPr lang="en-US" sz="3000" dirty="0" smtClean="0"/>
              <a:t> </a:t>
            </a:r>
            <a:r>
              <a:rPr lang="en-US" sz="3000" dirty="0" err="1" smtClean="0"/>
              <a:t>dari</a:t>
            </a:r>
            <a:r>
              <a:rPr lang="en-US" sz="3000" dirty="0" smtClean="0"/>
              <a:t> </a:t>
            </a:r>
            <a:r>
              <a:rPr lang="en-US" sz="3000" dirty="0" err="1" smtClean="0"/>
              <a:t>suatu</a:t>
            </a:r>
            <a:r>
              <a:rPr lang="en-US" sz="3000" dirty="0" smtClean="0"/>
              <a:t> </a:t>
            </a:r>
            <a:r>
              <a:rPr lang="en-US" sz="3000" dirty="0" err="1" smtClean="0"/>
              <a:t>lokasi</a:t>
            </a:r>
            <a:r>
              <a:rPr lang="en-US" sz="3000" dirty="0" smtClean="0"/>
              <a:t> di </a:t>
            </a:r>
            <a:r>
              <a:rPr lang="en-US" sz="3000" dirty="0" err="1"/>
              <a:t>d</a:t>
            </a:r>
            <a:r>
              <a:rPr lang="en-US" sz="3000" dirty="0" err="1" smtClean="0"/>
              <a:t>unia</a:t>
            </a:r>
            <a:r>
              <a:rPr lang="en-US" sz="3000" dirty="0" smtClean="0"/>
              <a:t> </a:t>
            </a:r>
            <a:r>
              <a:rPr lang="en-US" sz="3000" dirty="0" err="1" smtClean="0"/>
              <a:t>untuk</a:t>
            </a:r>
            <a:r>
              <a:rPr lang="en-US" sz="3000" dirty="0" smtClean="0"/>
              <a:t> </a:t>
            </a:r>
            <a:r>
              <a:rPr lang="en-US" sz="3000" dirty="0" err="1" smtClean="0"/>
              <a:t>meraih</a:t>
            </a:r>
            <a:r>
              <a:rPr lang="en-US" sz="3000" dirty="0" smtClean="0"/>
              <a:t> </a:t>
            </a:r>
            <a:r>
              <a:rPr lang="en-US" sz="3000" dirty="0" err="1" smtClean="0"/>
              <a:t>keuntungan</a:t>
            </a:r>
            <a:r>
              <a:rPr lang="en-US" sz="3000" dirty="0" smtClean="0"/>
              <a:t> </a:t>
            </a:r>
            <a:r>
              <a:rPr lang="en-US" sz="3000" dirty="0" err="1" smtClean="0"/>
              <a:t>dari</a:t>
            </a:r>
            <a:r>
              <a:rPr lang="en-US" sz="3000" dirty="0" smtClean="0"/>
              <a:t> </a:t>
            </a:r>
            <a:r>
              <a:rPr lang="en-US" sz="3000" dirty="0" err="1" smtClean="0"/>
              <a:t>perbedaan</a:t>
            </a:r>
            <a:r>
              <a:rPr lang="en-US" sz="3000" dirty="0" smtClean="0"/>
              <a:t> </a:t>
            </a:r>
            <a:r>
              <a:rPr lang="en-US" sz="3000" dirty="0" err="1" smtClean="0"/>
              <a:t>negara</a:t>
            </a:r>
            <a:r>
              <a:rPr lang="en-US" sz="3000" dirty="0" smtClean="0"/>
              <a:t> </a:t>
            </a:r>
            <a:r>
              <a:rPr lang="en-US" sz="3000" dirty="0" err="1" smtClean="0"/>
              <a:t>dalam</a:t>
            </a:r>
            <a:r>
              <a:rPr lang="en-US" sz="3000" dirty="0" smtClean="0"/>
              <a:t> </a:t>
            </a:r>
            <a:r>
              <a:rPr lang="en-US" sz="3000" dirty="0" err="1" smtClean="0"/>
              <a:t>hal</a:t>
            </a:r>
            <a:r>
              <a:rPr lang="en-US" sz="3000" dirty="0" smtClean="0"/>
              <a:t> </a:t>
            </a:r>
            <a:r>
              <a:rPr lang="en-US" sz="3000" dirty="0" err="1" smtClean="0"/>
              <a:t>biaya</a:t>
            </a:r>
            <a:r>
              <a:rPr lang="en-US" sz="3000" dirty="0" smtClean="0"/>
              <a:t> </a:t>
            </a:r>
            <a:r>
              <a:rPr lang="en-US" sz="3000" dirty="0" err="1" smtClean="0"/>
              <a:t>dan</a:t>
            </a:r>
            <a:r>
              <a:rPr lang="en-US" sz="3000" dirty="0" smtClean="0"/>
              <a:t> </a:t>
            </a:r>
            <a:r>
              <a:rPr lang="en-US" sz="3000" dirty="0" err="1" smtClean="0"/>
              <a:t>kualitas</a:t>
            </a:r>
            <a:r>
              <a:rPr lang="en-US" sz="3000" dirty="0" smtClean="0"/>
              <a:t> </a:t>
            </a:r>
            <a:r>
              <a:rPr lang="en-US" sz="3000" dirty="0" err="1" smtClean="0"/>
              <a:t>faktor</a:t>
            </a:r>
            <a:r>
              <a:rPr lang="en-US" sz="3000" dirty="0" smtClean="0"/>
              <a:t> </a:t>
            </a:r>
            <a:r>
              <a:rPr lang="en-US" sz="3000" dirty="0" err="1" smtClean="0"/>
              <a:t>produksi</a:t>
            </a:r>
            <a:r>
              <a:rPr lang="en-US" sz="3000" dirty="0" smtClean="0"/>
              <a:t> (Labor, energy, </a:t>
            </a:r>
            <a:r>
              <a:rPr lang="en-US" sz="3000" dirty="0" err="1" smtClean="0"/>
              <a:t>lahan</a:t>
            </a:r>
            <a:r>
              <a:rPr lang="en-US" sz="3000" dirty="0" smtClean="0"/>
              <a:t> </a:t>
            </a:r>
            <a:r>
              <a:rPr lang="en-US" sz="3000" dirty="0" err="1" smtClean="0"/>
              <a:t>tanah</a:t>
            </a:r>
            <a:r>
              <a:rPr lang="en-US" sz="3000" dirty="0" smtClean="0"/>
              <a:t> </a:t>
            </a:r>
            <a:r>
              <a:rPr lang="en-US" sz="3000" dirty="0" err="1" smtClean="0"/>
              <a:t>dan</a:t>
            </a:r>
            <a:r>
              <a:rPr lang="en-US" sz="3000" dirty="0" smtClean="0"/>
              <a:t> modal). </a:t>
            </a:r>
            <a:br>
              <a:rPr lang="en-US" sz="3000" dirty="0" smtClean="0"/>
            </a:br>
            <a:r>
              <a:rPr lang="en-US" sz="3000" dirty="0" smtClean="0"/>
              <a:t/>
            </a:r>
            <a:br>
              <a:rPr lang="en-US" sz="3000" dirty="0" smtClean="0"/>
            </a:br>
            <a:r>
              <a:rPr lang="en-US" sz="3000" dirty="0" err="1" smtClean="0"/>
              <a:t>Dengan</a:t>
            </a:r>
            <a:r>
              <a:rPr lang="en-US" sz="3000" dirty="0" smtClean="0"/>
              <a:t> </a:t>
            </a:r>
            <a:r>
              <a:rPr lang="en-US" sz="3000" dirty="0" err="1" smtClean="0"/>
              <a:t>melakukan</a:t>
            </a:r>
            <a:r>
              <a:rPr lang="en-US" sz="3000" dirty="0" smtClean="0"/>
              <a:t> </a:t>
            </a:r>
            <a:r>
              <a:rPr lang="en-US" sz="3000" dirty="0" err="1" smtClean="0"/>
              <a:t>ini</a:t>
            </a:r>
            <a:r>
              <a:rPr lang="en-US" sz="3000" dirty="0" smtClean="0"/>
              <a:t> </a:t>
            </a:r>
            <a:r>
              <a:rPr lang="en-US" sz="3000" dirty="0" err="1" smtClean="0"/>
              <a:t>perusahaan</a:t>
            </a:r>
            <a:r>
              <a:rPr lang="en-US" sz="3000" dirty="0" smtClean="0"/>
              <a:t> </a:t>
            </a:r>
            <a:r>
              <a:rPr lang="en-US" sz="3000" dirty="0" err="1" smtClean="0"/>
              <a:t>berharap</a:t>
            </a:r>
            <a:r>
              <a:rPr lang="en-US" sz="3000" dirty="0" smtClean="0"/>
              <a:t> </a:t>
            </a:r>
            <a:r>
              <a:rPr lang="en-US" sz="3000" dirty="0" err="1" smtClean="0"/>
              <a:t>bisa</a:t>
            </a:r>
            <a:r>
              <a:rPr lang="en-US" sz="3000" dirty="0" smtClean="0"/>
              <a:t> </a:t>
            </a:r>
            <a:r>
              <a:rPr lang="en-US" sz="3000" dirty="0" err="1" smtClean="0"/>
              <a:t>mengurangi</a:t>
            </a:r>
            <a:r>
              <a:rPr lang="en-US" sz="3000" dirty="0" smtClean="0"/>
              <a:t> </a:t>
            </a:r>
            <a:r>
              <a:rPr lang="en-US" sz="3000" dirty="0" err="1" smtClean="0"/>
              <a:t>biaya</a:t>
            </a:r>
            <a:r>
              <a:rPr lang="en-US" sz="3000" dirty="0" smtClean="0"/>
              <a:t> </a:t>
            </a:r>
            <a:r>
              <a:rPr lang="en-US" sz="3000" dirty="0" err="1" smtClean="0"/>
              <a:t>secara</a:t>
            </a:r>
            <a:r>
              <a:rPr lang="en-US" sz="3000" dirty="0" smtClean="0"/>
              <a:t> </a:t>
            </a:r>
            <a:r>
              <a:rPr lang="en-US" sz="3000" dirty="0" err="1" smtClean="0"/>
              <a:t>keseluruhan</a:t>
            </a:r>
            <a:r>
              <a:rPr lang="en-US" sz="3000" dirty="0" smtClean="0"/>
              <a:t> </a:t>
            </a:r>
            <a:r>
              <a:rPr lang="en-US" sz="3000" dirty="0" err="1" smtClean="0"/>
              <a:t>atau</a:t>
            </a:r>
            <a:r>
              <a:rPr lang="en-US" sz="3000" dirty="0" smtClean="0"/>
              <a:t> </a:t>
            </a:r>
            <a:r>
              <a:rPr lang="en-US" sz="3000" dirty="0" err="1" smtClean="0"/>
              <a:t>meningkatkan</a:t>
            </a:r>
            <a:r>
              <a:rPr lang="en-US" sz="3000" dirty="0" smtClean="0"/>
              <a:t> </a:t>
            </a:r>
            <a:r>
              <a:rPr lang="en-US" sz="3000" dirty="0" err="1" smtClean="0"/>
              <a:t>kualitas</a:t>
            </a:r>
            <a:r>
              <a:rPr lang="en-US" sz="3000" dirty="0" smtClean="0"/>
              <a:t> </a:t>
            </a:r>
            <a:r>
              <a:rPr lang="en-US" sz="3000" dirty="0" err="1" smtClean="0"/>
              <a:t>keseluruhan</a:t>
            </a:r>
            <a:r>
              <a:rPr lang="en-US" sz="3000" dirty="0" smtClean="0"/>
              <a:t>.</a:t>
            </a:r>
            <a:endParaRPr lang="en-US" sz="3000" dirty="0"/>
          </a:p>
        </p:txBody>
      </p:sp>
    </p:spTree>
    <p:extLst>
      <p:ext uri="{BB962C8B-B14F-4D97-AF65-F5344CB8AC3E}">
        <p14:creationId xmlns:p14="http://schemas.microsoft.com/office/powerpoint/2010/main" val="197456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748464" cy="6858000"/>
          </a:xfrm>
          <a:prstGeom prst="rect">
            <a:avLst/>
          </a:prstGeom>
        </p:spPr>
      </p:pic>
    </p:spTree>
    <p:extLst>
      <p:ext uri="{BB962C8B-B14F-4D97-AF65-F5344CB8AC3E}">
        <p14:creationId xmlns:p14="http://schemas.microsoft.com/office/powerpoint/2010/main" val="2853669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32856"/>
            <a:ext cx="8229600" cy="1143000"/>
          </a:xfrm>
        </p:spPr>
        <p:txBody>
          <a:bodyPr>
            <a:normAutofit fontScale="90000"/>
          </a:bodyPr>
          <a:lstStyle/>
          <a:p>
            <a:r>
              <a:rPr lang="en-US" dirty="0" smtClean="0"/>
              <a:t>6 </a:t>
            </a:r>
            <a:r>
              <a:rPr lang="en-US" dirty="0" err="1" smtClean="0"/>
              <a:t>Produk</a:t>
            </a:r>
            <a:r>
              <a:rPr lang="en-US" dirty="0" smtClean="0"/>
              <a:t> </a:t>
            </a:r>
            <a:r>
              <a:rPr lang="en-US" dirty="0"/>
              <a:t>L</a:t>
            </a:r>
            <a:r>
              <a:rPr lang="en-US" dirty="0" smtClean="0"/>
              <a:t>ocal </a:t>
            </a:r>
            <a:r>
              <a:rPr lang="en-US" dirty="0" err="1" smtClean="0"/>
              <a:t>menjadi</a:t>
            </a:r>
            <a:r>
              <a:rPr lang="en-US" dirty="0" smtClean="0"/>
              <a:t> Global</a:t>
            </a:r>
            <a:br>
              <a:rPr lang="en-US" dirty="0" smtClean="0"/>
            </a:br>
            <a:r>
              <a:rPr lang="en-US" dirty="0" smtClean="0"/>
              <a:t>( 15 </a:t>
            </a:r>
            <a:r>
              <a:rPr lang="en-US" dirty="0" err="1" smtClean="0"/>
              <a:t>Menit</a:t>
            </a:r>
            <a:r>
              <a:rPr lang="en-US" dirty="0" smtClean="0"/>
              <a:t> )</a:t>
            </a:r>
            <a:endParaRPr lang="en-US" dirty="0"/>
          </a:p>
        </p:txBody>
      </p:sp>
    </p:spTree>
    <p:extLst>
      <p:ext uri="{BB962C8B-B14F-4D97-AF65-F5344CB8AC3E}">
        <p14:creationId xmlns:p14="http://schemas.microsoft.com/office/powerpoint/2010/main" val="280156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1.bp.blogspot.com/-9FGhbjBB2-8/USMrXn5CjQI/AAAAAAAAAMM/KW15FYX8rFs/s280/imag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2302" y="1628800"/>
            <a:ext cx="1914525" cy="1266754"/>
          </a:xfrm>
          <a:prstGeom prst="rect">
            <a:avLst/>
          </a:prstGeom>
          <a:noFill/>
          <a:ln>
            <a:noFill/>
          </a:ln>
        </p:spPr>
      </p:pic>
      <p:pic>
        <p:nvPicPr>
          <p:cNvPr id="4" name="Picture 3"/>
          <p:cNvPicPr>
            <a:picLocks noChangeAspect="1"/>
          </p:cNvPicPr>
          <p:nvPr/>
        </p:nvPicPr>
        <p:blipFill>
          <a:blip r:embed="rId5"/>
          <a:stretch>
            <a:fillRect/>
          </a:stretch>
        </p:blipFill>
        <p:spPr>
          <a:xfrm>
            <a:off x="3351661" y="1390373"/>
            <a:ext cx="1755800" cy="1743607"/>
          </a:xfrm>
          <a:prstGeom prst="rect">
            <a:avLst/>
          </a:prstGeom>
        </p:spPr>
      </p:pic>
      <p:pic>
        <p:nvPicPr>
          <p:cNvPr id="5" name="Picture 4"/>
          <p:cNvPicPr>
            <a:picLocks noChangeAspect="1"/>
          </p:cNvPicPr>
          <p:nvPr/>
        </p:nvPicPr>
        <p:blipFill>
          <a:blip r:embed="rId6"/>
          <a:stretch>
            <a:fillRect/>
          </a:stretch>
        </p:blipFill>
        <p:spPr>
          <a:xfrm>
            <a:off x="5882296" y="959044"/>
            <a:ext cx="2881371" cy="1605859"/>
          </a:xfrm>
          <a:prstGeom prst="rect">
            <a:avLst/>
          </a:prstGeom>
        </p:spPr>
      </p:pic>
      <p:pic>
        <p:nvPicPr>
          <p:cNvPr id="6" name="Picture 5"/>
          <p:cNvPicPr>
            <a:picLocks noChangeAspect="1"/>
          </p:cNvPicPr>
          <p:nvPr/>
        </p:nvPicPr>
        <p:blipFill>
          <a:blip r:embed="rId7"/>
          <a:stretch>
            <a:fillRect/>
          </a:stretch>
        </p:blipFill>
        <p:spPr>
          <a:xfrm>
            <a:off x="6228184" y="3428999"/>
            <a:ext cx="2376264" cy="1296849"/>
          </a:xfrm>
          <a:prstGeom prst="rect">
            <a:avLst/>
          </a:prstGeom>
        </p:spPr>
      </p:pic>
      <p:pic>
        <p:nvPicPr>
          <p:cNvPr id="8" name="Picture 7"/>
          <p:cNvPicPr>
            <a:picLocks noChangeAspect="1"/>
          </p:cNvPicPr>
          <p:nvPr/>
        </p:nvPicPr>
        <p:blipFill>
          <a:blip r:embed="rId8"/>
          <a:stretch>
            <a:fillRect/>
          </a:stretch>
        </p:blipFill>
        <p:spPr>
          <a:xfrm>
            <a:off x="3981517" y="4394916"/>
            <a:ext cx="1742611" cy="1498940"/>
          </a:xfrm>
          <a:prstGeom prst="rect">
            <a:avLst/>
          </a:prstGeom>
        </p:spPr>
      </p:pic>
      <p:pic>
        <p:nvPicPr>
          <p:cNvPr id="9" name="Picture 8"/>
          <p:cNvPicPr>
            <a:picLocks noChangeAspect="1"/>
          </p:cNvPicPr>
          <p:nvPr/>
        </p:nvPicPr>
        <p:blipFill>
          <a:blip r:embed="rId9"/>
          <a:stretch>
            <a:fillRect/>
          </a:stretch>
        </p:blipFill>
        <p:spPr>
          <a:xfrm>
            <a:off x="1155886" y="3489387"/>
            <a:ext cx="2017746" cy="2017746"/>
          </a:xfrm>
          <a:prstGeom prst="rect">
            <a:avLst/>
          </a:prstGeom>
        </p:spPr>
      </p:pic>
      <p:sp>
        <p:nvSpPr>
          <p:cNvPr id="3" name="TextBox 2"/>
          <p:cNvSpPr txBox="1"/>
          <p:nvPr/>
        </p:nvSpPr>
        <p:spPr>
          <a:xfrm>
            <a:off x="662303" y="107726"/>
            <a:ext cx="8101364" cy="1154162"/>
          </a:xfrm>
          <a:prstGeom prst="rect">
            <a:avLst/>
          </a:prstGeom>
          <a:noFill/>
        </p:spPr>
        <p:txBody>
          <a:bodyPr wrap="square" rtlCol="0">
            <a:spAutoFit/>
          </a:bodyPr>
          <a:lstStyle/>
          <a:p>
            <a:r>
              <a:rPr lang="en-US" sz="2300" dirty="0" err="1" smtClean="0"/>
              <a:t>Lihat</a:t>
            </a:r>
            <a:r>
              <a:rPr lang="en-US" sz="2300" dirty="0" smtClean="0"/>
              <a:t> </a:t>
            </a:r>
            <a:r>
              <a:rPr lang="en-US" sz="2300" dirty="0" err="1" smtClean="0"/>
              <a:t>pada</a:t>
            </a:r>
            <a:r>
              <a:rPr lang="en-US" sz="2300" dirty="0" smtClean="0"/>
              <a:t> 7 </a:t>
            </a:r>
            <a:r>
              <a:rPr lang="en-US" sz="2300" dirty="0" err="1" smtClean="0"/>
              <a:t>produk</a:t>
            </a:r>
            <a:r>
              <a:rPr lang="en-US" sz="2300" dirty="0" smtClean="0"/>
              <a:t> local yang </a:t>
            </a:r>
            <a:r>
              <a:rPr lang="en-US" sz="2300" dirty="0" err="1" smtClean="0"/>
              <a:t>telah</a:t>
            </a:r>
            <a:r>
              <a:rPr lang="en-US" sz="2300" dirty="0" smtClean="0"/>
              <a:t> </a:t>
            </a:r>
            <a:r>
              <a:rPr lang="en-US" sz="2300" dirty="0" err="1" smtClean="0"/>
              <a:t>menjadi</a:t>
            </a:r>
            <a:r>
              <a:rPr lang="en-US" sz="2300" dirty="0" smtClean="0"/>
              <a:t> global di </a:t>
            </a:r>
            <a:r>
              <a:rPr lang="en-US" sz="2300" dirty="0" err="1" smtClean="0"/>
              <a:t>bawah</a:t>
            </a:r>
            <a:r>
              <a:rPr lang="en-US" sz="2300" dirty="0" smtClean="0"/>
              <a:t> </a:t>
            </a:r>
            <a:r>
              <a:rPr lang="en-US" sz="2300" dirty="0" err="1" smtClean="0"/>
              <a:t>ini</a:t>
            </a:r>
            <a:r>
              <a:rPr lang="en-US" sz="2300" dirty="0" smtClean="0"/>
              <a:t>. </a:t>
            </a:r>
            <a:r>
              <a:rPr lang="en-US" sz="2300" dirty="0" err="1" smtClean="0"/>
              <a:t>Jelaskan</a:t>
            </a:r>
            <a:r>
              <a:rPr lang="en-US" sz="2300" dirty="0" smtClean="0"/>
              <a:t> </a:t>
            </a:r>
            <a:r>
              <a:rPr lang="en-US" sz="2300" dirty="0" err="1" smtClean="0"/>
              <a:t>produk</a:t>
            </a:r>
            <a:r>
              <a:rPr lang="en-US" sz="2300" dirty="0" smtClean="0"/>
              <a:t> </a:t>
            </a:r>
            <a:r>
              <a:rPr lang="en-US" sz="2300" dirty="0" err="1"/>
              <a:t>apa</a:t>
            </a:r>
            <a:r>
              <a:rPr lang="en-US" sz="2300" dirty="0"/>
              <a:t> </a:t>
            </a:r>
            <a:r>
              <a:rPr lang="en-US" sz="2300" dirty="0" err="1" smtClean="0"/>
              <a:t>saja</a:t>
            </a:r>
            <a:r>
              <a:rPr lang="en-US" sz="2300" dirty="0" smtClean="0"/>
              <a:t> </a:t>
            </a:r>
            <a:r>
              <a:rPr lang="en-US" sz="2300" dirty="0" err="1" smtClean="0"/>
              <a:t>dari</a:t>
            </a:r>
            <a:r>
              <a:rPr lang="en-US" sz="2300" dirty="0" smtClean="0"/>
              <a:t> </a:t>
            </a:r>
            <a:r>
              <a:rPr lang="en-US" sz="2300" dirty="0" err="1" smtClean="0"/>
              <a:t>tiap</a:t>
            </a:r>
            <a:r>
              <a:rPr lang="en-US" sz="2300" dirty="0" smtClean="0"/>
              <a:t> </a:t>
            </a:r>
            <a:r>
              <a:rPr lang="en-US" sz="2300" dirty="0" err="1" smtClean="0"/>
              <a:t>merek</a:t>
            </a:r>
            <a:r>
              <a:rPr lang="en-US" sz="2300" dirty="0" smtClean="0"/>
              <a:t> </a:t>
            </a:r>
            <a:r>
              <a:rPr lang="en-US" sz="2300" dirty="0"/>
              <a:t>? Di </a:t>
            </a:r>
            <a:r>
              <a:rPr lang="en-US" sz="2300" dirty="0" err="1" smtClean="0"/>
              <a:t>ekspor</a:t>
            </a:r>
            <a:r>
              <a:rPr lang="en-US" sz="2300" dirty="0" smtClean="0"/>
              <a:t> </a:t>
            </a:r>
            <a:r>
              <a:rPr lang="en-US" sz="2300" dirty="0" err="1"/>
              <a:t>ke</a:t>
            </a:r>
            <a:r>
              <a:rPr lang="en-US" sz="2300" dirty="0"/>
              <a:t> </a:t>
            </a:r>
            <a:r>
              <a:rPr lang="en-US" sz="2300" dirty="0" err="1"/>
              <a:t>negara</a:t>
            </a:r>
            <a:r>
              <a:rPr lang="en-US" sz="2300" dirty="0"/>
              <a:t> </a:t>
            </a:r>
            <a:r>
              <a:rPr lang="en-US" sz="2300" dirty="0" err="1"/>
              <a:t>mana</a:t>
            </a:r>
            <a:r>
              <a:rPr lang="en-US" sz="2300" dirty="0"/>
              <a:t> </a:t>
            </a:r>
            <a:r>
              <a:rPr lang="en-US" sz="2300" dirty="0" err="1"/>
              <a:t>saja</a:t>
            </a:r>
            <a:r>
              <a:rPr lang="en-US" sz="2300" dirty="0"/>
              <a:t> ?</a:t>
            </a:r>
          </a:p>
        </p:txBody>
      </p:sp>
      <p:pic>
        <p:nvPicPr>
          <p:cNvPr id="10" name="Picture 9"/>
          <p:cNvPicPr>
            <a:picLocks noChangeAspect="1"/>
          </p:cNvPicPr>
          <p:nvPr/>
        </p:nvPicPr>
        <p:blipFill>
          <a:blip r:embed="rId10"/>
          <a:stretch>
            <a:fillRect/>
          </a:stretch>
        </p:blipFill>
        <p:spPr>
          <a:xfrm>
            <a:off x="6144292" y="5144386"/>
            <a:ext cx="2619375" cy="1743075"/>
          </a:xfrm>
          <a:prstGeom prst="rect">
            <a:avLst/>
          </a:prstGeom>
        </p:spPr>
      </p:pic>
    </p:spTree>
    <p:extLst>
      <p:ext uri="{BB962C8B-B14F-4D97-AF65-F5344CB8AC3E}">
        <p14:creationId xmlns:p14="http://schemas.microsoft.com/office/powerpoint/2010/main" val="379151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94" y="188641"/>
            <a:ext cx="9131605" cy="6489528"/>
          </a:xfrm>
          <a:prstGeom prst="rect">
            <a:avLst/>
          </a:prstGeom>
        </p:spPr>
      </p:pic>
    </p:spTree>
    <p:extLst>
      <p:ext uri="{BB962C8B-B14F-4D97-AF65-F5344CB8AC3E}">
        <p14:creationId xmlns:p14="http://schemas.microsoft.com/office/powerpoint/2010/main" val="1332851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25" y="3068961"/>
            <a:ext cx="7772400" cy="648072"/>
          </a:xfrm>
        </p:spPr>
        <p:txBody>
          <a:bodyPr>
            <a:normAutofit fontScale="90000"/>
          </a:bodyPr>
          <a:lstStyle/>
          <a:p>
            <a:r>
              <a:rPr lang="en-US" dirty="0" err="1" smtClean="0"/>
              <a:t>Ruang</a:t>
            </a:r>
            <a:r>
              <a:rPr lang="en-US" dirty="0" smtClean="0"/>
              <a:t> Guru go global</a:t>
            </a:r>
            <a:br>
              <a:rPr lang="en-US" dirty="0" smtClean="0"/>
            </a:br>
            <a:r>
              <a:rPr lang="en-US" dirty="0"/>
              <a:t/>
            </a:r>
            <a:br>
              <a:rPr lang="en-US" dirty="0"/>
            </a:br>
            <a:r>
              <a:rPr lang="en-US" sz="2800" b="0" dirty="0" err="1" smtClean="0"/>
              <a:t>Refleksi</a:t>
            </a:r>
            <a:r>
              <a:rPr lang="en-US" sz="2800" b="0" dirty="0" smtClean="0"/>
              <a:t> </a:t>
            </a:r>
            <a:r>
              <a:rPr lang="en-US" sz="2800" b="0" dirty="0"/>
              <a:t>:</a:t>
            </a:r>
            <a:br>
              <a:rPr lang="en-US" sz="2800" b="0" dirty="0"/>
            </a:br>
            <a:r>
              <a:rPr lang="en-US" sz="2800" b="0" dirty="0" err="1"/>
              <a:t>Setelah</a:t>
            </a:r>
            <a:r>
              <a:rPr lang="en-US" sz="2800" b="0" dirty="0"/>
              <a:t> </a:t>
            </a:r>
            <a:r>
              <a:rPr lang="en-US" sz="2800" b="0" dirty="0" err="1"/>
              <a:t>melihat</a:t>
            </a:r>
            <a:r>
              <a:rPr lang="en-US" sz="2800" b="0" dirty="0"/>
              <a:t> </a:t>
            </a:r>
            <a:r>
              <a:rPr lang="en-US" sz="2800" b="0" dirty="0" err="1"/>
              <a:t>banyak</a:t>
            </a:r>
            <a:r>
              <a:rPr lang="en-US" sz="2800" b="0" dirty="0"/>
              <a:t> </a:t>
            </a:r>
            <a:r>
              <a:rPr lang="en-US" sz="2800" b="0" dirty="0" err="1"/>
              <a:t>contoh</a:t>
            </a:r>
            <a:r>
              <a:rPr lang="en-US" sz="2800" b="0" dirty="0"/>
              <a:t> local </a:t>
            </a:r>
            <a:r>
              <a:rPr lang="en-US" sz="2800" b="0" dirty="0" err="1"/>
              <a:t>menjadi</a:t>
            </a:r>
            <a:r>
              <a:rPr lang="en-US" sz="2800" b="0" dirty="0"/>
              <a:t> global, </a:t>
            </a:r>
            <a:r>
              <a:rPr lang="en-US" sz="2800" b="0" dirty="0" err="1"/>
              <a:t>hal</a:t>
            </a:r>
            <a:r>
              <a:rPr lang="en-US" sz="2800" b="0" dirty="0"/>
              <a:t> </a:t>
            </a:r>
            <a:r>
              <a:rPr lang="en-US" sz="2800" b="0" dirty="0" err="1"/>
              <a:t>ini</a:t>
            </a:r>
            <a:r>
              <a:rPr lang="en-US" sz="2800" b="0" dirty="0"/>
              <a:t> </a:t>
            </a:r>
            <a:r>
              <a:rPr lang="en-US" sz="2800" b="0" dirty="0" err="1"/>
              <a:t>menunjukkan</a:t>
            </a:r>
            <a:r>
              <a:rPr lang="en-US" sz="2800" b="0" dirty="0"/>
              <a:t> </a:t>
            </a:r>
            <a:r>
              <a:rPr lang="en-US" sz="2800" b="0" dirty="0" err="1"/>
              <a:t>peluang</a:t>
            </a:r>
            <a:r>
              <a:rPr lang="en-US" sz="2800" b="0" dirty="0"/>
              <a:t> </a:t>
            </a:r>
            <a:r>
              <a:rPr lang="en-US" sz="2800" b="0" dirty="0" err="1"/>
              <a:t>untuk</a:t>
            </a:r>
            <a:r>
              <a:rPr lang="en-US" sz="2800" b="0" dirty="0"/>
              <a:t> </a:t>
            </a:r>
            <a:r>
              <a:rPr lang="en-US" sz="2800" b="0" dirty="0" err="1"/>
              <a:t>ekspor</a:t>
            </a:r>
            <a:r>
              <a:rPr lang="en-US" sz="2800" b="0" dirty="0"/>
              <a:t> </a:t>
            </a:r>
            <a:r>
              <a:rPr lang="en-US" sz="2800" b="0" dirty="0" err="1"/>
              <a:t>tetap</a:t>
            </a:r>
            <a:r>
              <a:rPr lang="en-US" sz="2800" b="0" dirty="0"/>
              <a:t> </a:t>
            </a:r>
            <a:r>
              <a:rPr lang="en-US" sz="2800" b="0" dirty="0" err="1"/>
              <a:t>terbuka</a:t>
            </a:r>
            <a:r>
              <a:rPr lang="en-US" sz="2800" b="0" dirty="0"/>
              <a:t> </a:t>
            </a:r>
            <a:r>
              <a:rPr lang="en-US" sz="2800" b="0" dirty="0" err="1"/>
              <a:t>lebar</a:t>
            </a:r>
            <a:r>
              <a:rPr lang="en-US" sz="2800" b="0" dirty="0"/>
              <a:t> </a:t>
            </a:r>
            <a:r>
              <a:rPr lang="en-US" sz="2800" b="0" dirty="0" err="1"/>
              <a:t>bagi</a:t>
            </a:r>
            <a:r>
              <a:rPr lang="en-US" sz="2800" b="0" dirty="0"/>
              <a:t> </a:t>
            </a:r>
            <a:r>
              <a:rPr lang="en-US" sz="2800" b="0" dirty="0" err="1"/>
              <a:t>siapapun</a:t>
            </a:r>
            <a:r>
              <a:rPr lang="en-US" sz="2800" b="0" dirty="0"/>
              <a:t>.  </a:t>
            </a:r>
            <a:r>
              <a:rPr lang="en-US" sz="2800" b="0" dirty="0" smtClean="0"/>
              <a:t/>
            </a:r>
            <a:br>
              <a:rPr lang="en-US" sz="2800" b="0" dirty="0" smtClean="0"/>
            </a:br>
            <a:r>
              <a:rPr lang="en-US" sz="2800" b="0" dirty="0" err="1" smtClean="0"/>
              <a:t>Pelaku</a:t>
            </a:r>
            <a:r>
              <a:rPr lang="en-US" sz="2800" b="0" dirty="0" smtClean="0"/>
              <a:t> </a:t>
            </a:r>
            <a:r>
              <a:rPr lang="en-US" sz="2800" b="0" dirty="0" err="1"/>
              <a:t>globalisasi</a:t>
            </a:r>
            <a:r>
              <a:rPr lang="en-US" sz="2800" b="0" dirty="0"/>
              <a:t> </a:t>
            </a:r>
            <a:r>
              <a:rPr lang="en-US" sz="2800" b="0" dirty="0" err="1"/>
              <a:t>bukan</a:t>
            </a:r>
            <a:r>
              <a:rPr lang="en-US" sz="2800" b="0" dirty="0"/>
              <a:t> </a:t>
            </a:r>
            <a:r>
              <a:rPr lang="en-US" sz="2800" b="0" dirty="0" err="1"/>
              <a:t>hanya</a:t>
            </a:r>
            <a:r>
              <a:rPr lang="en-US" sz="2800" b="0" dirty="0"/>
              <a:t> </a:t>
            </a:r>
            <a:r>
              <a:rPr lang="en-US" sz="2800" b="0" dirty="0" err="1"/>
              <a:t>dilakukan</a:t>
            </a:r>
            <a:r>
              <a:rPr lang="en-US" sz="2800" b="0" dirty="0"/>
              <a:t> </a:t>
            </a:r>
            <a:r>
              <a:rPr lang="en-US" sz="2800" b="0" dirty="0" err="1"/>
              <a:t>oleh</a:t>
            </a:r>
            <a:r>
              <a:rPr lang="en-US" sz="2800" b="0" dirty="0"/>
              <a:t> </a:t>
            </a:r>
            <a:r>
              <a:rPr lang="en-US" sz="2800" b="0" dirty="0" err="1"/>
              <a:t>perusahaan</a:t>
            </a:r>
            <a:r>
              <a:rPr lang="en-US" sz="2800" b="0" dirty="0"/>
              <a:t> </a:t>
            </a:r>
            <a:r>
              <a:rPr lang="en-US" sz="2800" b="0" dirty="0" err="1"/>
              <a:t>besar</a:t>
            </a:r>
            <a:r>
              <a:rPr lang="en-US" sz="2800" b="0" dirty="0"/>
              <a:t> </a:t>
            </a:r>
            <a:r>
              <a:rPr lang="en-US" sz="2800" b="0" dirty="0" err="1" smtClean="0"/>
              <a:t>saja</a:t>
            </a:r>
            <a:r>
              <a:rPr lang="en-US" sz="2800" b="0" dirty="0" smtClean="0"/>
              <a:t> yang </a:t>
            </a:r>
            <a:r>
              <a:rPr lang="en-US" sz="2800" b="0" dirty="0" err="1" smtClean="0"/>
              <a:t>punya</a:t>
            </a:r>
            <a:r>
              <a:rPr lang="en-US" sz="2800" b="0" dirty="0" smtClean="0"/>
              <a:t> modal </a:t>
            </a:r>
            <a:r>
              <a:rPr lang="en-US" sz="2800" b="0" dirty="0" err="1" smtClean="0"/>
              <a:t>besar</a:t>
            </a:r>
            <a:r>
              <a:rPr lang="en-US" sz="2800" b="0" dirty="0" smtClean="0"/>
              <a:t>, </a:t>
            </a:r>
            <a:r>
              <a:rPr lang="en-US" sz="2800" b="0" dirty="0" err="1"/>
              <a:t>tapi</a:t>
            </a:r>
            <a:r>
              <a:rPr lang="en-US" sz="2800" b="0" dirty="0"/>
              <a:t> </a:t>
            </a:r>
            <a:r>
              <a:rPr lang="en-US" sz="2800" b="0" dirty="0" err="1"/>
              <a:t>bisa</a:t>
            </a:r>
            <a:r>
              <a:rPr lang="en-US" sz="2800" b="0" dirty="0"/>
              <a:t> </a:t>
            </a:r>
            <a:r>
              <a:rPr lang="en-US" sz="2800" b="0" dirty="0" err="1"/>
              <a:t>dilakukan</a:t>
            </a:r>
            <a:r>
              <a:rPr lang="en-US" sz="2800" b="0" dirty="0"/>
              <a:t> </a:t>
            </a:r>
            <a:r>
              <a:rPr lang="en-US" sz="2800" b="0" dirty="0" err="1"/>
              <a:t>oleh</a:t>
            </a:r>
            <a:r>
              <a:rPr lang="en-US" sz="2800" b="0" dirty="0"/>
              <a:t> </a:t>
            </a:r>
            <a:r>
              <a:rPr lang="en-US" sz="2800" b="0" dirty="0" err="1" smtClean="0"/>
              <a:t>mahasiswa</a:t>
            </a:r>
            <a:r>
              <a:rPr lang="en-US" sz="2800" b="0" dirty="0" smtClean="0"/>
              <a:t> </a:t>
            </a:r>
            <a:r>
              <a:rPr lang="en-US" sz="2800" b="0" dirty="0" err="1" smtClean="0"/>
              <a:t>atau</a:t>
            </a:r>
            <a:r>
              <a:rPr lang="en-US" sz="2800" b="0" dirty="0" smtClean="0"/>
              <a:t> UMKM.</a:t>
            </a:r>
            <a:r>
              <a:rPr lang="en-US" sz="2800" b="0" dirty="0"/>
              <a:t/>
            </a:r>
            <a:br>
              <a:rPr lang="en-US" sz="2800" b="0" dirty="0"/>
            </a:br>
            <a:endParaRPr lang="en-US" sz="2800" b="0" dirty="0"/>
          </a:p>
        </p:txBody>
      </p:sp>
      <p:sp>
        <p:nvSpPr>
          <p:cNvPr id="3" name="Text Placeholder 2"/>
          <p:cNvSpPr>
            <a:spLocks noGrp="1"/>
          </p:cNvSpPr>
          <p:nvPr>
            <p:ph type="body" idx="1"/>
          </p:nvPr>
        </p:nvSpPr>
        <p:spPr>
          <a:xfrm>
            <a:off x="704124" y="620688"/>
            <a:ext cx="8188356" cy="1728192"/>
          </a:xfrm>
        </p:spPr>
        <p:txBody>
          <a:bodyPr>
            <a:normAutofit/>
          </a:bodyPr>
          <a:lstStyle/>
          <a:p>
            <a:endParaRPr lang="en-US" sz="2500" dirty="0">
              <a:hlinkClick r:id="rId3"/>
            </a:endParaRPr>
          </a:p>
          <a:p>
            <a:r>
              <a:rPr lang="en-US" sz="2500" dirty="0" smtClean="0">
                <a:hlinkClick r:id="rId3"/>
              </a:rPr>
              <a:t>https</a:t>
            </a:r>
            <a:r>
              <a:rPr lang="en-US" sz="2500" dirty="0">
                <a:hlinkClick r:id="rId3"/>
              </a:rPr>
              <a:t>://</a:t>
            </a:r>
            <a:r>
              <a:rPr lang="en-US" sz="2500" dirty="0" smtClean="0">
                <a:hlinkClick r:id="rId3"/>
              </a:rPr>
              <a:t>id.techinasia.com/ruangguru-ekspansi-vietnaRuang</a:t>
            </a:r>
            <a:endParaRPr lang="en-US" sz="2500" dirty="0"/>
          </a:p>
        </p:txBody>
      </p:sp>
    </p:spTree>
    <p:extLst>
      <p:ext uri="{BB962C8B-B14F-4D97-AF65-F5344CB8AC3E}">
        <p14:creationId xmlns:p14="http://schemas.microsoft.com/office/powerpoint/2010/main" val="3511091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5728"/>
            <a:ext cx="8532440" cy="857256"/>
          </a:xfrm>
          <a:prstGeom prst="rect">
            <a:avLst/>
          </a:prstGeom>
          <a:solidFill>
            <a:schemeClr val="tx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800" b="1" i="0" u="none" strike="noStrike" kern="1200" cap="none" spc="0" normalizeH="0" baseline="0" noProof="0" dirty="0" smtClean="0">
                <a:ln>
                  <a:noFill/>
                </a:ln>
                <a:solidFill>
                  <a:srgbClr val="FFC000"/>
                </a:solidFill>
                <a:effectLst/>
                <a:uLnTx/>
                <a:uFillTx/>
                <a:latin typeface="+mj-lt"/>
                <a:ea typeface="+mj-ea"/>
                <a:cs typeface="+mj-cs"/>
              </a:rPr>
              <a:t>Institusi Global</a:t>
            </a:r>
            <a:r>
              <a:rPr kumimoji="0" lang="en-US" sz="4800" b="1" i="0" u="none" strike="noStrike" kern="1200" cap="none" spc="0" normalizeH="0" baseline="0" noProof="0" dirty="0" smtClean="0">
                <a:ln>
                  <a:noFill/>
                </a:ln>
                <a:solidFill>
                  <a:srgbClr val="FFC000"/>
                </a:solidFill>
                <a:effectLst/>
                <a:uLnTx/>
                <a:uFillTx/>
                <a:latin typeface="+mj-lt"/>
                <a:ea typeface="+mj-ea"/>
                <a:cs typeface="+mj-cs"/>
              </a:rPr>
              <a:t> </a:t>
            </a:r>
            <a:r>
              <a:rPr kumimoji="0" lang="en-US" sz="4800" b="1" i="0" u="none" strike="noStrike" kern="1200" cap="none" spc="0" normalizeH="0" baseline="0" noProof="0" dirty="0" err="1" smtClean="0">
                <a:ln>
                  <a:noFill/>
                </a:ln>
                <a:solidFill>
                  <a:srgbClr val="FFC000"/>
                </a:solidFill>
                <a:effectLst/>
                <a:uLnTx/>
                <a:uFillTx/>
                <a:latin typeface="+mj-lt"/>
                <a:ea typeface="+mj-ea"/>
                <a:cs typeface="+mj-cs"/>
              </a:rPr>
              <a:t>Pengaruhi</a:t>
            </a:r>
            <a:r>
              <a:rPr kumimoji="0" lang="en-US" sz="4800" b="1" i="0" u="none" strike="noStrike" kern="1200" cap="none" spc="0" normalizeH="0" noProof="0" dirty="0" smtClean="0">
                <a:ln>
                  <a:noFill/>
                </a:ln>
                <a:solidFill>
                  <a:srgbClr val="FFC000"/>
                </a:solidFill>
                <a:effectLst/>
                <a:uLnTx/>
                <a:uFillTx/>
                <a:latin typeface="+mj-lt"/>
                <a:ea typeface="+mj-ea"/>
                <a:cs typeface="+mj-cs"/>
              </a:rPr>
              <a:t> </a:t>
            </a:r>
            <a:r>
              <a:rPr kumimoji="0" lang="en-US" sz="4800" b="1" i="0" u="none" strike="noStrike" kern="1200" cap="none" spc="0" normalizeH="0" noProof="0" dirty="0" err="1" smtClean="0">
                <a:ln>
                  <a:noFill/>
                </a:ln>
                <a:solidFill>
                  <a:srgbClr val="FFC000"/>
                </a:solidFill>
                <a:effectLst/>
                <a:uLnTx/>
                <a:uFillTx/>
                <a:latin typeface="+mj-lt"/>
                <a:ea typeface="+mj-ea"/>
                <a:cs typeface="+mj-cs"/>
              </a:rPr>
              <a:t>Bisnis</a:t>
            </a:r>
            <a:endParaRPr kumimoji="0" lang="id-ID" sz="4800" b="1" i="0" u="none" strike="noStrike" kern="1200" cap="none" spc="0" normalizeH="0" baseline="0" noProof="0" dirty="0" smtClean="0">
              <a:ln>
                <a:noFill/>
              </a:ln>
              <a:solidFill>
                <a:srgbClr val="FFC000"/>
              </a:solidFill>
              <a:effectLst/>
              <a:uLnTx/>
              <a:uFillTx/>
              <a:latin typeface="+mj-lt"/>
              <a:ea typeface="+mj-ea"/>
              <a:cs typeface="+mj-cs"/>
            </a:endParaRPr>
          </a:p>
        </p:txBody>
      </p:sp>
      <p:pic>
        <p:nvPicPr>
          <p:cNvPr id="26626" name="Picture 2" descr="Hasil gambar untuk WTO"/>
          <p:cNvPicPr>
            <a:picLocks noChangeAspect="1" noChangeArrowheads="1"/>
          </p:cNvPicPr>
          <p:nvPr/>
        </p:nvPicPr>
        <p:blipFill>
          <a:blip r:embed="rId3"/>
          <a:srcRect/>
          <a:stretch>
            <a:fillRect/>
          </a:stretch>
        </p:blipFill>
        <p:spPr bwMode="auto">
          <a:xfrm>
            <a:off x="357158" y="1643050"/>
            <a:ext cx="4151803" cy="1357322"/>
          </a:xfrm>
          <a:prstGeom prst="rect">
            <a:avLst/>
          </a:prstGeom>
          <a:noFill/>
        </p:spPr>
      </p:pic>
      <p:pic>
        <p:nvPicPr>
          <p:cNvPr id="26628" name="Picture 4" descr="Hasil gambar untuk IMF"/>
          <p:cNvPicPr>
            <a:picLocks noChangeAspect="1" noChangeArrowheads="1"/>
          </p:cNvPicPr>
          <p:nvPr/>
        </p:nvPicPr>
        <p:blipFill>
          <a:blip r:embed="rId4"/>
          <a:srcRect/>
          <a:stretch>
            <a:fillRect/>
          </a:stretch>
        </p:blipFill>
        <p:spPr bwMode="auto">
          <a:xfrm>
            <a:off x="4381500" y="1571612"/>
            <a:ext cx="4762500" cy="2857500"/>
          </a:xfrm>
          <a:prstGeom prst="rect">
            <a:avLst/>
          </a:prstGeom>
          <a:ln>
            <a:noFill/>
          </a:ln>
          <a:effectLst>
            <a:softEdge rad="112500"/>
          </a:effectLst>
        </p:spPr>
      </p:pic>
      <p:pic>
        <p:nvPicPr>
          <p:cNvPr id="26630" name="Picture 6" descr="Hasil gambar untuk world bank"/>
          <p:cNvPicPr>
            <a:picLocks noChangeAspect="1" noChangeArrowheads="1"/>
          </p:cNvPicPr>
          <p:nvPr/>
        </p:nvPicPr>
        <p:blipFill>
          <a:blip r:embed="rId5" cstate="print"/>
          <a:srcRect/>
          <a:stretch>
            <a:fillRect/>
          </a:stretch>
        </p:blipFill>
        <p:spPr bwMode="auto">
          <a:xfrm>
            <a:off x="4714876" y="4243654"/>
            <a:ext cx="2928958" cy="2261156"/>
          </a:xfrm>
          <a:prstGeom prst="rect">
            <a:avLst/>
          </a:prstGeom>
          <a:noFill/>
        </p:spPr>
      </p:pic>
      <p:sp>
        <p:nvSpPr>
          <p:cNvPr id="4" name="TextBox 3"/>
          <p:cNvSpPr txBox="1"/>
          <p:nvPr/>
        </p:nvSpPr>
        <p:spPr>
          <a:xfrm>
            <a:off x="999701" y="4190585"/>
            <a:ext cx="3215111" cy="477054"/>
          </a:xfrm>
          <a:prstGeom prst="rect">
            <a:avLst/>
          </a:prstGeom>
          <a:noFill/>
        </p:spPr>
        <p:txBody>
          <a:bodyPr wrap="none" rtlCol="0">
            <a:spAutoFit/>
          </a:bodyPr>
          <a:lstStyle/>
          <a:p>
            <a:r>
              <a:rPr lang="en-US" sz="2500" b="1" dirty="0" smtClean="0"/>
              <a:t>International </a:t>
            </a:r>
            <a:r>
              <a:rPr lang="en-US" sz="2500" b="1" dirty="0" err="1" smtClean="0"/>
              <a:t>Arbitrase</a:t>
            </a:r>
            <a:endParaRPr lang="en-US"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blinds(horizontal)">
                                      <p:cBhvr>
                                        <p:cTn id="12" dur="5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blinds(horizontal)">
                                      <p:cBhvr>
                                        <p:cTn id="17"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463059"/>
            <a:ext cx="8929718" cy="3440942"/>
          </a:xfrm>
          <a:prstGeom prst="rect">
            <a:avLst/>
          </a:prstGeom>
        </p:spPr>
        <p:txBody>
          <a:bodyPr wrap="square">
            <a:spAutoFit/>
          </a:bodyPr>
          <a:lstStyle/>
          <a:p>
            <a:pPr marL="279400" indent="-279400">
              <a:lnSpc>
                <a:spcPct val="80000"/>
              </a:lnSpc>
              <a:buFont typeface="Arial" pitchFamily="34" charset="0"/>
              <a:buChar char="•"/>
            </a:pPr>
            <a:r>
              <a:rPr lang="en-US" sz="2400" b="1" dirty="0" smtClean="0">
                <a:solidFill>
                  <a:srgbClr val="6A96D3"/>
                </a:solidFill>
              </a:rPr>
              <a:t>World Trade Organization (WTO</a:t>
            </a:r>
            <a:r>
              <a:rPr lang="id-ID" sz="2400" b="1" dirty="0" smtClean="0">
                <a:solidFill>
                  <a:srgbClr val="6A96D3"/>
                </a:solidFill>
              </a:rPr>
              <a:t>)-Organisasi Perdagangan Dunia</a:t>
            </a:r>
            <a:endParaRPr lang="en-US" sz="2400" b="1" dirty="0" smtClean="0"/>
          </a:p>
          <a:p>
            <a:pPr marL="279400">
              <a:lnSpc>
                <a:spcPct val="80000"/>
              </a:lnSpc>
            </a:pPr>
            <a:r>
              <a:rPr lang="id-ID" sz="2400" dirty="0" smtClean="0"/>
              <a:t>Bertanggung jawab menjaga ketertiban sistem perdagangan dunia dan memastikan negara-negara mematuhi aturan yang ditetapkan dalam perjanjian perdagangan</a:t>
            </a:r>
          </a:p>
          <a:p>
            <a:pPr marL="279400">
              <a:lnSpc>
                <a:spcPct val="80000"/>
              </a:lnSpc>
            </a:pPr>
            <a:endParaRPr lang="en-US" sz="2400" dirty="0" smtClean="0"/>
          </a:p>
          <a:p>
            <a:pPr marL="279400" indent="-279400">
              <a:lnSpc>
                <a:spcPct val="80000"/>
              </a:lnSpc>
              <a:buFont typeface="Arial" pitchFamily="34" charset="0"/>
              <a:buChar char="•"/>
            </a:pPr>
            <a:r>
              <a:rPr lang="en-US" sz="2400" b="1" dirty="0" smtClean="0">
                <a:solidFill>
                  <a:srgbClr val="6A96D3"/>
                </a:solidFill>
              </a:rPr>
              <a:t>International Monetary Fund (IMF)</a:t>
            </a:r>
            <a:r>
              <a:rPr lang="id-ID" sz="2400" b="1" dirty="0" smtClean="0">
                <a:solidFill>
                  <a:srgbClr val="6A96D3"/>
                </a:solidFill>
              </a:rPr>
              <a:t>-Dana Moneter Internasional</a:t>
            </a:r>
          </a:p>
          <a:p>
            <a:pPr marL="273050">
              <a:lnSpc>
                <a:spcPct val="80000"/>
              </a:lnSpc>
            </a:pPr>
            <a:r>
              <a:rPr lang="id-ID" sz="2400" dirty="0" smtClean="0"/>
              <a:t>Menjaga </a:t>
            </a:r>
            <a:r>
              <a:rPr lang="en-US" sz="2400" dirty="0" smtClean="0"/>
              <a:t> </a:t>
            </a:r>
            <a:r>
              <a:rPr lang="id-ID" sz="2400" dirty="0" smtClean="0"/>
              <a:t>ketertiban dalam sistem moneter internasional</a:t>
            </a:r>
          </a:p>
          <a:p>
            <a:pPr marL="273050">
              <a:lnSpc>
                <a:spcPct val="80000"/>
              </a:lnSpc>
            </a:pPr>
            <a:endParaRPr lang="id-ID" sz="2400" dirty="0" smtClean="0"/>
          </a:p>
          <a:p>
            <a:pPr marL="279400" indent="-279400">
              <a:lnSpc>
                <a:spcPct val="80000"/>
              </a:lnSpc>
              <a:buFont typeface="Arial" pitchFamily="34" charset="0"/>
              <a:buChar char="•"/>
            </a:pPr>
            <a:r>
              <a:rPr lang="en-US" sz="2400" b="1" dirty="0" smtClean="0">
                <a:solidFill>
                  <a:srgbClr val="6A96D3"/>
                </a:solidFill>
              </a:rPr>
              <a:t>W</a:t>
            </a:r>
            <a:r>
              <a:rPr lang="id-ID" sz="2400" b="1" dirty="0" smtClean="0">
                <a:solidFill>
                  <a:srgbClr val="6A96D3"/>
                </a:solidFill>
              </a:rPr>
              <a:t>orld Bank-Bank dunia</a:t>
            </a:r>
          </a:p>
          <a:p>
            <a:pPr marL="273050">
              <a:lnSpc>
                <a:spcPct val="80000"/>
              </a:lnSpc>
            </a:pPr>
            <a:r>
              <a:rPr lang="id-ID" sz="2400" dirty="0" smtClean="0"/>
              <a:t>Mempromosikan pembangungan ekonomi</a:t>
            </a:r>
            <a:endParaRPr lang="en-US" sz="2400" dirty="0" smtClean="0"/>
          </a:p>
          <a:p>
            <a:pPr>
              <a:lnSpc>
                <a:spcPct val="80000"/>
              </a:lnSpc>
            </a:pPr>
            <a:endParaRPr lang="id-ID" sz="3200" b="1" dirty="0" smtClean="0">
              <a:solidFill>
                <a:srgbClr val="6A96D3"/>
              </a:solidFill>
            </a:endParaRPr>
          </a:p>
        </p:txBody>
      </p:sp>
      <p:pic>
        <p:nvPicPr>
          <p:cNvPr id="3" name="Picture 2"/>
          <p:cNvPicPr>
            <a:picLocks noChangeAspect="1"/>
          </p:cNvPicPr>
          <p:nvPr/>
        </p:nvPicPr>
        <p:blipFill>
          <a:blip r:embed="rId3"/>
          <a:stretch>
            <a:fillRect/>
          </a:stretch>
        </p:blipFill>
        <p:spPr>
          <a:xfrm>
            <a:off x="146225" y="184399"/>
            <a:ext cx="8821677" cy="12863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5728"/>
            <a:ext cx="6500826" cy="857256"/>
          </a:xfrm>
          <a:prstGeom prst="rect">
            <a:avLst/>
          </a:prstGeom>
          <a:solidFill>
            <a:schemeClr val="tx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1" i="0" u="none" strike="noStrike" kern="1200" cap="none" spc="0" normalizeH="0" baseline="0" noProof="0" dirty="0" smtClean="0">
                <a:ln>
                  <a:noFill/>
                </a:ln>
                <a:solidFill>
                  <a:srgbClr val="FFC000"/>
                </a:solidFill>
                <a:effectLst/>
                <a:uLnTx/>
                <a:uFillTx/>
                <a:latin typeface="+mj-lt"/>
                <a:ea typeface="+mj-ea"/>
                <a:cs typeface="+mj-cs"/>
              </a:rPr>
              <a:t>Faktor Pendorong Globalisasi</a:t>
            </a:r>
          </a:p>
        </p:txBody>
      </p:sp>
      <p:pic>
        <p:nvPicPr>
          <p:cNvPr id="6" name="Picture 4" descr="Gambar terkait"/>
          <p:cNvPicPr>
            <a:picLocks noChangeAspect="1" noChangeArrowheads="1"/>
          </p:cNvPicPr>
          <p:nvPr/>
        </p:nvPicPr>
        <p:blipFill>
          <a:blip r:embed="rId3"/>
          <a:srcRect r="50500"/>
          <a:stretch>
            <a:fillRect/>
          </a:stretch>
        </p:blipFill>
        <p:spPr bwMode="auto">
          <a:xfrm>
            <a:off x="5148064" y="2492896"/>
            <a:ext cx="3923928" cy="1601269"/>
          </a:xfrm>
          <a:prstGeom prst="rect">
            <a:avLst/>
          </a:prstGeom>
          <a:ln>
            <a:noFill/>
          </a:ln>
          <a:effectLst>
            <a:softEdge rad="112500"/>
          </a:effectLst>
        </p:spPr>
      </p:pic>
      <p:pic>
        <p:nvPicPr>
          <p:cNvPr id="8" name="Picture 4" descr="Gambar terkait"/>
          <p:cNvPicPr>
            <a:picLocks noChangeAspect="1" noChangeArrowheads="1"/>
          </p:cNvPicPr>
          <p:nvPr/>
        </p:nvPicPr>
        <p:blipFill>
          <a:blip r:embed="rId3"/>
          <a:srcRect l="48000"/>
          <a:stretch>
            <a:fillRect/>
          </a:stretch>
        </p:blipFill>
        <p:spPr bwMode="auto">
          <a:xfrm>
            <a:off x="5220072" y="4022157"/>
            <a:ext cx="3923928" cy="1524306"/>
          </a:xfrm>
          <a:prstGeom prst="rect">
            <a:avLst/>
          </a:prstGeom>
          <a:ln>
            <a:noFill/>
          </a:ln>
          <a:effectLst>
            <a:softEdge rad="112500"/>
          </a:effectLst>
        </p:spPr>
      </p:pic>
      <p:pic>
        <p:nvPicPr>
          <p:cNvPr id="9" name="Picture 2" descr="Hasil gambar untuk trade and investment barriers"/>
          <p:cNvPicPr>
            <a:picLocks noChangeAspect="1" noChangeArrowheads="1"/>
          </p:cNvPicPr>
          <p:nvPr/>
        </p:nvPicPr>
        <p:blipFill>
          <a:blip r:embed="rId4"/>
          <a:srcRect/>
          <a:stretch>
            <a:fillRect/>
          </a:stretch>
        </p:blipFill>
        <p:spPr bwMode="auto">
          <a:xfrm>
            <a:off x="107504" y="2492896"/>
            <a:ext cx="5037935" cy="3022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8229600" cy="1143000"/>
          </a:xfrm>
        </p:spPr>
        <p:txBody>
          <a:bodyPr>
            <a:normAutofit fontScale="90000"/>
          </a:bodyPr>
          <a:lstStyle/>
          <a:p>
            <a:r>
              <a:rPr lang="en-US" dirty="0" err="1" smtClean="0"/>
              <a:t>Ketentuan</a:t>
            </a:r>
            <a:r>
              <a:rPr lang="en-US" dirty="0" smtClean="0"/>
              <a:t> </a:t>
            </a:r>
            <a:r>
              <a:rPr lang="en-US" dirty="0" err="1" smtClean="0"/>
              <a:t>dan</a:t>
            </a:r>
            <a:r>
              <a:rPr lang="en-US" dirty="0" smtClean="0"/>
              <a:t> </a:t>
            </a:r>
            <a:r>
              <a:rPr lang="en-US" dirty="0" err="1" smtClean="0"/>
              <a:t>Peraturan</a:t>
            </a:r>
            <a:r>
              <a:rPr lang="en-US" dirty="0" smtClean="0"/>
              <a:t> </a:t>
            </a:r>
            <a:r>
              <a:rPr lang="en-US" dirty="0" err="1" smtClean="0"/>
              <a:t>Perkuliahan</a:t>
            </a:r>
            <a:r>
              <a:rPr lang="en-US" dirty="0" smtClean="0"/>
              <a:t> (10 </a:t>
            </a:r>
            <a:r>
              <a:rPr lang="en-US" dirty="0" err="1" smtClean="0"/>
              <a:t>menit</a:t>
            </a:r>
            <a:r>
              <a:rPr lang="en-US" dirty="0" smtClean="0"/>
              <a:t>)</a:t>
            </a:r>
            <a:br>
              <a:rPr lang="en-US" dirty="0" smtClean="0"/>
            </a:br>
            <a:r>
              <a:rPr lang="en-US" dirty="0" smtClean="0"/>
              <a:t/>
            </a:r>
            <a:br>
              <a:rPr lang="en-US" dirty="0" smtClean="0"/>
            </a:br>
            <a:r>
              <a:rPr lang="en-US" dirty="0" smtClean="0"/>
              <a:t>PPT </a:t>
            </a:r>
            <a:r>
              <a:rPr lang="en-US" dirty="0" err="1" smtClean="0"/>
              <a:t>Kontrak</a:t>
            </a:r>
            <a:r>
              <a:rPr lang="en-US" dirty="0" smtClean="0"/>
              <a:t> </a:t>
            </a:r>
            <a:r>
              <a:rPr lang="en-US" dirty="0" err="1" smtClean="0"/>
              <a:t>Perkuliahan</a:t>
            </a:r>
            <a:endParaRPr lang="en-US" dirty="0"/>
          </a:p>
        </p:txBody>
      </p:sp>
    </p:spTree>
    <p:extLst>
      <p:ext uri="{BB962C8B-B14F-4D97-AF65-F5344CB8AC3E}">
        <p14:creationId xmlns:p14="http://schemas.microsoft.com/office/powerpoint/2010/main" val="1217214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globa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44000" cy="34336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pro con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3118249"/>
            <a:ext cx="5953125" cy="2647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5710537"/>
            <a:ext cx="1296144" cy="523220"/>
          </a:xfrm>
          <a:prstGeom prst="rect">
            <a:avLst/>
          </a:prstGeom>
          <a:noFill/>
        </p:spPr>
        <p:txBody>
          <a:bodyPr wrap="square" rtlCol="0">
            <a:spAutoFit/>
          </a:bodyPr>
          <a:lstStyle/>
          <a:p>
            <a:pPr algn="ctr"/>
            <a:r>
              <a:rPr lang="id-ID" sz="2800" b="1" dirty="0" smtClean="0">
                <a:solidFill>
                  <a:schemeClr val="tx1">
                    <a:lumMod val="65000"/>
                    <a:lumOff val="35000"/>
                  </a:schemeClr>
                </a:solidFill>
              </a:rPr>
              <a:t>GOOD?</a:t>
            </a:r>
            <a:endParaRPr lang="id-ID" sz="2800" b="1" dirty="0">
              <a:solidFill>
                <a:schemeClr val="tx1">
                  <a:lumMod val="65000"/>
                  <a:lumOff val="35000"/>
                </a:schemeClr>
              </a:solidFill>
            </a:endParaRPr>
          </a:p>
        </p:txBody>
      </p:sp>
      <p:sp>
        <p:nvSpPr>
          <p:cNvPr id="5" name="TextBox 4"/>
          <p:cNvSpPr txBox="1"/>
          <p:nvPr/>
        </p:nvSpPr>
        <p:spPr>
          <a:xfrm>
            <a:off x="5652120" y="5754787"/>
            <a:ext cx="1152128" cy="523220"/>
          </a:xfrm>
          <a:prstGeom prst="rect">
            <a:avLst/>
          </a:prstGeom>
          <a:noFill/>
        </p:spPr>
        <p:txBody>
          <a:bodyPr wrap="square" rtlCol="0">
            <a:spAutoFit/>
          </a:bodyPr>
          <a:lstStyle/>
          <a:p>
            <a:pPr algn="ctr"/>
            <a:r>
              <a:rPr lang="id-ID" sz="2800" b="1" dirty="0" smtClean="0">
                <a:solidFill>
                  <a:schemeClr val="tx1">
                    <a:lumMod val="65000"/>
                    <a:lumOff val="35000"/>
                  </a:schemeClr>
                </a:solidFill>
              </a:rPr>
              <a:t>BAD?</a:t>
            </a:r>
            <a:endParaRPr lang="id-ID" sz="2800" b="1" dirty="0">
              <a:solidFill>
                <a:schemeClr val="tx1">
                  <a:lumMod val="65000"/>
                  <a:lumOff val="35000"/>
                </a:schemeClr>
              </a:solidFill>
            </a:endParaRPr>
          </a:p>
        </p:txBody>
      </p:sp>
      <p:sp>
        <p:nvSpPr>
          <p:cNvPr id="6" name="Title 1"/>
          <p:cNvSpPr txBox="1">
            <a:spLocks/>
          </p:cNvSpPr>
          <p:nvPr/>
        </p:nvSpPr>
        <p:spPr>
          <a:xfrm>
            <a:off x="0" y="285728"/>
            <a:ext cx="6372200" cy="857256"/>
          </a:xfrm>
          <a:prstGeom prst="rect">
            <a:avLst/>
          </a:prstGeom>
          <a:solidFill>
            <a:schemeClr val="tx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800" b="1" i="0" u="none" strike="noStrike" kern="1200" cap="none" spc="0" normalizeH="0" baseline="0" noProof="0" dirty="0" smtClean="0">
                <a:ln>
                  <a:noFill/>
                </a:ln>
                <a:solidFill>
                  <a:srgbClr val="FFC000"/>
                </a:solidFill>
                <a:effectLst/>
                <a:uLnTx/>
                <a:uFillTx/>
                <a:latin typeface="+mj-lt"/>
                <a:ea typeface="+mj-ea"/>
                <a:cs typeface="+mj-cs"/>
              </a:rPr>
              <a:t>Implikasi GLobalisasi</a:t>
            </a:r>
          </a:p>
        </p:txBody>
      </p:sp>
    </p:spTree>
    <p:extLst>
      <p:ext uri="{BB962C8B-B14F-4D97-AF65-F5344CB8AC3E}">
        <p14:creationId xmlns:p14="http://schemas.microsoft.com/office/powerpoint/2010/main" val="595113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asil gambar untuk thank you"/>
          <p:cNvPicPr>
            <a:picLocks noChangeAspect="1" noChangeArrowheads="1"/>
          </p:cNvPicPr>
          <p:nvPr/>
        </p:nvPicPr>
        <p:blipFill>
          <a:blip r:embed="rId2"/>
          <a:srcRect/>
          <a:stretch>
            <a:fillRect/>
          </a:stretch>
        </p:blipFill>
        <p:spPr bwMode="auto">
          <a:xfrm>
            <a:off x="0" y="627758"/>
            <a:ext cx="9144000" cy="58730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Saksikan</a:t>
            </a:r>
            <a:r>
              <a:rPr lang="en-US" dirty="0" smtClean="0"/>
              <a:t> Video (10 </a:t>
            </a:r>
            <a:r>
              <a:rPr lang="en-US" dirty="0" err="1" smtClean="0"/>
              <a:t>menit</a:t>
            </a:r>
            <a:r>
              <a:rPr lang="en-US" dirty="0" smtClean="0"/>
              <a:t>)</a:t>
            </a:r>
            <a:endParaRPr lang="en-US" dirty="0"/>
          </a:p>
        </p:txBody>
      </p:sp>
      <p:pic>
        <p:nvPicPr>
          <p:cNvPr id="2" name="Week 1 Video Globalisas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743075" y="1600200"/>
            <a:ext cx="5657850" cy="4525963"/>
          </a:xfrm>
        </p:spPr>
      </p:pic>
    </p:spTree>
    <p:extLst>
      <p:ext uri="{BB962C8B-B14F-4D97-AF65-F5344CB8AC3E}">
        <p14:creationId xmlns:p14="http://schemas.microsoft.com/office/powerpoint/2010/main" val="3828242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6293" y="620688"/>
            <a:ext cx="8136904" cy="861774"/>
          </a:xfrm>
          <a:prstGeom prst="rect">
            <a:avLst/>
          </a:prstGeom>
        </p:spPr>
        <p:txBody>
          <a:bodyPr wrap="square">
            <a:spAutoFit/>
          </a:bodyPr>
          <a:lstStyle/>
          <a:p>
            <a:r>
              <a:rPr lang="en-US" sz="2500" b="1" dirty="0" err="1"/>
              <a:t>Indikasikan</a:t>
            </a:r>
            <a:r>
              <a:rPr lang="en-US" sz="2500" b="1" dirty="0"/>
              <a:t> </a:t>
            </a:r>
            <a:r>
              <a:rPr lang="en-US" sz="2500" b="1" dirty="0" err="1"/>
              <a:t>Fenomena</a:t>
            </a:r>
            <a:r>
              <a:rPr lang="en-US" sz="2500" b="1" dirty="0"/>
              <a:t> </a:t>
            </a:r>
            <a:r>
              <a:rPr lang="en-US" sz="2500" b="1" dirty="0" smtClean="0"/>
              <a:t>di </a:t>
            </a:r>
            <a:r>
              <a:rPr lang="en-US" sz="2500" b="1" dirty="0" err="1" smtClean="0"/>
              <a:t>bawah</a:t>
            </a:r>
            <a:r>
              <a:rPr lang="en-US" sz="2500" b="1" dirty="0" smtClean="0"/>
              <a:t> </a:t>
            </a:r>
            <a:r>
              <a:rPr lang="en-US" sz="2500" b="1" dirty="0" err="1"/>
              <a:t>ini</a:t>
            </a:r>
            <a:r>
              <a:rPr lang="en-US" sz="2500" b="1" dirty="0"/>
              <a:t> </a:t>
            </a:r>
            <a:r>
              <a:rPr lang="en-US" sz="2500" b="1" dirty="0" err="1"/>
              <a:t>menurut</a:t>
            </a:r>
            <a:r>
              <a:rPr lang="en-US" sz="2500" b="1" dirty="0"/>
              <a:t> </a:t>
            </a:r>
            <a:r>
              <a:rPr lang="en-US" sz="2500" b="1" dirty="0" err="1"/>
              <a:t>globalisasi</a:t>
            </a:r>
            <a:r>
              <a:rPr lang="en-US" sz="2500" b="1" dirty="0"/>
              <a:t> </a:t>
            </a:r>
            <a:r>
              <a:rPr lang="en-US" sz="2500" b="1" dirty="0" err="1"/>
              <a:t>bidang</a:t>
            </a:r>
            <a:r>
              <a:rPr lang="en-US" sz="2500" b="1" dirty="0"/>
              <a:t> </a:t>
            </a:r>
            <a:r>
              <a:rPr lang="en-US" sz="2500" b="1" dirty="0" err="1"/>
              <a:t>Ekonomi</a:t>
            </a:r>
            <a:r>
              <a:rPr lang="en-US" sz="2500" b="1" dirty="0"/>
              <a:t>, </a:t>
            </a:r>
            <a:r>
              <a:rPr lang="en-US" sz="2500" b="1" dirty="0" err="1"/>
              <a:t>Budaya</a:t>
            </a:r>
            <a:r>
              <a:rPr lang="en-US" sz="2500" b="1" dirty="0"/>
              <a:t>, </a:t>
            </a:r>
            <a:r>
              <a:rPr lang="en-US" sz="2500" b="1" dirty="0" err="1"/>
              <a:t>Politik</a:t>
            </a:r>
            <a:r>
              <a:rPr lang="en-US" sz="2500" b="1" dirty="0"/>
              <a:t> </a:t>
            </a:r>
            <a:r>
              <a:rPr lang="en-US" sz="2500" b="1" dirty="0" err="1"/>
              <a:t>dan</a:t>
            </a:r>
            <a:r>
              <a:rPr lang="en-US" sz="2500" b="1" dirty="0"/>
              <a:t> </a:t>
            </a:r>
            <a:r>
              <a:rPr lang="en-US" sz="2500" b="1" dirty="0" err="1" smtClean="0"/>
              <a:t>Komunikasi</a:t>
            </a:r>
            <a:r>
              <a:rPr lang="en-US" sz="2500" b="1" dirty="0" smtClean="0"/>
              <a:t> (10 </a:t>
            </a:r>
            <a:r>
              <a:rPr lang="en-US" sz="2500" b="1" dirty="0" err="1" smtClean="0"/>
              <a:t>menit</a:t>
            </a:r>
            <a:r>
              <a:rPr lang="en-US" sz="2500" b="1" dirty="0" smtClean="0"/>
              <a:t> )</a:t>
            </a:r>
            <a:endParaRPr lang="en-US" sz="2500" b="1" dirty="0"/>
          </a:p>
        </p:txBody>
      </p:sp>
      <p:graphicFrame>
        <p:nvGraphicFramePr>
          <p:cNvPr id="4" name="Table 3"/>
          <p:cNvGraphicFramePr>
            <a:graphicFrameLocks noGrp="1"/>
          </p:cNvGraphicFramePr>
          <p:nvPr>
            <p:extLst>
              <p:ext uri="{D42A27DB-BD31-4B8C-83A1-F6EECF244321}">
                <p14:modId xmlns:p14="http://schemas.microsoft.com/office/powerpoint/2010/main" val="1063816611"/>
              </p:ext>
            </p:extLst>
          </p:nvPr>
        </p:nvGraphicFramePr>
        <p:xfrm>
          <a:off x="179512" y="1988840"/>
          <a:ext cx="8964487" cy="4032446"/>
        </p:xfrm>
        <a:graphic>
          <a:graphicData uri="http://schemas.openxmlformats.org/drawingml/2006/table">
            <a:tbl>
              <a:tblPr firstRow="1" firstCol="1" bandRow="1">
                <a:tableStyleId>{3C2FFA5D-87B4-456A-9821-1D502468CF0F}</a:tableStyleId>
              </a:tblPr>
              <a:tblGrid>
                <a:gridCol w="636035"/>
                <a:gridCol w="6416949"/>
                <a:gridCol w="1911503"/>
              </a:tblGrid>
              <a:tr h="366586">
                <a:tc>
                  <a:txBody>
                    <a:bodyPr/>
                    <a:lstStyle/>
                    <a:p>
                      <a:pPr algn="ctr">
                        <a:lnSpc>
                          <a:spcPct val="107000"/>
                        </a:lnSpc>
                        <a:spcAft>
                          <a:spcPts val="0"/>
                        </a:spcAft>
                      </a:pPr>
                      <a:r>
                        <a:rPr lang="en-US" sz="1800">
                          <a:effectLst/>
                        </a:rPr>
                        <a:t>No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Kegiatan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Indikasi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marL="342900" lvl="0" indent="-342900">
                        <a:lnSpc>
                          <a:spcPct val="107000"/>
                        </a:lnSpc>
                        <a:spcAft>
                          <a:spcPts val="0"/>
                        </a:spcAft>
                        <a:buFont typeface="+mj-lt"/>
                        <a:buAutoNum type="arabicPeriod"/>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err="1">
                          <a:effectLst/>
                        </a:rPr>
                        <a:t>Adanya</a:t>
                      </a:r>
                      <a:r>
                        <a:rPr lang="en-US" sz="1800" dirty="0">
                          <a:effectLst/>
                        </a:rPr>
                        <a:t> </a:t>
                      </a:r>
                      <a:r>
                        <a:rPr lang="en-US" sz="1800" dirty="0" err="1">
                          <a:effectLst/>
                        </a:rPr>
                        <a:t>ekspor</a:t>
                      </a:r>
                      <a:r>
                        <a:rPr lang="en-US" sz="1800" dirty="0">
                          <a:effectLst/>
                        </a:rPr>
                        <a:t> </a:t>
                      </a:r>
                      <a:r>
                        <a:rPr lang="en-US" sz="1800" dirty="0" err="1">
                          <a:effectLst/>
                        </a:rPr>
                        <a:t>dan</a:t>
                      </a:r>
                      <a:r>
                        <a:rPr lang="en-US" sz="1800" dirty="0">
                          <a:effectLst/>
                        </a:rPr>
                        <a:t> </a:t>
                      </a:r>
                      <a:r>
                        <a:rPr lang="en-US" sz="1800" dirty="0" err="1">
                          <a:effectLst/>
                        </a:rPr>
                        <a:t>impor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Maraknya online shop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Jarak dan waktu tidak membatasi komunikasi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Produk KFC bisa ditemukan di kota Kabupaten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International Commercial Arbitration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Perubahan Perilaku konsumen lokal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Mobil di Indonesia dikuasai merek asing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Game Online, YouTube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Skype, Video call, Messenger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586">
                <a:tc>
                  <a:txBody>
                    <a:bodyPr/>
                    <a:lstStyle/>
                    <a:p>
                      <a:pPr>
                        <a:lnSpc>
                          <a:spcPct val="107000"/>
                        </a:lnSpc>
                        <a:spcAft>
                          <a:spcPts val="0"/>
                        </a:spcAft>
                      </a:pPr>
                      <a:r>
                        <a:rPr lang="en-US" sz="1800">
                          <a:effectLst/>
                        </a:rPr>
                        <a:t>10.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Desain busana, rambut dan musik Korea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0263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240942" cy="3773016"/>
          </a:xfrm>
        </p:spPr>
        <p:txBody>
          <a:bodyPr>
            <a:normAutofit/>
          </a:bodyPr>
          <a:lstStyle/>
          <a:p>
            <a:pPr>
              <a:buNone/>
            </a:pPr>
            <a:r>
              <a:rPr lang="en-US" dirty="0" smtClean="0"/>
              <a:t>Globalization :</a:t>
            </a:r>
          </a:p>
          <a:p>
            <a:pPr lvl="1"/>
            <a:r>
              <a:rPr lang="en-US" dirty="0" smtClean="0"/>
              <a:t>Global : </a:t>
            </a:r>
            <a:r>
              <a:rPr lang="en-US" dirty="0" err="1" smtClean="0"/>
              <a:t>mendunia</a:t>
            </a:r>
            <a:endParaRPr lang="en-US" dirty="0" smtClean="0"/>
          </a:p>
          <a:p>
            <a:pPr lvl="1"/>
            <a:r>
              <a:rPr lang="en-US" dirty="0" err="1" smtClean="0"/>
              <a:t>Lization</a:t>
            </a:r>
            <a:r>
              <a:rPr lang="en-US" dirty="0" smtClean="0"/>
              <a:t> : </a:t>
            </a:r>
            <a:r>
              <a:rPr lang="en-US" dirty="0" err="1" smtClean="0"/>
              <a:t>proses</a:t>
            </a:r>
            <a:endParaRPr lang="en-US" dirty="0" smtClean="0"/>
          </a:p>
          <a:p>
            <a:pPr marL="0" lvl="1" indent="0">
              <a:buNone/>
            </a:pPr>
            <a:r>
              <a:rPr lang="en-US" dirty="0" err="1" smtClean="0"/>
              <a:t>Proses</a:t>
            </a:r>
            <a:r>
              <a:rPr lang="en-US" dirty="0" smtClean="0"/>
              <a:t> yang </a:t>
            </a:r>
            <a:r>
              <a:rPr lang="en-US" dirty="0" err="1" smtClean="0"/>
              <a:t>menyeluruh</a:t>
            </a:r>
            <a:r>
              <a:rPr lang="en-US" dirty="0" smtClean="0"/>
              <a:t>/</a:t>
            </a:r>
            <a:r>
              <a:rPr lang="en-US" dirty="0" err="1" smtClean="0"/>
              <a:t>mendunia</a:t>
            </a:r>
            <a:r>
              <a:rPr lang="en-US" dirty="0" smtClean="0"/>
              <a:t> </a:t>
            </a:r>
            <a:r>
              <a:rPr lang="en-US" dirty="0" err="1" smtClean="0"/>
              <a:t>di</a:t>
            </a:r>
            <a:r>
              <a:rPr lang="en-US" dirty="0" smtClean="0"/>
              <a:t> </a:t>
            </a:r>
            <a:r>
              <a:rPr lang="en-US" dirty="0" err="1" smtClean="0"/>
              <a:t>mana</a:t>
            </a:r>
            <a:r>
              <a:rPr lang="en-US" dirty="0" smtClean="0"/>
              <a:t> </a:t>
            </a:r>
            <a:r>
              <a:rPr lang="en-US" dirty="0" err="1" smtClean="0"/>
              <a:t>setiap</a:t>
            </a:r>
            <a:r>
              <a:rPr lang="en-US" dirty="0" smtClean="0"/>
              <a:t> </a:t>
            </a:r>
            <a:r>
              <a:rPr lang="en-US" dirty="0" err="1" smtClean="0"/>
              <a:t>orang</a:t>
            </a:r>
            <a:r>
              <a:rPr lang="en-US" dirty="0" smtClean="0"/>
              <a:t> </a:t>
            </a:r>
            <a:r>
              <a:rPr lang="en-US" dirty="0" err="1" smtClean="0"/>
              <a:t>tidak</a:t>
            </a:r>
            <a:r>
              <a:rPr lang="en-US" dirty="0" smtClean="0"/>
              <a:t> </a:t>
            </a:r>
            <a:r>
              <a:rPr lang="en-US" dirty="0" err="1" smtClean="0"/>
              <a:t>terikat</a:t>
            </a:r>
            <a:r>
              <a:rPr lang="en-US" dirty="0" smtClean="0"/>
              <a:t> </a:t>
            </a:r>
            <a:r>
              <a:rPr lang="en-US" dirty="0" err="1" smtClean="0"/>
              <a:t>oleh</a:t>
            </a:r>
            <a:r>
              <a:rPr lang="en-US" dirty="0" smtClean="0"/>
              <a:t> </a:t>
            </a:r>
            <a:r>
              <a:rPr lang="en-US" dirty="0" err="1" smtClean="0"/>
              <a:t>negara</a:t>
            </a:r>
            <a:r>
              <a:rPr lang="en-US" dirty="0" smtClean="0"/>
              <a:t> </a:t>
            </a:r>
            <a:r>
              <a:rPr lang="en-US" dirty="0" err="1" smtClean="0"/>
              <a:t>atau</a:t>
            </a:r>
            <a:r>
              <a:rPr lang="en-US" dirty="0" smtClean="0"/>
              <a:t> </a:t>
            </a:r>
            <a:r>
              <a:rPr lang="en-US" dirty="0" err="1" smtClean="0"/>
              <a:t>batas-batas</a:t>
            </a:r>
            <a:r>
              <a:rPr lang="en-US" dirty="0" smtClean="0"/>
              <a:t> </a:t>
            </a:r>
            <a:r>
              <a:rPr lang="en-US" dirty="0" err="1" smtClean="0"/>
              <a:t>wilayah</a:t>
            </a:r>
            <a:r>
              <a:rPr lang="en-US" dirty="0" smtClean="0"/>
              <a:t>. </a:t>
            </a:r>
            <a:r>
              <a:rPr lang="en-US" dirty="0" err="1" smtClean="0"/>
              <a:t>Setiap</a:t>
            </a:r>
            <a:r>
              <a:rPr lang="en-US" dirty="0" smtClean="0"/>
              <a:t> </a:t>
            </a:r>
            <a:r>
              <a:rPr lang="en-US" dirty="0" err="1" smtClean="0"/>
              <a:t>individu</a:t>
            </a:r>
            <a:r>
              <a:rPr lang="en-US" dirty="0" smtClean="0"/>
              <a:t>  </a:t>
            </a:r>
            <a:r>
              <a:rPr lang="en-US" dirty="0" err="1" smtClean="0"/>
              <a:t>dapat</a:t>
            </a:r>
            <a:r>
              <a:rPr lang="en-US" dirty="0" smtClean="0"/>
              <a:t> </a:t>
            </a:r>
            <a:r>
              <a:rPr lang="en-US" dirty="0" err="1" smtClean="0"/>
              <a:t>terhubung</a:t>
            </a:r>
            <a:r>
              <a:rPr lang="en-US" dirty="0" smtClean="0"/>
              <a:t>, </a:t>
            </a:r>
            <a:r>
              <a:rPr lang="en-US" dirty="0" err="1" smtClean="0"/>
              <a:t>bertukar</a:t>
            </a:r>
            <a:r>
              <a:rPr lang="en-US" dirty="0" smtClean="0"/>
              <a:t> </a:t>
            </a:r>
            <a:r>
              <a:rPr lang="en-US" dirty="0" err="1" smtClean="0"/>
              <a:t>informasi</a:t>
            </a:r>
            <a:r>
              <a:rPr lang="en-US" dirty="0" smtClean="0"/>
              <a:t> </a:t>
            </a:r>
            <a:r>
              <a:rPr lang="en-US" dirty="0" err="1" smtClean="0"/>
              <a:t>dimanapun</a:t>
            </a:r>
            <a:r>
              <a:rPr lang="en-US" dirty="0" smtClean="0"/>
              <a:t> </a:t>
            </a:r>
            <a:r>
              <a:rPr lang="en-US" dirty="0" err="1" smtClean="0"/>
              <a:t>dan</a:t>
            </a:r>
            <a:r>
              <a:rPr lang="en-US" dirty="0" smtClean="0"/>
              <a:t> </a:t>
            </a:r>
            <a:r>
              <a:rPr lang="en-US" dirty="0" err="1" smtClean="0"/>
              <a:t>kapanpun</a:t>
            </a:r>
            <a:endParaRPr lang="en-US" dirty="0"/>
          </a:p>
        </p:txBody>
      </p:sp>
      <p:sp>
        <p:nvSpPr>
          <p:cNvPr id="6" name="Title 1"/>
          <p:cNvSpPr txBox="1">
            <a:spLocks/>
          </p:cNvSpPr>
          <p:nvPr/>
        </p:nvSpPr>
        <p:spPr>
          <a:xfrm>
            <a:off x="0" y="285728"/>
            <a:ext cx="5072066" cy="857256"/>
          </a:xfrm>
          <a:prstGeom prst="rect">
            <a:avLst/>
          </a:prstGeom>
          <a:solidFill>
            <a:schemeClr val="tx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C000"/>
                </a:solidFill>
                <a:effectLst/>
                <a:uLnTx/>
                <a:uFillTx/>
                <a:latin typeface="+mj-lt"/>
                <a:ea typeface="+mj-ea"/>
                <a:cs typeface="+mj-cs"/>
              </a:rPr>
              <a:t>GLOBALIZATION</a:t>
            </a:r>
            <a:endParaRPr kumimoji="0" lang="id-ID" sz="4800" b="1" i="0" u="none" strike="noStrike" kern="1200" cap="none" spc="0" normalizeH="0" baseline="0" noProof="0" dirty="0" smtClean="0">
              <a:ln>
                <a:noFill/>
              </a:ln>
              <a:solidFill>
                <a:srgbClr val="FFC000"/>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4139952" y="4437112"/>
            <a:ext cx="4877793" cy="24142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568952" cy="1143000"/>
          </a:xfrm>
        </p:spPr>
        <p:txBody>
          <a:bodyPr>
            <a:noAutofit/>
          </a:bodyPr>
          <a:lstStyle/>
          <a:p>
            <a:r>
              <a:rPr lang="en-US" sz="3000" b="1" dirty="0" smtClean="0"/>
              <a:t>Globalization</a:t>
            </a:r>
            <a:r>
              <a:rPr lang="en-US" sz="3000" b="1" dirty="0" smtClean="0"/>
              <a:t> </a:t>
            </a:r>
            <a:r>
              <a:rPr lang="en-US" sz="3000" dirty="0"/>
              <a:t>refers to the shift toward a more</a:t>
            </a:r>
            <a:br>
              <a:rPr lang="en-US" sz="3000" dirty="0"/>
            </a:br>
            <a:r>
              <a:rPr lang="en-US" sz="3000" dirty="0"/>
              <a:t>integrated and interdependent world </a:t>
            </a:r>
            <a:r>
              <a:rPr lang="en-US" sz="3000" dirty="0" smtClean="0"/>
              <a:t>economy</a:t>
            </a:r>
            <a:br>
              <a:rPr lang="en-US" sz="3000" dirty="0" smtClean="0"/>
            </a:br>
            <a:r>
              <a:rPr lang="en-US" sz="3000" dirty="0" smtClean="0"/>
              <a:t>(</a:t>
            </a:r>
            <a:r>
              <a:rPr lang="en-US" sz="3000" dirty="0" smtClean="0"/>
              <a:t> E- Book C.W.L Hill P.66)</a:t>
            </a:r>
            <a:br>
              <a:rPr lang="en-US" sz="3000" dirty="0" smtClean="0"/>
            </a:br>
            <a:r>
              <a:rPr lang="en-US" sz="3000" dirty="0"/>
              <a:t/>
            </a:r>
            <a:br>
              <a:rPr lang="en-US" sz="3000" dirty="0"/>
            </a:br>
            <a:r>
              <a:rPr lang="en-US" sz="3000" b="1" dirty="0" err="1" smtClean="0"/>
              <a:t>Globalisasi</a:t>
            </a:r>
            <a:r>
              <a:rPr lang="en-US" sz="3000" dirty="0" smtClean="0"/>
              <a:t> </a:t>
            </a:r>
            <a:r>
              <a:rPr lang="en-US" sz="3000" dirty="0" err="1" smtClean="0"/>
              <a:t>adalah</a:t>
            </a:r>
            <a:r>
              <a:rPr lang="en-US" sz="3000" dirty="0" smtClean="0"/>
              <a:t> </a:t>
            </a:r>
            <a:r>
              <a:rPr lang="en-US" sz="3000" dirty="0" err="1" smtClean="0"/>
              <a:t>percepatan</a:t>
            </a:r>
            <a:r>
              <a:rPr lang="en-US" sz="3000" dirty="0" smtClean="0"/>
              <a:t> </a:t>
            </a:r>
            <a:r>
              <a:rPr lang="en-US" sz="3000" dirty="0" err="1" smtClean="0"/>
              <a:t>interaksi</a:t>
            </a:r>
            <a:r>
              <a:rPr lang="en-US" sz="3000" dirty="0" smtClean="0"/>
              <a:t> </a:t>
            </a:r>
            <a:r>
              <a:rPr lang="en-US" sz="3000" dirty="0" err="1" smtClean="0"/>
              <a:t>dan</a:t>
            </a:r>
            <a:r>
              <a:rPr lang="en-US" sz="3000" dirty="0" smtClean="0"/>
              <a:t> </a:t>
            </a:r>
            <a:r>
              <a:rPr lang="en-US" sz="3000" dirty="0" err="1" smtClean="0"/>
              <a:t>integrasi</a:t>
            </a:r>
            <a:r>
              <a:rPr lang="en-US" sz="3000" dirty="0" smtClean="0"/>
              <a:t> orang </a:t>
            </a:r>
            <a:r>
              <a:rPr lang="en-US" sz="3000" dirty="0" err="1" smtClean="0"/>
              <a:t>orang</a:t>
            </a:r>
            <a:r>
              <a:rPr lang="en-US" sz="3000" dirty="0" smtClean="0"/>
              <a:t>, </a:t>
            </a:r>
            <a:r>
              <a:rPr lang="en-US" sz="3000" dirty="0" err="1" smtClean="0"/>
              <a:t>perusahaan</a:t>
            </a:r>
            <a:r>
              <a:rPr lang="en-US" sz="3000" dirty="0" smtClean="0"/>
              <a:t>, </a:t>
            </a:r>
            <a:r>
              <a:rPr lang="en-US" sz="3000" dirty="0" err="1" smtClean="0"/>
              <a:t>dan</a:t>
            </a:r>
            <a:r>
              <a:rPr lang="en-US" sz="3000" dirty="0" smtClean="0"/>
              <a:t> </a:t>
            </a:r>
            <a:r>
              <a:rPr lang="en-US" sz="3000" dirty="0" err="1" smtClean="0"/>
              <a:t>pemerintah</a:t>
            </a:r>
            <a:r>
              <a:rPr lang="en-US" sz="3000" dirty="0" smtClean="0"/>
              <a:t> </a:t>
            </a:r>
            <a:r>
              <a:rPr lang="en-US" sz="3000" dirty="0" err="1" smtClean="0"/>
              <a:t>dari</a:t>
            </a:r>
            <a:r>
              <a:rPr lang="en-US" sz="3000" dirty="0" smtClean="0"/>
              <a:t> </a:t>
            </a:r>
            <a:r>
              <a:rPr lang="en-US" sz="3000" dirty="0" err="1" smtClean="0"/>
              <a:t>negara</a:t>
            </a:r>
            <a:r>
              <a:rPr lang="en-US" sz="3000" dirty="0" smtClean="0"/>
              <a:t> yang </a:t>
            </a:r>
            <a:r>
              <a:rPr lang="en-US" sz="3000" dirty="0" err="1" smtClean="0"/>
              <a:t>berbeda</a:t>
            </a:r>
            <a:r>
              <a:rPr lang="en-US" sz="3000" dirty="0" smtClean="0"/>
              <a:t> (Prof. Laurence Rothenberg</a:t>
            </a:r>
            <a:r>
              <a:rPr lang="en-US" sz="3200" dirty="0">
                <a:hlinkClick r:id="rId3"/>
              </a:rPr>
              <a:t> http://www.wallis.rochester.edu/</a:t>
            </a:r>
            <a:r>
              <a:rPr lang="en-US" sz="3000" dirty="0" smtClean="0"/>
              <a:t>).</a:t>
            </a:r>
            <a:r>
              <a:rPr lang="en-US" sz="3000" dirty="0" smtClean="0"/>
              <a:t/>
            </a:r>
            <a:br>
              <a:rPr lang="en-US" sz="3000" dirty="0" smtClean="0"/>
            </a:br>
            <a:r>
              <a:rPr lang="en-US" sz="3000" dirty="0"/>
              <a:t/>
            </a:r>
            <a:br>
              <a:rPr lang="en-US" sz="3000" dirty="0"/>
            </a:br>
            <a:r>
              <a:rPr lang="en-US" sz="3000" dirty="0" smtClean="0"/>
              <a:t/>
            </a:r>
            <a:br>
              <a:rPr lang="en-US" sz="3000" dirty="0" smtClean="0"/>
            </a:br>
            <a:r>
              <a:rPr lang="en-US" sz="3000" dirty="0"/>
              <a:t/>
            </a:r>
            <a:br>
              <a:rPr lang="en-US" sz="3000" dirty="0"/>
            </a:br>
            <a:endParaRPr lang="en-US" sz="3000" dirty="0"/>
          </a:p>
        </p:txBody>
      </p:sp>
      <p:pic>
        <p:nvPicPr>
          <p:cNvPr id="3" name="Picture 2"/>
          <p:cNvPicPr>
            <a:picLocks noChangeAspect="1"/>
          </p:cNvPicPr>
          <p:nvPr/>
        </p:nvPicPr>
        <p:blipFill>
          <a:blip r:embed="rId4"/>
          <a:stretch>
            <a:fillRect/>
          </a:stretch>
        </p:blipFill>
        <p:spPr>
          <a:xfrm>
            <a:off x="4932040" y="4005064"/>
            <a:ext cx="4032448" cy="2575542"/>
          </a:xfrm>
          <a:prstGeom prst="rect">
            <a:avLst/>
          </a:prstGeom>
        </p:spPr>
      </p:pic>
    </p:spTree>
    <p:extLst>
      <p:ext uri="{BB962C8B-B14F-4D97-AF65-F5344CB8AC3E}">
        <p14:creationId xmlns:p14="http://schemas.microsoft.com/office/powerpoint/2010/main" val="1258912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sil gambar untuk globalisation"/>
          <p:cNvPicPr>
            <a:picLocks noChangeAspect="1" noChangeArrowheads="1"/>
          </p:cNvPicPr>
          <p:nvPr/>
        </p:nvPicPr>
        <p:blipFill rotWithShape="1">
          <a:blip r:embed="rId2"/>
          <a:srcRect t="1" b="46964"/>
          <a:stretch/>
        </p:blipFill>
        <p:spPr bwMode="auto">
          <a:xfrm>
            <a:off x="0" y="49084"/>
            <a:ext cx="9144000" cy="3581220"/>
          </a:xfrm>
          <a:prstGeom prst="rect">
            <a:avLst/>
          </a:prstGeom>
          <a:noFill/>
        </p:spPr>
      </p:pic>
      <p:pic>
        <p:nvPicPr>
          <p:cNvPr id="17410" name="Picture 2" descr="Hasil gambar untuk globalisation production example"/>
          <p:cNvPicPr>
            <a:picLocks noChangeAspect="1" noChangeArrowheads="1"/>
          </p:cNvPicPr>
          <p:nvPr/>
        </p:nvPicPr>
        <p:blipFill rotWithShape="1">
          <a:blip r:embed="rId3"/>
          <a:srcRect t="9632"/>
          <a:stretch/>
        </p:blipFill>
        <p:spPr bwMode="auto">
          <a:xfrm>
            <a:off x="0" y="3766782"/>
            <a:ext cx="9144000" cy="3118602"/>
          </a:xfrm>
          <a:prstGeom prst="rect">
            <a:avLst/>
          </a:prstGeom>
          <a:noFill/>
        </p:spPr>
      </p:pic>
      <p:sp>
        <p:nvSpPr>
          <p:cNvPr id="4" name="Title 1"/>
          <p:cNvSpPr txBox="1">
            <a:spLocks/>
          </p:cNvSpPr>
          <p:nvPr/>
        </p:nvSpPr>
        <p:spPr>
          <a:xfrm>
            <a:off x="2195736" y="3147808"/>
            <a:ext cx="5072066" cy="857256"/>
          </a:xfrm>
          <a:prstGeom prst="rect">
            <a:avLst/>
          </a:prstGeom>
          <a:solidFill>
            <a:schemeClr val="tx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800" b="1" i="0" u="none" strike="noStrike" kern="1200" cap="none" spc="0" normalizeH="0" baseline="0" noProof="0" dirty="0" smtClean="0">
                <a:ln>
                  <a:noFill/>
                </a:ln>
                <a:solidFill>
                  <a:srgbClr val="FFC000"/>
                </a:solidFill>
                <a:effectLst/>
                <a:uLnTx/>
                <a:uFillTx/>
                <a:latin typeface="+mj-lt"/>
                <a:ea typeface="+mj-ea"/>
                <a:cs typeface="+mj-cs"/>
              </a:rPr>
              <a:t>2 Aspek Globalisasi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764"/>
            <a:ext cx="8229600" cy="1143000"/>
          </a:xfrm>
        </p:spPr>
        <p:txBody>
          <a:bodyPr/>
          <a:lstStyle/>
          <a:p>
            <a:r>
              <a:rPr lang="en-US" dirty="0" err="1" smtClean="0"/>
              <a:t>Globalisasi</a:t>
            </a:r>
            <a:endParaRPr lang="en-US" dirty="0"/>
          </a:p>
        </p:txBody>
      </p:sp>
      <p:sp>
        <p:nvSpPr>
          <p:cNvPr id="3" name="Text Placeholder 2"/>
          <p:cNvSpPr>
            <a:spLocks noGrp="1"/>
          </p:cNvSpPr>
          <p:nvPr>
            <p:ph type="body" idx="1"/>
          </p:nvPr>
        </p:nvSpPr>
        <p:spPr>
          <a:xfrm>
            <a:off x="0" y="1156493"/>
            <a:ext cx="9144000" cy="1018381"/>
          </a:xfrm>
        </p:spPr>
        <p:txBody>
          <a:bodyPr>
            <a:noAutofit/>
          </a:bodyPr>
          <a:lstStyle/>
          <a:p>
            <a:pPr algn="ctr"/>
            <a:r>
              <a:rPr lang="en-US" sz="2200" dirty="0" smtClean="0"/>
              <a:t>Dari 3 </a:t>
            </a:r>
            <a:r>
              <a:rPr lang="en-US" sz="2200" dirty="0" err="1" smtClean="0"/>
              <a:t>contoh</a:t>
            </a:r>
            <a:r>
              <a:rPr lang="en-US" sz="2200" dirty="0" smtClean="0"/>
              <a:t> </a:t>
            </a:r>
            <a:r>
              <a:rPr lang="en-US" sz="2200" dirty="0" smtClean="0"/>
              <a:t>di </a:t>
            </a:r>
            <a:r>
              <a:rPr lang="en-US" sz="2200" dirty="0" err="1" smtClean="0"/>
              <a:t>bawah</a:t>
            </a:r>
            <a:r>
              <a:rPr lang="en-US" sz="2200" dirty="0" smtClean="0"/>
              <a:t> </a:t>
            </a:r>
            <a:r>
              <a:rPr lang="en-US" sz="2200" dirty="0" err="1" smtClean="0"/>
              <a:t>ini</a:t>
            </a:r>
            <a:r>
              <a:rPr lang="en-US" sz="2200" dirty="0" smtClean="0"/>
              <a:t>, </a:t>
            </a:r>
            <a:r>
              <a:rPr lang="en-US" sz="2200" dirty="0" err="1" smtClean="0"/>
              <a:t>klasifikasikan</a:t>
            </a:r>
            <a:r>
              <a:rPr lang="en-US" sz="2200" dirty="0" smtClean="0"/>
              <a:t> </a:t>
            </a:r>
            <a:r>
              <a:rPr lang="en-US" sz="2200" dirty="0" err="1" smtClean="0"/>
              <a:t>globalisasi</a:t>
            </a:r>
            <a:r>
              <a:rPr lang="en-US" sz="2200" dirty="0"/>
              <a:t> </a:t>
            </a:r>
            <a:endParaRPr lang="en-US" sz="2200" dirty="0" smtClean="0"/>
          </a:p>
          <a:p>
            <a:pPr algn="ctr"/>
            <a:r>
              <a:rPr lang="en-US" sz="2200" dirty="0" err="1" smtClean="0"/>
              <a:t>aspek</a:t>
            </a:r>
            <a:r>
              <a:rPr lang="en-US" sz="2200" dirty="0" smtClean="0"/>
              <a:t> </a:t>
            </a:r>
            <a:r>
              <a:rPr lang="en-US" sz="2200" dirty="0" err="1" smtClean="0"/>
              <a:t>produk</a:t>
            </a:r>
            <a:r>
              <a:rPr lang="en-US" sz="2200" dirty="0" smtClean="0"/>
              <a:t> </a:t>
            </a:r>
            <a:r>
              <a:rPr lang="en-US" sz="2200" dirty="0" err="1" smtClean="0"/>
              <a:t>atau</a:t>
            </a:r>
            <a:r>
              <a:rPr lang="en-US" sz="2200" dirty="0" smtClean="0"/>
              <a:t> </a:t>
            </a:r>
            <a:r>
              <a:rPr lang="en-US" sz="2200" dirty="0" err="1" smtClean="0"/>
              <a:t>aspek</a:t>
            </a:r>
            <a:r>
              <a:rPr lang="en-US" sz="2200" dirty="0" smtClean="0"/>
              <a:t> </a:t>
            </a:r>
            <a:r>
              <a:rPr lang="en-US" sz="2200" dirty="0" err="1" smtClean="0"/>
              <a:t>pasar</a:t>
            </a:r>
            <a:r>
              <a:rPr lang="en-US" sz="2200" dirty="0" smtClean="0"/>
              <a:t> ?</a:t>
            </a:r>
            <a:endParaRPr lang="en-US" sz="2200" dirty="0"/>
          </a:p>
        </p:txBody>
      </p:sp>
      <p:sp>
        <p:nvSpPr>
          <p:cNvPr id="4" name="Content Placeholder 3"/>
          <p:cNvSpPr>
            <a:spLocks noGrp="1"/>
          </p:cNvSpPr>
          <p:nvPr>
            <p:ph sz="half" idx="2"/>
          </p:nvPr>
        </p:nvSpPr>
        <p:spPr>
          <a:xfrm>
            <a:off x="179512" y="2300372"/>
            <a:ext cx="8166214" cy="3951288"/>
          </a:xfrm>
        </p:spPr>
        <p:txBody>
          <a:bodyPr>
            <a:normAutofit/>
          </a:bodyPr>
          <a:lstStyle/>
          <a:p>
            <a:r>
              <a:rPr lang="en-US" sz="2700" dirty="0" err="1" smtClean="0"/>
              <a:t>Pakaian</a:t>
            </a:r>
            <a:r>
              <a:rPr lang="en-US" sz="2700" dirty="0" smtClean="0"/>
              <a:t> </a:t>
            </a:r>
            <a:r>
              <a:rPr lang="en-US" sz="2700" dirty="0" err="1" smtClean="0"/>
              <a:t>wanita</a:t>
            </a:r>
            <a:r>
              <a:rPr lang="en-US" sz="2700" dirty="0" smtClean="0"/>
              <a:t>, </a:t>
            </a:r>
            <a:r>
              <a:rPr lang="en-US" sz="2700" dirty="0" err="1" smtClean="0"/>
              <a:t>kain</a:t>
            </a:r>
            <a:r>
              <a:rPr lang="en-US" sz="2700" dirty="0" smtClean="0"/>
              <a:t> </a:t>
            </a:r>
            <a:r>
              <a:rPr lang="en-US" sz="2700" dirty="0" err="1" smtClean="0"/>
              <a:t>dan</a:t>
            </a:r>
            <a:r>
              <a:rPr lang="en-US" sz="2700" dirty="0" smtClean="0"/>
              <a:t> </a:t>
            </a:r>
            <a:r>
              <a:rPr lang="en-US" sz="2700" dirty="0" err="1" smtClean="0"/>
              <a:t>kancing</a:t>
            </a:r>
            <a:r>
              <a:rPr lang="en-US" sz="2700" dirty="0" smtClean="0"/>
              <a:t> </a:t>
            </a:r>
            <a:r>
              <a:rPr lang="en-US" sz="2700" dirty="0" err="1" smtClean="0"/>
              <a:t>dari</a:t>
            </a:r>
            <a:r>
              <a:rPr lang="en-US" sz="2700" dirty="0" smtClean="0"/>
              <a:t> Indonesia</a:t>
            </a:r>
            <a:r>
              <a:rPr lang="en-US" sz="2700" dirty="0" smtClean="0"/>
              <a:t>.</a:t>
            </a:r>
          </a:p>
          <a:p>
            <a:pPr marL="0" indent="0">
              <a:buNone/>
            </a:pPr>
            <a:r>
              <a:rPr lang="en-US" sz="2800" dirty="0">
                <a:hlinkClick r:id="rId3"/>
              </a:rPr>
              <a:t>http://bppp.kemendag.go.id/media_content/2017/08/Isi-BRIK_Pakaian_Jadi.pdf</a:t>
            </a:r>
            <a:endParaRPr lang="en-US" sz="2700" dirty="0" smtClean="0"/>
          </a:p>
          <a:p>
            <a:pPr marL="0" indent="0">
              <a:buNone/>
            </a:pPr>
            <a:r>
              <a:rPr lang="en-US" sz="2700" dirty="0" smtClean="0"/>
              <a:t>(page 8)</a:t>
            </a:r>
          </a:p>
          <a:p>
            <a:pPr marL="0" indent="0">
              <a:buNone/>
            </a:pPr>
            <a:endParaRPr lang="en-US" sz="2700" dirty="0" smtClean="0"/>
          </a:p>
          <a:p>
            <a:r>
              <a:rPr lang="en-US" sz="2700" dirty="0" smtClean="0"/>
              <a:t>MNC Media </a:t>
            </a:r>
            <a:r>
              <a:rPr lang="en-US" sz="2700" dirty="0" err="1" smtClean="0"/>
              <a:t>jasa</a:t>
            </a:r>
            <a:r>
              <a:rPr lang="en-US" sz="2700" dirty="0" smtClean="0"/>
              <a:t> &amp; </a:t>
            </a:r>
            <a:r>
              <a:rPr lang="en-US" sz="2700" dirty="0" err="1" smtClean="0"/>
              <a:t>layanan</a:t>
            </a:r>
            <a:r>
              <a:rPr lang="en-US" sz="2700" dirty="0" smtClean="0"/>
              <a:t> </a:t>
            </a:r>
            <a:r>
              <a:rPr lang="en-US" sz="2700" dirty="0" err="1" smtClean="0"/>
              <a:t>komunikasi</a:t>
            </a:r>
            <a:endParaRPr lang="en-US" sz="2700" dirty="0" smtClean="0"/>
          </a:p>
          <a:p>
            <a:pPr marL="0" indent="0">
              <a:buNone/>
            </a:pPr>
            <a:r>
              <a:rPr lang="en-US" dirty="0">
                <a:hlinkClick r:id="rId4"/>
              </a:rPr>
              <a:t>https://miradialazuba.wordpress.com/2012/03/17/globalisasi-produksi</a:t>
            </a:r>
            <a:r>
              <a:rPr lang="en-US" dirty="0" smtClean="0">
                <a:hlinkClick r:id="rId4"/>
              </a:rPr>
              <a:t>/</a:t>
            </a:r>
            <a:endParaRPr lang="en-US" sz="2700" dirty="0" smtClean="0"/>
          </a:p>
          <a:p>
            <a:pPr marL="0" indent="0">
              <a:buNone/>
            </a:pPr>
            <a:endParaRPr lang="en-US" sz="2700" dirty="0" smtClean="0"/>
          </a:p>
          <a:p>
            <a:endParaRPr lang="en-US" sz="2700" dirty="0"/>
          </a:p>
          <a:p>
            <a:pPr marL="0" indent="0">
              <a:buNone/>
            </a:pPr>
            <a:endParaRPr lang="en-US" sz="2700" dirty="0"/>
          </a:p>
        </p:txBody>
      </p:sp>
    </p:spTree>
    <p:extLst>
      <p:ext uri="{BB962C8B-B14F-4D97-AF65-F5344CB8AC3E}">
        <p14:creationId xmlns:p14="http://schemas.microsoft.com/office/powerpoint/2010/main" val="238004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000660"/>
          </a:xfrm>
        </p:spPr>
        <p:txBody>
          <a:bodyPr>
            <a:noAutofit/>
          </a:bodyPr>
          <a:lstStyle/>
          <a:p>
            <a:pPr marL="280988" indent="-280988">
              <a:buNone/>
            </a:pPr>
            <a:r>
              <a:rPr lang="id-ID" b="1" dirty="0" smtClean="0"/>
              <a:t>2 </a:t>
            </a:r>
            <a:r>
              <a:rPr lang="en-US" b="1" dirty="0" smtClean="0"/>
              <a:t>A</a:t>
            </a:r>
            <a:r>
              <a:rPr lang="id-ID" b="1" dirty="0" smtClean="0"/>
              <a:t>spek </a:t>
            </a:r>
            <a:r>
              <a:rPr lang="id-ID" b="1" dirty="0" smtClean="0"/>
              <a:t>globalisasi</a:t>
            </a:r>
            <a:r>
              <a:rPr lang="en-US" b="1" dirty="0" smtClean="0"/>
              <a:t> (C.W.L Hill- p.67-71)</a:t>
            </a:r>
            <a:r>
              <a:rPr lang="en-US" dirty="0" smtClean="0"/>
              <a:t>:</a:t>
            </a:r>
            <a:endParaRPr lang="en-US" dirty="0" smtClean="0"/>
          </a:p>
          <a:p>
            <a:pPr marL="681038" lvl="1" indent="-280988"/>
            <a:r>
              <a:rPr lang="id-ID" sz="2400" b="1" dirty="0" smtClean="0"/>
              <a:t>Globalisasi Pasar</a:t>
            </a:r>
          </a:p>
          <a:p>
            <a:pPr marL="728663" lvl="1" indent="0">
              <a:buNone/>
            </a:pPr>
            <a:r>
              <a:rPr lang="es-ES" sz="2400" dirty="0" err="1"/>
              <a:t>Penyatuan</a:t>
            </a:r>
            <a:r>
              <a:rPr lang="es-ES" sz="2400" dirty="0"/>
              <a:t> pasar yang </a:t>
            </a:r>
            <a:r>
              <a:rPr lang="es-ES" sz="2400" dirty="0" err="1"/>
              <a:t>sebelumnya</a:t>
            </a:r>
            <a:r>
              <a:rPr lang="es-ES" sz="2400" dirty="0"/>
              <a:t> </a:t>
            </a:r>
            <a:r>
              <a:rPr lang="es-ES" sz="2400" dirty="0" err="1"/>
              <a:t>berbeda</a:t>
            </a:r>
            <a:r>
              <a:rPr lang="es-ES" sz="2400" dirty="0"/>
              <a:t> dan </a:t>
            </a:r>
            <a:r>
              <a:rPr lang="es-ES" sz="2400" dirty="0" err="1"/>
              <a:t>terpisah</a:t>
            </a:r>
            <a:r>
              <a:rPr lang="es-ES" sz="2400" dirty="0"/>
              <a:t> </a:t>
            </a:r>
            <a:r>
              <a:rPr lang="es-ES" sz="2400" dirty="0" err="1"/>
              <a:t>satu</a:t>
            </a:r>
            <a:r>
              <a:rPr lang="es-ES" sz="2400" dirty="0"/>
              <a:t> sama </a:t>
            </a:r>
            <a:r>
              <a:rPr lang="es-ES" sz="2400" dirty="0" err="1"/>
              <a:t>lain</a:t>
            </a:r>
            <a:r>
              <a:rPr lang="es-ES" sz="2400" dirty="0"/>
              <a:t> </a:t>
            </a:r>
            <a:r>
              <a:rPr lang="es-ES" sz="2400" dirty="0" err="1"/>
              <a:t>menjadi</a:t>
            </a:r>
            <a:r>
              <a:rPr lang="es-ES" sz="2400" dirty="0"/>
              <a:t> </a:t>
            </a:r>
            <a:r>
              <a:rPr lang="es-ES" sz="2400" dirty="0" err="1"/>
              <a:t>satu</a:t>
            </a:r>
            <a:r>
              <a:rPr lang="es-ES" sz="2400" dirty="0"/>
              <a:t> pasar global yang </a:t>
            </a:r>
            <a:r>
              <a:rPr lang="es-ES" sz="2400" dirty="0" err="1"/>
              <a:t>sangat</a:t>
            </a:r>
            <a:r>
              <a:rPr lang="es-ES" sz="2400" dirty="0"/>
              <a:t> </a:t>
            </a:r>
            <a:r>
              <a:rPr lang="es-ES" sz="2400" dirty="0" smtClean="0"/>
              <a:t>besar.</a:t>
            </a:r>
          </a:p>
          <a:p>
            <a:pPr marL="728663" lvl="1" indent="0">
              <a:buNone/>
            </a:pPr>
            <a:r>
              <a:rPr lang="es-ES" sz="2400" dirty="0" err="1" smtClean="0"/>
              <a:t>Contoh</a:t>
            </a:r>
            <a:r>
              <a:rPr lang="es-ES" sz="2400" dirty="0" smtClean="0"/>
              <a:t> : </a:t>
            </a:r>
            <a:r>
              <a:rPr lang="es-ES" sz="2400" dirty="0" smtClean="0"/>
              <a:t>KFC, </a:t>
            </a:r>
            <a:r>
              <a:rPr lang="es-ES" sz="2400" dirty="0" err="1" smtClean="0"/>
              <a:t>Coca-cola</a:t>
            </a:r>
            <a:r>
              <a:rPr lang="es-ES" sz="2400" dirty="0" smtClean="0"/>
              <a:t>, IKEA, I-</a:t>
            </a:r>
            <a:r>
              <a:rPr lang="es-ES" sz="2400" dirty="0" err="1" smtClean="0"/>
              <a:t>phone</a:t>
            </a:r>
            <a:endParaRPr lang="es-ES" sz="2400" dirty="0" smtClean="0"/>
          </a:p>
          <a:p>
            <a:pPr marL="728663" lvl="1" indent="0">
              <a:buNone/>
            </a:pPr>
            <a:endParaRPr lang="en-US" sz="2400" dirty="0" smtClean="0"/>
          </a:p>
          <a:p>
            <a:pPr marL="681038" lvl="1" indent="-280988"/>
            <a:r>
              <a:rPr lang="id-ID" sz="2400" b="1" dirty="0" smtClean="0"/>
              <a:t>Globalisasi Produksi</a:t>
            </a:r>
            <a:endParaRPr lang="en-US" sz="2400" b="1" dirty="0" smtClean="0"/>
          </a:p>
          <a:p>
            <a:pPr marL="630238" indent="0">
              <a:buNone/>
            </a:pPr>
            <a:r>
              <a:rPr lang="id-ID" sz="2400" dirty="0"/>
              <a:t>Pengadaan sumber daya barang dan jasa dari berbagai lokasi di dunia yang mengambil keuntungan dari perbedaan biaya dan kwalitas produksi suatu negara (labor,energy,capital)</a:t>
            </a:r>
            <a:r>
              <a:rPr lang="en-US" sz="2400" dirty="0" smtClean="0"/>
              <a:t> </a:t>
            </a:r>
          </a:p>
          <a:p>
            <a:pPr marL="630238" indent="0">
              <a:buNone/>
            </a:pPr>
            <a:r>
              <a:rPr lang="en-US" sz="2400" dirty="0" err="1" smtClean="0"/>
              <a:t>Contoh</a:t>
            </a:r>
            <a:r>
              <a:rPr lang="en-US" sz="2400" dirty="0" smtClean="0"/>
              <a:t> : </a:t>
            </a:r>
            <a:r>
              <a:rPr lang="en-US" sz="2400" dirty="0" smtClean="0"/>
              <a:t>Boeing 777, </a:t>
            </a:r>
            <a:r>
              <a:rPr lang="en-US" sz="2400" dirty="0" err="1" smtClean="0"/>
              <a:t>Vizio</a:t>
            </a:r>
            <a:endParaRPr lang="en-US" sz="2400" dirty="0" smtClean="0"/>
          </a:p>
          <a:p>
            <a:pPr marL="630238" indent="0">
              <a:buNone/>
            </a:pPr>
            <a:endParaRPr lang="en-US" sz="2400" dirty="0" smtClean="0"/>
          </a:p>
          <a:p>
            <a:pPr>
              <a:buNone/>
            </a:pPr>
            <a:endParaRPr lang="id-ID"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2264</TotalTime>
  <Words>667</Words>
  <Application>Microsoft Office PowerPoint</Application>
  <PresentationFormat>On-screen Show (4:3)</PresentationFormat>
  <Paragraphs>110</Paragraphs>
  <Slides>21</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Ketentuan dan Peraturan Perkuliahan (10 menit)  PPT Kontrak Perkuliahan</vt:lpstr>
      <vt:lpstr>Saksikan Video (10 menit)</vt:lpstr>
      <vt:lpstr>PowerPoint Presentation</vt:lpstr>
      <vt:lpstr>PowerPoint Presentation</vt:lpstr>
      <vt:lpstr>Globalization refers to the shift toward a more integrated and interdependent world economy ( E- Book C.W.L Hill P.66)  Globalisasi adalah percepatan interaksi dan integrasi orang orang, perusahaan, dan pemerintah dari negara yang berbeda (Prof. Laurence Rothenberg http://www.wallis.rochester.edu/).    </vt:lpstr>
      <vt:lpstr>PowerPoint Presentation</vt:lpstr>
      <vt:lpstr>Globalisasi</vt:lpstr>
      <vt:lpstr>PowerPoint Presentation</vt:lpstr>
      <vt:lpstr>Globalisasi pasar, mereferensikan persatuan dan perpisahan pasar menjadi pasar global yang sangat besar. Ada beberapa produk yang sudah menglobal tetapi mereka menetapkan standar rasa maupun produk yang sama seperti MC Donald, Coca cola, Sony PS. Tapi penting juga untuk tidak memaksakan suatu preferensi maupun cita rasa kita di suatu negara karena perbedaan budaya antara negara, jadi penting bagi perusahaan untuk menyesuaikan kebijakannya di suatu negara.</vt:lpstr>
      <vt:lpstr>Globalisasi produksi, cenderung menghasilkan barang dan jasa dari suatu lokasi di dunia untuk meraih keuntungan dari perbedaan negara dalam hal biaya dan kualitas faktor produksi (Labor, energy, lahan tanah dan modal).   Dengan melakukan ini perusahaan berharap bisa mengurangi biaya secara keseluruhan atau meningkatkan kualitas keseluruhan.</vt:lpstr>
      <vt:lpstr>PowerPoint Presentation</vt:lpstr>
      <vt:lpstr>6 Produk Local menjadi Global ( 15 Menit )</vt:lpstr>
      <vt:lpstr>PowerPoint Presentation</vt:lpstr>
      <vt:lpstr>PowerPoint Presentation</vt:lpstr>
      <vt:lpstr>Ruang Guru go global  Refleksi : Setelah melihat banyak contoh local menjadi global, hal ini menunjukkan peluang untuk ekspor tetap terbuka lebar bagi siapapun.   Pelaku globalisasi bukan hanya dilakukan oleh perusahaan besar saja yang punya modal besar, tapi bisa dilakukan oleh mahasiswa atau UMKM. </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dc:creator>
  <cp:lastModifiedBy>TOSHIBA</cp:lastModifiedBy>
  <cp:revision>59</cp:revision>
  <dcterms:created xsi:type="dcterms:W3CDTF">2017-02-27T15:52:52Z</dcterms:created>
  <dcterms:modified xsi:type="dcterms:W3CDTF">2020-01-22T19:37:01Z</dcterms:modified>
</cp:coreProperties>
</file>