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Poppins" panose="020B0604020202020204" charset="0"/>
      <p:regular r:id="rId18"/>
    </p:embeddedFont>
    <p:embeddedFont>
      <p:font typeface="Poppins Bold" panose="020B0604020202020204" charset="0"/>
      <p:regular r:id="rId19"/>
    </p:embeddedFont>
    <p:embeddedFont>
      <p:font typeface="Poppins Italics"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jpeg"/><Relationship Id="rId7"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22010" y="6151172"/>
            <a:ext cx="5231810" cy="4496086"/>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EC791E"/>
              </a:solidFill>
              <a:prstDash val="solid"/>
              <a:miter/>
            </a:ln>
          </p:spPr>
        </p:sp>
        <p:sp>
          <p:nvSpPr>
            <p:cNvPr id="4" name="TextBox 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93" y="9759505"/>
            <a:ext cx="18288000" cy="641795"/>
            <a:chOff x="0" y="0"/>
            <a:chExt cx="4816593" cy="169032"/>
          </a:xfrm>
        </p:grpSpPr>
        <p:sp>
          <p:nvSpPr>
            <p:cNvPr id="6" name="Freeform 6"/>
            <p:cNvSpPr/>
            <p:nvPr/>
          </p:nvSpPr>
          <p:spPr>
            <a:xfrm>
              <a:off x="0" y="0"/>
              <a:ext cx="4816592" cy="169032"/>
            </a:xfrm>
            <a:custGeom>
              <a:avLst/>
              <a:gdLst/>
              <a:ahLst/>
              <a:cxnLst/>
              <a:rect l="l" t="t" r="r" b="b"/>
              <a:pathLst>
                <a:path w="4816592" h="169032">
                  <a:moveTo>
                    <a:pt x="0" y="0"/>
                  </a:moveTo>
                  <a:lnTo>
                    <a:pt x="4816592" y="0"/>
                  </a:lnTo>
                  <a:lnTo>
                    <a:pt x="4816592" y="169032"/>
                  </a:lnTo>
                  <a:lnTo>
                    <a:pt x="0" y="169032"/>
                  </a:lnTo>
                  <a:close/>
                </a:path>
              </a:pathLst>
            </a:custGeom>
            <a:solidFill>
              <a:srgbClr val="1B3640"/>
            </a:solidFill>
          </p:spPr>
        </p:sp>
        <p:sp>
          <p:nvSpPr>
            <p:cNvPr id="7" name="TextBox 7"/>
            <p:cNvSpPr txBox="1"/>
            <p:nvPr/>
          </p:nvSpPr>
          <p:spPr>
            <a:xfrm>
              <a:off x="0" y="-38100"/>
              <a:ext cx="4816593" cy="207132"/>
            </a:xfrm>
            <a:prstGeom prst="rect">
              <a:avLst/>
            </a:prstGeom>
          </p:spPr>
          <p:txBody>
            <a:bodyPr lIns="50800" tIns="50800" rIns="50800" bIns="50800" rtlCol="0" anchor="ctr"/>
            <a:lstStyle/>
            <a:p>
              <a:pPr algn="ctr">
                <a:lnSpc>
                  <a:spcPts val="2659"/>
                </a:lnSpc>
              </a:pPr>
              <a:endParaRPr/>
            </a:p>
          </p:txBody>
        </p:sp>
      </p:grpSp>
      <p:sp>
        <p:nvSpPr>
          <p:cNvPr id="8" name="AutoShape 8"/>
          <p:cNvSpPr/>
          <p:nvPr/>
        </p:nvSpPr>
        <p:spPr>
          <a:xfrm flipV="1">
            <a:off x="74" y="10222953"/>
            <a:ext cx="18288000" cy="19050"/>
          </a:xfrm>
          <a:prstGeom prst="line">
            <a:avLst/>
          </a:prstGeom>
          <a:ln w="142875" cap="flat">
            <a:solidFill>
              <a:srgbClr val="EC791E"/>
            </a:solidFill>
            <a:prstDash val="solid"/>
            <a:headEnd type="none" w="sm" len="sm"/>
            <a:tailEnd type="none" w="sm" len="sm"/>
          </a:ln>
        </p:spPr>
      </p:sp>
      <p:grpSp>
        <p:nvGrpSpPr>
          <p:cNvPr id="9" name="Group 9"/>
          <p:cNvGrpSpPr>
            <a:grpSpLocks noChangeAspect="1"/>
          </p:cNvGrpSpPr>
          <p:nvPr/>
        </p:nvGrpSpPr>
        <p:grpSpPr>
          <a:xfrm>
            <a:off x="-2971800" y="1464096"/>
            <a:ext cx="5231810" cy="4530511"/>
            <a:chOff x="0" y="0"/>
            <a:chExt cx="4282440" cy="3708400"/>
          </a:xfrm>
        </p:grpSpPr>
        <p:sp>
          <p:nvSpPr>
            <p:cNvPr id="10" name="Freeform 10"/>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4AAD">
                <a:alpha val="29804"/>
              </a:srgbClr>
            </a:solidFill>
            <a:ln w="12700">
              <a:solidFill>
                <a:schemeClr val="accent1">
                  <a:lumMod val="20000"/>
                  <a:lumOff val="80000"/>
                </a:schemeClr>
              </a:solidFill>
            </a:ln>
          </p:spPr>
        </p:sp>
      </p:grpSp>
      <p:grpSp>
        <p:nvGrpSpPr>
          <p:cNvPr id="11" name="Group 11"/>
          <p:cNvGrpSpPr>
            <a:grpSpLocks noChangeAspect="1"/>
          </p:cNvGrpSpPr>
          <p:nvPr/>
        </p:nvGrpSpPr>
        <p:grpSpPr>
          <a:xfrm>
            <a:off x="1066800" y="3813389"/>
            <a:ext cx="5231810" cy="4530511"/>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DE59">
                <a:alpha val="29804"/>
              </a:srgbClr>
            </a:solidFill>
            <a:ln w="12700">
              <a:solidFill>
                <a:schemeClr val="accent6">
                  <a:lumMod val="20000"/>
                  <a:lumOff val="80000"/>
                </a:schemeClr>
              </a:solidFill>
            </a:ln>
          </p:spPr>
        </p:sp>
      </p:grpSp>
      <p:sp>
        <p:nvSpPr>
          <p:cNvPr id="13" name="Freeform 13"/>
          <p:cNvSpPr/>
          <p:nvPr/>
        </p:nvSpPr>
        <p:spPr>
          <a:xfrm>
            <a:off x="6781800" y="210457"/>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14" name="Freeform 14"/>
          <p:cNvSpPr/>
          <p:nvPr/>
        </p:nvSpPr>
        <p:spPr>
          <a:xfrm>
            <a:off x="8534400" y="57065"/>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5" name="Freeform 15"/>
          <p:cNvSpPr/>
          <p:nvPr/>
        </p:nvSpPr>
        <p:spPr>
          <a:xfrm>
            <a:off x="10134600" y="114300"/>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
        <p:nvSpPr>
          <p:cNvPr id="16" name="Freeform 16"/>
          <p:cNvSpPr/>
          <p:nvPr/>
        </p:nvSpPr>
        <p:spPr>
          <a:xfrm>
            <a:off x="12618780" y="44997"/>
            <a:ext cx="6985410" cy="10478116"/>
          </a:xfrm>
          <a:custGeom>
            <a:avLst/>
            <a:gdLst/>
            <a:ahLst/>
            <a:cxnLst/>
            <a:rect l="l" t="t" r="r" b="b"/>
            <a:pathLst>
              <a:path w="6985410" h="10478116">
                <a:moveTo>
                  <a:pt x="0" y="0"/>
                </a:moveTo>
                <a:lnTo>
                  <a:pt x="6985410" y="0"/>
                </a:lnTo>
                <a:lnTo>
                  <a:pt x="6985410" y="10478115"/>
                </a:lnTo>
                <a:lnTo>
                  <a:pt x="0" y="10478115"/>
                </a:lnTo>
                <a:lnTo>
                  <a:pt x="0" y="0"/>
                </a:lnTo>
                <a:close/>
              </a:path>
            </a:pathLst>
          </a:custGeom>
          <a:blipFill>
            <a:blip r:embed="rId5"/>
            <a:stretch>
              <a:fillRect/>
            </a:stretch>
          </a:blipFill>
        </p:spPr>
      </p:sp>
      <p:sp>
        <p:nvSpPr>
          <p:cNvPr id="17" name="Freeform 17"/>
          <p:cNvSpPr/>
          <p:nvPr/>
        </p:nvSpPr>
        <p:spPr>
          <a:xfrm>
            <a:off x="10894253" y="7440430"/>
            <a:ext cx="8231947" cy="1615520"/>
          </a:xfrm>
          <a:custGeom>
            <a:avLst/>
            <a:gdLst/>
            <a:ahLst/>
            <a:cxnLst/>
            <a:rect l="l" t="t" r="r" b="b"/>
            <a:pathLst>
              <a:path w="8231947" h="1615520">
                <a:moveTo>
                  <a:pt x="0" y="0"/>
                </a:moveTo>
                <a:lnTo>
                  <a:pt x="8231947" y="0"/>
                </a:lnTo>
                <a:lnTo>
                  <a:pt x="8231947" y="1615519"/>
                </a:lnTo>
                <a:lnTo>
                  <a:pt x="0" y="16155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TextBox 18"/>
          <p:cNvSpPr txBox="1"/>
          <p:nvPr/>
        </p:nvSpPr>
        <p:spPr>
          <a:xfrm>
            <a:off x="6172200" y="2007627"/>
            <a:ext cx="10225945" cy="773673"/>
          </a:xfrm>
          <a:prstGeom prst="rect">
            <a:avLst/>
          </a:prstGeom>
        </p:spPr>
        <p:txBody>
          <a:bodyPr wrap="square" lIns="0" tIns="0" rIns="0" bIns="0" rtlCol="0" anchor="t">
            <a:spAutoFit/>
          </a:bodyPr>
          <a:lstStyle/>
          <a:p>
            <a:pPr marL="0" lvl="0" indent="0" algn="l">
              <a:lnSpc>
                <a:spcPts val="6711"/>
              </a:lnSpc>
              <a:spcBef>
                <a:spcPct val="0"/>
              </a:spcBef>
            </a:pPr>
            <a:r>
              <a:rPr lang="en-US" sz="3600" spc="61" dirty="0">
                <a:solidFill>
                  <a:srgbClr val="1B3640"/>
                </a:solidFill>
                <a:latin typeface="Poppins Bold"/>
                <a:ea typeface="Poppins Bold"/>
                <a:cs typeface="Poppins Bold"/>
                <a:sym typeface="Poppins Bold"/>
              </a:rPr>
              <a:t>INTERAKSI AKTOR DALAM ORGANISASI</a:t>
            </a:r>
          </a:p>
        </p:txBody>
      </p:sp>
      <p:sp>
        <p:nvSpPr>
          <p:cNvPr id="19" name="TextBox 19"/>
          <p:cNvSpPr txBox="1"/>
          <p:nvPr/>
        </p:nvSpPr>
        <p:spPr>
          <a:xfrm>
            <a:off x="6198250" y="8355844"/>
            <a:ext cx="9305717" cy="600677"/>
          </a:xfrm>
          <a:prstGeom prst="rect">
            <a:avLst/>
          </a:prstGeom>
        </p:spPr>
        <p:txBody>
          <a:bodyPr lIns="0" tIns="0" rIns="0" bIns="0" rtlCol="0" anchor="t">
            <a:spAutoFit/>
          </a:bodyPr>
          <a:lstStyle/>
          <a:p>
            <a:pPr marL="0" lvl="0" indent="0" algn="l">
              <a:lnSpc>
                <a:spcPts val="5170"/>
              </a:lnSpc>
              <a:spcBef>
                <a:spcPct val="0"/>
              </a:spcBef>
            </a:pPr>
            <a:r>
              <a:rPr lang="en-US" sz="2800" spc="235" dirty="0">
                <a:solidFill>
                  <a:schemeClr val="accent6">
                    <a:lumMod val="75000"/>
                  </a:schemeClr>
                </a:solidFill>
                <a:latin typeface="Poppins Bold"/>
                <a:ea typeface="Poppins Bold"/>
                <a:cs typeface="Poppins Bold"/>
                <a:sym typeface="Poppins Bold"/>
              </a:rPr>
              <a:t>PERTEMUAN KE-7</a:t>
            </a:r>
          </a:p>
        </p:txBody>
      </p:sp>
      <p:sp>
        <p:nvSpPr>
          <p:cNvPr id="20" name="TextBox 20"/>
          <p:cNvSpPr txBox="1"/>
          <p:nvPr/>
        </p:nvSpPr>
        <p:spPr>
          <a:xfrm>
            <a:off x="6172200" y="2837697"/>
            <a:ext cx="8648700" cy="629403"/>
          </a:xfrm>
          <a:prstGeom prst="rect">
            <a:avLst/>
          </a:prstGeom>
        </p:spPr>
        <p:txBody>
          <a:bodyPr lIns="0" tIns="0" rIns="0" bIns="0" rtlCol="0" anchor="t">
            <a:spAutoFit/>
          </a:bodyPr>
          <a:lstStyle/>
          <a:p>
            <a:pPr marL="0" lvl="0" indent="0" algn="l">
              <a:lnSpc>
                <a:spcPts val="5170"/>
              </a:lnSpc>
            </a:pPr>
            <a:r>
              <a:rPr lang="en-US" sz="3600" spc="141" dirty="0">
                <a:solidFill>
                  <a:srgbClr val="1B3640"/>
                </a:solidFill>
                <a:latin typeface="Poppins Bold"/>
                <a:ea typeface="Poppins Bold"/>
                <a:cs typeface="Poppins Bold"/>
                <a:sym typeface="Poppins Bold"/>
              </a:rPr>
              <a:t>TEORI ORGANISASI</a:t>
            </a:r>
          </a:p>
        </p:txBody>
      </p:sp>
      <p:sp>
        <p:nvSpPr>
          <p:cNvPr id="21" name="TextBox 21"/>
          <p:cNvSpPr txBox="1"/>
          <p:nvPr/>
        </p:nvSpPr>
        <p:spPr>
          <a:xfrm>
            <a:off x="6172200" y="8896607"/>
            <a:ext cx="16230600" cy="475771"/>
          </a:xfrm>
          <a:prstGeom prst="rect">
            <a:avLst/>
          </a:prstGeom>
        </p:spPr>
        <p:txBody>
          <a:bodyPr lIns="0" tIns="0" rIns="0" bIns="0" rtlCol="0" anchor="t">
            <a:spAutoFit/>
          </a:bodyPr>
          <a:lstStyle/>
          <a:p>
            <a:pPr marL="0" lvl="0" indent="0" algn="l">
              <a:lnSpc>
                <a:spcPts val="4200"/>
              </a:lnSpc>
              <a:spcBef>
                <a:spcPct val="0"/>
              </a:spcBef>
            </a:pPr>
            <a:r>
              <a:rPr lang="en-US" sz="2000" u="none" strike="noStrike" spc="150" dirty="0" err="1">
                <a:solidFill>
                  <a:srgbClr val="1B3640"/>
                </a:solidFill>
                <a:latin typeface="Poppins"/>
                <a:ea typeface="Poppins"/>
                <a:cs typeface="Poppins"/>
                <a:sym typeface="Poppins"/>
              </a:rPr>
              <a:t>Tahun</a:t>
            </a:r>
            <a:r>
              <a:rPr lang="en-US" sz="2000" u="none" strike="noStrike" spc="150" dirty="0">
                <a:solidFill>
                  <a:srgbClr val="1B3640"/>
                </a:solidFill>
                <a:latin typeface="Poppins"/>
                <a:ea typeface="Poppins"/>
                <a:cs typeface="Poppins"/>
                <a:sym typeface="Poppins"/>
              </a:rPr>
              <a:t> </a:t>
            </a:r>
            <a:r>
              <a:rPr lang="en-US" sz="2000" u="none" strike="noStrike" spc="150" dirty="0" err="1">
                <a:solidFill>
                  <a:srgbClr val="1B3640"/>
                </a:solidFill>
                <a:latin typeface="Poppins"/>
                <a:ea typeface="Poppins"/>
                <a:cs typeface="Poppins"/>
                <a:sym typeface="Poppins"/>
              </a:rPr>
              <a:t>Ajaran</a:t>
            </a:r>
            <a:r>
              <a:rPr lang="en-US" sz="2000" u="none" strike="noStrike" spc="150" dirty="0">
                <a:solidFill>
                  <a:srgbClr val="1B3640"/>
                </a:solidFill>
                <a:latin typeface="Poppins"/>
                <a:ea typeface="Poppins"/>
                <a:cs typeface="Poppins"/>
                <a:sym typeface="Poppins"/>
              </a:rPr>
              <a:t> 2024/2025</a:t>
            </a:r>
          </a:p>
        </p:txBody>
      </p:sp>
      <p:sp>
        <p:nvSpPr>
          <p:cNvPr id="22" name="TextBox 22"/>
          <p:cNvSpPr txBox="1"/>
          <p:nvPr/>
        </p:nvSpPr>
        <p:spPr>
          <a:xfrm>
            <a:off x="12667795" y="7801204"/>
            <a:ext cx="6534605" cy="798829"/>
          </a:xfrm>
          <a:prstGeom prst="rect">
            <a:avLst/>
          </a:prstGeom>
        </p:spPr>
        <p:txBody>
          <a:bodyPr lIns="0" tIns="0" rIns="0" bIns="0" rtlCol="0" anchor="t">
            <a:spAutoFit/>
          </a:bodyPr>
          <a:lstStyle/>
          <a:p>
            <a:pPr marL="0" lvl="0" indent="0" algn="l">
              <a:lnSpc>
                <a:spcPts val="3220"/>
              </a:lnSpc>
              <a:spcBef>
                <a:spcPct val="0"/>
              </a:spcBef>
            </a:pPr>
            <a:r>
              <a:rPr lang="en-US" sz="2300" spc="115" dirty="0" err="1">
                <a:solidFill>
                  <a:srgbClr val="1B3640"/>
                </a:solidFill>
                <a:latin typeface="Poppins"/>
                <a:ea typeface="Poppins"/>
                <a:cs typeface="Poppins"/>
                <a:sym typeface="Poppins"/>
              </a:rPr>
              <a:t>Anak</a:t>
            </a:r>
            <a:r>
              <a:rPr lang="en-US" sz="2300" spc="115" dirty="0">
                <a:solidFill>
                  <a:srgbClr val="1B3640"/>
                </a:solidFill>
                <a:latin typeface="Poppins"/>
                <a:ea typeface="Poppins"/>
                <a:cs typeface="Poppins"/>
                <a:sym typeface="Poppins"/>
              </a:rPr>
              <a:t> Agung </a:t>
            </a:r>
            <a:r>
              <a:rPr lang="en-US" sz="2300" spc="115" dirty="0" err="1">
                <a:solidFill>
                  <a:srgbClr val="1B3640"/>
                </a:solidFill>
                <a:latin typeface="Poppins"/>
                <a:ea typeface="Poppins"/>
                <a:cs typeface="Poppins"/>
                <a:sym typeface="Poppins"/>
              </a:rPr>
              <a:t>Gde</a:t>
            </a:r>
            <a:r>
              <a:rPr lang="en-US" sz="2300" spc="115" dirty="0">
                <a:solidFill>
                  <a:srgbClr val="1B3640"/>
                </a:solidFill>
                <a:latin typeface="Poppins"/>
                <a:ea typeface="Poppins"/>
                <a:cs typeface="Poppins"/>
                <a:sym typeface="Poppins"/>
              </a:rPr>
              <a:t> </a:t>
            </a:r>
            <a:r>
              <a:rPr lang="en-US" sz="2300" spc="115" dirty="0" err="1">
                <a:solidFill>
                  <a:srgbClr val="1B3640"/>
                </a:solidFill>
                <a:latin typeface="Poppins"/>
                <a:ea typeface="Poppins"/>
                <a:cs typeface="Poppins"/>
                <a:sym typeface="Poppins"/>
              </a:rPr>
              <a:t>Brahmantya</a:t>
            </a:r>
            <a:r>
              <a:rPr lang="en-US" sz="2300" spc="115" dirty="0">
                <a:solidFill>
                  <a:srgbClr val="1B3640"/>
                </a:solidFill>
                <a:latin typeface="Poppins"/>
                <a:ea typeface="Poppins"/>
                <a:cs typeface="Poppins"/>
                <a:sym typeface="Poppins"/>
              </a:rPr>
              <a:t> </a:t>
            </a:r>
            <a:r>
              <a:rPr lang="en-US" sz="2300" spc="115" dirty="0" err="1">
                <a:solidFill>
                  <a:srgbClr val="1B3640"/>
                </a:solidFill>
                <a:latin typeface="Poppins"/>
                <a:ea typeface="Poppins"/>
                <a:cs typeface="Poppins"/>
                <a:sym typeface="Poppins"/>
              </a:rPr>
              <a:t>Murti</a:t>
            </a:r>
            <a:r>
              <a:rPr lang="en-US" sz="2300" spc="115" dirty="0">
                <a:solidFill>
                  <a:srgbClr val="1B3640"/>
                </a:solidFill>
                <a:latin typeface="Poppins"/>
                <a:ea typeface="Poppins"/>
                <a:cs typeface="Poppins"/>
                <a:sym typeface="Poppins"/>
              </a:rPr>
              <a:t>, S.I.P., MPA</a:t>
            </a:r>
          </a:p>
        </p:txBody>
      </p:sp>
      <p:sp>
        <p:nvSpPr>
          <p:cNvPr id="23" name="TextBox 23"/>
          <p:cNvSpPr txBox="1"/>
          <p:nvPr/>
        </p:nvSpPr>
        <p:spPr>
          <a:xfrm>
            <a:off x="294962" y="363184"/>
            <a:ext cx="4611556" cy="742560"/>
          </a:xfrm>
          <a:prstGeom prst="rect">
            <a:avLst/>
          </a:prstGeom>
        </p:spPr>
        <p:txBody>
          <a:bodyPr lIns="0" tIns="0" rIns="0" bIns="0" rtlCol="0" anchor="t">
            <a:spAutoFit/>
          </a:bodyPr>
          <a:lstStyle/>
          <a:p>
            <a:pPr marL="0" lvl="0" indent="0" algn="l">
              <a:lnSpc>
                <a:spcPts val="5451"/>
              </a:lnSpc>
              <a:spcBef>
                <a:spcPct val="0"/>
              </a:spcBef>
            </a:pPr>
            <a:r>
              <a:rPr lang="en-US" sz="4955" spc="49">
                <a:solidFill>
                  <a:srgbClr val="1B3640"/>
                </a:solidFill>
                <a:latin typeface="Poppins Bold"/>
                <a:ea typeface="Poppins Bold"/>
                <a:cs typeface="Poppins Bold"/>
                <a:sym typeface="Poppins Bold"/>
              </a:rPr>
              <a:t>P7</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05550" y="1609616"/>
            <a:ext cx="11244006" cy="604385"/>
            <a:chOff x="0" y="0"/>
            <a:chExt cx="2961384" cy="159180"/>
          </a:xfrm>
        </p:grpSpPr>
        <p:sp>
          <p:nvSpPr>
            <p:cNvPr id="3" name="Freeform 3"/>
            <p:cNvSpPr/>
            <p:nvPr/>
          </p:nvSpPr>
          <p:spPr>
            <a:xfrm>
              <a:off x="0" y="0"/>
              <a:ext cx="2961384" cy="159180"/>
            </a:xfrm>
            <a:custGeom>
              <a:avLst/>
              <a:gdLst/>
              <a:ahLst/>
              <a:cxnLst/>
              <a:rect l="l" t="t" r="r" b="b"/>
              <a:pathLst>
                <a:path w="2961384" h="159180">
                  <a:moveTo>
                    <a:pt x="0" y="0"/>
                  </a:moveTo>
                  <a:lnTo>
                    <a:pt x="2961384" y="0"/>
                  </a:lnTo>
                  <a:lnTo>
                    <a:pt x="2961384" y="159180"/>
                  </a:lnTo>
                  <a:lnTo>
                    <a:pt x="0" y="159180"/>
                  </a:lnTo>
                  <a:close/>
                </a:path>
              </a:pathLst>
            </a:custGeom>
            <a:solidFill>
              <a:srgbClr val="1B3640"/>
            </a:solidFill>
          </p:spPr>
        </p:sp>
        <p:sp>
          <p:nvSpPr>
            <p:cNvPr id="4" name="TextBox 4"/>
            <p:cNvSpPr txBox="1"/>
            <p:nvPr/>
          </p:nvSpPr>
          <p:spPr>
            <a:xfrm>
              <a:off x="0" y="-28575"/>
              <a:ext cx="2961384" cy="18775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11505550" y="2194950"/>
            <a:ext cx="12008069" cy="762640"/>
            <a:chOff x="0" y="0"/>
            <a:chExt cx="3162619" cy="200860"/>
          </a:xfrm>
        </p:grpSpPr>
        <p:sp>
          <p:nvSpPr>
            <p:cNvPr id="6" name="Freeform 6"/>
            <p:cNvSpPr/>
            <p:nvPr/>
          </p:nvSpPr>
          <p:spPr>
            <a:xfrm>
              <a:off x="0" y="0"/>
              <a:ext cx="3162619" cy="200860"/>
            </a:xfrm>
            <a:custGeom>
              <a:avLst/>
              <a:gdLst/>
              <a:ahLst/>
              <a:cxnLst/>
              <a:rect l="l" t="t" r="r" b="b"/>
              <a:pathLst>
                <a:path w="3162619" h="200860">
                  <a:moveTo>
                    <a:pt x="0" y="0"/>
                  </a:moveTo>
                  <a:lnTo>
                    <a:pt x="3162619" y="0"/>
                  </a:lnTo>
                  <a:lnTo>
                    <a:pt x="3162619" y="200860"/>
                  </a:lnTo>
                  <a:lnTo>
                    <a:pt x="0" y="200860"/>
                  </a:lnTo>
                  <a:close/>
                </a:path>
              </a:pathLst>
            </a:custGeom>
            <a:solidFill>
              <a:srgbClr val="FFF6D1"/>
            </a:solidFill>
          </p:spPr>
        </p:sp>
        <p:sp>
          <p:nvSpPr>
            <p:cNvPr id="7" name="TextBox 7"/>
            <p:cNvSpPr txBox="1"/>
            <p:nvPr/>
          </p:nvSpPr>
          <p:spPr>
            <a:xfrm>
              <a:off x="0" y="-38100"/>
              <a:ext cx="3162619" cy="23896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432518" y="1686455"/>
            <a:ext cx="4490366" cy="457200"/>
          </a:xfrm>
          <a:prstGeom prst="rect">
            <a:avLst/>
          </a:prstGeom>
        </p:spPr>
        <p:txBody>
          <a:bodyPr lIns="0" tIns="0" rIns="0" bIns="0" rtlCol="0" anchor="t">
            <a:spAutoFit/>
          </a:bodyPr>
          <a:lstStyle/>
          <a:p>
            <a:pPr marL="0" lvl="0" indent="0" algn="r">
              <a:lnSpc>
                <a:spcPts val="3300"/>
              </a:lnSpc>
              <a:spcBef>
                <a:spcPct val="0"/>
              </a:spcBef>
            </a:pPr>
            <a:r>
              <a:rPr lang="en-US" sz="3000" spc="300">
                <a:solidFill>
                  <a:srgbClr val="FFFFFF"/>
                </a:solidFill>
                <a:latin typeface="Poppins Italics"/>
                <a:ea typeface="Poppins Italics"/>
                <a:cs typeface="Poppins Italics"/>
                <a:sym typeface="Poppins Italics"/>
              </a:rPr>
              <a:t>PENGHAMBAT</a:t>
            </a:r>
          </a:p>
        </p:txBody>
      </p:sp>
      <p:sp>
        <p:nvSpPr>
          <p:cNvPr id="9" name="TextBox 9"/>
          <p:cNvSpPr txBox="1"/>
          <p:nvPr/>
        </p:nvSpPr>
        <p:spPr>
          <a:xfrm>
            <a:off x="10703156" y="2204475"/>
            <a:ext cx="5018559" cy="687070"/>
          </a:xfrm>
          <a:prstGeom prst="rect">
            <a:avLst/>
          </a:prstGeom>
        </p:spPr>
        <p:txBody>
          <a:bodyPr lIns="0" tIns="0" rIns="0" bIns="0" rtlCol="0" anchor="t">
            <a:spAutoFit/>
          </a:bodyPr>
          <a:lstStyle/>
          <a:p>
            <a:pPr marL="0" lvl="0" indent="0" algn="r">
              <a:lnSpc>
                <a:spcPts val="5060"/>
              </a:lnSpc>
              <a:spcBef>
                <a:spcPct val="0"/>
              </a:spcBef>
            </a:pPr>
            <a:r>
              <a:rPr lang="en-US" sz="4600" spc="115">
                <a:solidFill>
                  <a:srgbClr val="1B3640"/>
                </a:solidFill>
                <a:latin typeface="Poppins Bold"/>
                <a:ea typeface="Poppins Bold"/>
                <a:cs typeface="Poppins Bold"/>
                <a:sym typeface="Poppins Bold"/>
              </a:rPr>
              <a:t>KOMUNIKASI</a:t>
            </a:r>
          </a:p>
        </p:txBody>
      </p:sp>
      <p:sp>
        <p:nvSpPr>
          <p:cNvPr id="10" name="TextBox 10"/>
          <p:cNvSpPr txBox="1"/>
          <p:nvPr/>
        </p:nvSpPr>
        <p:spPr>
          <a:xfrm>
            <a:off x="6270272" y="1860305"/>
            <a:ext cx="4980362" cy="707390"/>
          </a:xfrm>
          <a:prstGeom prst="rect">
            <a:avLst/>
          </a:prstGeom>
        </p:spPr>
        <p:txBody>
          <a:bodyPr lIns="0" tIns="0" rIns="0" bIns="0" rtlCol="0" anchor="t">
            <a:spAutoFit/>
          </a:bodyPr>
          <a:lstStyle/>
          <a:p>
            <a:pPr marL="0" lvl="0" indent="0" algn="r">
              <a:lnSpc>
                <a:spcPts val="5170"/>
              </a:lnSpc>
              <a:spcBef>
                <a:spcPct val="0"/>
              </a:spcBef>
            </a:pPr>
            <a:r>
              <a:rPr lang="en-US" sz="4700" spc="117">
                <a:solidFill>
                  <a:srgbClr val="EC791E"/>
                </a:solidFill>
                <a:latin typeface="Poppins Bold"/>
                <a:ea typeface="Poppins Bold"/>
                <a:cs typeface="Poppins Bold"/>
                <a:sym typeface="Poppins Bold"/>
              </a:rPr>
              <a:t>FAKTOR</a:t>
            </a:r>
          </a:p>
        </p:txBody>
      </p:sp>
      <p:sp>
        <p:nvSpPr>
          <p:cNvPr id="11" name="AutoShape 11"/>
          <p:cNvSpPr/>
          <p:nvPr/>
        </p:nvSpPr>
        <p:spPr>
          <a:xfrm flipV="1">
            <a:off x="74" y="10225088"/>
            <a:ext cx="18288000" cy="19050"/>
          </a:xfrm>
          <a:prstGeom prst="line">
            <a:avLst/>
          </a:prstGeom>
          <a:ln w="142875" cap="flat">
            <a:solidFill>
              <a:srgbClr val="EC791E"/>
            </a:solidFill>
            <a:prstDash val="solid"/>
            <a:headEnd type="none" w="sm" len="sm"/>
            <a:tailEnd type="none" w="sm" len="sm"/>
          </a:ln>
        </p:spPr>
      </p:sp>
      <p:sp>
        <p:nvSpPr>
          <p:cNvPr id="15" name="TextBox 15"/>
          <p:cNvSpPr txBox="1"/>
          <p:nvPr/>
        </p:nvSpPr>
        <p:spPr>
          <a:xfrm>
            <a:off x="124817" y="3080145"/>
            <a:ext cx="3765947" cy="358775"/>
          </a:xfrm>
          <a:prstGeom prst="rect">
            <a:avLst/>
          </a:prstGeom>
        </p:spPr>
        <p:txBody>
          <a:bodyPr lIns="0" tIns="0" rIns="0" bIns="0" rtlCol="0" anchor="t">
            <a:spAutoFit/>
          </a:bodyPr>
          <a:lstStyle/>
          <a:p>
            <a:pPr marL="431799" lvl="1" indent="-215899" algn="ctr">
              <a:lnSpc>
                <a:spcPts val="2799"/>
              </a:lnSpc>
              <a:buFont typeface="Arial"/>
              <a:buChar char="•"/>
            </a:pPr>
            <a:r>
              <a:rPr lang="en-US" sz="1999">
                <a:solidFill>
                  <a:srgbClr val="000000"/>
                </a:solidFill>
                <a:latin typeface="Poppins"/>
                <a:ea typeface="Poppins"/>
                <a:cs typeface="Poppins"/>
                <a:sym typeface="Poppins"/>
              </a:rPr>
              <a:t>Perbedaan latar belakang</a:t>
            </a:r>
          </a:p>
        </p:txBody>
      </p:sp>
      <p:sp>
        <p:nvSpPr>
          <p:cNvPr id="16" name="TextBox 16"/>
          <p:cNvSpPr txBox="1"/>
          <p:nvPr/>
        </p:nvSpPr>
        <p:spPr>
          <a:xfrm>
            <a:off x="538246" y="3429395"/>
            <a:ext cx="17340034" cy="711200"/>
          </a:xfrm>
          <a:prstGeom prst="rect">
            <a:avLst/>
          </a:prstGeom>
        </p:spPr>
        <p:txBody>
          <a:bodyPr lIns="0" tIns="0" rIns="0" bIns="0" rtlCol="0" anchor="t">
            <a:spAutoFit/>
          </a:bodyPr>
          <a:lstStyle/>
          <a:p>
            <a:pPr algn="l">
              <a:lnSpc>
                <a:spcPts val="2799"/>
              </a:lnSpc>
              <a:spcBef>
                <a:spcPct val="0"/>
              </a:spcBef>
            </a:pPr>
            <a:r>
              <a:rPr lang="en-US" sz="1999" dirty="0">
                <a:solidFill>
                  <a:srgbClr val="000000"/>
                </a:solidFill>
                <a:latin typeface="Poppins"/>
                <a:ea typeface="Poppins"/>
                <a:cs typeface="Poppins"/>
                <a:sym typeface="Poppins"/>
              </a:rPr>
              <a:t>Pendidikan, </a:t>
            </a:r>
            <a:r>
              <a:rPr lang="en-US" sz="1999" dirty="0" err="1">
                <a:solidFill>
                  <a:srgbClr val="000000"/>
                </a:solidFill>
                <a:latin typeface="Poppins"/>
                <a:ea typeface="Poppins"/>
                <a:cs typeface="Poppins"/>
                <a:sym typeface="Poppins"/>
              </a:rPr>
              <a:t>lingkungan</a:t>
            </a:r>
            <a:r>
              <a:rPr lang="en-US" sz="1999" dirty="0">
                <a:solidFill>
                  <a:srgbClr val="000000"/>
                </a:solidFill>
                <a:latin typeface="Poppins"/>
                <a:ea typeface="Poppins"/>
                <a:cs typeface="Poppins"/>
                <a:sym typeface="Poppins"/>
              </a:rPr>
              <a:t> </a:t>
            </a:r>
            <a:r>
              <a:rPr lang="en-US" sz="1999" dirty="0" err="1">
                <a:solidFill>
                  <a:srgbClr val="000000"/>
                </a:solidFill>
                <a:latin typeface="Poppins"/>
                <a:ea typeface="Poppins"/>
                <a:cs typeface="Poppins"/>
                <a:sym typeface="Poppins"/>
              </a:rPr>
              <a:t>hidupnya</a:t>
            </a:r>
            <a:r>
              <a:rPr lang="en-US" sz="1999" dirty="0">
                <a:solidFill>
                  <a:srgbClr val="000000"/>
                </a:solidFill>
                <a:latin typeface="Poppins"/>
                <a:ea typeface="Poppins"/>
                <a:cs typeface="Poppins"/>
                <a:sym typeface="Poppins"/>
              </a:rPr>
              <a:t>, </a:t>
            </a:r>
            <a:r>
              <a:rPr lang="en-US" sz="1999" dirty="0" err="1">
                <a:solidFill>
                  <a:srgbClr val="000000"/>
                </a:solidFill>
                <a:latin typeface="Poppins"/>
                <a:ea typeface="Poppins"/>
                <a:cs typeface="Poppins"/>
                <a:sym typeface="Poppins"/>
              </a:rPr>
              <a:t>kehidupan</a:t>
            </a:r>
            <a:r>
              <a:rPr lang="en-US" sz="1999" dirty="0">
                <a:solidFill>
                  <a:srgbClr val="000000"/>
                </a:solidFill>
                <a:latin typeface="Poppins"/>
                <a:ea typeface="Poppins"/>
                <a:cs typeface="Poppins"/>
                <a:sym typeface="Poppins"/>
              </a:rPr>
              <a:t> </a:t>
            </a:r>
            <a:r>
              <a:rPr lang="en-US" sz="1999" dirty="0" err="1">
                <a:solidFill>
                  <a:srgbClr val="000000"/>
                </a:solidFill>
                <a:latin typeface="Poppins"/>
                <a:ea typeface="Poppins"/>
                <a:cs typeface="Poppins"/>
                <a:sym typeface="Poppins"/>
              </a:rPr>
              <a:t>rumah</a:t>
            </a:r>
            <a:r>
              <a:rPr lang="en-US" sz="1999" dirty="0">
                <a:solidFill>
                  <a:srgbClr val="000000"/>
                </a:solidFill>
                <a:latin typeface="Poppins"/>
                <a:ea typeface="Poppins"/>
                <a:cs typeface="Poppins"/>
                <a:sym typeface="Poppins"/>
              </a:rPr>
              <a:t> </a:t>
            </a:r>
            <a:r>
              <a:rPr lang="en-US" sz="1999" dirty="0" err="1">
                <a:solidFill>
                  <a:srgbClr val="000000"/>
                </a:solidFill>
                <a:latin typeface="Poppins"/>
                <a:ea typeface="Poppins"/>
                <a:cs typeface="Poppins"/>
                <a:sym typeface="Poppins"/>
              </a:rPr>
              <a:t>tangga</a:t>
            </a:r>
            <a:r>
              <a:rPr lang="en-US" sz="1999" dirty="0">
                <a:solidFill>
                  <a:srgbClr val="000000"/>
                </a:solidFill>
                <a:latin typeface="Poppins"/>
                <a:ea typeface="Poppins"/>
                <a:cs typeface="Poppins"/>
                <a:sym typeface="Poppins"/>
              </a:rPr>
              <a:t>, dan  </a:t>
            </a:r>
            <a:r>
              <a:rPr lang="en-US" sz="1999" dirty="0" err="1">
                <a:solidFill>
                  <a:srgbClr val="000000"/>
                </a:solidFill>
                <a:latin typeface="Poppins"/>
                <a:ea typeface="Poppins"/>
                <a:cs typeface="Poppins"/>
                <a:sym typeface="Poppins"/>
              </a:rPr>
              <a:t>pengalaman</a:t>
            </a:r>
            <a:r>
              <a:rPr lang="en-US" sz="1999" dirty="0">
                <a:solidFill>
                  <a:srgbClr val="000000"/>
                </a:solidFill>
                <a:latin typeface="Poppins"/>
                <a:ea typeface="Poppins"/>
                <a:cs typeface="Poppins"/>
                <a:sym typeface="Poppins"/>
              </a:rPr>
              <a:t> </a:t>
            </a:r>
            <a:r>
              <a:rPr lang="en-US" sz="1999" dirty="0" err="1">
                <a:solidFill>
                  <a:srgbClr val="000000"/>
                </a:solidFill>
                <a:latin typeface="Poppins"/>
                <a:ea typeface="Poppins"/>
                <a:cs typeface="Poppins"/>
                <a:sym typeface="Poppins"/>
              </a:rPr>
              <a:t>tidak</a:t>
            </a:r>
            <a:r>
              <a:rPr lang="en-US" sz="1999" dirty="0">
                <a:solidFill>
                  <a:srgbClr val="000000"/>
                </a:solidFill>
                <a:latin typeface="Poppins"/>
                <a:ea typeface="Poppins"/>
                <a:cs typeface="Poppins"/>
                <a:sym typeface="Poppins"/>
              </a:rPr>
              <a:t> </a:t>
            </a:r>
            <a:r>
              <a:rPr lang="en-US" sz="1999" dirty="0" err="1">
                <a:solidFill>
                  <a:srgbClr val="000000"/>
                </a:solidFill>
                <a:latin typeface="Poppins"/>
                <a:ea typeface="Poppins"/>
                <a:cs typeface="Poppins"/>
                <a:sym typeface="Poppins"/>
              </a:rPr>
              <a:t>ada</a:t>
            </a:r>
            <a:r>
              <a:rPr lang="en-US" sz="1999" dirty="0">
                <a:solidFill>
                  <a:srgbClr val="000000"/>
                </a:solidFill>
                <a:latin typeface="Poppins"/>
                <a:ea typeface="Poppins"/>
                <a:cs typeface="Poppins"/>
                <a:sym typeface="Poppins"/>
              </a:rPr>
              <a:t> yang </a:t>
            </a:r>
            <a:r>
              <a:rPr lang="en-US" sz="1999" dirty="0" err="1">
                <a:solidFill>
                  <a:srgbClr val="000000"/>
                </a:solidFill>
                <a:latin typeface="Poppins"/>
                <a:ea typeface="Poppins"/>
                <a:cs typeface="Poppins"/>
                <a:sym typeface="Poppins"/>
              </a:rPr>
              <a:t>persis</a:t>
            </a:r>
            <a:r>
              <a:rPr lang="en-US" sz="1999" dirty="0">
                <a:solidFill>
                  <a:srgbClr val="000000"/>
                </a:solidFill>
                <a:latin typeface="Poppins"/>
                <a:ea typeface="Poppins"/>
                <a:cs typeface="Poppins"/>
                <a:sym typeface="Poppins"/>
              </a:rPr>
              <a:t>  </a:t>
            </a:r>
            <a:r>
              <a:rPr lang="en-US" sz="1999" dirty="0" err="1">
                <a:solidFill>
                  <a:srgbClr val="000000"/>
                </a:solidFill>
                <a:latin typeface="Poppins"/>
                <a:ea typeface="Poppins"/>
                <a:cs typeface="Poppins"/>
                <a:sym typeface="Poppins"/>
              </a:rPr>
              <a:t>sama</a:t>
            </a:r>
            <a:r>
              <a:rPr lang="en-US" sz="1999" dirty="0">
                <a:solidFill>
                  <a:srgbClr val="000000"/>
                </a:solidFill>
                <a:latin typeface="Poppins"/>
                <a:ea typeface="Poppins"/>
                <a:cs typeface="Poppins"/>
                <a:sym typeface="Poppins"/>
              </a:rPr>
              <a:t> </a:t>
            </a:r>
            <a:r>
              <a:rPr lang="en-US" sz="1999" dirty="0" err="1">
                <a:solidFill>
                  <a:srgbClr val="000000"/>
                </a:solidFill>
                <a:latin typeface="Poppins"/>
                <a:ea typeface="Poppins"/>
                <a:cs typeface="Poppins"/>
                <a:sym typeface="Poppins"/>
              </a:rPr>
              <a:t>diantara</a:t>
            </a:r>
            <a:r>
              <a:rPr lang="en-US" sz="1999" dirty="0">
                <a:solidFill>
                  <a:srgbClr val="000000"/>
                </a:solidFill>
                <a:latin typeface="Poppins"/>
                <a:ea typeface="Poppins"/>
                <a:cs typeface="Poppins"/>
                <a:sym typeface="Poppins"/>
              </a:rPr>
              <a:t> </a:t>
            </a:r>
            <a:r>
              <a:rPr lang="en-US" sz="1999" dirty="0" err="1">
                <a:solidFill>
                  <a:srgbClr val="000000"/>
                </a:solidFill>
                <a:latin typeface="Poppins"/>
                <a:ea typeface="Poppins"/>
                <a:cs typeface="Poppins"/>
                <a:sym typeface="Poppins"/>
              </a:rPr>
              <a:t>organisasi</a:t>
            </a:r>
            <a:r>
              <a:rPr lang="en-US" sz="1999" dirty="0">
                <a:solidFill>
                  <a:srgbClr val="000000"/>
                </a:solidFill>
                <a:latin typeface="Poppins"/>
                <a:ea typeface="Poppins"/>
                <a:cs typeface="Poppins"/>
                <a:sym typeface="Poppins"/>
              </a:rPr>
              <a:t> </a:t>
            </a:r>
            <a:r>
              <a:rPr lang="en-US" sz="1999" dirty="0" err="1">
                <a:solidFill>
                  <a:srgbClr val="000000"/>
                </a:solidFill>
                <a:latin typeface="Poppins"/>
                <a:ea typeface="Poppins"/>
                <a:cs typeface="Poppins"/>
                <a:sym typeface="Poppins"/>
              </a:rPr>
              <a:t>semuanya</a:t>
            </a:r>
            <a:r>
              <a:rPr lang="en-US" sz="1999" dirty="0">
                <a:solidFill>
                  <a:srgbClr val="000000"/>
                </a:solidFill>
                <a:latin typeface="Poppins"/>
                <a:ea typeface="Poppins"/>
                <a:cs typeface="Poppins"/>
                <a:sym typeface="Poppins"/>
              </a:rPr>
              <a:t> </a:t>
            </a:r>
          </a:p>
        </p:txBody>
      </p:sp>
      <p:sp>
        <p:nvSpPr>
          <p:cNvPr id="17" name="TextBox 17"/>
          <p:cNvSpPr txBox="1"/>
          <p:nvPr/>
        </p:nvSpPr>
        <p:spPr>
          <a:xfrm>
            <a:off x="86717" y="4121545"/>
            <a:ext cx="5917632" cy="368300"/>
          </a:xfrm>
          <a:prstGeom prst="rect">
            <a:avLst/>
          </a:prstGeom>
        </p:spPr>
        <p:txBody>
          <a:bodyPr lIns="0" tIns="0" rIns="0" bIns="0" rtlCol="0" anchor="t">
            <a:spAutoFit/>
          </a:bodyPr>
          <a:lstStyle/>
          <a:p>
            <a:pPr marL="431802" lvl="1" indent="-215901" algn="l">
              <a:lnSpc>
                <a:spcPts val="2800"/>
              </a:lnSpc>
              <a:buFont typeface="Arial"/>
              <a:buChar char="•"/>
            </a:pPr>
            <a:r>
              <a:rPr lang="en-US" sz="2000">
                <a:solidFill>
                  <a:srgbClr val="000000"/>
                </a:solidFill>
                <a:latin typeface="Poppins"/>
                <a:ea typeface="Poppins"/>
                <a:cs typeface="Poppins"/>
                <a:sym typeface="Poppins"/>
              </a:rPr>
              <a:t>Kesimpulan yang tidak sesuai </a:t>
            </a:r>
          </a:p>
        </p:txBody>
      </p:sp>
      <p:sp>
        <p:nvSpPr>
          <p:cNvPr id="18" name="TextBox 18"/>
          <p:cNvSpPr txBox="1"/>
          <p:nvPr/>
        </p:nvSpPr>
        <p:spPr>
          <a:xfrm>
            <a:off x="500146" y="4470795"/>
            <a:ext cx="17378134" cy="720725"/>
          </a:xfrm>
          <a:prstGeom prst="rect">
            <a:avLst/>
          </a:prstGeom>
        </p:spPr>
        <p:txBody>
          <a:bodyPr lIns="0" tIns="0" rIns="0" bIns="0" rtlCol="0" anchor="t">
            <a:spAutoFit/>
          </a:bodyPr>
          <a:lstStyle/>
          <a:p>
            <a:pPr algn="l">
              <a:lnSpc>
                <a:spcPts val="2800"/>
              </a:lnSpc>
              <a:spcBef>
                <a:spcPct val="0"/>
              </a:spcBef>
            </a:pPr>
            <a:r>
              <a:rPr lang="en-US" sz="2000">
                <a:solidFill>
                  <a:srgbClr val="000000"/>
                </a:solidFill>
                <a:latin typeface="Poppins"/>
                <a:ea typeface="Poppins"/>
                <a:cs typeface="Poppins"/>
                <a:sym typeface="Poppins"/>
              </a:rPr>
              <a:t>Kesimpulan adalah asumsi yang dibuat oleh penerima pesan. Kadang- kadang asumsi itu tepat, tetapi kadang-kadang  juga penerima menarik kesimpulan yang tidak cocok dengan maksud pengirim pesan karena adanya perbedaan pemahaman dan pola pikir</a:t>
            </a:r>
          </a:p>
        </p:txBody>
      </p:sp>
      <p:sp>
        <p:nvSpPr>
          <p:cNvPr id="19" name="TextBox 19"/>
          <p:cNvSpPr txBox="1"/>
          <p:nvPr/>
        </p:nvSpPr>
        <p:spPr>
          <a:xfrm>
            <a:off x="58142" y="5172470"/>
            <a:ext cx="2640906" cy="368300"/>
          </a:xfrm>
          <a:prstGeom prst="rect">
            <a:avLst/>
          </a:prstGeom>
        </p:spPr>
        <p:txBody>
          <a:bodyPr lIns="0" tIns="0" rIns="0" bIns="0" rtlCol="0" anchor="t">
            <a:spAutoFit/>
          </a:bodyPr>
          <a:lstStyle/>
          <a:p>
            <a:pPr marL="431802" lvl="1" indent="-215901" algn="l">
              <a:lnSpc>
                <a:spcPts val="2800"/>
              </a:lnSpc>
              <a:buFont typeface="Arial"/>
              <a:buChar char="•"/>
            </a:pPr>
            <a:r>
              <a:rPr lang="en-US" sz="2000">
                <a:solidFill>
                  <a:srgbClr val="000000"/>
                </a:solidFill>
                <a:latin typeface="Poppins"/>
                <a:ea typeface="Poppins"/>
                <a:cs typeface="Poppins"/>
                <a:sym typeface="Poppins"/>
              </a:rPr>
              <a:t>Masalah bahasa </a:t>
            </a:r>
          </a:p>
        </p:txBody>
      </p:sp>
      <p:sp>
        <p:nvSpPr>
          <p:cNvPr id="20" name="TextBox 20"/>
          <p:cNvSpPr txBox="1"/>
          <p:nvPr/>
        </p:nvSpPr>
        <p:spPr>
          <a:xfrm>
            <a:off x="480437" y="5521720"/>
            <a:ext cx="17417552" cy="720725"/>
          </a:xfrm>
          <a:prstGeom prst="rect">
            <a:avLst/>
          </a:prstGeom>
        </p:spPr>
        <p:txBody>
          <a:bodyPr lIns="0" tIns="0" rIns="0" bIns="0" rtlCol="0" anchor="t">
            <a:spAutoFit/>
          </a:bodyPr>
          <a:lstStyle/>
          <a:p>
            <a:pPr algn="l">
              <a:lnSpc>
                <a:spcPts val="2800"/>
              </a:lnSpc>
              <a:spcBef>
                <a:spcPct val="0"/>
              </a:spcBef>
            </a:pPr>
            <a:r>
              <a:rPr lang="en-US" sz="2000">
                <a:solidFill>
                  <a:srgbClr val="000000"/>
                </a:solidFill>
                <a:latin typeface="Poppins"/>
                <a:ea typeface="Poppins"/>
                <a:cs typeface="Poppins"/>
                <a:sym typeface="Poppins"/>
              </a:rPr>
              <a:t>Pada umumnya banyak kata-kata mempunyai arti yang berbeda-beda, sehingga komunikasi  sering kali  mengalami kemacetan, contohnya apabila orang menggunakan istilah teknis  yang sangat ilmiah, seperti : </a:t>
            </a:r>
          </a:p>
        </p:txBody>
      </p:sp>
      <p:sp>
        <p:nvSpPr>
          <p:cNvPr id="21" name="TextBox 21"/>
          <p:cNvSpPr txBox="1"/>
          <p:nvPr/>
        </p:nvSpPr>
        <p:spPr>
          <a:xfrm>
            <a:off x="576346" y="6223394"/>
            <a:ext cx="7510860" cy="1425575"/>
          </a:xfrm>
          <a:prstGeom prst="rect">
            <a:avLst/>
          </a:prstGeom>
        </p:spPr>
        <p:txBody>
          <a:bodyPr lIns="0" tIns="0" rIns="0" bIns="0" rtlCol="0" anchor="t">
            <a:spAutoFit/>
          </a:bodyPr>
          <a:lstStyle/>
          <a:p>
            <a:pPr marL="431801" lvl="1" indent="-215900" algn="l">
              <a:lnSpc>
                <a:spcPts val="2800"/>
              </a:lnSpc>
              <a:buFont typeface="Arial"/>
              <a:buChar char="•"/>
            </a:pPr>
            <a:r>
              <a:rPr lang="en-US" sz="2000">
                <a:solidFill>
                  <a:srgbClr val="000000"/>
                </a:solidFill>
                <a:latin typeface="Poppins"/>
                <a:ea typeface="Poppins"/>
                <a:cs typeface="Poppins"/>
                <a:sym typeface="Poppins"/>
              </a:rPr>
              <a:t>Perangsang (stimulus) </a:t>
            </a:r>
          </a:p>
          <a:p>
            <a:pPr marL="431801" lvl="1" indent="-215900" algn="l">
              <a:lnSpc>
                <a:spcPts val="2800"/>
              </a:lnSpc>
              <a:buFont typeface="Arial"/>
              <a:buChar char="•"/>
            </a:pPr>
            <a:r>
              <a:rPr lang="en-US" sz="2000">
                <a:solidFill>
                  <a:srgbClr val="000000"/>
                </a:solidFill>
                <a:latin typeface="Poppins"/>
                <a:ea typeface="Poppins"/>
                <a:cs typeface="Poppins"/>
                <a:sym typeface="Poppins"/>
              </a:rPr>
              <a:t>Umpan balik (feedback) </a:t>
            </a:r>
          </a:p>
          <a:p>
            <a:pPr marL="431801" lvl="1" indent="-215900" algn="l">
              <a:lnSpc>
                <a:spcPts val="2800"/>
              </a:lnSpc>
              <a:buFont typeface="Arial"/>
              <a:buChar char="•"/>
            </a:pPr>
            <a:r>
              <a:rPr lang="en-US" sz="2000">
                <a:solidFill>
                  <a:srgbClr val="000000"/>
                </a:solidFill>
                <a:latin typeface="Poppins"/>
                <a:ea typeface="Poppins"/>
                <a:cs typeface="Poppins"/>
                <a:sym typeface="Poppins"/>
              </a:rPr>
              <a:t>Titik impas (break-even pengembangan organisasiint) </a:t>
            </a:r>
          </a:p>
          <a:p>
            <a:pPr marL="431801" lvl="1" indent="-215900" algn="l">
              <a:lnSpc>
                <a:spcPts val="2800"/>
              </a:lnSpc>
              <a:buFont typeface="Arial"/>
              <a:buChar char="•"/>
            </a:pPr>
            <a:r>
              <a:rPr lang="en-US" sz="2000">
                <a:solidFill>
                  <a:srgbClr val="000000"/>
                </a:solidFill>
                <a:latin typeface="Poppins"/>
                <a:ea typeface="Poppins"/>
                <a:cs typeface="Poppins"/>
                <a:sym typeface="Poppins"/>
              </a:rPr>
              <a:t>Laba investasi (return on investment) </a:t>
            </a:r>
          </a:p>
        </p:txBody>
      </p:sp>
      <p:sp>
        <p:nvSpPr>
          <p:cNvPr id="22" name="TextBox 22"/>
          <p:cNvSpPr txBox="1"/>
          <p:nvPr/>
        </p:nvSpPr>
        <p:spPr>
          <a:xfrm>
            <a:off x="58142" y="7629919"/>
            <a:ext cx="2690451" cy="368300"/>
          </a:xfrm>
          <a:prstGeom prst="rect">
            <a:avLst/>
          </a:prstGeom>
        </p:spPr>
        <p:txBody>
          <a:bodyPr lIns="0" tIns="0" rIns="0" bIns="0" rtlCol="0" anchor="t">
            <a:spAutoFit/>
          </a:bodyPr>
          <a:lstStyle/>
          <a:p>
            <a:pPr marL="431801" lvl="1" indent="-215900" algn="l">
              <a:lnSpc>
                <a:spcPts val="2800"/>
              </a:lnSpc>
              <a:buFont typeface="Arial"/>
              <a:buChar char="•"/>
            </a:pPr>
            <a:r>
              <a:rPr lang="en-US" sz="2000">
                <a:solidFill>
                  <a:srgbClr val="000000"/>
                </a:solidFill>
                <a:latin typeface="Poppins"/>
                <a:ea typeface="Poppins"/>
                <a:cs typeface="Poppins"/>
                <a:sym typeface="Poppins"/>
              </a:rPr>
              <a:t>Tekanan waktu </a:t>
            </a:r>
          </a:p>
        </p:txBody>
      </p:sp>
      <p:sp>
        <p:nvSpPr>
          <p:cNvPr id="23" name="TextBox 23"/>
          <p:cNvSpPr txBox="1"/>
          <p:nvPr/>
        </p:nvSpPr>
        <p:spPr>
          <a:xfrm>
            <a:off x="490292" y="7996618"/>
            <a:ext cx="17397843" cy="694018"/>
          </a:xfrm>
          <a:prstGeom prst="rect">
            <a:avLst/>
          </a:prstGeom>
        </p:spPr>
        <p:txBody>
          <a:bodyPr lIns="0" tIns="0" rIns="0" bIns="0" rtlCol="0" anchor="t">
            <a:spAutoFit/>
          </a:bodyPr>
          <a:lstStyle/>
          <a:p>
            <a:pPr algn="l">
              <a:lnSpc>
                <a:spcPts val="2726"/>
              </a:lnSpc>
              <a:spcBef>
                <a:spcPct val="0"/>
              </a:spcBef>
            </a:pPr>
            <a:r>
              <a:rPr lang="en-US" sz="1947">
                <a:solidFill>
                  <a:srgbClr val="000000"/>
                </a:solidFill>
                <a:latin typeface="Poppins"/>
                <a:ea typeface="Poppins"/>
                <a:cs typeface="Poppins"/>
                <a:sym typeface="Poppins"/>
              </a:rPr>
              <a:t>Tekanan waktu merupakan hambatan penting bagi komunikasi. Seringkali pimpinan kekurangan  waktu untuk  berkomunikasi dengan stafnya. </a:t>
            </a:r>
          </a:p>
        </p:txBody>
      </p:sp>
      <p:sp>
        <p:nvSpPr>
          <p:cNvPr id="24" name="TextBox 24"/>
          <p:cNvSpPr txBox="1"/>
          <p:nvPr/>
        </p:nvSpPr>
        <p:spPr>
          <a:xfrm>
            <a:off x="29567" y="8633486"/>
            <a:ext cx="3288506" cy="358775"/>
          </a:xfrm>
          <a:prstGeom prst="rect">
            <a:avLst/>
          </a:prstGeom>
        </p:spPr>
        <p:txBody>
          <a:bodyPr lIns="0" tIns="0" rIns="0" bIns="0" rtlCol="0" anchor="t">
            <a:spAutoFit/>
          </a:bodyPr>
          <a:lstStyle/>
          <a:p>
            <a:pPr marL="431799" lvl="1" indent="-215899" algn="l">
              <a:lnSpc>
                <a:spcPts val="2799"/>
              </a:lnSpc>
              <a:buFont typeface="Arial"/>
              <a:buChar char="•"/>
            </a:pPr>
            <a:r>
              <a:rPr lang="en-US" sz="1999">
                <a:solidFill>
                  <a:srgbClr val="000000"/>
                </a:solidFill>
                <a:latin typeface="Poppins"/>
                <a:ea typeface="Poppins"/>
                <a:cs typeface="Poppins"/>
                <a:sym typeface="Poppins"/>
              </a:rPr>
              <a:t>Kebanyakan informasi</a:t>
            </a:r>
          </a:p>
        </p:txBody>
      </p:sp>
      <p:sp>
        <p:nvSpPr>
          <p:cNvPr id="25" name="TextBox 25"/>
          <p:cNvSpPr txBox="1"/>
          <p:nvPr/>
        </p:nvSpPr>
        <p:spPr>
          <a:xfrm>
            <a:off x="456698" y="8982736"/>
            <a:ext cx="17445321" cy="1063625"/>
          </a:xfrm>
          <a:prstGeom prst="rect">
            <a:avLst/>
          </a:prstGeom>
        </p:spPr>
        <p:txBody>
          <a:bodyPr lIns="0" tIns="0" rIns="0" bIns="0" rtlCol="0" anchor="t">
            <a:spAutoFit/>
          </a:bodyPr>
          <a:lstStyle/>
          <a:p>
            <a:pPr algn="l">
              <a:lnSpc>
                <a:spcPts val="2799"/>
              </a:lnSpc>
              <a:spcBef>
                <a:spcPct val="0"/>
              </a:spcBef>
            </a:pPr>
            <a:r>
              <a:rPr lang="en-US" sz="1999">
                <a:solidFill>
                  <a:srgbClr val="000000"/>
                </a:solidFill>
                <a:latin typeface="Poppins"/>
                <a:ea typeface="Poppins"/>
                <a:cs typeface="Poppins"/>
                <a:sym typeface="Poppins"/>
              </a:rPr>
              <a:t>Pimpinan sering merasa kewalahan karena meluapnya informasi dan data. Akibatnya, pimpinan tidak dapat  menanggapi semua informasi yang tersedia baginya. Untuk mengatasi hal ini, pimpinan terpaksa ”menyaring”  sebagian besar informasi, sehingga banyak informasi yang dianggap tidak relevan dan perlu disisihkan </a:t>
            </a:r>
          </a:p>
        </p:txBody>
      </p:sp>
      <p:sp>
        <p:nvSpPr>
          <p:cNvPr id="26" name="Freeform 13">
            <a:extLst>
              <a:ext uri="{FF2B5EF4-FFF2-40B4-BE49-F238E27FC236}">
                <a16:creationId xmlns:a16="http://schemas.microsoft.com/office/drawing/2014/main" id="{3C5B0182-0D09-4275-AFF4-0802856E1232}"/>
              </a:ext>
            </a:extLst>
          </p:cNvPr>
          <p:cNvSpPr/>
          <p:nvPr/>
        </p:nvSpPr>
        <p:spPr>
          <a:xfrm>
            <a:off x="152400" y="208295"/>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27" name="Freeform 14">
            <a:extLst>
              <a:ext uri="{FF2B5EF4-FFF2-40B4-BE49-F238E27FC236}">
                <a16:creationId xmlns:a16="http://schemas.microsoft.com/office/drawing/2014/main" id="{8772372B-1136-4E5F-8B0E-E0D0592BA172}"/>
              </a:ext>
            </a:extLst>
          </p:cNvPr>
          <p:cNvSpPr/>
          <p:nvPr/>
        </p:nvSpPr>
        <p:spPr>
          <a:xfrm>
            <a:off x="1905000" y="54903"/>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28" name="Freeform 15">
            <a:extLst>
              <a:ext uri="{FF2B5EF4-FFF2-40B4-BE49-F238E27FC236}">
                <a16:creationId xmlns:a16="http://schemas.microsoft.com/office/drawing/2014/main" id="{F634764D-3E4E-42B9-AB50-537F31C5CAD2}"/>
              </a:ext>
            </a:extLst>
          </p:cNvPr>
          <p:cNvSpPr/>
          <p:nvPr/>
        </p:nvSpPr>
        <p:spPr>
          <a:xfrm>
            <a:off x="3505200" y="112138"/>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40040" y="2890071"/>
            <a:ext cx="12008069" cy="1072240"/>
            <a:chOff x="0" y="0"/>
            <a:chExt cx="3162619" cy="282401"/>
          </a:xfrm>
        </p:grpSpPr>
        <p:sp>
          <p:nvSpPr>
            <p:cNvPr id="3" name="Freeform 3"/>
            <p:cNvSpPr/>
            <p:nvPr/>
          </p:nvSpPr>
          <p:spPr>
            <a:xfrm>
              <a:off x="0" y="0"/>
              <a:ext cx="3162619" cy="282401"/>
            </a:xfrm>
            <a:custGeom>
              <a:avLst/>
              <a:gdLst/>
              <a:ahLst/>
              <a:cxnLst/>
              <a:rect l="l" t="t" r="r" b="b"/>
              <a:pathLst>
                <a:path w="3162619" h="282401">
                  <a:moveTo>
                    <a:pt x="0" y="0"/>
                  </a:moveTo>
                  <a:lnTo>
                    <a:pt x="3162619" y="0"/>
                  </a:lnTo>
                  <a:lnTo>
                    <a:pt x="3162619" y="282401"/>
                  </a:lnTo>
                  <a:lnTo>
                    <a:pt x="0" y="282401"/>
                  </a:lnTo>
                  <a:close/>
                </a:path>
              </a:pathLst>
            </a:custGeom>
            <a:solidFill>
              <a:srgbClr val="EC791E"/>
            </a:solidFill>
          </p:spPr>
        </p:sp>
        <p:sp>
          <p:nvSpPr>
            <p:cNvPr id="4" name="TextBox 4"/>
            <p:cNvSpPr txBox="1"/>
            <p:nvPr/>
          </p:nvSpPr>
          <p:spPr>
            <a:xfrm>
              <a:off x="0" y="-38100"/>
              <a:ext cx="3162619" cy="320501"/>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5299427" y="4676225"/>
            <a:ext cx="5231810" cy="4496086"/>
            <a:chOff x="0" y="0"/>
            <a:chExt cx="812800" cy="698500"/>
          </a:xfrm>
        </p:grpSpPr>
        <p:sp>
          <p:nvSpPr>
            <p:cNvPr id="6" name="Freeform 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D9D9D9"/>
              </a:solidFill>
              <a:prstDash val="solid"/>
              <a:miter/>
            </a:ln>
          </p:spPr>
        </p:sp>
        <p:sp>
          <p:nvSpPr>
            <p:cNvPr id="7" name="TextBox 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8" name="Group 8"/>
          <p:cNvGrpSpPr>
            <a:grpSpLocks noChangeAspect="1"/>
          </p:cNvGrpSpPr>
          <p:nvPr/>
        </p:nvGrpSpPr>
        <p:grpSpPr>
          <a:xfrm>
            <a:off x="11241109" y="7012094"/>
            <a:ext cx="5231810" cy="4530511"/>
            <a:chOff x="0" y="0"/>
            <a:chExt cx="4282440" cy="3708400"/>
          </a:xfrm>
        </p:grpSpPr>
        <p:sp>
          <p:nvSpPr>
            <p:cNvPr id="9" name="Freeform 9"/>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F6D1"/>
            </a:solidFill>
            <a:ln w="12700">
              <a:solidFill>
                <a:schemeClr val="accent6">
                  <a:lumMod val="20000"/>
                  <a:lumOff val="80000"/>
                </a:schemeClr>
              </a:solidFill>
            </a:ln>
          </p:spPr>
        </p:sp>
      </p:grpSp>
      <p:grpSp>
        <p:nvGrpSpPr>
          <p:cNvPr id="10" name="Group 10"/>
          <p:cNvGrpSpPr/>
          <p:nvPr/>
        </p:nvGrpSpPr>
        <p:grpSpPr>
          <a:xfrm>
            <a:off x="15299427" y="9344289"/>
            <a:ext cx="5231810" cy="4496086"/>
            <a:chOff x="0" y="0"/>
            <a:chExt cx="812800" cy="698500"/>
          </a:xfrm>
        </p:grpSpPr>
        <p:sp>
          <p:nvSpPr>
            <p:cNvPr id="11" name="Freeform 1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DE59"/>
            </a:solidFill>
            <a:ln cap="sq">
              <a:noFill/>
              <a:prstDash val="solid"/>
              <a:miter/>
            </a:ln>
          </p:spPr>
        </p:sp>
        <p:sp>
          <p:nvSpPr>
            <p:cNvPr id="12" name="TextBox 1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3" name="AutoShape 13"/>
          <p:cNvSpPr/>
          <p:nvPr/>
        </p:nvSpPr>
        <p:spPr>
          <a:xfrm flipV="1">
            <a:off x="9294" y="10215563"/>
            <a:ext cx="18288000" cy="19050"/>
          </a:xfrm>
          <a:prstGeom prst="line">
            <a:avLst/>
          </a:prstGeom>
          <a:ln w="142875" cap="flat">
            <a:solidFill>
              <a:srgbClr val="EC791E"/>
            </a:solidFill>
            <a:prstDash val="solid"/>
            <a:headEnd type="none" w="sm" len="sm"/>
            <a:tailEnd type="none" w="sm" len="sm"/>
          </a:ln>
        </p:spPr>
      </p:sp>
      <p:sp>
        <p:nvSpPr>
          <p:cNvPr id="14" name="TextBox 14"/>
          <p:cNvSpPr txBox="1"/>
          <p:nvPr/>
        </p:nvSpPr>
        <p:spPr>
          <a:xfrm>
            <a:off x="3654200" y="3010266"/>
            <a:ext cx="10979138" cy="831850"/>
          </a:xfrm>
          <a:prstGeom prst="rect">
            <a:avLst/>
          </a:prstGeom>
        </p:spPr>
        <p:txBody>
          <a:bodyPr lIns="0" tIns="0" rIns="0" bIns="0" rtlCol="0" anchor="t">
            <a:spAutoFit/>
          </a:bodyPr>
          <a:lstStyle/>
          <a:p>
            <a:pPr marL="0" lvl="0" indent="0" algn="ctr">
              <a:lnSpc>
                <a:spcPts val="6049"/>
              </a:lnSpc>
              <a:spcBef>
                <a:spcPct val="0"/>
              </a:spcBef>
            </a:pPr>
            <a:r>
              <a:rPr lang="en-US" sz="5499" spc="137">
                <a:solidFill>
                  <a:srgbClr val="FFFFFF"/>
                </a:solidFill>
                <a:latin typeface="Poppins Bold"/>
                <a:ea typeface="Poppins Bold"/>
                <a:cs typeface="Poppins Bold"/>
                <a:sym typeface="Poppins Bold"/>
              </a:rPr>
              <a:t>QUIZ</a:t>
            </a:r>
          </a:p>
        </p:txBody>
      </p:sp>
      <p:sp>
        <p:nvSpPr>
          <p:cNvPr id="15" name="TextBox 15"/>
          <p:cNvSpPr txBox="1"/>
          <p:nvPr/>
        </p:nvSpPr>
        <p:spPr>
          <a:xfrm>
            <a:off x="3140040" y="4658152"/>
            <a:ext cx="11745468" cy="1863726"/>
          </a:xfrm>
          <a:prstGeom prst="rect">
            <a:avLst/>
          </a:prstGeom>
        </p:spPr>
        <p:txBody>
          <a:bodyPr lIns="0" tIns="0" rIns="0" bIns="0" rtlCol="0" anchor="t">
            <a:spAutoFit/>
          </a:bodyPr>
          <a:lstStyle/>
          <a:p>
            <a:pPr marL="755641" lvl="1" indent="-377820" algn="l">
              <a:lnSpc>
                <a:spcPts val="4899"/>
              </a:lnSpc>
              <a:buFont typeface="Arial"/>
              <a:buChar char="•"/>
            </a:pPr>
            <a:r>
              <a:rPr lang="en-US" sz="3499">
                <a:solidFill>
                  <a:srgbClr val="000000"/>
                </a:solidFill>
                <a:latin typeface="Poppins"/>
                <a:ea typeface="Poppins"/>
                <a:cs typeface="Poppins"/>
                <a:sym typeface="Poppins"/>
              </a:rPr>
              <a:t>Menurut kalian, apa saja faktor yang dapat membuat komunikasi terjadi sacara baik dan baik dan efektif.</a:t>
            </a:r>
          </a:p>
        </p:txBody>
      </p:sp>
      <p:sp>
        <p:nvSpPr>
          <p:cNvPr id="19" name="Freeform 13">
            <a:extLst>
              <a:ext uri="{FF2B5EF4-FFF2-40B4-BE49-F238E27FC236}">
                <a16:creationId xmlns:a16="http://schemas.microsoft.com/office/drawing/2014/main" id="{7A96427F-A2EA-4605-9D49-E9C51474C038}"/>
              </a:ext>
            </a:extLst>
          </p:cNvPr>
          <p:cNvSpPr/>
          <p:nvPr/>
        </p:nvSpPr>
        <p:spPr>
          <a:xfrm>
            <a:off x="6781800" y="208295"/>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20" name="Freeform 14">
            <a:extLst>
              <a:ext uri="{FF2B5EF4-FFF2-40B4-BE49-F238E27FC236}">
                <a16:creationId xmlns:a16="http://schemas.microsoft.com/office/drawing/2014/main" id="{F68B83D1-D85E-476A-B5C8-E8B799C23A01}"/>
              </a:ext>
            </a:extLst>
          </p:cNvPr>
          <p:cNvSpPr/>
          <p:nvPr/>
        </p:nvSpPr>
        <p:spPr>
          <a:xfrm>
            <a:off x="8534400" y="54903"/>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21" name="Freeform 15">
            <a:extLst>
              <a:ext uri="{FF2B5EF4-FFF2-40B4-BE49-F238E27FC236}">
                <a16:creationId xmlns:a16="http://schemas.microsoft.com/office/drawing/2014/main" id="{A53C33EB-D378-4DDD-88EA-CD95D10ABA13}"/>
              </a:ext>
            </a:extLst>
          </p:cNvPr>
          <p:cNvSpPr/>
          <p:nvPr/>
        </p:nvSpPr>
        <p:spPr>
          <a:xfrm>
            <a:off x="10134600" y="112138"/>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3959105" y="6151172"/>
            <a:ext cx="5231810" cy="4530511"/>
            <a:chOff x="0" y="0"/>
            <a:chExt cx="4282440" cy="3708400"/>
          </a:xfrm>
        </p:grpSpPr>
        <p:sp>
          <p:nvSpPr>
            <p:cNvPr id="3" name="Freeform 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F6D1"/>
            </a:solidFill>
            <a:ln w="12700">
              <a:solidFill>
                <a:schemeClr val="accent6">
                  <a:lumMod val="20000"/>
                  <a:lumOff val="80000"/>
                </a:schemeClr>
              </a:solidFill>
            </a:ln>
          </p:spPr>
        </p:sp>
      </p:grpSp>
      <p:grpSp>
        <p:nvGrpSpPr>
          <p:cNvPr id="4" name="Group 4"/>
          <p:cNvGrpSpPr/>
          <p:nvPr/>
        </p:nvGrpSpPr>
        <p:grpSpPr>
          <a:xfrm>
            <a:off x="-2715080" y="8699931"/>
            <a:ext cx="5231810" cy="4496086"/>
            <a:chOff x="0" y="0"/>
            <a:chExt cx="812800" cy="698500"/>
          </a:xfrm>
        </p:grpSpPr>
        <p:sp>
          <p:nvSpPr>
            <p:cNvPr id="5" name="Freeform 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EC791E"/>
            </a:solidFill>
            <a:ln cap="sq">
              <a:noFill/>
              <a:prstDash val="solid"/>
              <a:miter/>
            </a:ln>
          </p:spPr>
        </p:sp>
        <p:sp>
          <p:nvSpPr>
            <p:cNvPr id="6" name="TextBox 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352423" y="6346868"/>
            <a:ext cx="5231810" cy="4496086"/>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D9D9D9"/>
              </a:solidFill>
              <a:prstDash val="solid"/>
              <a:miter/>
            </a:ln>
          </p:spPr>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0" name="AutoShape 10"/>
          <p:cNvSpPr/>
          <p:nvPr/>
        </p:nvSpPr>
        <p:spPr>
          <a:xfrm flipV="1">
            <a:off x="74" y="10196513"/>
            <a:ext cx="18288000" cy="19050"/>
          </a:xfrm>
          <a:prstGeom prst="line">
            <a:avLst/>
          </a:prstGeom>
          <a:ln w="142875" cap="flat">
            <a:solidFill>
              <a:srgbClr val="EC791E"/>
            </a:solidFill>
            <a:prstDash val="solid"/>
            <a:headEnd type="none" w="sm" len="sm"/>
            <a:tailEnd type="none" w="sm" len="sm"/>
          </a:ln>
        </p:spPr>
      </p:sp>
      <p:grpSp>
        <p:nvGrpSpPr>
          <p:cNvPr id="11" name="Group 11"/>
          <p:cNvGrpSpPr>
            <a:grpSpLocks noChangeAspect="1"/>
          </p:cNvGrpSpPr>
          <p:nvPr/>
        </p:nvGrpSpPr>
        <p:grpSpPr>
          <a:xfrm>
            <a:off x="13959105" y="1464096"/>
            <a:ext cx="5231810" cy="4530511"/>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14946" r="-14946"/>
              </a:stretch>
            </a:blipFill>
          </p:spPr>
        </p:sp>
      </p:grpSp>
      <p:sp>
        <p:nvSpPr>
          <p:cNvPr id="13" name="TextBox 13"/>
          <p:cNvSpPr txBox="1"/>
          <p:nvPr/>
        </p:nvSpPr>
        <p:spPr>
          <a:xfrm>
            <a:off x="0" y="4087813"/>
            <a:ext cx="16230600" cy="1965322"/>
          </a:xfrm>
          <a:prstGeom prst="rect">
            <a:avLst/>
          </a:prstGeom>
        </p:spPr>
        <p:txBody>
          <a:bodyPr lIns="0" tIns="0" rIns="0" bIns="0" rtlCol="0" anchor="t">
            <a:spAutoFit/>
          </a:bodyPr>
          <a:lstStyle/>
          <a:p>
            <a:pPr marL="0" lvl="0" indent="0" algn="ctr">
              <a:lnSpc>
                <a:spcPts val="14299"/>
              </a:lnSpc>
              <a:spcBef>
                <a:spcPct val="0"/>
              </a:spcBef>
            </a:pPr>
            <a:r>
              <a:rPr lang="en-US" sz="12999" u="none" strike="noStrike" spc="129">
                <a:solidFill>
                  <a:srgbClr val="1B3640"/>
                </a:solidFill>
                <a:latin typeface="Poppins Bold"/>
                <a:ea typeface="Poppins Bold"/>
                <a:cs typeface="Poppins Bold"/>
                <a:sym typeface="Poppins Bold"/>
              </a:rPr>
              <a:t>TERIMA KASIH</a:t>
            </a:r>
          </a:p>
        </p:txBody>
      </p:sp>
      <p:grpSp>
        <p:nvGrpSpPr>
          <p:cNvPr id="14" name="Group 14"/>
          <p:cNvGrpSpPr/>
          <p:nvPr/>
        </p:nvGrpSpPr>
        <p:grpSpPr>
          <a:xfrm>
            <a:off x="-2715080" y="-635632"/>
            <a:ext cx="5231810" cy="4496086"/>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F6D1"/>
            </a:solidFill>
            <a:ln cap="sq">
              <a:noFill/>
              <a:prstDash val="solid"/>
              <a:miter/>
            </a:ln>
          </p:spPr>
        </p:sp>
        <p:sp>
          <p:nvSpPr>
            <p:cNvPr id="16" name="TextBox 1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3959105" y="-3184390"/>
            <a:ext cx="5231810" cy="4496086"/>
            <a:chOff x="0" y="0"/>
            <a:chExt cx="812800" cy="698500"/>
          </a:xfrm>
        </p:grpSpPr>
        <p:sp>
          <p:nvSpPr>
            <p:cNvPr id="18" name="Freeform 1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EC791E"/>
            </a:solidFill>
            <a:ln cap="sq">
              <a:noFill/>
              <a:prstDash val="solid"/>
              <a:miter/>
            </a:ln>
          </p:spPr>
        </p:sp>
        <p:sp>
          <p:nvSpPr>
            <p:cNvPr id="19" name="TextBox 1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0" name="Group 20"/>
          <p:cNvGrpSpPr>
            <a:grpSpLocks noChangeAspect="1"/>
          </p:cNvGrpSpPr>
          <p:nvPr/>
        </p:nvGrpSpPr>
        <p:grpSpPr>
          <a:xfrm>
            <a:off x="-2715080" y="4014937"/>
            <a:ext cx="5231810" cy="4530511"/>
            <a:chOff x="0" y="0"/>
            <a:chExt cx="4282440" cy="3708400"/>
          </a:xfrm>
        </p:grpSpPr>
        <p:sp>
          <p:nvSpPr>
            <p:cNvPr id="21" name="Freeform 21"/>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t="-56908" r="-16071" b="-44149"/>
              </a:stretch>
            </a:blipFill>
          </p:spPr>
        </p:sp>
      </p:grpSp>
      <p:sp>
        <p:nvSpPr>
          <p:cNvPr id="25" name="Freeform 13">
            <a:extLst>
              <a:ext uri="{FF2B5EF4-FFF2-40B4-BE49-F238E27FC236}">
                <a16:creationId xmlns:a16="http://schemas.microsoft.com/office/drawing/2014/main" id="{0A6AA959-6CFC-4870-A8B3-28ADBEB149B7}"/>
              </a:ext>
            </a:extLst>
          </p:cNvPr>
          <p:cNvSpPr/>
          <p:nvPr/>
        </p:nvSpPr>
        <p:spPr>
          <a:xfrm>
            <a:off x="5638800" y="208295"/>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4"/>
            <a:stretch>
              <a:fillRect/>
            </a:stretch>
          </a:blipFill>
        </p:spPr>
      </p:sp>
      <p:sp>
        <p:nvSpPr>
          <p:cNvPr id="26" name="Freeform 14">
            <a:extLst>
              <a:ext uri="{FF2B5EF4-FFF2-40B4-BE49-F238E27FC236}">
                <a16:creationId xmlns:a16="http://schemas.microsoft.com/office/drawing/2014/main" id="{D9B496C4-7A70-45EF-8D22-22948EA743BE}"/>
              </a:ext>
            </a:extLst>
          </p:cNvPr>
          <p:cNvSpPr/>
          <p:nvPr/>
        </p:nvSpPr>
        <p:spPr>
          <a:xfrm>
            <a:off x="7391400" y="54903"/>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5"/>
            <a:stretch>
              <a:fillRect/>
            </a:stretch>
          </a:blipFill>
        </p:spPr>
      </p:sp>
      <p:sp>
        <p:nvSpPr>
          <p:cNvPr id="27" name="Freeform 15">
            <a:extLst>
              <a:ext uri="{FF2B5EF4-FFF2-40B4-BE49-F238E27FC236}">
                <a16:creationId xmlns:a16="http://schemas.microsoft.com/office/drawing/2014/main" id="{159360BB-4DF7-44F0-92D4-923BE625059D}"/>
              </a:ext>
            </a:extLst>
          </p:cNvPr>
          <p:cNvSpPr/>
          <p:nvPr/>
        </p:nvSpPr>
        <p:spPr>
          <a:xfrm>
            <a:off x="8991600" y="112138"/>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6"/>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3" y="1965187"/>
            <a:ext cx="8708937" cy="748528"/>
            <a:chOff x="0" y="0"/>
            <a:chExt cx="2293712" cy="197143"/>
          </a:xfrm>
        </p:grpSpPr>
        <p:sp>
          <p:nvSpPr>
            <p:cNvPr id="3" name="Freeform 3"/>
            <p:cNvSpPr/>
            <p:nvPr/>
          </p:nvSpPr>
          <p:spPr>
            <a:xfrm>
              <a:off x="0" y="0"/>
              <a:ext cx="2293712" cy="197143"/>
            </a:xfrm>
            <a:custGeom>
              <a:avLst/>
              <a:gdLst/>
              <a:ahLst/>
              <a:cxnLst/>
              <a:rect l="l" t="t" r="r" b="b"/>
              <a:pathLst>
                <a:path w="2293712" h="197143">
                  <a:moveTo>
                    <a:pt x="0" y="0"/>
                  </a:moveTo>
                  <a:lnTo>
                    <a:pt x="2293712" y="0"/>
                  </a:lnTo>
                  <a:lnTo>
                    <a:pt x="2293712" y="197143"/>
                  </a:lnTo>
                  <a:lnTo>
                    <a:pt x="0" y="197143"/>
                  </a:lnTo>
                  <a:close/>
                </a:path>
              </a:pathLst>
            </a:custGeom>
            <a:solidFill>
              <a:srgbClr val="FFDE59"/>
            </a:solidFill>
          </p:spPr>
        </p:sp>
        <p:sp>
          <p:nvSpPr>
            <p:cNvPr id="4" name="TextBox 4"/>
            <p:cNvSpPr txBox="1"/>
            <p:nvPr/>
          </p:nvSpPr>
          <p:spPr>
            <a:xfrm>
              <a:off x="0" y="-38100"/>
              <a:ext cx="2293712" cy="23524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9593459"/>
            <a:ext cx="18288000" cy="2179441"/>
            <a:chOff x="0" y="0"/>
            <a:chExt cx="4816593" cy="574009"/>
          </a:xfrm>
        </p:grpSpPr>
        <p:sp>
          <p:nvSpPr>
            <p:cNvPr id="6" name="Freeform 6"/>
            <p:cNvSpPr/>
            <p:nvPr/>
          </p:nvSpPr>
          <p:spPr>
            <a:xfrm>
              <a:off x="0" y="0"/>
              <a:ext cx="4816592" cy="574009"/>
            </a:xfrm>
            <a:custGeom>
              <a:avLst/>
              <a:gdLst/>
              <a:ahLst/>
              <a:cxnLst/>
              <a:rect l="l" t="t" r="r" b="b"/>
              <a:pathLst>
                <a:path w="4816592" h="574009">
                  <a:moveTo>
                    <a:pt x="0" y="0"/>
                  </a:moveTo>
                  <a:lnTo>
                    <a:pt x="4816592" y="0"/>
                  </a:lnTo>
                  <a:lnTo>
                    <a:pt x="4816592" y="574009"/>
                  </a:lnTo>
                  <a:lnTo>
                    <a:pt x="0" y="574009"/>
                  </a:lnTo>
                  <a:close/>
                </a:path>
              </a:pathLst>
            </a:custGeom>
            <a:solidFill>
              <a:srgbClr val="1B3640"/>
            </a:solidFill>
          </p:spPr>
        </p:sp>
        <p:sp>
          <p:nvSpPr>
            <p:cNvPr id="7" name="TextBox 7"/>
            <p:cNvSpPr txBox="1"/>
            <p:nvPr/>
          </p:nvSpPr>
          <p:spPr>
            <a:xfrm>
              <a:off x="0" y="-38100"/>
              <a:ext cx="4816593" cy="61210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332790" y="-262579"/>
            <a:ext cx="5231810" cy="4496086"/>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1B3640"/>
              </a:solidFill>
              <a:prstDash val="solid"/>
              <a:miter/>
            </a:ln>
          </p:spPr>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2294190" y="2019300"/>
            <a:ext cx="5231810" cy="4530511"/>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4AAD">
                <a:alpha val="29804"/>
              </a:srgbClr>
            </a:solidFill>
            <a:ln w="12700">
              <a:solidFill>
                <a:schemeClr val="accent1">
                  <a:lumMod val="20000"/>
                  <a:lumOff val="80000"/>
                </a:schemeClr>
              </a:solidFill>
            </a:ln>
          </p:spPr>
        </p:sp>
      </p:grpSp>
      <p:sp>
        <p:nvSpPr>
          <p:cNvPr id="13" name="TextBox 13"/>
          <p:cNvSpPr txBox="1"/>
          <p:nvPr/>
        </p:nvSpPr>
        <p:spPr>
          <a:xfrm>
            <a:off x="665180" y="2052748"/>
            <a:ext cx="7642793" cy="592456"/>
          </a:xfrm>
          <a:prstGeom prst="rect">
            <a:avLst/>
          </a:prstGeom>
        </p:spPr>
        <p:txBody>
          <a:bodyPr lIns="0" tIns="0" rIns="0" bIns="0" rtlCol="0" anchor="t">
            <a:spAutoFit/>
          </a:bodyPr>
          <a:lstStyle/>
          <a:p>
            <a:pPr marL="0" lvl="0" indent="0" algn="l">
              <a:lnSpc>
                <a:spcPts val="4290"/>
              </a:lnSpc>
              <a:spcBef>
                <a:spcPct val="0"/>
              </a:spcBef>
            </a:pPr>
            <a:r>
              <a:rPr lang="en-US" sz="3900" spc="195">
                <a:solidFill>
                  <a:srgbClr val="1B3640"/>
                </a:solidFill>
                <a:latin typeface="Poppins Bold"/>
                <a:ea typeface="Poppins Bold"/>
                <a:cs typeface="Poppins Bold"/>
                <a:sym typeface="Poppins Bold"/>
              </a:rPr>
              <a:t>CAPAIAN PEMBELAJARAN </a:t>
            </a:r>
          </a:p>
        </p:txBody>
      </p:sp>
      <p:sp>
        <p:nvSpPr>
          <p:cNvPr id="14" name="AutoShape 14"/>
          <p:cNvSpPr/>
          <p:nvPr/>
        </p:nvSpPr>
        <p:spPr>
          <a:xfrm flipV="1">
            <a:off x="74" y="10196513"/>
            <a:ext cx="18288000" cy="19050"/>
          </a:xfrm>
          <a:prstGeom prst="line">
            <a:avLst/>
          </a:prstGeom>
          <a:ln w="142875" cap="flat">
            <a:solidFill>
              <a:srgbClr val="EC791E"/>
            </a:solidFill>
            <a:prstDash val="solid"/>
            <a:headEnd type="none" w="sm" len="sm"/>
            <a:tailEnd type="none" w="sm" len="sm"/>
          </a:ln>
        </p:spPr>
      </p:sp>
      <p:grpSp>
        <p:nvGrpSpPr>
          <p:cNvPr id="15" name="Group 15"/>
          <p:cNvGrpSpPr/>
          <p:nvPr/>
        </p:nvGrpSpPr>
        <p:grpSpPr>
          <a:xfrm>
            <a:off x="16256590" y="4405484"/>
            <a:ext cx="5231810" cy="4496086"/>
            <a:chOff x="0" y="0"/>
            <a:chExt cx="812800" cy="698500"/>
          </a:xfrm>
        </p:grpSpPr>
        <p:sp>
          <p:nvSpPr>
            <p:cNvPr id="16" name="Freeform 1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DE59"/>
            </a:solidFill>
            <a:ln cap="sq">
              <a:noFill/>
              <a:prstDash val="solid"/>
              <a:miter/>
            </a:ln>
          </p:spPr>
        </p:sp>
        <p:sp>
          <p:nvSpPr>
            <p:cNvPr id="17" name="TextBox 1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21" name="Freeform 13">
            <a:extLst>
              <a:ext uri="{FF2B5EF4-FFF2-40B4-BE49-F238E27FC236}">
                <a16:creationId xmlns:a16="http://schemas.microsoft.com/office/drawing/2014/main" id="{363BDB68-0A0A-4ABB-8483-ACDA816B9C0B}"/>
              </a:ext>
            </a:extLst>
          </p:cNvPr>
          <p:cNvSpPr/>
          <p:nvPr/>
        </p:nvSpPr>
        <p:spPr>
          <a:xfrm>
            <a:off x="6781800" y="208295"/>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22" name="Freeform 14">
            <a:extLst>
              <a:ext uri="{FF2B5EF4-FFF2-40B4-BE49-F238E27FC236}">
                <a16:creationId xmlns:a16="http://schemas.microsoft.com/office/drawing/2014/main" id="{058B83B8-C0CD-4361-AB15-E657468B80E9}"/>
              </a:ext>
            </a:extLst>
          </p:cNvPr>
          <p:cNvSpPr/>
          <p:nvPr/>
        </p:nvSpPr>
        <p:spPr>
          <a:xfrm>
            <a:off x="8534400" y="54903"/>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23" name="Freeform 15">
            <a:extLst>
              <a:ext uri="{FF2B5EF4-FFF2-40B4-BE49-F238E27FC236}">
                <a16:creationId xmlns:a16="http://schemas.microsoft.com/office/drawing/2014/main" id="{B067104A-D83D-41A7-A40F-F6DEE706F1C4}"/>
              </a:ext>
            </a:extLst>
          </p:cNvPr>
          <p:cNvSpPr/>
          <p:nvPr/>
        </p:nvSpPr>
        <p:spPr>
          <a:xfrm>
            <a:off x="10134600" y="112138"/>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
        <p:nvSpPr>
          <p:cNvPr id="24" name="TextBox 23">
            <a:extLst>
              <a:ext uri="{FF2B5EF4-FFF2-40B4-BE49-F238E27FC236}">
                <a16:creationId xmlns:a16="http://schemas.microsoft.com/office/drawing/2014/main" id="{74171D25-D9FE-4E51-A137-E0F57556D9D0}"/>
              </a:ext>
            </a:extLst>
          </p:cNvPr>
          <p:cNvSpPr txBox="1"/>
          <p:nvPr/>
        </p:nvSpPr>
        <p:spPr>
          <a:xfrm>
            <a:off x="394158" y="3452991"/>
            <a:ext cx="12126609" cy="6186309"/>
          </a:xfrm>
          <a:prstGeom prst="rect">
            <a:avLst/>
          </a:prstGeom>
          <a:noFill/>
        </p:spPr>
        <p:txBody>
          <a:bodyPr wrap="square" rtlCol="0">
            <a:spAutoFit/>
          </a:bodyPr>
          <a:lstStyle/>
          <a:p>
            <a:pPr marL="571500" indent="-571500">
              <a:buFontTx/>
              <a:buChar char="-"/>
            </a:pPr>
            <a:r>
              <a:rPr lang="en-US" sz="4000" dirty="0"/>
              <a:t>[CPL-KU1] </a:t>
            </a:r>
            <a:r>
              <a:rPr lang="id-ID" sz="4000" dirty="0"/>
              <a:t>Menerapkan pemikiran logis, kritis, sistematis, dan inovatif dalam konteks pengembangan atau implementasi ilmu pengetahuan dan teknologi yang</a:t>
            </a:r>
            <a:r>
              <a:rPr lang="en-US" sz="4000" dirty="0"/>
              <a:t> </a:t>
            </a:r>
            <a:r>
              <a:rPr lang="id-ID" sz="4000" dirty="0"/>
              <a:t>memperhatikan dan menerapkan nilai humaniora yang sesuai dengan bidang keahliannya.</a:t>
            </a:r>
            <a:endParaRPr lang="en-US" sz="4000" dirty="0"/>
          </a:p>
          <a:p>
            <a:pPr marL="571500" indent="-571500">
              <a:buFontTx/>
              <a:buChar char="-"/>
            </a:pPr>
            <a:r>
              <a:rPr lang="en-US" sz="4000" dirty="0"/>
              <a:t>[CPMK 4] </a:t>
            </a:r>
            <a:r>
              <a:rPr lang="en-US" sz="4000" dirty="0" err="1"/>
              <a:t>Mampu</a:t>
            </a:r>
            <a:r>
              <a:rPr lang="en-US" sz="4000" dirty="0"/>
              <a:t> </a:t>
            </a:r>
            <a:r>
              <a:rPr lang="en-US" sz="4000" dirty="0" err="1"/>
              <a:t>mengklasifikasi</a:t>
            </a:r>
            <a:r>
              <a:rPr lang="en-US" sz="4000" dirty="0"/>
              <a:t> dan </a:t>
            </a:r>
            <a:r>
              <a:rPr lang="en-US" sz="4000" dirty="0" err="1"/>
              <a:t>menunjukkan</a:t>
            </a:r>
            <a:r>
              <a:rPr lang="en-US" sz="4000" dirty="0"/>
              <a:t> </a:t>
            </a:r>
            <a:r>
              <a:rPr lang="en-US" sz="4000" dirty="0" err="1"/>
              <a:t>kepentingan</a:t>
            </a:r>
            <a:r>
              <a:rPr lang="en-US" sz="4000" dirty="0"/>
              <a:t> </a:t>
            </a:r>
            <a:r>
              <a:rPr lang="en-US" sz="4000" dirty="0" err="1"/>
              <a:t>publik</a:t>
            </a:r>
            <a:r>
              <a:rPr lang="en-US" sz="4000" dirty="0"/>
              <a:t> </a:t>
            </a:r>
            <a:r>
              <a:rPr lang="en-US" sz="4000" dirty="0" err="1"/>
              <a:t>dalam</a:t>
            </a:r>
            <a:r>
              <a:rPr lang="en-US" sz="4000" dirty="0"/>
              <a:t> </a:t>
            </a:r>
          </a:p>
          <a:p>
            <a:pPr marL="571500" indent="-571500">
              <a:buFontTx/>
              <a:buChar char="-"/>
            </a:pPr>
            <a:r>
              <a:rPr lang="en-US" sz="4000" dirty="0"/>
              <a:t>[Sub-CPMK 7] </a:t>
            </a:r>
            <a:r>
              <a:rPr lang="en-US" sz="4000" dirty="0" err="1"/>
              <a:t>Mampu</a:t>
            </a:r>
            <a:r>
              <a:rPr lang="en-US" sz="4000" dirty="0"/>
              <a:t> </a:t>
            </a:r>
            <a:r>
              <a:rPr lang="en-US" sz="4000" dirty="0" err="1"/>
              <a:t>melaksanakan</a:t>
            </a:r>
            <a:r>
              <a:rPr lang="en-US" sz="4000" dirty="0"/>
              <a:t> </a:t>
            </a:r>
            <a:r>
              <a:rPr lang="en-US" sz="4000" dirty="0" err="1"/>
              <a:t>interaksi</a:t>
            </a:r>
            <a:r>
              <a:rPr lang="en-US" sz="4000" dirty="0"/>
              <a:t> </a:t>
            </a:r>
            <a:r>
              <a:rPr lang="en-US" sz="4000" dirty="0" err="1"/>
              <a:t>aktor</a:t>
            </a:r>
            <a:r>
              <a:rPr lang="en-US" sz="4000" dirty="0"/>
              <a:t> </a:t>
            </a:r>
            <a:r>
              <a:rPr lang="en-US" sz="4000" dirty="0" err="1"/>
              <a:t>dalam</a:t>
            </a:r>
            <a:r>
              <a:rPr lang="en-US" sz="4000" dirty="0"/>
              <a:t> </a:t>
            </a:r>
            <a:r>
              <a:rPr lang="en-US" sz="4000" dirty="0" err="1"/>
              <a:t>organisasi</a:t>
            </a:r>
            <a:r>
              <a:rPr lang="en-US" sz="4000" dirty="0"/>
              <a:t> </a:t>
            </a:r>
          </a:p>
          <a:p>
            <a:pPr marL="285750" indent="-285750">
              <a:buFontTx/>
              <a:buChar char="-"/>
            </a:pPr>
            <a:endParaRPr lang="en-US" dirty="0"/>
          </a:p>
          <a:p>
            <a:pPr marL="571500" indent="-571500">
              <a:buFontTx/>
              <a:buChar char="-"/>
            </a:pPr>
            <a:endParaRPr lang="en-US"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45810" y="-425671"/>
            <a:ext cx="5231810" cy="4496086"/>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EC791E"/>
              </a:solidFill>
              <a:prstDash val="solid"/>
              <a:miter/>
            </a:ln>
          </p:spPr>
        </p:sp>
        <p:sp>
          <p:nvSpPr>
            <p:cNvPr id="4" name="TextBox 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869610" y="4228814"/>
            <a:ext cx="5231810" cy="4496086"/>
            <a:chOff x="0" y="0"/>
            <a:chExt cx="812800" cy="698500"/>
          </a:xfrm>
        </p:grpSpPr>
        <p:sp>
          <p:nvSpPr>
            <p:cNvPr id="6" name="Freeform 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4AAD">
                <a:alpha val="29804"/>
              </a:srgbClr>
            </a:solidFill>
            <a:ln cap="sq">
              <a:noFill/>
              <a:prstDash val="solid"/>
              <a:miter/>
            </a:ln>
          </p:spPr>
        </p:sp>
        <p:sp>
          <p:nvSpPr>
            <p:cNvPr id="7" name="TextBox 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0634436" y="2178083"/>
            <a:ext cx="8320659" cy="1275528"/>
            <a:chOff x="0" y="0"/>
            <a:chExt cx="2191449" cy="335941"/>
          </a:xfrm>
        </p:grpSpPr>
        <p:sp>
          <p:nvSpPr>
            <p:cNvPr id="9" name="Freeform 9"/>
            <p:cNvSpPr/>
            <p:nvPr/>
          </p:nvSpPr>
          <p:spPr>
            <a:xfrm>
              <a:off x="0" y="0"/>
              <a:ext cx="2191449" cy="335941"/>
            </a:xfrm>
            <a:custGeom>
              <a:avLst/>
              <a:gdLst/>
              <a:ahLst/>
              <a:cxnLst/>
              <a:rect l="l" t="t" r="r" b="b"/>
              <a:pathLst>
                <a:path w="2191449" h="335941">
                  <a:moveTo>
                    <a:pt x="0" y="0"/>
                  </a:moveTo>
                  <a:lnTo>
                    <a:pt x="2191449" y="0"/>
                  </a:lnTo>
                  <a:lnTo>
                    <a:pt x="2191449" y="335941"/>
                  </a:lnTo>
                  <a:lnTo>
                    <a:pt x="0" y="335941"/>
                  </a:lnTo>
                  <a:close/>
                </a:path>
              </a:pathLst>
            </a:custGeom>
            <a:solidFill>
              <a:srgbClr val="1B3640"/>
            </a:solidFill>
          </p:spPr>
        </p:sp>
        <p:sp>
          <p:nvSpPr>
            <p:cNvPr id="10" name="TextBox 10"/>
            <p:cNvSpPr txBox="1"/>
            <p:nvPr/>
          </p:nvSpPr>
          <p:spPr>
            <a:xfrm>
              <a:off x="0" y="-38100"/>
              <a:ext cx="2191449" cy="374041"/>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0936309" y="2277704"/>
            <a:ext cx="6856506" cy="1076285"/>
          </a:xfrm>
          <a:prstGeom prst="rect">
            <a:avLst/>
          </a:prstGeom>
        </p:spPr>
        <p:txBody>
          <a:bodyPr lIns="0" tIns="0" rIns="0" bIns="0" rtlCol="0" anchor="t">
            <a:spAutoFit/>
          </a:bodyPr>
          <a:lstStyle/>
          <a:p>
            <a:pPr marL="0" lvl="0" indent="0" algn="r">
              <a:lnSpc>
                <a:spcPts val="4121"/>
              </a:lnSpc>
              <a:spcBef>
                <a:spcPct val="0"/>
              </a:spcBef>
            </a:pPr>
            <a:r>
              <a:rPr lang="en-US" sz="3746" spc="187">
                <a:solidFill>
                  <a:srgbClr val="FFFFFF"/>
                </a:solidFill>
                <a:latin typeface="Poppins Bold"/>
                <a:ea typeface="Poppins Bold"/>
                <a:cs typeface="Poppins Bold"/>
                <a:sym typeface="Poppins Bold"/>
              </a:rPr>
              <a:t>ORGANISASI SEBAGAI SUATU ‘SYSTEM’</a:t>
            </a:r>
          </a:p>
        </p:txBody>
      </p:sp>
      <p:sp>
        <p:nvSpPr>
          <p:cNvPr id="12" name="AutoShape 12"/>
          <p:cNvSpPr/>
          <p:nvPr/>
        </p:nvSpPr>
        <p:spPr>
          <a:xfrm flipV="1">
            <a:off x="74" y="10196513"/>
            <a:ext cx="18288000" cy="19050"/>
          </a:xfrm>
          <a:prstGeom prst="line">
            <a:avLst/>
          </a:prstGeom>
          <a:ln w="142875" cap="flat">
            <a:solidFill>
              <a:srgbClr val="EC791E"/>
            </a:solidFill>
            <a:prstDash val="solid"/>
            <a:headEnd type="none" w="sm" len="sm"/>
            <a:tailEnd type="none" w="sm" len="sm"/>
          </a:ln>
        </p:spPr>
      </p:sp>
      <p:sp>
        <p:nvSpPr>
          <p:cNvPr id="16" name="TextBox 16"/>
          <p:cNvSpPr txBox="1"/>
          <p:nvPr/>
        </p:nvSpPr>
        <p:spPr>
          <a:xfrm>
            <a:off x="2963265" y="4110836"/>
            <a:ext cx="14829549" cy="5445761"/>
          </a:xfrm>
          <a:prstGeom prst="rect">
            <a:avLst/>
          </a:prstGeom>
        </p:spPr>
        <p:txBody>
          <a:bodyPr lIns="0" tIns="0" rIns="0" bIns="0" rtlCol="0" anchor="t">
            <a:spAutoFit/>
          </a:bodyPr>
          <a:lstStyle/>
          <a:p>
            <a:pPr marL="669283" lvl="1" indent="-334641" algn="l">
              <a:lnSpc>
                <a:spcPts val="4339"/>
              </a:lnSpc>
              <a:buFont typeface="Arial"/>
              <a:buChar char="•"/>
            </a:pPr>
            <a:r>
              <a:rPr lang="en-US" sz="3099">
                <a:solidFill>
                  <a:srgbClr val="000000"/>
                </a:solidFill>
                <a:latin typeface="Poppins"/>
                <a:ea typeface="Poppins"/>
                <a:cs typeface="Poppins"/>
                <a:sym typeface="Poppins"/>
              </a:rPr>
              <a:t>Sistem adalah kumpulan dari bagian-bagian yang saling berhubungan dan saling bergantung yang diatur sedemikian rupa sehingga menghasilkan suatu kesatuan (Stephen P. Robbins, 1994: 11)</a:t>
            </a:r>
          </a:p>
          <a:p>
            <a:pPr marL="669283" lvl="1" indent="-334641" algn="l">
              <a:lnSpc>
                <a:spcPts val="4339"/>
              </a:lnSpc>
              <a:buFont typeface="Arial"/>
              <a:buChar char="•"/>
            </a:pPr>
            <a:r>
              <a:rPr lang="en-US" sz="3099">
                <a:solidFill>
                  <a:srgbClr val="000000"/>
                </a:solidFill>
                <a:latin typeface="Poppins"/>
                <a:ea typeface="Poppins"/>
                <a:cs typeface="Poppins"/>
                <a:sym typeface="Poppins"/>
              </a:rPr>
              <a:t>Karakteristik unik dari pandangan sistem adalah bagian-bagian yang saling berhubungan di dalam sistem dengan melalui fungsi differensiasi dan integrasi: divisi, departemen, dan unit lainnya yang dipisahkan untuk melaksanakan aktifivitas khusus</a:t>
            </a:r>
          </a:p>
          <a:p>
            <a:pPr marL="669283" lvl="1" indent="-334641" algn="l">
              <a:lnSpc>
                <a:spcPts val="4339"/>
              </a:lnSpc>
              <a:buFont typeface="Arial"/>
              <a:buChar char="•"/>
            </a:pPr>
            <a:r>
              <a:rPr lang="en-US" sz="3099">
                <a:solidFill>
                  <a:srgbClr val="000000"/>
                </a:solidFill>
                <a:latin typeface="Poppins"/>
                <a:ea typeface="Poppins"/>
                <a:cs typeface="Poppins"/>
                <a:sym typeface="Poppins"/>
              </a:rPr>
              <a:t>Sistem terbuka adalah sistem transformasi masukan dan keluaran yang bergantung pada lingkungan untuk kelangsungan hidup organisasi (Stephen P. Robbins, 1994).</a:t>
            </a:r>
          </a:p>
        </p:txBody>
      </p:sp>
      <p:sp>
        <p:nvSpPr>
          <p:cNvPr id="17" name="Freeform 13">
            <a:extLst>
              <a:ext uri="{FF2B5EF4-FFF2-40B4-BE49-F238E27FC236}">
                <a16:creationId xmlns:a16="http://schemas.microsoft.com/office/drawing/2014/main" id="{86853C7C-83E4-42CB-96FE-BF62C8D23A19}"/>
              </a:ext>
            </a:extLst>
          </p:cNvPr>
          <p:cNvSpPr/>
          <p:nvPr/>
        </p:nvSpPr>
        <p:spPr>
          <a:xfrm>
            <a:off x="5562600" y="208295"/>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18" name="Freeform 14">
            <a:extLst>
              <a:ext uri="{FF2B5EF4-FFF2-40B4-BE49-F238E27FC236}">
                <a16:creationId xmlns:a16="http://schemas.microsoft.com/office/drawing/2014/main" id="{A0667BF4-0AA4-4607-BFC6-E1685DF0F132}"/>
              </a:ext>
            </a:extLst>
          </p:cNvPr>
          <p:cNvSpPr/>
          <p:nvPr/>
        </p:nvSpPr>
        <p:spPr>
          <a:xfrm>
            <a:off x="7315200" y="54903"/>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9" name="Freeform 15">
            <a:extLst>
              <a:ext uri="{FF2B5EF4-FFF2-40B4-BE49-F238E27FC236}">
                <a16:creationId xmlns:a16="http://schemas.microsoft.com/office/drawing/2014/main" id="{695377C8-2B84-4AD8-B441-0030CB42EFF7}"/>
              </a:ext>
            </a:extLst>
          </p:cNvPr>
          <p:cNvSpPr/>
          <p:nvPr/>
        </p:nvSpPr>
        <p:spPr>
          <a:xfrm>
            <a:off x="8915400" y="112138"/>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1925" y="2513852"/>
            <a:ext cx="9077593" cy="1273397"/>
            <a:chOff x="0" y="0"/>
            <a:chExt cx="2390806" cy="335380"/>
          </a:xfrm>
        </p:grpSpPr>
        <p:sp>
          <p:nvSpPr>
            <p:cNvPr id="3" name="Freeform 3"/>
            <p:cNvSpPr/>
            <p:nvPr/>
          </p:nvSpPr>
          <p:spPr>
            <a:xfrm>
              <a:off x="0" y="0"/>
              <a:ext cx="2390806" cy="335380"/>
            </a:xfrm>
            <a:custGeom>
              <a:avLst/>
              <a:gdLst/>
              <a:ahLst/>
              <a:cxnLst/>
              <a:rect l="l" t="t" r="r" b="b"/>
              <a:pathLst>
                <a:path w="2390806" h="335380">
                  <a:moveTo>
                    <a:pt x="0" y="0"/>
                  </a:moveTo>
                  <a:lnTo>
                    <a:pt x="2390806" y="0"/>
                  </a:lnTo>
                  <a:lnTo>
                    <a:pt x="2390806" y="335380"/>
                  </a:lnTo>
                  <a:lnTo>
                    <a:pt x="0" y="335380"/>
                  </a:lnTo>
                  <a:close/>
                </a:path>
              </a:pathLst>
            </a:custGeom>
            <a:solidFill>
              <a:srgbClr val="1B3640"/>
            </a:solidFill>
          </p:spPr>
        </p:sp>
        <p:sp>
          <p:nvSpPr>
            <p:cNvPr id="4" name="TextBox 4"/>
            <p:cNvSpPr txBox="1"/>
            <p:nvPr/>
          </p:nvSpPr>
          <p:spPr>
            <a:xfrm>
              <a:off x="0" y="-38100"/>
              <a:ext cx="2390806" cy="37348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800599" y="2592885"/>
            <a:ext cx="8115069" cy="1096011"/>
          </a:xfrm>
          <a:prstGeom prst="rect">
            <a:avLst/>
          </a:prstGeom>
        </p:spPr>
        <p:txBody>
          <a:bodyPr lIns="0" tIns="0" rIns="0" bIns="0" rtlCol="0" anchor="t">
            <a:spAutoFit/>
          </a:bodyPr>
          <a:lstStyle/>
          <a:p>
            <a:pPr marL="0" lvl="0" indent="0" algn="l">
              <a:lnSpc>
                <a:spcPts val="4180"/>
              </a:lnSpc>
              <a:spcBef>
                <a:spcPct val="0"/>
              </a:spcBef>
            </a:pPr>
            <a:r>
              <a:rPr lang="en-US" sz="3800" spc="190">
                <a:solidFill>
                  <a:srgbClr val="FFDE59"/>
                </a:solidFill>
                <a:latin typeface="Poppins Bold"/>
                <a:ea typeface="Poppins Bold"/>
                <a:cs typeface="Poppins Bold"/>
                <a:sym typeface="Poppins Bold"/>
              </a:rPr>
              <a:t>ORGANISASI SEBAGAI SUATU ‘SYSTEM TERBUKA’</a:t>
            </a:r>
          </a:p>
        </p:txBody>
      </p:sp>
      <p:sp>
        <p:nvSpPr>
          <p:cNvPr id="9" name="TextBox 9"/>
          <p:cNvSpPr txBox="1"/>
          <p:nvPr/>
        </p:nvSpPr>
        <p:spPr>
          <a:xfrm>
            <a:off x="1028700" y="4454403"/>
            <a:ext cx="16230600" cy="4293871"/>
          </a:xfrm>
          <a:prstGeom prst="rect">
            <a:avLst/>
          </a:prstGeom>
        </p:spPr>
        <p:txBody>
          <a:bodyPr lIns="0" tIns="0" rIns="0" bIns="0" rtlCol="0" anchor="t">
            <a:spAutoFit/>
          </a:bodyPr>
          <a:lstStyle/>
          <a:p>
            <a:pPr marL="582925" lvl="1" indent="-291463" algn="l">
              <a:lnSpc>
                <a:spcPts val="3779"/>
              </a:lnSpc>
              <a:buFont typeface="Arial"/>
              <a:buChar char="•"/>
            </a:pPr>
            <a:r>
              <a:rPr lang="en-US" sz="2699">
                <a:solidFill>
                  <a:srgbClr val="000000"/>
                </a:solidFill>
                <a:latin typeface="Poppins"/>
                <a:ea typeface="Poppins"/>
                <a:cs typeface="Poppins"/>
                <a:sym typeface="Poppins"/>
              </a:rPr>
              <a:t>Organisasi sebagai system terbuka setelah aspek lingkungan menjadi perhatian khusus, hal tersebut menjadi alasan pada pendekatan organisasi modern.</a:t>
            </a:r>
          </a:p>
          <a:p>
            <a:pPr marL="582925" lvl="1" indent="-291463" algn="l">
              <a:lnSpc>
                <a:spcPts val="3779"/>
              </a:lnSpc>
              <a:buFont typeface="Arial"/>
              <a:buChar char="•"/>
            </a:pPr>
            <a:r>
              <a:rPr lang="en-US" sz="2699">
                <a:solidFill>
                  <a:srgbClr val="000000"/>
                </a:solidFill>
                <a:latin typeface="Poppins"/>
                <a:ea typeface="Poppins"/>
                <a:cs typeface="Poppins"/>
                <a:sym typeface="Poppins"/>
              </a:rPr>
              <a:t>Organisasi sebagai suatu system terbuka berarti bahwa organisasi merupakan bagian atau sub-sistem dari lingkungannya, sehingga organisasi bisa dipengaruhi maupun mempengaruhi leingkungannya</a:t>
            </a:r>
          </a:p>
          <a:p>
            <a:pPr marL="582925" lvl="1" indent="-291463" algn="l">
              <a:lnSpc>
                <a:spcPts val="3779"/>
              </a:lnSpc>
              <a:buFont typeface="Arial"/>
              <a:buChar char="•"/>
            </a:pPr>
            <a:r>
              <a:rPr lang="en-US" sz="2699">
                <a:solidFill>
                  <a:srgbClr val="000000"/>
                </a:solidFill>
                <a:latin typeface="Poppins"/>
                <a:ea typeface="Poppins"/>
                <a:cs typeface="Poppins"/>
                <a:sym typeface="Poppins"/>
              </a:rPr>
              <a:t>Pendekatan-pendekatan sebelumnya selalu memandang organisasi sebagai system tertutup yang tidak dipengaruhi oleh keadaan lingkungannya.</a:t>
            </a:r>
          </a:p>
          <a:p>
            <a:pPr marL="582925" lvl="1" indent="-291463" algn="l">
              <a:lnSpc>
                <a:spcPts val="3779"/>
              </a:lnSpc>
              <a:buFont typeface="Arial"/>
              <a:buChar char="•"/>
            </a:pPr>
            <a:r>
              <a:rPr lang="en-US" sz="2699">
                <a:solidFill>
                  <a:srgbClr val="000000"/>
                </a:solidFill>
                <a:latin typeface="Poppins"/>
                <a:ea typeface="Poppins"/>
                <a:cs typeface="Poppins"/>
                <a:sym typeface="Poppins"/>
              </a:rPr>
              <a:t>Keterbukaan dan ketergantungan organisasi terhadap lingkungannya menyebabkan bentuk organisasi harus disesuaikan dengan lingkungan Dimana organisasi itu berada.</a:t>
            </a:r>
          </a:p>
        </p:txBody>
      </p:sp>
      <p:sp>
        <p:nvSpPr>
          <p:cNvPr id="10" name="AutoShape 10"/>
          <p:cNvSpPr/>
          <p:nvPr/>
        </p:nvSpPr>
        <p:spPr>
          <a:xfrm flipV="1">
            <a:off x="74" y="10225088"/>
            <a:ext cx="18288000" cy="19050"/>
          </a:xfrm>
          <a:prstGeom prst="line">
            <a:avLst/>
          </a:prstGeom>
          <a:ln w="142875" cap="flat">
            <a:solidFill>
              <a:srgbClr val="EC791E"/>
            </a:solidFill>
            <a:prstDash val="solid"/>
            <a:headEnd type="none" w="sm" len="sm"/>
            <a:tailEnd type="none" w="sm" len="sm"/>
          </a:ln>
        </p:spPr>
      </p:sp>
      <p:sp>
        <p:nvSpPr>
          <p:cNvPr id="11" name="Freeform 13">
            <a:extLst>
              <a:ext uri="{FF2B5EF4-FFF2-40B4-BE49-F238E27FC236}">
                <a16:creationId xmlns:a16="http://schemas.microsoft.com/office/drawing/2014/main" id="{5ECB35CB-8D02-486F-950E-81F601F30B3B}"/>
              </a:ext>
            </a:extLst>
          </p:cNvPr>
          <p:cNvSpPr/>
          <p:nvPr/>
        </p:nvSpPr>
        <p:spPr>
          <a:xfrm>
            <a:off x="6172200" y="208295"/>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12" name="Freeform 14">
            <a:extLst>
              <a:ext uri="{FF2B5EF4-FFF2-40B4-BE49-F238E27FC236}">
                <a16:creationId xmlns:a16="http://schemas.microsoft.com/office/drawing/2014/main" id="{0DF3003B-ECDB-4BEB-A0B1-8BA28CDA4A7F}"/>
              </a:ext>
            </a:extLst>
          </p:cNvPr>
          <p:cNvSpPr/>
          <p:nvPr/>
        </p:nvSpPr>
        <p:spPr>
          <a:xfrm>
            <a:off x="7924800" y="54903"/>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3" name="Freeform 15">
            <a:extLst>
              <a:ext uri="{FF2B5EF4-FFF2-40B4-BE49-F238E27FC236}">
                <a16:creationId xmlns:a16="http://schemas.microsoft.com/office/drawing/2014/main" id="{89A6BE8C-44D7-44FB-9CE2-8F88528033E3}"/>
              </a:ext>
            </a:extLst>
          </p:cNvPr>
          <p:cNvSpPr/>
          <p:nvPr/>
        </p:nvSpPr>
        <p:spPr>
          <a:xfrm>
            <a:off x="9525000" y="112138"/>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75484"/>
            <a:ext cx="18288000" cy="1478191"/>
            <a:chOff x="0" y="0"/>
            <a:chExt cx="24384000" cy="1970922"/>
          </a:xfrm>
        </p:grpSpPr>
        <p:pic>
          <p:nvPicPr>
            <p:cNvPr id="3" name="Picture 3"/>
            <p:cNvPicPr>
              <a:picLocks noChangeAspect="1"/>
            </p:cNvPicPr>
            <p:nvPr/>
          </p:nvPicPr>
          <p:blipFill>
            <a:blip r:embed="rId2"/>
            <a:srcRect t="18966" b="18966"/>
            <a:stretch>
              <a:fillRect/>
            </a:stretch>
          </p:blipFill>
          <p:spPr>
            <a:xfrm>
              <a:off x="0" y="0"/>
              <a:ext cx="4775200" cy="1970922"/>
            </a:xfrm>
            <a:prstGeom prst="rect">
              <a:avLst/>
            </a:prstGeom>
          </p:spPr>
        </p:pic>
        <p:pic>
          <p:nvPicPr>
            <p:cNvPr id="4" name="Picture 4"/>
            <p:cNvPicPr>
              <a:picLocks noChangeAspect="1"/>
            </p:cNvPicPr>
            <p:nvPr/>
          </p:nvPicPr>
          <p:blipFill>
            <a:blip r:embed="rId3"/>
            <a:srcRect t="19044" b="19044"/>
            <a:stretch>
              <a:fillRect/>
            </a:stretch>
          </p:blipFill>
          <p:spPr>
            <a:xfrm>
              <a:off x="4902200" y="0"/>
              <a:ext cx="4775200" cy="1970922"/>
            </a:xfrm>
            <a:prstGeom prst="rect">
              <a:avLst/>
            </a:prstGeom>
          </p:spPr>
        </p:pic>
        <p:pic>
          <p:nvPicPr>
            <p:cNvPr id="5" name="Picture 5"/>
            <p:cNvPicPr>
              <a:picLocks noChangeAspect="1"/>
            </p:cNvPicPr>
            <p:nvPr/>
          </p:nvPicPr>
          <p:blipFill>
            <a:blip r:embed="rId4"/>
            <a:srcRect t="19054" b="19054"/>
            <a:stretch>
              <a:fillRect/>
            </a:stretch>
          </p:blipFill>
          <p:spPr>
            <a:xfrm>
              <a:off x="9804400" y="0"/>
              <a:ext cx="4775200" cy="1970922"/>
            </a:xfrm>
            <a:prstGeom prst="rect">
              <a:avLst/>
            </a:prstGeom>
          </p:spPr>
        </p:pic>
        <p:pic>
          <p:nvPicPr>
            <p:cNvPr id="6" name="Picture 6"/>
            <p:cNvPicPr>
              <a:picLocks noChangeAspect="1"/>
            </p:cNvPicPr>
            <p:nvPr/>
          </p:nvPicPr>
          <p:blipFill>
            <a:blip r:embed="rId5"/>
            <a:srcRect t="19044" b="19044"/>
            <a:stretch>
              <a:fillRect/>
            </a:stretch>
          </p:blipFill>
          <p:spPr>
            <a:xfrm>
              <a:off x="14706600" y="0"/>
              <a:ext cx="4775200" cy="1970922"/>
            </a:xfrm>
            <a:prstGeom prst="rect">
              <a:avLst/>
            </a:prstGeom>
          </p:spPr>
        </p:pic>
        <p:pic>
          <p:nvPicPr>
            <p:cNvPr id="7" name="Picture 7"/>
            <p:cNvPicPr>
              <a:picLocks noChangeAspect="1"/>
            </p:cNvPicPr>
            <p:nvPr/>
          </p:nvPicPr>
          <p:blipFill>
            <a:blip r:embed="rId6"/>
            <a:srcRect t="20805" b="20805"/>
            <a:stretch>
              <a:fillRect/>
            </a:stretch>
          </p:blipFill>
          <p:spPr>
            <a:xfrm>
              <a:off x="19608800" y="0"/>
              <a:ext cx="4775200" cy="1970922"/>
            </a:xfrm>
            <a:prstGeom prst="rect">
              <a:avLst/>
            </a:prstGeom>
          </p:spPr>
        </p:pic>
      </p:grpSp>
      <p:sp>
        <p:nvSpPr>
          <p:cNvPr id="8" name="AutoShape 8"/>
          <p:cNvSpPr/>
          <p:nvPr/>
        </p:nvSpPr>
        <p:spPr>
          <a:xfrm flipV="1">
            <a:off x="74" y="10215563"/>
            <a:ext cx="18288000" cy="19050"/>
          </a:xfrm>
          <a:prstGeom prst="line">
            <a:avLst/>
          </a:prstGeom>
          <a:ln w="142875" cap="flat">
            <a:solidFill>
              <a:srgbClr val="EC791E"/>
            </a:solidFill>
            <a:prstDash val="solid"/>
            <a:headEnd type="none" w="sm" len="sm"/>
            <a:tailEnd type="none" w="sm" len="sm"/>
          </a:ln>
        </p:spPr>
      </p:sp>
      <p:sp>
        <p:nvSpPr>
          <p:cNvPr id="9" name="TextBox 9"/>
          <p:cNvSpPr txBox="1"/>
          <p:nvPr/>
        </p:nvSpPr>
        <p:spPr>
          <a:xfrm>
            <a:off x="1028700" y="2201634"/>
            <a:ext cx="16556659" cy="6207125"/>
          </a:xfrm>
          <a:prstGeom prst="rect">
            <a:avLst/>
          </a:prstGeom>
        </p:spPr>
        <p:txBody>
          <a:bodyPr lIns="0" tIns="0" rIns="0" bIns="0" rtlCol="0" anchor="t">
            <a:spAutoFit/>
          </a:bodyPr>
          <a:lstStyle/>
          <a:p>
            <a:pPr marL="755651" lvl="1" indent="-377825" algn="l">
              <a:lnSpc>
                <a:spcPts val="4900"/>
              </a:lnSpc>
              <a:buFont typeface="Arial"/>
              <a:buChar char="•"/>
            </a:pPr>
            <a:r>
              <a:rPr lang="en-US" sz="3500">
                <a:solidFill>
                  <a:srgbClr val="1B3640"/>
                </a:solidFill>
                <a:latin typeface="Poppins"/>
                <a:ea typeface="Poppins"/>
                <a:cs typeface="Poppins"/>
                <a:sym typeface="Poppins"/>
              </a:rPr>
              <a:t>Pendekatan system selalu berangkat dari kerangka kerja:</a:t>
            </a:r>
          </a:p>
          <a:p>
            <a:pPr algn="l">
              <a:lnSpc>
                <a:spcPts val="4900"/>
              </a:lnSpc>
            </a:pPr>
            <a:r>
              <a:rPr lang="en-US" sz="3500">
                <a:solidFill>
                  <a:srgbClr val="1B3640"/>
                </a:solidFill>
                <a:latin typeface="Poppins"/>
                <a:ea typeface="Poppins"/>
                <a:cs typeface="Poppins"/>
                <a:sym typeface="Poppins"/>
              </a:rPr>
              <a:t>             Input -&gt; process -&gt; output -&gt; outcome -&gt; impact</a:t>
            </a:r>
          </a:p>
          <a:p>
            <a:pPr algn="l">
              <a:lnSpc>
                <a:spcPts val="4900"/>
              </a:lnSpc>
            </a:pPr>
            <a:endParaRPr lang="en-US" sz="3500">
              <a:solidFill>
                <a:srgbClr val="1B3640"/>
              </a:solidFill>
              <a:latin typeface="Poppins"/>
              <a:ea typeface="Poppins"/>
              <a:cs typeface="Poppins"/>
              <a:sym typeface="Poppins"/>
            </a:endParaRPr>
          </a:p>
          <a:p>
            <a:pPr marL="755651" lvl="1" indent="-377825" algn="l">
              <a:lnSpc>
                <a:spcPts val="4900"/>
              </a:lnSpc>
              <a:buFont typeface="Arial"/>
              <a:buChar char="•"/>
            </a:pPr>
            <a:r>
              <a:rPr lang="en-US" sz="3500">
                <a:solidFill>
                  <a:srgbClr val="1B3640"/>
                </a:solidFill>
                <a:latin typeface="Poppins"/>
                <a:ea typeface="Poppins"/>
                <a:cs typeface="Poppins"/>
                <a:sym typeface="Poppins"/>
              </a:rPr>
              <a:t>Organisasi sebagai suatu system terbuka yang terdiri dari elemen-elemen yang saling berhubungan, didalamnya memerlukan input, melakukan transformasi input menjadi output dan dikeluarkan pada lingkungan diluar organisasi</a:t>
            </a:r>
          </a:p>
          <a:p>
            <a:pPr algn="l">
              <a:lnSpc>
                <a:spcPts val="4900"/>
              </a:lnSpc>
            </a:pPr>
            <a:endParaRPr lang="en-US" sz="3500">
              <a:solidFill>
                <a:srgbClr val="1B3640"/>
              </a:solidFill>
              <a:latin typeface="Poppins"/>
              <a:ea typeface="Poppins"/>
              <a:cs typeface="Poppins"/>
              <a:sym typeface="Poppins"/>
            </a:endParaRPr>
          </a:p>
          <a:p>
            <a:pPr marL="755651" lvl="1" indent="-377825" algn="l">
              <a:lnSpc>
                <a:spcPts val="4900"/>
              </a:lnSpc>
              <a:buFont typeface="Arial"/>
              <a:buChar char="•"/>
            </a:pPr>
            <a:r>
              <a:rPr lang="en-US" sz="3500">
                <a:solidFill>
                  <a:srgbClr val="1B3640"/>
                </a:solidFill>
                <a:latin typeface="Poppins"/>
                <a:ea typeface="Poppins"/>
                <a:cs typeface="Poppins"/>
                <a:sym typeface="Poppins"/>
              </a:rPr>
              <a:t>Di dalam tiap tahapannya, para anggota organisasi memainkan perannya masing-masing</a:t>
            </a:r>
          </a:p>
        </p:txBody>
      </p:sp>
      <p:sp>
        <p:nvSpPr>
          <p:cNvPr id="13" name="Freeform 13">
            <a:extLst>
              <a:ext uri="{FF2B5EF4-FFF2-40B4-BE49-F238E27FC236}">
                <a16:creationId xmlns:a16="http://schemas.microsoft.com/office/drawing/2014/main" id="{7B32E99C-A0DD-42C1-9864-BFF5B2E64883}"/>
              </a:ext>
            </a:extLst>
          </p:cNvPr>
          <p:cNvSpPr/>
          <p:nvPr/>
        </p:nvSpPr>
        <p:spPr>
          <a:xfrm>
            <a:off x="6477000" y="208295"/>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7"/>
            <a:stretch>
              <a:fillRect/>
            </a:stretch>
          </a:blipFill>
        </p:spPr>
      </p:sp>
      <p:sp>
        <p:nvSpPr>
          <p:cNvPr id="14" name="Freeform 14">
            <a:extLst>
              <a:ext uri="{FF2B5EF4-FFF2-40B4-BE49-F238E27FC236}">
                <a16:creationId xmlns:a16="http://schemas.microsoft.com/office/drawing/2014/main" id="{F1018CBE-4153-4CC4-BAFE-F0C6B4E340BE}"/>
              </a:ext>
            </a:extLst>
          </p:cNvPr>
          <p:cNvSpPr/>
          <p:nvPr/>
        </p:nvSpPr>
        <p:spPr>
          <a:xfrm>
            <a:off x="8229600" y="54903"/>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8"/>
            <a:stretch>
              <a:fillRect/>
            </a:stretch>
          </a:blipFill>
        </p:spPr>
      </p:sp>
      <p:sp>
        <p:nvSpPr>
          <p:cNvPr id="15" name="Freeform 15">
            <a:extLst>
              <a:ext uri="{FF2B5EF4-FFF2-40B4-BE49-F238E27FC236}">
                <a16:creationId xmlns:a16="http://schemas.microsoft.com/office/drawing/2014/main" id="{7096B6E5-858B-41BE-B493-155DC890F600}"/>
              </a:ext>
            </a:extLst>
          </p:cNvPr>
          <p:cNvSpPr/>
          <p:nvPr/>
        </p:nvSpPr>
        <p:spPr>
          <a:xfrm>
            <a:off x="9829800" y="112138"/>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9"/>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95585" y="1675020"/>
            <a:ext cx="12008069" cy="756929"/>
            <a:chOff x="0" y="0"/>
            <a:chExt cx="3162619" cy="199356"/>
          </a:xfrm>
        </p:grpSpPr>
        <p:sp>
          <p:nvSpPr>
            <p:cNvPr id="3" name="Freeform 3"/>
            <p:cNvSpPr/>
            <p:nvPr/>
          </p:nvSpPr>
          <p:spPr>
            <a:xfrm>
              <a:off x="0" y="0"/>
              <a:ext cx="3162619" cy="199356"/>
            </a:xfrm>
            <a:custGeom>
              <a:avLst/>
              <a:gdLst/>
              <a:ahLst/>
              <a:cxnLst/>
              <a:rect l="l" t="t" r="r" b="b"/>
              <a:pathLst>
                <a:path w="3162619" h="199356">
                  <a:moveTo>
                    <a:pt x="0" y="0"/>
                  </a:moveTo>
                  <a:lnTo>
                    <a:pt x="3162619" y="0"/>
                  </a:lnTo>
                  <a:lnTo>
                    <a:pt x="3162619" y="199356"/>
                  </a:lnTo>
                  <a:lnTo>
                    <a:pt x="0" y="199356"/>
                  </a:lnTo>
                  <a:close/>
                </a:path>
              </a:pathLst>
            </a:custGeom>
            <a:solidFill>
              <a:srgbClr val="1B3640"/>
            </a:solidFill>
          </p:spPr>
        </p:sp>
        <p:sp>
          <p:nvSpPr>
            <p:cNvPr id="4" name="TextBox 4"/>
            <p:cNvSpPr txBox="1"/>
            <p:nvPr/>
          </p:nvSpPr>
          <p:spPr>
            <a:xfrm>
              <a:off x="0" y="-38100"/>
              <a:ext cx="3162619" cy="23745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95585" y="2336060"/>
            <a:ext cx="12008069" cy="1072240"/>
            <a:chOff x="0" y="0"/>
            <a:chExt cx="3162619" cy="282401"/>
          </a:xfrm>
        </p:grpSpPr>
        <p:sp>
          <p:nvSpPr>
            <p:cNvPr id="6" name="Freeform 6"/>
            <p:cNvSpPr/>
            <p:nvPr/>
          </p:nvSpPr>
          <p:spPr>
            <a:xfrm>
              <a:off x="0" y="0"/>
              <a:ext cx="3162619" cy="282401"/>
            </a:xfrm>
            <a:custGeom>
              <a:avLst/>
              <a:gdLst/>
              <a:ahLst/>
              <a:cxnLst/>
              <a:rect l="l" t="t" r="r" b="b"/>
              <a:pathLst>
                <a:path w="3162619" h="282401">
                  <a:moveTo>
                    <a:pt x="0" y="0"/>
                  </a:moveTo>
                  <a:lnTo>
                    <a:pt x="3162619" y="0"/>
                  </a:lnTo>
                  <a:lnTo>
                    <a:pt x="3162619" y="282401"/>
                  </a:lnTo>
                  <a:lnTo>
                    <a:pt x="0" y="282401"/>
                  </a:lnTo>
                  <a:close/>
                </a:path>
              </a:pathLst>
            </a:custGeom>
            <a:solidFill>
              <a:srgbClr val="FFDE59"/>
            </a:solidFill>
          </p:spPr>
        </p:sp>
        <p:sp>
          <p:nvSpPr>
            <p:cNvPr id="7" name="TextBox 7"/>
            <p:cNvSpPr txBox="1"/>
            <p:nvPr/>
          </p:nvSpPr>
          <p:spPr>
            <a:xfrm>
              <a:off x="0" y="-38100"/>
              <a:ext cx="3162619" cy="320501"/>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078200" y="4794680"/>
            <a:ext cx="5231810" cy="4496086"/>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D9D9D9"/>
              </a:solidFill>
              <a:prstDash val="solid"/>
              <a:miter/>
            </a:ln>
          </p:spPr>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6086166" y="9462743"/>
            <a:ext cx="5231810" cy="4496086"/>
            <a:chOff x="0" y="0"/>
            <a:chExt cx="812800" cy="698500"/>
          </a:xfrm>
        </p:grpSpPr>
        <p:sp>
          <p:nvSpPr>
            <p:cNvPr id="14" name="Freeform 1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DE59"/>
            </a:solidFill>
            <a:ln cap="sq">
              <a:noFill/>
              <a:prstDash val="solid"/>
              <a:miter/>
            </a:ln>
          </p:spPr>
        </p:sp>
        <p:sp>
          <p:nvSpPr>
            <p:cNvPr id="15" name="TextBox 1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6" name="AutoShape 16"/>
          <p:cNvSpPr/>
          <p:nvPr/>
        </p:nvSpPr>
        <p:spPr>
          <a:xfrm flipV="1">
            <a:off x="-74" y="10234613"/>
            <a:ext cx="18288000" cy="19050"/>
          </a:xfrm>
          <a:prstGeom prst="line">
            <a:avLst/>
          </a:prstGeom>
          <a:ln w="142875" cap="flat">
            <a:solidFill>
              <a:srgbClr val="EC791E"/>
            </a:solidFill>
            <a:prstDash val="solid"/>
            <a:headEnd type="none" w="sm" len="sm"/>
            <a:tailEnd type="none" w="sm" len="sm"/>
          </a:ln>
        </p:spPr>
      </p:sp>
      <p:sp>
        <p:nvSpPr>
          <p:cNvPr id="17" name="TextBox 17"/>
          <p:cNvSpPr txBox="1"/>
          <p:nvPr/>
        </p:nvSpPr>
        <p:spPr>
          <a:xfrm>
            <a:off x="1788218" y="1723285"/>
            <a:ext cx="10979138" cy="603250"/>
          </a:xfrm>
          <a:prstGeom prst="rect">
            <a:avLst/>
          </a:prstGeom>
        </p:spPr>
        <p:txBody>
          <a:bodyPr lIns="0" tIns="0" rIns="0" bIns="0" rtlCol="0" anchor="t">
            <a:spAutoFit/>
          </a:bodyPr>
          <a:lstStyle/>
          <a:p>
            <a:pPr marL="0" lvl="0" indent="0" algn="l">
              <a:lnSpc>
                <a:spcPts val="4399"/>
              </a:lnSpc>
              <a:spcBef>
                <a:spcPct val="0"/>
              </a:spcBef>
            </a:pPr>
            <a:r>
              <a:rPr lang="en-US" sz="3999" spc="399">
                <a:solidFill>
                  <a:srgbClr val="FFFFFF"/>
                </a:solidFill>
                <a:latin typeface="Poppins Italics"/>
                <a:ea typeface="Poppins Italics"/>
                <a:cs typeface="Poppins Italics"/>
                <a:sym typeface="Poppins Italics"/>
              </a:rPr>
              <a:t>Interaksi Actor:</a:t>
            </a:r>
          </a:p>
        </p:txBody>
      </p:sp>
      <p:sp>
        <p:nvSpPr>
          <p:cNvPr id="18" name="TextBox 18"/>
          <p:cNvSpPr txBox="1"/>
          <p:nvPr/>
        </p:nvSpPr>
        <p:spPr>
          <a:xfrm>
            <a:off x="1630074" y="2471035"/>
            <a:ext cx="10979138" cy="831850"/>
          </a:xfrm>
          <a:prstGeom prst="rect">
            <a:avLst/>
          </a:prstGeom>
        </p:spPr>
        <p:txBody>
          <a:bodyPr lIns="0" tIns="0" rIns="0" bIns="0" rtlCol="0" anchor="t">
            <a:spAutoFit/>
          </a:bodyPr>
          <a:lstStyle/>
          <a:p>
            <a:pPr marL="0" lvl="0" indent="0" algn="l">
              <a:lnSpc>
                <a:spcPts val="6049"/>
              </a:lnSpc>
              <a:spcBef>
                <a:spcPct val="0"/>
              </a:spcBef>
            </a:pPr>
            <a:r>
              <a:rPr lang="en-US" sz="5499" spc="137">
                <a:solidFill>
                  <a:srgbClr val="1B3640"/>
                </a:solidFill>
                <a:latin typeface="Poppins Bold"/>
                <a:ea typeface="Poppins Bold"/>
                <a:cs typeface="Poppins Bold"/>
                <a:sym typeface="Poppins Bold"/>
              </a:rPr>
              <a:t>KOMUNIKASI</a:t>
            </a:r>
          </a:p>
        </p:txBody>
      </p:sp>
      <p:sp>
        <p:nvSpPr>
          <p:cNvPr id="22" name="TextBox 22"/>
          <p:cNvSpPr txBox="1"/>
          <p:nvPr/>
        </p:nvSpPr>
        <p:spPr>
          <a:xfrm>
            <a:off x="307513" y="3651680"/>
            <a:ext cx="16866759" cy="6286501"/>
          </a:xfrm>
          <a:prstGeom prst="rect">
            <a:avLst/>
          </a:prstGeom>
        </p:spPr>
        <p:txBody>
          <a:bodyPr lIns="0" tIns="0" rIns="0" bIns="0" rtlCol="0" anchor="t">
            <a:spAutoFit/>
          </a:bodyPr>
          <a:lstStyle/>
          <a:p>
            <a:pPr marL="647694" lvl="1" indent="-323847" algn="l">
              <a:lnSpc>
                <a:spcPts val="4199"/>
              </a:lnSpc>
              <a:buFont typeface="Arial"/>
              <a:buChar char="•"/>
            </a:pPr>
            <a:r>
              <a:rPr lang="en-US" sz="2999">
                <a:solidFill>
                  <a:srgbClr val="000000"/>
                </a:solidFill>
                <a:latin typeface="Poppins"/>
                <a:ea typeface="Poppins"/>
                <a:cs typeface="Poppins"/>
                <a:sym typeface="Poppins"/>
              </a:rPr>
              <a:t>Dalam organisasi, setiap orang melakukan komunikasi, baik pimpinan lini pertama, pimpinan menengah, maupun pimpinan puncak </a:t>
            </a:r>
          </a:p>
          <a:p>
            <a:pPr marL="647694" lvl="1" indent="-323847" algn="l">
              <a:lnSpc>
                <a:spcPts val="4199"/>
              </a:lnSpc>
              <a:buFont typeface="Arial"/>
              <a:buChar char="•"/>
            </a:pPr>
            <a:r>
              <a:rPr lang="en-US" sz="2999">
                <a:solidFill>
                  <a:srgbClr val="000000"/>
                </a:solidFill>
                <a:latin typeface="Poppins"/>
                <a:ea typeface="Poppins"/>
                <a:cs typeface="Poppins"/>
                <a:sym typeface="Poppins"/>
              </a:rPr>
              <a:t>Untuk menjalankan fungsi perencanaan dan pengendalian, orang harus banyak berkomunikasi </a:t>
            </a:r>
          </a:p>
          <a:p>
            <a:pPr marL="647694" lvl="1" indent="-323847" algn="l">
              <a:lnSpc>
                <a:spcPts val="4199"/>
              </a:lnSpc>
              <a:buFont typeface="Arial"/>
              <a:buChar char="•"/>
            </a:pPr>
            <a:r>
              <a:rPr lang="en-US" sz="2999">
                <a:solidFill>
                  <a:srgbClr val="000000"/>
                </a:solidFill>
                <a:latin typeface="Poppins"/>
                <a:ea typeface="Poppins"/>
                <a:cs typeface="Poppins"/>
                <a:sym typeface="Poppins"/>
              </a:rPr>
              <a:t>Memecahkan persoalan, mengambil keputusan, menyusun pengembangan organisasila organisasi dan mengembangkan organisasi, orang perlu banyak berkomunikasi, baik dengan pimpinan, teman sejawat ataupun dengan staf</a:t>
            </a:r>
          </a:p>
          <a:p>
            <a:pPr marL="647694" lvl="1" indent="-323847" algn="l">
              <a:lnSpc>
                <a:spcPts val="4199"/>
              </a:lnSpc>
              <a:buFont typeface="Arial"/>
              <a:buChar char="•"/>
            </a:pPr>
            <a:r>
              <a:rPr lang="en-US" sz="2999">
                <a:solidFill>
                  <a:srgbClr val="000000"/>
                </a:solidFill>
                <a:latin typeface="Poppins"/>
                <a:ea typeface="Poppins"/>
                <a:cs typeface="Poppins"/>
                <a:sym typeface="Poppins"/>
              </a:rPr>
              <a:t>Komunikasi itu terjadi antar orang (interpersonal), misalnya antara seorang pimpinan dan staf atau antar rekan kerja atau bersifat keorganisasian (kelembagaan) dan menyangkut tiga atau empat jenjang dalam hirarki, misalnya manajemen puncak menyampaikan kebijakan organisasi kepada semua jenjang organisasi, melewati pimpinan, supervisor, dan foreman atau mandor </a:t>
            </a:r>
          </a:p>
        </p:txBody>
      </p:sp>
      <p:sp>
        <p:nvSpPr>
          <p:cNvPr id="23" name="Freeform 13">
            <a:extLst>
              <a:ext uri="{FF2B5EF4-FFF2-40B4-BE49-F238E27FC236}">
                <a16:creationId xmlns:a16="http://schemas.microsoft.com/office/drawing/2014/main" id="{A4601816-7661-4E48-9F7E-E3A2A639CA8A}"/>
              </a:ext>
            </a:extLst>
          </p:cNvPr>
          <p:cNvSpPr/>
          <p:nvPr/>
        </p:nvSpPr>
        <p:spPr>
          <a:xfrm>
            <a:off x="6781800" y="115292"/>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24" name="Freeform 14">
            <a:extLst>
              <a:ext uri="{FF2B5EF4-FFF2-40B4-BE49-F238E27FC236}">
                <a16:creationId xmlns:a16="http://schemas.microsoft.com/office/drawing/2014/main" id="{F02F55F4-4606-4423-8683-9D32C46E8F51}"/>
              </a:ext>
            </a:extLst>
          </p:cNvPr>
          <p:cNvSpPr/>
          <p:nvPr/>
        </p:nvSpPr>
        <p:spPr>
          <a:xfrm>
            <a:off x="8534400" y="54903"/>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25" name="Freeform 15">
            <a:extLst>
              <a:ext uri="{FF2B5EF4-FFF2-40B4-BE49-F238E27FC236}">
                <a16:creationId xmlns:a16="http://schemas.microsoft.com/office/drawing/2014/main" id="{BB79A9F2-B205-4254-A20F-7212C127E486}"/>
              </a:ext>
            </a:extLst>
          </p:cNvPr>
          <p:cNvSpPr/>
          <p:nvPr/>
        </p:nvSpPr>
        <p:spPr>
          <a:xfrm>
            <a:off x="10134600" y="19135"/>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40040" y="2465140"/>
            <a:ext cx="12008069" cy="1072240"/>
            <a:chOff x="0" y="0"/>
            <a:chExt cx="3162619" cy="282401"/>
          </a:xfrm>
        </p:grpSpPr>
        <p:sp>
          <p:nvSpPr>
            <p:cNvPr id="3" name="Freeform 3"/>
            <p:cNvSpPr/>
            <p:nvPr/>
          </p:nvSpPr>
          <p:spPr>
            <a:xfrm>
              <a:off x="0" y="0"/>
              <a:ext cx="3162619" cy="282401"/>
            </a:xfrm>
            <a:custGeom>
              <a:avLst/>
              <a:gdLst/>
              <a:ahLst/>
              <a:cxnLst/>
              <a:rect l="l" t="t" r="r" b="b"/>
              <a:pathLst>
                <a:path w="3162619" h="282401">
                  <a:moveTo>
                    <a:pt x="0" y="0"/>
                  </a:moveTo>
                  <a:lnTo>
                    <a:pt x="3162619" y="0"/>
                  </a:lnTo>
                  <a:lnTo>
                    <a:pt x="3162619" y="282401"/>
                  </a:lnTo>
                  <a:lnTo>
                    <a:pt x="0" y="282401"/>
                  </a:lnTo>
                  <a:close/>
                </a:path>
              </a:pathLst>
            </a:custGeom>
            <a:solidFill>
              <a:srgbClr val="EC791E"/>
            </a:solidFill>
          </p:spPr>
        </p:sp>
        <p:sp>
          <p:nvSpPr>
            <p:cNvPr id="4" name="TextBox 4"/>
            <p:cNvSpPr txBox="1"/>
            <p:nvPr/>
          </p:nvSpPr>
          <p:spPr>
            <a:xfrm>
              <a:off x="0" y="-38100"/>
              <a:ext cx="3162619" cy="320501"/>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5299427" y="4676225"/>
            <a:ext cx="5231810" cy="4496086"/>
            <a:chOff x="0" y="0"/>
            <a:chExt cx="812800" cy="698500"/>
          </a:xfrm>
        </p:grpSpPr>
        <p:sp>
          <p:nvSpPr>
            <p:cNvPr id="6" name="Freeform 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D9D9D9"/>
              </a:solidFill>
              <a:prstDash val="solid"/>
              <a:miter/>
            </a:ln>
          </p:spPr>
        </p:sp>
        <p:sp>
          <p:nvSpPr>
            <p:cNvPr id="7" name="TextBox 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8" name="Group 8"/>
          <p:cNvGrpSpPr>
            <a:grpSpLocks noChangeAspect="1"/>
          </p:cNvGrpSpPr>
          <p:nvPr/>
        </p:nvGrpSpPr>
        <p:grpSpPr>
          <a:xfrm>
            <a:off x="11241109" y="7012094"/>
            <a:ext cx="5231810" cy="4530511"/>
            <a:chOff x="0" y="0"/>
            <a:chExt cx="4282440" cy="3708400"/>
          </a:xfrm>
        </p:grpSpPr>
        <p:sp>
          <p:nvSpPr>
            <p:cNvPr id="9" name="Freeform 9"/>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F6D1"/>
            </a:solidFill>
            <a:ln w="12700">
              <a:solidFill>
                <a:schemeClr val="accent6">
                  <a:lumMod val="20000"/>
                  <a:lumOff val="80000"/>
                </a:schemeClr>
              </a:solidFill>
            </a:ln>
          </p:spPr>
        </p:sp>
      </p:grpSp>
      <p:grpSp>
        <p:nvGrpSpPr>
          <p:cNvPr id="10" name="Group 10"/>
          <p:cNvGrpSpPr/>
          <p:nvPr/>
        </p:nvGrpSpPr>
        <p:grpSpPr>
          <a:xfrm>
            <a:off x="15299427" y="9344289"/>
            <a:ext cx="5231810" cy="4496086"/>
            <a:chOff x="0" y="0"/>
            <a:chExt cx="812800" cy="698500"/>
          </a:xfrm>
        </p:grpSpPr>
        <p:sp>
          <p:nvSpPr>
            <p:cNvPr id="11" name="Freeform 1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DE59"/>
            </a:solidFill>
            <a:ln cap="sq">
              <a:noFill/>
              <a:prstDash val="solid"/>
              <a:miter/>
            </a:ln>
          </p:spPr>
        </p:sp>
        <p:sp>
          <p:nvSpPr>
            <p:cNvPr id="12" name="TextBox 1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3" name="AutoShape 13"/>
          <p:cNvSpPr/>
          <p:nvPr/>
        </p:nvSpPr>
        <p:spPr>
          <a:xfrm flipV="1">
            <a:off x="9294" y="10215563"/>
            <a:ext cx="18288000" cy="19050"/>
          </a:xfrm>
          <a:prstGeom prst="line">
            <a:avLst/>
          </a:prstGeom>
          <a:ln w="142875" cap="flat">
            <a:solidFill>
              <a:srgbClr val="EC791E"/>
            </a:solidFill>
            <a:prstDash val="solid"/>
            <a:headEnd type="none" w="sm" len="sm"/>
            <a:tailEnd type="none" w="sm" len="sm"/>
          </a:ln>
        </p:spPr>
      </p:sp>
      <p:sp>
        <p:nvSpPr>
          <p:cNvPr id="14" name="TextBox 14"/>
          <p:cNvSpPr txBox="1"/>
          <p:nvPr/>
        </p:nvSpPr>
        <p:spPr>
          <a:xfrm>
            <a:off x="3654200" y="2585335"/>
            <a:ext cx="10979138" cy="831850"/>
          </a:xfrm>
          <a:prstGeom prst="rect">
            <a:avLst/>
          </a:prstGeom>
        </p:spPr>
        <p:txBody>
          <a:bodyPr lIns="0" tIns="0" rIns="0" bIns="0" rtlCol="0" anchor="t">
            <a:spAutoFit/>
          </a:bodyPr>
          <a:lstStyle/>
          <a:p>
            <a:pPr marL="0" lvl="0" indent="0" algn="ctr">
              <a:lnSpc>
                <a:spcPts val="6049"/>
              </a:lnSpc>
              <a:spcBef>
                <a:spcPct val="0"/>
              </a:spcBef>
            </a:pPr>
            <a:r>
              <a:rPr lang="en-US" sz="5499" spc="137">
                <a:solidFill>
                  <a:srgbClr val="FFFFFF"/>
                </a:solidFill>
                <a:latin typeface="Poppins Bold"/>
                <a:ea typeface="Poppins Bold"/>
                <a:cs typeface="Poppins Bold"/>
                <a:sym typeface="Poppins Bold"/>
              </a:rPr>
              <a:t>PROSES KOMUNIKASI</a:t>
            </a:r>
          </a:p>
        </p:txBody>
      </p:sp>
      <p:sp>
        <p:nvSpPr>
          <p:cNvPr id="15" name="TextBox 15"/>
          <p:cNvSpPr txBox="1"/>
          <p:nvPr/>
        </p:nvSpPr>
        <p:spPr>
          <a:xfrm>
            <a:off x="642568" y="4375580"/>
            <a:ext cx="11745468" cy="4500246"/>
          </a:xfrm>
          <a:prstGeom prst="rect">
            <a:avLst/>
          </a:prstGeom>
        </p:spPr>
        <p:txBody>
          <a:bodyPr lIns="0" tIns="0" rIns="0" bIns="0" rtlCol="0" anchor="t">
            <a:spAutoFit/>
          </a:bodyPr>
          <a:lstStyle/>
          <a:p>
            <a:pPr marL="690872" lvl="1" indent="-345436" algn="l">
              <a:lnSpc>
                <a:spcPts val="4479"/>
              </a:lnSpc>
              <a:buFont typeface="Arial"/>
              <a:buChar char="•"/>
            </a:pPr>
            <a:r>
              <a:rPr lang="en-US" sz="3199">
                <a:solidFill>
                  <a:srgbClr val="000000"/>
                </a:solidFill>
                <a:latin typeface="Poppins"/>
                <a:ea typeface="Poppins"/>
                <a:cs typeface="Poppins"/>
                <a:sym typeface="Poppins"/>
              </a:rPr>
              <a:t>Ada seorang pengirim yang menyampaikan pesan dalam bentuk tertentu (tertulis, lisan), memilih suatu metode penyampaian (memo, telepengembangan organisasin) dan mengirimkannya kepada penerima. </a:t>
            </a:r>
          </a:p>
          <a:p>
            <a:pPr algn="l">
              <a:lnSpc>
                <a:spcPts val="4479"/>
              </a:lnSpc>
            </a:pPr>
            <a:endParaRPr lang="en-US" sz="3199">
              <a:solidFill>
                <a:srgbClr val="000000"/>
              </a:solidFill>
              <a:latin typeface="Poppins"/>
              <a:ea typeface="Poppins"/>
              <a:cs typeface="Poppins"/>
              <a:sym typeface="Poppins"/>
            </a:endParaRPr>
          </a:p>
          <a:p>
            <a:pPr marL="690872" lvl="1" indent="-345436" algn="l">
              <a:lnSpc>
                <a:spcPts val="4479"/>
              </a:lnSpc>
              <a:buFont typeface="Arial"/>
              <a:buChar char="•"/>
            </a:pPr>
            <a:r>
              <a:rPr lang="en-US" sz="3199">
                <a:solidFill>
                  <a:srgbClr val="000000"/>
                </a:solidFill>
                <a:latin typeface="Poppins"/>
                <a:ea typeface="Poppins"/>
                <a:cs typeface="Poppins"/>
                <a:sym typeface="Poppins"/>
              </a:rPr>
              <a:t>Ada seorang penerima yang menerima pesan itu, menafsirkannya dan mengambil tindakan yang sesuai. </a:t>
            </a:r>
          </a:p>
        </p:txBody>
      </p:sp>
      <p:sp>
        <p:nvSpPr>
          <p:cNvPr id="19" name="Freeform 13">
            <a:extLst>
              <a:ext uri="{FF2B5EF4-FFF2-40B4-BE49-F238E27FC236}">
                <a16:creationId xmlns:a16="http://schemas.microsoft.com/office/drawing/2014/main" id="{A4F4058B-4996-444B-A064-CC60F4E24448}"/>
              </a:ext>
            </a:extLst>
          </p:cNvPr>
          <p:cNvSpPr/>
          <p:nvPr/>
        </p:nvSpPr>
        <p:spPr>
          <a:xfrm>
            <a:off x="6172200" y="208295"/>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20" name="Freeform 14">
            <a:extLst>
              <a:ext uri="{FF2B5EF4-FFF2-40B4-BE49-F238E27FC236}">
                <a16:creationId xmlns:a16="http://schemas.microsoft.com/office/drawing/2014/main" id="{BF539064-12C1-4335-991F-B7C90262B206}"/>
              </a:ext>
            </a:extLst>
          </p:cNvPr>
          <p:cNvSpPr/>
          <p:nvPr/>
        </p:nvSpPr>
        <p:spPr>
          <a:xfrm>
            <a:off x="7924800" y="54903"/>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21" name="Freeform 15">
            <a:extLst>
              <a:ext uri="{FF2B5EF4-FFF2-40B4-BE49-F238E27FC236}">
                <a16:creationId xmlns:a16="http://schemas.microsoft.com/office/drawing/2014/main" id="{4FFCB967-9C40-403F-812C-D04A5C53C218}"/>
              </a:ext>
            </a:extLst>
          </p:cNvPr>
          <p:cNvSpPr/>
          <p:nvPr/>
        </p:nvSpPr>
        <p:spPr>
          <a:xfrm>
            <a:off x="9525000" y="112138"/>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1866" y="2326982"/>
            <a:ext cx="9144268" cy="1203619"/>
            <a:chOff x="0" y="0"/>
            <a:chExt cx="2408367" cy="317003"/>
          </a:xfrm>
        </p:grpSpPr>
        <p:sp>
          <p:nvSpPr>
            <p:cNvPr id="3" name="Freeform 3"/>
            <p:cNvSpPr/>
            <p:nvPr/>
          </p:nvSpPr>
          <p:spPr>
            <a:xfrm>
              <a:off x="0" y="0"/>
              <a:ext cx="2408367" cy="317003"/>
            </a:xfrm>
            <a:custGeom>
              <a:avLst/>
              <a:gdLst/>
              <a:ahLst/>
              <a:cxnLst/>
              <a:rect l="l" t="t" r="r" b="b"/>
              <a:pathLst>
                <a:path w="2408367" h="317003">
                  <a:moveTo>
                    <a:pt x="0" y="0"/>
                  </a:moveTo>
                  <a:lnTo>
                    <a:pt x="2408367" y="0"/>
                  </a:lnTo>
                  <a:lnTo>
                    <a:pt x="2408367" y="317003"/>
                  </a:lnTo>
                  <a:lnTo>
                    <a:pt x="0" y="317003"/>
                  </a:lnTo>
                  <a:close/>
                </a:path>
              </a:pathLst>
            </a:custGeom>
            <a:solidFill>
              <a:srgbClr val="1B3640"/>
            </a:solidFill>
          </p:spPr>
        </p:sp>
        <p:sp>
          <p:nvSpPr>
            <p:cNvPr id="4" name="TextBox 4"/>
            <p:cNvSpPr txBox="1"/>
            <p:nvPr/>
          </p:nvSpPr>
          <p:spPr>
            <a:xfrm>
              <a:off x="0" y="-38100"/>
              <a:ext cx="2408367" cy="355103"/>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rot="381547">
            <a:off x="11248931" y="7368021"/>
            <a:ext cx="4685096" cy="5246370"/>
            <a:chOff x="0" y="0"/>
            <a:chExt cx="6350000" cy="7110730"/>
          </a:xfrm>
        </p:grpSpPr>
        <p:sp>
          <p:nvSpPr>
            <p:cNvPr id="6" name="Freeform 6"/>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2"/>
              <a:stretch>
                <a:fillRect t="-16892" b="-16892"/>
              </a:stretch>
            </a:blipFill>
          </p:spPr>
        </p:sp>
      </p:grpSp>
      <p:grpSp>
        <p:nvGrpSpPr>
          <p:cNvPr id="7" name="Group 7"/>
          <p:cNvGrpSpPr>
            <a:grpSpLocks noChangeAspect="1"/>
          </p:cNvGrpSpPr>
          <p:nvPr/>
        </p:nvGrpSpPr>
        <p:grpSpPr>
          <a:xfrm rot="381547">
            <a:off x="6240173" y="8659635"/>
            <a:ext cx="4685096" cy="5246370"/>
            <a:chOff x="0" y="0"/>
            <a:chExt cx="6350000" cy="7110730"/>
          </a:xfrm>
        </p:grpSpPr>
        <p:sp>
          <p:nvSpPr>
            <p:cNvPr id="8" name="Freeform 8"/>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grpSp>
        <p:nvGrpSpPr>
          <p:cNvPr id="9" name="Group 9"/>
          <p:cNvGrpSpPr>
            <a:grpSpLocks noChangeAspect="1"/>
          </p:cNvGrpSpPr>
          <p:nvPr/>
        </p:nvGrpSpPr>
        <p:grpSpPr>
          <a:xfrm rot="381547">
            <a:off x="1038131" y="9963709"/>
            <a:ext cx="4685096" cy="5246370"/>
            <a:chOff x="0" y="0"/>
            <a:chExt cx="6350000" cy="7110730"/>
          </a:xfrm>
        </p:grpSpPr>
        <p:sp>
          <p:nvSpPr>
            <p:cNvPr id="10" name="Freeform 10"/>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3"/>
              <a:stretch>
                <a:fillRect l="-33985" r="-33985"/>
              </a:stretch>
            </a:blipFill>
          </p:spPr>
        </p:sp>
      </p:grpSp>
      <p:grpSp>
        <p:nvGrpSpPr>
          <p:cNvPr id="11" name="Group 11"/>
          <p:cNvGrpSpPr>
            <a:grpSpLocks noChangeAspect="1"/>
          </p:cNvGrpSpPr>
          <p:nvPr/>
        </p:nvGrpSpPr>
        <p:grpSpPr>
          <a:xfrm rot="381547">
            <a:off x="7916573" y="-3704905"/>
            <a:ext cx="4685096" cy="5246370"/>
            <a:chOff x="0" y="0"/>
            <a:chExt cx="6350000" cy="7110730"/>
          </a:xfrm>
        </p:grpSpPr>
        <p:sp>
          <p:nvSpPr>
            <p:cNvPr id="12" name="Freeform 12"/>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EC791E"/>
            </a:solidFill>
            <a:ln w="12700">
              <a:solidFill>
                <a:schemeClr val="accent6">
                  <a:lumMod val="75000"/>
                </a:schemeClr>
              </a:solidFill>
            </a:ln>
          </p:spPr>
        </p:sp>
      </p:grpSp>
      <p:grpSp>
        <p:nvGrpSpPr>
          <p:cNvPr id="13" name="Group 13"/>
          <p:cNvGrpSpPr>
            <a:grpSpLocks noChangeAspect="1"/>
          </p:cNvGrpSpPr>
          <p:nvPr/>
        </p:nvGrpSpPr>
        <p:grpSpPr>
          <a:xfrm rot="381547">
            <a:off x="2887373" y="-2400831"/>
            <a:ext cx="4685096" cy="5246370"/>
            <a:chOff x="102643" y="-11439"/>
            <a:chExt cx="6350000" cy="7110730"/>
          </a:xfrm>
        </p:grpSpPr>
        <p:sp>
          <p:nvSpPr>
            <p:cNvPr id="14" name="Freeform 14"/>
            <p:cNvSpPr/>
            <p:nvPr/>
          </p:nvSpPr>
          <p:spPr>
            <a:xfrm>
              <a:off x="102643" y="-11439"/>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4"/>
              <a:stretch>
                <a:fillRect l="-34195" r="-34195"/>
              </a:stretch>
            </a:blipFill>
          </p:spPr>
        </p:sp>
      </p:grpSp>
      <p:grpSp>
        <p:nvGrpSpPr>
          <p:cNvPr id="15" name="Group 15"/>
          <p:cNvGrpSpPr>
            <a:grpSpLocks noChangeAspect="1"/>
          </p:cNvGrpSpPr>
          <p:nvPr/>
        </p:nvGrpSpPr>
        <p:grpSpPr>
          <a:xfrm rot="381547">
            <a:off x="-2141827" y="-1096758"/>
            <a:ext cx="4685096" cy="5246370"/>
            <a:chOff x="0" y="0"/>
            <a:chExt cx="6350000" cy="7110730"/>
          </a:xfrm>
        </p:grpSpPr>
        <p:sp>
          <p:nvSpPr>
            <p:cNvPr id="16" name="Freeform 16"/>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grpSp>
        <p:nvGrpSpPr>
          <p:cNvPr id="17" name="Group 17"/>
          <p:cNvGrpSpPr>
            <a:grpSpLocks noChangeAspect="1"/>
          </p:cNvGrpSpPr>
          <p:nvPr/>
        </p:nvGrpSpPr>
        <p:grpSpPr>
          <a:xfrm rot="381547">
            <a:off x="16310534" y="6030671"/>
            <a:ext cx="4685096" cy="5246370"/>
            <a:chOff x="0" y="0"/>
            <a:chExt cx="6350000" cy="7110730"/>
          </a:xfrm>
        </p:grpSpPr>
        <p:sp>
          <p:nvSpPr>
            <p:cNvPr id="18" name="Freeform 18"/>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EC791E"/>
            </a:solidFill>
            <a:ln w="12700">
              <a:solidFill>
                <a:schemeClr val="accent6">
                  <a:lumMod val="75000"/>
                </a:schemeClr>
              </a:solidFill>
            </a:ln>
          </p:spPr>
        </p:sp>
      </p:grpSp>
      <p:grpSp>
        <p:nvGrpSpPr>
          <p:cNvPr id="19" name="Group 19"/>
          <p:cNvGrpSpPr>
            <a:grpSpLocks noChangeAspect="1"/>
          </p:cNvGrpSpPr>
          <p:nvPr/>
        </p:nvGrpSpPr>
        <p:grpSpPr>
          <a:xfrm rot="381547">
            <a:off x="14916633" y="9963709"/>
            <a:ext cx="4685096" cy="5246370"/>
            <a:chOff x="0" y="0"/>
            <a:chExt cx="6350000" cy="7110730"/>
          </a:xfrm>
        </p:grpSpPr>
        <p:sp>
          <p:nvSpPr>
            <p:cNvPr id="20" name="Freeform 20"/>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sp>
        <p:nvSpPr>
          <p:cNvPr id="21" name="TextBox 21"/>
          <p:cNvSpPr txBox="1"/>
          <p:nvPr/>
        </p:nvSpPr>
        <p:spPr>
          <a:xfrm>
            <a:off x="5086465" y="2462066"/>
            <a:ext cx="8115069" cy="923925"/>
          </a:xfrm>
          <a:prstGeom prst="rect">
            <a:avLst/>
          </a:prstGeom>
        </p:spPr>
        <p:txBody>
          <a:bodyPr lIns="0" tIns="0" rIns="0" bIns="0" rtlCol="0" anchor="t">
            <a:spAutoFit/>
          </a:bodyPr>
          <a:lstStyle/>
          <a:p>
            <a:pPr marL="0" lvl="0" indent="0" algn="ctr">
              <a:lnSpc>
                <a:spcPts val="6600"/>
              </a:lnSpc>
              <a:spcBef>
                <a:spcPct val="0"/>
              </a:spcBef>
            </a:pPr>
            <a:r>
              <a:rPr lang="en-US" sz="6000" spc="300">
                <a:solidFill>
                  <a:srgbClr val="FFDE59"/>
                </a:solidFill>
                <a:latin typeface="Poppins Bold"/>
                <a:ea typeface="Poppins Bold"/>
                <a:cs typeface="Poppins Bold"/>
                <a:sym typeface="Poppins Bold"/>
              </a:rPr>
              <a:t>PROSES</a:t>
            </a:r>
          </a:p>
        </p:txBody>
      </p:sp>
      <p:sp>
        <p:nvSpPr>
          <p:cNvPr id="22" name="TextBox 22"/>
          <p:cNvSpPr txBox="1"/>
          <p:nvPr/>
        </p:nvSpPr>
        <p:spPr>
          <a:xfrm>
            <a:off x="5086041" y="3566793"/>
            <a:ext cx="8115493" cy="967107"/>
          </a:xfrm>
          <a:prstGeom prst="rect">
            <a:avLst/>
          </a:prstGeom>
        </p:spPr>
        <p:txBody>
          <a:bodyPr lIns="0" tIns="0" rIns="0" bIns="0" rtlCol="0" anchor="t">
            <a:spAutoFit/>
          </a:bodyPr>
          <a:lstStyle/>
          <a:p>
            <a:pPr marL="0" lvl="0" indent="0" algn="ctr">
              <a:lnSpc>
                <a:spcPts val="7040"/>
              </a:lnSpc>
              <a:spcBef>
                <a:spcPct val="0"/>
              </a:spcBef>
            </a:pPr>
            <a:r>
              <a:rPr lang="en-US" sz="6400" spc="320" dirty="0">
                <a:solidFill>
                  <a:srgbClr val="1B3640"/>
                </a:solidFill>
                <a:latin typeface="Poppins Bold"/>
                <a:ea typeface="Poppins Bold"/>
                <a:cs typeface="Poppins Bold"/>
                <a:sym typeface="Poppins Bold"/>
              </a:rPr>
              <a:t>KOMUNIKASI</a:t>
            </a:r>
          </a:p>
        </p:txBody>
      </p:sp>
      <p:sp>
        <p:nvSpPr>
          <p:cNvPr id="23" name="TextBox 23"/>
          <p:cNvSpPr txBox="1"/>
          <p:nvPr/>
        </p:nvSpPr>
        <p:spPr>
          <a:xfrm>
            <a:off x="1661784" y="4859658"/>
            <a:ext cx="14529276" cy="2574291"/>
          </a:xfrm>
          <a:prstGeom prst="rect">
            <a:avLst/>
          </a:prstGeom>
        </p:spPr>
        <p:txBody>
          <a:bodyPr lIns="0" tIns="0" rIns="0" bIns="0" rtlCol="0" anchor="t">
            <a:spAutoFit/>
          </a:bodyPr>
          <a:lstStyle/>
          <a:p>
            <a:pPr marL="626104" lvl="1" indent="-313052" algn="l">
              <a:lnSpc>
                <a:spcPts val="4059"/>
              </a:lnSpc>
              <a:buFont typeface="Arial"/>
              <a:buChar char="•"/>
            </a:pPr>
            <a:r>
              <a:rPr lang="en-US" sz="2899">
                <a:solidFill>
                  <a:srgbClr val="000000"/>
                </a:solidFill>
                <a:latin typeface="Poppins"/>
                <a:ea typeface="Poppins"/>
                <a:cs typeface="Poppins"/>
                <a:sym typeface="Poppins"/>
              </a:rPr>
              <a:t>Ada seorang pengirim yang menyampaikan pesan dalam bentuk tertentu (tertulis, lisan), memilih suatu metode penyampaian (memo, telepengembangan organisasin) dan mengirimkannya kepada penerima. </a:t>
            </a:r>
          </a:p>
          <a:p>
            <a:pPr marL="626104" lvl="1" indent="-313052" algn="l">
              <a:lnSpc>
                <a:spcPts val="4059"/>
              </a:lnSpc>
              <a:buFont typeface="Arial"/>
              <a:buChar char="•"/>
            </a:pPr>
            <a:r>
              <a:rPr lang="en-US" sz="2899">
                <a:solidFill>
                  <a:srgbClr val="000000"/>
                </a:solidFill>
                <a:latin typeface="Poppins"/>
                <a:ea typeface="Poppins"/>
                <a:cs typeface="Poppins"/>
                <a:sym typeface="Poppins"/>
              </a:rPr>
              <a:t>Ada seorang penerima yang menerima pesan itu, menafsirkannya dan mengambil tindakan yang sesuai. </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91195" y="4405484"/>
            <a:ext cx="5231810" cy="4496086"/>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DE59"/>
            </a:solidFill>
            <a:ln cap="sq">
              <a:noFill/>
              <a:prstDash val="solid"/>
              <a:miter/>
            </a:ln>
          </p:spPr>
        </p:sp>
        <p:sp>
          <p:nvSpPr>
            <p:cNvPr id="4" name="TextBox 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8587679"/>
            <a:ext cx="18288000" cy="2179441"/>
            <a:chOff x="0" y="0"/>
            <a:chExt cx="4816593" cy="574009"/>
          </a:xfrm>
        </p:grpSpPr>
        <p:sp>
          <p:nvSpPr>
            <p:cNvPr id="6" name="Freeform 6"/>
            <p:cNvSpPr/>
            <p:nvPr/>
          </p:nvSpPr>
          <p:spPr>
            <a:xfrm>
              <a:off x="0" y="0"/>
              <a:ext cx="4816592" cy="574009"/>
            </a:xfrm>
            <a:custGeom>
              <a:avLst/>
              <a:gdLst/>
              <a:ahLst/>
              <a:cxnLst/>
              <a:rect l="l" t="t" r="r" b="b"/>
              <a:pathLst>
                <a:path w="4816592" h="574009">
                  <a:moveTo>
                    <a:pt x="0" y="0"/>
                  </a:moveTo>
                  <a:lnTo>
                    <a:pt x="4816592" y="0"/>
                  </a:lnTo>
                  <a:lnTo>
                    <a:pt x="4816592" y="574009"/>
                  </a:lnTo>
                  <a:lnTo>
                    <a:pt x="0" y="574009"/>
                  </a:lnTo>
                  <a:close/>
                </a:path>
              </a:pathLst>
            </a:custGeom>
            <a:solidFill>
              <a:srgbClr val="1B3640"/>
            </a:solidFill>
          </p:spPr>
        </p:sp>
        <p:sp>
          <p:nvSpPr>
            <p:cNvPr id="7" name="TextBox 7"/>
            <p:cNvSpPr txBox="1"/>
            <p:nvPr/>
          </p:nvSpPr>
          <p:spPr>
            <a:xfrm>
              <a:off x="0" y="-38100"/>
              <a:ext cx="4816593" cy="61210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091195" y="-262579"/>
            <a:ext cx="5231810" cy="4496086"/>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1B3640"/>
              </a:solidFill>
              <a:prstDash val="solid"/>
              <a:miter/>
            </a:ln>
          </p:spPr>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2056065" y="2082619"/>
            <a:ext cx="5231810" cy="4530511"/>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4AAD">
                <a:alpha val="29804"/>
              </a:srgbClr>
            </a:solidFill>
            <a:ln w="12700">
              <a:solidFill>
                <a:schemeClr val="accent1">
                  <a:lumMod val="20000"/>
                  <a:lumOff val="80000"/>
                </a:schemeClr>
              </a:solidFill>
            </a:ln>
          </p:spPr>
        </p:sp>
      </p:grpSp>
      <p:sp>
        <p:nvSpPr>
          <p:cNvPr id="13" name="AutoShape 13"/>
          <p:cNvSpPr/>
          <p:nvPr/>
        </p:nvSpPr>
        <p:spPr>
          <a:xfrm flipV="1">
            <a:off x="74" y="10196513"/>
            <a:ext cx="18288000" cy="19050"/>
          </a:xfrm>
          <a:prstGeom prst="line">
            <a:avLst/>
          </a:prstGeom>
          <a:ln w="142875" cap="flat">
            <a:solidFill>
              <a:srgbClr val="EC791E"/>
            </a:solidFill>
            <a:prstDash val="solid"/>
            <a:headEnd type="none" w="sm" len="sm"/>
            <a:tailEnd type="none" w="sm" len="sm"/>
          </a:ln>
        </p:spPr>
      </p:sp>
      <p:sp>
        <p:nvSpPr>
          <p:cNvPr id="17" name="TextBox 17"/>
          <p:cNvSpPr txBox="1"/>
          <p:nvPr/>
        </p:nvSpPr>
        <p:spPr>
          <a:xfrm>
            <a:off x="998602" y="2994264"/>
            <a:ext cx="10299657" cy="3618866"/>
          </a:xfrm>
          <a:prstGeom prst="rect">
            <a:avLst/>
          </a:prstGeom>
        </p:spPr>
        <p:txBody>
          <a:bodyPr lIns="0" tIns="0" rIns="0" bIns="0" rtlCol="0" anchor="t">
            <a:spAutoFit/>
          </a:bodyPr>
          <a:lstStyle/>
          <a:p>
            <a:pPr algn="ctr">
              <a:lnSpc>
                <a:spcPts val="4759"/>
              </a:lnSpc>
              <a:spcBef>
                <a:spcPct val="0"/>
              </a:spcBef>
            </a:pPr>
            <a:r>
              <a:rPr lang="en-US" sz="3399">
                <a:solidFill>
                  <a:srgbClr val="000000"/>
                </a:solidFill>
                <a:latin typeface="Poppins"/>
                <a:ea typeface="Poppins"/>
                <a:cs typeface="Poppins"/>
                <a:sym typeface="Poppins"/>
              </a:rPr>
              <a:t>”Mengapa pesan yang diterima terkadang dapat berbeda dari pesan yang dikirim?, Mengapa dapat timbul salah pengertian antara pengirim pesan dan penerimanya?, Mengapa komunikasi kadang-kadang dapat macet ?” </a:t>
            </a:r>
          </a:p>
        </p:txBody>
      </p:sp>
      <p:sp>
        <p:nvSpPr>
          <p:cNvPr id="18" name="Freeform 13">
            <a:extLst>
              <a:ext uri="{FF2B5EF4-FFF2-40B4-BE49-F238E27FC236}">
                <a16:creationId xmlns:a16="http://schemas.microsoft.com/office/drawing/2014/main" id="{17B2D33C-9FF6-4F42-BB34-4CE71FC9FE56}"/>
              </a:ext>
            </a:extLst>
          </p:cNvPr>
          <p:cNvSpPr/>
          <p:nvPr/>
        </p:nvSpPr>
        <p:spPr>
          <a:xfrm>
            <a:off x="6172200" y="208295"/>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19" name="Freeform 14">
            <a:extLst>
              <a:ext uri="{FF2B5EF4-FFF2-40B4-BE49-F238E27FC236}">
                <a16:creationId xmlns:a16="http://schemas.microsoft.com/office/drawing/2014/main" id="{4D7F61A1-1707-47A2-AEC1-C0BBB626BC6B}"/>
              </a:ext>
            </a:extLst>
          </p:cNvPr>
          <p:cNvSpPr/>
          <p:nvPr/>
        </p:nvSpPr>
        <p:spPr>
          <a:xfrm>
            <a:off x="7924800" y="54903"/>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20" name="Freeform 15">
            <a:extLst>
              <a:ext uri="{FF2B5EF4-FFF2-40B4-BE49-F238E27FC236}">
                <a16:creationId xmlns:a16="http://schemas.microsoft.com/office/drawing/2014/main" id="{A7AFCE93-4067-4D11-A2AE-87804BF5F2DE}"/>
              </a:ext>
            </a:extLst>
          </p:cNvPr>
          <p:cNvSpPr/>
          <p:nvPr/>
        </p:nvSpPr>
        <p:spPr>
          <a:xfrm>
            <a:off x="9525000" y="112138"/>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755</Words>
  <Application>Microsoft Office PowerPoint</Application>
  <PresentationFormat>Custom</PresentationFormat>
  <Paragraphs>60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Poppins Italics</vt:lpstr>
      <vt:lpstr>Poppins</vt:lpstr>
      <vt:lpstr>Calibri</vt:lpstr>
      <vt:lpstr>Arial</vt:lpstr>
      <vt:lpstr>Poppins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 - 7 Interaksi Aktor dalam Organisasi</dc:title>
  <cp:lastModifiedBy>dinda kartika</cp:lastModifiedBy>
  <cp:revision>5</cp:revision>
  <dcterms:created xsi:type="dcterms:W3CDTF">2006-08-16T00:00:00Z</dcterms:created>
  <dcterms:modified xsi:type="dcterms:W3CDTF">2024-08-20T02:03:24Z</dcterms:modified>
  <dc:identifier>DAGMYe2LjDo</dc:identifier>
</cp:coreProperties>
</file>