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72" r:id="rId6"/>
    <p:sldId id="262" r:id="rId7"/>
    <p:sldId id="276" r:id="rId8"/>
    <p:sldId id="259" r:id="rId9"/>
    <p:sldId id="273" r:id="rId10"/>
    <p:sldId id="261" r:id="rId11"/>
    <p:sldId id="267" r:id="rId12"/>
    <p:sldId id="274" r:id="rId13"/>
    <p:sldId id="269" r:id="rId14"/>
    <p:sldId id="275" r:id="rId15"/>
    <p:sldId id="278" r:id="rId16"/>
    <p:sldId id="270" r:id="rId17"/>
  </p:sldIdLst>
  <p:sldSz cx="18288000" cy="10287000"/>
  <p:notesSz cx="6858000" cy="9144000"/>
  <p:embeddedFontLst>
    <p:embeddedFont>
      <p:font typeface="Aharoni" panose="02010803020104030203" pitchFamily="2" charset="-79"/>
      <p:bold r:id="rId18"/>
    </p:embeddedFont>
    <p:embeddedFont>
      <p:font typeface="Gill Sans MT Condensed" panose="020B0506020104020203" pitchFamily="34" charset="0"/>
      <p:regular r:id="rId19"/>
    </p:embeddedFont>
    <p:embeddedFont>
      <p:font typeface="Glacial Indifference" panose="020B0604020202020204" charset="0"/>
      <p:regular r:id="rId20"/>
    </p:embeddedFont>
    <p:embeddedFont>
      <p:font typeface="Glacial Indifference Bold" panose="020B0604020202020204" charset="0"/>
      <p:regular r:id="rId21"/>
    </p:embeddedFont>
    <p:embeddedFont>
      <p:font typeface="Radley" panose="020B0604020202020204" charset="0"/>
      <p:regular r:id="rId22"/>
    </p:embeddedFont>
    <p:embeddedFont>
      <p:font typeface="Sitka Small Semibold" pitchFamily="2" charset="0"/>
      <p:bold r:id="rId23"/>
      <p:boldItalic r:id="rId24"/>
    </p:embeddedFont>
    <p:embeddedFont>
      <p:font typeface="Stencil" panose="040409050D0802020404" pitchFamily="8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67" autoAdjust="0"/>
  </p:normalViewPr>
  <p:slideViewPr>
    <p:cSldViewPr>
      <p:cViewPr varScale="1">
        <p:scale>
          <a:sx n="34" d="100"/>
          <a:sy n="34" d="100"/>
        </p:scale>
        <p:origin x="464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B16F4A-2C29-4F53-BDBE-943F5106B61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2C3D7F20-788F-4F1A-826C-C64ED1466CA4}">
      <dgm:prSet phldrT="[Text]"/>
      <dgm:spPr/>
      <dgm:t>
        <a:bodyPr/>
        <a:lstStyle/>
        <a:p>
          <a:r>
            <a:rPr lang="en-US" dirty="0">
              <a:latin typeface="Glacial Indifference" panose="020B0604020202020204" charset="0"/>
            </a:rPr>
            <a:t>PRINSIP PENDEKATAN OBJEKTIF</a:t>
          </a:r>
          <a:endParaRPr lang="en-ID" dirty="0">
            <a:latin typeface="Glacial Indifference" panose="020B0604020202020204" charset="0"/>
          </a:endParaRPr>
        </a:p>
      </dgm:t>
    </dgm:pt>
    <dgm:pt modelId="{D6646738-3A8C-44B8-A03A-37425C8D21FC}" type="parTrans" cxnId="{9F9E7E75-4D3C-43B8-A6FE-1D75E4154ECC}">
      <dgm:prSet/>
      <dgm:spPr/>
      <dgm:t>
        <a:bodyPr/>
        <a:lstStyle/>
        <a:p>
          <a:endParaRPr lang="en-ID"/>
        </a:p>
      </dgm:t>
    </dgm:pt>
    <dgm:pt modelId="{C7A72041-E6E1-4039-A04D-47B444B8BFF6}" type="sibTrans" cxnId="{9F9E7E75-4D3C-43B8-A6FE-1D75E4154ECC}">
      <dgm:prSet/>
      <dgm:spPr/>
      <dgm:t>
        <a:bodyPr/>
        <a:lstStyle/>
        <a:p>
          <a:endParaRPr lang="en-ID"/>
        </a:p>
      </dgm:t>
    </dgm:pt>
    <dgm:pt modelId="{9E0EA5B8-0FDB-4DB5-91B6-5AAFFCC47632}">
      <dgm:prSet phldrT="[Text]"/>
      <dgm:spPr/>
      <dgm:t>
        <a:bodyPr/>
        <a:lstStyle/>
        <a:p>
          <a:r>
            <a:rPr lang="en-US" dirty="0">
              <a:latin typeface="Glacial Indifference" panose="020B0604020202020204" charset="0"/>
            </a:rPr>
            <a:t>PRINSIP UMUM</a:t>
          </a:r>
          <a:endParaRPr lang="en-ID" dirty="0">
            <a:latin typeface="Glacial Indifference" panose="020B0604020202020204" charset="0"/>
          </a:endParaRPr>
        </a:p>
      </dgm:t>
    </dgm:pt>
    <dgm:pt modelId="{0DAA31B7-5284-460D-B444-D59CBADB2167}" type="parTrans" cxnId="{86D820C5-96A2-4CC0-AC19-D654D0C6FDFE}">
      <dgm:prSet/>
      <dgm:spPr/>
      <dgm:t>
        <a:bodyPr/>
        <a:lstStyle/>
        <a:p>
          <a:endParaRPr lang="en-ID">
            <a:latin typeface="Glacial Indifference" panose="020B0604020202020204" charset="0"/>
          </a:endParaRPr>
        </a:p>
      </dgm:t>
    </dgm:pt>
    <dgm:pt modelId="{E7EB33B8-20FA-428F-A14D-A07D19A8BDDF}" type="sibTrans" cxnId="{86D820C5-96A2-4CC0-AC19-D654D0C6FDFE}">
      <dgm:prSet/>
      <dgm:spPr/>
      <dgm:t>
        <a:bodyPr/>
        <a:lstStyle/>
        <a:p>
          <a:endParaRPr lang="en-ID"/>
        </a:p>
      </dgm:t>
    </dgm:pt>
    <dgm:pt modelId="{459A7716-366B-4F1E-9B42-3AAC3E3E181B}">
      <dgm:prSet phldrT="[Text]"/>
      <dgm:spPr/>
      <dgm:t>
        <a:bodyPr/>
        <a:lstStyle/>
        <a:p>
          <a:r>
            <a:rPr lang="en-US" dirty="0">
              <a:latin typeface="Glacial Indifference" panose="020B0604020202020204" charset="0"/>
            </a:rPr>
            <a:t>PRINSIP TERAPAN</a:t>
          </a:r>
          <a:endParaRPr lang="en-ID" dirty="0">
            <a:latin typeface="Glacial Indifference" panose="020B0604020202020204" charset="0"/>
          </a:endParaRPr>
        </a:p>
      </dgm:t>
    </dgm:pt>
    <dgm:pt modelId="{EC3A30F8-BE0C-405F-A0E7-D16250BE1278}" type="parTrans" cxnId="{79E8DD65-F364-45EB-9818-C83EE0D1D1A9}">
      <dgm:prSet/>
      <dgm:spPr/>
      <dgm:t>
        <a:bodyPr/>
        <a:lstStyle/>
        <a:p>
          <a:endParaRPr lang="en-ID">
            <a:latin typeface="Glacial Indifference" panose="020B0604020202020204" charset="0"/>
          </a:endParaRPr>
        </a:p>
      </dgm:t>
    </dgm:pt>
    <dgm:pt modelId="{1432164F-A4A0-4974-A9E9-F22B2C9665E2}" type="sibTrans" cxnId="{79E8DD65-F364-45EB-9818-C83EE0D1D1A9}">
      <dgm:prSet/>
      <dgm:spPr/>
      <dgm:t>
        <a:bodyPr/>
        <a:lstStyle/>
        <a:p>
          <a:endParaRPr lang="en-ID"/>
        </a:p>
      </dgm:t>
    </dgm:pt>
    <dgm:pt modelId="{1D36F9D6-2223-40F7-8687-19979846C07F}">
      <dgm:prSet phldrT="[Text]"/>
      <dgm:spPr/>
      <dgm:t>
        <a:bodyPr/>
        <a:lstStyle/>
        <a:p>
          <a:r>
            <a:rPr lang="en-US" dirty="0" err="1">
              <a:latin typeface="Glacial Indifference" panose="020B0604020202020204" charset="0"/>
            </a:rPr>
            <a:t>Unsur</a:t>
          </a:r>
          <a:r>
            <a:rPr lang="en-US" dirty="0">
              <a:latin typeface="Glacial Indifference" panose="020B0604020202020204" charset="0"/>
            </a:rPr>
            <a:t> </a:t>
          </a:r>
          <a:r>
            <a:rPr lang="en-US" dirty="0" err="1">
              <a:latin typeface="Glacial Indifference" panose="020B0604020202020204" charset="0"/>
            </a:rPr>
            <a:t>Penokohan</a:t>
          </a:r>
          <a:endParaRPr lang="en-ID" dirty="0">
            <a:latin typeface="Glacial Indifference" panose="020B0604020202020204" charset="0"/>
          </a:endParaRPr>
        </a:p>
      </dgm:t>
    </dgm:pt>
    <dgm:pt modelId="{3ABA3620-72DA-45EB-A79A-B0CF099DC233}" type="parTrans" cxnId="{CB6277EF-BBB0-4727-B15C-929E6AA4C7CA}">
      <dgm:prSet/>
      <dgm:spPr/>
      <dgm:t>
        <a:bodyPr/>
        <a:lstStyle/>
        <a:p>
          <a:endParaRPr lang="en-ID">
            <a:latin typeface="Glacial Indifference" panose="020B0604020202020204" charset="0"/>
          </a:endParaRPr>
        </a:p>
      </dgm:t>
    </dgm:pt>
    <dgm:pt modelId="{99FB7DBC-AD93-4310-9A14-BFBD3762F9B3}" type="sibTrans" cxnId="{CB6277EF-BBB0-4727-B15C-929E6AA4C7CA}">
      <dgm:prSet/>
      <dgm:spPr/>
      <dgm:t>
        <a:bodyPr/>
        <a:lstStyle/>
        <a:p>
          <a:endParaRPr lang="en-ID"/>
        </a:p>
      </dgm:t>
    </dgm:pt>
    <dgm:pt modelId="{3F50301F-BA6B-4A5F-88C8-4B58BCD21E37}">
      <dgm:prSet/>
      <dgm:spPr/>
      <dgm:t>
        <a:bodyPr/>
        <a:lstStyle/>
        <a:p>
          <a:r>
            <a:rPr lang="en-US" dirty="0">
              <a:latin typeface="Glacial Indifference" panose="020B0604020202020204" charset="0"/>
            </a:rPr>
            <a:t>Gaya Bahasa</a:t>
          </a:r>
          <a:endParaRPr lang="en-ID" dirty="0">
            <a:latin typeface="Glacial Indifference" panose="020B0604020202020204" charset="0"/>
          </a:endParaRPr>
        </a:p>
      </dgm:t>
    </dgm:pt>
    <dgm:pt modelId="{B2B08A63-EE31-4C22-93A4-C1A6A138722A}" type="parTrans" cxnId="{2A6224F0-3EB3-49A0-A4D1-AF430304A6D0}">
      <dgm:prSet/>
      <dgm:spPr/>
      <dgm:t>
        <a:bodyPr/>
        <a:lstStyle/>
        <a:p>
          <a:endParaRPr lang="en-ID">
            <a:latin typeface="Glacial Indifference" panose="020B0604020202020204" charset="0"/>
          </a:endParaRPr>
        </a:p>
      </dgm:t>
    </dgm:pt>
    <dgm:pt modelId="{710236A6-B3D0-4334-B58E-36B16789B47D}" type="sibTrans" cxnId="{2A6224F0-3EB3-49A0-A4D1-AF430304A6D0}">
      <dgm:prSet/>
      <dgm:spPr/>
      <dgm:t>
        <a:bodyPr/>
        <a:lstStyle/>
        <a:p>
          <a:endParaRPr lang="en-ID"/>
        </a:p>
      </dgm:t>
    </dgm:pt>
    <dgm:pt modelId="{E41DD68A-174F-407C-9A19-9DA23ECE57DC}">
      <dgm:prSet/>
      <dgm:spPr/>
      <dgm:t>
        <a:bodyPr/>
        <a:lstStyle/>
        <a:p>
          <a:r>
            <a:rPr lang="en-US" dirty="0">
              <a:latin typeface="Glacial Indifference" panose="020B0604020202020204" charset="0"/>
            </a:rPr>
            <a:t>Alur</a:t>
          </a:r>
          <a:endParaRPr lang="en-ID" dirty="0">
            <a:latin typeface="Glacial Indifference" panose="020B0604020202020204" charset="0"/>
          </a:endParaRPr>
        </a:p>
      </dgm:t>
    </dgm:pt>
    <dgm:pt modelId="{44AF765E-17F2-4131-AA02-B87DC1D0185E}" type="parTrans" cxnId="{E3156290-39E9-4BF2-B689-8747795C102A}">
      <dgm:prSet/>
      <dgm:spPr/>
      <dgm:t>
        <a:bodyPr/>
        <a:lstStyle/>
        <a:p>
          <a:endParaRPr lang="en-ID">
            <a:latin typeface="Glacial Indifference" panose="020B0604020202020204" charset="0"/>
          </a:endParaRPr>
        </a:p>
      </dgm:t>
    </dgm:pt>
    <dgm:pt modelId="{BB3C16D5-CCDA-4F33-AE4A-1DE070842039}" type="sibTrans" cxnId="{E3156290-39E9-4BF2-B689-8747795C102A}">
      <dgm:prSet/>
      <dgm:spPr/>
      <dgm:t>
        <a:bodyPr/>
        <a:lstStyle/>
        <a:p>
          <a:endParaRPr lang="en-ID"/>
        </a:p>
      </dgm:t>
    </dgm:pt>
    <dgm:pt modelId="{7CBAFF64-2D89-4186-AE21-553F994228AF}">
      <dgm:prSet/>
      <dgm:spPr/>
      <dgm:t>
        <a:bodyPr/>
        <a:lstStyle/>
        <a:p>
          <a:r>
            <a:rPr lang="en-US" dirty="0" err="1">
              <a:latin typeface="Glacial Indifference" panose="020B0604020202020204" charset="0"/>
            </a:rPr>
            <a:t>Latar</a:t>
          </a:r>
          <a:r>
            <a:rPr lang="en-US" dirty="0">
              <a:latin typeface="Glacial Indifference" panose="020B0604020202020204" charset="0"/>
            </a:rPr>
            <a:t> dan Ruang</a:t>
          </a:r>
          <a:endParaRPr lang="en-ID" dirty="0">
            <a:latin typeface="Glacial Indifference" panose="020B0604020202020204" charset="0"/>
          </a:endParaRPr>
        </a:p>
      </dgm:t>
    </dgm:pt>
    <dgm:pt modelId="{C108D89D-E8FB-4E58-BE09-87AF08A7BB97}" type="parTrans" cxnId="{C14D49A8-8C06-4D12-8A8A-758696BD7ACD}">
      <dgm:prSet/>
      <dgm:spPr/>
      <dgm:t>
        <a:bodyPr/>
        <a:lstStyle/>
        <a:p>
          <a:endParaRPr lang="en-ID">
            <a:latin typeface="Glacial Indifference" panose="020B0604020202020204" charset="0"/>
          </a:endParaRPr>
        </a:p>
      </dgm:t>
    </dgm:pt>
    <dgm:pt modelId="{D7DA8B77-7E4E-4650-B900-E143160D2C7E}" type="sibTrans" cxnId="{C14D49A8-8C06-4D12-8A8A-758696BD7ACD}">
      <dgm:prSet/>
      <dgm:spPr/>
      <dgm:t>
        <a:bodyPr/>
        <a:lstStyle/>
        <a:p>
          <a:endParaRPr lang="en-ID"/>
        </a:p>
      </dgm:t>
    </dgm:pt>
    <dgm:pt modelId="{9EA945B9-64E7-44E1-9E0F-199EF53EEB35}" type="pres">
      <dgm:prSet presAssocID="{C5B16F4A-2C29-4F53-BDBE-943F5106B61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B38E9B-81E3-4955-BB0E-562F923C65F3}" type="pres">
      <dgm:prSet presAssocID="{2C3D7F20-788F-4F1A-826C-C64ED1466CA4}" presName="hierRoot1" presStyleCnt="0"/>
      <dgm:spPr/>
    </dgm:pt>
    <dgm:pt modelId="{BA63F4EA-432A-41F2-86A9-1EB9D00DD232}" type="pres">
      <dgm:prSet presAssocID="{2C3D7F20-788F-4F1A-826C-C64ED1466CA4}" presName="composite" presStyleCnt="0"/>
      <dgm:spPr/>
    </dgm:pt>
    <dgm:pt modelId="{AF8C8DA4-55E5-40EB-8BE1-01C1FBA73A16}" type="pres">
      <dgm:prSet presAssocID="{2C3D7F20-788F-4F1A-826C-C64ED1466CA4}" presName="background" presStyleLbl="node0" presStyleIdx="0" presStyleCnt="1"/>
      <dgm:spPr/>
    </dgm:pt>
    <dgm:pt modelId="{3BEEA639-21C4-4110-84F5-2A03842DCB6A}" type="pres">
      <dgm:prSet presAssocID="{2C3D7F20-788F-4F1A-826C-C64ED1466CA4}" presName="text" presStyleLbl="fgAcc0" presStyleIdx="0" presStyleCnt="1">
        <dgm:presLayoutVars>
          <dgm:chPref val="3"/>
        </dgm:presLayoutVars>
      </dgm:prSet>
      <dgm:spPr/>
    </dgm:pt>
    <dgm:pt modelId="{8B7BCF37-897D-4C73-B193-2E04CA459A14}" type="pres">
      <dgm:prSet presAssocID="{2C3D7F20-788F-4F1A-826C-C64ED1466CA4}" presName="hierChild2" presStyleCnt="0"/>
      <dgm:spPr/>
    </dgm:pt>
    <dgm:pt modelId="{729869A1-EB94-441F-9213-69E7458BBB54}" type="pres">
      <dgm:prSet presAssocID="{0DAA31B7-5284-460D-B444-D59CBADB2167}" presName="Name10" presStyleLbl="parChTrans1D2" presStyleIdx="0" presStyleCnt="2"/>
      <dgm:spPr/>
    </dgm:pt>
    <dgm:pt modelId="{84183EC3-E768-48CA-BD30-98A45AA3B002}" type="pres">
      <dgm:prSet presAssocID="{9E0EA5B8-0FDB-4DB5-91B6-5AAFFCC47632}" presName="hierRoot2" presStyleCnt="0"/>
      <dgm:spPr/>
    </dgm:pt>
    <dgm:pt modelId="{808DE9E6-D05C-4419-937F-B0CC9A2E7FAF}" type="pres">
      <dgm:prSet presAssocID="{9E0EA5B8-0FDB-4DB5-91B6-5AAFFCC47632}" presName="composite2" presStyleCnt="0"/>
      <dgm:spPr/>
    </dgm:pt>
    <dgm:pt modelId="{CF493701-E9C3-436E-AB2D-05101C2A5B6E}" type="pres">
      <dgm:prSet presAssocID="{9E0EA5B8-0FDB-4DB5-91B6-5AAFFCC47632}" presName="background2" presStyleLbl="node2" presStyleIdx="0" presStyleCnt="2"/>
      <dgm:spPr/>
    </dgm:pt>
    <dgm:pt modelId="{0D500941-A0E6-4A58-9F52-D0DB47E8E63E}" type="pres">
      <dgm:prSet presAssocID="{9E0EA5B8-0FDB-4DB5-91B6-5AAFFCC47632}" presName="text2" presStyleLbl="fgAcc2" presStyleIdx="0" presStyleCnt="2">
        <dgm:presLayoutVars>
          <dgm:chPref val="3"/>
        </dgm:presLayoutVars>
      </dgm:prSet>
      <dgm:spPr/>
    </dgm:pt>
    <dgm:pt modelId="{DC5FB28D-D3BB-4D73-85EC-784680FC1248}" type="pres">
      <dgm:prSet presAssocID="{9E0EA5B8-0FDB-4DB5-91B6-5AAFFCC47632}" presName="hierChild3" presStyleCnt="0"/>
      <dgm:spPr/>
    </dgm:pt>
    <dgm:pt modelId="{BF6E1447-10EC-4F84-A580-4AE5934D44FD}" type="pres">
      <dgm:prSet presAssocID="{EC3A30F8-BE0C-405F-A0E7-D16250BE1278}" presName="Name10" presStyleLbl="parChTrans1D2" presStyleIdx="1" presStyleCnt="2"/>
      <dgm:spPr/>
    </dgm:pt>
    <dgm:pt modelId="{4CADC2A7-0B0B-4845-978E-1E939B2127EB}" type="pres">
      <dgm:prSet presAssocID="{459A7716-366B-4F1E-9B42-3AAC3E3E181B}" presName="hierRoot2" presStyleCnt="0"/>
      <dgm:spPr/>
    </dgm:pt>
    <dgm:pt modelId="{8F9725E0-A4FA-42D4-AFE8-A4AC7E408235}" type="pres">
      <dgm:prSet presAssocID="{459A7716-366B-4F1E-9B42-3AAC3E3E181B}" presName="composite2" presStyleCnt="0"/>
      <dgm:spPr/>
    </dgm:pt>
    <dgm:pt modelId="{C06A2581-4E3C-406C-A102-D092A647BEF4}" type="pres">
      <dgm:prSet presAssocID="{459A7716-366B-4F1E-9B42-3AAC3E3E181B}" presName="background2" presStyleLbl="node2" presStyleIdx="1" presStyleCnt="2"/>
      <dgm:spPr/>
    </dgm:pt>
    <dgm:pt modelId="{271F477F-D153-4AE9-8B53-B8676708BA24}" type="pres">
      <dgm:prSet presAssocID="{459A7716-366B-4F1E-9B42-3AAC3E3E181B}" presName="text2" presStyleLbl="fgAcc2" presStyleIdx="1" presStyleCnt="2">
        <dgm:presLayoutVars>
          <dgm:chPref val="3"/>
        </dgm:presLayoutVars>
      </dgm:prSet>
      <dgm:spPr/>
    </dgm:pt>
    <dgm:pt modelId="{AA619191-0C8A-4BA2-B157-143E0ED1E5C3}" type="pres">
      <dgm:prSet presAssocID="{459A7716-366B-4F1E-9B42-3AAC3E3E181B}" presName="hierChild3" presStyleCnt="0"/>
      <dgm:spPr/>
    </dgm:pt>
    <dgm:pt modelId="{A5D4CEF9-E61F-4AAA-A274-9963DC2E6849}" type="pres">
      <dgm:prSet presAssocID="{3ABA3620-72DA-45EB-A79A-B0CF099DC233}" presName="Name17" presStyleLbl="parChTrans1D3" presStyleIdx="0" presStyleCnt="4"/>
      <dgm:spPr/>
    </dgm:pt>
    <dgm:pt modelId="{F73CF4B7-72EC-4301-B3EE-D0B8CC62180B}" type="pres">
      <dgm:prSet presAssocID="{1D36F9D6-2223-40F7-8687-19979846C07F}" presName="hierRoot3" presStyleCnt="0"/>
      <dgm:spPr/>
    </dgm:pt>
    <dgm:pt modelId="{63DF3FC6-BDBC-44E2-9D9C-33021F423CC7}" type="pres">
      <dgm:prSet presAssocID="{1D36F9D6-2223-40F7-8687-19979846C07F}" presName="composite3" presStyleCnt="0"/>
      <dgm:spPr/>
    </dgm:pt>
    <dgm:pt modelId="{81DD4D95-6C4E-4671-9008-F2DE7C461521}" type="pres">
      <dgm:prSet presAssocID="{1D36F9D6-2223-40F7-8687-19979846C07F}" presName="background3" presStyleLbl="node3" presStyleIdx="0" presStyleCnt="4"/>
      <dgm:spPr/>
    </dgm:pt>
    <dgm:pt modelId="{2853DD7E-89F5-4F21-A80F-C3BFC122C01F}" type="pres">
      <dgm:prSet presAssocID="{1D36F9D6-2223-40F7-8687-19979846C07F}" presName="text3" presStyleLbl="fgAcc3" presStyleIdx="0" presStyleCnt="4">
        <dgm:presLayoutVars>
          <dgm:chPref val="3"/>
        </dgm:presLayoutVars>
      </dgm:prSet>
      <dgm:spPr/>
    </dgm:pt>
    <dgm:pt modelId="{0C586E27-AC69-427A-8B78-D927E3BD4BCF}" type="pres">
      <dgm:prSet presAssocID="{1D36F9D6-2223-40F7-8687-19979846C07F}" presName="hierChild4" presStyleCnt="0"/>
      <dgm:spPr/>
    </dgm:pt>
    <dgm:pt modelId="{7295EA2A-82D5-45F3-BCC5-BF2F86A38DEA}" type="pres">
      <dgm:prSet presAssocID="{44AF765E-17F2-4131-AA02-B87DC1D0185E}" presName="Name17" presStyleLbl="parChTrans1D3" presStyleIdx="1" presStyleCnt="4"/>
      <dgm:spPr/>
    </dgm:pt>
    <dgm:pt modelId="{7BF2960F-B1FF-40D5-9734-42E92B1427F4}" type="pres">
      <dgm:prSet presAssocID="{E41DD68A-174F-407C-9A19-9DA23ECE57DC}" presName="hierRoot3" presStyleCnt="0"/>
      <dgm:spPr/>
    </dgm:pt>
    <dgm:pt modelId="{7A311E4E-7FC0-4E53-9F29-E02EF9BD8EBD}" type="pres">
      <dgm:prSet presAssocID="{E41DD68A-174F-407C-9A19-9DA23ECE57DC}" presName="composite3" presStyleCnt="0"/>
      <dgm:spPr/>
    </dgm:pt>
    <dgm:pt modelId="{97D21635-2FEA-445A-96D1-0D11D7943D4B}" type="pres">
      <dgm:prSet presAssocID="{E41DD68A-174F-407C-9A19-9DA23ECE57DC}" presName="background3" presStyleLbl="node3" presStyleIdx="1" presStyleCnt="4"/>
      <dgm:spPr/>
    </dgm:pt>
    <dgm:pt modelId="{F3FBBD3E-8BC8-4043-97C6-6EC3A900A614}" type="pres">
      <dgm:prSet presAssocID="{E41DD68A-174F-407C-9A19-9DA23ECE57DC}" presName="text3" presStyleLbl="fgAcc3" presStyleIdx="1" presStyleCnt="4">
        <dgm:presLayoutVars>
          <dgm:chPref val="3"/>
        </dgm:presLayoutVars>
      </dgm:prSet>
      <dgm:spPr/>
    </dgm:pt>
    <dgm:pt modelId="{3B12DD11-15C0-4A2D-9AE5-044741DA4259}" type="pres">
      <dgm:prSet presAssocID="{E41DD68A-174F-407C-9A19-9DA23ECE57DC}" presName="hierChild4" presStyleCnt="0"/>
      <dgm:spPr/>
    </dgm:pt>
    <dgm:pt modelId="{FE789C90-9A47-448C-A9EC-A92EEAEAB35B}" type="pres">
      <dgm:prSet presAssocID="{C108D89D-E8FB-4E58-BE09-87AF08A7BB97}" presName="Name17" presStyleLbl="parChTrans1D3" presStyleIdx="2" presStyleCnt="4"/>
      <dgm:spPr/>
    </dgm:pt>
    <dgm:pt modelId="{FBBA971C-249C-4C27-B0B1-BE71CE127EAA}" type="pres">
      <dgm:prSet presAssocID="{7CBAFF64-2D89-4186-AE21-553F994228AF}" presName="hierRoot3" presStyleCnt="0"/>
      <dgm:spPr/>
    </dgm:pt>
    <dgm:pt modelId="{FA8ADEF2-4D44-4919-9497-1F382F35A988}" type="pres">
      <dgm:prSet presAssocID="{7CBAFF64-2D89-4186-AE21-553F994228AF}" presName="composite3" presStyleCnt="0"/>
      <dgm:spPr/>
    </dgm:pt>
    <dgm:pt modelId="{9703F0F6-06CC-4992-A420-5BB9BC01C374}" type="pres">
      <dgm:prSet presAssocID="{7CBAFF64-2D89-4186-AE21-553F994228AF}" presName="background3" presStyleLbl="node3" presStyleIdx="2" presStyleCnt="4"/>
      <dgm:spPr/>
    </dgm:pt>
    <dgm:pt modelId="{6890E33D-9F64-44F5-BDAD-62B38B0EDC7E}" type="pres">
      <dgm:prSet presAssocID="{7CBAFF64-2D89-4186-AE21-553F994228AF}" presName="text3" presStyleLbl="fgAcc3" presStyleIdx="2" presStyleCnt="4">
        <dgm:presLayoutVars>
          <dgm:chPref val="3"/>
        </dgm:presLayoutVars>
      </dgm:prSet>
      <dgm:spPr/>
    </dgm:pt>
    <dgm:pt modelId="{EADBD17F-50A5-4914-A8D8-42D002382BBA}" type="pres">
      <dgm:prSet presAssocID="{7CBAFF64-2D89-4186-AE21-553F994228AF}" presName="hierChild4" presStyleCnt="0"/>
      <dgm:spPr/>
    </dgm:pt>
    <dgm:pt modelId="{F8EE24E7-C412-40A0-9EF6-E3DC639874C2}" type="pres">
      <dgm:prSet presAssocID="{B2B08A63-EE31-4C22-93A4-C1A6A138722A}" presName="Name17" presStyleLbl="parChTrans1D3" presStyleIdx="3" presStyleCnt="4"/>
      <dgm:spPr/>
    </dgm:pt>
    <dgm:pt modelId="{9B33F205-3434-48A7-9B60-D82464FC4EB1}" type="pres">
      <dgm:prSet presAssocID="{3F50301F-BA6B-4A5F-88C8-4B58BCD21E37}" presName="hierRoot3" presStyleCnt="0"/>
      <dgm:spPr/>
    </dgm:pt>
    <dgm:pt modelId="{62B2384F-5D6F-4393-85C0-EF606E651464}" type="pres">
      <dgm:prSet presAssocID="{3F50301F-BA6B-4A5F-88C8-4B58BCD21E37}" presName="composite3" presStyleCnt="0"/>
      <dgm:spPr/>
    </dgm:pt>
    <dgm:pt modelId="{9AACF408-9702-4C1F-A74C-F20C75FFD905}" type="pres">
      <dgm:prSet presAssocID="{3F50301F-BA6B-4A5F-88C8-4B58BCD21E37}" presName="background3" presStyleLbl="node3" presStyleIdx="3" presStyleCnt="4"/>
      <dgm:spPr/>
    </dgm:pt>
    <dgm:pt modelId="{63AB5A5A-C53D-4BB3-8AB0-70FEF8A0E68A}" type="pres">
      <dgm:prSet presAssocID="{3F50301F-BA6B-4A5F-88C8-4B58BCD21E37}" presName="text3" presStyleLbl="fgAcc3" presStyleIdx="3" presStyleCnt="4">
        <dgm:presLayoutVars>
          <dgm:chPref val="3"/>
        </dgm:presLayoutVars>
      </dgm:prSet>
      <dgm:spPr/>
    </dgm:pt>
    <dgm:pt modelId="{7889B137-863B-4664-B6F1-9E76EBC111CE}" type="pres">
      <dgm:prSet presAssocID="{3F50301F-BA6B-4A5F-88C8-4B58BCD21E37}" presName="hierChild4" presStyleCnt="0"/>
      <dgm:spPr/>
    </dgm:pt>
  </dgm:ptLst>
  <dgm:cxnLst>
    <dgm:cxn modelId="{F0DEA906-4493-4D2E-A530-C0D3524BDC5D}" type="presOf" srcId="{7CBAFF64-2D89-4186-AE21-553F994228AF}" destId="{6890E33D-9F64-44F5-BDAD-62B38B0EDC7E}" srcOrd="0" destOrd="0" presId="urn:microsoft.com/office/officeart/2005/8/layout/hierarchy1"/>
    <dgm:cxn modelId="{00B37D0B-D1FD-4F57-9BEA-A3B0BEA0B5B8}" type="presOf" srcId="{44AF765E-17F2-4131-AA02-B87DC1D0185E}" destId="{7295EA2A-82D5-45F3-BCC5-BF2F86A38DEA}" srcOrd="0" destOrd="0" presId="urn:microsoft.com/office/officeart/2005/8/layout/hierarchy1"/>
    <dgm:cxn modelId="{E75DFE15-E7AF-4A76-AE05-DA701E45D25E}" type="presOf" srcId="{9E0EA5B8-0FDB-4DB5-91B6-5AAFFCC47632}" destId="{0D500941-A0E6-4A58-9F52-D0DB47E8E63E}" srcOrd="0" destOrd="0" presId="urn:microsoft.com/office/officeart/2005/8/layout/hierarchy1"/>
    <dgm:cxn modelId="{AF4FA120-40AB-428F-8ABA-4FBEAF73535E}" type="presOf" srcId="{0DAA31B7-5284-460D-B444-D59CBADB2167}" destId="{729869A1-EB94-441F-9213-69E7458BBB54}" srcOrd="0" destOrd="0" presId="urn:microsoft.com/office/officeart/2005/8/layout/hierarchy1"/>
    <dgm:cxn modelId="{79E8DD65-F364-45EB-9818-C83EE0D1D1A9}" srcId="{2C3D7F20-788F-4F1A-826C-C64ED1466CA4}" destId="{459A7716-366B-4F1E-9B42-3AAC3E3E181B}" srcOrd="1" destOrd="0" parTransId="{EC3A30F8-BE0C-405F-A0E7-D16250BE1278}" sibTransId="{1432164F-A4A0-4974-A9E9-F22B2C9665E2}"/>
    <dgm:cxn modelId="{1D61A667-BE67-4DE3-8DF2-91970B1AA953}" type="presOf" srcId="{1D36F9D6-2223-40F7-8687-19979846C07F}" destId="{2853DD7E-89F5-4F21-A80F-C3BFC122C01F}" srcOrd="0" destOrd="0" presId="urn:microsoft.com/office/officeart/2005/8/layout/hierarchy1"/>
    <dgm:cxn modelId="{E0475B4D-B836-489C-83EA-2FEA69D064A5}" type="presOf" srcId="{3ABA3620-72DA-45EB-A79A-B0CF099DC233}" destId="{A5D4CEF9-E61F-4AAA-A274-9963DC2E6849}" srcOrd="0" destOrd="0" presId="urn:microsoft.com/office/officeart/2005/8/layout/hierarchy1"/>
    <dgm:cxn modelId="{9F9E7E75-4D3C-43B8-A6FE-1D75E4154ECC}" srcId="{C5B16F4A-2C29-4F53-BDBE-943F5106B612}" destId="{2C3D7F20-788F-4F1A-826C-C64ED1466CA4}" srcOrd="0" destOrd="0" parTransId="{D6646738-3A8C-44B8-A03A-37425C8D21FC}" sibTransId="{C7A72041-E6E1-4039-A04D-47B444B8BFF6}"/>
    <dgm:cxn modelId="{8A610B76-9ADE-4065-9FCA-C941B911B44A}" type="presOf" srcId="{C108D89D-E8FB-4E58-BE09-87AF08A7BB97}" destId="{FE789C90-9A47-448C-A9EC-A92EEAEAB35B}" srcOrd="0" destOrd="0" presId="urn:microsoft.com/office/officeart/2005/8/layout/hierarchy1"/>
    <dgm:cxn modelId="{659E1977-A040-4374-82E5-E7C118269E6F}" type="presOf" srcId="{459A7716-366B-4F1E-9B42-3AAC3E3E181B}" destId="{271F477F-D153-4AE9-8B53-B8676708BA24}" srcOrd="0" destOrd="0" presId="urn:microsoft.com/office/officeart/2005/8/layout/hierarchy1"/>
    <dgm:cxn modelId="{5F760081-C1F1-4AEF-B485-369DBB337C96}" type="presOf" srcId="{2C3D7F20-788F-4F1A-826C-C64ED1466CA4}" destId="{3BEEA639-21C4-4110-84F5-2A03842DCB6A}" srcOrd="0" destOrd="0" presId="urn:microsoft.com/office/officeart/2005/8/layout/hierarchy1"/>
    <dgm:cxn modelId="{E3156290-39E9-4BF2-B689-8747795C102A}" srcId="{459A7716-366B-4F1E-9B42-3AAC3E3E181B}" destId="{E41DD68A-174F-407C-9A19-9DA23ECE57DC}" srcOrd="1" destOrd="0" parTransId="{44AF765E-17F2-4131-AA02-B87DC1D0185E}" sibTransId="{BB3C16D5-CCDA-4F33-AE4A-1DE070842039}"/>
    <dgm:cxn modelId="{F3AE9F99-673C-4C58-9559-DAC3316D4AD6}" type="presOf" srcId="{EC3A30F8-BE0C-405F-A0E7-D16250BE1278}" destId="{BF6E1447-10EC-4F84-A580-4AE5934D44FD}" srcOrd="0" destOrd="0" presId="urn:microsoft.com/office/officeart/2005/8/layout/hierarchy1"/>
    <dgm:cxn modelId="{C14D49A8-8C06-4D12-8A8A-758696BD7ACD}" srcId="{459A7716-366B-4F1E-9B42-3AAC3E3E181B}" destId="{7CBAFF64-2D89-4186-AE21-553F994228AF}" srcOrd="2" destOrd="0" parTransId="{C108D89D-E8FB-4E58-BE09-87AF08A7BB97}" sibTransId="{D7DA8B77-7E4E-4650-B900-E143160D2C7E}"/>
    <dgm:cxn modelId="{86D820C5-96A2-4CC0-AC19-D654D0C6FDFE}" srcId="{2C3D7F20-788F-4F1A-826C-C64ED1466CA4}" destId="{9E0EA5B8-0FDB-4DB5-91B6-5AAFFCC47632}" srcOrd="0" destOrd="0" parTransId="{0DAA31B7-5284-460D-B444-D59CBADB2167}" sibTransId="{E7EB33B8-20FA-428F-A14D-A07D19A8BDDF}"/>
    <dgm:cxn modelId="{85D9DECB-CF97-410E-B298-A49232CCC358}" type="presOf" srcId="{3F50301F-BA6B-4A5F-88C8-4B58BCD21E37}" destId="{63AB5A5A-C53D-4BB3-8AB0-70FEF8A0E68A}" srcOrd="0" destOrd="0" presId="urn:microsoft.com/office/officeart/2005/8/layout/hierarchy1"/>
    <dgm:cxn modelId="{4C3E6ED5-21F0-44BE-B6B7-904785E2F9BD}" type="presOf" srcId="{E41DD68A-174F-407C-9A19-9DA23ECE57DC}" destId="{F3FBBD3E-8BC8-4043-97C6-6EC3A900A614}" srcOrd="0" destOrd="0" presId="urn:microsoft.com/office/officeart/2005/8/layout/hierarchy1"/>
    <dgm:cxn modelId="{FDBF4FD8-DA65-44E9-A54A-D30C02B31DB9}" type="presOf" srcId="{C5B16F4A-2C29-4F53-BDBE-943F5106B612}" destId="{9EA945B9-64E7-44E1-9E0F-199EF53EEB35}" srcOrd="0" destOrd="0" presId="urn:microsoft.com/office/officeart/2005/8/layout/hierarchy1"/>
    <dgm:cxn modelId="{CB6277EF-BBB0-4727-B15C-929E6AA4C7CA}" srcId="{459A7716-366B-4F1E-9B42-3AAC3E3E181B}" destId="{1D36F9D6-2223-40F7-8687-19979846C07F}" srcOrd="0" destOrd="0" parTransId="{3ABA3620-72DA-45EB-A79A-B0CF099DC233}" sibTransId="{99FB7DBC-AD93-4310-9A14-BFBD3762F9B3}"/>
    <dgm:cxn modelId="{2A6224F0-3EB3-49A0-A4D1-AF430304A6D0}" srcId="{459A7716-366B-4F1E-9B42-3AAC3E3E181B}" destId="{3F50301F-BA6B-4A5F-88C8-4B58BCD21E37}" srcOrd="3" destOrd="0" parTransId="{B2B08A63-EE31-4C22-93A4-C1A6A138722A}" sibTransId="{710236A6-B3D0-4334-B58E-36B16789B47D}"/>
    <dgm:cxn modelId="{A2C906F9-FDE0-412A-9D54-616C87757AD8}" type="presOf" srcId="{B2B08A63-EE31-4C22-93A4-C1A6A138722A}" destId="{F8EE24E7-C412-40A0-9EF6-E3DC639874C2}" srcOrd="0" destOrd="0" presId="urn:microsoft.com/office/officeart/2005/8/layout/hierarchy1"/>
    <dgm:cxn modelId="{847F9139-4CA1-4192-ABBD-ED21C0F0FD4A}" type="presParOf" srcId="{9EA945B9-64E7-44E1-9E0F-199EF53EEB35}" destId="{F3B38E9B-81E3-4955-BB0E-562F923C65F3}" srcOrd="0" destOrd="0" presId="urn:microsoft.com/office/officeart/2005/8/layout/hierarchy1"/>
    <dgm:cxn modelId="{85970914-F6AB-4057-B423-5FEE0B0432F8}" type="presParOf" srcId="{F3B38E9B-81E3-4955-BB0E-562F923C65F3}" destId="{BA63F4EA-432A-41F2-86A9-1EB9D00DD232}" srcOrd="0" destOrd="0" presId="urn:microsoft.com/office/officeart/2005/8/layout/hierarchy1"/>
    <dgm:cxn modelId="{AA4D7AF1-AFCC-4FBA-B310-204AAF5EAA81}" type="presParOf" srcId="{BA63F4EA-432A-41F2-86A9-1EB9D00DD232}" destId="{AF8C8DA4-55E5-40EB-8BE1-01C1FBA73A16}" srcOrd="0" destOrd="0" presId="urn:microsoft.com/office/officeart/2005/8/layout/hierarchy1"/>
    <dgm:cxn modelId="{61A9283A-D623-42F1-A8E3-921498FBD129}" type="presParOf" srcId="{BA63F4EA-432A-41F2-86A9-1EB9D00DD232}" destId="{3BEEA639-21C4-4110-84F5-2A03842DCB6A}" srcOrd="1" destOrd="0" presId="urn:microsoft.com/office/officeart/2005/8/layout/hierarchy1"/>
    <dgm:cxn modelId="{8AD7B30E-D25B-488E-9030-070E5D588C4C}" type="presParOf" srcId="{F3B38E9B-81E3-4955-BB0E-562F923C65F3}" destId="{8B7BCF37-897D-4C73-B193-2E04CA459A14}" srcOrd="1" destOrd="0" presId="urn:microsoft.com/office/officeart/2005/8/layout/hierarchy1"/>
    <dgm:cxn modelId="{448826B9-4312-4FD4-9209-BD530A51230A}" type="presParOf" srcId="{8B7BCF37-897D-4C73-B193-2E04CA459A14}" destId="{729869A1-EB94-441F-9213-69E7458BBB54}" srcOrd="0" destOrd="0" presId="urn:microsoft.com/office/officeart/2005/8/layout/hierarchy1"/>
    <dgm:cxn modelId="{042FA6CD-B2FD-4BED-BCE2-162FB6EFA451}" type="presParOf" srcId="{8B7BCF37-897D-4C73-B193-2E04CA459A14}" destId="{84183EC3-E768-48CA-BD30-98A45AA3B002}" srcOrd="1" destOrd="0" presId="urn:microsoft.com/office/officeart/2005/8/layout/hierarchy1"/>
    <dgm:cxn modelId="{92452E95-7982-4586-A817-547A0036BA85}" type="presParOf" srcId="{84183EC3-E768-48CA-BD30-98A45AA3B002}" destId="{808DE9E6-D05C-4419-937F-B0CC9A2E7FAF}" srcOrd="0" destOrd="0" presId="urn:microsoft.com/office/officeart/2005/8/layout/hierarchy1"/>
    <dgm:cxn modelId="{78B3CDD1-C4B4-421B-9465-E5C7A2FDE3D3}" type="presParOf" srcId="{808DE9E6-D05C-4419-937F-B0CC9A2E7FAF}" destId="{CF493701-E9C3-436E-AB2D-05101C2A5B6E}" srcOrd="0" destOrd="0" presId="urn:microsoft.com/office/officeart/2005/8/layout/hierarchy1"/>
    <dgm:cxn modelId="{097EB9A3-4F0C-41F7-AF52-85150FA4A262}" type="presParOf" srcId="{808DE9E6-D05C-4419-937F-B0CC9A2E7FAF}" destId="{0D500941-A0E6-4A58-9F52-D0DB47E8E63E}" srcOrd="1" destOrd="0" presId="urn:microsoft.com/office/officeart/2005/8/layout/hierarchy1"/>
    <dgm:cxn modelId="{6730661D-9FD9-4045-8D52-0CE2C6A913C3}" type="presParOf" srcId="{84183EC3-E768-48CA-BD30-98A45AA3B002}" destId="{DC5FB28D-D3BB-4D73-85EC-784680FC1248}" srcOrd="1" destOrd="0" presId="urn:microsoft.com/office/officeart/2005/8/layout/hierarchy1"/>
    <dgm:cxn modelId="{3CAD1776-0E5C-4E9B-9E40-74E0498345B7}" type="presParOf" srcId="{8B7BCF37-897D-4C73-B193-2E04CA459A14}" destId="{BF6E1447-10EC-4F84-A580-4AE5934D44FD}" srcOrd="2" destOrd="0" presId="urn:microsoft.com/office/officeart/2005/8/layout/hierarchy1"/>
    <dgm:cxn modelId="{11053AE1-54D7-4325-B608-0CE42D75F7FF}" type="presParOf" srcId="{8B7BCF37-897D-4C73-B193-2E04CA459A14}" destId="{4CADC2A7-0B0B-4845-978E-1E939B2127EB}" srcOrd="3" destOrd="0" presId="urn:microsoft.com/office/officeart/2005/8/layout/hierarchy1"/>
    <dgm:cxn modelId="{047288C3-5BB9-4BC3-9197-3F3AA80B7384}" type="presParOf" srcId="{4CADC2A7-0B0B-4845-978E-1E939B2127EB}" destId="{8F9725E0-A4FA-42D4-AFE8-A4AC7E408235}" srcOrd="0" destOrd="0" presId="urn:microsoft.com/office/officeart/2005/8/layout/hierarchy1"/>
    <dgm:cxn modelId="{E5BDF7B3-29A1-49F0-98AC-E78746312C01}" type="presParOf" srcId="{8F9725E0-A4FA-42D4-AFE8-A4AC7E408235}" destId="{C06A2581-4E3C-406C-A102-D092A647BEF4}" srcOrd="0" destOrd="0" presId="urn:microsoft.com/office/officeart/2005/8/layout/hierarchy1"/>
    <dgm:cxn modelId="{54C7AC1D-6CEF-4EE1-AF5B-FB8750338FB9}" type="presParOf" srcId="{8F9725E0-A4FA-42D4-AFE8-A4AC7E408235}" destId="{271F477F-D153-4AE9-8B53-B8676708BA24}" srcOrd="1" destOrd="0" presId="urn:microsoft.com/office/officeart/2005/8/layout/hierarchy1"/>
    <dgm:cxn modelId="{F3FA5AE4-294F-43FE-8E19-7F9F9232B0A6}" type="presParOf" srcId="{4CADC2A7-0B0B-4845-978E-1E939B2127EB}" destId="{AA619191-0C8A-4BA2-B157-143E0ED1E5C3}" srcOrd="1" destOrd="0" presId="urn:microsoft.com/office/officeart/2005/8/layout/hierarchy1"/>
    <dgm:cxn modelId="{F39589C8-BEC2-45CA-8BEB-5EA5E1E59973}" type="presParOf" srcId="{AA619191-0C8A-4BA2-B157-143E0ED1E5C3}" destId="{A5D4CEF9-E61F-4AAA-A274-9963DC2E6849}" srcOrd="0" destOrd="0" presId="urn:microsoft.com/office/officeart/2005/8/layout/hierarchy1"/>
    <dgm:cxn modelId="{C4A574BD-67D8-4967-B3AE-2E6D1285B0FD}" type="presParOf" srcId="{AA619191-0C8A-4BA2-B157-143E0ED1E5C3}" destId="{F73CF4B7-72EC-4301-B3EE-D0B8CC62180B}" srcOrd="1" destOrd="0" presId="urn:microsoft.com/office/officeart/2005/8/layout/hierarchy1"/>
    <dgm:cxn modelId="{437EEBBA-6678-4017-B2BD-0786EE884E43}" type="presParOf" srcId="{F73CF4B7-72EC-4301-B3EE-D0B8CC62180B}" destId="{63DF3FC6-BDBC-44E2-9D9C-33021F423CC7}" srcOrd="0" destOrd="0" presId="urn:microsoft.com/office/officeart/2005/8/layout/hierarchy1"/>
    <dgm:cxn modelId="{8B822B2A-3338-4098-BA02-0C9B6C08EBCF}" type="presParOf" srcId="{63DF3FC6-BDBC-44E2-9D9C-33021F423CC7}" destId="{81DD4D95-6C4E-4671-9008-F2DE7C461521}" srcOrd="0" destOrd="0" presId="urn:microsoft.com/office/officeart/2005/8/layout/hierarchy1"/>
    <dgm:cxn modelId="{9A3674DD-0F30-4A70-9698-00000F3F0BA6}" type="presParOf" srcId="{63DF3FC6-BDBC-44E2-9D9C-33021F423CC7}" destId="{2853DD7E-89F5-4F21-A80F-C3BFC122C01F}" srcOrd="1" destOrd="0" presId="urn:microsoft.com/office/officeart/2005/8/layout/hierarchy1"/>
    <dgm:cxn modelId="{DEA95521-2309-4F35-A317-C874A7925C16}" type="presParOf" srcId="{F73CF4B7-72EC-4301-B3EE-D0B8CC62180B}" destId="{0C586E27-AC69-427A-8B78-D927E3BD4BCF}" srcOrd="1" destOrd="0" presId="urn:microsoft.com/office/officeart/2005/8/layout/hierarchy1"/>
    <dgm:cxn modelId="{86496E1D-F876-4016-92D1-BB314DAA1B9C}" type="presParOf" srcId="{AA619191-0C8A-4BA2-B157-143E0ED1E5C3}" destId="{7295EA2A-82D5-45F3-BCC5-BF2F86A38DEA}" srcOrd="2" destOrd="0" presId="urn:microsoft.com/office/officeart/2005/8/layout/hierarchy1"/>
    <dgm:cxn modelId="{0EC9EABF-D747-4148-AE3D-F326C59D903A}" type="presParOf" srcId="{AA619191-0C8A-4BA2-B157-143E0ED1E5C3}" destId="{7BF2960F-B1FF-40D5-9734-42E92B1427F4}" srcOrd="3" destOrd="0" presId="urn:microsoft.com/office/officeart/2005/8/layout/hierarchy1"/>
    <dgm:cxn modelId="{F3154206-C7B1-45BB-A708-D3787C4C238A}" type="presParOf" srcId="{7BF2960F-B1FF-40D5-9734-42E92B1427F4}" destId="{7A311E4E-7FC0-4E53-9F29-E02EF9BD8EBD}" srcOrd="0" destOrd="0" presId="urn:microsoft.com/office/officeart/2005/8/layout/hierarchy1"/>
    <dgm:cxn modelId="{FECA0E71-0B31-4431-B1F5-EF94DBD6206D}" type="presParOf" srcId="{7A311E4E-7FC0-4E53-9F29-E02EF9BD8EBD}" destId="{97D21635-2FEA-445A-96D1-0D11D7943D4B}" srcOrd="0" destOrd="0" presId="urn:microsoft.com/office/officeart/2005/8/layout/hierarchy1"/>
    <dgm:cxn modelId="{AD894DA6-1D73-42D3-B682-45616983C674}" type="presParOf" srcId="{7A311E4E-7FC0-4E53-9F29-E02EF9BD8EBD}" destId="{F3FBBD3E-8BC8-4043-97C6-6EC3A900A614}" srcOrd="1" destOrd="0" presId="urn:microsoft.com/office/officeart/2005/8/layout/hierarchy1"/>
    <dgm:cxn modelId="{C3D5E3C4-0DE1-4872-A3D3-65F6E54EA0EC}" type="presParOf" srcId="{7BF2960F-B1FF-40D5-9734-42E92B1427F4}" destId="{3B12DD11-15C0-4A2D-9AE5-044741DA4259}" srcOrd="1" destOrd="0" presId="urn:microsoft.com/office/officeart/2005/8/layout/hierarchy1"/>
    <dgm:cxn modelId="{DAED270E-29A2-43CE-970C-23150AD490FB}" type="presParOf" srcId="{AA619191-0C8A-4BA2-B157-143E0ED1E5C3}" destId="{FE789C90-9A47-448C-A9EC-A92EEAEAB35B}" srcOrd="4" destOrd="0" presId="urn:microsoft.com/office/officeart/2005/8/layout/hierarchy1"/>
    <dgm:cxn modelId="{48DCC6C7-8777-4CD3-BE78-B09E74379A01}" type="presParOf" srcId="{AA619191-0C8A-4BA2-B157-143E0ED1E5C3}" destId="{FBBA971C-249C-4C27-B0B1-BE71CE127EAA}" srcOrd="5" destOrd="0" presId="urn:microsoft.com/office/officeart/2005/8/layout/hierarchy1"/>
    <dgm:cxn modelId="{4B13EAB2-C9EB-47F4-AFF1-554E58F1C588}" type="presParOf" srcId="{FBBA971C-249C-4C27-B0B1-BE71CE127EAA}" destId="{FA8ADEF2-4D44-4919-9497-1F382F35A988}" srcOrd="0" destOrd="0" presId="urn:microsoft.com/office/officeart/2005/8/layout/hierarchy1"/>
    <dgm:cxn modelId="{2E8F949E-362E-40D5-9381-615743935CB7}" type="presParOf" srcId="{FA8ADEF2-4D44-4919-9497-1F382F35A988}" destId="{9703F0F6-06CC-4992-A420-5BB9BC01C374}" srcOrd="0" destOrd="0" presId="urn:microsoft.com/office/officeart/2005/8/layout/hierarchy1"/>
    <dgm:cxn modelId="{8007544E-F65B-4038-BA0C-3D7C1EF9B3A3}" type="presParOf" srcId="{FA8ADEF2-4D44-4919-9497-1F382F35A988}" destId="{6890E33D-9F64-44F5-BDAD-62B38B0EDC7E}" srcOrd="1" destOrd="0" presId="urn:microsoft.com/office/officeart/2005/8/layout/hierarchy1"/>
    <dgm:cxn modelId="{E5F36659-7C00-42DA-A2A4-5279E3BA7B95}" type="presParOf" srcId="{FBBA971C-249C-4C27-B0B1-BE71CE127EAA}" destId="{EADBD17F-50A5-4914-A8D8-42D002382BBA}" srcOrd="1" destOrd="0" presId="urn:microsoft.com/office/officeart/2005/8/layout/hierarchy1"/>
    <dgm:cxn modelId="{AE4E2279-1EB3-4B58-8FA1-C8671EE2D5C4}" type="presParOf" srcId="{AA619191-0C8A-4BA2-B157-143E0ED1E5C3}" destId="{F8EE24E7-C412-40A0-9EF6-E3DC639874C2}" srcOrd="6" destOrd="0" presId="urn:microsoft.com/office/officeart/2005/8/layout/hierarchy1"/>
    <dgm:cxn modelId="{C51D1CD6-773E-433F-9BCF-5EFB0443ACD7}" type="presParOf" srcId="{AA619191-0C8A-4BA2-B157-143E0ED1E5C3}" destId="{9B33F205-3434-48A7-9B60-D82464FC4EB1}" srcOrd="7" destOrd="0" presId="urn:microsoft.com/office/officeart/2005/8/layout/hierarchy1"/>
    <dgm:cxn modelId="{00763C78-5706-4D92-9929-443D5088A80C}" type="presParOf" srcId="{9B33F205-3434-48A7-9B60-D82464FC4EB1}" destId="{62B2384F-5D6F-4393-85C0-EF606E651464}" srcOrd="0" destOrd="0" presId="urn:microsoft.com/office/officeart/2005/8/layout/hierarchy1"/>
    <dgm:cxn modelId="{73A3795B-8FC3-45E0-AC5A-C79CF68BA01A}" type="presParOf" srcId="{62B2384F-5D6F-4393-85C0-EF606E651464}" destId="{9AACF408-9702-4C1F-A74C-F20C75FFD905}" srcOrd="0" destOrd="0" presId="urn:microsoft.com/office/officeart/2005/8/layout/hierarchy1"/>
    <dgm:cxn modelId="{A0EEA44C-7FE4-41AB-A2F3-2668821C233F}" type="presParOf" srcId="{62B2384F-5D6F-4393-85C0-EF606E651464}" destId="{63AB5A5A-C53D-4BB3-8AB0-70FEF8A0E68A}" srcOrd="1" destOrd="0" presId="urn:microsoft.com/office/officeart/2005/8/layout/hierarchy1"/>
    <dgm:cxn modelId="{297D0266-81B6-480E-A70E-B9F90FA503FE}" type="presParOf" srcId="{9B33F205-3434-48A7-9B60-D82464FC4EB1}" destId="{7889B137-863B-4664-B6F1-9E76EBC111C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E24E7-C412-40A0-9EF6-E3DC639874C2}">
      <dsp:nvSpPr>
        <dsp:cNvPr id="0" name=""/>
        <dsp:cNvSpPr/>
      </dsp:nvSpPr>
      <dsp:spPr>
        <a:xfrm>
          <a:off x="8093505" y="4894038"/>
          <a:ext cx="5748433" cy="911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440"/>
              </a:lnTo>
              <a:lnTo>
                <a:pt x="5748433" y="621440"/>
              </a:lnTo>
              <a:lnTo>
                <a:pt x="5748433" y="9119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89C90-9A47-448C-A9EC-A92EEAEAB35B}">
      <dsp:nvSpPr>
        <dsp:cNvPr id="0" name=""/>
        <dsp:cNvSpPr/>
      </dsp:nvSpPr>
      <dsp:spPr>
        <a:xfrm>
          <a:off x="8093505" y="4894038"/>
          <a:ext cx="1916144" cy="911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440"/>
              </a:lnTo>
              <a:lnTo>
                <a:pt x="1916144" y="621440"/>
              </a:lnTo>
              <a:lnTo>
                <a:pt x="1916144" y="9119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5EA2A-82D5-45F3-BCC5-BF2F86A38DEA}">
      <dsp:nvSpPr>
        <dsp:cNvPr id="0" name=""/>
        <dsp:cNvSpPr/>
      </dsp:nvSpPr>
      <dsp:spPr>
        <a:xfrm>
          <a:off x="6177360" y="4894038"/>
          <a:ext cx="1916144" cy="911910"/>
        </a:xfrm>
        <a:custGeom>
          <a:avLst/>
          <a:gdLst/>
          <a:ahLst/>
          <a:cxnLst/>
          <a:rect l="0" t="0" r="0" b="0"/>
          <a:pathLst>
            <a:path>
              <a:moveTo>
                <a:pt x="1916144" y="0"/>
              </a:moveTo>
              <a:lnTo>
                <a:pt x="1916144" y="621440"/>
              </a:lnTo>
              <a:lnTo>
                <a:pt x="0" y="621440"/>
              </a:lnTo>
              <a:lnTo>
                <a:pt x="0" y="9119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4CEF9-E61F-4AAA-A274-9963DC2E6849}">
      <dsp:nvSpPr>
        <dsp:cNvPr id="0" name=""/>
        <dsp:cNvSpPr/>
      </dsp:nvSpPr>
      <dsp:spPr>
        <a:xfrm>
          <a:off x="2345071" y="4894038"/>
          <a:ext cx="5748433" cy="911910"/>
        </a:xfrm>
        <a:custGeom>
          <a:avLst/>
          <a:gdLst/>
          <a:ahLst/>
          <a:cxnLst/>
          <a:rect l="0" t="0" r="0" b="0"/>
          <a:pathLst>
            <a:path>
              <a:moveTo>
                <a:pt x="5748433" y="0"/>
              </a:moveTo>
              <a:lnTo>
                <a:pt x="5748433" y="621440"/>
              </a:lnTo>
              <a:lnTo>
                <a:pt x="0" y="621440"/>
              </a:lnTo>
              <a:lnTo>
                <a:pt x="0" y="9119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E1447-10EC-4F84-A580-4AE5934D44FD}">
      <dsp:nvSpPr>
        <dsp:cNvPr id="0" name=""/>
        <dsp:cNvSpPr/>
      </dsp:nvSpPr>
      <dsp:spPr>
        <a:xfrm>
          <a:off x="6177360" y="1991080"/>
          <a:ext cx="1916144" cy="911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440"/>
              </a:lnTo>
              <a:lnTo>
                <a:pt x="1916144" y="621440"/>
              </a:lnTo>
              <a:lnTo>
                <a:pt x="1916144" y="911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869A1-EB94-441F-9213-69E7458BBB54}">
      <dsp:nvSpPr>
        <dsp:cNvPr id="0" name=""/>
        <dsp:cNvSpPr/>
      </dsp:nvSpPr>
      <dsp:spPr>
        <a:xfrm>
          <a:off x="4261216" y="1991080"/>
          <a:ext cx="1916144" cy="911910"/>
        </a:xfrm>
        <a:custGeom>
          <a:avLst/>
          <a:gdLst/>
          <a:ahLst/>
          <a:cxnLst/>
          <a:rect l="0" t="0" r="0" b="0"/>
          <a:pathLst>
            <a:path>
              <a:moveTo>
                <a:pt x="1916144" y="0"/>
              </a:moveTo>
              <a:lnTo>
                <a:pt x="1916144" y="621440"/>
              </a:lnTo>
              <a:lnTo>
                <a:pt x="0" y="621440"/>
              </a:lnTo>
              <a:lnTo>
                <a:pt x="0" y="911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C8DA4-55E5-40EB-8BE1-01C1FBA73A16}">
      <dsp:nvSpPr>
        <dsp:cNvPr id="0" name=""/>
        <dsp:cNvSpPr/>
      </dsp:nvSpPr>
      <dsp:spPr>
        <a:xfrm>
          <a:off x="4609606" y="31"/>
          <a:ext cx="3135509" cy="1991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EA639-21C4-4110-84F5-2A03842DCB6A}">
      <dsp:nvSpPr>
        <dsp:cNvPr id="0" name=""/>
        <dsp:cNvSpPr/>
      </dsp:nvSpPr>
      <dsp:spPr>
        <a:xfrm>
          <a:off x="4957995" y="331002"/>
          <a:ext cx="3135509" cy="1991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Glacial Indifference" panose="020B0604020202020204" charset="0"/>
            </a:rPr>
            <a:t>PRINSIP PENDEKATAN OBJEKTIF</a:t>
          </a:r>
          <a:endParaRPr lang="en-ID" sz="3800" kern="1200" dirty="0">
            <a:latin typeface="Glacial Indifference" panose="020B0604020202020204" charset="0"/>
          </a:endParaRPr>
        </a:p>
      </dsp:txBody>
      <dsp:txXfrm>
        <a:off x="5016311" y="389318"/>
        <a:ext cx="3018877" cy="1874416"/>
      </dsp:txXfrm>
    </dsp:sp>
    <dsp:sp modelId="{CF493701-E9C3-436E-AB2D-05101C2A5B6E}">
      <dsp:nvSpPr>
        <dsp:cNvPr id="0" name=""/>
        <dsp:cNvSpPr/>
      </dsp:nvSpPr>
      <dsp:spPr>
        <a:xfrm>
          <a:off x="2693461" y="2902990"/>
          <a:ext cx="3135509" cy="1991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00941-A0E6-4A58-9F52-D0DB47E8E63E}">
      <dsp:nvSpPr>
        <dsp:cNvPr id="0" name=""/>
        <dsp:cNvSpPr/>
      </dsp:nvSpPr>
      <dsp:spPr>
        <a:xfrm>
          <a:off x="3041851" y="3233961"/>
          <a:ext cx="3135509" cy="1991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Glacial Indifference" panose="020B0604020202020204" charset="0"/>
            </a:rPr>
            <a:t>PRINSIP UMUM</a:t>
          </a:r>
          <a:endParaRPr lang="en-ID" sz="3800" kern="1200" dirty="0">
            <a:latin typeface="Glacial Indifference" panose="020B0604020202020204" charset="0"/>
          </a:endParaRPr>
        </a:p>
      </dsp:txBody>
      <dsp:txXfrm>
        <a:off x="3100167" y="3292277"/>
        <a:ext cx="3018877" cy="1874416"/>
      </dsp:txXfrm>
    </dsp:sp>
    <dsp:sp modelId="{C06A2581-4E3C-406C-A102-D092A647BEF4}">
      <dsp:nvSpPr>
        <dsp:cNvPr id="0" name=""/>
        <dsp:cNvSpPr/>
      </dsp:nvSpPr>
      <dsp:spPr>
        <a:xfrm>
          <a:off x="6525750" y="2902990"/>
          <a:ext cx="3135509" cy="1991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F477F-D153-4AE9-8B53-B8676708BA24}">
      <dsp:nvSpPr>
        <dsp:cNvPr id="0" name=""/>
        <dsp:cNvSpPr/>
      </dsp:nvSpPr>
      <dsp:spPr>
        <a:xfrm>
          <a:off x="6874140" y="3233961"/>
          <a:ext cx="3135509" cy="1991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Glacial Indifference" panose="020B0604020202020204" charset="0"/>
            </a:rPr>
            <a:t>PRINSIP TERAPAN</a:t>
          </a:r>
          <a:endParaRPr lang="en-ID" sz="3800" kern="1200" dirty="0">
            <a:latin typeface="Glacial Indifference" panose="020B0604020202020204" charset="0"/>
          </a:endParaRPr>
        </a:p>
      </dsp:txBody>
      <dsp:txXfrm>
        <a:off x="6932456" y="3292277"/>
        <a:ext cx="3018877" cy="1874416"/>
      </dsp:txXfrm>
    </dsp:sp>
    <dsp:sp modelId="{81DD4D95-6C4E-4671-9008-F2DE7C461521}">
      <dsp:nvSpPr>
        <dsp:cNvPr id="0" name=""/>
        <dsp:cNvSpPr/>
      </dsp:nvSpPr>
      <dsp:spPr>
        <a:xfrm>
          <a:off x="777317" y="5805949"/>
          <a:ext cx="3135509" cy="1991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3DD7E-89F5-4F21-A80F-C3BFC122C01F}">
      <dsp:nvSpPr>
        <dsp:cNvPr id="0" name=""/>
        <dsp:cNvSpPr/>
      </dsp:nvSpPr>
      <dsp:spPr>
        <a:xfrm>
          <a:off x="1125707" y="6136919"/>
          <a:ext cx="3135509" cy="1991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latin typeface="Glacial Indifference" panose="020B0604020202020204" charset="0"/>
            </a:rPr>
            <a:t>Unsur</a:t>
          </a:r>
          <a:r>
            <a:rPr lang="en-US" sz="3800" kern="1200" dirty="0">
              <a:latin typeface="Glacial Indifference" panose="020B0604020202020204" charset="0"/>
            </a:rPr>
            <a:t> </a:t>
          </a:r>
          <a:r>
            <a:rPr lang="en-US" sz="3800" kern="1200" dirty="0" err="1">
              <a:latin typeface="Glacial Indifference" panose="020B0604020202020204" charset="0"/>
            </a:rPr>
            <a:t>Penokohan</a:t>
          </a:r>
          <a:endParaRPr lang="en-ID" sz="3800" kern="1200" dirty="0">
            <a:latin typeface="Glacial Indifference" panose="020B0604020202020204" charset="0"/>
          </a:endParaRPr>
        </a:p>
      </dsp:txBody>
      <dsp:txXfrm>
        <a:off x="1184023" y="6195235"/>
        <a:ext cx="3018877" cy="1874416"/>
      </dsp:txXfrm>
    </dsp:sp>
    <dsp:sp modelId="{97D21635-2FEA-445A-96D1-0D11D7943D4B}">
      <dsp:nvSpPr>
        <dsp:cNvPr id="0" name=""/>
        <dsp:cNvSpPr/>
      </dsp:nvSpPr>
      <dsp:spPr>
        <a:xfrm>
          <a:off x="4609606" y="5805949"/>
          <a:ext cx="3135509" cy="1991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BBD3E-8BC8-4043-97C6-6EC3A900A614}">
      <dsp:nvSpPr>
        <dsp:cNvPr id="0" name=""/>
        <dsp:cNvSpPr/>
      </dsp:nvSpPr>
      <dsp:spPr>
        <a:xfrm>
          <a:off x="4957995" y="6136919"/>
          <a:ext cx="3135509" cy="1991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Glacial Indifference" panose="020B0604020202020204" charset="0"/>
            </a:rPr>
            <a:t>Alur</a:t>
          </a:r>
          <a:endParaRPr lang="en-ID" sz="3800" kern="1200" dirty="0">
            <a:latin typeface="Glacial Indifference" panose="020B0604020202020204" charset="0"/>
          </a:endParaRPr>
        </a:p>
      </dsp:txBody>
      <dsp:txXfrm>
        <a:off x="5016311" y="6195235"/>
        <a:ext cx="3018877" cy="1874416"/>
      </dsp:txXfrm>
    </dsp:sp>
    <dsp:sp modelId="{9703F0F6-06CC-4992-A420-5BB9BC01C374}">
      <dsp:nvSpPr>
        <dsp:cNvPr id="0" name=""/>
        <dsp:cNvSpPr/>
      </dsp:nvSpPr>
      <dsp:spPr>
        <a:xfrm>
          <a:off x="8441894" y="5805949"/>
          <a:ext cx="3135509" cy="1991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0E33D-9F64-44F5-BDAD-62B38B0EDC7E}">
      <dsp:nvSpPr>
        <dsp:cNvPr id="0" name=""/>
        <dsp:cNvSpPr/>
      </dsp:nvSpPr>
      <dsp:spPr>
        <a:xfrm>
          <a:off x="8790284" y="6136919"/>
          <a:ext cx="3135509" cy="1991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latin typeface="Glacial Indifference" panose="020B0604020202020204" charset="0"/>
            </a:rPr>
            <a:t>Latar</a:t>
          </a:r>
          <a:r>
            <a:rPr lang="en-US" sz="3800" kern="1200" dirty="0">
              <a:latin typeface="Glacial Indifference" panose="020B0604020202020204" charset="0"/>
            </a:rPr>
            <a:t> dan Ruang</a:t>
          </a:r>
          <a:endParaRPr lang="en-ID" sz="3800" kern="1200" dirty="0">
            <a:latin typeface="Glacial Indifference" panose="020B0604020202020204" charset="0"/>
          </a:endParaRPr>
        </a:p>
      </dsp:txBody>
      <dsp:txXfrm>
        <a:off x="8848600" y="6195235"/>
        <a:ext cx="3018877" cy="1874416"/>
      </dsp:txXfrm>
    </dsp:sp>
    <dsp:sp modelId="{9AACF408-9702-4C1F-A74C-F20C75FFD905}">
      <dsp:nvSpPr>
        <dsp:cNvPr id="0" name=""/>
        <dsp:cNvSpPr/>
      </dsp:nvSpPr>
      <dsp:spPr>
        <a:xfrm>
          <a:off x="12274183" y="5805949"/>
          <a:ext cx="3135509" cy="1991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B5A5A-C53D-4BB3-8AB0-70FEF8A0E68A}">
      <dsp:nvSpPr>
        <dsp:cNvPr id="0" name=""/>
        <dsp:cNvSpPr/>
      </dsp:nvSpPr>
      <dsp:spPr>
        <a:xfrm>
          <a:off x="12622573" y="6136919"/>
          <a:ext cx="3135509" cy="1991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Glacial Indifference" panose="020B0604020202020204" charset="0"/>
            </a:rPr>
            <a:t>Gaya Bahasa</a:t>
          </a:r>
          <a:endParaRPr lang="en-ID" sz="3800" kern="1200" dirty="0">
            <a:latin typeface="Glacial Indifference" panose="020B0604020202020204" charset="0"/>
          </a:endParaRPr>
        </a:p>
      </dsp:txBody>
      <dsp:txXfrm>
        <a:off x="12680889" y="6195235"/>
        <a:ext cx="3018877" cy="1874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2.svg"/><Relationship Id="rId7" Type="http://schemas.openxmlformats.org/officeDocument/2006/relationships/image" Target="../media/image14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6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2.svg"/><Relationship Id="rId7" Type="http://schemas.openxmlformats.org/officeDocument/2006/relationships/image" Target="../media/image14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6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2.svg"/><Relationship Id="rId7" Type="http://schemas.openxmlformats.org/officeDocument/2006/relationships/image" Target="../media/image14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6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71.svg"/><Relationship Id="rId7" Type="http://schemas.openxmlformats.org/officeDocument/2006/relationships/image" Target="../media/image54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Relationship Id="rId9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18.svg"/><Relationship Id="rId2" Type="http://schemas.openxmlformats.org/officeDocument/2006/relationships/image" Target="../media/image19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34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6183514" y="2901658"/>
            <a:ext cx="1327633" cy="1327633"/>
          </a:xfrm>
          <a:custGeom>
            <a:avLst/>
            <a:gdLst/>
            <a:ahLst/>
            <a:cxnLst/>
            <a:rect l="l" t="t" r="r" b="b"/>
            <a:pathLst>
              <a:path w="1327633" h="1327633">
                <a:moveTo>
                  <a:pt x="0" y="0"/>
                </a:moveTo>
                <a:lnTo>
                  <a:pt x="1327633" y="0"/>
                </a:lnTo>
                <a:lnTo>
                  <a:pt x="1327633" y="1327633"/>
                </a:lnTo>
                <a:lnTo>
                  <a:pt x="0" y="1327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747072" y="-2408128"/>
            <a:ext cx="5973602" cy="5973602"/>
          </a:xfrm>
          <a:custGeom>
            <a:avLst/>
            <a:gdLst/>
            <a:ahLst/>
            <a:cxnLst/>
            <a:rect l="l" t="t" r="r" b="b"/>
            <a:pathLst>
              <a:path w="5973602" h="5973602">
                <a:moveTo>
                  <a:pt x="0" y="0"/>
                </a:moveTo>
                <a:lnTo>
                  <a:pt x="5973602" y="0"/>
                </a:lnTo>
                <a:lnTo>
                  <a:pt x="5973602" y="5973602"/>
                </a:lnTo>
                <a:lnTo>
                  <a:pt x="0" y="5973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5351247" y="4400741"/>
            <a:ext cx="803180" cy="742759"/>
            <a:chOff x="0" y="0"/>
            <a:chExt cx="211537" cy="1956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1537" cy="195624"/>
            </a:xfrm>
            <a:custGeom>
              <a:avLst/>
              <a:gdLst/>
              <a:ahLst/>
              <a:cxnLst/>
              <a:rect l="l" t="t" r="r" b="b"/>
              <a:pathLst>
                <a:path w="211537" h="195624">
                  <a:moveTo>
                    <a:pt x="0" y="0"/>
                  </a:moveTo>
                  <a:lnTo>
                    <a:pt x="211537" y="0"/>
                  </a:lnTo>
                  <a:lnTo>
                    <a:pt x="211537" y="195624"/>
                  </a:lnTo>
                  <a:lnTo>
                    <a:pt x="0" y="195624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11537" cy="2337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619741" cy="2934068"/>
            <a:chOff x="0" y="0"/>
            <a:chExt cx="163224" cy="77275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3224" cy="772759"/>
            </a:xfrm>
            <a:custGeom>
              <a:avLst/>
              <a:gdLst/>
              <a:ahLst/>
              <a:cxnLst/>
              <a:rect l="l" t="t" r="r" b="b"/>
              <a:pathLst>
                <a:path w="163224" h="772759">
                  <a:moveTo>
                    <a:pt x="0" y="0"/>
                  </a:moveTo>
                  <a:lnTo>
                    <a:pt x="163224" y="0"/>
                  </a:lnTo>
                  <a:lnTo>
                    <a:pt x="163224" y="772759"/>
                  </a:lnTo>
                  <a:lnTo>
                    <a:pt x="0" y="772759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63224" cy="810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0" y="2933707"/>
            <a:ext cx="619741" cy="1004046"/>
            <a:chOff x="0" y="0"/>
            <a:chExt cx="163224" cy="2644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3224" cy="264440"/>
            </a:xfrm>
            <a:custGeom>
              <a:avLst/>
              <a:gdLst/>
              <a:ahLst/>
              <a:cxnLst/>
              <a:rect l="l" t="t" r="r" b="b"/>
              <a:pathLst>
                <a:path w="163224" h="264440">
                  <a:moveTo>
                    <a:pt x="0" y="0"/>
                  </a:moveTo>
                  <a:lnTo>
                    <a:pt x="163224" y="0"/>
                  </a:lnTo>
                  <a:lnTo>
                    <a:pt x="163224" y="264440"/>
                  </a:lnTo>
                  <a:lnTo>
                    <a:pt x="0" y="264440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63224" cy="302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88426" y="6639132"/>
            <a:ext cx="17511147" cy="3618394"/>
            <a:chOff x="0" y="0"/>
            <a:chExt cx="3407938" cy="9529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407938" cy="952993"/>
            </a:xfrm>
            <a:custGeom>
              <a:avLst/>
              <a:gdLst/>
              <a:ahLst/>
              <a:cxnLst/>
              <a:rect l="l" t="t" r="r" b="b"/>
              <a:pathLst>
                <a:path w="3407938" h="952993">
                  <a:moveTo>
                    <a:pt x="0" y="0"/>
                  </a:moveTo>
                  <a:lnTo>
                    <a:pt x="3407938" y="0"/>
                  </a:lnTo>
                  <a:lnTo>
                    <a:pt x="3407938" y="952993"/>
                  </a:lnTo>
                  <a:lnTo>
                    <a:pt x="0" y="952993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407938" cy="9910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957285" y="2586546"/>
            <a:ext cx="12927906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80"/>
              </a:lnSpc>
            </a:pPr>
            <a:r>
              <a:rPr lang="en-US" sz="11000" dirty="0">
                <a:solidFill>
                  <a:srgbClr val="000000"/>
                </a:solidFill>
                <a:latin typeface="Glacial Indifference Bold"/>
              </a:rPr>
              <a:t>KAJIAN DRAMA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0" y="7078451"/>
            <a:ext cx="16764000" cy="580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6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Pengembangan</a:t>
            </a:r>
            <a:r>
              <a:rPr lang="en-US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Penyelenggaraan</a:t>
            </a:r>
            <a:r>
              <a:rPr lang="en-US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Pembelajaran</a:t>
            </a:r>
            <a:r>
              <a:rPr lang="en-US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Digital (P3D) 2024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0" y="8665759"/>
            <a:ext cx="17511147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600" spc="55" dirty="0">
                <a:solidFill>
                  <a:srgbClr val="000000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Pendidikan Bahasa dan Sastra Indonesia</a:t>
            </a:r>
          </a:p>
          <a:p>
            <a:pPr algn="ctr">
              <a:lnSpc>
                <a:spcPts val="3919"/>
              </a:lnSpc>
            </a:pPr>
            <a:r>
              <a:rPr lang="en-US" sz="3600" spc="55" dirty="0">
                <a:solidFill>
                  <a:srgbClr val="000000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STKIP </a:t>
            </a:r>
            <a:r>
              <a:rPr lang="en-US" sz="3600" spc="55" dirty="0" err="1">
                <a:solidFill>
                  <a:srgbClr val="000000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Singkawang</a:t>
            </a:r>
            <a:endParaRPr lang="en-US" sz="3600" spc="55" dirty="0">
              <a:solidFill>
                <a:srgbClr val="000000"/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algn="ctr">
              <a:lnSpc>
                <a:spcPts val="3919"/>
              </a:lnSpc>
            </a:pPr>
            <a:r>
              <a:rPr lang="en-US" sz="3600" spc="55" dirty="0">
                <a:solidFill>
                  <a:srgbClr val="000000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2024</a:t>
            </a:r>
          </a:p>
        </p:txBody>
      </p:sp>
      <p:sp>
        <p:nvSpPr>
          <p:cNvPr id="33" name="Freeform 36">
            <a:extLst>
              <a:ext uri="{FF2B5EF4-FFF2-40B4-BE49-F238E27FC236}">
                <a16:creationId xmlns:a16="http://schemas.microsoft.com/office/drawing/2014/main" id="{87DF8E75-B758-0DF2-E867-957DC416243E}"/>
              </a:ext>
            </a:extLst>
          </p:cNvPr>
          <p:cNvSpPr/>
          <p:nvPr/>
        </p:nvSpPr>
        <p:spPr>
          <a:xfrm>
            <a:off x="1564640" y="608399"/>
            <a:ext cx="1367965" cy="1287496"/>
          </a:xfrm>
          <a:custGeom>
            <a:avLst/>
            <a:gdLst/>
            <a:ahLst/>
            <a:cxnLst/>
            <a:rect l="l" t="t" r="r" b="b"/>
            <a:pathLst>
              <a:path w="1367965" h="1287496">
                <a:moveTo>
                  <a:pt x="0" y="0"/>
                </a:moveTo>
                <a:lnTo>
                  <a:pt x="1367965" y="0"/>
                </a:lnTo>
                <a:lnTo>
                  <a:pt x="1367965" y="1287496"/>
                </a:lnTo>
                <a:lnTo>
                  <a:pt x="0" y="12874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759CEE0-B592-F706-1F2A-B8285BAA39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97" y="380609"/>
            <a:ext cx="2619375" cy="1743075"/>
          </a:xfrm>
          <a:prstGeom prst="rect">
            <a:avLst/>
          </a:prstGeom>
        </p:spPr>
      </p:pic>
      <p:sp>
        <p:nvSpPr>
          <p:cNvPr id="36" name="Freeform 38">
            <a:extLst>
              <a:ext uri="{FF2B5EF4-FFF2-40B4-BE49-F238E27FC236}">
                <a16:creationId xmlns:a16="http://schemas.microsoft.com/office/drawing/2014/main" id="{E072EC4F-8935-4A71-82A6-C0AB2013A706}"/>
              </a:ext>
            </a:extLst>
          </p:cNvPr>
          <p:cNvSpPr/>
          <p:nvPr/>
        </p:nvSpPr>
        <p:spPr>
          <a:xfrm>
            <a:off x="5437064" y="642322"/>
            <a:ext cx="1561391" cy="1561391"/>
          </a:xfrm>
          <a:custGeom>
            <a:avLst/>
            <a:gdLst/>
            <a:ahLst/>
            <a:cxnLst/>
            <a:rect l="l" t="t" r="r" b="b"/>
            <a:pathLst>
              <a:path w="1561391" h="1561391">
                <a:moveTo>
                  <a:pt x="0" y="0"/>
                </a:moveTo>
                <a:lnTo>
                  <a:pt x="1561390" y="0"/>
                </a:lnTo>
                <a:lnTo>
                  <a:pt x="1561390" y="1561391"/>
                </a:lnTo>
                <a:lnTo>
                  <a:pt x="0" y="15613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7" name="Freeform 39">
            <a:extLst>
              <a:ext uri="{FF2B5EF4-FFF2-40B4-BE49-F238E27FC236}">
                <a16:creationId xmlns:a16="http://schemas.microsoft.com/office/drawing/2014/main" id="{40B4449A-832C-C1C4-790E-4BF45F93A170}"/>
              </a:ext>
            </a:extLst>
          </p:cNvPr>
          <p:cNvSpPr/>
          <p:nvPr/>
        </p:nvSpPr>
        <p:spPr>
          <a:xfrm>
            <a:off x="7348663" y="819837"/>
            <a:ext cx="2178148" cy="1206359"/>
          </a:xfrm>
          <a:custGeom>
            <a:avLst/>
            <a:gdLst/>
            <a:ahLst/>
            <a:cxnLst/>
            <a:rect l="l" t="t" r="r" b="b"/>
            <a:pathLst>
              <a:path w="2178148" h="1206359">
                <a:moveTo>
                  <a:pt x="0" y="0"/>
                </a:moveTo>
                <a:lnTo>
                  <a:pt x="2178148" y="0"/>
                </a:lnTo>
                <a:lnTo>
                  <a:pt x="2178148" y="1206359"/>
                </a:lnTo>
                <a:lnTo>
                  <a:pt x="0" y="12063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26659" y="7028511"/>
            <a:ext cx="4921456" cy="3986379"/>
          </a:xfrm>
          <a:custGeom>
            <a:avLst/>
            <a:gdLst/>
            <a:ahLst/>
            <a:cxnLst/>
            <a:rect l="l" t="t" r="r" b="b"/>
            <a:pathLst>
              <a:path w="4921456" h="3986379">
                <a:moveTo>
                  <a:pt x="0" y="0"/>
                </a:moveTo>
                <a:lnTo>
                  <a:pt x="4921455" y="0"/>
                </a:lnTo>
                <a:lnTo>
                  <a:pt x="4921455" y="3986379"/>
                </a:lnTo>
                <a:lnTo>
                  <a:pt x="0" y="3986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364232" y="-2136727"/>
            <a:ext cx="5790136" cy="5790136"/>
          </a:xfrm>
          <a:custGeom>
            <a:avLst/>
            <a:gdLst/>
            <a:ahLst/>
            <a:cxnLst/>
            <a:rect l="l" t="t" r="r" b="b"/>
            <a:pathLst>
              <a:path w="5790136" h="5790136">
                <a:moveTo>
                  <a:pt x="0" y="0"/>
                </a:moveTo>
                <a:lnTo>
                  <a:pt x="5790136" y="0"/>
                </a:lnTo>
                <a:lnTo>
                  <a:pt x="5790136" y="5790136"/>
                </a:lnTo>
                <a:lnTo>
                  <a:pt x="0" y="57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2123977" y="3561676"/>
            <a:ext cx="1638992" cy="163899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123977" y="6209015"/>
            <a:ext cx="1638992" cy="1638992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439686" y="3561676"/>
            <a:ext cx="1638992" cy="163899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439686" y="6209015"/>
            <a:ext cx="1638992" cy="163899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2504667" y="3942366"/>
            <a:ext cx="877612" cy="877612"/>
          </a:xfrm>
          <a:custGeom>
            <a:avLst/>
            <a:gdLst/>
            <a:ahLst/>
            <a:cxnLst/>
            <a:rect l="l" t="t" r="r" b="b"/>
            <a:pathLst>
              <a:path w="877612" h="877612">
                <a:moveTo>
                  <a:pt x="0" y="0"/>
                </a:moveTo>
                <a:lnTo>
                  <a:pt x="877612" y="0"/>
                </a:lnTo>
                <a:lnTo>
                  <a:pt x="877612" y="877612"/>
                </a:lnTo>
                <a:lnTo>
                  <a:pt x="0" y="8776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9754040" y="3880449"/>
            <a:ext cx="1010284" cy="1001444"/>
          </a:xfrm>
          <a:custGeom>
            <a:avLst/>
            <a:gdLst/>
            <a:ahLst/>
            <a:cxnLst/>
            <a:rect l="l" t="t" r="r" b="b"/>
            <a:pathLst>
              <a:path w="1010284" h="1001444">
                <a:moveTo>
                  <a:pt x="0" y="0"/>
                </a:moveTo>
                <a:lnTo>
                  <a:pt x="1010284" y="0"/>
                </a:lnTo>
                <a:lnTo>
                  <a:pt x="1010284" y="1001445"/>
                </a:lnTo>
                <a:lnTo>
                  <a:pt x="0" y="10014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9705619" y="6474948"/>
            <a:ext cx="1107127" cy="1107127"/>
          </a:xfrm>
          <a:custGeom>
            <a:avLst/>
            <a:gdLst/>
            <a:ahLst/>
            <a:cxnLst/>
            <a:rect l="l" t="t" r="r" b="b"/>
            <a:pathLst>
              <a:path w="1107127" h="1107127">
                <a:moveTo>
                  <a:pt x="0" y="0"/>
                </a:moveTo>
                <a:lnTo>
                  <a:pt x="1107127" y="0"/>
                </a:lnTo>
                <a:lnTo>
                  <a:pt x="1107127" y="1107126"/>
                </a:lnTo>
                <a:lnTo>
                  <a:pt x="0" y="11071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2435049" y="6547906"/>
            <a:ext cx="947230" cy="961211"/>
          </a:xfrm>
          <a:custGeom>
            <a:avLst/>
            <a:gdLst/>
            <a:ahLst/>
            <a:cxnLst/>
            <a:rect l="l" t="t" r="r" b="b"/>
            <a:pathLst>
              <a:path w="947230" h="961211">
                <a:moveTo>
                  <a:pt x="0" y="0"/>
                </a:moveTo>
                <a:lnTo>
                  <a:pt x="947230" y="0"/>
                </a:lnTo>
                <a:lnTo>
                  <a:pt x="947230" y="961210"/>
                </a:lnTo>
                <a:lnTo>
                  <a:pt x="0" y="9612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345177" y="716052"/>
            <a:ext cx="9324521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500" dirty="0">
                <a:solidFill>
                  <a:srgbClr val="000000"/>
                </a:solidFill>
                <a:latin typeface="Glacial Indifference Bold"/>
              </a:rPr>
              <a:t>PRINSIP TERAPAN PENDEKATAN OBJEKTIF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076813" y="3615774"/>
            <a:ext cx="376960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Glacial Indifference Bold"/>
              </a:rPr>
              <a:t>Prinsip</a:t>
            </a:r>
            <a:r>
              <a:rPr lang="en-US" sz="3600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 Bold"/>
              </a:rPr>
              <a:t>dalam</a:t>
            </a:r>
            <a:r>
              <a:rPr lang="en-US" sz="3600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 Bold"/>
              </a:rPr>
              <a:t>penganalisisan</a:t>
            </a:r>
            <a:r>
              <a:rPr lang="en-US" sz="3600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 Bold"/>
              </a:rPr>
              <a:t>unsur</a:t>
            </a:r>
            <a:r>
              <a:rPr lang="en-US" sz="3600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 Bold"/>
              </a:rPr>
              <a:t>penokohan</a:t>
            </a:r>
            <a:endParaRPr lang="en-US" sz="3600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41" name="TextBox 31">
            <a:extLst>
              <a:ext uri="{FF2B5EF4-FFF2-40B4-BE49-F238E27FC236}">
                <a16:creationId xmlns:a16="http://schemas.microsoft.com/office/drawing/2014/main" id="{38C9C26F-EEB0-47BE-18A8-DB12F04B8533}"/>
              </a:ext>
            </a:extLst>
          </p:cNvPr>
          <p:cNvSpPr txBox="1"/>
          <p:nvPr/>
        </p:nvSpPr>
        <p:spPr>
          <a:xfrm>
            <a:off x="4345177" y="6368443"/>
            <a:ext cx="376960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Glacial Indifference Bold"/>
              </a:rPr>
              <a:t>Berdasarkan</a:t>
            </a:r>
            <a:r>
              <a:rPr lang="en-US" sz="3600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 Bold"/>
              </a:rPr>
              <a:t>penelusuran</a:t>
            </a:r>
            <a:r>
              <a:rPr lang="en-US" sz="3600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 Bold"/>
              </a:rPr>
              <a:t>alur</a:t>
            </a:r>
            <a:endParaRPr lang="en-US" sz="3600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42" name="TextBox 31">
            <a:extLst>
              <a:ext uri="{FF2B5EF4-FFF2-40B4-BE49-F238E27FC236}">
                <a16:creationId xmlns:a16="http://schemas.microsoft.com/office/drawing/2014/main" id="{37EA0A23-BA98-57B1-9BC2-A367D6A4FB1C}"/>
              </a:ext>
            </a:extLst>
          </p:cNvPr>
          <p:cNvSpPr txBox="1"/>
          <p:nvPr/>
        </p:nvSpPr>
        <p:spPr>
          <a:xfrm>
            <a:off x="11344473" y="3604457"/>
            <a:ext cx="466589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Glacial Indifference Bold"/>
              </a:rPr>
              <a:t>Prinsip</a:t>
            </a:r>
            <a:r>
              <a:rPr lang="en-US" sz="3600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 Bold"/>
              </a:rPr>
              <a:t>dalam</a:t>
            </a:r>
            <a:r>
              <a:rPr lang="en-US" sz="3600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 Bold"/>
              </a:rPr>
              <a:t>penganalisisan</a:t>
            </a:r>
            <a:r>
              <a:rPr lang="en-US" sz="3600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 Bold"/>
              </a:rPr>
              <a:t>latar</a:t>
            </a:r>
            <a:r>
              <a:rPr lang="en-US" sz="3600" dirty="0">
                <a:solidFill>
                  <a:srgbClr val="000000"/>
                </a:solidFill>
                <a:latin typeface="Glacial Indifference Bold"/>
              </a:rPr>
              <a:t> dan </a:t>
            </a:r>
            <a:r>
              <a:rPr lang="en-US" sz="3600" dirty="0" err="1">
                <a:solidFill>
                  <a:srgbClr val="000000"/>
                </a:solidFill>
                <a:latin typeface="Glacial Indifference Bold"/>
              </a:rPr>
              <a:t>ruang</a:t>
            </a:r>
            <a:r>
              <a:rPr lang="en-US" sz="3600" dirty="0">
                <a:solidFill>
                  <a:srgbClr val="000000"/>
                </a:solidFill>
                <a:latin typeface="Glacial Indifference Bold"/>
              </a:rPr>
              <a:t> drama</a:t>
            </a:r>
          </a:p>
        </p:txBody>
      </p:sp>
      <p:sp>
        <p:nvSpPr>
          <p:cNvPr id="43" name="TextBox 31">
            <a:extLst>
              <a:ext uri="{FF2B5EF4-FFF2-40B4-BE49-F238E27FC236}">
                <a16:creationId xmlns:a16="http://schemas.microsoft.com/office/drawing/2014/main" id="{A4F980C5-C8EE-2C27-D00B-BE84A6F2145A}"/>
              </a:ext>
            </a:extLst>
          </p:cNvPr>
          <p:cNvSpPr txBox="1"/>
          <p:nvPr/>
        </p:nvSpPr>
        <p:spPr>
          <a:xfrm>
            <a:off x="11429915" y="6249098"/>
            <a:ext cx="513408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Glacial Indifference Bold"/>
              </a:rPr>
              <a:t>Penelusuran</a:t>
            </a:r>
            <a:r>
              <a:rPr lang="en-US" sz="3600" dirty="0">
                <a:solidFill>
                  <a:srgbClr val="000000"/>
                </a:solidFill>
                <a:latin typeface="Glacial Indifference Bold"/>
              </a:rPr>
              <a:t> pada </a:t>
            </a:r>
            <a:r>
              <a:rPr lang="en-US" sz="3600" dirty="0" err="1">
                <a:solidFill>
                  <a:srgbClr val="000000"/>
                </a:solidFill>
                <a:latin typeface="Glacial Indifference Bold"/>
              </a:rPr>
              <a:t>penggarapan</a:t>
            </a:r>
            <a:r>
              <a:rPr lang="en-US" sz="3600" dirty="0">
                <a:solidFill>
                  <a:srgbClr val="000000"/>
                </a:solidFill>
                <a:latin typeface="Glacial Indifference Bold"/>
              </a:rPr>
              <a:t> Bahasa drama (</a:t>
            </a:r>
            <a:r>
              <a:rPr lang="en-US" sz="3600" dirty="0" err="1">
                <a:solidFill>
                  <a:srgbClr val="000000"/>
                </a:solidFill>
                <a:latin typeface="Glacial Indifference Bold"/>
              </a:rPr>
              <a:t>gaya</a:t>
            </a:r>
            <a:r>
              <a:rPr lang="en-US" sz="3600" dirty="0">
                <a:solidFill>
                  <a:srgbClr val="000000"/>
                </a:solidFill>
                <a:latin typeface="Glacial Indifference Bold"/>
              </a:rPr>
              <a:t> Bahasa)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DD2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3214" y="1700366"/>
            <a:ext cx="3007515" cy="3611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Glacial Indifference Bold"/>
              </a:rPr>
              <a:t>PRINSIP DALAM PENGANALISISAN UNSUR PENOKOHAN DRAMA</a:t>
            </a:r>
          </a:p>
        </p:txBody>
      </p:sp>
      <p:sp>
        <p:nvSpPr>
          <p:cNvPr id="3" name="Freeform 3"/>
          <p:cNvSpPr/>
          <p:nvPr/>
        </p:nvSpPr>
        <p:spPr>
          <a:xfrm>
            <a:off x="389196" y="7453479"/>
            <a:ext cx="4072345" cy="4066842"/>
          </a:xfrm>
          <a:custGeom>
            <a:avLst/>
            <a:gdLst/>
            <a:ahLst/>
            <a:cxnLst/>
            <a:rect l="l" t="t" r="r" b="b"/>
            <a:pathLst>
              <a:path w="4072345" h="4066842">
                <a:moveTo>
                  <a:pt x="0" y="0"/>
                </a:moveTo>
                <a:lnTo>
                  <a:pt x="4072345" y="0"/>
                </a:lnTo>
                <a:lnTo>
                  <a:pt x="4072345" y="4066842"/>
                </a:lnTo>
                <a:lnTo>
                  <a:pt x="0" y="40668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V="1">
            <a:off x="14729434" y="-317609"/>
            <a:ext cx="4180831" cy="3386473"/>
          </a:xfrm>
          <a:custGeom>
            <a:avLst/>
            <a:gdLst/>
            <a:ahLst/>
            <a:cxnLst/>
            <a:rect l="l" t="t" r="r" b="b"/>
            <a:pathLst>
              <a:path w="4180831" h="3386473">
                <a:moveTo>
                  <a:pt x="0" y="3386473"/>
                </a:moveTo>
                <a:lnTo>
                  <a:pt x="4180831" y="3386473"/>
                </a:lnTo>
                <a:lnTo>
                  <a:pt x="4180831" y="0"/>
                </a:lnTo>
                <a:lnTo>
                  <a:pt x="0" y="0"/>
                </a:lnTo>
                <a:lnTo>
                  <a:pt x="0" y="338647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 flipH="1" flipV="1">
            <a:off x="3566863" y="358224"/>
            <a:ext cx="112947" cy="9169176"/>
          </a:xfrm>
          <a:prstGeom prst="line">
            <a:avLst/>
          </a:prstGeom>
          <a:ln w="66675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Freeform 16"/>
          <p:cNvSpPr/>
          <p:nvPr/>
        </p:nvSpPr>
        <p:spPr>
          <a:xfrm>
            <a:off x="3679812" y="6770983"/>
            <a:ext cx="1072583" cy="1072583"/>
          </a:xfrm>
          <a:custGeom>
            <a:avLst/>
            <a:gdLst/>
            <a:ahLst/>
            <a:cxnLst/>
            <a:rect l="l" t="t" r="r" b="b"/>
            <a:pathLst>
              <a:path w="1072583" h="1072583">
                <a:moveTo>
                  <a:pt x="0" y="0"/>
                </a:moveTo>
                <a:lnTo>
                  <a:pt x="1072583" y="0"/>
                </a:lnTo>
                <a:lnTo>
                  <a:pt x="1072583" y="1072583"/>
                </a:lnTo>
                <a:lnTo>
                  <a:pt x="0" y="1072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314735" y="418350"/>
            <a:ext cx="12249265" cy="91691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lnSpc>
                <a:spcPts val="4759"/>
              </a:lnSpc>
              <a:buFont typeface="+mj-lt"/>
              <a:buAutoNum type="arabicPeriod"/>
            </a:pP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Penamaan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tokoh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atau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gelar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salah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satu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bagian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yang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perlu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dijadikan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dasar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untuk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memahami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penokohan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dan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perwatakan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.</a:t>
            </a:r>
          </a:p>
          <a:p>
            <a:pPr marL="514350" indent="-514350" algn="l">
              <a:lnSpc>
                <a:spcPts val="4759"/>
              </a:lnSpc>
              <a:buFont typeface="+mj-lt"/>
              <a:buAutoNum type="arabicPeriod"/>
            </a:pP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Penokohan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tidak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sama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dengan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perwatakan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.</a:t>
            </a:r>
            <a:endParaRPr lang="en-ID" sz="2800" dirty="0">
              <a:latin typeface="Glacial Indifference" panose="020B0604020202020204" charset="0"/>
              <a:ea typeface="Calibri" panose="020F0502020204030204" pitchFamily="34" charset="0"/>
            </a:endParaRPr>
          </a:p>
          <a:p>
            <a:pPr marL="514350" indent="-514350" algn="l">
              <a:lnSpc>
                <a:spcPts val="4759"/>
              </a:lnSpc>
              <a:buFont typeface="+mj-lt"/>
              <a:buAutoNum type="arabicPeriod"/>
            </a:pP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Jarang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tokoh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yang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memerankan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peran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Tunggal, dan pada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umumnya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setiap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tokoh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mempunyai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beberapa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peran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yang sangat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bergantung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pada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interaksi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sosial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yang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dilakukannya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. </a:t>
            </a:r>
          </a:p>
          <a:p>
            <a:pPr marL="514350" indent="-514350" algn="l">
              <a:lnSpc>
                <a:spcPts val="4759"/>
              </a:lnSpc>
              <a:buFont typeface="+mj-lt"/>
              <a:buAutoNum type="arabicPeriod"/>
            </a:pP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Setiap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peran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membawa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misi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permasalahan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dan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konflik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drama. </a:t>
            </a:r>
            <a:endParaRPr lang="en-ID" sz="2800" dirty="0">
              <a:latin typeface="Glacial Indifference" panose="020B0604020202020204" charset="0"/>
              <a:ea typeface="Calibri" panose="020F0502020204030204" pitchFamily="34" charset="0"/>
            </a:endParaRPr>
          </a:p>
          <a:p>
            <a:pPr marL="514350" indent="-514350" algn="l">
              <a:lnSpc>
                <a:spcPts val="4759"/>
              </a:lnSpc>
              <a:buFont typeface="+mj-lt"/>
              <a:buAutoNum type="arabicPeriod"/>
            </a:pP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Setiap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peran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selalu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hadir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berpasangan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dengan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peran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lain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dalam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membentuk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suatu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permasalahan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.</a:t>
            </a:r>
          </a:p>
          <a:p>
            <a:pPr marL="514350" indent="-514350" algn="l">
              <a:lnSpc>
                <a:spcPts val="4759"/>
              </a:lnSpc>
              <a:buFont typeface="+mj-lt"/>
              <a:buAutoNum type="arabicPeriod"/>
            </a:pP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Setiap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tokoh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dapat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dibedakan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atas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tiga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keadaan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,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yaitu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keadaan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fisik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,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psikis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, dan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sosial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. </a:t>
            </a:r>
            <a:endParaRPr lang="en-ID" sz="2800" dirty="0">
              <a:latin typeface="Glacial Indifference" panose="020B0604020202020204" charset="0"/>
              <a:ea typeface="Calibri" panose="020F0502020204030204" pitchFamily="34" charset="0"/>
            </a:endParaRPr>
          </a:p>
          <a:p>
            <a:pPr marL="514350" indent="-514350" algn="l">
              <a:lnSpc>
                <a:spcPts val="4759"/>
              </a:lnSpc>
              <a:buFont typeface="+mj-lt"/>
              <a:buAutoNum type="arabicPeriod"/>
            </a:pP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Antara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keadaan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fisik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,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psikis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, dan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sosial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haruslah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terdapat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keserasian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dan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saling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menunjang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dalam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membangun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permasalahan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dan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konflik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. </a:t>
            </a:r>
          </a:p>
          <a:p>
            <a:pPr marL="514350" indent="-514350" algn="l">
              <a:lnSpc>
                <a:spcPts val="4759"/>
              </a:lnSpc>
              <a:buFont typeface="+mj-lt"/>
              <a:buAutoNum type="arabicPeriod"/>
            </a:pP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Unsur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penokohan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tidak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berdiri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sendiri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,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tetapi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ia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saling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berhubungan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dengan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unsur</a:t>
            </a:r>
            <a:r>
              <a:rPr lang="en-ID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lain.</a:t>
            </a:r>
            <a:endParaRPr lang="en-US" sz="2800" dirty="0">
              <a:solidFill>
                <a:srgbClr val="000000"/>
              </a:solidFill>
              <a:latin typeface="Glacial Indifference" panose="020B0604020202020204" charset="0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4023509" y="649617"/>
            <a:ext cx="1792620" cy="1452022"/>
          </a:xfrm>
          <a:custGeom>
            <a:avLst/>
            <a:gdLst/>
            <a:ahLst/>
            <a:cxnLst/>
            <a:rect l="l" t="t" r="r" b="b"/>
            <a:pathLst>
              <a:path w="1792620" h="1452022">
                <a:moveTo>
                  <a:pt x="0" y="0"/>
                </a:moveTo>
                <a:lnTo>
                  <a:pt x="1792620" y="0"/>
                </a:lnTo>
                <a:lnTo>
                  <a:pt x="1792620" y="1452022"/>
                </a:lnTo>
                <a:lnTo>
                  <a:pt x="0" y="14520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28247" y="196787"/>
            <a:ext cx="8403578" cy="1083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dirty="0">
                <a:solidFill>
                  <a:srgbClr val="000000"/>
                </a:solidFill>
                <a:latin typeface="Glacial Indifference Bold"/>
              </a:rPr>
              <a:t>PENELUSURAN ALUR</a:t>
            </a:r>
          </a:p>
        </p:txBody>
      </p:sp>
      <p:sp>
        <p:nvSpPr>
          <p:cNvPr id="3" name="Freeform 3"/>
          <p:cNvSpPr/>
          <p:nvPr/>
        </p:nvSpPr>
        <p:spPr>
          <a:xfrm>
            <a:off x="-325912" y="6736891"/>
            <a:ext cx="4384217" cy="3551216"/>
          </a:xfrm>
          <a:custGeom>
            <a:avLst/>
            <a:gdLst/>
            <a:ahLst/>
            <a:cxnLst/>
            <a:rect l="l" t="t" r="r" b="b"/>
            <a:pathLst>
              <a:path w="4384217" h="3551216">
                <a:moveTo>
                  <a:pt x="0" y="0"/>
                </a:moveTo>
                <a:lnTo>
                  <a:pt x="4384216" y="0"/>
                </a:lnTo>
                <a:lnTo>
                  <a:pt x="4384216" y="3551216"/>
                </a:lnTo>
                <a:lnTo>
                  <a:pt x="0" y="35512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flipV="1">
            <a:off x="4320553" y="1676951"/>
            <a:ext cx="0" cy="6630302"/>
          </a:xfrm>
          <a:prstGeom prst="line">
            <a:avLst/>
          </a:prstGeom>
          <a:ln w="66675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Freeform 15"/>
          <p:cNvSpPr/>
          <p:nvPr/>
        </p:nvSpPr>
        <p:spPr>
          <a:xfrm>
            <a:off x="16611625" y="599086"/>
            <a:ext cx="1206502" cy="1206502"/>
          </a:xfrm>
          <a:custGeom>
            <a:avLst/>
            <a:gdLst/>
            <a:ahLst/>
            <a:cxnLst/>
            <a:rect l="l" t="t" r="r" b="b"/>
            <a:pathLst>
              <a:path w="1206502" h="1206502">
                <a:moveTo>
                  <a:pt x="0" y="0"/>
                </a:moveTo>
                <a:lnTo>
                  <a:pt x="1206501" y="0"/>
                </a:lnTo>
                <a:lnTo>
                  <a:pt x="1206501" y="1206502"/>
                </a:lnTo>
                <a:lnTo>
                  <a:pt x="0" y="1206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414780" y="7736953"/>
            <a:ext cx="1140601" cy="1140601"/>
          </a:xfrm>
          <a:custGeom>
            <a:avLst/>
            <a:gdLst/>
            <a:ahLst/>
            <a:cxnLst/>
            <a:rect l="l" t="t" r="r" b="b"/>
            <a:pathLst>
              <a:path w="1140601" h="1140601">
                <a:moveTo>
                  <a:pt x="0" y="0"/>
                </a:moveTo>
                <a:lnTo>
                  <a:pt x="1140601" y="0"/>
                </a:lnTo>
                <a:lnTo>
                  <a:pt x="114060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327105" y="7258226"/>
            <a:ext cx="456551" cy="456551"/>
          </a:xfrm>
          <a:custGeom>
            <a:avLst/>
            <a:gdLst/>
            <a:ahLst/>
            <a:cxnLst/>
            <a:rect l="l" t="t" r="r" b="b"/>
            <a:pathLst>
              <a:path w="456551" h="456551">
                <a:moveTo>
                  <a:pt x="0" y="0"/>
                </a:moveTo>
                <a:lnTo>
                  <a:pt x="456551" y="0"/>
                </a:lnTo>
                <a:lnTo>
                  <a:pt x="456551" y="456551"/>
                </a:lnTo>
                <a:lnTo>
                  <a:pt x="0" y="4565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4486578" y="1570082"/>
            <a:ext cx="13886673" cy="7284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Bagian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dalam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unsur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alur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drama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adalah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peristiwa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dan motif. </a:t>
            </a:r>
            <a:endParaRPr lang="en-US" sz="4000" b="1" dirty="0">
              <a:solidFill>
                <a:srgbClr val="000000"/>
              </a:solidFill>
              <a:effectLst/>
              <a:latin typeface="Glacial Indifference" panose="020B0604020202020204" charset="0"/>
              <a:ea typeface="Calibri" panose="020F0502020204030204" pitchFamily="34" charset="0"/>
            </a:endParaRP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Pelaku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dalam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satuan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peristiwa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dapat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lebih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dari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seorang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,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sehingga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pelaku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dimungkinkan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terdiri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dari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beberapa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tokoh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. </a:t>
            </a:r>
            <a:endParaRPr lang="en-US" sz="4000" b="1" dirty="0">
              <a:solidFill>
                <a:srgbClr val="000000"/>
              </a:solidFill>
              <a:latin typeface="Glacial Indifference" panose="020B0604020202020204" charset="0"/>
              <a:ea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Peristiwa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motif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drama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terdiri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setara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setingkat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Setiap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satuan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peristiwa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tidaklah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berdiri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000" b="1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sendiri</a:t>
            </a:r>
            <a:r>
              <a:rPr lang="en-ID" sz="40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. </a:t>
            </a:r>
            <a:endParaRPr lang="en-US" sz="4000" b="1" dirty="0">
              <a:solidFill>
                <a:srgbClr val="000000"/>
              </a:solidFill>
              <a:latin typeface="Glacial Indifference" panose="020B060402020202020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429915" y="8963025"/>
            <a:ext cx="4752692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spc="300" dirty="0">
                <a:solidFill>
                  <a:srgbClr val="000000"/>
                </a:solidFill>
                <a:latin typeface="Glacial Indifference Bold"/>
              </a:rPr>
              <a:t>PRINSIP TERAPAN PENDEKATAN OBJEKTIF</a:t>
            </a:r>
          </a:p>
        </p:txBody>
      </p:sp>
    </p:spTree>
    <p:extLst>
      <p:ext uri="{BB962C8B-B14F-4D97-AF65-F5344CB8AC3E}">
        <p14:creationId xmlns:p14="http://schemas.microsoft.com/office/powerpoint/2010/main" val="2185953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7800" y="444048"/>
            <a:ext cx="1434922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Glacial Indifference Bold"/>
              </a:rPr>
              <a:t>PRINSIP DALAM PENGANALISISAN LATAR DAN RUANG DRAMA</a:t>
            </a:r>
          </a:p>
        </p:txBody>
      </p:sp>
      <p:sp>
        <p:nvSpPr>
          <p:cNvPr id="3" name="Freeform 3"/>
          <p:cNvSpPr/>
          <p:nvPr/>
        </p:nvSpPr>
        <p:spPr>
          <a:xfrm>
            <a:off x="-325912" y="6736891"/>
            <a:ext cx="4384217" cy="3551216"/>
          </a:xfrm>
          <a:custGeom>
            <a:avLst/>
            <a:gdLst/>
            <a:ahLst/>
            <a:cxnLst/>
            <a:rect l="l" t="t" r="r" b="b"/>
            <a:pathLst>
              <a:path w="4384217" h="3551216">
                <a:moveTo>
                  <a:pt x="0" y="0"/>
                </a:moveTo>
                <a:lnTo>
                  <a:pt x="4384216" y="0"/>
                </a:lnTo>
                <a:lnTo>
                  <a:pt x="4384216" y="3551216"/>
                </a:lnTo>
                <a:lnTo>
                  <a:pt x="0" y="35512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flipV="1">
            <a:off x="2365347" y="1892667"/>
            <a:ext cx="49433" cy="6501665"/>
          </a:xfrm>
          <a:prstGeom prst="line">
            <a:avLst/>
          </a:prstGeom>
          <a:ln w="66675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Freeform 15"/>
          <p:cNvSpPr/>
          <p:nvPr/>
        </p:nvSpPr>
        <p:spPr>
          <a:xfrm>
            <a:off x="16611625" y="599086"/>
            <a:ext cx="1206502" cy="1206502"/>
          </a:xfrm>
          <a:custGeom>
            <a:avLst/>
            <a:gdLst/>
            <a:ahLst/>
            <a:cxnLst/>
            <a:rect l="l" t="t" r="r" b="b"/>
            <a:pathLst>
              <a:path w="1206502" h="1206502">
                <a:moveTo>
                  <a:pt x="0" y="0"/>
                </a:moveTo>
                <a:lnTo>
                  <a:pt x="1206501" y="0"/>
                </a:lnTo>
                <a:lnTo>
                  <a:pt x="1206501" y="1206502"/>
                </a:lnTo>
                <a:lnTo>
                  <a:pt x="0" y="1206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414780" y="7736953"/>
            <a:ext cx="1140601" cy="1140601"/>
          </a:xfrm>
          <a:custGeom>
            <a:avLst/>
            <a:gdLst/>
            <a:ahLst/>
            <a:cxnLst/>
            <a:rect l="l" t="t" r="r" b="b"/>
            <a:pathLst>
              <a:path w="1140601" h="1140601">
                <a:moveTo>
                  <a:pt x="0" y="0"/>
                </a:moveTo>
                <a:lnTo>
                  <a:pt x="1140601" y="0"/>
                </a:lnTo>
                <a:lnTo>
                  <a:pt x="114060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327105" y="7258226"/>
            <a:ext cx="456551" cy="456551"/>
          </a:xfrm>
          <a:custGeom>
            <a:avLst/>
            <a:gdLst/>
            <a:ahLst/>
            <a:cxnLst/>
            <a:rect l="l" t="t" r="r" b="b"/>
            <a:pathLst>
              <a:path w="456551" h="456551">
                <a:moveTo>
                  <a:pt x="0" y="0"/>
                </a:moveTo>
                <a:lnTo>
                  <a:pt x="456551" y="0"/>
                </a:lnTo>
                <a:lnTo>
                  <a:pt x="456551" y="456551"/>
                </a:lnTo>
                <a:lnTo>
                  <a:pt x="0" y="4565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677966" y="1945803"/>
            <a:ext cx="13886673" cy="5734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lnSpc>
                <a:spcPts val="4480"/>
              </a:lnSpc>
              <a:buFont typeface="+mj-lt"/>
              <a:buAutoNum type="arabicPeriod"/>
            </a:pP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Latar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mencakup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informasi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tentang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suasana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,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tempat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, dan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waktu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.</a:t>
            </a:r>
            <a:endParaRPr lang="en-ID" sz="3600" dirty="0">
              <a:latin typeface="Sitka Small Semibold" pitchFamily="2" charset="0"/>
              <a:ea typeface="Calibri" panose="020F0502020204030204" pitchFamily="34" charset="0"/>
            </a:endParaRPr>
          </a:p>
          <a:p>
            <a:pPr marL="514350" indent="-514350" algn="l">
              <a:lnSpc>
                <a:spcPts val="4480"/>
              </a:lnSpc>
              <a:buFont typeface="+mj-lt"/>
              <a:buAutoNum type="arabicPeriod"/>
            </a:pP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Fungsi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latar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dan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ruang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adalah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memperjelas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unsur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penokohan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dan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alur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. </a:t>
            </a:r>
          </a:p>
          <a:p>
            <a:pPr marL="514350" indent="-514350" algn="l">
              <a:lnSpc>
                <a:spcPts val="4480"/>
              </a:lnSpc>
              <a:buFont typeface="+mj-lt"/>
              <a:buAutoNum type="arabicPeriod"/>
            </a:pP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Pelukisan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latar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dan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ruang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dalam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drama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dapat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saja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sama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dengan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realitas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objektif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. </a:t>
            </a:r>
            <a:endParaRPr lang="en-ID" sz="3600" dirty="0">
              <a:latin typeface="Sitka Small Semibold" pitchFamily="2" charset="0"/>
              <a:ea typeface="Calibri" panose="020F0502020204030204" pitchFamily="34" charset="0"/>
            </a:endParaRPr>
          </a:p>
          <a:p>
            <a:pPr marL="514350" indent="-514350" algn="l">
              <a:lnSpc>
                <a:spcPts val="4480"/>
              </a:lnSpc>
              <a:buFont typeface="+mj-lt"/>
              <a:buAutoNum type="arabicPeriod"/>
            </a:pP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Latar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dan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ruang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drama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dapat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saja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berbentuk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gambaran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yang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abstrak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. </a:t>
            </a:r>
          </a:p>
          <a:p>
            <a:pPr marL="514350" indent="-514350" algn="l">
              <a:lnSpc>
                <a:spcPts val="4480"/>
              </a:lnSpc>
              <a:buFont typeface="+mj-lt"/>
              <a:buAutoNum type="arabicPeriod"/>
            </a:pP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Unsur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latar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dan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ruang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terkait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langsung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dengan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unsur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penokohan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, </a:t>
            </a:r>
            <a:r>
              <a:rPr lang="en-ID" sz="36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alur</a:t>
            </a:r>
            <a:r>
              <a:rPr lang="en-ID" sz="3600" dirty="0">
                <a:effectLst/>
                <a:latin typeface="Sitka Small Semibold" pitchFamily="2" charset="0"/>
                <a:ea typeface="Calibri" panose="020F0502020204030204" pitchFamily="34" charset="0"/>
              </a:rPr>
              <a:t>, dan motif. </a:t>
            </a:r>
            <a:endParaRPr lang="en-US" sz="3600" dirty="0">
              <a:solidFill>
                <a:srgbClr val="000000"/>
              </a:solidFill>
              <a:latin typeface="Sitka Small Semibold" pitchFamily="2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429915" y="8963025"/>
            <a:ext cx="4752692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spc="300" dirty="0">
                <a:solidFill>
                  <a:srgbClr val="000000"/>
                </a:solidFill>
                <a:latin typeface="Glacial Indifference Bold"/>
              </a:rPr>
              <a:t>PRINSIP TERAPAN PENDEKATAN OBJEKTIF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7800" y="444048"/>
            <a:ext cx="1434922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ID" sz="3600" b="1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PRINSIP TERAPAN DENGAN PENELUSURAN PADA PENGGARAPAN BAHASA DRAMA (GAYA BAHASA) </a:t>
            </a:r>
            <a:endParaRPr lang="en-US" sz="3600" b="1" dirty="0">
              <a:solidFill>
                <a:srgbClr val="000000"/>
              </a:solidFill>
              <a:latin typeface="Glacial Indifference" panose="020B0604020202020204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325912" y="6736891"/>
            <a:ext cx="4384217" cy="3551216"/>
          </a:xfrm>
          <a:custGeom>
            <a:avLst/>
            <a:gdLst/>
            <a:ahLst/>
            <a:cxnLst/>
            <a:rect l="l" t="t" r="r" b="b"/>
            <a:pathLst>
              <a:path w="4384217" h="3551216">
                <a:moveTo>
                  <a:pt x="0" y="0"/>
                </a:moveTo>
                <a:lnTo>
                  <a:pt x="4384216" y="0"/>
                </a:lnTo>
                <a:lnTo>
                  <a:pt x="4384216" y="3551216"/>
                </a:lnTo>
                <a:lnTo>
                  <a:pt x="0" y="35512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flipV="1">
            <a:off x="1150991" y="2375889"/>
            <a:ext cx="49433" cy="6501665"/>
          </a:xfrm>
          <a:prstGeom prst="line">
            <a:avLst/>
          </a:prstGeom>
          <a:ln w="66675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Freeform 15"/>
          <p:cNvSpPr/>
          <p:nvPr/>
        </p:nvSpPr>
        <p:spPr>
          <a:xfrm>
            <a:off x="16611625" y="599086"/>
            <a:ext cx="1206502" cy="1206502"/>
          </a:xfrm>
          <a:custGeom>
            <a:avLst/>
            <a:gdLst/>
            <a:ahLst/>
            <a:cxnLst/>
            <a:rect l="l" t="t" r="r" b="b"/>
            <a:pathLst>
              <a:path w="1206502" h="1206502">
                <a:moveTo>
                  <a:pt x="0" y="0"/>
                </a:moveTo>
                <a:lnTo>
                  <a:pt x="1206501" y="0"/>
                </a:lnTo>
                <a:lnTo>
                  <a:pt x="1206501" y="1206502"/>
                </a:lnTo>
                <a:lnTo>
                  <a:pt x="0" y="1206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414780" y="7736953"/>
            <a:ext cx="1140601" cy="1140601"/>
          </a:xfrm>
          <a:custGeom>
            <a:avLst/>
            <a:gdLst/>
            <a:ahLst/>
            <a:cxnLst/>
            <a:rect l="l" t="t" r="r" b="b"/>
            <a:pathLst>
              <a:path w="1140601" h="1140601">
                <a:moveTo>
                  <a:pt x="0" y="0"/>
                </a:moveTo>
                <a:lnTo>
                  <a:pt x="1140601" y="0"/>
                </a:lnTo>
                <a:lnTo>
                  <a:pt x="1140601" y="1140601"/>
                </a:lnTo>
                <a:lnTo>
                  <a:pt x="0" y="11406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327105" y="7258226"/>
            <a:ext cx="456551" cy="456551"/>
          </a:xfrm>
          <a:custGeom>
            <a:avLst/>
            <a:gdLst/>
            <a:ahLst/>
            <a:cxnLst/>
            <a:rect l="l" t="t" r="r" b="b"/>
            <a:pathLst>
              <a:path w="456551" h="456551">
                <a:moveTo>
                  <a:pt x="0" y="0"/>
                </a:moveTo>
                <a:lnTo>
                  <a:pt x="456551" y="0"/>
                </a:lnTo>
                <a:lnTo>
                  <a:pt x="456551" y="456551"/>
                </a:lnTo>
                <a:lnTo>
                  <a:pt x="0" y="4565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596550" y="2760403"/>
            <a:ext cx="15618326" cy="4965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Penggarapan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bahasa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atau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gaya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bahasa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drama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merupakan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cara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yang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sebaik-baiknya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untuk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menyampaikan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informasi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penokohan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,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peristiwa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dan motif,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latar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, dan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ruang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endParaRPr lang="en-ID" sz="4400" dirty="0">
              <a:latin typeface="Glacial Indifference" panose="020B0604020202020204" charset="0"/>
              <a:ea typeface="Calibri" panose="020F0502020204030204" pitchFamily="34" charset="0"/>
            </a:endParaRP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Perbedaan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watak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tokoh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akibat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tuntutan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peran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tokoh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yang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berbeda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,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harus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dibedakan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oleh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gaya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bahasa</a:t>
            </a:r>
            <a:r>
              <a:rPr lang="en-ID" sz="44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. </a:t>
            </a:r>
            <a:endParaRPr lang="en-US" sz="4400" dirty="0">
              <a:solidFill>
                <a:srgbClr val="000000"/>
              </a:solidFill>
              <a:latin typeface="Glacial Indifference" panose="020B060402020202020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429915" y="8963025"/>
            <a:ext cx="4752692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spc="300" dirty="0">
                <a:solidFill>
                  <a:srgbClr val="000000"/>
                </a:solidFill>
                <a:latin typeface="Glacial Indifference Bold"/>
              </a:rPr>
              <a:t>PRINSIP TERAPAN PENDEKATAN OBJEKTIF</a:t>
            </a:r>
          </a:p>
        </p:txBody>
      </p:sp>
    </p:spTree>
    <p:extLst>
      <p:ext uri="{BB962C8B-B14F-4D97-AF65-F5344CB8AC3E}">
        <p14:creationId xmlns:p14="http://schemas.microsoft.com/office/powerpoint/2010/main" val="560134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53824" y="0"/>
            <a:ext cx="18310194" cy="10287000"/>
          </a:xfrm>
          <a:custGeom>
            <a:avLst/>
            <a:gdLst/>
            <a:ahLst/>
            <a:cxnLst/>
            <a:rect l="l" t="t" r="r" b="b"/>
            <a:pathLst>
              <a:path w="18310194" h="10287000">
                <a:moveTo>
                  <a:pt x="0" y="0"/>
                </a:moveTo>
                <a:lnTo>
                  <a:pt x="18310194" y="0"/>
                </a:lnTo>
                <a:lnTo>
                  <a:pt x="183101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88333" y="979579"/>
            <a:ext cx="5829488" cy="8327840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3429000" y="6350000"/>
                  </a:moveTo>
                  <a:lnTo>
                    <a:pt x="1016000" y="6350000"/>
                  </a:lnTo>
                  <a:cubicBezTo>
                    <a:pt x="454660" y="6350000"/>
                    <a:pt x="0" y="5895340"/>
                    <a:pt x="0" y="5334000"/>
                  </a:cubicBezTo>
                  <a:lnTo>
                    <a:pt x="0" y="1016000"/>
                  </a:lnTo>
                  <a:cubicBezTo>
                    <a:pt x="0" y="454660"/>
                    <a:pt x="454660" y="0"/>
                    <a:pt x="1016000" y="0"/>
                  </a:cubicBezTo>
                  <a:lnTo>
                    <a:pt x="3429000" y="0"/>
                  </a:lnTo>
                  <a:cubicBezTo>
                    <a:pt x="3990340" y="0"/>
                    <a:pt x="4445000" y="454660"/>
                    <a:pt x="4445000" y="1016000"/>
                  </a:cubicBezTo>
                  <a:lnTo>
                    <a:pt x="4445000" y="5334000"/>
                  </a:lnTo>
                  <a:cubicBezTo>
                    <a:pt x="4445000" y="5895340"/>
                    <a:pt x="3990340" y="6350000"/>
                    <a:pt x="3429000" y="6350000"/>
                  </a:cubicBezTo>
                  <a:close/>
                </a:path>
              </a:pathLst>
            </a:custGeom>
            <a:blipFill>
              <a:blip r:embed="rId4"/>
              <a:stretch>
                <a:fillRect l="-2124" t="-1959" r="-7057" b="-12681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-552874">
            <a:off x="360893" y="7021651"/>
            <a:ext cx="3047679" cy="2849580"/>
          </a:xfrm>
          <a:custGeom>
            <a:avLst/>
            <a:gdLst/>
            <a:ahLst/>
            <a:cxnLst/>
            <a:rect l="l" t="t" r="r" b="b"/>
            <a:pathLst>
              <a:path w="3047679" h="2849580">
                <a:moveTo>
                  <a:pt x="0" y="0"/>
                </a:moveTo>
                <a:lnTo>
                  <a:pt x="3047679" y="0"/>
                </a:lnTo>
                <a:lnTo>
                  <a:pt x="3047679" y="2849580"/>
                </a:lnTo>
                <a:lnTo>
                  <a:pt x="0" y="28495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08505">
            <a:off x="4022565" y="-50667"/>
            <a:ext cx="4217179" cy="3393742"/>
          </a:xfrm>
          <a:custGeom>
            <a:avLst/>
            <a:gdLst/>
            <a:ahLst/>
            <a:cxnLst/>
            <a:rect l="l" t="t" r="r" b="b"/>
            <a:pathLst>
              <a:path w="4862926" h="3835633">
                <a:moveTo>
                  <a:pt x="0" y="0"/>
                </a:moveTo>
                <a:lnTo>
                  <a:pt x="4862927" y="0"/>
                </a:lnTo>
                <a:lnTo>
                  <a:pt x="4862927" y="3835633"/>
                </a:lnTo>
                <a:lnTo>
                  <a:pt x="0" y="38356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8645245" y="570804"/>
            <a:ext cx="9490355" cy="9243631"/>
            <a:chOff x="-2" y="0"/>
            <a:chExt cx="8301643" cy="887017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8301641" cy="1538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199"/>
                </a:lnSpc>
              </a:pPr>
              <a:r>
                <a:rPr lang="en-US" sz="4800" dirty="0" err="1">
                  <a:solidFill>
                    <a:srgbClr val="000000"/>
                  </a:solidFill>
                  <a:latin typeface="Stencil" panose="040409050D0802020404" pitchFamily="82" charset="0"/>
                  <a:ea typeface="Radley"/>
                  <a:cs typeface="Radley"/>
                  <a:sym typeface="Radley"/>
                </a:rPr>
                <a:t>Tugas</a:t>
              </a:r>
              <a:r>
                <a:rPr lang="en-US" sz="4800" dirty="0">
                  <a:solidFill>
                    <a:srgbClr val="000000"/>
                  </a:solidFill>
                  <a:latin typeface="Stencil" panose="040409050D0802020404" pitchFamily="82" charset="0"/>
                  <a:ea typeface="Radley"/>
                  <a:cs typeface="Radley"/>
                  <a:sym typeface="Radley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Stencil" panose="040409050D0802020404" pitchFamily="82" charset="0"/>
                  <a:ea typeface="Radley"/>
                  <a:cs typeface="Radley"/>
                  <a:sym typeface="Radley"/>
                </a:rPr>
                <a:t>Proyek</a:t>
              </a:r>
              <a:endParaRPr lang="en-US" sz="4800" dirty="0">
                <a:solidFill>
                  <a:srgbClr val="000000"/>
                </a:solidFill>
                <a:latin typeface="Stencil" panose="040409050D0802020404" pitchFamily="82" charset="0"/>
                <a:ea typeface="Radley"/>
                <a:cs typeface="Radley"/>
                <a:sym typeface="Radley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2" y="2775486"/>
              <a:ext cx="8301641" cy="6094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24"/>
                </a:lnSpc>
              </a:pPr>
              <a:r>
                <a:rPr lang="en-US" sz="4000" dirty="0" err="1">
                  <a:latin typeface="Gill Sans MT Condensed" panose="020B0506020104020203" pitchFamily="34" charset="0"/>
                </a:rPr>
                <a:t>Tugas</a:t>
              </a:r>
              <a:r>
                <a:rPr lang="en-US" sz="4000" dirty="0">
                  <a:latin typeface="Gill Sans MT Condensed" panose="020B0506020104020203" pitchFamily="34" charset="0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</a:rPr>
                <a:t>proyek</a:t>
              </a:r>
              <a:r>
                <a:rPr lang="en-US" sz="4000" dirty="0">
                  <a:latin typeface="Gill Sans MT Condensed" panose="020B0506020104020203" pitchFamily="34" charset="0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</a:rPr>
                <a:t>ini</a:t>
              </a:r>
              <a:r>
                <a:rPr lang="en-US" sz="4000" dirty="0">
                  <a:latin typeface="Gill Sans MT Condensed" panose="020B0506020104020203" pitchFamily="34" charset="0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</a:rPr>
                <a:t>adalah</a:t>
              </a:r>
              <a:r>
                <a:rPr lang="en-US" sz="4000" dirty="0">
                  <a:latin typeface="Gill Sans MT Condensed" panose="020B0506020104020203" pitchFamily="34" charset="0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</a:rPr>
                <a:t>menganalisis</a:t>
              </a:r>
              <a:r>
                <a:rPr lang="en-US" sz="4000" dirty="0">
                  <a:latin typeface="Gill Sans MT Condensed" panose="020B0506020104020203" pitchFamily="34" charset="0"/>
                </a:rPr>
                <a:t> 3 </a:t>
              </a:r>
              <a:r>
                <a:rPr lang="en-US" sz="4000" dirty="0" err="1">
                  <a:latin typeface="Gill Sans MT Condensed" panose="020B0506020104020203" pitchFamily="34" charset="0"/>
                </a:rPr>
                <a:t>jenis</a:t>
              </a:r>
              <a:r>
                <a:rPr lang="en-US" sz="4000" dirty="0">
                  <a:latin typeface="Gill Sans MT Condensed" panose="020B0506020104020203" pitchFamily="34" charset="0"/>
                </a:rPr>
                <a:t> drama </a:t>
              </a:r>
              <a:r>
                <a:rPr lang="en-US" sz="4000" dirty="0" err="1">
                  <a:latin typeface="Gill Sans MT Condensed" panose="020B0506020104020203" pitchFamily="34" charset="0"/>
                </a:rPr>
                <a:t>tradisional</a:t>
              </a:r>
              <a:r>
                <a:rPr lang="en-US" sz="4000" dirty="0">
                  <a:latin typeface="Gill Sans MT Condensed" panose="020B0506020104020203" pitchFamily="34" charset="0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</a:rPr>
                <a:t>berbasis</a:t>
              </a:r>
              <a:r>
                <a:rPr lang="en-US" sz="4000" dirty="0">
                  <a:latin typeface="Gill Sans MT Condensed" panose="020B0506020104020203" pitchFamily="34" charset="0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</a:rPr>
                <a:t>kearifan</a:t>
              </a:r>
              <a:r>
                <a:rPr lang="en-US" sz="4000" dirty="0">
                  <a:latin typeface="Gill Sans MT Condensed" panose="020B0506020104020203" pitchFamily="34" charset="0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</a:rPr>
                <a:t>lokal</a:t>
              </a:r>
              <a:r>
                <a:rPr lang="en-US" sz="4000" dirty="0">
                  <a:latin typeface="Gill Sans MT Condensed" panose="020B0506020104020203" pitchFamily="34" charset="0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</a:rPr>
                <a:t>menggunakan</a:t>
              </a:r>
              <a:r>
                <a:rPr lang="en-US" sz="4000" dirty="0">
                  <a:latin typeface="Gill Sans MT Condensed" panose="020B0506020104020203" pitchFamily="34" charset="0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</a:rPr>
                <a:t>pendekatan</a:t>
              </a:r>
              <a:r>
                <a:rPr lang="en-US" sz="4000" dirty="0">
                  <a:latin typeface="Gill Sans MT Condensed" panose="020B0506020104020203" pitchFamily="34" charset="0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</a:rPr>
                <a:t>objektif</a:t>
              </a:r>
              <a:r>
                <a:rPr lang="en-US" sz="4000" dirty="0">
                  <a:latin typeface="Gill Sans MT Condensed" panose="020B0506020104020203" pitchFamily="34" charset="0"/>
                </a:rPr>
                <a:t>.</a:t>
              </a:r>
            </a:p>
            <a:p>
              <a:pPr algn="l">
                <a:lnSpc>
                  <a:spcPts val="3824"/>
                </a:lnSpc>
              </a:pPr>
              <a:endParaRPr lang="en-US" sz="4000" dirty="0">
                <a:latin typeface="Gill Sans MT Condensed" panose="020B0506020104020203" pitchFamily="34" charset="0"/>
                <a:ea typeface="Radley"/>
                <a:cs typeface="Radley"/>
                <a:sym typeface="Radley"/>
              </a:endParaRPr>
            </a:p>
            <a:p>
              <a:pPr algn="l">
                <a:lnSpc>
                  <a:spcPts val="3824"/>
                </a:lnSpc>
              </a:pP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Petunjuk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Pengerjaannya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:</a:t>
              </a:r>
            </a:p>
            <a:p>
              <a:pPr marL="742950" indent="-742950" algn="l">
                <a:lnSpc>
                  <a:spcPts val="3824"/>
                </a:lnSpc>
                <a:buFont typeface="+mj-lt"/>
                <a:buAutoNum type="arabicPeriod"/>
              </a:pP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Mahasiswa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membentuk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kelompok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.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Setiap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kelompok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akan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ditentukan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jenis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 drama yang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harus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dianalisis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.</a:t>
              </a:r>
            </a:p>
            <a:p>
              <a:pPr marL="742950" indent="-742950" algn="l">
                <a:lnSpc>
                  <a:spcPts val="3824"/>
                </a:lnSpc>
                <a:buFont typeface="+mj-lt"/>
                <a:buAutoNum type="arabicPeriod"/>
              </a:pP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Setiap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kelompok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mentranskip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 drama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ke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dalam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bentuk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naskah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 drama.</a:t>
              </a:r>
            </a:p>
            <a:p>
              <a:pPr marL="742950" indent="-742950" algn="l">
                <a:lnSpc>
                  <a:spcPts val="3824"/>
                </a:lnSpc>
                <a:buFont typeface="+mj-lt"/>
                <a:buAutoNum type="arabicPeriod"/>
              </a:pP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Masing-masing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kelompok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menganalisis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naskah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 drama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tersebut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dengan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pendekatan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 </a:t>
              </a:r>
              <a:r>
                <a:rPr lang="en-US" sz="4000" dirty="0" err="1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objektif</a:t>
              </a:r>
              <a:r>
                <a:rPr lang="en-US" sz="4000" dirty="0">
                  <a:latin typeface="Gill Sans MT Condensed" panose="020B0506020104020203" pitchFamily="34" charset="0"/>
                  <a:ea typeface="Radley"/>
                  <a:cs typeface="Radley"/>
                  <a:sym typeface="Radley"/>
                </a:rPr>
                <a:t>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" y="1489965"/>
              <a:ext cx="8301641" cy="1091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50"/>
                </a:lnSpc>
              </a:pPr>
              <a:r>
                <a:rPr lang="en-US" sz="4500" dirty="0" err="1">
                  <a:solidFill>
                    <a:srgbClr val="000000"/>
                  </a:solidFill>
                  <a:latin typeface="Radley"/>
                  <a:ea typeface="Radley"/>
                  <a:cs typeface="Radley"/>
                  <a:sym typeface="Radley"/>
                </a:rPr>
                <a:t>Pengantar</a:t>
              </a:r>
              <a:endParaRPr lang="en-US" sz="4500" dirty="0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85341" y="1679079"/>
            <a:ext cx="14717318" cy="6928841"/>
            <a:chOff x="0" y="0"/>
            <a:chExt cx="3876166" cy="1824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76166" cy="1824880"/>
            </a:xfrm>
            <a:custGeom>
              <a:avLst/>
              <a:gdLst/>
              <a:ahLst/>
              <a:cxnLst/>
              <a:rect l="l" t="t" r="r" b="b"/>
              <a:pathLst>
                <a:path w="3876166" h="1824880">
                  <a:moveTo>
                    <a:pt x="0" y="0"/>
                  </a:moveTo>
                  <a:lnTo>
                    <a:pt x="3876166" y="0"/>
                  </a:lnTo>
                  <a:lnTo>
                    <a:pt x="3876166" y="1824880"/>
                  </a:lnTo>
                  <a:lnTo>
                    <a:pt x="0" y="182488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76166" cy="1862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061903" y="-1566138"/>
            <a:ext cx="4761674" cy="4761674"/>
          </a:xfrm>
          <a:custGeom>
            <a:avLst/>
            <a:gdLst/>
            <a:ahLst/>
            <a:cxnLst/>
            <a:rect l="l" t="t" r="r" b="b"/>
            <a:pathLst>
              <a:path w="4761674" h="4761674">
                <a:moveTo>
                  <a:pt x="0" y="0"/>
                </a:moveTo>
                <a:lnTo>
                  <a:pt x="4761674" y="0"/>
                </a:lnTo>
                <a:lnTo>
                  <a:pt x="4761674" y="4761675"/>
                </a:lnTo>
                <a:lnTo>
                  <a:pt x="0" y="4761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442740" y="2842069"/>
            <a:ext cx="1413018" cy="1236391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1313694"/>
            <a:ext cx="1528376" cy="1528376"/>
          </a:xfrm>
          <a:custGeom>
            <a:avLst/>
            <a:gdLst/>
            <a:ahLst/>
            <a:cxnLst/>
            <a:rect l="l" t="t" r="r" b="b"/>
            <a:pathLst>
              <a:path w="1528376" h="1528376">
                <a:moveTo>
                  <a:pt x="0" y="0"/>
                </a:moveTo>
                <a:lnTo>
                  <a:pt x="1528376" y="0"/>
                </a:lnTo>
                <a:lnTo>
                  <a:pt x="1528376" y="1528375"/>
                </a:lnTo>
                <a:lnTo>
                  <a:pt x="0" y="1528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24221" y="7272116"/>
            <a:ext cx="4777529" cy="4771073"/>
          </a:xfrm>
          <a:custGeom>
            <a:avLst/>
            <a:gdLst/>
            <a:ahLst/>
            <a:cxnLst/>
            <a:rect l="l" t="t" r="r" b="b"/>
            <a:pathLst>
              <a:path w="4777529" h="4771073">
                <a:moveTo>
                  <a:pt x="0" y="0"/>
                </a:moveTo>
                <a:lnTo>
                  <a:pt x="4777529" y="0"/>
                </a:lnTo>
                <a:lnTo>
                  <a:pt x="4777529" y="4771073"/>
                </a:lnTo>
                <a:lnTo>
                  <a:pt x="0" y="47710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386547" y="3908425"/>
            <a:ext cx="13514906" cy="2222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9"/>
              </a:lnSpc>
            </a:pPr>
            <a:r>
              <a:rPr lang="en-US" sz="12999">
                <a:solidFill>
                  <a:srgbClr val="FFFFFF"/>
                </a:solidFill>
                <a:latin typeface="Glacial Indifference Bold"/>
              </a:rPr>
              <a:t>Terima Kasih</a:t>
            </a:r>
          </a:p>
        </p:txBody>
      </p:sp>
      <p:sp>
        <p:nvSpPr>
          <p:cNvPr id="12" name="Freeform 12"/>
          <p:cNvSpPr/>
          <p:nvPr/>
        </p:nvSpPr>
        <p:spPr>
          <a:xfrm>
            <a:off x="4317571" y="7272116"/>
            <a:ext cx="1084179" cy="1084179"/>
          </a:xfrm>
          <a:custGeom>
            <a:avLst/>
            <a:gdLst/>
            <a:ahLst/>
            <a:cxnLst/>
            <a:rect l="l" t="t" r="r" b="b"/>
            <a:pathLst>
              <a:path w="1084179" h="1084179">
                <a:moveTo>
                  <a:pt x="0" y="0"/>
                </a:moveTo>
                <a:lnTo>
                  <a:pt x="1084179" y="0"/>
                </a:lnTo>
                <a:lnTo>
                  <a:pt x="1084179" y="1084179"/>
                </a:lnTo>
                <a:lnTo>
                  <a:pt x="0" y="10841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39515" y="6668606"/>
            <a:ext cx="5348485" cy="3618394"/>
            <a:chOff x="0" y="0"/>
            <a:chExt cx="1408655" cy="9529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08655" cy="952993"/>
            </a:xfrm>
            <a:custGeom>
              <a:avLst/>
              <a:gdLst/>
              <a:ahLst/>
              <a:cxnLst/>
              <a:rect l="l" t="t" r="r" b="b"/>
              <a:pathLst>
                <a:path w="1408655" h="952993">
                  <a:moveTo>
                    <a:pt x="0" y="0"/>
                  </a:moveTo>
                  <a:lnTo>
                    <a:pt x="1408655" y="0"/>
                  </a:lnTo>
                  <a:lnTo>
                    <a:pt x="1408655" y="952993"/>
                  </a:lnTo>
                  <a:lnTo>
                    <a:pt x="0" y="952993"/>
                  </a:lnTo>
                  <a:close/>
                </a:path>
              </a:pathLst>
            </a:custGeom>
            <a:solidFill>
              <a:srgbClr val="E4E4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08655" cy="9910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6183514" y="2901658"/>
            <a:ext cx="1327633" cy="1327633"/>
          </a:xfrm>
          <a:custGeom>
            <a:avLst/>
            <a:gdLst/>
            <a:ahLst/>
            <a:cxnLst/>
            <a:rect l="l" t="t" r="r" b="b"/>
            <a:pathLst>
              <a:path w="1327633" h="1327633">
                <a:moveTo>
                  <a:pt x="0" y="0"/>
                </a:moveTo>
                <a:lnTo>
                  <a:pt x="1327633" y="0"/>
                </a:lnTo>
                <a:lnTo>
                  <a:pt x="1327633" y="1327633"/>
                </a:lnTo>
                <a:lnTo>
                  <a:pt x="0" y="1327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747072" y="-2408128"/>
            <a:ext cx="5973602" cy="5973602"/>
          </a:xfrm>
          <a:custGeom>
            <a:avLst/>
            <a:gdLst/>
            <a:ahLst/>
            <a:cxnLst/>
            <a:rect l="l" t="t" r="r" b="b"/>
            <a:pathLst>
              <a:path w="5973602" h="5973602">
                <a:moveTo>
                  <a:pt x="0" y="0"/>
                </a:moveTo>
                <a:lnTo>
                  <a:pt x="5973602" y="0"/>
                </a:lnTo>
                <a:lnTo>
                  <a:pt x="5973602" y="5973602"/>
                </a:lnTo>
                <a:lnTo>
                  <a:pt x="0" y="5973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5351247" y="4400741"/>
            <a:ext cx="803180" cy="742759"/>
            <a:chOff x="0" y="0"/>
            <a:chExt cx="211537" cy="1956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1537" cy="195624"/>
            </a:xfrm>
            <a:custGeom>
              <a:avLst/>
              <a:gdLst/>
              <a:ahLst/>
              <a:cxnLst/>
              <a:rect l="l" t="t" r="r" b="b"/>
              <a:pathLst>
                <a:path w="211537" h="195624">
                  <a:moveTo>
                    <a:pt x="0" y="0"/>
                  </a:moveTo>
                  <a:lnTo>
                    <a:pt x="211537" y="0"/>
                  </a:lnTo>
                  <a:lnTo>
                    <a:pt x="211537" y="195624"/>
                  </a:lnTo>
                  <a:lnTo>
                    <a:pt x="0" y="195624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11537" cy="2337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619741" cy="2934068"/>
            <a:chOff x="0" y="0"/>
            <a:chExt cx="163224" cy="77275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3224" cy="772759"/>
            </a:xfrm>
            <a:custGeom>
              <a:avLst/>
              <a:gdLst/>
              <a:ahLst/>
              <a:cxnLst/>
              <a:rect l="l" t="t" r="r" b="b"/>
              <a:pathLst>
                <a:path w="163224" h="772759">
                  <a:moveTo>
                    <a:pt x="0" y="0"/>
                  </a:moveTo>
                  <a:lnTo>
                    <a:pt x="163224" y="0"/>
                  </a:lnTo>
                  <a:lnTo>
                    <a:pt x="163224" y="772759"/>
                  </a:lnTo>
                  <a:lnTo>
                    <a:pt x="0" y="772759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63224" cy="810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0" y="2933707"/>
            <a:ext cx="619741" cy="1004046"/>
            <a:chOff x="0" y="0"/>
            <a:chExt cx="163224" cy="2644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3224" cy="264440"/>
            </a:xfrm>
            <a:custGeom>
              <a:avLst/>
              <a:gdLst/>
              <a:ahLst/>
              <a:cxnLst/>
              <a:rect l="l" t="t" r="r" b="b"/>
              <a:pathLst>
                <a:path w="163224" h="264440">
                  <a:moveTo>
                    <a:pt x="0" y="0"/>
                  </a:moveTo>
                  <a:lnTo>
                    <a:pt x="163224" y="0"/>
                  </a:lnTo>
                  <a:lnTo>
                    <a:pt x="163224" y="264440"/>
                  </a:lnTo>
                  <a:lnTo>
                    <a:pt x="0" y="264440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63224" cy="302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0" y="6668606"/>
            <a:ext cx="12939515" cy="3618394"/>
            <a:chOff x="0" y="0"/>
            <a:chExt cx="3407938" cy="9529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407938" cy="952993"/>
            </a:xfrm>
            <a:custGeom>
              <a:avLst/>
              <a:gdLst/>
              <a:ahLst/>
              <a:cxnLst/>
              <a:rect l="l" t="t" r="r" b="b"/>
              <a:pathLst>
                <a:path w="3407938" h="952993">
                  <a:moveTo>
                    <a:pt x="0" y="0"/>
                  </a:moveTo>
                  <a:lnTo>
                    <a:pt x="3407938" y="0"/>
                  </a:lnTo>
                  <a:lnTo>
                    <a:pt x="3407938" y="952993"/>
                  </a:lnTo>
                  <a:lnTo>
                    <a:pt x="0" y="952993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3407938" cy="9910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967885" y="7117855"/>
            <a:ext cx="143103" cy="2691310"/>
            <a:chOff x="0" y="0"/>
            <a:chExt cx="37690" cy="70882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7690" cy="708822"/>
            </a:xfrm>
            <a:custGeom>
              <a:avLst/>
              <a:gdLst/>
              <a:ahLst/>
              <a:cxnLst/>
              <a:rect l="l" t="t" r="r" b="b"/>
              <a:pathLst>
                <a:path w="37690" h="708822">
                  <a:moveTo>
                    <a:pt x="0" y="0"/>
                  </a:moveTo>
                  <a:lnTo>
                    <a:pt x="37690" y="0"/>
                  </a:lnTo>
                  <a:lnTo>
                    <a:pt x="37690" y="708822"/>
                  </a:lnTo>
                  <a:lnTo>
                    <a:pt x="0" y="708822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7690" cy="7469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957285" y="2586546"/>
            <a:ext cx="12927906" cy="495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80"/>
              </a:lnSpc>
            </a:pPr>
            <a:r>
              <a:rPr lang="en-US" sz="11000" dirty="0">
                <a:solidFill>
                  <a:srgbClr val="000000"/>
                </a:solidFill>
                <a:latin typeface="Glacial Indifference Bold"/>
              </a:rPr>
              <a:t>PENDEKATAN OBJEKTIF</a:t>
            </a:r>
          </a:p>
          <a:p>
            <a:pPr algn="l">
              <a:lnSpc>
                <a:spcPts val="12980"/>
              </a:lnSpc>
            </a:pPr>
            <a:endParaRPr lang="en-US" sz="11000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676921" y="7078451"/>
            <a:ext cx="5056886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Glacial Indifference Bold"/>
              </a:rPr>
              <a:t>PERTEMUAN KE-11</a:t>
            </a:r>
          </a:p>
        </p:txBody>
      </p:sp>
    </p:spTree>
    <p:extLst>
      <p:ext uri="{BB962C8B-B14F-4D97-AF65-F5344CB8AC3E}">
        <p14:creationId xmlns:p14="http://schemas.microsoft.com/office/powerpoint/2010/main" val="426258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695631" y="8016035"/>
            <a:ext cx="3905319" cy="4114800"/>
          </a:xfrm>
          <a:custGeom>
            <a:avLst/>
            <a:gdLst/>
            <a:ahLst/>
            <a:cxnLst/>
            <a:rect l="l" t="t" r="r" b="b"/>
            <a:pathLst>
              <a:path w="3905319" h="4114800">
                <a:moveTo>
                  <a:pt x="0" y="0"/>
                </a:moveTo>
                <a:lnTo>
                  <a:pt x="3905319" y="0"/>
                </a:lnTo>
                <a:lnTo>
                  <a:pt x="3905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600950" y="2334155"/>
            <a:ext cx="10687050" cy="5618690"/>
            <a:chOff x="0" y="0"/>
            <a:chExt cx="2814696" cy="14798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14696" cy="1479820"/>
            </a:xfrm>
            <a:custGeom>
              <a:avLst/>
              <a:gdLst/>
              <a:ahLst/>
              <a:cxnLst/>
              <a:rect l="l" t="t" r="r" b="b"/>
              <a:pathLst>
                <a:path w="2814696" h="1479820">
                  <a:moveTo>
                    <a:pt x="0" y="0"/>
                  </a:moveTo>
                  <a:lnTo>
                    <a:pt x="2814696" y="0"/>
                  </a:lnTo>
                  <a:lnTo>
                    <a:pt x="2814696" y="1479820"/>
                  </a:lnTo>
                  <a:lnTo>
                    <a:pt x="0" y="1479820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814696" cy="1517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6182607" y="758341"/>
            <a:ext cx="3675104" cy="3675104"/>
          </a:xfrm>
          <a:custGeom>
            <a:avLst/>
            <a:gdLst/>
            <a:ahLst/>
            <a:cxnLst/>
            <a:rect l="l" t="t" r="r" b="b"/>
            <a:pathLst>
              <a:path w="3675104" h="3675104">
                <a:moveTo>
                  <a:pt x="0" y="0"/>
                </a:moveTo>
                <a:lnTo>
                  <a:pt x="3675104" y="0"/>
                </a:lnTo>
                <a:lnTo>
                  <a:pt x="3675104" y="3675104"/>
                </a:lnTo>
                <a:lnTo>
                  <a:pt x="0" y="3675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484758" y="6805162"/>
            <a:ext cx="1210872" cy="1210872"/>
          </a:xfrm>
          <a:custGeom>
            <a:avLst/>
            <a:gdLst/>
            <a:ahLst/>
            <a:cxnLst/>
            <a:rect l="l" t="t" r="r" b="b"/>
            <a:pathLst>
              <a:path w="1210872" h="1210872">
                <a:moveTo>
                  <a:pt x="0" y="0"/>
                </a:moveTo>
                <a:lnTo>
                  <a:pt x="1210873" y="0"/>
                </a:lnTo>
                <a:lnTo>
                  <a:pt x="1210873" y="1210873"/>
                </a:lnTo>
                <a:lnTo>
                  <a:pt x="0" y="1210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15049" y="3028287"/>
            <a:ext cx="6439138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9"/>
              </a:lnSpc>
            </a:pPr>
            <a:r>
              <a:rPr lang="en-US" sz="6999" dirty="0">
                <a:solidFill>
                  <a:srgbClr val="000000"/>
                </a:solidFill>
                <a:latin typeface="Glacial Indifference Bold"/>
              </a:rPr>
              <a:t>CAPAIAN PEMBELAJARAN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564000" y="8834437"/>
            <a:ext cx="955170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Glacial Indifference Bold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81827" y="2643674"/>
            <a:ext cx="9637343" cy="5314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60"/>
              </a:lnSpc>
            </a:pPr>
            <a:r>
              <a:rPr lang="en-US" sz="3757">
                <a:solidFill>
                  <a:srgbClr val="000000"/>
                </a:solidFill>
                <a:latin typeface="Glacial Indifference"/>
              </a:rPr>
              <a:t>mahasiswa mampu menjelaskan sejarah munculnya sudut pandang pendekatan objektif, hakikat pendekatan objektif. Mahasiswa juga mampu mengetahui serta menerapkan pendekatan objektif, prinsip umum dan prinsip terapan pendekatan objektif.</a:t>
            </a:r>
          </a:p>
          <a:p>
            <a:pPr algn="just">
              <a:lnSpc>
                <a:spcPts val="5260"/>
              </a:lnSpc>
            </a:pPr>
            <a:endParaRPr lang="en-US" sz="3757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02049" y="6833950"/>
            <a:ext cx="5973602" cy="5973602"/>
          </a:xfrm>
          <a:custGeom>
            <a:avLst/>
            <a:gdLst/>
            <a:ahLst/>
            <a:cxnLst/>
            <a:rect l="l" t="t" r="r" b="b"/>
            <a:pathLst>
              <a:path w="5973602" h="5973602">
                <a:moveTo>
                  <a:pt x="0" y="0"/>
                </a:moveTo>
                <a:lnTo>
                  <a:pt x="5973601" y="0"/>
                </a:lnTo>
                <a:lnTo>
                  <a:pt x="5973601" y="5973602"/>
                </a:lnTo>
                <a:lnTo>
                  <a:pt x="0" y="5973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7060245" y="4213907"/>
            <a:ext cx="11329315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060245" y="5734674"/>
            <a:ext cx="11329315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060245" y="7255441"/>
            <a:ext cx="11329315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4138092" y="6650005"/>
            <a:ext cx="1210872" cy="1210872"/>
          </a:xfrm>
          <a:custGeom>
            <a:avLst/>
            <a:gdLst/>
            <a:ahLst/>
            <a:cxnLst/>
            <a:rect l="l" t="t" r="r" b="b"/>
            <a:pathLst>
              <a:path w="1210872" h="1210872">
                <a:moveTo>
                  <a:pt x="0" y="0"/>
                </a:moveTo>
                <a:lnTo>
                  <a:pt x="1210872" y="0"/>
                </a:lnTo>
                <a:lnTo>
                  <a:pt x="1210872" y="1210872"/>
                </a:lnTo>
                <a:lnTo>
                  <a:pt x="0" y="1210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564000" y="8834437"/>
            <a:ext cx="955170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Glacial Indifference Bold"/>
              </a:rPr>
              <a:t>02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16893853" y="567841"/>
            <a:ext cx="1082627" cy="1082627"/>
          </a:xfrm>
          <a:custGeom>
            <a:avLst/>
            <a:gdLst/>
            <a:ahLst/>
            <a:cxnLst/>
            <a:rect l="l" t="t" r="r" b="b"/>
            <a:pathLst>
              <a:path w="1082627" h="1082627">
                <a:moveTo>
                  <a:pt x="0" y="0"/>
                </a:moveTo>
                <a:lnTo>
                  <a:pt x="1082626" y="0"/>
                </a:lnTo>
                <a:lnTo>
                  <a:pt x="1082626" y="1082627"/>
                </a:lnTo>
                <a:lnTo>
                  <a:pt x="0" y="1082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517951" y="2820488"/>
            <a:ext cx="4727341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60"/>
              </a:lnSpc>
            </a:pPr>
            <a:r>
              <a:rPr lang="en-US" sz="5900" dirty="0" err="1">
                <a:solidFill>
                  <a:srgbClr val="000000"/>
                </a:solidFill>
                <a:latin typeface="Glacial Indifference Bold"/>
              </a:rPr>
              <a:t>Hakikat</a:t>
            </a:r>
            <a:r>
              <a:rPr lang="en-US" sz="5900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5900" dirty="0" err="1">
                <a:solidFill>
                  <a:srgbClr val="000000"/>
                </a:solidFill>
                <a:latin typeface="Glacial Indifference Bold"/>
              </a:rPr>
              <a:t>Pendekatan</a:t>
            </a:r>
            <a:endParaRPr lang="en-US" sz="5900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175479" y="2380823"/>
            <a:ext cx="8873295" cy="1688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penyelidikan</a:t>
            </a:r>
            <a:r>
              <a:rPr lang="en-US" sz="32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terhadap</a:t>
            </a:r>
            <a:r>
              <a:rPr lang="en-US" sz="32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suatu</a:t>
            </a:r>
            <a:r>
              <a:rPr lang="en-US" sz="32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peristiwa</a:t>
            </a:r>
            <a:r>
              <a:rPr lang="en-US" sz="32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atau</a:t>
            </a:r>
            <a:r>
              <a:rPr lang="en-US" sz="32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perbuatan</a:t>
            </a:r>
            <a:r>
              <a:rPr lang="en-US" sz="32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ataupun</a:t>
            </a:r>
            <a:r>
              <a:rPr lang="en-US" sz="32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karangan</a:t>
            </a:r>
            <a:r>
              <a:rPr lang="en-US" sz="32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untuk</a:t>
            </a:r>
            <a:r>
              <a:rPr lang="en-US" sz="32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mengetahui</a:t>
            </a:r>
            <a:r>
              <a:rPr lang="en-US" sz="32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keadaan</a:t>
            </a:r>
            <a:r>
              <a:rPr lang="en-US" sz="3200" dirty="0">
                <a:effectLst/>
                <a:latin typeface="Sitka Small Semibold" pitchFamily="2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sebenarnya</a:t>
            </a:r>
            <a:endParaRPr lang="en-US" sz="3200" dirty="0">
              <a:solidFill>
                <a:srgbClr val="000000"/>
              </a:solidFill>
              <a:latin typeface="Sitka Small Semibold" pitchFamily="2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916642" y="3112555"/>
            <a:ext cx="938336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>
                <a:solidFill>
                  <a:srgbClr val="5DA295"/>
                </a:solidFill>
                <a:latin typeface="Glacial Indifference Bold"/>
              </a:rPr>
              <a:t>01.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758233" y="4597839"/>
            <a:ext cx="1096746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>
                <a:solidFill>
                  <a:srgbClr val="5DA295"/>
                </a:solidFill>
                <a:latin typeface="Glacial Indifference Bold"/>
              </a:rPr>
              <a:t>02.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168290" y="4286321"/>
            <a:ext cx="9510110" cy="1093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28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suatu</a:t>
            </a:r>
            <a:r>
              <a:rPr lang="en-US" sz="2800" dirty="0">
                <a:effectLst/>
                <a:latin typeface="Sitka Small Semibold" pitchFamily="2" charset="0"/>
                <a:ea typeface="Calibri" panose="020F0502020204030204" pitchFamily="34" charset="0"/>
              </a:rPr>
              <a:t> strategi </a:t>
            </a:r>
            <a:r>
              <a:rPr lang="en-US" sz="28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untuk</a:t>
            </a:r>
            <a:r>
              <a:rPr lang="en-US" sz="28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memahami</a:t>
            </a:r>
            <a:r>
              <a:rPr lang="en-US" sz="2800" dirty="0">
                <a:effectLst/>
                <a:latin typeface="Sitka Small Semibold" pitchFamily="2" charset="0"/>
                <a:ea typeface="Calibri" panose="020F0502020204030204" pitchFamily="34" charset="0"/>
              </a:rPr>
              <a:t> dan </a:t>
            </a:r>
            <a:r>
              <a:rPr lang="en-US" sz="28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menjelaskan</a:t>
            </a:r>
            <a:r>
              <a:rPr lang="en-US" sz="28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temuan</a:t>
            </a:r>
            <a:r>
              <a:rPr lang="en-US" sz="28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tentang</a:t>
            </a:r>
            <a:r>
              <a:rPr lang="en-US" sz="2800" dirty="0">
                <a:effectLst/>
                <a:latin typeface="Sitka Small Semibold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fiksi</a:t>
            </a:r>
            <a:r>
              <a:rPr lang="en-US" sz="2800" dirty="0">
                <a:effectLst/>
                <a:latin typeface="Sitka Small Semibold" pitchFamily="2" charset="0"/>
                <a:ea typeface="Calibri" panose="020F0502020204030204" pitchFamily="34" charset="0"/>
              </a:rPr>
              <a:t> yang </a:t>
            </a:r>
            <a:r>
              <a:rPr lang="en-US" sz="2800" dirty="0" err="1">
                <a:effectLst/>
                <a:latin typeface="Sitka Small Semibold" pitchFamily="2" charset="0"/>
                <a:ea typeface="Calibri" panose="020F0502020204030204" pitchFamily="34" charset="0"/>
              </a:rPr>
              <a:t>diselidiki</a:t>
            </a:r>
            <a:endParaRPr lang="en-US" sz="2800" dirty="0">
              <a:solidFill>
                <a:srgbClr val="000000"/>
              </a:solidFill>
              <a:latin typeface="Sitka Small Semibold" pitchFamily="2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168290" y="5890366"/>
            <a:ext cx="9808189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Pendekatan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dapat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dipahami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sebagai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sudut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pandang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pilihan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yang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telah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diputuskan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untuk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dipijak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Ketika proses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analisis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dilakukan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.</a:t>
            </a:r>
            <a:endParaRPr lang="en-US" sz="2800" dirty="0">
              <a:solidFill>
                <a:srgbClr val="000000"/>
              </a:solidFill>
              <a:latin typeface="Sitka Small Semibold" pitchFamily="2" charset="0"/>
              <a:ea typeface="STXinwei" panose="02010800040101010101" pitchFamily="2" charset="-122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758233" y="6071950"/>
            <a:ext cx="1096746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>
                <a:solidFill>
                  <a:srgbClr val="5DA295"/>
                </a:solidFill>
                <a:latin typeface="Glacial Indifference Bold"/>
              </a:rPr>
              <a:t>03.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02049" y="6833950"/>
            <a:ext cx="5973602" cy="5973602"/>
          </a:xfrm>
          <a:custGeom>
            <a:avLst/>
            <a:gdLst/>
            <a:ahLst/>
            <a:cxnLst/>
            <a:rect l="l" t="t" r="r" b="b"/>
            <a:pathLst>
              <a:path w="5973602" h="5973602">
                <a:moveTo>
                  <a:pt x="0" y="0"/>
                </a:moveTo>
                <a:lnTo>
                  <a:pt x="5973601" y="0"/>
                </a:lnTo>
                <a:lnTo>
                  <a:pt x="5973601" y="5973602"/>
                </a:lnTo>
                <a:lnTo>
                  <a:pt x="0" y="5973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7060245" y="4213907"/>
            <a:ext cx="11329315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060245" y="5734674"/>
            <a:ext cx="11329315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060245" y="7255441"/>
            <a:ext cx="11329315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4138092" y="6650005"/>
            <a:ext cx="1210872" cy="1210872"/>
          </a:xfrm>
          <a:custGeom>
            <a:avLst/>
            <a:gdLst/>
            <a:ahLst/>
            <a:cxnLst/>
            <a:rect l="l" t="t" r="r" b="b"/>
            <a:pathLst>
              <a:path w="1210872" h="1210872">
                <a:moveTo>
                  <a:pt x="0" y="0"/>
                </a:moveTo>
                <a:lnTo>
                  <a:pt x="1210872" y="0"/>
                </a:lnTo>
                <a:lnTo>
                  <a:pt x="1210872" y="1210872"/>
                </a:lnTo>
                <a:lnTo>
                  <a:pt x="0" y="1210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564000" y="8834437"/>
            <a:ext cx="955170" cy="750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Glacial Indifference Bold"/>
              </a:rPr>
              <a:t>03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16893853" y="567841"/>
            <a:ext cx="1082627" cy="1082627"/>
          </a:xfrm>
          <a:custGeom>
            <a:avLst/>
            <a:gdLst/>
            <a:ahLst/>
            <a:cxnLst/>
            <a:rect l="l" t="t" r="r" b="b"/>
            <a:pathLst>
              <a:path w="1082627" h="1082627">
                <a:moveTo>
                  <a:pt x="0" y="0"/>
                </a:moveTo>
                <a:lnTo>
                  <a:pt x="1082626" y="0"/>
                </a:lnTo>
                <a:lnTo>
                  <a:pt x="1082626" y="1082627"/>
                </a:lnTo>
                <a:lnTo>
                  <a:pt x="0" y="1082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517951" y="2820488"/>
            <a:ext cx="4727341" cy="4155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60"/>
              </a:lnSpc>
            </a:pPr>
            <a:r>
              <a:rPr lang="en-US" sz="5900">
                <a:solidFill>
                  <a:srgbClr val="000000"/>
                </a:solidFill>
                <a:latin typeface="Glacial Indifference Bold"/>
              </a:rPr>
              <a:t>Hakikat Pendekatan Objektif</a:t>
            </a:r>
          </a:p>
          <a:p>
            <a:pPr algn="l">
              <a:lnSpc>
                <a:spcPts val="8260"/>
              </a:lnSpc>
            </a:pPr>
            <a:endParaRPr lang="en-US" sz="590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168290" y="1794328"/>
            <a:ext cx="8873295" cy="222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Glacial Indifference"/>
              </a:rPr>
              <a:t>Pendekatan</a:t>
            </a:r>
            <a:r>
              <a:rPr lang="en-US" sz="32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lacial Indifference"/>
              </a:rPr>
              <a:t>objektif</a:t>
            </a:r>
            <a:r>
              <a:rPr lang="en-US" sz="32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lacial Indifference"/>
              </a:rPr>
              <a:t>merupakan</a:t>
            </a:r>
            <a:r>
              <a:rPr lang="en-US" sz="32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lacial Indifference"/>
              </a:rPr>
              <a:t>suatu</a:t>
            </a:r>
            <a:r>
              <a:rPr lang="en-US" sz="32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lacial Indifference"/>
              </a:rPr>
              <a:t>pendekatan</a:t>
            </a:r>
            <a:r>
              <a:rPr lang="en-US" sz="3200" dirty="0">
                <a:solidFill>
                  <a:srgbClr val="000000"/>
                </a:solidFill>
                <a:latin typeface="Glacial Indifference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Glacial Indifference"/>
              </a:rPr>
              <a:t>hanya</a:t>
            </a:r>
            <a:r>
              <a:rPr lang="en-US" sz="32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lacial Indifference"/>
              </a:rPr>
              <a:t>menyelidiki</a:t>
            </a:r>
            <a:r>
              <a:rPr lang="en-US" sz="32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lacial Indifference"/>
              </a:rPr>
              <a:t>karya</a:t>
            </a:r>
            <a:r>
              <a:rPr lang="en-US" sz="3200" dirty="0">
                <a:solidFill>
                  <a:srgbClr val="000000"/>
                </a:solidFill>
                <a:latin typeface="Glacial Indifference"/>
              </a:rPr>
              <a:t> sastra </a:t>
            </a:r>
            <a:r>
              <a:rPr lang="en-US" sz="3200" dirty="0" err="1">
                <a:solidFill>
                  <a:srgbClr val="000000"/>
                </a:solidFill>
                <a:latin typeface="Glacial Indifference"/>
              </a:rPr>
              <a:t>itu</a:t>
            </a:r>
            <a:r>
              <a:rPr lang="en-US" sz="32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lacial Indifference"/>
              </a:rPr>
              <a:t>sendiri</a:t>
            </a:r>
            <a:r>
              <a:rPr lang="en-US" sz="32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lacial Indifference"/>
              </a:rPr>
              <a:t>tanpa</a:t>
            </a:r>
            <a:r>
              <a:rPr lang="en-US" sz="32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lacial Indifference"/>
              </a:rPr>
              <a:t>menghubungkan</a:t>
            </a:r>
            <a:r>
              <a:rPr lang="en-US" sz="32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lacial Indifference"/>
              </a:rPr>
              <a:t>dengan</a:t>
            </a:r>
            <a:r>
              <a:rPr lang="en-US" sz="32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lacial Indifference"/>
              </a:rPr>
              <a:t>hal-hal</a:t>
            </a:r>
            <a:r>
              <a:rPr lang="en-US" sz="3200" dirty="0">
                <a:solidFill>
                  <a:srgbClr val="000000"/>
                </a:solidFill>
                <a:latin typeface="Glacial Indifference"/>
              </a:rPr>
              <a:t> di </a:t>
            </a:r>
            <a:r>
              <a:rPr lang="en-US" sz="3200" dirty="0" err="1">
                <a:solidFill>
                  <a:srgbClr val="000000"/>
                </a:solidFill>
                <a:latin typeface="Glacial Indifference"/>
              </a:rPr>
              <a:t>luar</a:t>
            </a:r>
            <a:r>
              <a:rPr lang="en-US" sz="32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lacial Indifference"/>
              </a:rPr>
              <a:t>karya</a:t>
            </a:r>
            <a:r>
              <a:rPr lang="en-US" sz="3200" dirty="0">
                <a:solidFill>
                  <a:srgbClr val="000000"/>
                </a:solidFill>
                <a:latin typeface="Glacial Indifference"/>
              </a:rPr>
              <a:t> sastra.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16642" y="3112555"/>
            <a:ext cx="938336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>
                <a:solidFill>
                  <a:srgbClr val="5DA295"/>
                </a:solidFill>
                <a:latin typeface="Glacial Indifference Bold"/>
              </a:rPr>
              <a:t>01.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758233" y="4597839"/>
            <a:ext cx="1096746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>
                <a:solidFill>
                  <a:srgbClr val="5DA295"/>
                </a:solidFill>
                <a:latin typeface="Glacial Indifference Bold"/>
              </a:rPr>
              <a:t>02.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168290" y="4275844"/>
            <a:ext cx="8873295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Pendekatan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ini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bertahan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dan sangat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ketat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menjaga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otonom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karya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sastra (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dianalisis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berdasarkan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strukturnya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sendiri</a:t>
            </a:r>
            <a:r>
              <a:rPr lang="en-US" sz="2800" dirty="0">
                <a:latin typeface="Glacial Indifference" panose="020B0604020202020204" charset="0"/>
                <a:ea typeface="Calibri" panose="020F0502020204030204" pitchFamily="34" charset="0"/>
              </a:rPr>
              <a:t>).</a:t>
            </a:r>
            <a:endParaRPr lang="en-US" sz="2800" dirty="0">
              <a:solidFill>
                <a:srgbClr val="000000"/>
              </a:solidFill>
              <a:latin typeface="Glacial Indifference" panose="020B060402020202020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168290" y="5890366"/>
            <a:ext cx="9808189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Pendekatan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objektif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merupakan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pendekatan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yang sangat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mengutamakan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penyelidikan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karya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sastra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berdasarkan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kenyataan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teks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sastra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itu</a:t>
            </a:r>
            <a:r>
              <a:rPr lang="en-ID" sz="2800" dirty="0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Sitka Small Semibold" pitchFamily="2" charset="0"/>
                <a:ea typeface="STXinwei" panose="02010800040101010101" pitchFamily="2" charset="-122"/>
              </a:rPr>
              <a:t>sendiri</a:t>
            </a:r>
            <a:endParaRPr lang="en-US" sz="2800" dirty="0">
              <a:solidFill>
                <a:srgbClr val="000000"/>
              </a:solidFill>
              <a:latin typeface="Sitka Small Semibold" pitchFamily="2" charset="0"/>
              <a:ea typeface="STXinwei" panose="02010800040101010101" pitchFamily="2" charset="-122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758233" y="6071950"/>
            <a:ext cx="1096746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>
                <a:solidFill>
                  <a:srgbClr val="5DA295"/>
                </a:solidFill>
                <a:latin typeface="Glacial Indifference Bold"/>
              </a:rPr>
              <a:t>03.</a:t>
            </a:r>
          </a:p>
        </p:txBody>
      </p:sp>
    </p:spTree>
    <p:extLst>
      <p:ext uri="{BB962C8B-B14F-4D97-AF65-F5344CB8AC3E}">
        <p14:creationId xmlns:p14="http://schemas.microsoft.com/office/powerpoint/2010/main" val="367655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073435"/>
            <a:ext cx="18288000" cy="213565"/>
            <a:chOff x="0" y="0"/>
            <a:chExt cx="4816593" cy="56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564000" y="8834437"/>
            <a:ext cx="955170" cy="76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Glacial Indifference Bold"/>
              </a:rPr>
              <a:t>04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219263" y="8370503"/>
            <a:ext cx="15849473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1219263" y="3102381"/>
            <a:ext cx="15849473" cy="0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flipV="1">
            <a:off x="1238313" y="3083200"/>
            <a:ext cx="2587" cy="5306222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H="1" flipV="1">
            <a:off x="5193097" y="3092590"/>
            <a:ext cx="0" cy="5287443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H="1" flipV="1">
            <a:off x="9145294" y="3092590"/>
            <a:ext cx="0" cy="5287443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flipV="1">
            <a:off x="13097490" y="3092590"/>
            <a:ext cx="0" cy="5287443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flipV="1">
            <a:off x="17049687" y="3092590"/>
            <a:ext cx="0" cy="5287443"/>
          </a:xfrm>
          <a:prstGeom prst="line">
            <a:avLst/>
          </a:prstGeom>
          <a:ln w="3810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9" name="Group 19"/>
          <p:cNvGrpSpPr/>
          <p:nvPr/>
        </p:nvGrpSpPr>
        <p:grpSpPr>
          <a:xfrm>
            <a:off x="6457175" y="3092590"/>
            <a:ext cx="1465528" cy="1491803"/>
            <a:chOff x="0" y="0"/>
            <a:chExt cx="798484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98484" cy="812800"/>
            </a:xfrm>
            <a:custGeom>
              <a:avLst/>
              <a:gdLst/>
              <a:ahLst/>
              <a:cxnLst/>
              <a:rect l="l" t="t" r="r" b="b"/>
              <a:pathLst>
                <a:path w="798484" h="812800">
                  <a:moveTo>
                    <a:pt x="798484" y="0"/>
                  </a:moveTo>
                  <a:lnTo>
                    <a:pt x="798484" y="698500"/>
                  </a:lnTo>
                  <a:lnTo>
                    <a:pt x="399242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798484" y="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9848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469462" y="3092590"/>
            <a:ext cx="1465528" cy="1491803"/>
            <a:chOff x="0" y="0"/>
            <a:chExt cx="798484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98484" cy="812800"/>
            </a:xfrm>
            <a:custGeom>
              <a:avLst/>
              <a:gdLst/>
              <a:ahLst/>
              <a:cxnLst/>
              <a:rect l="l" t="t" r="r" b="b"/>
              <a:pathLst>
                <a:path w="798484" h="812800">
                  <a:moveTo>
                    <a:pt x="798484" y="0"/>
                  </a:moveTo>
                  <a:lnTo>
                    <a:pt x="798484" y="698500"/>
                  </a:lnTo>
                  <a:lnTo>
                    <a:pt x="399242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798484" y="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79848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430002" y="3083191"/>
            <a:ext cx="1465528" cy="1491803"/>
            <a:chOff x="0" y="0"/>
            <a:chExt cx="798484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98484" cy="812800"/>
            </a:xfrm>
            <a:custGeom>
              <a:avLst/>
              <a:gdLst/>
              <a:ahLst/>
              <a:cxnLst/>
              <a:rect l="l" t="t" r="r" b="b"/>
              <a:pathLst>
                <a:path w="798484" h="812800">
                  <a:moveTo>
                    <a:pt x="798484" y="0"/>
                  </a:moveTo>
                  <a:lnTo>
                    <a:pt x="798484" y="698500"/>
                  </a:lnTo>
                  <a:lnTo>
                    <a:pt x="399242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798484" y="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79848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229868" y="3083191"/>
            <a:ext cx="1465528" cy="1491803"/>
            <a:chOff x="0" y="0"/>
            <a:chExt cx="798484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98484" cy="812800"/>
            </a:xfrm>
            <a:custGeom>
              <a:avLst/>
              <a:gdLst/>
              <a:ahLst/>
              <a:cxnLst/>
              <a:rect l="l" t="t" r="r" b="b"/>
              <a:pathLst>
                <a:path w="798484" h="812800">
                  <a:moveTo>
                    <a:pt x="798484" y="0"/>
                  </a:moveTo>
                  <a:lnTo>
                    <a:pt x="798484" y="698500"/>
                  </a:lnTo>
                  <a:lnTo>
                    <a:pt x="399242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798484" y="0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798484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2822742" y="3417335"/>
            <a:ext cx="744393" cy="842312"/>
          </a:xfrm>
          <a:custGeom>
            <a:avLst/>
            <a:gdLst/>
            <a:ahLst/>
            <a:cxnLst/>
            <a:rect l="l" t="t" r="r" b="b"/>
            <a:pathLst>
              <a:path w="744393" h="842312">
                <a:moveTo>
                  <a:pt x="0" y="0"/>
                </a:moveTo>
                <a:lnTo>
                  <a:pt x="744393" y="0"/>
                </a:lnTo>
                <a:lnTo>
                  <a:pt x="744393" y="842312"/>
                </a:lnTo>
                <a:lnTo>
                  <a:pt x="0" y="8423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6745030" y="3426749"/>
            <a:ext cx="889817" cy="823485"/>
          </a:xfrm>
          <a:custGeom>
            <a:avLst/>
            <a:gdLst/>
            <a:ahLst/>
            <a:cxnLst/>
            <a:rect l="l" t="t" r="r" b="b"/>
            <a:pathLst>
              <a:path w="889817" h="823485">
                <a:moveTo>
                  <a:pt x="0" y="0"/>
                </a:moveTo>
                <a:lnTo>
                  <a:pt x="889817" y="0"/>
                </a:lnTo>
                <a:lnTo>
                  <a:pt x="889817" y="823485"/>
                </a:lnTo>
                <a:lnTo>
                  <a:pt x="0" y="823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0757966" y="3416025"/>
            <a:ext cx="809600" cy="844933"/>
          </a:xfrm>
          <a:custGeom>
            <a:avLst/>
            <a:gdLst/>
            <a:ahLst/>
            <a:cxnLst/>
            <a:rect l="l" t="t" r="r" b="b"/>
            <a:pathLst>
              <a:path w="809600" h="844933">
                <a:moveTo>
                  <a:pt x="0" y="0"/>
                </a:moveTo>
                <a:lnTo>
                  <a:pt x="809600" y="0"/>
                </a:lnTo>
                <a:lnTo>
                  <a:pt x="809600" y="844933"/>
                </a:lnTo>
                <a:lnTo>
                  <a:pt x="0" y="844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4622394" y="3417973"/>
            <a:ext cx="680475" cy="841037"/>
          </a:xfrm>
          <a:custGeom>
            <a:avLst/>
            <a:gdLst/>
            <a:ahLst/>
            <a:cxnLst/>
            <a:rect l="l" t="t" r="r" b="b"/>
            <a:pathLst>
              <a:path w="680475" h="841037">
                <a:moveTo>
                  <a:pt x="0" y="0"/>
                </a:moveTo>
                <a:lnTo>
                  <a:pt x="680476" y="0"/>
                </a:lnTo>
                <a:lnTo>
                  <a:pt x="680476" y="841037"/>
                </a:lnTo>
                <a:lnTo>
                  <a:pt x="0" y="8410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4869273" y="-2098748"/>
            <a:ext cx="3705427" cy="3905589"/>
          </a:xfrm>
          <a:custGeom>
            <a:avLst/>
            <a:gdLst/>
            <a:ahLst/>
            <a:cxnLst/>
            <a:rect l="l" t="t" r="r" b="b"/>
            <a:pathLst>
              <a:path w="3705427" h="3905589">
                <a:moveTo>
                  <a:pt x="0" y="0"/>
                </a:moveTo>
                <a:lnTo>
                  <a:pt x="3705427" y="0"/>
                </a:lnTo>
                <a:lnTo>
                  <a:pt x="3705427" y="3905589"/>
                </a:lnTo>
                <a:lnTo>
                  <a:pt x="0" y="39055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5302870" y="1279101"/>
            <a:ext cx="1073337" cy="1073337"/>
          </a:xfrm>
          <a:custGeom>
            <a:avLst/>
            <a:gdLst/>
            <a:ahLst/>
            <a:cxnLst/>
            <a:rect l="l" t="t" r="r" b="b"/>
            <a:pathLst>
              <a:path w="1073337" h="1073337">
                <a:moveTo>
                  <a:pt x="0" y="0"/>
                </a:moveTo>
                <a:lnTo>
                  <a:pt x="1073336" y="0"/>
                </a:lnTo>
                <a:lnTo>
                  <a:pt x="1073336" y="1073337"/>
                </a:lnTo>
                <a:lnTo>
                  <a:pt x="0" y="10733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6147931" y="2273854"/>
            <a:ext cx="456551" cy="456551"/>
          </a:xfrm>
          <a:custGeom>
            <a:avLst/>
            <a:gdLst/>
            <a:ahLst/>
            <a:cxnLst/>
            <a:rect l="l" t="t" r="r" b="b"/>
            <a:pathLst>
              <a:path w="456551" h="456551">
                <a:moveTo>
                  <a:pt x="0" y="0"/>
                </a:moveTo>
                <a:lnTo>
                  <a:pt x="456551" y="0"/>
                </a:lnTo>
                <a:lnTo>
                  <a:pt x="456551" y="456551"/>
                </a:lnTo>
                <a:lnTo>
                  <a:pt x="0" y="4565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560067" y="8446709"/>
            <a:ext cx="659197" cy="659197"/>
          </a:xfrm>
          <a:custGeom>
            <a:avLst/>
            <a:gdLst/>
            <a:ahLst/>
            <a:cxnLst/>
            <a:rect l="l" t="t" r="r" b="b"/>
            <a:pathLst>
              <a:path w="659197" h="659197">
                <a:moveTo>
                  <a:pt x="0" y="0"/>
                </a:moveTo>
                <a:lnTo>
                  <a:pt x="659196" y="0"/>
                </a:lnTo>
                <a:lnTo>
                  <a:pt x="659196" y="659197"/>
                </a:lnTo>
                <a:lnTo>
                  <a:pt x="0" y="6591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930692" y="307031"/>
            <a:ext cx="1398402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D" sz="3600" dirty="0" err="1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beberapa</a:t>
            </a:r>
            <a:r>
              <a:rPr lang="en-ID" sz="3600" dirty="0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alasan</a:t>
            </a:r>
            <a:r>
              <a:rPr lang="en-ID" sz="3600" dirty="0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mengapa</a:t>
            </a:r>
            <a:r>
              <a:rPr lang="en-ID" sz="3600" dirty="0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pendekatan</a:t>
            </a:r>
            <a:r>
              <a:rPr lang="en-ID" sz="3600" dirty="0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objektif</a:t>
            </a:r>
            <a:r>
              <a:rPr lang="en-ID" sz="3600" dirty="0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disenangi</a:t>
            </a:r>
            <a:r>
              <a:rPr lang="en-ID" sz="3600" dirty="0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banyak</a:t>
            </a:r>
            <a:r>
              <a:rPr lang="en-ID" sz="3600" dirty="0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pakar</a:t>
            </a:r>
            <a:r>
              <a:rPr lang="en-ID" sz="3600" dirty="0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dalam</a:t>
            </a:r>
            <a:r>
              <a:rPr lang="en-ID" sz="3600" dirty="0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 </a:t>
            </a:r>
            <a:r>
              <a:rPr lang="en-ID" sz="3600" dirty="0" err="1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penyelidikan</a:t>
            </a:r>
            <a:r>
              <a:rPr lang="en-ID" sz="3600" dirty="0">
                <a:solidFill>
                  <a:srgbClr val="000000"/>
                </a:solidFill>
                <a:effectLst/>
                <a:latin typeface="Sitka Small Semibold" pitchFamily="2" charset="0"/>
                <a:ea typeface="Times New Roman" panose="02020603050405020304" pitchFamily="18" charset="0"/>
              </a:rPr>
              <a:t> sastra</a:t>
            </a:r>
            <a:endParaRPr lang="en-US" sz="3600" dirty="0">
              <a:solidFill>
                <a:srgbClr val="000000"/>
              </a:solidFill>
              <a:latin typeface="Sitka Small Semibold" pitchFamily="2" charset="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377757" y="4323806"/>
            <a:ext cx="3582965" cy="4134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6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Adanya</a:t>
            </a:r>
            <a:r>
              <a:rPr lang="en-US" sz="26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anggapan</a:t>
            </a:r>
            <a:r>
              <a:rPr lang="en-US" sz="26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26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US" sz="26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drama </a:t>
            </a:r>
            <a:r>
              <a:rPr lang="en-US" sz="26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terlepas</a:t>
            </a:r>
            <a:r>
              <a:rPr lang="en-US" sz="26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6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pengaruh</a:t>
            </a:r>
            <a:r>
              <a:rPr lang="en-US" sz="26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ekstrinsiknya</a:t>
            </a:r>
            <a:r>
              <a:rPr lang="en-US" sz="26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6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US" sz="26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sastra </a:t>
            </a:r>
            <a:r>
              <a:rPr lang="en-US" sz="26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sz="26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26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utuh</a:t>
            </a:r>
            <a:r>
              <a:rPr lang="en-US" sz="26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membentuk</a:t>
            </a:r>
            <a:r>
              <a:rPr lang="en-US" sz="26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dunianya</a:t>
            </a:r>
            <a:r>
              <a:rPr lang="en-US" sz="26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US" sz="26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600" dirty="0">
              <a:effectLst/>
              <a:latin typeface="Glacial Indifferenc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5545105" y="4746045"/>
            <a:ext cx="3346542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Karya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sastra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sebagai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objek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penelitian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tidak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harus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tergantung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dengan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prinsip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ilmu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lain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dalam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menyelidikinya</a:t>
            </a:r>
            <a:endParaRPr lang="en-US" sz="2800" dirty="0">
              <a:solidFill>
                <a:srgbClr val="000000"/>
              </a:solidFill>
              <a:latin typeface="Glacial Indifference" panose="020B0604020202020204" charset="0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9438064" y="4737185"/>
            <a:ext cx="3449404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Glacial Indifference" panose="020B0604020202020204" charset="0"/>
              </a:rPr>
              <a:t>Pengarang</a:t>
            </a:r>
            <a:r>
              <a:rPr lang="en-US" sz="280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lacial Indifference" panose="020B0604020202020204" charset="0"/>
              </a:rPr>
              <a:t>bukan</a:t>
            </a:r>
            <a:r>
              <a:rPr lang="en-US" sz="280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lacial Indifference" panose="020B0604020202020204" charset="0"/>
              </a:rPr>
              <a:t>peranan</a:t>
            </a:r>
            <a:r>
              <a:rPr lang="en-US" sz="280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lacial Indifference" panose="020B0604020202020204" charset="0"/>
              </a:rPr>
              <a:t>utama</a:t>
            </a:r>
            <a:r>
              <a:rPr lang="en-US" sz="280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lacial Indifference" panose="020B0604020202020204" charset="0"/>
              </a:rPr>
              <a:t>dalam</a:t>
            </a:r>
            <a:r>
              <a:rPr lang="en-US" sz="280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lacial Indifference" panose="020B0604020202020204" charset="0"/>
              </a:rPr>
              <a:t>penciptaannya</a:t>
            </a:r>
            <a:r>
              <a:rPr lang="en-US" sz="2800" dirty="0">
                <a:solidFill>
                  <a:srgbClr val="000000"/>
                </a:solidFill>
                <a:latin typeface="Glacial Indifference" panose="020B0604020202020204" charset="0"/>
              </a:rPr>
              <a:t>,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pengarang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menjelaskan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lagi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latar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belakang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dan motif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penulisannya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800" dirty="0">
              <a:effectLst/>
              <a:latin typeface="Glacial Indifferenc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000000"/>
              </a:solidFill>
              <a:latin typeface="Glacial Indifference" panose="020B0604020202020204" charset="0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3243876" y="4773654"/>
            <a:ext cx="3659425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Sering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kali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penjelasan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pengarang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tentang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karyanya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bertentangan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dengan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yang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ditangkap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pembaca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pembacapun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penerimaannya</a:t>
            </a:r>
            <a:r>
              <a:rPr lang="en-US" sz="2800" dirty="0">
                <a:effectLst/>
                <a:latin typeface="Glacial Indifference" panose="020B060402020202020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lacial Indifference" panose="020B0604020202020204" charset="0"/>
                <a:ea typeface="Calibri" panose="020F0502020204030204" pitchFamily="34" charset="0"/>
              </a:rPr>
              <a:t>beragam</a:t>
            </a:r>
            <a:endParaRPr lang="en-US" sz="2800" dirty="0">
              <a:solidFill>
                <a:srgbClr val="000000"/>
              </a:solidFill>
              <a:latin typeface="Glacial Indifference" panose="020B0604020202020204" charset="0"/>
            </a:endParaRPr>
          </a:p>
        </p:txBody>
      </p:sp>
      <p:sp>
        <p:nvSpPr>
          <p:cNvPr id="50" name="Freeform 50"/>
          <p:cNvSpPr/>
          <p:nvPr/>
        </p:nvSpPr>
        <p:spPr>
          <a:xfrm>
            <a:off x="1250990" y="9157302"/>
            <a:ext cx="659197" cy="659197"/>
          </a:xfrm>
          <a:custGeom>
            <a:avLst/>
            <a:gdLst/>
            <a:ahLst/>
            <a:cxnLst/>
            <a:rect l="l" t="t" r="r" b="b"/>
            <a:pathLst>
              <a:path w="659197" h="659197">
                <a:moveTo>
                  <a:pt x="0" y="0"/>
                </a:moveTo>
                <a:lnTo>
                  <a:pt x="659197" y="0"/>
                </a:lnTo>
                <a:lnTo>
                  <a:pt x="659197" y="659196"/>
                </a:lnTo>
                <a:lnTo>
                  <a:pt x="0" y="6591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83B76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994F6FE-415A-F3FD-2770-FB8ABB33E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2312911"/>
              </p:ext>
            </p:extLst>
          </p:nvPr>
        </p:nvGraphicFramePr>
        <p:xfrm>
          <a:off x="1143000" y="1079500"/>
          <a:ext cx="165354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133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421953"/>
            <a:ext cx="18288000" cy="4865047"/>
            <a:chOff x="0" y="0"/>
            <a:chExt cx="4816593" cy="12813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281329"/>
            </a:xfrm>
            <a:custGeom>
              <a:avLst/>
              <a:gdLst/>
              <a:ahLst/>
              <a:cxnLst/>
              <a:rect l="l" t="t" r="r" b="b"/>
              <a:pathLst>
                <a:path w="4816592" h="1281329">
                  <a:moveTo>
                    <a:pt x="0" y="0"/>
                  </a:moveTo>
                  <a:lnTo>
                    <a:pt x="4816592" y="0"/>
                  </a:lnTo>
                  <a:lnTo>
                    <a:pt x="4816592" y="1281329"/>
                  </a:lnTo>
                  <a:lnTo>
                    <a:pt x="0" y="1281329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319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BFDDD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6609649" y="2924809"/>
            <a:ext cx="5068699" cy="5514595"/>
            <a:chOff x="0" y="0"/>
            <a:chExt cx="1334966" cy="14524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34966" cy="1452404"/>
            </a:xfrm>
            <a:custGeom>
              <a:avLst/>
              <a:gdLst/>
              <a:ahLst/>
              <a:cxnLst/>
              <a:rect l="l" t="t" r="r" b="b"/>
              <a:pathLst>
                <a:path w="1334966" h="1452404">
                  <a:moveTo>
                    <a:pt x="0" y="0"/>
                  </a:moveTo>
                  <a:lnTo>
                    <a:pt x="1334966" y="0"/>
                  </a:lnTo>
                  <a:lnTo>
                    <a:pt x="1334966" y="1452404"/>
                  </a:lnTo>
                  <a:lnTo>
                    <a:pt x="0" y="1452404"/>
                  </a:lnTo>
                  <a:close/>
                </a:path>
              </a:pathLst>
            </a:custGeom>
            <a:solidFill>
              <a:srgbClr val="E4E4E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334966" cy="14905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40951" y="2924809"/>
            <a:ext cx="5068699" cy="5514595"/>
            <a:chOff x="0" y="0"/>
            <a:chExt cx="1334966" cy="145240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34966" cy="1452404"/>
            </a:xfrm>
            <a:custGeom>
              <a:avLst/>
              <a:gdLst/>
              <a:ahLst/>
              <a:cxnLst/>
              <a:rect l="l" t="t" r="r" b="b"/>
              <a:pathLst>
                <a:path w="1334966" h="1452404">
                  <a:moveTo>
                    <a:pt x="0" y="0"/>
                  </a:moveTo>
                  <a:lnTo>
                    <a:pt x="1334966" y="0"/>
                  </a:lnTo>
                  <a:lnTo>
                    <a:pt x="1334966" y="1452404"/>
                  </a:lnTo>
                  <a:lnTo>
                    <a:pt x="0" y="1452404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334966" cy="14905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678350" y="2924809"/>
            <a:ext cx="5068699" cy="5514595"/>
            <a:chOff x="0" y="0"/>
            <a:chExt cx="1334966" cy="145240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34966" cy="1452404"/>
            </a:xfrm>
            <a:custGeom>
              <a:avLst/>
              <a:gdLst/>
              <a:ahLst/>
              <a:cxnLst/>
              <a:rect l="l" t="t" r="r" b="b"/>
              <a:pathLst>
                <a:path w="1334966" h="1452404">
                  <a:moveTo>
                    <a:pt x="0" y="0"/>
                  </a:moveTo>
                  <a:lnTo>
                    <a:pt x="1334966" y="0"/>
                  </a:lnTo>
                  <a:lnTo>
                    <a:pt x="1334966" y="1452404"/>
                  </a:lnTo>
                  <a:lnTo>
                    <a:pt x="0" y="1452404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334966" cy="14905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632097" y="8513811"/>
            <a:ext cx="908854" cy="908854"/>
          </a:xfrm>
          <a:custGeom>
            <a:avLst/>
            <a:gdLst/>
            <a:ahLst/>
            <a:cxnLst/>
            <a:rect l="l" t="t" r="r" b="b"/>
            <a:pathLst>
              <a:path w="908854" h="908854">
                <a:moveTo>
                  <a:pt x="0" y="0"/>
                </a:moveTo>
                <a:lnTo>
                  <a:pt x="908854" y="0"/>
                </a:lnTo>
                <a:lnTo>
                  <a:pt x="908854" y="908855"/>
                </a:lnTo>
                <a:lnTo>
                  <a:pt x="0" y="9088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5689422" y="598254"/>
            <a:ext cx="3659497" cy="3659497"/>
          </a:xfrm>
          <a:custGeom>
            <a:avLst/>
            <a:gdLst/>
            <a:ahLst/>
            <a:cxnLst/>
            <a:rect l="l" t="t" r="r" b="b"/>
            <a:pathLst>
              <a:path w="3659497" h="3659497">
                <a:moveTo>
                  <a:pt x="0" y="0"/>
                </a:moveTo>
                <a:lnTo>
                  <a:pt x="3659496" y="0"/>
                </a:lnTo>
                <a:lnTo>
                  <a:pt x="3659496" y="3659497"/>
                </a:lnTo>
                <a:lnTo>
                  <a:pt x="0" y="3659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540951" y="9422666"/>
            <a:ext cx="2906260" cy="1659483"/>
          </a:xfrm>
          <a:custGeom>
            <a:avLst/>
            <a:gdLst/>
            <a:ahLst/>
            <a:cxnLst/>
            <a:rect l="l" t="t" r="r" b="b"/>
            <a:pathLst>
              <a:path w="2906260" h="1659483">
                <a:moveTo>
                  <a:pt x="0" y="0"/>
                </a:moveTo>
                <a:lnTo>
                  <a:pt x="2906260" y="0"/>
                </a:lnTo>
                <a:lnTo>
                  <a:pt x="2906260" y="1659482"/>
                </a:lnTo>
                <a:lnTo>
                  <a:pt x="0" y="16594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84590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6792697" y="3885324"/>
            <a:ext cx="4752692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200" b="1" dirty="0" err="1">
                <a:latin typeface="Glacial Indifference" panose="020B0604020202020204" charset="0"/>
              </a:rPr>
              <a:t>Karya</a:t>
            </a:r>
            <a:r>
              <a:rPr lang="en-US" sz="3200" b="1" dirty="0">
                <a:latin typeface="Glacial Indifference" panose="020B0604020202020204" charset="0"/>
              </a:rPr>
              <a:t> </a:t>
            </a:r>
            <a:r>
              <a:rPr lang="en-US" sz="3200" b="1" dirty="0" err="1">
                <a:latin typeface="Glacial Indifference" panose="020B0604020202020204" charset="0"/>
              </a:rPr>
              <a:t>fiksi</a:t>
            </a:r>
            <a:r>
              <a:rPr lang="en-US" sz="3200" b="1" dirty="0">
                <a:latin typeface="Glacial Indifference" panose="020B0604020202020204" charset="0"/>
              </a:rPr>
              <a:t> </a:t>
            </a:r>
            <a:r>
              <a:rPr lang="en-US" sz="3200" b="1" dirty="0" err="1">
                <a:latin typeface="Glacial Indifference" panose="020B0604020202020204" charset="0"/>
              </a:rPr>
              <a:t>dibangun</a:t>
            </a:r>
            <a:r>
              <a:rPr lang="en-US" sz="3200" b="1" dirty="0">
                <a:latin typeface="Glacial Indifference" panose="020B0604020202020204" charset="0"/>
              </a:rPr>
              <a:t> oleh </a:t>
            </a:r>
            <a:r>
              <a:rPr lang="en-US" sz="3200" b="1" dirty="0" err="1">
                <a:latin typeface="Glacial Indifference" panose="020B0604020202020204" charset="0"/>
              </a:rPr>
              <a:t>beberapa</a:t>
            </a:r>
            <a:r>
              <a:rPr lang="en-US" sz="3200" b="1" dirty="0">
                <a:latin typeface="Glacial Indifference" panose="020B0604020202020204" charset="0"/>
              </a:rPr>
              <a:t> </a:t>
            </a:r>
            <a:r>
              <a:rPr lang="en-US" sz="3200" b="1" dirty="0" err="1">
                <a:latin typeface="Glacial Indifference" panose="020B0604020202020204" charset="0"/>
              </a:rPr>
              <a:t>unsur</a:t>
            </a:r>
            <a:r>
              <a:rPr lang="en-US" sz="3200" b="1" dirty="0">
                <a:latin typeface="Glacial Indifference" panose="020B0604020202020204" charset="0"/>
              </a:rPr>
              <a:t>, </a:t>
            </a:r>
            <a:r>
              <a:rPr lang="en-US" sz="3200" b="1" dirty="0" err="1">
                <a:latin typeface="Glacial Indifference" panose="020B0604020202020204" charset="0"/>
              </a:rPr>
              <a:t>seperti</a:t>
            </a:r>
            <a:r>
              <a:rPr lang="en-US" sz="3200" b="1" dirty="0">
                <a:latin typeface="Glacial Indifference" panose="020B0604020202020204" charset="0"/>
              </a:rPr>
              <a:t> </a:t>
            </a:r>
            <a:r>
              <a:rPr lang="en-US" sz="3200" b="1" dirty="0" err="1">
                <a:latin typeface="Glacial Indifference" panose="020B0604020202020204" charset="0"/>
              </a:rPr>
              <a:t>gaya</a:t>
            </a:r>
            <a:r>
              <a:rPr lang="en-US" sz="3200" b="1" dirty="0">
                <a:latin typeface="Glacial Indifference" panose="020B0604020202020204" charset="0"/>
              </a:rPr>
              <a:t> Bahasa, </a:t>
            </a:r>
            <a:r>
              <a:rPr lang="en-US" sz="3200" b="1" dirty="0" err="1">
                <a:latin typeface="Glacial Indifference" panose="020B0604020202020204" charset="0"/>
              </a:rPr>
              <a:t>sudut</a:t>
            </a:r>
            <a:r>
              <a:rPr lang="en-US" sz="3200" b="1" dirty="0">
                <a:latin typeface="Glacial Indifference" panose="020B0604020202020204" charset="0"/>
              </a:rPr>
              <a:t> </a:t>
            </a:r>
            <a:r>
              <a:rPr lang="en-US" sz="3200" b="1" dirty="0" err="1">
                <a:latin typeface="Glacial Indifference" panose="020B0604020202020204" charset="0"/>
              </a:rPr>
              <a:t>pandang</a:t>
            </a:r>
            <a:r>
              <a:rPr lang="en-US" sz="3200" b="1" dirty="0">
                <a:latin typeface="Glacial Indifference" panose="020B0604020202020204" charset="0"/>
              </a:rPr>
              <a:t>, </a:t>
            </a:r>
            <a:r>
              <a:rPr lang="en-US" sz="3200" b="1" dirty="0" err="1">
                <a:latin typeface="Glacial Indifference" panose="020B0604020202020204" charset="0"/>
              </a:rPr>
              <a:t>alur</a:t>
            </a:r>
            <a:r>
              <a:rPr lang="en-US" sz="3200" b="1" dirty="0">
                <a:latin typeface="Glacial Indifference" panose="020B0604020202020204" charset="0"/>
              </a:rPr>
              <a:t>, </a:t>
            </a:r>
            <a:r>
              <a:rPr lang="en-US" sz="3200" b="1" dirty="0" err="1">
                <a:latin typeface="Glacial Indifference" panose="020B0604020202020204" charset="0"/>
              </a:rPr>
              <a:t>penokohan</a:t>
            </a:r>
            <a:r>
              <a:rPr lang="en-US" sz="3200" b="1" dirty="0">
                <a:latin typeface="Glacial Indifference" panose="020B0604020202020204" charset="0"/>
              </a:rPr>
              <a:t>, dan </a:t>
            </a:r>
            <a:r>
              <a:rPr lang="en-US" sz="3200" b="1" dirty="0" err="1">
                <a:latin typeface="Glacial Indifference" panose="020B0604020202020204" charset="0"/>
              </a:rPr>
              <a:t>latar</a:t>
            </a:r>
            <a:r>
              <a:rPr lang="en-US" sz="3200" b="1" dirty="0">
                <a:latin typeface="Glacial Indifference" panose="020B0604020202020204" charset="0"/>
              </a:rPr>
              <a:t>. </a:t>
            </a:r>
            <a:r>
              <a:rPr lang="en-US" sz="3200" b="1" dirty="0" err="1">
                <a:latin typeface="Glacial Indifference" panose="020B0604020202020204" charset="0"/>
              </a:rPr>
              <a:t>Tujuan</a:t>
            </a:r>
            <a:r>
              <a:rPr lang="en-US" sz="3200" b="1" dirty="0">
                <a:latin typeface="Glacial Indifference" panose="020B0604020202020204" charset="0"/>
              </a:rPr>
              <a:t> </a:t>
            </a:r>
            <a:r>
              <a:rPr lang="en-US" sz="3200" b="1" dirty="0" err="1">
                <a:latin typeface="Glacial Indifference" panose="020B0604020202020204" charset="0"/>
              </a:rPr>
              <a:t>penyelidikan</a:t>
            </a:r>
            <a:r>
              <a:rPr lang="en-US" sz="3200" b="1" dirty="0">
                <a:latin typeface="Glacial Indifference" panose="020B0604020202020204" charset="0"/>
              </a:rPr>
              <a:t> </a:t>
            </a:r>
            <a:r>
              <a:rPr lang="en-US" sz="3200" b="1" dirty="0" err="1">
                <a:latin typeface="Glacial Indifference" panose="020B0604020202020204" charset="0"/>
              </a:rPr>
              <a:t>adalah</a:t>
            </a:r>
            <a:r>
              <a:rPr lang="en-US" sz="3200" b="1" dirty="0">
                <a:latin typeface="Glacial Indifference" panose="020B0604020202020204" charset="0"/>
              </a:rPr>
              <a:t> </a:t>
            </a:r>
            <a:r>
              <a:rPr lang="en-US" sz="3200" b="1" dirty="0" err="1">
                <a:latin typeface="Glacial Indifference" panose="020B0604020202020204" charset="0"/>
              </a:rPr>
              <a:t>mengenali</a:t>
            </a:r>
            <a:r>
              <a:rPr lang="en-US" sz="3200" b="1" dirty="0">
                <a:latin typeface="Glacial Indifference" panose="020B0604020202020204" charset="0"/>
              </a:rPr>
              <a:t> </a:t>
            </a:r>
            <a:r>
              <a:rPr lang="en-US" sz="3200" b="1" dirty="0" err="1">
                <a:latin typeface="Glacial Indifference" panose="020B0604020202020204" charset="0"/>
              </a:rPr>
              <a:t>makna</a:t>
            </a:r>
            <a:r>
              <a:rPr lang="en-US" sz="3200" b="1" dirty="0">
                <a:latin typeface="Glacial Indifference" panose="020B0604020202020204" charset="0"/>
              </a:rPr>
              <a:t> </a:t>
            </a:r>
            <a:r>
              <a:rPr lang="en-US" sz="3200" b="1" dirty="0" err="1">
                <a:latin typeface="Glacial Indifference" panose="020B0604020202020204" charset="0"/>
              </a:rPr>
              <a:t>keseluruhan</a:t>
            </a:r>
            <a:r>
              <a:rPr lang="en-US" sz="3200" b="1" dirty="0">
                <a:latin typeface="Glacial Indifference" panose="020B0604020202020204" charset="0"/>
              </a:rPr>
              <a:t> </a:t>
            </a:r>
            <a:r>
              <a:rPr lang="en-US" sz="3200" b="1" dirty="0" err="1">
                <a:latin typeface="Glacial Indifference" panose="020B0604020202020204" charset="0"/>
              </a:rPr>
              <a:t>unsur-unsur</a:t>
            </a:r>
            <a:r>
              <a:rPr lang="en-US" sz="3200" b="1" dirty="0">
                <a:latin typeface="Glacial Indifference" panose="020B0604020202020204" charset="0"/>
              </a:rPr>
              <a:t> </a:t>
            </a:r>
            <a:r>
              <a:rPr lang="en-US" sz="3200" b="1" dirty="0" err="1">
                <a:latin typeface="Glacial Indifference" panose="020B0604020202020204" charset="0"/>
              </a:rPr>
              <a:t>sebagai</a:t>
            </a:r>
            <a:r>
              <a:rPr lang="en-US" sz="3200" b="1" dirty="0">
                <a:latin typeface="Glacial Indifference" panose="020B0604020202020204" charset="0"/>
              </a:rPr>
              <a:t> </a:t>
            </a:r>
            <a:r>
              <a:rPr lang="en-US" sz="3200" b="1" dirty="0" err="1">
                <a:latin typeface="Glacial Indifference" panose="020B0604020202020204" charset="0"/>
              </a:rPr>
              <a:t>suatu</a:t>
            </a:r>
            <a:r>
              <a:rPr lang="en-US" sz="3200" b="1" dirty="0">
                <a:latin typeface="Glacial Indifference" panose="020B0604020202020204" charset="0"/>
              </a:rPr>
              <a:t> </a:t>
            </a:r>
            <a:r>
              <a:rPr lang="en-US" sz="3200" b="1" dirty="0" err="1">
                <a:latin typeface="Glacial Indifference" panose="020B0604020202020204" charset="0"/>
              </a:rPr>
              <a:t>kesatuan</a:t>
            </a:r>
            <a:r>
              <a:rPr lang="en-US" sz="3200" b="1" dirty="0">
                <a:latin typeface="Glacial Indifference" panose="020B0604020202020204" charset="0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447211" y="396266"/>
            <a:ext cx="8850944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Glacial Indifference Bold"/>
              </a:rPr>
              <a:t>PRINSIP UMUM PENDEKATAN OBJEKTIF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23998" y="4368439"/>
            <a:ext cx="4374963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 err="1">
                <a:latin typeface="Glacial Indifference" panose="020B0604020202020204" charset="0"/>
                <a:cs typeface="Aharoni" panose="02010803020104030203" pitchFamily="2" charset="-79"/>
              </a:rPr>
              <a:t>Penganalisisan</a:t>
            </a:r>
            <a:r>
              <a:rPr lang="en-US" sz="3600" dirty="0">
                <a:latin typeface="Glacial Indifference" panose="020B0604020202020204" charset="0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Glacial Indifference" panose="020B0604020202020204" charset="0"/>
                <a:cs typeface="Aharoni" panose="02010803020104030203" pitchFamily="2" charset="-79"/>
              </a:rPr>
              <a:t>hanya</a:t>
            </a:r>
            <a:r>
              <a:rPr lang="en-US" sz="3600" dirty="0">
                <a:latin typeface="Glacial Indifference" panose="020B0604020202020204" charset="0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Glacial Indifference" panose="020B0604020202020204" charset="0"/>
                <a:cs typeface="Aharoni" panose="02010803020104030203" pitchFamily="2" charset="-79"/>
              </a:rPr>
              <a:t>bertumpu</a:t>
            </a:r>
            <a:r>
              <a:rPr lang="en-US" sz="3600" dirty="0">
                <a:latin typeface="Glacial Indifference" panose="020B0604020202020204" charset="0"/>
                <a:cs typeface="Aharoni" panose="02010803020104030203" pitchFamily="2" charset="-79"/>
              </a:rPr>
              <a:t> pada </a:t>
            </a:r>
            <a:r>
              <a:rPr lang="en-US" sz="3600" dirty="0" err="1">
                <a:latin typeface="Glacial Indifference" panose="020B0604020202020204" charset="0"/>
                <a:cs typeface="Aharoni" panose="02010803020104030203" pitchFamily="2" charset="-79"/>
              </a:rPr>
              <a:t>teks</a:t>
            </a:r>
            <a:r>
              <a:rPr lang="en-US" sz="3600" dirty="0">
                <a:latin typeface="Glacial Indifference" panose="020B0604020202020204" charset="0"/>
                <a:cs typeface="Aharoni" panose="02010803020104030203" pitchFamily="2" charset="-79"/>
              </a:rPr>
              <a:t> drama </a:t>
            </a:r>
            <a:r>
              <a:rPr lang="en-US" sz="3600" dirty="0" err="1">
                <a:latin typeface="Glacial Indifference" panose="020B0604020202020204" charset="0"/>
                <a:cs typeface="Aharoni" panose="02010803020104030203" pitchFamily="2" charset="-79"/>
              </a:rPr>
              <a:t>semata</a:t>
            </a:r>
            <a:r>
              <a:rPr lang="en-US" sz="3600" dirty="0">
                <a:latin typeface="Glacial Indifference" panose="020B0604020202020204" charset="0"/>
                <a:cs typeface="Aharoni" panose="02010803020104030203" pitchFamily="2" charset="-79"/>
              </a:rPr>
              <a:t> dan </a:t>
            </a:r>
            <a:r>
              <a:rPr lang="en-US" sz="3600" dirty="0" err="1">
                <a:latin typeface="Glacial Indifference" panose="020B0604020202020204" charset="0"/>
                <a:cs typeface="Aharoni" panose="02010803020104030203" pitchFamily="2" charset="-79"/>
              </a:rPr>
              <a:t>lepas</a:t>
            </a:r>
            <a:r>
              <a:rPr lang="en-US" sz="3600" dirty="0">
                <a:latin typeface="Glacial Indifference" panose="020B0604020202020204" charset="0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Glacial Indifference" panose="020B0604020202020204" charset="0"/>
                <a:cs typeface="Aharoni" panose="02010803020104030203" pitchFamily="2" charset="-79"/>
              </a:rPr>
              <a:t>dari</a:t>
            </a:r>
            <a:r>
              <a:rPr lang="en-US" sz="3600" dirty="0">
                <a:latin typeface="Glacial Indifference" panose="020B0604020202020204" charset="0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Glacial Indifference" panose="020B0604020202020204" charset="0"/>
                <a:cs typeface="Aharoni" panose="02010803020104030203" pitchFamily="2" charset="-79"/>
              </a:rPr>
              <a:t>unsur-unsur</a:t>
            </a:r>
            <a:r>
              <a:rPr lang="en-US" sz="3600" dirty="0">
                <a:latin typeface="Glacial Indifference" panose="020B0604020202020204" charset="0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Glacial Indifference" panose="020B0604020202020204" charset="0"/>
                <a:cs typeface="Aharoni" panose="02010803020104030203" pitchFamily="2" charset="-79"/>
              </a:rPr>
              <a:t>luar</a:t>
            </a:r>
            <a:r>
              <a:rPr lang="en-US" sz="3600" dirty="0">
                <a:latin typeface="Glacial Indifference" panose="020B0604020202020204" charset="0"/>
                <a:cs typeface="Aharoni" panose="02010803020104030203" pitchFamily="2" charset="-79"/>
              </a:rPr>
              <a:t> yang </a:t>
            </a:r>
            <a:r>
              <a:rPr lang="en-US" sz="3600" dirty="0" err="1">
                <a:latin typeface="Glacial Indifference" panose="020B0604020202020204" charset="0"/>
                <a:cs typeface="Aharoni" panose="02010803020104030203" pitchFamily="2" charset="-79"/>
              </a:rPr>
              <a:t>mempunyai</a:t>
            </a:r>
            <a:r>
              <a:rPr lang="en-US" sz="3600" dirty="0">
                <a:latin typeface="Glacial Indifference" panose="020B0604020202020204" charset="0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Glacial Indifference" panose="020B0604020202020204" charset="0"/>
                <a:cs typeface="Aharoni" panose="02010803020104030203" pitchFamily="2" charset="-79"/>
              </a:rPr>
              <a:t>andil</a:t>
            </a:r>
            <a:r>
              <a:rPr lang="en-US" sz="3600" dirty="0">
                <a:latin typeface="Glacial Indifference" panose="020B0604020202020204" charset="0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Glacial Indifference" panose="020B0604020202020204" charset="0"/>
                <a:cs typeface="Aharoni" panose="02010803020104030203" pitchFamily="2" charset="-79"/>
              </a:rPr>
              <a:t>penciptaan</a:t>
            </a:r>
            <a:r>
              <a:rPr lang="en-US" sz="3600" dirty="0">
                <a:latin typeface="Glacial Indifference" panose="020B0604020202020204" charset="0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Glacial Indifference" panose="020B0604020202020204" charset="0"/>
                <a:cs typeface="Aharoni" panose="02010803020104030203" pitchFamily="2" charset="-79"/>
              </a:rPr>
              <a:t>sebelumnya</a:t>
            </a:r>
            <a:endParaRPr lang="en-US" sz="3600" dirty="0">
              <a:solidFill>
                <a:srgbClr val="000000"/>
              </a:solidFill>
              <a:latin typeface="Glacial Indifference" panose="020B0604020202020204" charset="0"/>
              <a:cs typeface="Aharoni" panose="02010803020104030203" pitchFamily="2" charset="-79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312601" y="3151066"/>
            <a:ext cx="1525399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0000"/>
                </a:solidFill>
                <a:latin typeface="Glacial Indifference Bold"/>
              </a:rPr>
              <a:t>01.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385672" y="3151067"/>
            <a:ext cx="1516656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0000"/>
                </a:solidFill>
                <a:latin typeface="Glacial Indifference Bold"/>
              </a:rPr>
              <a:t>02.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493350" y="3151067"/>
            <a:ext cx="1438698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000000"/>
                </a:solidFill>
                <a:latin typeface="Glacial Indifference Bold"/>
              </a:rPr>
              <a:t>03.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429915" y="8963025"/>
            <a:ext cx="4752692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2400" spc="300" dirty="0">
                <a:solidFill>
                  <a:srgbClr val="000000"/>
                </a:solidFill>
                <a:latin typeface="Glacial Indifference Bold"/>
              </a:rPr>
              <a:t>PRINSIP UMUM PENDEKATAN OBJEKTIF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189037" y="4255775"/>
            <a:ext cx="4047323" cy="3939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200" dirty="0" err="1">
                <a:latin typeface="Glacial Indifference" panose="020B0604020202020204" charset="0"/>
              </a:rPr>
              <a:t>Penganalisisan</a:t>
            </a:r>
            <a:r>
              <a:rPr lang="en-US" sz="3200" dirty="0">
                <a:latin typeface="Glacial Indifference" panose="020B0604020202020204" charset="0"/>
              </a:rPr>
              <a:t> drama </a:t>
            </a:r>
            <a:r>
              <a:rPr lang="en-US" sz="3200" dirty="0" err="1">
                <a:latin typeface="Glacial Indifference" panose="020B0604020202020204" charset="0"/>
              </a:rPr>
              <a:t>sebagai</a:t>
            </a:r>
            <a:r>
              <a:rPr lang="en-US" sz="3200" dirty="0">
                <a:latin typeface="Glacial Indifference" panose="020B0604020202020204" charset="0"/>
              </a:rPr>
              <a:t> genre sastra </a:t>
            </a:r>
            <a:r>
              <a:rPr lang="en-US" sz="3200" dirty="0" err="1">
                <a:latin typeface="Glacial Indifference" panose="020B0604020202020204" charset="0"/>
              </a:rPr>
              <a:t>adalah</a:t>
            </a:r>
            <a:r>
              <a:rPr lang="en-US" sz="3200" dirty="0">
                <a:latin typeface="Glacial Indifference" panose="020B0604020202020204" charset="0"/>
              </a:rPr>
              <a:t> </a:t>
            </a:r>
            <a:r>
              <a:rPr lang="en-US" sz="3200" dirty="0" err="1">
                <a:latin typeface="Glacial Indifference" panose="020B0604020202020204" charset="0"/>
              </a:rPr>
              <a:t>dengan</a:t>
            </a:r>
            <a:r>
              <a:rPr lang="en-US" sz="3200" dirty="0">
                <a:latin typeface="Glacial Indifference" panose="020B0604020202020204" charset="0"/>
              </a:rPr>
              <a:t> </a:t>
            </a:r>
            <a:r>
              <a:rPr lang="en-US" sz="3200" dirty="0" err="1">
                <a:latin typeface="Glacial Indifference" panose="020B0604020202020204" charset="0"/>
              </a:rPr>
              <a:t>membongkar</a:t>
            </a:r>
            <a:r>
              <a:rPr lang="en-US" sz="3200" dirty="0">
                <a:latin typeface="Glacial Indifference" panose="020B0604020202020204" charset="0"/>
              </a:rPr>
              <a:t> </a:t>
            </a:r>
            <a:r>
              <a:rPr lang="en-US" sz="3200" dirty="0" err="1">
                <a:latin typeface="Glacial Indifference" panose="020B0604020202020204" charset="0"/>
              </a:rPr>
              <a:t>unsur</a:t>
            </a:r>
            <a:r>
              <a:rPr lang="en-US" sz="3200" dirty="0">
                <a:latin typeface="Glacial Indifference" panose="020B0604020202020204" charset="0"/>
              </a:rPr>
              <a:t> </a:t>
            </a:r>
            <a:r>
              <a:rPr lang="en-US" sz="3200" dirty="0" err="1">
                <a:latin typeface="Glacial Indifference" panose="020B0604020202020204" charset="0"/>
              </a:rPr>
              <a:t>ke</a:t>
            </a:r>
            <a:r>
              <a:rPr lang="en-US" sz="3200" dirty="0">
                <a:latin typeface="Glacial Indifference" panose="020B0604020202020204" charset="0"/>
              </a:rPr>
              <a:t> </a:t>
            </a:r>
            <a:r>
              <a:rPr lang="en-US" sz="3200" dirty="0" err="1">
                <a:latin typeface="Glacial Indifference" panose="020B0604020202020204" charset="0"/>
              </a:rPr>
              <a:t>subunsur</a:t>
            </a:r>
            <a:r>
              <a:rPr lang="en-US" sz="3200" dirty="0">
                <a:latin typeface="Glacial Indifference" panose="020B0604020202020204" charset="0"/>
              </a:rPr>
              <a:t> yang </a:t>
            </a:r>
            <a:r>
              <a:rPr lang="en-US" sz="3200" dirty="0" err="1">
                <a:latin typeface="Glacial Indifference" panose="020B0604020202020204" charset="0"/>
              </a:rPr>
              <a:t>sekecil-kecilnya</a:t>
            </a:r>
            <a:r>
              <a:rPr lang="en-US" sz="3200" dirty="0">
                <a:latin typeface="Glacial Indifference" panose="020B0604020202020204" charset="0"/>
              </a:rPr>
              <a:t>, </a:t>
            </a:r>
            <a:r>
              <a:rPr lang="en-US" sz="3200" dirty="0" err="1">
                <a:latin typeface="Glacial Indifference" panose="020B0604020202020204" charset="0"/>
              </a:rPr>
              <a:t>untuk</a:t>
            </a:r>
            <a:r>
              <a:rPr lang="en-US" sz="3200" dirty="0">
                <a:latin typeface="Glacial Indifference" panose="020B0604020202020204" charset="0"/>
              </a:rPr>
              <a:t> </a:t>
            </a:r>
            <a:r>
              <a:rPr lang="en-US" sz="3200" dirty="0" err="1">
                <a:latin typeface="Glacial Indifference" panose="020B0604020202020204" charset="0"/>
              </a:rPr>
              <a:t>disusun</a:t>
            </a:r>
            <a:r>
              <a:rPr lang="en-US" sz="3200" dirty="0">
                <a:latin typeface="Glacial Indifference" panose="020B0604020202020204" charset="0"/>
              </a:rPr>
              <a:t> </a:t>
            </a:r>
            <a:r>
              <a:rPr lang="en-US" sz="3200" dirty="0" err="1">
                <a:latin typeface="Glacial Indifference" panose="020B0604020202020204" charset="0"/>
              </a:rPr>
              <a:t>kembali</a:t>
            </a:r>
            <a:r>
              <a:rPr lang="en-US" sz="3200" dirty="0">
                <a:latin typeface="Glacial Indifference" panose="020B0604020202020204" charset="0"/>
              </a:rPr>
              <a:t> </a:t>
            </a:r>
            <a:r>
              <a:rPr lang="en-US" sz="3200" dirty="0" err="1">
                <a:latin typeface="Glacial Indifference" panose="020B0604020202020204" charset="0"/>
              </a:rPr>
              <a:t>dengan</a:t>
            </a:r>
            <a:r>
              <a:rPr lang="en-US" sz="3200" dirty="0">
                <a:latin typeface="Glacial Indifference" panose="020B0604020202020204" charset="0"/>
              </a:rPr>
              <a:t> </a:t>
            </a:r>
            <a:r>
              <a:rPr lang="en-US" sz="3200" dirty="0" err="1">
                <a:latin typeface="Glacial Indifference" panose="020B0604020202020204" charset="0"/>
              </a:rPr>
              <a:t>logika</a:t>
            </a:r>
            <a:r>
              <a:rPr lang="en-US" sz="3200" dirty="0">
                <a:latin typeface="Glacial Indifference" panose="020B0604020202020204" charset="0"/>
              </a:rPr>
              <a:t> </a:t>
            </a:r>
            <a:r>
              <a:rPr lang="en-US" sz="3200" dirty="0" err="1">
                <a:latin typeface="Glacial Indifference" panose="020B0604020202020204" charset="0"/>
              </a:rPr>
              <a:t>rasional</a:t>
            </a:r>
            <a:r>
              <a:rPr lang="en-US" sz="3200" dirty="0">
                <a:latin typeface="Glacial Indifference" panose="020B0604020202020204" charset="0"/>
              </a:rPr>
              <a:t>. </a:t>
            </a:r>
            <a:endParaRPr lang="en-US" sz="3200" dirty="0">
              <a:solidFill>
                <a:srgbClr val="000000"/>
              </a:solidFill>
              <a:latin typeface="Glacial Indifference" panose="020B0604020202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421953"/>
            <a:ext cx="18288000" cy="4865047"/>
            <a:chOff x="0" y="0"/>
            <a:chExt cx="4816593" cy="12813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281329"/>
            </a:xfrm>
            <a:custGeom>
              <a:avLst/>
              <a:gdLst/>
              <a:ahLst/>
              <a:cxnLst/>
              <a:rect l="l" t="t" r="r" b="b"/>
              <a:pathLst>
                <a:path w="4816592" h="1281329">
                  <a:moveTo>
                    <a:pt x="0" y="0"/>
                  </a:moveTo>
                  <a:lnTo>
                    <a:pt x="4816592" y="0"/>
                  </a:lnTo>
                  <a:lnTo>
                    <a:pt x="4816592" y="1281329"/>
                  </a:lnTo>
                  <a:lnTo>
                    <a:pt x="0" y="1281329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319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213565"/>
            <a:chOff x="0" y="0"/>
            <a:chExt cx="4816593" cy="56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6564000" y="8877554"/>
            <a:ext cx="0" cy="761492"/>
          </a:xfrm>
          <a:prstGeom prst="line">
            <a:avLst/>
          </a:prstGeom>
          <a:ln w="95250" cap="flat">
            <a:solidFill>
              <a:srgbClr val="BFDDD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6556226" y="2962012"/>
            <a:ext cx="5068699" cy="5514595"/>
            <a:chOff x="0" y="0"/>
            <a:chExt cx="1334966" cy="14524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34966" cy="1452404"/>
            </a:xfrm>
            <a:custGeom>
              <a:avLst/>
              <a:gdLst/>
              <a:ahLst/>
              <a:cxnLst/>
              <a:rect l="l" t="t" r="r" b="b"/>
              <a:pathLst>
                <a:path w="1334966" h="1452404">
                  <a:moveTo>
                    <a:pt x="0" y="0"/>
                  </a:moveTo>
                  <a:lnTo>
                    <a:pt x="1334966" y="0"/>
                  </a:lnTo>
                  <a:lnTo>
                    <a:pt x="1334966" y="1452404"/>
                  </a:lnTo>
                  <a:lnTo>
                    <a:pt x="0" y="1452404"/>
                  </a:lnTo>
                  <a:close/>
                </a:path>
              </a:pathLst>
            </a:custGeom>
            <a:solidFill>
              <a:srgbClr val="E4E4E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334966" cy="14905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40951" y="2924809"/>
            <a:ext cx="5068699" cy="5514595"/>
            <a:chOff x="0" y="0"/>
            <a:chExt cx="1334966" cy="145240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34966" cy="1452404"/>
            </a:xfrm>
            <a:custGeom>
              <a:avLst/>
              <a:gdLst/>
              <a:ahLst/>
              <a:cxnLst/>
              <a:rect l="l" t="t" r="r" b="b"/>
              <a:pathLst>
                <a:path w="1334966" h="1452404">
                  <a:moveTo>
                    <a:pt x="0" y="0"/>
                  </a:moveTo>
                  <a:lnTo>
                    <a:pt x="1334966" y="0"/>
                  </a:lnTo>
                  <a:lnTo>
                    <a:pt x="1334966" y="1452404"/>
                  </a:lnTo>
                  <a:lnTo>
                    <a:pt x="0" y="1452404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334966" cy="14905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678350" y="2924809"/>
            <a:ext cx="5068699" cy="5514595"/>
            <a:chOff x="0" y="0"/>
            <a:chExt cx="1334966" cy="145240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34966" cy="1452404"/>
            </a:xfrm>
            <a:custGeom>
              <a:avLst/>
              <a:gdLst/>
              <a:ahLst/>
              <a:cxnLst/>
              <a:rect l="l" t="t" r="r" b="b"/>
              <a:pathLst>
                <a:path w="1334966" h="1452404">
                  <a:moveTo>
                    <a:pt x="0" y="0"/>
                  </a:moveTo>
                  <a:lnTo>
                    <a:pt x="1334966" y="0"/>
                  </a:lnTo>
                  <a:lnTo>
                    <a:pt x="1334966" y="1452404"/>
                  </a:lnTo>
                  <a:lnTo>
                    <a:pt x="0" y="1452404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334966" cy="14905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632097" y="8513811"/>
            <a:ext cx="908854" cy="908854"/>
          </a:xfrm>
          <a:custGeom>
            <a:avLst/>
            <a:gdLst/>
            <a:ahLst/>
            <a:cxnLst/>
            <a:rect l="l" t="t" r="r" b="b"/>
            <a:pathLst>
              <a:path w="908854" h="908854">
                <a:moveTo>
                  <a:pt x="0" y="0"/>
                </a:moveTo>
                <a:lnTo>
                  <a:pt x="908854" y="0"/>
                </a:lnTo>
                <a:lnTo>
                  <a:pt x="908854" y="908855"/>
                </a:lnTo>
                <a:lnTo>
                  <a:pt x="0" y="9088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5689422" y="598254"/>
            <a:ext cx="3659497" cy="3659497"/>
          </a:xfrm>
          <a:custGeom>
            <a:avLst/>
            <a:gdLst/>
            <a:ahLst/>
            <a:cxnLst/>
            <a:rect l="l" t="t" r="r" b="b"/>
            <a:pathLst>
              <a:path w="3659497" h="3659497">
                <a:moveTo>
                  <a:pt x="0" y="0"/>
                </a:moveTo>
                <a:lnTo>
                  <a:pt x="3659496" y="0"/>
                </a:lnTo>
                <a:lnTo>
                  <a:pt x="3659496" y="3659497"/>
                </a:lnTo>
                <a:lnTo>
                  <a:pt x="0" y="3659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540951" y="9422666"/>
            <a:ext cx="2906260" cy="1659483"/>
          </a:xfrm>
          <a:custGeom>
            <a:avLst/>
            <a:gdLst/>
            <a:ahLst/>
            <a:cxnLst/>
            <a:rect l="l" t="t" r="r" b="b"/>
            <a:pathLst>
              <a:path w="2906260" h="1659483">
                <a:moveTo>
                  <a:pt x="0" y="0"/>
                </a:moveTo>
                <a:lnTo>
                  <a:pt x="2906260" y="0"/>
                </a:lnTo>
                <a:lnTo>
                  <a:pt x="2906260" y="1659482"/>
                </a:lnTo>
                <a:lnTo>
                  <a:pt x="0" y="16594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84590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6792697" y="4241740"/>
            <a:ext cx="4752692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2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Antara </a:t>
            </a:r>
            <a:r>
              <a:rPr lang="en-US" sz="32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unsur</a:t>
            </a:r>
            <a:r>
              <a:rPr lang="en-US" sz="32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utama</a:t>
            </a:r>
            <a:r>
              <a:rPr lang="en-US" sz="32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makna</a:t>
            </a:r>
            <a:r>
              <a:rPr lang="en-US" sz="32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 Bahasa </a:t>
            </a:r>
            <a:r>
              <a:rPr lang="en-US" sz="32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dengan</a:t>
            </a:r>
            <a:r>
              <a:rPr lang="en-US" sz="32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unsur</a:t>
            </a:r>
            <a:r>
              <a:rPr lang="en-US" sz="32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penunjang</a:t>
            </a:r>
            <a:r>
              <a:rPr lang="en-US" sz="32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struktur</a:t>
            </a:r>
            <a:r>
              <a:rPr lang="en-US" sz="32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bahasa</a:t>
            </a:r>
            <a:r>
              <a:rPr lang="en-US" sz="32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tidak</a:t>
            </a:r>
            <a:r>
              <a:rPr lang="en-US" sz="32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dapat</a:t>
            </a:r>
            <a:r>
              <a:rPr lang="en-US" sz="32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dilihat</a:t>
            </a:r>
            <a:r>
              <a:rPr lang="en-US" sz="32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sebagai</a:t>
            </a:r>
            <a:r>
              <a:rPr lang="en-US" sz="32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unsur-unsur</a:t>
            </a:r>
            <a:r>
              <a:rPr lang="en-US" sz="32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 yang </a:t>
            </a:r>
            <a:r>
              <a:rPr lang="en-US" sz="32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berdiri</a:t>
            </a:r>
            <a:r>
              <a:rPr lang="en-US" sz="32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sendiri</a:t>
            </a:r>
            <a:r>
              <a:rPr lang="en-US" sz="32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. </a:t>
            </a:r>
            <a:endParaRPr lang="en-US" sz="3200" b="1" dirty="0">
              <a:latin typeface="Glacial Indifference Bold" panose="020B060402020202020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47211" y="396266"/>
            <a:ext cx="8850944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Glacial Indifference Bold"/>
              </a:rPr>
              <a:t>PRINSIP UMUM PENDEKATAN OBJEKTIF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23998" y="4368439"/>
            <a:ext cx="4374963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Keseluruhan</a:t>
            </a:r>
            <a:r>
              <a:rPr lang="en-US" sz="36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 dan </a:t>
            </a:r>
            <a:r>
              <a:rPr lang="en-US" sz="36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kebutuhan</a:t>
            </a:r>
            <a:r>
              <a:rPr lang="en-US" sz="36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 drama </a:t>
            </a:r>
            <a:r>
              <a:rPr lang="en-US" sz="36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dipreteli</a:t>
            </a:r>
            <a:r>
              <a:rPr lang="en-US" sz="36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menjadi</a:t>
            </a:r>
            <a:r>
              <a:rPr lang="en-US" sz="36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unsur-unsur</a:t>
            </a:r>
            <a:r>
              <a:rPr lang="en-US" sz="36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tetapi</a:t>
            </a:r>
            <a:r>
              <a:rPr lang="en-US" sz="36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tidak</a:t>
            </a:r>
            <a:r>
              <a:rPr lang="en-US" sz="36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dibiarkan</a:t>
            </a:r>
            <a:r>
              <a:rPr lang="en-US" sz="36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terpisah</a:t>
            </a:r>
            <a:r>
              <a:rPr lang="en-US" sz="36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 dan </a:t>
            </a:r>
            <a:r>
              <a:rPr lang="en-US" sz="3600" dirty="0" err="1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terlepas</a:t>
            </a:r>
            <a:r>
              <a:rPr lang="en-US" sz="3600" dirty="0">
                <a:effectLst/>
                <a:latin typeface="Glacial Indifference Bold" panose="020B0604020202020204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rgbClr val="000000"/>
              </a:solidFill>
              <a:latin typeface="Glacial Indifference Bold" panose="020B0604020202020204" charset="0"/>
              <a:cs typeface="Aharoni" panose="02010803020104030203" pitchFamily="2" charset="-79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312601" y="3151066"/>
            <a:ext cx="1525399" cy="72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000000"/>
                </a:solidFill>
                <a:latin typeface="Glacial Indifference Bold"/>
              </a:rPr>
              <a:t>04.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385672" y="3151067"/>
            <a:ext cx="1516656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000000"/>
                </a:solidFill>
                <a:latin typeface="Glacial Indifference Bold"/>
              </a:rPr>
              <a:t>05.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493350" y="3151067"/>
            <a:ext cx="1438698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000000"/>
                </a:solidFill>
                <a:latin typeface="Glacial Indifference Bold"/>
              </a:rPr>
              <a:t>06.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429915" y="8963025"/>
            <a:ext cx="4752692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2400" spc="300" dirty="0">
                <a:solidFill>
                  <a:srgbClr val="000000"/>
                </a:solidFill>
                <a:latin typeface="Glacial Indifference Bold"/>
              </a:rPr>
              <a:t>PRINSIP UMUM PENDEKATAN OBJEKTIF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807973" y="4255775"/>
            <a:ext cx="4806116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en-US" sz="3600" dirty="0" err="1">
                <a:effectLst/>
                <a:latin typeface="Glacial Indifferen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Penginterpretasian</a:t>
            </a:r>
            <a:r>
              <a:rPr lang="en-US" sz="3600" dirty="0">
                <a:effectLst/>
                <a:latin typeface="Glacial Indifferen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Glacial Indifferen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3600" dirty="0">
                <a:effectLst/>
                <a:latin typeface="Glacial Indifferen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Glacial Indifferen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bertahap-tahap</a:t>
            </a:r>
            <a:r>
              <a:rPr lang="en-US" sz="3600" dirty="0">
                <a:effectLst/>
                <a:latin typeface="Glacial Indifferen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Glacial Indifferen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3600" dirty="0">
                <a:effectLst/>
                <a:latin typeface="Glacial Indifferen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Glacial Indifferen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3600" dirty="0">
                <a:effectLst/>
                <a:latin typeface="Glacial Indifferen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Glacial Indifferen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US" sz="3600" dirty="0">
                <a:effectLst/>
                <a:latin typeface="Glacial Indifferen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Glacial Indifferen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unsur-unsur</a:t>
            </a:r>
            <a:r>
              <a:rPr lang="en-US" sz="3600" dirty="0">
                <a:effectLst/>
                <a:latin typeface="Glacial Indifferen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Glacial Indifferen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sederajat</a:t>
            </a:r>
            <a:r>
              <a:rPr lang="en-US" sz="3600" dirty="0">
                <a:effectLst/>
                <a:latin typeface="Glacial Indifferen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Glacial Indifferen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3600" dirty="0">
                <a:effectLst/>
                <a:latin typeface="Glacial Indifferen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Glacial Indifferen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setingkat</a:t>
            </a:r>
            <a:r>
              <a:rPr lang="en-US" sz="3600" dirty="0">
                <a:effectLst/>
                <a:latin typeface="Glacial Indifferen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3600" dirty="0">
              <a:effectLst/>
              <a:latin typeface="Glacial Indifference 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81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802</Words>
  <Application>Microsoft Office PowerPoint</Application>
  <PresentationFormat>Custom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Sitka Small Semibold</vt:lpstr>
      <vt:lpstr>Stencil</vt:lpstr>
      <vt:lpstr>Radley</vt:lpstr>
      <vt:lpstr>Gill Sans MT Condensed</vt:lpstr>
      <vt:lpstr>Glacial Indifference</vt:lpstr>
      <vt:lpstr>Glacial Indifference Bold</vt:lpstr>
      <vt:lpstr>Calibri</vt:lpstr>
      <vt:lpstr>Arial</vt:lpstr>
      <vt:lpstr>Aharoni</vt:lpstr>
      <vt:lpstr>MS UI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Hijau minimalis formal seminar proposal presentasi</dc:title>
  <cp:lastModifiedBy>lili yanti</cp:lastModifiedBy>
  <cp:revision>9</cp:revision>
  <dcterms:created xsi:type="dcterms:W3CDTF">2006-08-16T00:00:00Z</dcterms:created>
  <dcterms:modified xsi:type="dcterms:W3CDTF">2024-07-07T01:32:33Z</dcterms:modified>
  <dc:identifier>DAGJwbJba1M</dc:identifier>
</cp:coreProperties>
</file>