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59"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1399B84-7AEB-4C30-933B-825325DE29BD}" type="datetimeFigureOut">
              <a:rPr lang="id-ID" smtClean="0"/>
              <a:t>23/11/2022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23891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399B84-7AEB-4C30-933B-825325DE29BD}" type="datetimeFigureOut">
              <a:rPr lang="id-ID" smtClean="0"/>
              <a:t>23/11/2022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1225800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399B84-7AEB-4C30-933B-825325DE29BD}" type="datetimeFigureOut">
              <a:rPr lang="id-ID" smtClean="0"/>
              <a:t>23/11/2022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143470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0" y="876766"/>
            <a:ext cx="12192000" cy="724247"/>
          </a:xfrm>
          <a:prstGeom prst="rect">
            <a:avLst/>
          </a:prstGeom>
        </p:spPr>
        <p:txBody>
          <a:bodyPr anchor="ctr"/>
          <a:lstStyle>
            <a:lvl1pPr marL="0" indent="0" algn="ctr">
              <a:buNone/>
              <a:defRPr sz="48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591907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1_Images &amp; Contents Layout">
    <p:spTree>
      <p:nvGrpSpPr>
        <p:cNvPr id="1" name=""/>
        <p:cNvGrpSpPr/>
        <p:nvPr/>
      </p:nvGrpSpPr>
      <p:grpSpPr>
        <a:xfrm>
          <a:off x="0" y="0"/>
          <a:ext cx="0" cy="0"/>
          <a:chOff x="0" y="0"/>
          <a:chExt cx="0" cy="0"/>
        </a:xfrm>
      </p:grpSpPr>
      <p:sp>
        <p:nvSpPr>
          <p:cNvPr id="12" name="Picture Placeholder 2"/>
          <p:cNvSpPr>
            <a:spLocks noGrp="1"/>
          </p:cNvSpPr>
          <p:nvPr>
            <p:ph type="pic" idx="10" hasCustomPrompt="1"/>
          </p:nvPr>
        </p:nvSpPr>
        <p:spPr>
          <a:xfrm>
            <a:off x="487688" y="1288869"/>
            <a:ext cx="3398948" cy="3652301"/>
          </a:xfrm>
          <a:prstGeom prst="rect">
            <a:avLst/>
          </a:prstGeom>
          <a:solidFill>
            <a:schemeClr val="bg1">
              <a:lumMod val="95000"/>
            </a:schemeClr>
          </a:solidFill>
          <a:ln w="44450">
            <a:solidFill>
              <a:schemeClr val="accent1"/>
            </a:solidFill>
          </a:ln>
        </p:spPr>
        <p:txBody>
          <a:bodyPr anchor="ctr"/>
          <a:lstStyle>
            <a:lvl1pPr marL="0" indent="0" algn="ctr">
              <a:buNone/>
              <a:defRPr sz="1200" strike="noStrike" baseline="0">
                <a:solidFill>
                  <a:schemeClr val="tx1">
                    <a:lumMod val="75000"/>
                    <a:lumOff val="25000"/>
                  </a:schemeClr>
                </a:solidFill>
                <a:latin typeface="+mn-lt"/>
                <a:ea typeface="+mj-ea"/>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1" hasCustomPrompt="1"/>
          </p:nvPr>
        </p:nvSpPr>
        <p:spPr>
          <a:xfrm>
            <a:off x="4390872" y="1288869"/>
            <a:ext cx="3410258" cy="3652301"/>
          </a:xfrm>
          <a:prstGeom prst="rect">
            <a:avLst/>
          </a:prstGeom>
          <a:solidFill>
            <a:schemeClr val="bg1">
              <a:lumMod val="95000"/>
            </a:schemeClr>
          </a:solidFill>
          <a:ln w="44450">
            <a:solidFill>
              <a:schemeClr val="accent2"/>
            </a:solidFill>
          </a:ln>
        </p:spPr>
        <p:txBody>
          <a:bodyPr anchor="ctr"/>
          <a:lstStyle>
            <a:lvl1pPr marL="0" indent="0" algn="ctr">
              <a:buNone/>
              <a:defRPr sz="1200" strike="noStrike" baseline="0">
                <a:solidFill>
                  <a:schemeClr val="tx1">
                    <a:lumMod val="75000"/>
                    <a:lumOff val="25000"/>
                  </a:schemeClr>
                </a:solidFill>
                <a:latin typeface="+mn-lt"/>
                <a:ea typeface="+mj-ea"/>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4" name="Picture Placeholder 2"/>
          <p:cNvSpPr>
            <a:spLocks noGrp="1"/>
          </p:cNvSpPr>
          <p:nvPr>
            <p:ph type="pic" idx="12" hasCustomPrompt="1"/>
          </p:nvPr>
        </p:nvSpPr>
        <p:spPr>
          <a:xfrm>
            <a:off x="8305366" y="1288869"/>
            <a:ext cx="3398948" cy="3652301"/>
          </a:xfrm>
          <a:prstGeom prst="rect">
            <a:avLst/>
          </a:prstGeom>
          <a:solidFill>
            <a:schemeClr val="bg1">
              <a:lumMod val="95000"/>
            </a:schemeClr>
          </a:solidFill>
          <a:ln w="44450">
            <a:solidFill>
              <a:schemeClr val="accent3"/>
            </a:solidFill>
          </a:ln>
        </p:spPr>
        <p:txBody>
          <a:bodyPr anchor="ctr"/>
          <a:lstStyle>
            <a:lvl1pPr marL="0" indent="0" algn="ctr">
              <a:buNone/>
              <a:defRPr sz="1200" strike="noStrike" baseline="0">
                <a:solidFill>
                  <a:schemeClr val="tx1">
                    <a:lumMod val="75000"/>
                    <a:lumOff val="25000"/>
                  </a:schemeClr>
                </a:solidFill>
                <a:latin typeface="+mn-lt"/>
                <a:ea typeface="+mj-ea"/>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2" name="Text Placeholder 9">
            <a:extLst>
              <a:ext uri="{FF2B5EF4-FFF2-40B4-BE49-F238E27FC236}">
                <a16:creationId xmlns="" xmlns:a16="http://schemas.microsoft.com/office/drawing/2014/main" id="{60950C7D-F985-4EA8-B078-69AF4B2AB5B3}"/>
              </a:ext>
            </a:extLst>
          </p:cNvPr>
          <p:cNvSpPr>
            <a:spLocks noGrp="1"/>
          </p:cNvSpPr>
          <p:nvPr>
            <p:ph type="body" sz="quarter" idx="13" hasCustomPrompt="1"/>
          </p:nvPr>
        </p:nvSpPr>
        <p:spPr>
          <a:xfrm>
            <a:off x="0" y="237778"/>
            <a:ext cx="12192000" cy="724247"/>
          </a:xfrm>
          <a:prstGeom prst="rect">
            <a:avLst/>
          </a:prstGeom>
        </p:spPr>
        <p:txBody>
          <a:bodyPr anchor="ctr"/>
          <a:lstStyle>
            <a:lvl1pPr marL="0" indent="0" algn="ctr">
              <a:buNone/>
              <a:defRPr sz="48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082452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Break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5695950" y="2667000"/>
            <a:ext cx="6496050" cy="677416"/>
          </a:xfrm>
          <a:prstGeom prst="rect">
            <a:avLst/>
          </a:prstGeom>
        </p:spPr>
        <p:txBody>
          <a:bodyPr anchor="ctr"/>
          <a:lstStyle>
            <a:lvl1pPr marL="0" indent="0" algn="l">
              <a:buNone/>
              <a:defRPr sz="5400" b="0" baseline="0">
                <a:solidFill>
                  <a:schemeClr val="bg1"/>
                </a:solidFill>
                <a:latin typeface="+mj-lt"/>
                <a:cs typeface="Arial" pitchFamily="34" charset="0"/>
              </a:defRPr>
            </a:lvl1pPr>
          </a:lstStyle>
          <a:p>
            <a:pPr lvl="0"/>
            <a:r>
              <a:rPr lang="en-US" altLang="ko-KR" dirty="0"/>
              <a:t>SECTION BREAK</a:t>
            </a:r>
          </a:p>
        </p:txBody>
      </p:sp>
      <p:sp>
        <p:nvSpPr>
          <p:cNvPr id="3" name="Text Placeholder 9"/>
          <p:cNvSpPr>
            <a:spLocks noGrp="1"/>
          </p:cNvSpPr>
          <p:nvPr>
            <p:ph type="body" sz="quarter" idx="11" hasCustomPrompt="1"/>
          </p:nvPr>
        </p:nvSpPr>
        <p:spPr>
          <a:xfrm>
            <a:off x="5695950" y="3563491"/>
            <a:ext cx="6496050" cy="288032"/>
          </a:xfrm>
          <a:prstGeom prst="rect">
            <a:avLst/>
          </a:prstGeom>
        </p:spPr>
        <p:txBody>
          <a:bodyPr anchor="ctr"/>
          <a:lstStyle>
            <a:lvl1pPr marL="0" indent="0" algn="l">
              <a:buNone/>
              <a:defRPr sz="1800" b="0" baseline="0">
                <a:solidFill>
                  <a:schemeClr val="bg1"/>
                </a:solidFill>
                <a:latin typeface="+mn-lt"/>
                <a:cs typeface="Arial" pitchFamily="34" charset="0"/>
              </a:defRPr>
            </a:lvl1pPr>
          </a:lstStyle>
          <a:p>
            <a:pPr lvl="0"/>
            <a:r>
              <a:rPr lang="en-US" altLang="ko-KR" dirty="0"/>
              <a:t>Insert your subtitle here</a:t>
            </a:r>
          </a:p>
        </p:txBody>
      </p:sp>
    </p:spTree>
    <p:extLst>
      <p:ext uri="{BB962C8B-B14F-4D97-AF65-F5344CB8AC3E}">
        <p14:creationId xmlns:p14="http://schemas.microsoft.com/office/powerpoint/2010/main" val="4154505907"/>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399B84-7AEB-4C30-933B-825325DE29BD}" type="datetimeFigureOut">
              <a:rPr lang="id-ID" smtClean="0"/>
              <a:t>23/11/2022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2417918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399B84-7AEB-4C30-933B-825325DE29BD}" type="datetimeFigureOut">
              <a:rPr lang="id-ID" smtClean="0"/>
              <a:t>23/11/2022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88155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1399B84-7AEB-4C30-933B-825325DE29BD}" type="datetimeFigureOut">
              <a:rPr lang="id-ID" smtClean="0"/>
              <a:t>23/11/2022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3132007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1399B84-7AEB-4C30-933B-825325DE29BD}" type="datetimeFigureOut">
              <a:rPr lang="id-ID" smtClean="0"/>
              <a:t>23/11/2022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175229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1399B84-7AEB-4C30-933B-825325DE29BD}" type="datetimeFigureOut">
              <a:rPr lang="id-ID" smtClean="0"/>
              <a:t>23/11/2022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103787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99B84-7AEB-4C30-933B-825325DE29BD}" type="datetimeFigureOut">
              <a:rPr lang="id-ID" smtClean="0"/>
              <a:t>23/11/2022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3113830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399B84-7AEB-4C30-933B-825325DE29BD}" type="datetimeFigureOut">
              <a:rPr lang="id-ID" smtClean="0"/>
              <a:t>23/11/2022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219499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399B84-7AEB-4C30-933B-825325DE29BD}" type="datetimeFigureOut">
              <a:rPr lang="id-ID" smtClean="0"/>
              <a:t>23/11/2022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45E2CA5-AF61-48CE-96D5-AB6574450474}" type="slidenum">
              <a:rPr lang="id-ID" smtClean="0"/>
              <a:t>‹#›</a:t>
            </a:fld>
            <a:endParaRPr lang="id-ID"/>
          </a:p>
        </p:txBody>
      </p:sp>
    </p:spTree>
    <p:extLst>
      <p:ext uri="{BB962C8B-B14F-4D97-AF65-F5344CB8AC3E}">
        <p14:creationId xmlns:p14="http://schemas.microsoft.com/office/powerpoint/2010/main" val="2643355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99B84-7AEB-4C30-933B-825325DE29BD}" type="datetimeFigureOut">
              <a:rPr lang="id-ID" smtClean="0"/>
              <a:t>23/11/2022</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E2CA5-AF61-48CE-96D5-AB6574450474}" type="slidenum">
              <a:rPr lang="id-ID" smtClean="0"/>
              <a:t>‹#›</a:t>
            </a:fld>
            <a:endParaRPr lang="id-ID"/>
          </a:p>
        </p:txBody>
      </p:sp>
    </p:spTree>
    <p:extLst>
      <p:ext uri="{BB962C8B-B14F-4D97-AF65-F5344CB8AC3E}">
        <p14:creationId xmlns:p14="http://schemas.microsoft.com/office/powerpoint/2010/main" val="3082839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7.jp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STRATEGI KONSERVASI KEANEKARAGAMAN HAYATI</a:t>
            </a:r>
            <a:endParaRPr lang="id-ID" dirty="0"/>
          </a:p>
        </p:txBody>
      </p:sp>
      <p:sp>
        <p:nvSpPr>
          <p:cNvPr id="3" name="Subtitle 2"/>
          <p:cNvSpPr>
            <a:spLocks noGrp="1"/>
          </p:cNvSpPr>
          <p:nvPr>
            <p:ph type="subTitle" idx="1"/>
          </p:nvPr>
        </p:nvSpPr>
        <p:spPr/>
        <p:txBody>
          <a:bodyPr>
            <a:normAutofit lnSpcReduction="10000"/>
          </a:bodyPr>
          <a:lstStyle/>
          <a:p>
            <a:pPr algn="r"/>
            <a:endParaRPr lang="id-ID" dirty="0" smtClean="0"/>
          </a:p>
          <a:p>
            <a:pPr algn="r"/>
            <a:endParaRPr lang="id-ID" dirty="0"/>
          </a:p>
          <a:p>
            <a:pPr algn="r"/>
            <a:endParaRPr lang="id-ID" dirty="0" smtClean="0"/>
          </a:p>
          <a:p>
            <a:pPr algn="r"/>
            <a:r>
              <a:rPr lang="id-ID" dirty="0" smtClean="0"/>
              <a:t>Eva Yuliana, M.Pd.</a:t>
            </a:r>
            <a:endParaRPr lang="id-ID" dirty="0"/>
          </a:p>
        </p:txBody>
      </p:sp>
    </p:spTree>
    <p:extLst>
      <p:ext uri="{BB962C8B-B14F-4D97-AF65-F5344CB8AC3E}">
        <p14:creationId xmlns:p14="http://schemas.microsoft.com/office/powerpoint/2010/main" val="178064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5704" y="1825625"/>
            <a:ext cx="8418095" cy="4351338"/>
          </a:xfrm>
        </p:spPr>
        <p:txBody>
          <a:bodyPr/>
          <a:lstStyle/>
          <a:p>
            <a:r>
              <a:rPr lang="id-ID" dirty="0"/>
              <a:t>Kawasan konservasi </a:t>
            </a:r>
            <a:r>
              <a:rPr lang="id-ID" i="1" dirty="0"/>
              <a:t>in-situ </a:t>
            </a:r>
            <a:r>
              <a:rPr lang="id-ID" dirty="0"/>
              <a:t>secara nasional dibagi menjadi dua kelompok besar, </a:t>
            </a:r>
            <a:r>
              <a:rPr lang="id-ID" dirty="0" smtClean="0"/>
              <a:t>yaitu:</a:t>
            </a:r>
          </a:p>
          <a:p>
            <a:pPr marL="514350" indent="-514350">
              <a:buFont typeface="+mj-lt"/>
              <a:buAutoNum type="arabicPeriod"/>
            </a:pPr>
            <a:r>
              <a:rPr lang="id-ID" dirty="0" smtClean="0"/>
              <a:t>Kawasan </a:t>
            </a:r>
            <a:r>
              <a:rPr lang="id-ID" dirty="0"/>
              <a:t>Suaka Alam (KSA) </a:t>
            </a:r>
          </a:p>
          <a:p>
            <a:pPr marL="514350" indent="-514350">
              <a:buFont typeface="+mj-lt"/>
              <a:buAutoNum type="arabicPeriod"/>
            </a:pPr>
            <a:r>
              <a:rPr lang="id-ID" dirty="0" smtClean="0"/>
              <a:t>Kawasan </a:t>
            </a:r>
            <a:r>
              <a:rPr lang="id-ID" dirty="0"/>
              <a:t>Pelestarian Alam (KPA). </a:t>
            </a:r>
          </a:p>
        </p:txBody>
      </p:sp>
    </p:spTree>
    <p:extLst>
      <p:ext uri="{BB962C8B-B14F-4D97-AF65-F5344CB8AC3E}">
        <p14:creationId xmlns:p14="http://schemas.microsoft.com/office/powerpoint/2010/main" val="2300765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494" y="365125"/>
            <a:ext cx="9260305" cy="1325563"/>
          </a:xfrm>
        </p:spPr>
        <p:txBody>
          <a:bodyPr/>
          <a:lstStyle/>
          <a:p>
            <a:r>
              <a:rPr lang="id-ID" dirty="0" smtClean="0"/>
              <a:t>1. Kawasan Suaka Alam (KSA)</a:t>
            </a:r>
            <a:endParaRPr lang="id-ID" dirty="0"/>
          </a:p>
        </p:txBody>
      </p:sp>
      <p:sp>
        <p:nvSpPr>
          <p:cNvPr id="3" name="Content Placeholder 2"/>
          <p:cNvSpPr>
            <a:spLocks noGrp="1"/>
          </p:cNvSpPr>
          <p:nvPr>
            <p:ph idx="1"/>
          </p:nvPr>
        </p:nvSpPr>
        <p:spPr>
          <a:xfrm>
            <a:off x="2334126" y="1825625"/>
            <a:ext cx="9019674" cy="4351338"/>
          </a:xfrm>
        </p:spPr>
        <p:txBody>
          <a:bodyPr/>
          <a:lstStyle/>
          <a:p>
            <a:r>
              <a:rPr lang="id-ID" dirty="0"/>
              <a:t>KSA </a:t>
            </a:r>
            <a:r>
              <a:rPr lang="id-ID" dirty="0" smtClean="0"/>
              <a:t>merupakan </a:t>
            </a:r>
            <a:r>
              <a:rPr lang="id-ID" dirty="0"/>
              <a:t>kawasan konservasi dengan tujuan melindungi sistem penyangga kehidupan dan pengawetan keanekaragaman hayati serta ekosistemnya. </a:t>
            </a:r>
            <a:endParaRPr lang="id-ID" dirty="0" smtClean="0"/>
          </a:p>
          <a:p>
            <a:r>
              <a:rPr lang="sv-SE" dirty="0"/>
              <a:t>Kawasan KSA terdiri Cagar Alam dan Suaka Margasatwa. </a:t>
            </a:r>
            <a:endParaRPr lang="id-ID" dirty="0" smtClean="0"/>
          </a:p>
          <a:p>
            <a:pPr marL="0" indent="0">
              <a:buNone/>
            </a:pPr>
            <a:endParaRPr lang="id-ID" dirty="0"/>
          </a:p>
        </p:txBody>
      </p:sp>
    </p:spTree>
    <p:extLst>
      <p:ext uri="{BB962C8B-B14F-4D97-AF65-F5344CB8AC3E}">
        <p14:creationId xmlns:p14="http://schemas.microsoft.com/office/powerpoint/2010/main" val="703157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2621" y="268872"/>
            <a:ext cx="10515600" cy="549275"/>
          </a:xfrm>
        </p:spPr>
        <p:txBody>
          <a:bodyPr>
            <a:normAutofit fontScale="90000"/>
          </a:bodyPr>
          <a:lstStyle/>
          <a:p>
            <a:pPr marL="742950" indent="-742950">
              <a:buFont typeface="+mj-lt"/>
              <a:buAutoNum type="alphaLcPeriod"/>
            </a:pPr>
            <a:r>
              <a:rPr lang="id-ID" dirty="0" smtClean="0"/>
              <a:t>Cagar Alam</a:t>
            </a:r>
            <a:endParaRPr lang="id-ID" dirty="0"/>
          </a:p>
        </p:txBody>
      </p:sp>
      <p:sp>
        <p:nvSpPr>
          <p:cNvPr id="3" name="Content Placeholder 2"/>
          <p:cNvSpPr>
            <a:spLocks noGrp="1"/>
          </p:cNvSpPr>
          <p:nvPr>
            <p:ph idx="1"/>
          </p:nvPr>
        </p:nvSpPr>
        <p:spPr>
          <a:xfrm>
            <a:off x="2310062" y="1106905"/>
            <a:ext cx="9881938" cy="5070058"/>
          </a:xfrm>
        </p:spPr>
        <p:txBody>
          <a:bodyPr>
            <a:normAutofit fontScale="85000" lnSpcReduction="20000"/>
          </a:bodyPr>
          <a:lstStyle/>
          <a:p>
            <a:r>
              <a:rPr lang="id-ID" dirty="0"/>
              <a:t>Cagar alam merupakaan bagian dari kawasan suaka alam, suatu kawasan dapat ditetapkan sebagai kawasan cagar alam karena memiliki kekhasan flora, fauna, dan ekosistemnya. </a:t>
            </a:r>
            <a:endParaRPr lang="id-ID" dirty="0" smtClean="0"/>
          </a:p>
          <a:p>
            <a:r>
              <a:rPr lang="id-ID" dirty="0"/>
              <a:t>Menurut Kementerian Kehutanan RI (2013), cagar alam didefinisikan sebagai kawasan yang dideskripsikan sebagai hutan dengan adanya aturan terkait perlindungan secara hukum lantaran memiliki keunikan ekositem tumbuhan dan satwa</a:t>
            </a:r>
            <a:r>
              <a:rPr lang="id-ID" dirty="0" smtClean="0"/>
              <a:t>.</a:t>
            </a:r>
          </a:p>
          <a:p>
            <a:r>
              <a:rPr lang="id-ID" dirty="0"/>
              <a:t>Adapun dalam Undang-Undang No. 5 Tahun 1990, cagar alam merupakan bentuk kawasan suaka alam karena keadaan alamnya memiliki kekhasan tumbuhan, satwa, dan ekosistem tertentu yang perlu dilindungi atau dilestarkan sehingga perkembangannya dapat berlangsung alami secara terus-menerus.</a:t>
            </a:r>
            <a:endParaRPr lang="id-ID" dirty="0" smtClean="0"/>
          </a:p>
          <a:p>
            <a:r>
              <a:rPr lang="id-ID" dirty="0" smtClean="0"/>
              <a:t>Flora</a:t>
            </a:r>
            <a:r>
              <a:rPr lang="id-ID" dirty="0"/>
              <a:t>, fauna yang dilindungi berada di dalam ekosistem alami dan tanpa campur tangan manusia. </a:t>
            </a:r>
            <a:endParaRPr lang="id-ID" dirty="0" smtClean="0"/>
          </a:p>
          <a:p>
            <a:r>
              <a:rPr lang="id-ID" dirty="0"/>
              <a:t>Di dalam Cagar Alam tidak </a:t>
            </a:r>
            <a:r>
              <a:rPr lang="id-ID" dirty="0" smtClean="0"/>
              <a:t>diperkenankan melakukan </a:t>
            </a:r>
            <a:r>
              <a:rPr lang="id-ID" dirty="0"/>
              <a:t>kegiatan apa-apa, kecuali untuk penelitian dan pendidikan</a:t>
            </a:r>
            <a:r>
              <a:rPr lang="id-ID" dirty="0" smtClean="0"/>
              <a:t>.</a:t>
            </a:r>
          </a:p>
          <a:p>
            <a:endParaRPr lang="id-ID" dirty="0"/>
          </a:p>
        </p:txBody>
      </p:sp>
    </p:spTree>
    <p:extLst>
      <p:ext uri="{BB962C8B-B14F-4D97-AF65-F5344CB8AC3E}">
        <p14:creationId xmlns:p14="http://schemas.microsoft.com/office/powerpoint/2010/main" val="2938852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7874" y="360947"/>
            <a:ext cx="9115926" cy="5816016"/>
          </a:xfrm>
        </p:spPr>
        <p:txBody>
          <a:bodyPr>
            <a:normAutofit fontScale="92500" lnSpcReduction="20000"/>
          </a:bodyPr>
          <a:lstStyle/>
          <a:p>
            <a:r>
              <a:rPr lang="id-ID" dirty="0" smtClean="0"/>
              <a:t>Suatu </a:t>
            </a:r>
            <a:r>
              <a:rPr lang="id-ID" dirty="0"/>
              <a:t>wilayah dapat ditunjuk dan ditetapkan sebagai kawasan cagar alam meliputi: </a:t>
            </a:r>
            <a:endParaRPr lang="id-ID" dirty="0" smtClean="0"/>
          </a:p>
          <a:p>
            <a:pPr marL="514350" indent="-514350">
              <a:buFont typeface="+mj-lt"/>
              <a:buAutoNum type="alphaLcPeriod"/>
            </a:pPr>
            <a:r>
              <a:rPr lang="id-ID" dirty="0" smtClean="0"/>
              <a:t>Memiliki </a:t>
            </a:r>
            <a:r>
              <a:rPr lang="id-ID" dirty="0"/>
              <a:t>keanekaragaman jenis tumbuhan dan/atau satwa liar yang tergabung dalam suatu tipe </a:t>
            </a:r>
            <a:r>
              <a:rPr lang="id-ID" dirty="0" smtClean="0"/>
              <a:t>ekosistem</a:t>
            </a:r>
          </a:p>
          <a:p>
            <a:pPr marL="514350" indent="-514350">
              <a:buFont typeface="+mj-lt"/>
              <a:buAutoNum type="alphaLcPeriod"/>
            </a:pPr>
            <a:r>
              <a:rPr lang="id-ID" dirty="0" smtClean="0"/>
              <a:t>Mempunyai </a:t>
            </a:r>
            <a:r>
              <a:rPr lang="id-ID" dirty="0"/>
              <a:t>kondisi alam, baik tumbuhan dan/atau satwa liar yang secara fisik masih asli dan belum </a:t>
            </a:r>
            <a:r>
              <a:rPr lang="id-ID" dirty="0" smtClean="0"/>
              <a:t>terganggu</a:t>
            </a:r>
          </a:p>
          <a:p>
            <a:pPr marL="514350" indent="-514350">
              <a:buFont typeface="+mj-lt"/>
              <a:buAutoNum type="alphaLcPeriod"/>
            </a:pPr>
            <a:r>
              <a:rPr lang="id-ID" dirty="0" smtClean="0"/>
              <a:t>Terdapat </a:t>
            </a:r>
            <a:r>
              <a:rPr lang="id-ID" dirty="0"/>
              <a:t>komunitas tumbuhan dan/atau satwa beserta ekosistemnya yang langka dan/atau keberadaaannya terancam </a:t>
            </a:r>
            <a:r>
              <a:rPr lang="id-ID" dirty="0" smtClean="0"/>
              <a:t>punah</a:t>
            </a:r>
          </a:p>
          <a:p>
            <a:pPr marL="514350" indent="-514350">
              <a:buFont typeface="+mj-lt"/>
              <a:buAutoNum type="alphaLcPeriod"/>
            </a:pPr>
            <a:r>
              <a:rPr lang="id-ID" dirty="0" smtClean="0"/>
              <a:t>Memiliki </a:t>
            </a:r>
            <a:r>
              <a:rPr lang="id-ID" dirty="0"/>
              <a:t>formasi biota tertentu dan/atau unit-unit </a:t>
            </a:r>
            <a:r>
              <a:rPr lang="id-ID" dirty="0" smtClean="0"/>
              <a:t>penyusunnya</a:t>
            </a:r>
            <a:endParaRPr lang="id-ID" dirty="0"/>
          </a:p>
          <a:p>
            <a:pPr marL="514350" indent="-514350">
              <a:buFont typeface="+mj-lt"/>
              <a:buAutoNum type="alphaLcPeriod"/>
            </a:pPr>
            <a:r>
              <a:rPr lang="id-ID" dirty="0" smtClean="0"/>
              <a:t>Mempunyai </a:t>
            </a:r>
            <a:r>
              <a:rPr lang="id-ID" dirty="0"/>
              <a:t>luas yang cukup dan bentuk tertentu yang dapat menunjang pengelolaan secara efektif dan menjamin berlangsungnya proses ekologis secara alami; dan/atau </a:t>
            </a:r>
            <a:endParaRPr lang="id-ID" dirty="0" smtClean="0"/>
          </a:p>
          <a:p>
            <a:pPr marL="514350" indent="-514350">
              <a:buFont typeface="+mj-lt"/>
              <a:buAutoNum type="alphaLcPeriod"/>
            </a:pPr>
            <a:r>
              <a:rPr lang="id-ID" dirty="0"/>
              <a:t>mempunyai ciri khas potensi dan dapat merupakan contoh ekosistem yang keberadaannya memerlukan upaya konservasi. </a:t>
            </a:r>
          </a:p>
        </p:txBody>
      </p:sp>
    </p:spTree>
    <p:extLst>
      <p:ext uri="{BB962C8B-B14F-4D97-AF65-F5344CB8AC3E}">
        <p14:creationId xmlns:p14="http://schemas.microsoft.com/office/powerpoint/2010/main" val="2051496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8188" y="365126"/>
            <a:ext cx="8995611" cy="693654"/>
          </a:xfrm>
        </p:spPr>
        <p:txBody>
          <a:bodyPr>
            <a:normAutofit fontScale="90000"/>
          </a:bodyPr>
          <a:lstStyle/>
          <a:p>
            <a:r>
              <a:rPr lang="id-ID" dirty="0" smtClean="0"/>
              <a:t>Tujuan Pendirian Cagar Alam</a:t>
            </a:r>
            <a:endParaRPr lang="id-ID" dirty="0"/>
          </a:p>
        </p:txBody>
      </p:sp>
      <p:sp>
        <p:nvSpPr>
          <p:cNvPr id="3" name="Content Placeholder 2"/>
          <p:cNvSpPr>
            <a:spLocks noGrp="1"/>
          </p:cNvSpPr>
          <p:nvPr>
            <p:ph idx="1"/>
          </p:nvPr>
        </p:nvSpPr>
        <p:spPr>
          <a:xfrm>
            <a:off x="2189746" y="1371600"/>
            <a:ext cx="9164053" cy="4805363"/>
          </a:xfrm>
        </p:spPr>
        <p:txBody>
          <a:bodyPr>
            <a:normAutofit lnSpcReduction="10000"/>
          </a:bodyPr>
          <a:lstStyle/>
          <a:p>
            <a:pPr marL="514350" indent="-514350">
              <a:buFont typeface="+mj-lt"/>
              <a:buAutoNum type="arabicPeriod"/>
            </a:pPr>
            <a:r>
              <a:rPr lang="id-ID" dirty="0" smtClean="0"/>
              <a:t>Pelestarian flora yang hampir langka dan mendekati kepunahan</a:t>
            </a:r>
          </a:p>
          <a:p>
            <a:pPr marL="514350" indent="-514350">
              <a:buFont typeface="+mj-lt"/>
              <a:buAutoNum type="arabicPeriod"/>
            </a:pPr>
            <a:r>
              <a:rPr lang="id-ID" dirty="0" smtClean="0"/>
              <a:t>Mengatur proses sirkulasi air</a:t>
            </a:r>
          </a:p>
          <a:p>
            <a:pPr marL="514350" indent="-514350">
              <a:buFont typeface="+mj-lt"/>
              <a:buAutoNum type="arabicPeriod"/>
            </a:pPr>
            <a:r>
              <a:rPr lang="id-ID" dirty="0" smtClean="0"/>
              <a:t>Menjaga kesuburan tanah dan menguji unsur hara tanah</a:t>
            </a:r>
          </a:p>
          <a:p>
            <a:pPr marL="514350" indent="-514350">
              <a:buFont typeface="+mj-lt"/>
              <a:buAutoNum type="arabicPeriod"/>
            </a:pPr>
            <a:r>
              <a:rPr lang="id-ID" dirty="0" smtClean="0"/>
              <a:t>Sebagai tempat penelitian</a:t>
            </a:r>
          </a:p>
          <a:p>
            <a:pPr marL="514350" indent="-514350">
              <a:buFont typeface="+mj-lt"/>
              <a:buAutoNum type="arabicPeriod"/>
            </a:pPr>
            <a:r>
              <a:rPr lang="id-ID" dirty="0" smtClean="0"/>
              <a:t>Sebagai tempat wisata</a:t>
            </a:r>
          </a:p>
          <a:p>
            <a:pPr marL="514350" indent="-514350">
              <a:buFont typeface="+mj-lt"/>
              <a:buAutoNum type="arabicPeriod"/>
            </a:pPr>
            <a:endParaRPr lang="id-ID" dirty="0"/>
          </a:p>
          <a:p>
            <a:pPr marL="514350" indent="-514350">
              <a:buFont typeface="+mj-lt"/>
              <a:buAutoNum type="arabicPeriod"/>
            </a:pPr>
            <a:endParaRPr lang="id-ID" dirty="0" smtClean="0"/>
          </a:p>
          <a:p>
            <a:pPr marL="0" indent="0">
              <a:buNone/>
            </a:pPr>
            <a:r>
              <a:rPr lang="id-ID" dirty="0" smtClean="0"/>
              <a:t>Cagar Alam yang ada di Indonesia: Danau Menghijau, Gunung Simpang, Gunung Tukung Gede, Talaga Bodas, Pulau Anak Krakatau, Kepulauan Karimata</a:t>
            </a:r>
          </a:p>
          <a:p>
            <a:pPr marL="0" indent="0">
              <a:buNone/>
            </a:pPr>
            <a:endParaRPr lang="id-ID" dirty="0" smtClean="0"/>
          </a:p>
          <a:p>
            <a:pPr marL="514350" indent="-514350">
              <a:buFont typeface="+mj-lt"/>
              <a:buAutoNum type="arabicPeriod"/>
            </a:pPr>
            <a:endParaRPr lang="id-ID" dirty="0" smtClean="0"/>
          </a:p>
          <a:p>
            <a:endParaRPr lang="id-ID" dirty="0"/>
          </a:p>
        </p:txBody>
      </p:sp>
    </p:spTree>
    <p:extLst>
      <p:ext uri="{BB962C8B-B14F-4D97-AF65-F5344CB8AC3E}">
        <p14:creationId xmlns:p14="http://schemas.microsoft.com/office/powerpoint/2010/main" val="3202157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7558" y="365125"/>
            <a:ext cx="9236242" cy="669591"/>
          </a:xfrm>
        </p:spPr>
        <p:txBody>
          <a:bodyPr>
            <a:normAutofit fontScale="90000"/>
          </a:bodyPr>
          <a:lstStyle/>
          <a:p>
            <a:r>
              <a:rPr lang="id-ID" dirty="0" smtClean="0"/>
              <a:t>b. Suaka Marga Satwa</a:t>
            </a:r>
            <a:endParaRPr lang="id-ID" dirty="0"/>
          </a:p>
        </p:txBody>
      </p:sp>
      <p:sp>
        <p:nvSpPr>
          <p:cNvPr id="3" name="Content Placeholder 2"/>
          <p:cNvSpPr>
            <a:spLocks noGrp="1"/>
          </p:cNvSpPr>
          <p:nvPr>
            <p:ph idx="1"/>
          </p:nvPr>
        </p:nvSpPr>
        <p:spPr>
          <a:xfrm>
            <a:off x="2117558" y="1034716"/>
            <a:ext cx="9236242" cy="5142247"/>
          </a:xfrm>
        </p:spPr>
        <p:txBody>
          <a:bodyPr>
            <a:normAutofit fontScale="92500" lnSpcReduction="20000"/>
          </a:bodyPr>
          <a:lstStyle/>
          <a:p>
            <a:r>
              <a:rPr lang="id-ID" dirty="0"/>
              <a:t>Kawasan Suaka Margasatwa merupakan kawasan yang dikhususkan untuk konservasi fauna, baik karena kawasan tersebut memiliki keanekaragaman fauna yang tinggi atapun karena memiliki jenis fauna yang unik dan khas. </a:t>
            </a:r>
            <a:endParaRPr lang="id-ID" dirty="0" smtClean="0"/>
          </a:p>
          <a:p>
            <a:r>
              <a:rPr lang="id-ID" dirty="0" smtClean="0"/>
              <a:t>Kriteria </a:t>
            </a:r>
            <a:r>
              <a:rPr lang="id-ID" dirty="0"/>
              <a:t>suatu kawasan ditetapkan sebagai kawasan Suaka Margasatwa adalah karena: </a:t>
            </a:r>
            <a:endParaRPr lang="id-ID" dirty="0" smtClean="0"/>
          </a:p>
          <a:p>
            <a:pPr marL="514350" indent="-514350">
              <a:buFont typeface="+mj-lt"/>
              <a:buAutoNum type="alphaLcPeriod"/>
            </a:pPr>
            <a:r>
              <a:rPr lang="id-ID" dirty="0"/>
              <a:t>tempat hidup dan perkembangbiakan dari jenis fauna yang perlu dilakukan upaya konservasinya, </a:t>
            </a:r>
            <a:endParaRPr lang="id-ID" dirty="0" smtClean="0"/>
          </a:p>
          <a:p>
            <a:pPr marL="514350" indent="-514350">
              <a:buFont typeface="+mj-lt"/>
              <a:buAutoNum type="alphaLcPeriod"/>
            </a:pPr>
            <a:r>
              <a:rPr lang="id-ID" dirty="0"/>
              <a:t>habitat dari suatu jenis fauna langka dan atau dikhawatirkan akan punah, </a:t>
            </a:r>
            <a:endParaRPr lang="id-ID" dirty="0" smtClean="0"/>
          </a:p>
          <a:p>
            <a:pPr marL="514350" indent="-514350">
              <a:buFont typeface="+mj-lt"/>
              <a:buAutoNum type="alphaLcPeriod"/>
            </a:pPr>
            <a:r>
              <a:rPr lang="id-ID" dirty="0"/>
              <a:t>memiliki keanekaragaman dan populasi fauna yang tinggi, </a:t>
            </a:r>
            <a:endParaRPr lang="id-ID" dirty="0" smtClean="0"/>
          </a:p>
          <a:p>
            <a:pPr marL="514350" indent="-514350">
              <a:buFont typeface="+mj-lt"/>
              <a:buAutoNum type="alphaLcPeriod"/>
            </a:pPr>
            <a:r>
              <a:rPr lang="id-ID" dirty="0"/>
              <a:t>tempat dan kehidupan bagi jenis fauna migran tertentu dan atau </a:t>
            </a:r>
            <a:endParaRPr lang="id-ID" dirty="0" smtClean="0"/>
          </a:p>
          <a:p>
            <a:pPr marL="514350" indent="-514350">
              <a:buFont typeface="+mj-lt"/>
              <a:buAutoNum type="alphaLcPeriod"/>
            </a:pPr>
            <a:r>
              <a:rPr lang="id-ID" dirty="0"/>
              <a:t>luasan yang cukup sebagai habitat jenis fauna yang bersangkutan. </a:t>
            </a:r>
          </a:p>
        </p:txBody>
      </p:sp>
    </p:spTree>
    <p:extLst>
      <p:ext uri="{BB962C8B-B14F-4D97-AF65-F5344CB8AC3E}">
        <p14:creationId xmlns:p14="http://schemas.microsoft.com/office/powerpoint/2010/main" val="2789338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116" y="365125"/>
            <a:ext cx="10515600" cy="549275"/>
          </a:xfrm>
        </p:spPr>
        <p:txBody>
          <a:bodyPr>
            <a:normAutofit fontScale="90000"/>
          </a:bodyPr>
          <a:lstStyle/>
          <a:p>
            <a:r>
              <a:rPr lang="id-ID" dirty="0" smtClean="0"/>
              <a:t>Tujuan Suaka Margasatwa</a:t>
            </a:r>
            <a:endParaRPr lang="id-ID" dirty="0"/>
          </a:p>
        </p:txBody>
      </p:sp>
      <p:sp>
        <p:nvSpPr>
          <p:cNvPr id="3" name="Content Placeholder 2"/>
          <p:cNvSpPr>
            <a:spLocks noGrp="1"/>
          </p:cNvSpPr>
          <p:nvPr>
            <p:ph idx="1"/>
          </p:nvPr>
        </p:nvSpPr>
        <p:spPr>
          <a:xfrm>
            <a:off x="1949116" y="914400"/>
            <a:ext cx="9404684" cy="5262563"/>
          </a:xfrm>
        </p:spPr>
        <p:txBody>
          <a:bodyPr>
            <a:normAutofit fontScale="92500" lnSpcReduction="20000"/>
          </a:bodyPr>
          <a:lstStyle/>
          <a:p>
            <a:pPr marL="514350" indent="-514350">
              <a:buFont typeface="+mj-lt"/>
              <a:buAutoNum type="arabicPeriod"/>
            </a:pPr>
            <a:r>
              <a:rPr lang="id-ID" dirty="0" smtClean="0"/>
              <a:t>Melestarikan dan menjaga habitat fauna/satwa</a:t>
            </a:r>
          </a:p>
          <a:p>
            <a:pPr marL="514350" indent="-514350">
              <a:buFont typeface="+mj-lt"/>
              <a:buAutoNum type="arabicPeriod"/>
            </a:pPr>
            <a:r>
              <a:rPr lang="id-ID" dirty="0" smtClean="0"/>
              <a:t>Sebagai tempat konservasi fauna</a:t>
            </a:r>
          </a:p>
          <a:p>
            <a:pPr marL="514350" indent="-514350">
              <a:buFont typeface="+mj-lt"/>
              <a:buAutoNum type="arabicPeriod"/>
            </a:pPr>
            <a:r>
              <a:rPr lang="id-ID" dirty="0" smtClean="0"/>
              <a:t>Sebagai sarana pengembangan pendidikan dan ilmu pengetahuan</a:t>
            </a:r>
          </a:p>
          <a:p>
            <a:pPr marL="514350" indent="-514350">
              <a:buFont typeface="+mj-lt"/>
              <a:buAutoNum type="arabicPeriod"/>
            </a:pPr>
            <a:r>
              <a:rPr lang="id-ID" dirty="0" smtClean="0"/>
              <a:t>Melindungi fauna dari ancaman perburuan</a:t>
            </a:r>
          </a:p>
          <a:p>
            <a:pPr marL="514350" indent="-514350">
              <a:buFont typeface="+mj-lt"/>
              <a:buAutoNum type="arabicPeriod"/>
            </a:pPr>
            <a:r>
              <a:rPr lang="id-ID" dirty="0" smtClean="0"/>
              <a:t>Menjaga jumlah dan habitat fauna dari ancaman kepunahan</a:t>
            </a:r>
          </a:p>
          <a:p>
            <a:pPr marL="514350" indent="-514350">
              <a:buFont typeface="+mj-lt"/>
              <a:buAutoNum type="arabicPeriod"/>
            </a:pPr>
            <a:r>
              <a:rPr lang="id-ID" dirty="0" smtClean="0"/>
              <a:t>Melestarikan fauna sehingga dapat bertahan hidup di habitat aslinya</a:t>
            </a:r>
          </a:p>
          <a:p>
            <a:pPr marL="514350" indent="-514350">
              <a:buFont typeface="+mj-lt"/>
              <a:buAutoNum type="arabicPeriod"/>
            </a:pPr>
            <a:r>
              <a:rPr lang="id-ID" dirty="0" smtClean="0"/>
              <a:t>Mengembangbiakkan satwa tertentu yang telah langka atau hampir [unah</a:t>
            </a:r>
          </a:p>
          <a:p>
            <a:pPr marL="514350" indent="-514350">
              <a:buFont typeface="+mj-lt"/>
              <a:buAutoNum type="arabicPeriod"/>
            </a:pPr>
            <a:r>
              <a:rPr lang="id-ID" dirty="0" smtClean="0"/>
              <a:t>Melindungi ekosistem tertentu</a:t>
            </a:r>
          </a:p>
          <a:p>
            <a:pPr marL="514350" indent="-514350">
              <a:buFont typeface="+mj-lt"/>
              <a:buAutoNum type="arabicPeriod"/>
            </a:pPr>
            <a:r>
              <a:rPr lang="id-ID" dirty="0" smtClean="0"/>
              <a:t>Sebagai sarana penelitian</a:t>
            </a:r>
          </a:p>
          <a:p>
            <a:pPr marL="514350" indent="-514350">
              <a:buFont typeface="+mj-lt"/>
              <a:buAutoNum type="arabicPeriod"/>
            </a:pPr>
            <a:r>
              <a:rPr lang="id-ID" dirty="0" smtClean="0"/>
              <a:t>Penunjang budidaya dan rekreasi</a:t>
            </a:r>
            <a:endParaRPr lang="id-ID" dirty="0"/>
          </a:p>
        </p:txBody>
      </p:sp>
    </p:spTree>
    <p:extLst>
      <p:ext uri="{BB962C8B-B14F-4D97-AF65-F5344CB8AC3E}">
        <p14:creationId xmlns:p14="http://schemas.microsoft.com/office/powerpoint/2010/main" val="3407456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7874" y="365126"/>
            <a:ext cx="9115926" cy="693654"/>
          </a:xfrm>
        </p:spPr>
        <p:txBody>
          <a:bodyPr>
            <a:normAutofit fontScale="90000"/>
          </a:bodyPr>
          <a:lstStyle/>
          <a:p>
            <a:r>
              <a:rPr lang="id-ID" dirty="0" smtClean="0"/>
              <a:t>Suaka Margasatwa di Indonesia</a:t>
            </a:r>
            <a:endParaRPr lang="id-ID" dirty="0"/>
          </a:p>
        </p:txBody>
      </p:sp>
      <p:sp>
        <p:nvSpPr>
          <p:cNvPr id="3" name="Content Placeholder 2"/>
          <p:cNvSpPr>
            <a:spLocks noGrp="1"/>
          </p:cNvSpPr>
          <p:nvPr>
            <p:ph idx="1"/>
          </p:nvPr>
        </p:nvSpPr>
        <p:spPr>
          <a:xfrm>
            <a:off x="2237874" y="1825625"/>
            <a:ext cx="9115926" cy="4351338"/>
          </a:xfrm>
        </p:spPr>
        <p:txBody>
          <a:bodyPr>
            <a:normAutofit fontScale="92500"/>
          </a:bodyPr>
          <a:lstStyle/>
          <a:p>
            <a:pPr marL="514350" indent="-514350">
              <a:buFont typeface="+mj-lt"/>
              <a:buAutoNum type="arabicPeriod"/>
            </a:pPr>
            <a:r>
              <a:rPr lang="id-ID" dirty="0" smtClean="0"/>
              <a:t>Suaka Margasatwa Sermo di Kulon Progo (Burung: Elang bido, Madu Kelapa, Elang Brontok, Cekakak Jawa dan Cekakak Sungai)</a:t>
            </a:r>
          </a:p>
          <a:p>
            <a:pPr marL="514350" indent="-514350">
              <a:buFont typeface="+mj-lt"/>
              <a:buAutoNum type="arabicPeriod"/>
            </a:pPr>
            <a:r>
              <a:rPr lang="id-ID" dirty="0" smtClean="0"/>
              <a:t>Suaka Margasatwa Rawa Singkil di Aceh (Buaya, ular kobra, orang utan dan ular sanca)</a:t>
            </a:r>
          </a:p>
          <a:p>
            <a:pPr marL="514350" indent="-514350">
              <a:buFont typeface="+mj-lt"/>
              <a:buAutoNum type="arabicPeriod"/>
            </a:pPr>
            <a:r>
              <a:rPr lang="id-ID" dirty="0" smtClean="0"/>
              <a:t>Suakamargasatwa Barumun di SuMut (Gajah dan Harimau)</a:t>
            </a:r>
          </a:p>
          <a:p>
            <a:pPr marL="514350" indent="-514350">
              <a:buFont typeface="+mj-lt"/>
              <a:buAutoNum type="arabicPeriod"/>
            </a:pPr>
            <a:r>
              <a:rPr lang="id-ID" dirty="0" smtClean="0"/>
              <a:t>Suaka Margasatwa Tasik Belat di Riau (Srigunting, Harimau)</a:t>
            </a:r>
          </a:p>
          <a:p>
            <a:pPr marL="514350" indent="-514350">
              <a:buFont typeface="+mj-lt"/>
              <a:buAutoNum type="arabicPeriod"/>
            </a:pPr>
            <a:r>
              <a:rPr lang="id-ID" dirty="0" smtClean="0"/>
              <a:t>Suaka Margasatwa Bentayan di SumSel (Beruang madu Gajah dan Tapir)</a:t>
            </a:r>
            <a:endParaRPr lang="id-ID" dirty="0"/>
          </a:p>
        </p:txBody>
      </p:sp>
    </p:spTree>
    <p:extLst>
      <p:ext uri="{BB962C8B-B14F-4D97-AF65-F5344CB8AC3E}">
        <p14:creationId xmlns:p14="http://schemas.microsoft.com/office/powerpoint/2010/main" val="1548876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4126" y="365125"/>
            <a:ext cx="9019674" cy="1325563"/>
          </a:xfrm>
        </p:spPr>
        <p:txBody>
          <a:bodyPr/>
          <a:lstStyle/>
          <a:p>
            <a:r>
              <a:rPr lang="id-ID" dirty="0" smtClean="0"/>
              <a:t>2. Kawasan Pelestarian Alam (KPA)</a:t>
            </a:r>
            <a:endParaRPr lang="id-ID" dirty="0"/>
          </a:p>
        </p:txBody>
      </p:sp>
      <p:sp>
        <p:nvSpPr>
          <p:cNvPr id="3" name="Content Placeholder 2"/>
          <p:cNvSpPr>
            <a:spLocks noGrp="1"/>
          </p:cNvSpPr>
          <p:nvPr>
            <p:ph idx="1"/>
          </p:nvPr>
        </p:nvSpPr>
        <p:spPr>
          <a:xfrm>
            <a:off x="2165684" y="1825625"/>
            <a:ext cx="9188116" cy="4351338"/>
          </a:xfrm>
        </p:spPr>
        <p:txBody>
          <a:bodyPr>
            <a:normAutofit/>
          </a:bodyPr>
          <a:lstStyle/>
          <a:p>
            <a:r>
              <a:rPr lang="id-ID" dirty="0" smtClean="0"/>
              <a:t>Kawasan Pelestarian Alam adalah </a:t>
            </a:r>
            <a:r>
              <a:rPr lang="id-ID" dirty="0"/>
              <a:t>kawasan dengan ciri khas tertentu, baik di darat ataupun di perairan yang mempunyai fungsi perlindungan sistem penyangga kehidupan, pengawetan keanekaragaman jenis tumbuhan, dan satwa serta pemanfaatan secara lestari terhadap sumber daya alami hayati dan ekosistemnya. </a:t>
            </a:r>
            <a:endParaRPr lang="id-ID" dirty="0" smtClean="0"/>
          </a:p>
          <a:p>
            <a:r>
              <a:rPr lang="id-ID" dirty="0" smtClean="0"/>
              <a:t>KPA </a:t>
            </a:r>
            <a:r>
              <a:rPr lang="id-ID" dirty="0"/>
              <a:t>terdiri atas</a:t>
            </a:r>
            <a:r>
              <a:rPr lang="id-ID" dirty="0" smtClean="0"/>
              <a:t>: Taman Nasional, Taman Hutan Raya, Taman Wisata Alam</a:t>
            </a:r>
            <a:br>
              <a:rPr lang="id-ID" dirty="0" smtClean="0"/>
            </a:br>
            <a:r>
              <a:rPr lang="id-ID" dirty="0" smtClean="0"/>
              <a:t/>
            </a:r>
            <a:br>
              <a:rPr lang="id-ID" dirty="0" smtClean="0"/>
            </a:br>
            <a:endParaRPr lang="id-ID" dirty="0"/>
          </a:p>
        </p:txBody>
      </p:sp>
    </p:spTree>
    <p:extLst>
      <p:ext uri="{BB962C8B-B14F-4D97-AF65-F5344CB8AC3E}">
        <p14:creationId xmlns:p14="http://schemas.microsoft.com/office/powerpoint/2010/main" val="2353599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7874" y="365126"/>
            <a:ext cx="9115926" cy="621464"/>
          </a:xfrm>
        </p:spPr>
        <p:txBody>
          <a:bodyPr>
            <a:normAutofit fontScale="90000"/>
          </a:bodyPr>
          <a:lstStyle/>
          <a:p>
            <a:r>
              <a:rPr lang="id-ID" dirty="0" smtClean="0"/>
              <a:t>a. Taman Nasional</a:t>
            </a:r>
            <a:endParaRPr lang="id-ID" dirty="0"/>
          </a:p>
        </p:txBody>
      </p:sp>
      <p:sp>
        <p:nvSpPr>
          <p:cNvPr id="3" name="Content Placeholder 2"/>
          <p:cNvSpPr>
            <a:spLocks noGrp="1"/>
          </p:cNvSpPr>
          <p:nvPr>
            <p:ph idx="1"/>
          </p:nvPr>
        </p:nvSpPr>
        <p:spPr>
          <a:xfrm>
            <a:off x="2743200" y="1275347"/>
            <a:ext cx="8610600" cy="4901616"/>
          </a:xfrm>
        </p:spPr>
        <p:txBody>
          <a:bodyPr>
            <a:normAutofit fontScale="85000" lnSpcReduction="20000"/>
          </a:bodyPr>
          <a:lstStyle/>
          <a:p>
            <a:r>
              <a:rPr lang="id-ID" dirty="0"/>
              <a:t>Taman Nasional adalah kawasan pelestarian alam yang mempunyai ekosistem asli, dikelola dengan sistem zonasi yang dimanfaatkan untuk tujuan penelitian, ilmu pengetahuan, pendidikan, menunjang budidaya, pariwisata, dan rekreasi. </a:t>
            </a:r>
            <a:endParaRPr lang="id-ID" dirty="0" smtClean="0"/>
          </a:p>
          <a:p>
            <a:r>
              <a:rPr lang="id-ID" dirty="0" smtClean="0"/>
              <a:t>Kawasan </a:t>
            </a:r>
            <a:r>
              <a:rPr lang="id-ID" dirty="0"/>
              <a:t>pelestarian alam sendiri adalah suatu kawasan dengan ciri khas tertentu, baik di darat maupun perairan yang mempunyai fungsi perlindungan sistem penyangga kehidupan, pengawetan keanekaragaman jenis tumbuhan dan satwa, serta pemanfaatan secara lestari sumber daya alam hayati dan ekosistemnya (Pasal 1 butir 13 dan 14 UU No.5 Tahun 1990). </a:t>
            </a:r>
            <a:endParaRPr lang="id-ID" dirty="0" smtClean="0"/>
          </a:p>
          <a:p>
            <a:r>
              <a:rPr lang="id-ID" dirty="0"/>
              <a:t>Taman nasional memiliki fungsi terlengkap, merupakan “penggabungan</a:t>
            </a:r>
            <a:r>
              <a:rPr lang="id-ID" dirty="0" smtClean="0"/>
              <a:t>” fungsi </a:t>
            </a:r>
            <a:r>
              <a:rPr lang="id-ID" dirty="0"/>
              <a:t>kawasan lainnya melalui system zomasi. Ukurannya besar dan </a:t>
            </a:r>
            <a:r>
              <a:rPr lang="id-ID" dirty="0" smtClean="0"/>
              <a:t>dapat </a:t>
            </a:r>
            <a:r>
              <a:rPr lang="sv-SE" dirty="0" smtClean="0"/>
              <a:t>dimanfaatkan </a:t>
            </a:r>
            <a:r>
              <a:rPr lang="sv-SE" dirty="0"/>
              <a:t>untuk melindungi flora dan fauna, sekaligus untuk </a:t>
            </a:r>
            <a:r>
              <a:rPr lang="sv-SE" dirty="0" smtClean="0"/>
              <a:t>kegiatan</a:t>
            </a:r>
            <a:r>
              <a:rPr lang="id-ID" dirty="0" smtClean="0"/>
              <a:t> penelitian </a:t>
            </a:r>
            <a:r>
              <a:rPr lang="id-ID" dirty="0"/>
              <a:t>dan rekreasi alam. Taman nasional di Indonesia ada yang </a:t>
            </a:r>
            <a:r>
              <a:rPr lang="id-ID" dirty="0" smtClean="0"/>
              <a:t>berupa </a:t>
            </a:r>
            <a:r>
              <a:rPr lang="nn-NO" dirty="0" smtClean="0"/>
              <a:t>taman </a:t>
            </a:r>
            <a:r>
              <a:rPr lang="nn-NO" dirty="0"/>
              <a:t>nasional darat dan taman nasional laut (dominan terdiri dari </a:t>
            </a:r>
            <a:r>
              <a:rPr lang="nn-NO" dirty="0" smtClean="0"/>
              <a:t>wilayah</a:t>
            </a:r>
            <a:r>
              <a:rPr lang="id-ID" dirty="0" smtClean="0"/>
              <a:t> laut</a:t>
            </a:r>
            <a:r>
              <a:rPr lang="id-ID" dirty="0"/>
              <a:t>).</a:t>
            </a:r>
          </a:p>
        </p:txBody>
      </p:sp>
    </p:spTree>
    <p:extLst>
      <p:ext uri="{BB962C8B-B14F-4D97-AF65-F5344CB8AC3E}">
        <p14:creationId xmlns:p14="http://schemas.microsoft.com/office/powerpoint/2010/main" val="2533431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6632" y="365125"/>
            <a:ext cx="8827168" cy="625475"/>
          </a:xfrm>
        </p:spPr>
        <p:txBody>
          <a:bodyPr>
            <a:normAutofit fontScale="90000"/>
          </a:bodyPr>
          <a:lstStyle/>
          <a:p>
            <a:r>
              <a:rPr lang="id-ID" dirty="0" smtClean="0"/>
              <a:t>Pengertian</a:t>
            </a:r>
            <a:endParaRPr lang="id-ID" dirty="0"/>
          </a:p>
        </p:txBody>
      </p:sp>
      <p:sp>
        <p:nvSpPr>
          <p:cNvPr id="3" name="Content Placeholder 2"/>
          <p:cNvSpPr>
            <a:spLocks noGrp="1"/>
          </p:cNvSpPr>
          <p:nvPr>
            <p:ph idx="1"/>
          </p:nvPr>
        </p:nvSpPr>
        <p:spPr>
          <a:xfrm>
            <a:off x="2526632" y="990600"/>
            <a:ext cx="8827168" cy="5186363"/>
          </a:xfrm>
        </p:spPr>
        <p:txBody>
          <a:bodyPr/>
          <a:lstStyle/>
          <a:p>
            <a:r>
              <a:rPr lang="id-ID" dirty="0" smtClean="0"/>
              <a:t>Konservasi berasal  dari bahasa Inggris yaitu </a:t>
            </a:r>
            <a:r>
              <a:rPr lang="id-ID" i="1" dirty="0" smtClean="0"/>
              <a:t>“conservation”</a:t>
            </a:r>
            <a:r>
              <a:rPr lang="id-ID" dirty="0" smtClean="0"/>
              <a:t> yang artinya perlindungan atau pengawetan.</a:t>
            </a:r>
          </a:p>
          <a:p>
            <a:r>
              <a:rPr lang="id-ID" dirty="0" smtClean="0"/>
              <a:t>Konservasi merupakan usaha </a:t>
            </a:r>
            <a:r>
              <a:rPr lang="id-ID" dirty="0"/>
              <a:t>secara komprehensif dalam mengelola keanekaragaman hayati, sehingga dalam pelaksanaannya harus dapat berjalan seiring dengan pembangunan ekonomi dan sosial, yang dapat mendatangkan keuntungan bagi manusia dan lingkungannya (Ohee, </a:t>
            </a:r>
            <a:r>
              <a:rPr lang="id-ID" dirty="0" smtClean="0"/>
              <a:t>2014)</a:t>
            </a:r>
          </a:p>
          <a:p>
            <a:r>
              <a:rPr lang="id-ID" dirty="0" smtClean="0"/>
              <a:t>Tujuan konservasi adalah untuk pembangunan berkelanjutan, menjamin kualitas kehidupan, kesejahteraan dan keberlanjutan kehidupan </a:t>
            </a:r>
            <a:endParaRPr lang="id-ID" dirty="0"/>
          </a:p>
        </p:txBody>
      </p:sp>
    </p:spTree>
    <p:extLst>
      <p:ext uri="{BB962C8B-B14F-4D97-AF65-F5344CB8AC3E}">
        <p14:creationId xmlns:p14="http://schemas.microsoft.com/office/powerpoint/2010/main" val="13817226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8188" y="385011"/>
            <a:ext cx="8995611" cy="5791952"/>
          </a:xfrm>
        </p:spPr>
        <p:txBody>
          <a:bodyPr>
            <a:normAutofit fontScale="92500" lnSpcReduction="10000"/>
          </a:bodyPr>
          <a:lstStyle/>
          <a:p>
            <a:r>
              <a:rPr lang="id-ID" dirty="0"/>
              <a:t>Di Indonesia ada 50 Kawasan Taman Nasional, enam diantaranya telah ditetapkan sebagai Cagar Biosfer. Enam Cagar biosfer tersebut adalah Taman Nasional Taman Gede – </a:t>
            </a:r>
            <a:r>
              <a:rPr lang="id-ID" dirty="0" smtClean="0"/>
              <a:t>Pangrango, Tanjung Puting, </a:t>
            </a:r>
            <a:r>
              <a:rPr lang="id-ID" dirty="0"/>
              <a:t>Lore Lindu, </a:t>
            </a:r>
            <a:r>
              <a:rPr lang="id-ID" dirty="0" smtClean="0"/>
              <a:t>Komodo, Leuser dan </a:t>
            </a:r>
            <a:r>
              <a:rPr lang="id-ID" dirty="0"/>
              <a:t>Taman Nasional </a:t>
            </a:r>
            <a:r>
              <a:rPr lang="id-ID" dirty="0" smtClean="0"/>
              <a:t>Siberut.</a:t>
            </a:r>
          </a:p>
          <a:p>
            <a:r>
              <a:rPr lang="id-ID" dirty="0" smtClean="0"/>
              <a:t>Cagar </a:t>
            </a:r>
            <a:r>
              <a:rPr lang="id-ID" dirty="0"/>
              <a:t>Biosfer sendiri adalah suatu kawasan konservasi ekosistem baik daratan atau pesisir yang mempunyai tiga fungsi </a:t>
            </a:r>
            <a:r>
              <a:rPr lang="id-ID" dirty="0" smtClean="0"/>
              <a:t>seperti:</a:t>
            </a:r>
          </a:p>
          <a:p>
            <a:pPr marL="514350" indent="-514350">
              <a:buFont typeface="+mj-lt"/>
              <a:buAutoNum type="arabicPeriod"/>
            </a:pPr>
            <a:r>
              <a:rPr lang="id-ID" dirty="0"/>
              <a:t>Dapat dijadikan sebagai kawasan konservasi landskap, ekosistem, jenis, dan plasma nutfah. </a:t>
            </a:r>
            <a:endParaRPr lang="id-ID" dirty="0" smtClean="0"/>
          </a:p>
          <a:p>
            <a:pPr marL="514350" indent="-514350">
              <a:buFont typeface="+mj-lt"/>
              <a:buAutoNum type="arabicPeriod"/>
            </a:pPr>
            <a:r>
              <a:rPr lang="id-ID" dirty="0"/>
              <a:t>Dapat meningkatkan pembangunan ekonomi secara berkelanjutan baik ekologi maupun budaya </a:t>
            </a:r>
            <a:endParaRPr lang="id-ID" dirty="0" smtClean="0"/>
          </a:p>
          <a:p>
            <a:pPr marL="514350" indent="-514350">
              <a:buFont typeface="+mj-lt"/>
              <a:buAutoNum type="arabicPeriod"/>
            </a:pPr>
            <a:r>
              <a:rPr lang="id-ID" dirty="0"/>
              <a:t>Dapat dijadikan sebagai kawasan penelitian, pemantauan, pendidikan dan pelatihan yang berhubungan dengan konservasi dan pembangunan berkelanjutan baik secara lokal, regional, nasional dan Internasional. </a:t>
            </a:r>
          </a:p>
        </p:txBody>
      </p:sp>
    </p:spTree>
    <p:extLst>
      <p:ext uri="{BB962C8B-B14F-4D97-AF65-F5344CB8AC3E}">
        <p14:creationId xmlns:p14="http://schemas.microsoft.com/office/powerpoint/2010/main" val="3693623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746" y="365126"/>
            <a:ext cx="9164054" cy="741780"/>
          </a:xfrm>
        </p:spPr>
        <p:txBody>
          <a:bodyPr/>
          <a:lstStyle/>
          <a:p>
            <a:r>
              <a:rPr lang="id-ID" dirty="0" smtClean="0"/>
              <a:t>b. Taman Hutan Raya</a:t>
            </a:r>
            <a:endParaRPr lang="id-ID" dirty="0"/>
          </a:p>
        </p:txBody>
      </p:sp>
      <p:sp>
        <p:nvSpPr>
          <p:cNvPr id="3" name="Content Placeholder 2"/>
          <p:cNvSpPr>
            <a:spLocks noGrp="1"/>
          </p:cNvSpPr>
          <p:nvPr>
            <p:ph idx="1"/>
          </p:nvPr>
        </p:nvSpPr>
        <p:spPr>
          <a:xfrm>
            <a:off x="2189746" y="1106906"/>
            <a:ext cx="9164053" cy="5070057"/>
          </a:xfrm>
        </p:spPr>
        <p:txBody>
          <a:bodyPr>
            <a:normAutofit fontScale="85000" lnSpcReduction="10000"/>
          </a:bodyPr>
          <a:lstStyle/>
          <a:p>
            <a:r>
              <a:rPr lang="id-ID" dirty="0"/>
              <a:t>Taman hutan raya adalah kawasan pelestarian alam untuk tujuan koleksi tumbuhan dan/atau satwa yang alami atau buatan, jenis asli dan atau bukan asli, yang dimanfaatkan bagi kepentingan penelitian, ilmu pengetahuan, pendidikan, </a:t>
            </a:r>
            <a:r>
              <a:rPr lang="id-ID" dirty="0" smtClean="0"/>
              <a:t>menunjang </a:t>
            </a:r>
            <a:r>
              <a:rPr lang="id-ID" dirty="0"/>
              <a:t>budidaya, budaya, pariwisata, dan rekreasi</a:t>
            </a:r>
            <a:r>
              <a:rPr lang="id-ID" dirty="0" smtClean="0"/>
              <a:t>.</a:t>
            </a:r>
          </a:p>
          <a:p>
            <a:r>
              <a:rPr lang="id-ID" dirty="0" smtClean="0"/>
              <a:t>Suatu </a:t>
            </a:r>
            <a:r>
              <a:rPr lang="id-ID" dirty="0"/>
              <a:t>Kawasan ditetapkan sebagai Taman Hutan Raya harus memenuhi kriteria sebagai </a:t>
            </a:r>
            <a:r>
              <a:rPr lang="id-ID" dirty="0" smtClean="0"/>
              <a:t>berikut:</a:t>
            </a:r>
          </a:p>
          <a:p>
            <a:pPr marL="514350" indent="-514350">
              <a:buFont typeface="+mj-lt"/>
              <a:buAutoNum type="arabicPeriod"/>
            </a:pPr>
            <a:r>
              <a:rPr lang="id-ID" dirty="0"/>
              <a:t>memiliki ekosistem yang khas baik ekosistem asli maupun buatan </a:t>
            </a:r>
            <a:endParaRPr lang="id-ID" dirty="0" smtClean="0"/>
          </a:p>
          <a:p>
            <a:pPr marL="514350" indent="-514350">
              <a:buFont typeface="+mj-lt"/>
              <a:buAutoNum type="arabicPeriod"/>
            </a:pPr>
            <a:r>
              <a:rPr lang="id-ID" dirty="0"/>
              <a:t>memiliki daya tarik berupa keindahan alam dan atau gejala alam, </a:t>
            </a:r>
            <a:endParaRPr lang="id-ID" dirty="0" smtClean="0"/>
          </a:p>
          <a:p>
            <a:pPr marL="514350" indent="-514350">
              <a:buFont typeface="+mj-lt"/>
              <a:buAutoNum type="arabicPeriod"/>
            </a:pPr>
            <a:r>
              <a:rPr lang="id-ID" dirty="0"/>
              <a:t>memiliki daya tampung yang luas dalam rangka koleksi tumbuhan atau satwa baik lokal maupun introduksi </a:t>
            </a:r>
            <a:endParaRPr lang="id-ID" dirty="0" smtClean="0"/>
          </a:p>
          <a:p>
            <a:pPr marL="0" indent="0">
              <a:buNone/>
            </a:pPr>
            <a:r>
              <a:rPr lang="id-ID" dirty="0" smtClean="0"/>
              <a:t>Di Indonesia terdapat sekitar 22 Kawasan yang telah ditetapkan sebagai kawasan Taman Hutan Rakyat.  (TaHuRa </a:t>
            </a:r>
            <a:r>
              <a:rPr lang="fi-FI" dirty="0" smtClean="0"/>
              <a:t>Raja </a:t>
            </a:r>
            <a:r>
              <a:rPr lang="fi-FI" dirty="0"/>
              <a:t>Lelo di </a:t>
            </a:r>
            <a:r>
              <a:rPr lang="fi-FI" dirty="0" smtClean="0"/>
              <a:t>Bengkulu</a:t>
            </a:r>
            <a:r>
              <a:rPr lang="id-ID" dirty="0" smtClean="0"/>
              <a:t>, TaHuRa Bukit Barisan, TaHuRa Sultan Suarif Hasyim, TaHuRa Mohammad Hatta)</a:t>
            </a:r>
          </a:p>
          <a:p>
            <a:pPr marL="0" indent="0">
              <a:buNone/>
            </a:pPr>
            <a:endParaRPr lang="id-ID" b="1" dirty="0"/>
          </a:p>
        </p:txBody>
      </p:sp>
    </p:spTree>
    <p:extLst>
      <p:ext uri="{BB962C8B-B14F-4D97-AF65-F5344CB8AC3E}">
        <p14:creationId xmlns:p14="http://schemas.microsoft.com/office/powerpoint/2010/main" val="815539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2" y="365126"/>
            <a:ext cx="9428747" cy="621464"/>
          </a:xfrm>
        </p:spPr>
        <p:txBody>
          <a:bodyPr>
            <a:normAutofit fontScale="90000"/>
          </a:bodyPr>
          <a:lstStyle/>
          <a:p>
            <a:r>
              <a:rPr lang="id-ID" dirty="0" smtClean="0"/>
              <a:t>c. Taman Wisata Alam</a:t>
            </a:r>
            <a:endParaRPr lang="id-ID" dirty="0"/>
          </a:p>
        </p:txBody>
      </p:sp>
      <p:sp>
        <p:nvSpPr>
          <p:cNvPr id="3" name="Content Placeholder 2"/>
          <p:cNvSpPr>
            <a:spLocks noGrp="1"/>
          </p:cNvSpPr>
          <p:nvPr>
            <p:ph idx="1"/>
          </p:nvPr>
        </p:nvSpPr>
        <p:spPr>
          <a:xfrm>
            <a:off x="2887578" y="1179095"/>
            <a:ext cx="8466221" cy="4997868"/>
          </a:xfrm>
        </p:spPr>
        <p:txBody>
          <a:bodyPr>
            <a:normAutofit fontScale="92500" lnSpcReduction="20000"/>
          </a:bodyPr>
          <a:lstStyle/>
          <a:p>
            <a:r>
              <a:rPr lang="id-ID" dirty="0"/>
              <a:t>Taman wisata alam atau TWA adalah kawasan pelestarian </a:t>
            </a:r>
            <a:r>
              <a:rPr lang="id-ID" dirty="0" smtClean="0"/>
              <a:t>alam (konservasi) </a:t>
            </a:r>
            <a:r>
              <a:rPr lang="id-ID" dirty="0"/>
              <a:t>yang terutama dimanfaatkan untuk </a:t>
            </a:r>
            <a:r>
              <a:rPr lang="id-ID" dirty="0" smtClean="0"/>
              <a:t>pariwisata, pendidikan, penelitian, pelestarian kebudayaan dan rekreasi alam.</a:t>
            </a:r>
          </a:p>
          <a:p>
            <a:r>
              <a:rPr lang="id-ID" dirty="0"/>
              <a:t>TWA adalah suatu kawasan pelestarian alam yang digunakan sebagai obyek pariwisata dan rekreasi alam dengan memanfaatkan berbagai potensi sumber daya alam dan ekosistem suatu kawasan yang terbentuk secara alami maupun perpaduan buatan manusia.</a:t>
            </a:r>
            <a:endParaRPr lang="id-ID" dirty="0" smtClean="0"/>
          </a:p>
          <a:p>
            <a:r>
              <a:rPr lang="id-ID" dirty="0" smtClean="0"/>
              <a:t>Di </a:t>
            </a:r>
            <a:r>
              <a:rPr lang="id-ID" dirty="0"/>
              <a:t>dalam Taman Wisata dapat dilakukan pengelolaan agar </a:t>
            </a:r>
            <a:r>
              <a:rPr lang="id-ID" dirty="0" smtClean="0"/>
              <a:t>wisatawan lebih </a:t>
            </a:r>
            <a:r>
              <a:rPr lang="id-ID" dirty="0"/>
              <a:t>nyaman melakukan kunjungan. Taman Wisata dapat berlokasi di </a:t>
            </a:r>
            <a:r>
              <a:rPr lang="id-ID" dirty="0" smtClean="0"/>
              <a:t>darat maupun </a:t>
            </a:r>
            <a:r>
              <a:rPr lang="id-ID" dirty="0"/>
              <a:t>di laut</a:t>
            </a:r>
            <a:r>
              <a:rPr lang="id-ID" dirty="0" smtClean="0"/>
              <a:t>.</a:t>
            </a:r>
          </a:p>
          <a:p>
            <a:r>
              <a:rPr lang="id-ID" dirty="0" smtClean="0"/>
              <a:t>Lokasi TWA umumnya terletak di dalam kawasan konservasi sehingga pengelolaan wilayah ini dilakakukan dengan prinsip konservasi dan perlindungan alam.</a:t>
            </a:r>
            <a:endParaRPr lang="id-ID" dirty="0"/>
          </a:p>
        </p:txBody>
      </p:sp>
    </p:spTree>
    <p:extLst>
      <p:ext uri="{BB962C8B-B14F-4D97-AF65-F5344CB8AC3E}">
        <p14:creationId xmlns:p14="http://schemas.microsoft.com/office/powerpoint/2010/main" val="1625874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8188" y="962526"/>
            <a:ext cx="8995611" cy="5214437"/>
          </a:xfrm>
        </p:spPr>
        <p:txBody>
          <a:bodyPr>
            <a:normAutofit fontScale="92500" lnSpcReduction="20000"/>
          </a:bodyPr>
          <a:lstStyle/>
          <a:p>
            <a:r>
              <a:rPr lang="id-ID" dirty="0"/>
              <a:t>Konservasi eks-situ adalah upaya perlindungan, pemanfaatan dan </a:t>
            </a:r>
            <a:r>
              <a:rPr lang="id-ID" dirty="0" smtClean="0"/>
              <a:t>pelestarian spesies </a:t>
            </a:r>
            <a:r>
              <a:rPr lang="id-ID" dirty="0"/>
              <a:t>di luar habitat aslinya. Spesies yang akan dikelola dipindahkan </a:t>
            </a:r>
            <a:r>
              <a:rPr lang="id-ID" dirty="0" smtClean="0"/>
              <a:t>dari </a:t>
            </a:r>
            <a:r>
              <a:rPr lang="fi-FI" dirty="0" smtClean="0"/>
              <a:t>habitat </a:t>
            </a:r>
            <a:r>
              <a:rPr lang="fi-FI" dirty="0"/>
              <a:t>aslinya ke lokasi konservasi eks-situ</a:t>
            </a:r>
            <a:r>
              <a:rPr lang="fi-FI" dirty="0" smtClean="0"/>
              <a:t>.</a:t>
            </a:r>
            <a:endParaRPr lang="id-ID" dirty="0" smtClean="0"/>
          </a:p>
          <a:p>
            <a:r>
              <a:rPr lang="id-ID" dirty="0"/>
              <a:t>Pelestarian spesies/gen di luar habitat aslinya ini dilakukan karena </a:t>
            </a:r>
            <a:r>
              <a:rPr lang="id-ID" dirty="0" smtClean="0"/>
              <a:t>habitat tumbuhan </a:t>
            </a:r>
            <a:r>
              <a:rPr lang="id-ID" dirty="0"/>
              <a:t>atau satwa telah rusak atau tidak dapat diamankan lagi. </a:t>
            </a:r>
            <a:endParaRPr lang="id-ID" dirty="0" smtClean="0"/>
          </a:p>
          <a:p>
            <a:r>
              <a:rPr lang="id-ID" dirty="0" smtClean="0"/>
              <a:t>Tujuan akhir dari </a:t>
            </a:r>
            <a:r>
              <a:rPr lang="id-ID" dirty="0"/>
              <a:t>kegiatan pelestarian eks-situ ini adalah untuk mengembalikan spesies </a:t>
            </a:r>
            <a:r>
              <a:rPr lang="id-ID" dirty="0" smtClean="0"/>
              <a:t>tumbuhan atau </a:t>
            </a:r>
            <a:r>
              <a:rPr lang="id-ID" dirty="0"/>
              <a:t>satwa yang telah berhasil dikembangbiakkan ke habitat aslinya</a:t>
            </a:r>
            <a:r>
              <a:rPr lang="id-ID" dirty="0" smtClean="0"/>
              <a:t>.</a:t>
            </a:r>
          </a:p>
          <a:p>
            <a:r>
              <a:rPr lang="id-ID" dirty="0"/>
              <a:t>Kegiatan konservasi eks-situ dilaksanakan melalui (a) kegiatan di lapangan,</a:t>
            </a:r>
          </a:p>
          <a:p>
            <a:r>
              <a:rPr lang="sv-SE" dirty="0"/>
              <a:t>(b) kegiatan di laboratorium, dan (c) melalui fasilitas penangkaran eks-situ </a:t>
            </a:r>
            <a:r>
              <a:rPr lang="sv-SE" dirty="0" smtClean="0"/>
              <a:t>yang</a:t>
            </a:r>
            <a:r>
              <a:rPr lang="id-ID" dirty="0" smtClean="0"/>
              <a:t> dikombinasikan </a:t>
            </a:r>
            <a:r>
              <a:rPr lang="id-ID" dirty="0"/>
              <a:t>dengan wisata dan pendidikan.</a:t>
            </a:r>
          </a:p>
        </p:txBody>
      </p:sp>
      <p:sp>
        <p:nvSpPr>
          <p:cNvPr id="4" name="Title 1"/>
          <p:cNvSpPr txBox="1">
            <a:spLocks/>
          </p:cNvSpPr>
          <p:nvPr/>
        </p:nvSpPr>
        <p:spPr>
          <a:xfrm>
            <a:off x="2358188" y="389188"/>
            <a:ext cx="10515600" cy="57333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d-ID" dirty="0" smtClean="0"/>
              <a:t>Konservasi </a:t>
            </a:r>
            <a:r>
              <a:rPr lang="id-ID" i="1" dirty="0" smtClean="0"/>
              <a:t>Ex Situ</a:t>
            </a:r>
            <a:endParaRPr lang="id-ID" i="1" dirty="0"/>
          </a:p>
        </p:txBody>
      </p:sp>
    </p:spTree>
    <p:extLst>
      <p:ext uri="{BB962C8B-B14F-4D97-AF65-F5344CB8AC3E}">
        <p14:creationId xmlns:p14="http://schemas.microsoft.com/office/powerpoint/2010/main" val="6117432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4442" y="505326"/>
            <a:ext cx="8899358" cy="5671637"/>
          </a:xfrm>
        </p:spPr>
        <p:txBody>
          <a:bodyPr/>
          <a:lstStyle/>
          <a:p>
            <a:r>
              <a:rPr lang="id-ID" dirty="0"/>
              <a:t>Konservasi eks-situ di </a:t>
            </a:r>
            <a:r>
              <a:rPr lang="id-ID" dirty="0" smtClean="0"/>
              <a:t>lapang antara </a:t>
            </a:r>
            <a:r>
              <a:rPr lang="id-ID" dirty="0"/>
              <a:t>lain dilakukan di arboretum (kebun penelitian dan pendidikan), </a:t>
            </a:r>
            <a:r>
              <a:rPr lang="id-ID" dirty="0" smtClean="0"/>
              <a:t>kebun raya</a:t>
            </a:r>
            <a:r>
              <a:rPr lang="id-ID" dirty="0"/>
              <a:t>, bank benih, bank gen lapangan dan kebun koleksi. </a:t>
            </a:r>
            <a:endParaRPr lang="id-ID" dirty="0" smtClean="0"/>
          </a:p>
          <a:p>
            <a:r>
              <a:rPr lang="id-ID" dirty="0" smtClean="0"/>
              <a:t>Koleksi keanekaragaman sumberdaya </a:t>
            </a:r>
            <a:r>
              <a:rPr lang="id-ID" dirty="0"/>
              <a:t>hayati ini berperan sangat penting sebagai sumber genetik </a:t>
            </a:r>
            <a:r>
              <a:rPr lang="id-ID" dirty="0" smtClean="0"/>
              <a:t>untuk kegiatan </a:t>
            </a:r>
            <a:r>
              <a:rPr lang="id-ID" dirty="0"/>
              <a:t>penangkaran dan perakitan benih dan bibit unggul</a:t>
            </a:r>
            <a:r>
              <a:rPr lang="id-ID" dirty="0" smtClean="0"/>
              <a:t>.</a:t>
            </a:r>
          </a:p>
          <a:p>
            <a:r>
              <a:rPr lang="id-ID" dirty="0"/>
              <a:t>Kegiatan konservasi eks-situ di laboratorium dilakukan di lokasi </a:t>
            </a:r>
            <a:r>
              <a:rPr lang="id-ID" dirty="0" smtClean="0"/>
              <a:t>pengumpulan </a:t>
            </a:r>
            <a:r>
              <a:rPr lang="sv-SE" dirty="0" smtClean="0"/>
              <a:t>gen </a:t>
            </a:r>
            <a:r>
              <a:rPr lang="sv-SE" dirty="0"/>
              <a:t>(</a:t>
            </a:r>
            <a:r>
              <a:rPr lang="sv-SE" i="1" dirty="0"/>
              <a:t>gene bank</a:t>
            </a:r>
            <a:r>
              <a:rPr lang="sv-SE" dirty="0"/>
              <a:t>) dan tempat-tempat yang memiliki fasilitas </a:t>
            </a:r>
            <a:r>
              <a:rPr lang="sv-SE" dirty="0" smtClean="0"/>
              <a:t>penyimpanan</a:t>
            </a:r>
            <a:r>
              <a:rPr lang="id-ID" dirty="0" smtClean="0"/>
              <a:t> benih.</a:t>
            </a:r>
          </a:p>
          <a:p>
            <a:r>
              <a:rPr lang="id-ID" dirty="0" smtClean="0"/>
              <a:t>Bentukan Lembaga Konservasi </a:t>
            </a:r>
            <a:r>
              <a:rPr lang="id-ID" i="1" dirty="0" smtClean="0"/>
              <a:t>Ex Situ </a:t>
            </a:r>
            <a:r>
              <a:rPr lang="id-ID" dirty="0" smtClean="0"/>
              <a:t>: Kebun Raya, Kebun Plasma Nutfah, Taman Safari</a:t>
            </a:r>
            <a:endParaRPr lang="id-ID" i="1" dirty="0"/>
          </a:p>
        </p:txBody>
      </p:sp>
    </p:spTree>
    <p:extLst>
      <p:ext uri="{BB962C8B-B14F-4D97-AF65-F5344CB8AC3E}">
        <p14:creationId xmlns:p14="http://schemas.microsoft.com/office/powerpoint/2010/main" val="3128227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8210" y="365126"/>
            <a:ext cx="8225589" cy="1030538"/>
          </a:xfrm>
        </p:spPr>
        <p:txBody>
          <a:bodyPr/>
          <a:lstStyle/>
          <a:p>
            <a:r>
              <a:rPr lang="id-ID" dirty="0" smtClean="0"/>
              <a:t>1. Kebun Raya</a:t>
            </a:r>
            <a:endParaRPr lang="id-ID" dirty="0"/>
          </a:p>
        </p:txBody>
      </p:sp>
      <p:sp>
        <p:nvSpPr>
          <p:cNvPr id="3" name="Content Placeholder 2"/>
          <p:cNvSpPr>
            <a:spLocks noGrp="1"/>
          </p:cNvSpPr>
          <p:nvPr>
            <p:ph idx="1"/>
          </p:nvPr>
        </p:nvSpPr>
        <p:spPr>
          <a:xfrm>
            <a:off x="2502568" y="1825625"/>
            <a:ext cx="8851232" cy="4351338"/>
          </a:xfrm>
        </p:spPr>
        <p:txBody>
          <a:bodyPr/>
          <a:lstStyle/>
          <a:p>
            <a:r>
              <a:rPr lang="id-ID" dirty="0"/>
              <a:t>kebun raya merupakan kawasan konservasi tumbuhan secara </a:t>
            </a:r>
            <a:r>
              <a:rPr lang="id-ID" i="1" dirty="0"/>
              <a:t>ex-situ, </a:t>
            </a:r>
            <a:r>
              <a:rPr lang="id-ID" dirty="0"/>
              <a:t>yang berperan dalam rangka mengurangi laju degradasi keanekaragaman tumbuh-tumbuhan. </a:t>
            </a:r>
            <a:endParaRPr lang="id-ID" dirty="0" smtClean="0"/>
          </a:p>
          <a:p>
            <a:r>
              <a:rPr lang="id-ID" dirty="0" smtClean="0"/>
              <a:t>Kebun </a:t>
            </a:r>
            <a:r>
              <a:rPr lang="id-ID" dirty="0"/>
              <a:t>Raya memiliki koleksi tumbuhan terdokumentasi dan diatur berdasarkan pola klasifikasi taksonomi, bioregion, tematik, atau kombinasi dari pola-pola tersebut untuk tujuan kegiatan konservasi, penelitian, pendidikan, wisata dan jasa lingkungan. </a:t>
            </a:r>
            <a:endParaRPr lang="id-ID" dirty="0" smtClean="0"/>
          </a:p>
          <a:p>
            <a:endParaRPr lang="id-ID" dirty="0"/>
          </a:p>
        </p:txBody>
      </p:sp>
    </p:spTree>
    <p:extLst>
      <p:ext uri="{BB962C8B-B14F-4D97-AF65-F5344CB8AC3E}">
        <p14:creationId xmlns:p14="http://schemas.microsoft.com/office/powerpoint/2010/main" val="262752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3494" y="770021"/>
            <a:ext cx="9260305" cy="5406942"/>
          </a:xfrm>
        </p:spPr>
        <p:txBody>
          <a:bodyPr>
            <a:normAutofit/>
          </a:bodyPr>
          <a:lstStyle/>
          <a:p>
            <a:r>
              <a:rPr lang="id-ID" dirty="0"/>
              <a:t>Dalam Peraturan pemerintah ini diketahui ketentuan umum pembangunan kebun raya harus memperhatikan karakteristik sebagai berikut: </a:t>
            </a:r>
            <a:endParaRPr lang="id-ID" dirty="0" smtClean="0"/>
          </a:p>
          <a:p>
            <a:endParaRPr lang="id-ID" dirty="0"/>
          </a:p>
          <a:p>
            <a:pPr marL="514350" indent="-514350">
              <a:buFont typeface="+mj-lt"/>
              <a:buAutoNum type="arabicPeriod"/>
            </a:pPr>
            <a:r>
              <a:rPr lang="id-ID" dirty="0"/>
              <a:t>terdapat di suatu kawasan tetap, yang tidak dapat dialih fungsikan </a:t>
            </a:r>
          </a:p>
          <a:p>
            <a:pPr marL="514350" indent="-514350">
              <a:buFont typeface="+mj-lt"/>
              <a:buAutoNum type="arabicPeriod"/>
            </a:pPr>
            <a:r>
              <a:rPr lang="id-ID" dirty="0" smtClean="0"/>
              <a:t>dapat </a:t>
            </a:r>
            <a:r>
              <a:rPr lang="id-ID" dirty="0"/>
              <a:t>diakses oleh seluruh </a:t>
            </a:r>
            <a:r>
              <a:rPr lang="id-ID" dirty="0" smtClean="0"/>
              <a:t>masyarakat</a:t>
            </a:r>
          </a:p>
          <a:p>
            <a:pPr marL="514350" indent="-514350">
              <a:buFont typeface="+mj-lt"/>
              <a:buAutoNum type="arabicPeriod"/>
            </a:pPr>
            <a:r>
              <a:rPr lang="id-ID" dirty="0" smtClean="0"/>
              <a:t>memiliki </a:t>
            </a:r>
            <a:r>
              <a:rPr lang="id-ID" dirty="0"/>
              <a:t>koleksi tumbuh-tumbuhan terdokumentasi; dan </a:t>
            </a:r>
            <a:endParaRPr lang="id-ID" dirty="0" smtClean="0"/>
          </a:p>
          <a:p>
            <a:pPr marL="514350" indent="-514350">
              <a:buFont typeface="+mj-lt"/>
              <a:buAutoNum type="arabicPeriod"/>
            </a:pPr>
            <a:r>
              <a:rPr lang="id-ID" dirty="0" smtClean="0"/>
              <a:t>koleksi </a:t>
            </a:r>
            <a:r>
              <a:rPr lang="id-ID" dirty="0"/>
              <a:t>tumbuh-tumbuhan tersebut ditata berdasarkan pola klasifikasi taksonomi, bioregion, tematik, atau kombinasinya </a:t>
            </a:r>
          </a:p>
          <a:p>
            <a:pPr marL="514350" indent="-514350">
              <a:buFont typeface="+mj-lt"/>
              <a:buAutoNum type="arabicPeriod"/>
            </a:pPr>
            <a:endParaRPr lang="id-ID" dirty="0"/>
          </a:p>
          <a:p>
            <a:pPr marL="514350" indent="-514350">
              <a:buFont typeface="+mj-lt"/>
              <a:buAutoNum type="arabicPeriod"/>
            </a:pPr>
            <a:endParaRPr lang="id-ID" dirty="0"/>
          </a:p>
          <a:p>
            <a:pPr marL="514350" indent="-514350">
              <a:buFont typeface="+mj-lt"/>
              <a:buAutoNum type="arabicPeriod"/>
            </a:pPr>
            <a:endParaRPr lang="id-ID" dirty="0"/>
          </a:p>
          <a:p>
            <a:pPr marL="514350" indent="-514350">
              <a:buFont typeface="+mj-lt"/>
              <a:buAutoNum type="arabicPeriod"/>
            </a:pPr>
            <a:endParaRPr lang="id-ID" dirty="0"/>
          </a:p>
        </p:txBody>
      </p:sp>
    </p:spTree>
    <p:extLst>
      <p:ext uri="{BB962C8B-B14F-4D97-AF65-F5344CB8AC3E}">
        <p14:creationId xmlns:p14="http://schemas.microsoft.com/office/powerpoint/2010/main" val="691065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0" y="529389"/>
            <a:ext cx="8610599" cy="5647574"/>
          </a:xfrm>
        </p:spPr>
        <p:txBody>
          <a:bodyPr/>
          <a:lstStyle/>
          <a:p>
            <a:pPr marL="514350" indent="-514350">
              <a:buFont typeface="+mj-lt"/>
              <a:buAutoNum type="arabicPeriod" startAt="2"/>
            </a:pPr>
            <a:r>
              <a:rPr lang="id-ID" dirty="0" smtClean="0"/>
              <a:t>Kebun </a:t>
            </a:r>
            <a:r>
              <a:rPr lang="id-ID" dirty="0"/>
              <a:t>plasma nutfah adalah sebuah kebun koleksi yang dibangun dengan tujuan untuk mengembangkan bibit tanaman yang unggul, tahan terhadap hama dan </a:t>
            </a:r>
            <a:r>
              <a:rPr lang="id-ID" dirty="0" smtClean="0"/>
              <a:t>penyakit. Contoh LIPI</a:t>
            </a:r>
          </a:p>
          <a:p>
            <a:pPr marL="0" indent="0">
              <a:buNone/>
            </a:pPr>
            <a:endParaRPr lang="id-ID" dirty="0" smtClean="0"/>
          </a:p>
          <a:p>
            <a:pPr marL="514350" indent="-514350">
              <a:buFont typeface="+mj-lt"/>
              <a:buAutoNum type="arabicPeriod" startAt="2"/>
            </a:pPr>
            <a:r>
              <a:rPr lang="id-ID" dirty="0" smtClean="0"/>
              <a:t>Taman Safari </a:t>
            </a:r>
            <a:r>
              <a:rPr lang="id-ID" dirty="0"/>
              <a:t>adalah sebuah tempat wisata keluarga yang berkonsep wawasan lingkungan yang berorientasi pada habitat satwa di alam </a:t>
            </a:r>
            <a:r>
              <a:rPr lang="id-ID" dirty="0" smtClean="0"/>
              <a:t>bebas. </a:t>
            </a:r>
            <a:r>
              <a:rPr lang="id-ID" dirty="0"/>
              <a:t>Contoh Taman Safari </a:t>
            </a:r>
            <a:r>
              <a:rPr lang="id-ID" dirty="0" smtClean="0"/>
              <a:t>yaitu </a:t>
            </a:r>
            <a:r>
              <a:rPr lang="id-ID" dirty="0"/>
              <a:t>Taman Safari Prigen di Pasuruan Jawa Timur, Taman Safari Cisarua di Bogor Jawa Barat. </a:t>
            </a:r>
          </a:p>
        </p:txBody>
      </p:sp>
    </p:spTree>
    <p:extLst>
      <p:ext uri="{BB962C8B-B14F-4D97-AF65-F5344CB8AC3E}">
        <p14:creationId xmlns:p14="http://schemas.microsoft.com/office/powerpoint/2010/main" val="41637497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2568" y="365125"/>
            <a:ext cx="8851232" cy="765843"/>
          </a:xfrm>
        </p:spPr>
        <p:txBody>
          <a:bodyPr>
            <a:normAutofit fontScale="90000"/>
          </a:bodyPr>
          <a:lstStyle/>
          <a:p>
            <a:r>
              <a:rPr lang="id-ID" dirty="0" smtClean="0"/>
              <a:t>Perlindungan Alam dengan tujuan tertentu</a:t>
            </a:r>
            <a:endParaRPr lang="id-ID" dirty="0"/>
          </a:p>
        </p:txBody>
      </p:sp>
      <p:sp>
        <p:nvSpPr>
          <p:cNvPr id="3" name="Content Placeholder 2"/>
          <p:cNvSpPr>
            <a:spLocks noGrp="1"/>
          </p:cNvSpPr>
          <p:nvPr>
            <p:ph idx="1"/>
          </p:nvPr>
        </p:nvSpPr>
        <p:spPr>
          <a:xfrm>
            <a:off x="2502568" y="1299411"/>
            <a:ext cx="8851232" cy="4877552"/>
          </a:xfrm>
        </p:spPr>
        <p:txBody>
          <a:bodyPr>
            <a:normAutofit fontScale="85000" lnSpcReduction="20000"/>
          </a:bodyPr>
          <a:lstStyle/>
          <a:p>
            <a:r>
              <a:rPr lang="id-ID" dirty="0"/>
              <a:t>Macam-macam perlindungan alam dengan tujuan tertentu adalah </a:t>
            </a:r>
            <a:r>
              <a:rPr lang="id-ID" dirty="0" smtClean="0"/>
              <a:t>sebagai berikut:</a:t>
            </a:r>
          </a:p>
          <a:p>
            <a:pPr marL="514350" indent="-514350">
              <a:buFont typeface="+mj-lt"/>
              <a:buAutoNum type="alphaLcPeriod"/>
            </a:pPr>
            <a:r>
              <a:rPr lang="id-ID" dirty="0"/>
              <a:t>Pelindungan geologi, merupakan perlindungan yang bertujuan </a:t>
            </a:r>
            <a:r>
              <a:rPr lang="id-ID" dirty="0" smtClean="0"/>
              <a:t>melindungi formasi geologi</a:t>
            </a:r>
          </a:p>
          <a:p>
            <a:pPr marL="514350" indent="-514350">
              <a:buFont typeface="+mj-lt"/>
              <a:buAutoNum type="alphaLcPeriod"/>
            </a:pPr>
            <a:r>
              <a:rPr lang="id-ID" dirty="0" smtClean="0"/>
              <a:t>Perlindungan </a:t>
            </a:r>
            <a:r>
              <a:rPr lang="id-ID" dirty="0"/>
              <a:t>alamn botani, bertujuan melindungi komunitas </a:t>
            </a:r>
            <a:r>
              <a:rPr lang="id-ID" dirty="0" smtClean="0"/>
              <a:t>tumbuhan tertentu.</a:t>
            </a:r>
          </a:p>
          <a:p>
            <a:pPr marL="514350" indent="-514350">
              <a:buFont typeface="+mj-lt"/>
              <a:buAutoNum type="alphaLcPeriod"/>
            </a:pPr>
            <a:r>
              <a:rPr lang="id-ID" dirty="0" smtClean="0"/>
              <a:t>Perlindungan </a:t>
            </a:r>
            <a:r>
              <a:rPr lang="id-ID" dirty="0"/>
              <a:t>alam zoologi, bertujuan melindungi hewan langka </a:t>
            </a:r>
            <a:r>
              <a:rPr lang="id-ID" dirty="0" smtClean="0"/>
              <a:t>serta mengembangbiakannya </a:t>
            </a:r>
            <a:r>
              <a:rPr lang="id-ID" dirty="0"/>
              <a:t>dengan car memasukkan hewan ke daerah </a:t>
            </a:r>
            <a:r>
              <a:rPr lang="id-ID" dirty="0" smtClean="0"/>
              <a:t>lain.</a:t>
            </a:r>
          </a:p>
          <a:p>
            <a:pPr marL="514350" indent="-514350">
              <a:buFont typeface="+mj-lt"/>
              <a:buAutoNum type="alphaLcPeriod"/>
            </a:pPr>
            <a:r>
              <a:rPr lang="id-ID" dirty="0" smtClean="0"/>
              <a:t>Pelindungan </a:t>
            </a:r>
            <a:r>
              <a:rPr lang="id-ID" dirty="0"/>
              <a:t>alam antropologi, pertujuan melindungi suku bangsa </a:t>
            </a:r>
            <a:r>
              <a:rPr lang="id-ID" dirty="0" smtClean="0"/>
              <a:t>yang terisolir.</a:t>
            </a:r>
          </a:p>
          <a:p>
            <a:pPr marL="514350" indent="-514350">
              <a:buFont typeface="+mj-lt"/>
              <a:buAutoNum type="alphaLcPeriod"/>
            </a:pPr>
            <a:r>
              <a:rPr lang="id-ID" dirty="0" smtClean="0"/>
              <a:t>Perlindungan </a:t>
            </a:r>
            <a:r>
              <a:rPr lang="id-ID" dirty="0"/>
              <a:t>pemandangan alam, bertujuan melindungi keindahan alam </a:t>
            </a:r>
            <a:r>
              <a:rPr lang="id-ID" dirty="0" smtClean="0"/>
              <a:t>suatu daerah. </a:t>
            </a:r>
          </a:p>
          <a:p>
            <a:pPr marL="514350" indent="-514350">
              <a:buFont typeface="+mj-lt"/>
              <a:buAutoNum type="alphaLcPeriod"/>
            </a:pPr>
            <a:r>
              <a:rPr lang="id-ID" dirty="0" smtClean="0"/>
              <a:t>Perlindungan </a:t>
            </a:r>
            <a:r>
              <a:rPr lang="id-ID" dirty="0"/>
              <a:t>monumen alam, bertujuan melindungi benda-benda </a:t>
            </a:r>
            <a:r>
              <a:rPr lang="id-ID" dirty="0" smtClean="0"/>
              <a:t>alam tertentu.</a:t>
            </a:r>
          </a:p>
        </p:txBody>
      </p:sp>
    </p:spTree>
    <p:extLst>
      <p:ext uri="{BB962C8B-B14F-4D97-AF65-F5344CB8AC3E}">
        <p14:creationId xmlns:p14="http://schemas.microsoft.com/office/powerpoint/2010/main" val="3552002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0062" y="889000"/>
            <a:ext cx="9043737" cy="5287963"/>
          </a:xfrm>
        </p:spPr>
        <p:txBody>
          <a:bodyPr>
            <a:normAutofit/>
          </a:bodyPr>
          <a:lstStyle/>
          <a:p>
            <a:pPr marL="0" indent="0">
              <a:buNone/>
            </a:pPr>
            <a:endParaRPr lang="id-ID" dirty="0"/>
          </a:p>
          <a:p>
            <a:pPr marL="0" indent="0">
              <a:buNone/>
            </a:pPr>
            <a:r>
              <a:rPr lang="id-ID" dirty="0"/>
              <a:t>Strategi konservasi penting untuk mencapai tiga tujuan utama konservasi yaitu: </a:t>
            </a:r>
            <a:endParaRPr lang="id-ID" dirty="0" smtClean="0"/>
          </a:p>
          <a:p>
            <a:pPr marL="514350" indent="-514350">
              <a:buFont typeface="+mj-lt"/>
              <a:buAutoNum type="arabicPeriod"/>
            </a:pPr>
            <a:r>
              <a:rPr lang="id-ID" dirty="0" smtClean="0"/>
              <a:t>Menjaga proses </a:t>
            </a:r>
            <a:r>
              <a:rPr lang="id-ID" dirty="0"/>
              <a:t>ekologi dan sistem pendukung kehidupan untuk mempertahankan kelangsungan hidup dan perkembangan </a:t>
            </a:r>
            <a:r>
              <a:rPr lang="id-ID" dirty="0" smtClean="0"/>
              <a:t>manusia</a:t>
            </a:r>
          </a:p>
          <a:p>
            <a:pPr marL="514350" indent="-514350">
              <a:buFont typeface="+mj-lt"/>
              <a:buAutoNum type="arabicPeriod"/>
            </a:pPr>
            <a:r>
              <a:rPr lang="id-ID" dirty="0"/>
              <a:t>M</a:t>
            </a:r>
            <a:r>
              <a:rPr lang="id-ID" dirty="0" smtClean="0"/>
              <a:t>elestarikan </a:t>
            </a:r>
            <a:r>
              <a:rPr lang="id-ID" dirty="0"/>
              <a:t>keragaman genetik untuk mempertahankan fungsi banyak proses dan sistem pendukung kehidupan yang menggunakan sumber daya hidup; dan </a:t>
            </a:r>
            <a:endParaRPr lang="id-ID" dirty="0" smtClean="0"/>
          </a:p>
          <a:p>
            <a:pPr marL="514350" indent="-514350">
              <a:buFont typeface="+mj-lt"/>
              <a:buAutoNum type="arabicPeriod"/>
            </a:pPr>
            <a:r>
              <a:rPr lang="id-ID" dirty="0" smtClean="0"/>
              <a:t>Memastikan </a:t>
            </a:r>
            <a:r>
              <a:rPr lang="id-ID" dirty="0"/>
              <a:t>pemanfaatan berkelanjutan spesies dan ekosistem yang mendukung manusia serta industri. </a:t>
            </a:r>
          </a:p>
        </p:txBody>
      </p:sp>
    </p:spTree>
    <p:extLst>
      <p:ext uri="{BB962C8B-B14F-4D97-AF65-F5344CB8AC3E}">
        <p14:creationId xmlns:p14="http://schemas.microsoft.com/office/powerpoint/2010/main" val="1478856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err="1">
                <a:solidFill>
                  <a:schemeClr val="tx1"/>
                </a:solidFill>
              </a:rPr>
              <a:t>Pelestarian</a:t>
            </a:r>
            <a:r>
              <a:rPr lang="en-US" sz="3600" dirty="0">
                <a:solidFill>
                  <a:schemeClr val="tx1"/>
                </a:solidFill>
              </a:rPr>
              <a:t> </a:t>
            </a:r>
            <a:r>
              <a:rPr lang="en-US" sz="3600" dirty="0" err="1">
                <a:solidFill>
                  <a:schemeClr val="tx1"/>
                </a:solidFill>
              </a:rPr>
              <a:t>Keanekaragaman</a:t>
            </a:r>
            <a:r>
              <a:rPr lang="en-US" sz="3600" dirty="0">
                <a:solidFill>
                  <a:schemeClr val="tx1"/>
                </a:solidFill>
              </a:rPr>
              <a:t> </a:t>
            </a:r>
            <a:r>
              <a:rPr lang="en-US" sz="3600" dirty="0" err="1">
                <a:solidFill>
                  <a:schemeClr val="tx1"/>
                </a:solidFill>
              </a:rPr>
              <a:t>Hayati</a:t>
            </a:r>
            <a:r>
              <a:rPr lang="en-US" sz="3600" dirty="0">
                <a:solidFill>
                  <a:schemeClr val="tx1"/>
                </a:solidFill>
              </a:rPr>
              <a:t> (</a:t>
            </a:r>
            <a:r>
              <a:rPr lang="en-US" sz="3600" dirty="0" err="1">
                <a:solidFill>
                  <a:schemeClr val="tx1"/>
                </a:solidFill>
              </a:rPr>
              <a:t>Kehati</a:t>
            </a:r>
            <a:r>
              <a:rPr lang="en-US" sz="3600" dirty="0">
                <a:solidFill>
                  <a:schemeClr val="tx1"/>
                </a:solidFill>
              </a:rPr>
              <a:t>)</a:t>
            </a:r>
          </a:p>
        </p:txBody>
      </p:sp>
      <p:sp>
        <p:nvSpPr>
          <p:cNvPr id="5" name="Freeform 16">
            <a:extLst>
              <a:ext uri="{FF2B5EF4-FFF2-40B4-BE49-F238E27FC236}">
                <a16:creationId xmlns="" xmlns:a16="http://schemas.microsoft.com/office/drawing/2014/main" id="{B069A208-E5E5-4E6E-82D8-8EC244424591}"/>
              </a:ext>
            </a:extLst>
          </p:cNvPr>
          <p:cNvSpPr/>
          <p:nvPr/>
        </p:nvSpPr>
        <p:spPr>
          <a:xfrm>
            <a:off x="3286353" y="5434937"/>
            <a:ext cx="4922661" cy="1432116"/>
          </a:xfrm>
          <a:custGeom>
            <a:avLst/>
            <a:gdLst>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3631596 w 5468347"/>
              <a:gd name="connsiteY4" fmla="*/ 1574966 h 1582918"/>
              <a:gd name="connsiteX5" fmla="*/ 3269121 w 5468347"/>
              <a:gd name="connsiteY5" fmla="*/ 1173092 h 1582918"/>
              <a:gd name="connsiteX6" fmla="*/ 3214235 w 5468347"/>
              <a:gd name="connsiteY6" fmla="*/ 1161143 h 1582918"/>
              <a:gd name="connsiteX7" fmla="*/ 2448153 w 5468347"/>
              <a:gd name="connsiteY7" fmla="*/ 854408 h 1582918"/>
              <a:gd name="connsiteX8" fmla="*/ 1572398 w 5468347"/>
              <a:gd name="connsiteY8" fmla="*/ 937852 h 1582918"/>
              <a:gd name="connsiteX9" fmla="*/ 1281447 w 5468347"/>
              <a:gd name="connsiteY9" fmla="*/ 827716 h 1582918"/>
              <a:gd name="connsiteX10" fmla="*/ 158263 w 5468347"/>
              <a:gd name="connsiteY10" fmla="*/ 615914 h 1582918"/>
              <a:gd name="connsiteX11" fmla="*/ 231087 w 5468347"/>
              <a:gd name="connsiteY11" fmla="*/ 457382 h 1582918"/>
              <a:gd name="connsiteX12" fmla="*/ 1414 w 5468347"/>
              <a:gd name="connsiteY12" fmla="*/ 410090 h 1582918"/>
              <a:gd name="connsiteX13" fmla="*/ 417937 w 5468347"/>
              <a:gd name="connsiteY13" fmla="*/ 270533 h 1582918"/>
              <a:gd name="connsiteX14" fmla="*/ 1051890 w 5468347"/>
              <a:gd name="connsiteY14" fmla="*/ 437363 h 1582918"/>
              <a:gd name="connsiteX15" fmla="*/ 1549535 w 5468347"/>
              <a:gd name="connsiteY15" fmla="*/ 367846 h 1582918"/>
              <a:gd name="connsiteX16" fmla="*/ 1138815 w 5468347"/>
              <a:gd name="connsiteY16" fmla="*/ 345621 h 1582918"/>
              <a:gd name="connsiteX17" fmla="*/ 991889 w 5468347"/>
              <a:gd name="connsiteY17" fmla="*/ 115890 h 1582918"/>
              <a:gd name="connsiteX18" fmla="*/ 1647486 w 5468347"/>
              <a:gd name="connsiteY18" fmla="*/ 92040 h 1582918"/>
              <a:gd name="connsiteX19" fmla="*/ 2035402 w 5468347"/>
              <a:gd name="connsiteY19" fmla="*/ 849 h 1582918"/>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3631596 w 5468347"/>
              <a:gd name="connsiteY4" fmla="*/ 1574966 h 1582918"/>
              <a:gd name="connsiteX5" fmla="*/ 3214235 w 5468347"/>
              <a:gd name="connsiteY5" fmla="*/ 1161143 h 1582918"/>
              <a:gd name="connsiteX6" fmla="*/ 2448153 w 5468347"/>
              <a:gd name="connsiteY6" fmla="*/ 854408 h 1582918"/>
              <a:gd name="connsiteX7" fmla="*/ 1572398 w 5468347"/>
              <a:gd name="connsiteY7" fmla="*/ 937852 h 1582918"/>
              <a:gd name="connsiteX8" fmla="*/ 1281447 w 5468347"/>
              <a:gd name="connsiteY8" fmla="*/ 827716 h 1582918"/>
              <a:gd name="connsiteX9" fmla="*/ 158263 w 5468347"/>
              <a:gd name="connsiteY9" fmla="*/ 615914 h 1582918"/>
              <a:gd name="connsiteX10" fmla="*/ 231087 w 5468347"/>
              <a:gd name="connsiteY10" fmla="*/ 457382 h 1582918"/>
              <a:gd name="connsiteX11" fmla="*/ 1414 w 5468347"/>
              <a:gd name="connsiteY11" fmla="*/ 410090 h 1582918"/>
              <a:gd name="connsiteX12" fmla="*/ 417937 w 5468347"/>
              <a:gd name="connsiteY12" fmla="*/ 270533 h 1582918"/>
              <a:gd name="connsiteX13" fmla="*/ 1051890 w 5468347"/>
              <a:gd name="connsiteY13" fmla="*/ 437363 h 1582918"/>
              <a:gd name="connsiteX14" fmla="*/ 1549535 w 5468347"/>
              <a:gd name="connsiteY14" fmla="*/ 367846 h 1582918"/>
              <a:gd name="connsiteX15" fmla="*/ 1138815 w 5468347"/>
              <a:gd name="connsiteY15" fmla="*/ 345621 h 1582918"/>
              <a:gd name="connsiteX16" fmla="*/ 991889 w 5468347"/>
              <a:gd name="connsiteY16" fmla="*/ 115890 h 1582918"/>
              <a:gd name="connsiteX17" fmla="*/ 1647486 w 5468347"/>
              <a:gd name="connsiteY17" fmla="*/ 92040 h 1582918"/>
              <a:gd name="connsiteX18" fmla="*/ 2035402 w 5468347"/>
              <a:gd name="connsiteY18" fmla="*/ 849 h 1582918"/>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4021210 w 5468347"/>
              <a:gd name="connsiteY4" fmla="*/ 1574966 h 1582918"/>
              <a:gd name="connsiteX5" fmla="*/ 3214235 w 5468347"/>
              <a:gd name="connsiteY5" fmla="*/ 1161143 h 1582918"/>
              <a:gd name="connsiteX6" fmla="*/ 2448153 w 5468347"/>
              <a:gd name="connsiteY6" fmla="*/ 854408 h 1582918"/>
              <a:gd name="connsiteX7" fmla="*/ 1572398 w 5468347"/>
              <a:gd name="connsiteY7" fmla="*/ 937852 h 1582918"/>
              <a:gd name="connsiteX8" fmla="*/ 1281447 w 5468347"/>
              <a:gd name="connsiteY8" fmla="*/ 827716 h 1582918"/>
              <a:gd name="connsiteX9" fmla="*/ 158263 w 5468347"/>
              <a:gd name="connsiteY9" fmla="*/ 615914 h 1582918"/>
              <a:gd name="connsiteX10" fmla="*/ 231087 w 5468347"/>
              <a:gd name="connsiteY10" fmla="*/ 457382 h 1582918"/>
              <a:gd name="connsiteX11" fmla="*/ 1414 w 5468347"/>
              <a:gd name="connsiteY11" fmla="*/ 410090 h 1582918"/>
              <a:gd name="connsiteX12" fmla="*/ 417937 w 5468347"/>
              <a:gd name="connsiteY12" fmla="*/ 270533 h 1582918"/>
              <a:gd name="connsiteX13" fmla="*/ 1051890 w 5468347"/>
              <a:gd name="connsiteY13" fmla="*/ 437363 h 1582918"/>
              <a:gd name="connsiteX14" fmla="*/ 1549535 w 5468347"/>
              <a:gd name="connsiteY14" fmla="*/ 367846 h 1582918"/>
              <a:gd name="connsiteX15" fmla="*/ 1138815 w 5468347"/>
              <a:gd name="connsiteY15" fmla="*/ 345621 h 1582918"/>
              <a:gd name="connsiteX16" fmla="*/ 991889 w 5468347"/>
              <a:gd name="connsiteY16" fmla="*/ 115890 h 1582918"/>
              <a:gd name="connsiteX17" fmla="*/ 1647486 w 5468347"/>
              <a:gd name="connsiteY17" fmla="*/ 92040 h 1582918"/>
              <a:gd name="connsiteX18" fmla="*/ 2035402 w 5468347"/>
              <a:gd name="connsiteY18" fmla="*/ 849 h 1582918"/>
              <a:gd name="connsiteX0" fmla="*/ 2035402 w 5468347"/>
              <a:gd name="connsiteY0" fmla="*/ 849 h 1590869"/>
              <a:gd name="connsiteX1" fmla="*/ 2596704 w 5468347"/>
              <a:gd name="connsiteY1" fmla="*/ 141538 h 1590869"/>
              <a:gd name="connsiteX2" fmla="*/ 3488648 w 5468347"/>
              <a:gd name="connsiteY2" fmla="*/ 570305 h 1590869"/>
              <a:gd name="connsiteX3" fmla="*/ 5468347 w 5468347"/>
              <a:gd name="connsiteY3" fmla="*/ 1582918 h 1590869"/>
              <a:gd name="connsiteX4" fmla="*/ 3862184 w 5468347"/>
              <a:gd name="connsiteY4" fmla="*/ 1590869 h 1590869"/>
              <a:gd name="connsiteX5" fmla="*/ 3214235 w 5468347"/>
              <a:gd name="connsiteY5" fmla="*/ 1161143 h 1590869"/>
              <a:gd name="connsiteX6" fmla="*/ 2448153 w 5468347"/>
              <a:gd name="connsiteY6" fmla="*/ 854408 h 1590869"/>
              <a:gd name="connsiteX7" fmla="*/ 1572398 w 5468347"/>
              <a:gd name="connsiteY7" fmla="*/ 937852 h 1590869"/>
              <a:gd name="connsiteX8" fmla="*/ 1281447 w 5468347"/>
              <a:gd name="connsiteY8" fmla="*/ 827716 h 1590869"/>
              <a:gd name="connsiteX9" fmla="*/ 158263 w 5468347"/>
              <a:gd name="connsiteY9" fmla="*/ 615914 h 1590869"/>
              <a:gd name="connsiteX10" fmla="*/ 231087 w 5468347"/>
              <a:gd name="connsiteY10" fmla="*/ 457382 h 1590869"/>
              <a:gd name="connsiteX11" fmla="*/ 1414 w 5468347"/>
              <a:gd name="connsiteY11" fmla="*/ 410090 h 1590869"/>
              <a:gd name="connsiteX12" fmla="*/ 417937 w 5468347"/>
              <a:gd name="connsiteY12" fmla="*/ 270533 h 1590869"/>
              <a:gd name="connsiteX13" fmla="*/ 1051890 w 5468347"/>
              <a:gd name="connsiteY13" fmla="*/ 437363 h 1590869"/>
              <a:gd name="connsiteX14" fmla="*/ 1549535 w 5468347"/>
              <a:gd name="connsiteY14" fmla="*/ 367846 h 1590869"/>
              <a:gd name="connsiteX15" fmla="*/ 1138815 w 5468347"/>
              <a:gd name="connsiteY15" fmla="*/ 345621 h 1590869"/>
              <a:gd name="connsiteX16" fmla="*/ 991889 w 5468347"/>
              <a:gd name="connsiteY16" fmla="*/ 115890 h 1590869"/>
              <a:gd name="connsiteX17" fmla="*/ 1647486 w 5468347"/>
              <a:gd name="connsiteY17" fmla="*/ 92040 h 1590869"/>
              <a:gd name="connsiteX18" fmla="*/ 2035402 w 5468347"/>
              <a:gd name="connsiteY18" fmla="*/ 849 h 1590869"/>
              <a:gd name="connsiteX0" fmla="*/ 2035402 w 5468347"/>
              <a:gd name="connsiteY0" fmla="*/ 849 h 1590869"/>
              <a:gd name="connsiteX1" fmla="*/ 2596704 w 5468347"/>
              <a:gd name="connsiteY1" fmla="*/ 141538 h 1590869"/>
              <a:gd name="connsiteX2" fmla="*/ 3488648 w 5468347"/>
              <a:gd name="connsiteY2" fmla="*/ 570305 h 1590869"/>
              <a:gd name="connsiteX3" fmla="*/ 5468347 w 5468347"/>
              <a:gd name="connsiteY3" fmla="*/ 1582918 h 1590869"/>
              <a:gd name="connsiteX4" fmla="*/ 3862184 w 5468347"/>
              <a:gd name="connsiteY4" fmla="*/ 1590869 h 1590869"/>
              <a:gd name="connsiteX5" fmla="*/ 3214235 w 5468347"/>
              <a:gd name="connsiteY5" fmla="*/ 1161143 h 1590869"/>
              <a:gd name="connsiteX6" fmla="*/ 2448153 w 5468347"/>
              <a:gd name="connsiteY6" fmla="*/ 854408 h 1590869"/>
              <a:gd name="connsiteX7" fmla="*/ 1572398 w 5468347"/>
              <a:gd name="connsiteY7" fmla="*/ 937852 h 1590869"/>
              <a:gd name="connsiteX8" fmla="*/ 1281447 w 5468347"/>
              <a:gd name="connsiteY8" fmla="*/ 827716 h 1590869"/>
              <a:gd name="connsiteX9" fmla="*/ 158263 w 5468347"/>
              <a:gd name="connsiteY9" fmla="*/ 615914 h 1590869"/>
              <a:gd name="connsiteX10" fmla="*/ 231087 w 5468347"/>
              <a:gd name="connsiteY10" fmla="*/ 457382 h 1590869"/>
              <a:gd name="connsiteX11" fmla="*/ 1414 w 5468347"/>
              <a:gd name="connsiteY11" fmla="*/ 410090 h 1590869"/>
              <a:gd name="connsiteX12" fmla="*/ 417937 w 5468347"/>
              <a:gd name="connsiteY12" fmla="*/ 270533 h 1590869"/>
              <a:gd name="connsiteX13" fmla="*/ 1051890 w 5468347"/>
              <a:gd name="connsiteY13" fmla="*/ 437363 h 1590869"/>
              <a:gd name="connsiteX14" fmla="*/ 1549535 w 5468347"/>
              <a:gd name="connsiteY14" fmla="*/ 367846 h 1590869"/>
              <a:gd name="connsiteX15" fmla="*/ 1138815 w 5468347"/>
              <a:gd name="connsiteY15" fmla="*/ 345621 h 1590869"/>
              <a:gd name="connsiteX16" fmla="*/ 991889 w 5468347"/>
              <a:gd name="connsiteY16" fmla="*/ 115890 h 1590869"/>
              <a:gd name="connsiteX17" fmla="*/ 1647486 w 5468347"/>
              <a:gd name="connsiteY17" fmla="*/ 92040 h 1590869"/>
              <a:gd name="connsiteX18" fmla="*/ 2035402 w 5468347"/>
              <a:gd name="connsiteY18" fmla="*/ 849 h 159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68347" h="1590869">
                <a:moveTo>
                  <a:pt x="2035402" y="849"/>
                </a:moveTo>
                <a:cubicBezTo>
                  <a:pt x="2197434" y="-5873"/>
                  <a:pt x="2388365" y="26053"/>
                  <a:pt x="2596704" y="141538"/>
                </a:cubicBezTo>
                <a:cubicBezTo>
                  <a:pt x="2882877" y="296530"/>
                  <a:pt x="3113344" y="409742"/>
                  <a:pt x="3488648" y="570305"/>
                </a:cubicBezTo>
                <a:lnTo>
                  <a:pt x="5468347" y="1582918"/>
                </a:lnTo>
                <a:lnTo>
                  <a:pt x="3862184" y="1590869"/>
                </a:lnTo>
                <a:cubicBezTo>
                  <a:pt x="3609095" y="1421123"/>
                  <a:pt x="3449907" y="1283886"/>
                  <a:pt x="3214235" y="1161143"/>
                </a:cubicBezTo>
                <a:cubicBezTo>
                  <a:pt x="2978563" y="1038400"/>
                  <a:pt x="2766821" y="883267"/>
                  <a:pt x="2448153" y="854408"/>
                </a:cubicBezTo>
                <a:cubicBezTo>
                  <a:pt x="2143410" y="808837"/>
                  <a:pt x="1776133" y="951121"/>
                  <a:pt x="1572398" y="937852"/>
                </a:cubicBezTo>
                <a:cubicBezTo>
                  <a:pt x="1505125" y="926208"/>
                  <a:pt x="1357077" y="858858"/>
                  <a:pt x="1281447" y="827716"/>
                </a:cubicBezTo>
                <a:cubicBezTo>
                  <a:pt x="885698" y="751545"/>
                  <a:pt x="570724" y="664232"/>
                  <a:pt x="158263" y="615914"/>
                </a:cubicBezTo>
                <a:cubicBezTo>
                  <a:pt x="86907" y="604850"/>
                  <a:pt x="149248" y="490730"/>
                  <a:pt x="231087" y="457382"/>
                </a:cubicBezTo>
                <a:lnTo>
                  <a:pt x="1414" y="410090"/>
                </a:lnTo>
                <a:cubicBezTo>
                  <a:pt x="-19437" y="255872"/>
                  <a:pt x="193679" y="238135"/>
                  <a:pt x="417937" y="270533"/>
                </a:cubicBezTo>
                <a:cubicBezTo>
                  <a:pt x="654322" y="317787"/>
                  <a:pt x="815504" y="362256"/>
                  <a:pt x="1051890" y="437363"/>
                </a:cubicBezTo>
                <a:cubicBezTo>
                  <a:pt x="1217771" y="414191"/>
                  <a:pt x="1436574" y="452295"/>
                  <a:pt x="1549535" y="367846"/>
                </a:cubicBezTo>
                <a:cubicBezTo>
                  <a:pt x="1412629" y="360438"/>
                  <a:pt x="1256225" y="378097"/>
                  <a:pt x="1138815" y="345621"/>
                </a:cubicBezTo>
                <a:cubicBezTo>
                  <a:pt x="1000710" y="335892"/>
                  <a:pt x="896026" y="181325"/>
                  <a:pt x="991889" y="115890"/>
                </a:cubicBezTo>
                <a:cubicBezTo>
                  <a:pt x="1199280" y="54090"/>
                  <a:pt x="1518085" y="131556"/>
                  <a:pt x="1647486" y="92040"/>
                </a:cubicBezTo>
                <a:cubicBezTo>
                  <a:pt x="1740234" y="52939"/>
                  <a:pt x="1873369" y="7571"/>
                  <a:pt x="2035402" y="849"/>
                </a:cubicBez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7" name="Freeform 20">
            <a:extLst>
              <a:ext uri="{FF2B5EF4-FFF2-40B4-BE49-F238E27FC236}">
                <a16:creationId xmlns="" xmlns:a16="http://schemas.microsoft.com/office/drawing/2014/main" id="{DD0D24D3-92CA-48A5-B897-8C3AFDF00F65}"/>
              </a:ext>
            </a:extLst>
          </p:cNvPr>
          <p:cNvSpPr/>
          <p:nvPr/>
        </p:nvSpPr>
        <p:spPr>
          <a:xfrm rot="10800000">
            <a:off x="300188" y="1673761"/>
            <a:ext cx="4922661" cy="1432116"/>
          </a:xfrm>
          <a:custGeom>
            <a:avLst/>
            <a:gdLst>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3631596 w 5468347"/>
              <a:gd name="connsiteY4" fmla="*/ 1574966 h 1582918"/>
              <a:gd name="connsiteX5" fmla="*/ 3269121 w 5468347"/>
              <a:gd name="connsiteY5" fmla="*/ 1173092 h 1582918"/>
              <a:gd name="connsiteX6" fmla="*/ 3214235 w 5468347"/>
              <a:gd name="connsiteY6" fmla="*/ 1161143 h 1582918"/>
              <a:gd name="connsiteX7" fmla="*/ 2448153 w 5468347"/>
              <a:gd name="connsiteY7" fmla="*/ 854408 h 1582918"/>
              <a:gd name="connsiteX8" fmla="*/ 1572398 w 5468347"/>
              <a:gd name="connsiteY8" fmla="*/ 937852 h 1582918"/>
              <a:gd name="connsiteX9" fmla="*/ 1281447 w 5468347"/>
              <a:gd name="connsiteY9" fmla="*/ 827716 h 1582918"/>
              <a:gd name="connsiteX10" fmla="*/ 158263 w 5468347"/>
              <a:gd name="connsiteY10" fmla="*/ 615914 h 1582918"/>
              <a:gd name="connsiteX11" fmla="*/ 231087 w 5468347"/>
              <a:gd name="connsiteY11" fmla="*/ 457382 h 1582918"/>
              <a:gd name="connsiteX12" fmla="*/ 1414 w 5468347"/>
              <a:gd name="connsiteY12" fmla="*/ 410090 h 1582918"/>
              <a:gd name="connsiteX13" fmla="*/ 417937 w 5468347"/>
              <a:gd name="connsiteY13" fmla="*/ 270533 h 1582918"/>
              <a:gd name="connsiteX14" fmla="*/ 1051890 w 5468347"/>
              <a:gd name="connsiteY14" fmla="*/ 437363 h 1582918"/>
              <a:gd name="connsiteX15" fmla="*/ 1549535 w 5468347"/>
              <a:gd name="connsiteY15" fmla="*/ 367846 h 1582918"/>
              <a:gd name="connsiteX16" fmla="*/ 1138815 w 5468347"/>
              <a:gd name="connsiteY16" fmla="*/ 345621 h 1582918"/>
              <a:gd name="connsiteX17" fmla="*/ 991889 w 5468347"/>
              <a:gd name="connsiteY17" fmla="*/ 115890 h 1582918"/>
              <a:gd name="connsiteX18" fmla="*/ 1647486 w 5468347"/>
              <a:gd name="connsiteY18" fmla="*/ 92040 h 1582918"/>
              <a:gd name="connsiteX19" fmla="*/ 2035402 w 5468347"/>
              <a:gd name="connsiteY19" fmla="*/ 849 h 1582918"/>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3631596 w 5468347"/>
              <a:gd name="connsiteY4" fmla="*/ 1574966 h 1582918"/>
              <a:gd name="connsiteX5" fmla="*/ 3214235 w 5468347"/>
              <a:gd name="connsiteY5" fmla="*/ 1161143 h 1582918"/>
              <a:gd name="connsiteX6" fmla="*/ 2448153 w 5468347"/>
              <a:gd name="connsiteY6" fmla="*/ 854408 h 1582918"/>
              <a:gd name="connsiteX7" fmla="*/ 1572398 w 5468347"/>
              <a:gd name="connsiteY7" fmla="*/ 937852 h 1582918"/>
              <a:gd name="connsiteX8" fmla="*/ 1281447 w 5468347"/>
              <a:gd name="connsiteY8" fmla="*/ 827716 h 1582918"/>
              <a:gd name="connsiteX9" fmla="*/ 158263 w 5468347"/>
              <a:gd name="connsiteY9" fmla="*/ 615914 h 1582918"/>
              <a:gd name="connsiteX10" fmla="*/ 231087 w 5468347"/>
              <a:gd name="connsiteY10" fmla="*/ 457382 h 1582918"/>
              <a:gd name="connsiteX11" fmla="*/ 1414 w 5468347"/>
              <a:gd name="connsiteY11" fmla="*/ 410090 h 1582918"/>
              <a:gd name="connsiteX12" fmla="*/ 417937 w 5468347"/>
              <a:gd name="connsiteY12" fmla="*/ 270533 h 1582918"/>
              <a:gd name="connsiteX13" fmla="*/ 1051890 w 5468347"/>
              <a:gd name="connsiteY13" fmla="*/ 437363 h 1582918"/>
              <a:gd name="connsiteX14" fmla="*/ 1549535 w 5468347"/>
              <a:gd name="connsiteY14" fmla="*/ 367846 h 1582918"/>
              <a:gd name="connsiteX15" fmla="*/ 1138815 w 5468347"/>
              <a:gd name="connsiteY15" fmla="*/ 345621 h 1582918"/>
              <a:gd name="connsiteX16" fmla="*/ 991889 w 5468347"/>
              <a:gd name="connsiteY16" fmla="*/ 115890 h 1582918"/>
              <a:gd name="connsiteX17" fmla="*/ 1647486 w 5468347"/>
              <a:gd name="connsiteY17" fmla="*/ 92040 h 1582918"/>
              <a:gd name="connsiteX18" fmla="*/ 2035402 w 5468347"/>
              <a:gd name="connsiteY18" fmla="*/ 849 h 1582918"/>
              <a:gd name="connsiteX0" fmla="*/ 2035402 w 5468347"/>
              <a:gd name="connsiteY0" fmla="*/ 849 h 1582918"/>
              <a:gd name="connsiteX1" fmla="*/ 2596704 w 5468347"/>
              <a:gd name="connsiteY1" fmla="*/ 141538 h 1582918"/>
              <a:gd name="connsiteX2" fmla="*/ 3488648 w 5468347"/>
              <a:gd name="connsiteY2" fmla="*/ 570305 h 1582918"/>
              <a:gd name="connsiteX3" fmla="*/ 5468347 w 5468347"/>
              <a:gd name="connsiteY3" fmla="*/ 1582918 h 1582918"/>
              <a:gd name="connsiteX4" fmla="*/ 4021210 w 5468347"/>
              <a:gd name="connsiteY4" fmla="*/ 1574966 h 1582918"/>
              <a:gd name="connsiteX5" fmla="*/ 3214235 w 5468347"/>
              <a:gd name="connsiteY5" fmla="*/ 1161143 h 1582918"/>
              <a:gd name="connsiteX6" fmla="*/ 2448153 w 5468347"/>
              <a:gd name="connsiteY6" fmla="*/ 854408 h 1582918"/>
              <a:gd name="connsiteX7" fmla="*/ 1572398 w 5468347"/>
              <a:gd name="connsiteY7" fmla="*/ 937852 h 1582918"/>
              <a:gd name="connsiteX8" fmla="*/ 1281447 w 5468347"/>
              <a:gd name="connsiteY8" fmla="*/ 827716 h 1582918"/>
              <a:gd name="connsiteX9" fmla="*/ 158263 w 5468347"/>
              <a:gd name="connsiteY9" fmla="*/ 615914 h 1582918"/>
              <a:gd name="connsiteX10" fmla="*/ 231087 w 5468347"/>
              <a:gd name="connsiteY10" fmla="*/ 457382 h 1582918"/>
              <a:gd name="connsiteX11" fmla="*/ 1414 w 5468347"/>
              <a:gd name="connsiteY11" fmla="*/ 410090 h 1582918"/>
              <a:gd name="connsiteX12" fmla="*/ 417937 w 5468347"/>
              <a:gd name="connsiteY12" fmla="*/ 270533 h 1582918"/>
              <a:gd name="connsiteX13" fmla="*/ 1051890 w 5468347"/>
              <a:gd name="connsiteY13" fmla="*/ 437363 h 1582918"/>
              <a:gd name="connsiteX14" fmla="*/ 1549535 w 5468347"/>
              <a:gd name="connsiteY14" fmla="*/ 367846 h 1582918"/>
              <a:gd name="connsiteX15" fmla="*/ 1138815 w 5468347"/>
              <a:gd name="connsiteY15" fmla="*/ 345621 h 1582918"/>
              <a:gd name="connsiteX16" fmla="*/ 991889 w 5468347"/>
              <a:gd name="connsiteY16" fmla="*/ 115890 h 1582918"/>
              <a:gd name="connsiteX17" fmla="*/ 1647486 w 5468347"/>
              <a:gd name="connsiteY17" fmla="*/ 92040 h 1582918"/>
              <a:gd name="connsiteX18" fmla="*/ 2035402 w 5468347"/>
              <a:gd name="connsiteY18" fmla="*/ 849 h 1582918"/>
              <a:gd name="connsiteX0" fmla="*/ 2035402 w 5468347"/>
              <a:gd name="connsiteY0" fmla="*/ 849 h 1590869"/>
              <a:gd name="connsiteX1" fmla="*/ 2596704 w 5468347"/>
              <a:gd name="connsiteY1" fmla="*/ 141538 h 1590869"/>
              <a:gd name="connsiteX2" fmla="*/ 3488648 w 5468347"/>
              <a:gd name="connsiteY2" fmla="*/ 570305 h 1590869"/>
              <a:gd name="connsiteX3" fmla="*/ 5468347 w 5468347"/>
              <a:gd name="connsiteY3" fmla="*/ 1582918 h 1590869"/>
              <a:gd name="connsiteX4" fmla="*/ 3862184 w 5468347"/>
              <a:gd name="connsiteY4" fmla="*/ 1590869 h 1590869"/>
              <a:gd name="connsiteX5" fmla="*/ 3214235 w 5468347"/>
              <a:gd name="connsiteY5" fmla="*/ 1161143 h 1590869"/>
              <a:gd name="connsiteX6" fmla="*/ 2448153 w 5468347"/>
              <a:gd name="connsiteY6" fmla="*/ 854408 h 1590869"/>
              <a:gd name="connsiteX7" fmla="*/ 1572398 w 5468347"/>
              <a:gd name="connsiteY7" fmla="*/ 937852 h 1590869"/>
              <a:gd name="connsiteX8" fmla="*/ 1281447 w 5468347"/>
              <a:gd name="connsiteY8" fmla="*/ 827716 h 1590869"/>
              <a:gd name="connsiteX9" fmla="*/ 158263 w 5468347"/>
              <a:gd name="connsiteY9" fmla="*/ 615914 h 1590869"/>
              <a:gd name="connsiteX10" fmla="*/ 231087 w 5468347"/>
              <a:gd name="connsiteY10" fmla="*/ 457382 h 1590869"/>
              <a:gd name="connsiteX11" fmla="*/ 1414 w 5468347"/>
              <a:gd name="connsiteY11" fmla="*/ 410090 h 1590869"/>
              <a:gd name="connsiteX12" fmla="*/ 417937 w 5468347"/>
              <a:gd name="connsiteY12" fmla="*/ 270533 h 1590869"/>
              <a:gd name="connsiteX13" fmla="*/ 1051890 w 5468347"/>
              <a:gd name="connsiteY13" fmla="*/ 437363 h 1590869"/>
              <a:gd name="connsiteX14" fmla="*/ 1549535 w 5468347"/>
              <a:gd name="connsiteY14" fmla="*/ 367846 h 1590869"/>
              <a:gd name="connsiteX15" fmla="*/ 1138815 w 5468347"/>
              <a:gd name="connsiteY15" fmla="*/ 345621 h 1590869"/>
              <a:gd name="connsiteX16" fmla="*/ 991889 w 5468347"/>
              <a:gd name="connsiteY16" fmla="*/ 115890 h 1590869"/>
              <a:gd name="connsiteX17" fmla="*/ 1647486 w 5468347"/>
              <a:gd name="connsiteY17" fmla="*/ 92040 h 1590869"/>
              <a:gd name="connsiteX18" fmla="*/ 2035402 w 5468347"/>
              <a:gd name="connsiteY18" fmla="*/ 849 h 1590869"/>
              <a:gd name="connsiteX0" fmla="*/ 2035402 w 5468347"/>
              <a:gd name="connsiteY0" fmla="*/ 849 h 1590869"/>
              <a:gd name="connsiteX1" fmla="*/ 2596704 w 5468347"/>
              <a:gd name="connsiteY1" fmla="*/ 141538 h 1590869"/>
              <a:gd name="connsiteX2" fmla="*/ 3488648 w 5468347"/>
              <a:gd name="connsiteY2" fmla="*/ 570305 h 1590869"/>
              <a:gd name="connsiteX3" fmla="*/ 5468347 w 5468347"/>
              <a:gd name="connsiteY3" fmla="*/ 1582918 h 1590869"/>
              <a:gd name="connsiteX4" fmla="*/ 3862184 w 5468347"/>
              <a:gd name="connsiteY4" fmla="*/ 1590869 h 1590869"/>
              <a:gd name="connsiteX5" fmla="*/ 3214235 w 5468347"/>
              <a:gd name="connsiteY5" fmla="*/ 1161143 h 1590869"/>
              <a:gd name="connsiteX6" fmla="*/ 2448153 w 5468347"/>
              <a:gd name="connsiteY6" fmla="*/ 854408 h 1590869"/>
              <a:gd name="connsiteX7" fmla="*/ 1572398 w 5468347"/>
              <a:gd name="connsiteY7" fmla="*/ 937852 h 1590869"/>
              <a:gd name="connsiteX8" fmla="*/ 1281447 w 5468347"/>
              <a:gd name="connsiteY8" fmla="*/ 827716 h 1590869"/>
              <a:gd name="connsiteX9" fmla="*/ 158263 w 5468347"/>
              <a:gd name="connsiteY9" fmla="*/ 615914 h 1590869"/>
              <a:gd name="connsiteX10" fmla="*/ 231087 w 5468347"/>
              <a:gd name="connsiteY10" fmla="*/ 457382 h 1590869"/>
              <a:gd name="connsiteX11" fmla="*/ 1414 w 5468347"/>
              <a:gd name="connsiteY11" fmla="*/ 410090 h 1590869"/>
              <a:gd name="connsiteX12" fmla="*/ 417937 w 5468347"/>
              <a:gd name="connsiteY12" fmla="*/ 270533 h 1590869"/>
              <a:gd name="connsiteX13" fmla="*/ 1051890 w 5468347"/>
              <a:gd name="connsiteY13" fmla="*/ 437363 h 1590869"/>
              <a:gd name="connsiteX14" fmla="*/ 1549535 w 5468347"/>
              <a:gd name="connsiteY14" fmla="*/ 367846 h 1590869"/>
              <a:gd name="connsiteX15" fmla="*/ 1138815 w 5468347"/>
              <a:gd name="connsiteY15" fmla="*/ 345621 h 1590869"/>
              <a:gd name="connsiteX16" fmla="*/ 991889 w 5468347"/>
              <a:gd name="connsiteY16" fmla="*/ 115890 h 1590869"/>
              <a:gd name="connsiteX17" fmla="*/ 1647486 w 5468347"/>
              <a:gd name="connsiteY17" fmla="*/ 92040 h 1590869"/>
              <a:gd name="connsiteX18" fmla="*/ 2035402 w 5468347"/>
              <a:gd name="connsiteY18" fmla="*/ 849 h 159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68347" h="1590869">
                <a:moveTo>
                  <a:pt x="2035402" y="849"/>
                </a:moveTo>
                <a:cubicBezTo>
                  <a:pt x="2197434" y="-5873"/>
                  <a:pt x="2388365" y="26053"/>
                  <a:pt x="2596704" y="141538"/>
                </a:cubicBezTo>
                <a:cubicBezTo>
                  <a:pt x="2882877" y="296530"/>
                  <a:pt x="3113344" y="409742"/>
                  <a:pt x="3488648" y="570305"/>
                </a:cubicBezTo>
                <a:lnTo>
                  <a:pt x="5468347" y="1582918"/>
                </a:lnTo>
                <a:lnTo>
                  <a:pt x="3862184" y="1590869"/>
                </a:lnTo>
                <a:cubicBezTo>
                  <a:pt x="3609095" y="1421123"/>
                  <a:pt x="3449907" y="1283886"/>
                  <a:pt x="3214235" y="1161143"/>
                </a:cubicBezTo>
                <a:cubicBezTo>
                  <a:pt x="2978563" y="1038400"/>
                  <a:pt x="2766821" y="883267"/>
                  <a:pt x="2448153" y="854408"/>
                </a:cubicBezTo>
                <a:cubicBezTo>
                  <a:pt x="2143410" y="808837"/>
                  <a:pt x="1776133" y="951121"/>
                  <a:pt x="1572398" y="937852"/>
                </a:cubicBezTo>
                <a:cubicBezTo>
                  <a:pt x="1505125" y="926208"/>
                  <a:pt x="1357077" y="858858"/>
                  <a:pt x="1281447" y="827716"/>
                </a:cubicBezTo>
                <a:cubicBezTo>
                  <a:pt x="885698" y="751545"/>
                  <a:pt x="570724" y="664232"/>
                  <a:pt x="158263" y="615914"/>
                </a:cubicBezTo>
                <a:cubicBezTo>
                  <a:pt x="86907" y="604850"/>
                  <a:pt x="149248" y="490730"/>
                  <a:pt x="231087" y="457382"/>
                </a:cubicBezTo>
                <a:lnTo>
                  <a:pt x="1414" y="410090"/>
                </a:lnTo>
                <a:cubicBezTo>
                  <a:pt x="-19437" y="255872"/>
                  <a:pt x="193679" y="238135"/>
                  <a:pt x="417937" y="270533"/>
                </a:cubicBezTo>
                <a:cubicBezTo>
                  <a:pt x="654322" y="317787"/>
                  <a:pt x="815504" y="362256"/>
                  <a:pt x="1051890" y="437363"/>
                </a:cubicBezTo>
                <a:cubicBezTo>
                  <a:pt x="1217771" y="414191"/>
                  <a:pt x="1436574" y="452295"/>
                  <a:pt x="1549535" y="367846"/>
                </a:cubicBezTo>
                <a:cubicBezTo>
                  <a:pt x="1412629" y="360438"/>
                  <a:pt x="1256225" y="378097"/>
                  <a:pt x="1138815" y="345621"/>
                </a:cubicBezTo>
                <a:cubicBezTo>
                  <a:pt x="1000710" y="335892"/>
                  <a:pt x="896026" y="181325"/>
                  <a:pt x="991889" y="115890"/>
                </a:cubicBezTo>
                <a:cubicBezTo>
                  <a:pt x="1199280" y="54090"/>
                  <a:pt x="1518085" y="131556"/>
                  <a:pt x="1647486" y="92040"/>
                </a:cubicBezTo>
                <a:cubicBezTo>
                  <a:pt x="1740234" y="52939"/>
                  <a:pt x="1873369" y="7571"/>
                  <a:pt x="2035402" y="849"/>
                </a:cubicBezTo>
                <a:close/>
              </a:path>
            </a:pathLst>
          </a:cu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nvGrpSpPr>
          <p:cNvPr id="64" name="Group 25">
            <a:extLst>
              <a:ext uri="{FF2B5EF4-FFF2-40B4-BE49-F238E27FC236}">
                <a16:creationId xmlns="" xmlns:a16="http://schemas.microsoft.com/office/drawing/2014/main" id="{00890B7F-1ACC-4E54-99DA-B7ADDFB7CEA5}"/>
              </a:ext>
            </a:extLst>
          </p:cNvPr>
          <p:cNvGrpSpPr/>
          <p:nvPr/>
        </p:nvGrpSpPr>
        <p:grpSpPr>
          <a:xfrm>
            <a:off x="5663230" y="1991851"/>
            <a:ext cx="2464138" cy="3943066"/>
            <a:chOff x="4722461" y="1907611"/>
            <a:chExt cx="2138040" cy="3421250"/>
          </a:xfrm>
        </p:grpSpPr>
        <p:grpSp>
          <p:nvGrpSpPr>
            <p:cNvPr id="65" name="Group 23">
              <a:extLst>
                <a:ext uri="{FF2B5EF4-FFF2-40B4-BE49-F238E27FC236}">
                  <a16:creationId xmlns="" xmlns:a16="http://schemas.microsoft.com/office/drawing/2014/main" id="{30172C65-09C2-496D-99B8-4F3F4CB081D5}"/>
                </a:ext>
              </a:extLst>
            </p:cNvPr>
            <p:cNvGrpSpPr/>
            <p:nvPr/>
          </p:nvGrpSpPr>
          <p:grpSpPr>
            <a:xfrm>
              <a:off x="4722461" y="2154570"/>
              <a:ext cx="1410284" cy="2457710"/>
              <a:chOff x="4764849" y="1896442"/>
              <a:chExt cx="1630399" cy="2841304"/>
            </a:xfrm>
          </p:grpSpPr>
          <p:sp>
            <p:nvSpPr>
              <p:cNvPr id="82" name="Rectangle 15">
                <a:extLst>
                  <a:ext uri="{FF2B5EF4-FFF2-40B4-BE49-F238E27FC236}">
                    <a16:creationId xmlns="" xmlns:a16="http://schemas.microsoft.com/office/drawing/2014/main" id="{CBAFF055-08F7-4463-8239-926CC97B6919}"/>
                  </a:ext>
                </a:extLst>
              </p:cNvPr>
              <p:cNvSpPr/>
              <p:nvPr/>
            </p:nvSpPr>
            <p:spPr>
              <a:xfrm rot="2633242">
                <a:off x="5392926" y="3840524"/>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nvGrpSpPr>
              <p:cNvPr id="78" name="Group 88">
                <a:extLst>
                  <a:ext uri="{FF2B5EF4-FFF2-40B4-BE49-F238E27FC236}">
                    <a16:creationId xmlns="" xmlns:a16="http://schemas.microsoft.com/office/drawing/2014/main" id="{F279B65D-37E5-493D-8D42-EFD547B4433D}"/>
                  </a:ext>
                </a:extLst>
              </p:cNvPr>
              <p:cNvGrpSpPr/>
              <p:nvPr/>
            </p:nvGrpSpPr>
            <p:grpSpPr>
              <a:xfrm rot="5400000">
                <a:off x="4707913" y="1953378"/>
                <a:ext cx="1744272" cy="1630399"/>
                <a:chOff x="2827731" y="1829193"/>
                <a:chExt cx="1744272" cy="1630399"/>
              </a:xfrm>
            </p:grpSpPr>
            <p:sp>
              <p:nvSpPr>
                <p:cNvPr id="79" name="Rectangle 15">
                  <a:extLst>
                    <a:ext uri="{FF2B5EF4-FFF2-40B4-BE49-F238E27FC236}">
                      <a16:creationId xmlns="" xmlns:a16="http://schemas.microsoft.com/office/drawing/2014/main" id="{BCA1DCE0-037F-4B57-9523-F02587E44E50}"/>
                    </a:ext>
                  </a:extLst>
                </p:cNvPr>
                <p:cNvSpPr/>
                <p:nvPr/>
              </p:nvSpPr>
              <p:spPr>
                <a:xfrm rot="16200000">
                  <a:off x="3658606" y="1845368"/>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80" name="Rectangle 15">
                  <a:extLst>
                    <a:ext uri="{FF2B5EF4-FFF2-40B4-BE49-F238E27FC236}">
                      <a16:creationId xmlns="" xmlns:a16="http://schemas.microsoft.com/office/drawing/2014/main" id="{3C7E8771-835B-4428-BBC0-072E25C3CD29}"/>
                    </a:ext>
                  </a:extLst>
                </p:cNvPr>
                <p:cNvSpPr/>
                <p:nvPr/>
              </p:nvSpPr>
              <p:spPr>
                <a:xfrm rot="13433242">
                  <a:off x="2827731" y="2562370"/>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sp>
          <p:nvSpPr>
            <p:cNvPr id="71" name="Oval 97">
              <a:extLst>
                <a:ext uri="{FF2B5EF4-FFF2-40B4-BE49-F238E27FC236}">
                  <a16:creationId xmlns="" xmlns:a16="http://schemas.microsoft.com/office/drawing/2014/main" id="{EE7E0586-516A-4321-B83B-0C01156A776F}"/>
                </a:ext>
              </a:extLst>
            </p:cNvPr>
            <p:cNvSpPr/>
            <p:nvPr/>
          </p:nvSpPr>
          <p:spPr>
            <a:xfrm>
              <a:off x="5686583" y="4708442"/>
              <a:ext cx="620419" cy="62041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72" name="Oval 98">
              <a:extLst>
                <a:ext uri="{FF2B5EF4-FFF2-40B4-BE49-F238E27FC236}">
                  <a16:creationId xmlns="" xmlns:a16="http://schemas.microsoft.com/office/drawing/2014/main" id="{DDEE27CE-DC1F-4EE6-AD33-AB3A98B32656}"/>
                </a:ext>
              </a:extLst>
            </p:cNvPr>
            <p:cNvSpPr/>
            <p:nvPr/>
          </p:nvSpPr>
          <p:spPr>
            <a:xfrm>
              <a:off x="6240082" y="3275308"/>
              <a:ext cx="620419" cy="6204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73" name="Oval 99">
              <a:extLst>
                <a:ext uri="{FF2B5EF4-FFF2-40B4-BE49-F238E27FC236}">
                  <a16:creationId xmlns="" xmlns:a16="http://schemas.microsoft.com/office/drawing/2014/main" id="{02371014-44BF-44E6-A4F4-603189784855}"/>
                </a:ext>
              </a:extLst>
            </p:cNvPr>
            <p:cNvSpPr/>
            <p:nvPr/>
          </p:nvSpPr>
          <p:spPr>
            <a:xfrm>
              <a:off x="5577548" y="1907611"/>
              <a:ext cx="620419" cy="62041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
        <p:nvSpPr>
          <p:cNvPr id="96" name="Isosceles Triangle 8">
            <a:extLst>
              <a:ext uri="{FF2B5EF4-FFF2-40B4-BE49-F238E27FC236}">
                <a16:creationId xmlns="" xmlns:a16="http://schemas.microsoft.com/office/drawing/2014/main" id="{A8B05EEE-9D82-41DB-B0FF-9125F242A4CD}"/>
              </a:ext>
            </a:extLst>
          </p:cNvPr>
          <p:cNvSpPr/>
          <p:nvPr/>
        </p:nvSpPr>
        <p:spPr>
          <a:xfrm rot="16200000">
            <a:off x="7651454" y="3765183"/>
            <a:ext cx="265227" cy="316221"/>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sp>
        <p:nvSpPr>
          <p:cNvPr id="97" name="Oval 7">
            <a:extLst>
              <a:ext uri="{FF2B5EF4-FFF2-40B4-BE49-F238E27FC236}">
                <a16:creationId xmlns="" xmlns:a16="http://schemas.microsoft.com/office/drawing/2014/main" id="{1A1C06F3-C448-4EE2-AA20-AF61405BFD4B}"/>
              </a:ext>
            </a:extLst>
          </p:cNvPr>
          <p:cNvSpPr/>
          <p:nvPr/>
        </p:nvSpPr>
        <p:spPr>
          <a:xfrm>
            <a:off x="6984047" y="5461416"/>
            <a:ext cx="281290" cy="281290"/>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sp>
        <p:nvSpPr>
          <p:cNvPr id="98" name="Rounded Rectangle 7">
            <a:extLst>
              <a:ext uri="{FF2B5EF4-FFF2-40B4-BE49-F238E27FC236}">
                <a16:creationId xmlns="" xmlns:a16="http://schemas.microsoft.com/office/drawing/2014/main" id="{33C0B687-CEFD-4209-AA99-9120825B2193}"/>
              </a:ext>
            </a:extLst>
          </p:cNvPr>
          <p:cNvSpPr>
            <a:spLocks noChangeAspect="1"/>
          </p:cNvSpPr>
          <p:nvPr/>
        </p:nvSpPr>
        <p:spPr>
          <a:xfrm>
            <a:off x="6882469" y="2190242"/>
            <a:ext cx="288000" cy="248540"/>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nvGrpSpPr>
          <p:cNvPr id="99" name="Group 103">
            <a:extLst>
              <a:ext uri="{FF2B5EF4-FFF2-40B4-BE49-F238E27FC236}">
                <a16:creationId xmlns="" xmlns:a16="http://schemas.microsoft.com/office/drawing/2014/main" id="{FDD03733-EAE7-4777-BA81-2F11164A64C4}"/>
              </a:ext>
            </a:extLst>
          </p:cNvPr>
          <p:cNvGrpSpPr/>
          <p:nvPr/>
        </p:nvGrpSpPr>
        <p:grpSpPr>
          <a:xfrm>
            <a:off x="7561872" y="1601014"/>
            <a:ext cx="4445643" cy="1295057"/>
            <a:chOff x="4965551" y="1783849"/>
            <a:chExt cx="1780587" cy="907029"/>
          </a:xfrm>
        </p:grpSpPr>
        <p:sp>
          <p:nvSpPr>
            <p:cNvPr id="100" name="TextBox 99">
              <a:extLst>
                <a:ext uri="{FF2B5EF4-FFF2-40B4-BE49-F238E27FC236}">
                  <a16:creationId xmlns="" xmlns:a16="http://schemas.microsoft.com/office/drawing/2014/main" id="{1CF71E04-BB2A-480F-99C5-2D7E5222FDA0}"/>
                </a:ext>
              </a:extLst>
            </p:cNvPr>
            <p:cNvSpPr txBox="1"/>
            <p:nvPr/>
          </p:nvSpPr>
          <p:spPr>
            <a:xfrm>
              <a:off x="4965551" y="1979530"/>
              <a:ext cx="1780587" cy="711348"/>
            </a:xfrm>
            <a:prstGeom prst="rect">
              <a:avLst/>
            </a:prstGeom>
            <a:noFill/>
          </p:spPr>
          <p:txBody>
            <a:bodyPr wrap="square" rtlCol="0">
              <a:spAutoFit/>
            </a:bodyPr>
            <a:lstStyle/>
            <a:p>
              <a:r>
                <a:rPr lang="fi-FI" sz="2000" dirty="0"/>
                <a:t>merupakan salah satu upaya dalam konservasi keanekaragaman hayati serta ekosistemnya</a:t>
              </a:r>
              <a:endParaRPr lang="ko-KR" altLang="en-US" sz="2000" dirty="0">
                <a:cs typeface="Arial" pitchFamily="34" charset="0"/>
              </a:endParaRPr>
            </a:p>
          </p:txBody>
        </p:sp>
        <p:sp>
          <p:nvSpPr>
            <p:cNvPr id="101" name="TextBox 100">
              <a:extLst>
                <a:ext uri="{FF2B5EF4-FFF2-40B4-BE49-F238E27FC236}">
                  <a16:creationId xmlns="" xmlns:a16="http://schemas.microsoft.com/office/drawing/2014/main" id="{56089124-7315-46B0-90D8-B72F043C801F}"/>
                </a:ext>
              </a:extLst>
            </p:cNvPr>
            <p:cNvSpPr txBox="1"/>
            <p:nvPr/>
          </p:nvSpPr>
          <p:spPr>
            <a:xfrm>
              <a:off x="4965551" y="1783849"/>
              <a:ext cx="1780587" cy="280228"/>
            </a:xfrm>
            <a:prstGeom prst="rect">
              <a:avLst/>
            </a:prstGeom>
            <a:noFill/>
          </p:spPr>
          <p:txBody>
            <a:bodyPr wrap="square" rtlCol="0">
              <a:spAutoFit/>
            </a:bodyPr>
            <a:lstStyle/>
            <a:p>
              <a:r>
                <a:rPr lang="en-US" altLang="ko-KR" sz="2000" b="1" dirty="0" err="1" smtClean="0">
                  <a:cs typeface="Arial" pitchFamily="34" charset="0"/>
                </a:rPr>
                <a:t>Penger</a:t>
              </a:r>
              <a:r>
                <a:rPr lang="id-ID" altLang="ko-KR" sz="2000" b="1" dirty="0" smtClean="0">
                  <a:cs typeface="Arial" pitchFamily="34" charset="0"/>
                </a:rPr>
                <a:t>ti</a:t>
              </a:r>
              <a:r>
                <a:rPr lang="en-US" altLang="ko-KR" sz="2000" b="1" dirty="0" smtClean="0">
                  <a:cs typeface="Arial" pitchFamily="34" charset="0"/>
                </a:rPr>
                <a:t>an</a:t>
              </a:r>
              <a:endParaRPr lang="ko-KR" altLang="en-US" sz="2000" b="1" dirty="0">
                <a:cs typeface="Arial" pitchFamily="34" charset="0"/>
              </a:endParaRPr>
            </a:p>
          </p:txBody>
        </p:sp>
      </p:grpSp>
      <p:grpSp>
        <p:nvGrpSpPr>
          <p:cNvPr id="102" name="Group 106">
            <a:extLst>
              <a:ext uri="{FF2B5EF4-FFF2-40B4-BE49-F238E27FC236}">
                <a16:creationId xmlns="" xmlns:a16="http://schemas.microsoft.com/office/drawing/2014/main" id="{B36BE385-96DE-4037-8DE1-602331ABC3F0}"/>
              </a:ext>
            </a:extLst>
          </p:cNvPr>
          <p:cNvGrpSpPr/>
          <p:nvPr/>
        </p:nvGrpSpPr>
        <p:grpSpPr>
          <a:xfrm>
            <a:off x="8165200" y="2848836"/>
            <a:ext cx="4026800" cy="2497735"/>
            <a:chOff x="4965551" y="1659400"/>
            <a:chExt cx="1780587" cy="3186093"/>
          </a:xfrm>
        </p:grpSpPr>
        <p:sp>
          <p:nvSpPr>
            <p:cNvPr id="103" name="TextBox 102">
              <a:extLst>
                <a:ext uri="{FF2B5EF4-FFF2-40B4-BE49-F238E27FC236}">
                  <a16:creationId xmlns="" xmlns:a16="http://schemas.microsoft.com/office/drawing/2014/main" id="{382F0B2A-0846-4C27-9F65-792965141D94}"/>
                </a:ext>
              </a:extLst>
            </p:cNvPr>
            <p:cNvSpPr txBox="1"/>
            <p:nvPr/>
          </p:nvSpPr>
          <p:spPr>
            <a:xfrm>
              <a:off x="4965551" y="1979530"/>
              <a:ext cx="1780587" cy="2865963"/>
            </a:xfrm>
            <a:prstGeom prst="rect">
              <a:avLst/>
            </a:prstGeom>
            <a:noFill/>
          </p:spPr>
          <p:txBody>
            <a:bodyPr wrap="square" rtlCol="0">
              <a:spAutoFit/>
            </a:bodyPr>
            <a:lstStyle/>
            <a:p>
              <a:pPr marL="228600" indent="-228600">
                <a:buFont typeface="+mj-lt"/>
                <a:buAutoNum type="arabicPeriod"/>
              </a:pPr>
              <a:r>
                <a:rPr lang="en-US" altLang="ko-KR" sz="2000" dirty="0">
                  <a:cs typeface="Arial" pitchFamily="34" charset="0"/>
                </a:rPr>
                <a:t>UU No. 5 </a:t>
              </a:r>
              <a:r>
                <a:rPr lang="en-US" altLang="ko-KR" sz="2000" dirty="0" err="1">
                  <a:cs typeface="Arial" pitchFamily="34" charset="0"/>
                </a:rPr>
                <a:t>Tahun</a:t>
              </a:r>
              <a:r>
                <a:rPr lang="en-US" altLang="ko-KR" sz="2000" dirty="0">
                  <a:cs typeface="Arial" pitchFamily="34" charset="0"/>
                </a:rPr>
                <a:t> 1990 </a:t>
              </a:r>
              <a:r>
                <a:rPr lang="en-US" altLang="ko-KR" sz="2000" dirty="0" err="1">
                  <a:cs typeface="Arial" pitchFamily="34" charset="0"/>
                </a:rPr>
                <a:t>Tentang</a:t>
              </a:r>
              <a:r>
                <a:rPr lang="en-US" altLang="ko-KR" sz="2000" dirty="0">
                  <a:cs typeface="Arial" pitchFamily="34" charset="0"/>
                </a:rPr>
                <a:t> </a:t>
              </a:r>
              <a:r>
                <a:rPr lang="en-US" altLang="ko-KR" sz="2000" dirty="0" err="1">
                  <a:cs typeface="Arial" pitchFamily="34" charset="0"/>
                </a:rPr>
                <a:t>Konservasi</a:t>
              </a:r>
              <a:r>
                <a:rPr lang="en-US" altLang="ko-KR" sz="2000" dirty="0">
                  <a:cs typeface="Arial" pitchFamily="34" charset="0"/>
                </a:rPr>
                <a:t> SDA </a:t>
              </a:r>
              <a:r>
                <a:rPr lang="en-US" altLang="ko-KR" sz="2000" dirty="0" err="1">
                  <a:cs typeface="Arial" pitchFamily="34" charset="0"/>
                </a:rPr>
                <a:t>hayati</a:t>
              </a:r>
              <a:r>
                <a:rPr lang="en-US" altLang="ko-KR" sz="2000" dirty="0">
                  <a:cs typeface="Arial" pitchFamily="34" charset="0"/>
                </a:rPr>
                <a:t> </a:t>
              </a:r>
              <a:r>
                <a:rPr lang="en-US" altLang="ko-KR" sz="2000" dirty="0" err="1">
                  <a:cs typeface="Arial" pitchFamily="34" charset="0"/>
                </a:rPr>
                <a:t>serta</a:t>
              </a:r>
              <a:r>
                <a:rPr lang="en-US" altLang="ko-KR" sz="2000" dirty="0">
                  <a:cs typeface="Arial" pitchFamily="34" charset="0"/>
                </a:rPr>
                <a:t> </a:t>
              </a:r>
              <a:r>
                <a:rPr lang="en-US" altLang="ko-KR" sz="2000" dirty="0" err="1">
                  <a:cs typeface="Arial" pitchFamily="34" charset="0"/>
                </a:rPr>
                <a:t>ekosistemnya</a:t>
              </a:r>
              <a:endParaRPr lang="en-US" altLang="ko-KR" sz="2000" dirty="0">
                <a:cs typeface="Arial" pitchFamily="34" charset="0"/>
              </a:endParaRPr>
            </a:p>
            <a:p>
              <a:pPr marL="228600" indent="-228600">
                <a:buFont typeface="+mj-lt"/>
                <a:buAutoNum type="arabicPeriod"/>
              </a:pPr>
              <a:r>
                <a:rPr lang="en-US" altLang="ko-KR" sz="2000" dirty="0">
                  <a:cs typeface="Arial" pitchFamily="34" charset="0"/>
                </a:rPr>
                <a:t>UU No. 5 </a:t>
              </a:r>
              <a:r>
                <a:rPr lang="en-US" altLang="ko-KR" sz="2000" dirty="0" err="1">
                  <a:cs typeface="Arial" pitchFamily="34" charset="0"/>
                </a:rPr>
                <a:t>Tahun</a:t>
              </a:r>
              <a:r>
                <a:rPr lang="en-US" altLang="ko-KR" sz="2000" dirty="0">
                  <a:cs typeface="Arial" pitchFamily="34" charset="0"/>
                </a:rPr>
                <a:t> 1994 </a:t>
              </a:r>
              <a:r>
                <a:rPr lang="en-US" altLang="ko-KR" sz="2000" dirty="0" err="1">
                  <a:cs typeface="Arial" pitchFamily="34" charset="0"/>
                </a:rPr>
                <a:t>Tentang</a:t>
              </a:r>
              <a:r>
                <a:rPr lang="en-US" altLang="ko-KR" sz="2000" dirty="0">
                  <a:cs typeface="Arial" pitchFamily="34" charset="0"/>
                </a:rPr>
                <a:t> </a:t>
              </a:r>
              <a:r>
                <a:rPr lang="en-US" altLang="ko-KR" sz="2000" dirty="0" err="1">
                  <a:cs typeface="Arial" pitchFamily="34" charset="0"/>
                </a:rPr>
                <a:t>Pengesahan</a:t>
              </a:r>
              <a:r>
                <a:rPr lang="en-US" altLang="ko-KR" sz="2000" dirty="0">
                  <a:cs typeface="Arial" pitchFamily="34" charset="0"/>
                </a:rPr>
                <a:t> </a:t>
              </a:r>
              <a:r>
                <a:rPr lang="en-US" altLang="ko-KR" sz="2000" dirty="0" err="1">
                  <a:cs typeface="Arial" pitchFamily="34" charset="0"/>
                </a:rPr>
                <a:t>Konvensi</a:t>
              </a:r>
              <a:r>
                <a:rPr lang="en-US" altLang="ko-KR" sz="2000" dirty="0">
                  <a:cs typeface="Arial" pitchFamily="34" charset="0"/>
                </a:rPr>
                <a:t> PPB </a:t>
              </a:r>
              <a:r>
                <a:rPr lang="en-US" altLang="ko-KR" sz="2000" dirty="0" err="1">
                  <a:cs typeface="Arial" pitchFamily="34" charset="0"/>
                </a:rPr>
                <a:t>Mengenai</a:t>
              </a:r>
              <a:r>
                <a:rPr lang="en-US" altLang="ko-KR" sz="2000" dirty="0">
                  <a:cs typeface="Arial" pitchFamily="34" charset="0"/>
                </a:rPr>
                <a:t> </a:t>
              </a:r>
              <a:r>
                <a:rPr lang="en-US" altLang="ko-KR" sz="2000" dirty="0" err="1">
                  <a:cs typeface="Arial" pitchFamily="34" charset="0"/>
                </a:rPr>
                <a:t>Kehati</a:t>
              </a:r>
              <a:endParaRPr lang="en-US" altLang="ko-KR" sz="2000" dirty="0">
                <a:cs typeface="Arial" pitchFamily="34" charset="0"/>
              </a:endParaRPr>
            </a:p>
            <a:p>
              <a:pPr marL="228600" indent="-228600">
                <a:buFont typeface="+mj-lt"/>
                <a:buAutoNum type="arabicPeriod"/>
              </a:pPr>
              <a:r>
                <a:rPr lang="en-US" altLang="ko-KR" sz="2000" dirty="0" err="1">
                  <a:cs typeface="Arial" pitchFamily="34" charset="0"/>
                </a:rPr>
                <a:t>Permenhut</a:t>
              </a:r>
              <a:r>
                <a:rPr lang="en-US" altLang="ko-KR" sz="2000" dirty="0">
                  <a:cs typeface="Arial" pitchFamily="34" charset="0"/>
                </a:rPr>
                <a:t> No. 53 </a:t>
              </a:r>
              <a:r>
                <a:rPr lang="en-US" altLang="ko-KR" sz="2000" dirty="0" err="1">
                  <a:cs typeface="Arial" pitchFamily="34" charset="0"/>
                </a:rPr>
                <a:t>Tahun</a:t>
              </a:r>
              <a:r>
                <a:rPr lang="en-US" altLang="ko-KR" sz="2000" dirty="0">
                  <a:cs typeface="Arial" pitchFamily="34" charset="0"/>
                </a:rPr>
                <a:t> 2006 </a:t>
              </a:r>
              <a:endParaRPr lang="ko-KR" altLang="en-US" sz="2000" dirty="0">
                <a:cs typeface="Arial" pitchFamily="34" charset="0"/>
              </a:endParaRPr>
            </a:p>
          </p:txBody>
        </p:sp>
        <p:sp>
          <p:nvSpPr>
            <p:cNvPr id="104" name="TextBox 103">
              <a:extLst>
                <a:ext uri="{FF2B5EF4-FFF2-40B4-BE49-F238E27FC236}">
                  <a16:creationId xmlns="" xmlns:a16="http://schemas.microsoft.com/office/drawing/2014/main" id="{00566BC4-98F6-4D35-A54B-C6595A064F0E}"/>
                </a:ext>
              </a:extLst>
            </p:cNvPr>
            <p:cNvSpPr txBox="1"/>
            <p:nvPr/>
          </p:nvSpPr>
          <p:spPr>
            <a:xfrm>
              <a:off x="4965551" y="1659400"/>
              <a:ext cx="1780587" cy="510377"/>
            </a:xfrm>
            <a:prstGeom prst="rect">
              <a:avLst/>
            </a:prstGeom>
            <a:noFill/>
          </p:spPr>
          <p:txBody>
            <a:bodyPr wrap="square" rtlCol="0">
              <a:spAutoFit/>
            </a:bodyPr>
            <a:lstStyle/>
            <a:p>
              <a:r>
                <a:rPr lang="en-US" altLang="ko-KR" sz="2000" b="1" dirty="0">
                  <a:cs typeface="Arial" pitchFamily="34" charset="0"/>
                </a:rPr>
                <a:t>Dasar </a:t>
              </a:r>
              <a:r>
                <a:rPr lang="en-US" altLang="ko-KR" sz="2000" b="1" dirty="0" err="1">
                  <a:cs typeface="Arial" pitchFamily="34" charset="0"/>
                </a:rPr>
                <a:t>Hukum</a:t>
              </a:r>
              <a:endParaRPr lang="ko-KR" altLang="en-US" sz="2000" b="1" dirty="0">
                <a:cs typeface="Arial" pitchFamily="34" charset="0"/>
              </a:endParaRPr>
            </a:p>
          </p:txBody>
        </p:sp>
      </p:grpSp>
      <p:sp>
        <p:nvSpPr>
          <p:cNvPr id="106" name="TextBox 105">
            <a:extLst>
              <a:ext uri="{FF2B5EF4-FFF2-40B4-BE49-F238E27FC236}">
                <a16:creationId xmlns="" xmlns:a16="http://schemas.microsoft.com/office/drawing/2014/main" id="{53AB6897-CC7E-40E3-BB2F-5D909C6F776C}"/>
              </a:ext>
            </a:extLst>
          </p:cNvPr>
          <p:cNvSpPr txBox="1"/>
          <p:nvPr/>
        </p:nvSpPr>
        <p:spPr>
          <a:xfrm>
            <a:off x="7558182" y="5274587"/>
            <a:ext cx="4633818" cy="1323439"/>
          </a:xfrm>
          <a:prstGeom prst="rect">
            <a:avLst/>
          </a:prstGeom>
          <a:noFill/>
        </p:spPr>
        <p:txBody>
          <a:bodyPr wrap="square" rtlCol="0">
            <a:spAutoFit/>
          </a:bodyPr>
          <a:lstStyle/>
          <a:p>
            <a:r>
              <a:rPr lang="en-US" altLang="ko-KR" sz="2000" dirty="0" err="1">
                <a:cs typeface="Arial" pitchFamily="34" charset="0"/>
              </a:rPr>
              <a:t>Konservasi</a:t>
            </a:r>
            <a:r>
              <a:rPr lang="en-US" altLang="ko-KR" sz="2000" dirty="0">
                <a:cs typeface="Arial" pitchFamily="34" charset="0"/>
              </a:rPr>
              <a:t> </a:t>
            </a:r>
            <a:r>
              <a:rPr lang="en-US" altLang="ko-KR" sz="2000" dirty="0" err="1">
                <a:cs typeface="Arial" pitchFamily="34" charset="0"/>
              </a:rPr>
              <a:t>sumber</a:t>
            </a:r>
            <a:r>
              <a:rPr lang="en-US" altLang="ko-KR" sz="2000" dirty="0">
                <a:cs typeface="Arial" pitchFamily="34" charset="0"/>
              </a:rPr>
              <a:t> </a:t>
            </a:r>
            <a:r>
              <a:rPr lang="en-US" altLang="ko-KR" sz="2000" dirty="0" err="1">
                <a:cs typeface="Arial" pitchFamily="34" charset="0"/>
              </a:rPr>
              <a:t>daya</a:t>
            </a:r>
            <a:r>
              <a:rPr lang="en-US" altLang="ko-KR" sz="2000" dirty="0">
                <a:cs typeface="Arial" pitchFamily="34" charset="0"/>
              </a:rPr>
              <a:t> </a:t>
            </a:r>
            <a:r>
              <a:rPr lang="en-US" altLang="ko-KR" sz="2000" dirty="0" err="1">
                <a:cs typeface="Arial" pitchFamily="34" charset="0"/>
              </a:rPr>
              <a:t>alam</a:t>
            </a:r>
            <a:r>
              <a:rPr lang="en-US" altLang="ko-KR" sz="2000" dirty="0">
                <a:cs typeface="Arial" pitchFamily="34" charset="0"/>
              </a:rPr>
              <a:t> </a:t>
            </a:r>
            <a:r>
              <a:rPr lang="en-US" altLang="ko-KR" sz="2000" dirty="0" err="1">
                <a:cs typeface="Arial" pitchFamily="34" charset="0"/>
              </a:rPr>
              <a:t>hayati</a:t>
            </a:r>
            <a:r>
              <a:rPr lang="en-US" altLang="ko-KR" sz="2000" dirty="0">
                <a:cs typeface="Arial" pitchFamily="34" charset="0"/>
              </a:rPr>
              <a:t> dan </a:t>
            </a:r>
            <a:r>
              <a:rPr lang="en-US" altLang="ko-KR" sz="2000" dirty="0" err="1">
                <a:cs typeface="Arial" pitchFamily="34" charset="0"/>
              </a:rPr>
              <a:t>ekosistemnya</a:t>
            </a:r>
            <a:r>
              <a:rPr lang="en-US" altLang="ko-KR" sz="2000" dirty="0">
                <a:cs typeface="Arial" pitchFamily="34" charset="0"/>
              </a:rPr>
              <a:t> </a:t>
            </a:r>
            <a:r>
              <a:rPr lang="en-US" altLang="ko-KR" sz="2000" dirty="0" err="1">
                <a:cs typeface="Arial" pitchFamily="34" charset="0"/>
              </a:rPr>
              <a:t>merupakan</a:t>
            </a:r>
            <a:r>
              <a:rPr lang="en-US" altLang="ko-KR" sz="2000" dirty="0">
                <a:cs typeface="Arial" pitchFamily="34" charset="0"/>
              </a:rPr>
              <a:t> </a:t>
            </a:r>
            <a:r>
              <a:rPr lang="en-US" altLang="ko-KR" sz="2000" dirty="0" err="1">
                <a:cs typeface="Arial" pitchFamily="34" charset="0"/>
              </a:rPr>
              <a:t>tanggung</a:t>
            </a:r>
            <a:r>
              <a:rPr lang="en-US" altLang="ko-KR" sz="2000" dirty="0">
                <a:cs typeface="Arial" pitchFamily="34" charset="0"/>
              </a:rPr>
              <a:t> </a:t>
            </a:r>
            <a:r>
              <a:rPr lang="en-US" altLang="ko-KR" sz="2000" dirty="0" err="1">
                <a:cs typeface="Arial" pitchFamily="34" charset="0"/>
              </a:rPr>
              <a:t>jawab</a:t>
            </a:r>
            <a:r>
              <a:rPr lang="en-US" altLang="ko-KR" sz="2000" dirty="0">
                <a:cs typeface="Arial" pitchFamily="34" charset="0"/>
              </a:rPr>
              <a:t> dan </a:t>
            </a:r>
            <a:r>
              <a:rPr lang="en-US" altLang="ko-KR" sz="2000" dirty="0" err="1">
                <a:cs typeface="Arial" pitchFamily="34" charset="0"/>
              </a:rPr>
              <a:t>kewajiban</a:t>
            </a:r>
            <a:r>
              <a:rPr lang="en-US" altLang="ko-KR" sz="2000" dirty="0">
                <a:cs typeface="Arial" pitchFamily="34" charset="0"/>
              </a:rPr>
              <a:t> </a:t>
            </a:r>
            <a:r>
              <a:rPr lang="en-US" altLang="ko-KR" sz="2000" dirty="0" err="1">
                <a:cs typeface="Arial" pitchFamily="34" charset="0"/>
              </a:rPr>
              <a:t>Pemerintah</a:t>
            </a:r>
            <a:r>
              <a:rPr lang="en-US" altLang="ko-KR" sz="2000" dirty="0">
                <a:cs typeface="Arial" pitchFamily="34" charset="0"/>
              </a:rPr>
              <a:t> </a:t>
            </a:r>
            <a:r>
              <a:rPr lang="en-US" altLang="ko-KR" sz="2000" dirty="0" err="1">
                <a:cs typeface="Arial" pitchFamily="34" charset="0"/>
              </a:rPr>
              <a:t>serta</a:t>
            </a:r>
            <a:r>
              <a:rPr lang="en-US" altLang="ko-KR" sz="2000" dirty="0">
                <a:cs typeface="Arial" pitchFamily="34" charset="0"/>
              </a:rPr>
              <a:t> </a:t>
            </a:r>
            <a:r>
              <a:rPr lang="en-US" altLang="ko-KR" sz="2000" dirty="0" err="1">
                <a:cs typeface="Arial" pitchFamily="34" charset="0"/>
              </a:rPr>
              <a:t>masyarakat</a:t>
            </a:r>
            <a:r>
              <a:rPr lang="en-US" altLang="ko-KR" sz="2000" dirty="0">
                <a:cs typeface="Arial" pitchFamily="34" charset="0"/>
              </a:rPr>
              <a:t>. </a:t>
            </a:r>
            <a:endParaRPr lang="ko-KR" altLang="en-US" sz="2000" dirty="0">
              <a:cs typeface="Arial" pitchFamily="34" charset="0"/>
            </a:endParaRPr>
          </a:p>
        </p:txBody>
      </p:sp>
      <p:pic>
        <p:nvPicPr>
          <p:cNvPr id="13" name="Picture 12">
            <a:extLst>
              <a:ext uri="{FF2B5EF4-FFF2-40B4-BE49-F238E27FC236}">
                <a16:creationId xmlns="" xmlns:a16="http://schemas.microsoft.com/office/drawing/2014/main" id="{6FA2B365-0BD2-4209-A68A-4FE72E87B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8425" y="3051313"/>
            <a:ext cx="3009258" cy="2254038"/>
          </a:xfrm>
          <a:prstGeom prst="rect">
            <a:avLst/>
          </a:prstGeom>
        </p:spPr>
      </p:pic>
    </p:spTree>
    <p:extLst>
      <p:ext uri="{BB962C8B-B14F-4D97-AF65-F5344CB8AC3E}">
        <p14:creationId xmlns:p14="http://schemas.microsoft.com/office/powerpoint/2010/main" val="2001060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그룹 9">
            <a:extLst>
              <a:ext uri="{FF2B5EF4-FFF2-40B4-BE49-F238E27FC236}">
                <a16:creationId xmlns="" xmlns:a16="http://schemas.microsoft.com/office/drawing/2014/main" id="{EB016B1A-2098-48A3-B1EB-269EC07E29DE}"/>
              </a:ext>
            </a:extLst>
          </p:cNvPr>
          <p:cNvGrpSpPr/>
          <p:nvPr/>
        </p:nvGrpSpPr>
        <p:grpSpPr>
          <a:xfrm>
            <a:off x="1569456" y="4941168"/>
            <a:ext cx="9053089" cy="1555746"/>
            <a:chOff x="671199" y="5064849"/>
            <a:chExt cx="9053089" cy="1337595"/>
          </a:xfrm>
        </p:grpSpPr>
        <p:sp>
          <p:nvSpPr>
            <p:cNvPr id="24" name="TextBox 23">
              <a:extLst>
                <a:ext uri="{FF2B5EF4-FFF2-40B4-BE49-F238E27FC236}">
                  <a16:creationId xmlns="" xmlns:a16="http://schemas.microsoft.com/office/drawing/2014/main" id="{58FF0341-DFF8-49EF-9B39-3B62CAA621BE}"/>
                </a:ext>
              </a:extLst>
            </p:cNvPr>
            <p:cNvSpPr txBox="1"/>
            <p:nvPr/>
          </p:nvSpPr>
          <p:spPr>
            <a:xfrm>
              <a:off x="1190892" y="5370429"/>
              <a:ext cx="8217476" cy="1032015"/>
            </a:xfrm>
            <a:prstGeom prst="rect">
              <a:avLst/>
            </a:prstGeom>
            <a:noFill/>
          </p:spPr>
          <p:txBody>
            <a:bodyPr wrap="square" rtlCol="0">
              <a:spAutoFit/>
            </a:bodyPr>
            <a:lstStyle/>
            <a:p>
              <a:pPr algn="ctr"/>
              <a:r>
                <a:rPr lang="en-US" altLang="ko-KR" sz="2400" dirty="0" err="1">
                  <a:cs typeface="Arial" pitchFamily="34" charset="0"/>
                </a:rPr>
                <a:t>Terjadinya</a:t>
              </a:r>
              <a:r>
                <a:rPr lang="en-US" altLang="ko-KR" sz="2400" dirty="0">
                  <a:cs typeface="Arial" pitchFamily="34" charset="0"/>
                </a:rPr>
                <a:t> </a:t>
              </a:r>
              <a:r>
                <a:rPr lang="en-US" altLang="ko-KR" sz="2400" dirty="0" err="1">
                  <a:cs typeface="Arial" pitchFamily="34" charset="0"/>
                </a:rPr>
                <a:t>penurunan</a:t>
              </a:r>
              <a:r>
                <a:rPr lang="en-US" altLang="ko-KR" sz="2400" dirty="0">
                  <a:cs typeface="Arial" pitchFamily="34" charset="0"/>
                </a:rPr>
                <a:t> </a:t>
              </a:r>
              <a:r>
                <a:rPr lang="en-US" altLang="ko-KR" sz="2400" dirty="0" err="1">
                  <a:cs typeface="Arial" pitchFamily="34" charset="0"/>
                </a:rPr>
                <a:t>jumlah</a:t>
              </a:r>
              <a:r>
                <a:rPr lang="en-US" altLang="ko-KR" sz="2400" dirty="0">
                  <a:cs typeface="Arial" pitchFamily="34" charset="0"/>
                </a:rPr>
                <a:t> </a:t>
              </a:r>
              <a:r>
                <a:rPr lang="en-US" altLang="ko-KR" sz="2400" dirty="0" err="1">
                  <a:cs typeface="Arial" pitchFamily="34" charset="0"/>
                </a:rPr>
                <a:t>keenekaragaman</a:t>
              </a:r>
              <a:r>
                <a:rPr lang="en-US" altLang="ko-KR" sz="2400" dirty="0">
                  <a:cs typeface="Arial" pitchFamily="34" charset="0"/>
                </a:rPr>
                <a:t> </a:t>
              </a:r>
              <a:r>
                <a:rPr lang="en-US" altLang="ko-KR" sz="2400" dirty="0" err="1">
                  <a:cs typeface="Arial" pitchFamily="34" charset="0"/>
                </a:rPr>
                <a:t>hayati</a:t>
              </a:r>
              <a:r>
                <a:rPr lang="en-US" altLang="ko-KR" sz="2400" dirty="0">
                  <a:cs typeface="Arial" pitchFamily="34" charset="0"/>
                </a:rPr>
                <a:t> dunia dan Indonesia, </a:t>
              </a:r>
              <a:r>
                <a:rPr lang="en-US" altLang="ko-KR" sz="2400" dirty="0" err="1">
                  <a:cs typeface="Arial" pitchFamily="34" charset="0"/>
                </a:rPr>
                <a:t>menjadikan</a:t>
              </a:r>
              <a:r>
                <a:rPr lang="en-US" altLang="ko-KR" sz="2400" dirty="0">
                  <a:cs typeface="Arial" pitchFamily="34" charset="0"/>
                </a:rPr>
                <a:t> </a:t>
              </a:r>
              <a:r>
                <a:rPr lang="en-US" altLang="ko-KR" sz="2400" dirty="0" err="1">
                  <a:cs typeface="Arial" pitchFamily="34" charset="0"/>
                </a:rPr>
                <a:t>perlunya</a:t>
              </a:r>
              <a:r>
                <a:rPr lang="en-US" altLang="ko-KR" sz="2400" dirty="0">
                  <a:cs typeface="Arial" pitchFamily="34" charset="0"/>
                </a:rPr>
                <a:t> </a:t>
              </a:r>
              <a:r>
                <a:rPr lang="en-US" altLang="ko-KR" sz="2400" dirty="0" err="1">
                  <a:cs typeface="Arial" pitchFamily="34" charset="0"/>
                </a:rPr>
                <a:t>dilakukan</a:t>
              </a:r>
              <a:r>
                <a:rPr lang="en-US" altLang="ko-KR" sz="2400" dirty="0">
                  <a:cs typeface="Arial" pitchFamily="34" charset="0"/>
                </a:rPr>
                <a:t> </a:t>
              </a:r>
              <a:r>
                <a:rPr lang="en-US" altLang="ko-KR" sz="2400" dirty="0" err="1">
                  <a:cs typeface="Arial" pitchFamily="34" charset="0"/>
                </a:rPr>
                <a:t>pelestarian</a:t>
              </a:r>
              <a:r>
                <a:rPr lang="en-US" altLang="ko-KR" sz="2400" dirty="0">
                  <a:cs typeface="Arial" pitchFamily="34" charset="0"/>
                </a:rPr>
                <a:t> </a:t>
              </a:r>
              <a:r>
                <a:rPr lang="en-US" altLang="ko-KR" sz="2400" dirty="0" err="1">
                  <a:cs typeface="Arial" pitchFamily="34" charset="0"/>
                </a:rPr>
                <a:t>kehati</a:t>
              </a:r>
              <a:r>
                <a:rPr lang="en-US" altLang="ko-KR" sz="2400" dirty="0">
                  <a:cs typeface="Arial" pitchFamily="34" charset="0"/>
                </a:rPr>
                <a:t> agar </a:t>
              </a:r>
              <a:r>
                <a:rPr lang="en-US" altLang="ko-KR" sz="2400" dirty="0" err="1">
                  <a:cs typeface="Arial" pitchFamily="34" charset="0"/>
                </a:rPr>
                <a:t>menghindari</a:t>
              </a:r>
              <a:r>
                <a:rPr lang="en-US" altLang="ko-KR" sz="2400" dirty="0">
                  <a:cs typeface="Arial" pitchFamily="34" charset="0"/>
                </a:rPr>
                <a:t> </a:t>
              </a:r>
              <a:r>
                <a:rPr lang="en-US" altLang="ko-KR" sz="2400" dirty="0" err="1">
                  <a:cs typeface="Arial" pitchFamily="34" charset="0"/>
                </a:rPr>
                <a:t>kepunahan</a:t>
              </a:r>
              <a:endParaRPr lang="en-US" altLang="ko-KR" sz="2400" dirty="0">
                <a:cs typeface="Arial" pitchFamily="34" charset="0"/>
              </a:endParaRPr>
            </a:p>
          </p:txBody>
        </p:sp>
        <p:grpSp>
          <p:nvGrpSpPr>
            <p:cNvPr id="25" name="Group 19">
              <a:extLst>
                <a:ext uri="{FF2B5EF4-FFF2-40B4-BE49-F238E27FC236}">
                  <a16:creationId xmlns="" xmlns:a16="http://schemas.microsoft.com/office/drawing/2014/main" id="{2CB24F0D-0024-4C2D-89D0-DE3A6C0F4182}"/>
                </a:ext>
              </a:extLst>
            </p:cNvPr>
            <p:cNvGrpSpPr/>
            <p:nvPr/>
          </p:nvGrpSpPr>
          <p:grpSpPr>
            <a:xfrm>
              <a:off x="671199" y="5332329"/>
              <a:ext cx="230197" cy="203038"/>
              <a:chOff x="5461149" y="925714"/>
              <a:chExt cx="230197" cy="203038"/>
            </a:xfrm>
            <a:solidFill>
              <a:schemeClr val="tx1">
                <a:lumMod val="75000"/>
                <a:lumOff val="25000"/>
              </a:schemeClr>
            </a:solidFill>
          </p:grpSpPr>
          <p:sp>
            <p:nvSpPr>
              <p:cNvPr id="31" name="Block Arc 28">
                <a:extLst>
                  <a:ext uri="{FF2B5EF4-FFF2-40B4-BE49-F238E27FC236}">
                    <a16:creationId xmlns="" xmlns:a16="http://schemas.microsoft.com/office/drawing/2014/main" id="{ECCF69B4-7D31-4C95-9D90-9F5DCDF718BE}"/>
                  </a:ext>
                </a:extLst>
              </p:cNvPr>
              <p:cNvSpPr/>
              <p:nvPr/>
            </p:nvSpPr>
            <p:spPr>
              <a:xfrm rot="16200000" flipH="1">
                <a:off x="5408651" y="978213"/>
                <a:ext cx="203037" cy="98041"/>
              </a:xfrm>
              <a:custGeom>
                <a:avLst/>
                <a:gdLst>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57233 w 559416"/>
                  <a:gd name="connsiteY7" fmla="*/ 252029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88869 w 559416"/>
                  <a:gd name="connsiteY6" fmla="*/ 15343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4 w 542451"/>
                  <a:gd name="connsiteY5" fmla="*/ 164947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43661 w 610313"/>
                  <a:gd name="connsiteY6" fmla="*/ 255424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06338 w 610313"/>
                  <a:gd name="connsiteY6" fmla="*/ 252031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36875 w 610313"/>
                  <a:gd name="connsiteY6" fmla="*/ 241852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102945 w 576383"/>
                  <a:gd name="connsiteY6" fmla="*/ 241852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26696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99552 w 620492"/>
                  <a:gd name="connsiteY6" fmla="*/ 235066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09731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3527" h="291425">
                    <a:moveTo>
                      <a:pt x="603527" y="42931"/>
                    </a:moveTo>
                    <a:lnTo>
                      <a:pt x="603527" y="251887"/>
                    </a:lnTo>
                    <a:cubicBezTo>
                      <a:pt x="603527" y="273723"/>
                      <a:pt x="585825" y="291425"/>
                      <a:pt x="563989" y="291425"/>
                    </a:cubicBezTo>
                    <a:lnTo>
                      <a:pt x="320119" y="291425"/>
                    </a:lnTo>
                    <a:cubicBezTo>
                      <a:pt x="298283" y="291425"/>
                      <a:pt x="280581" y="273723"/>
                      <a:pt x="280581" y="251887"/>
                    </a:cubicBezTo>
                    <a:cubicBezTo>
                      <a:pt x="280581" y="222907"/>
                      <a:pt x="280580" y="193927"/>
                      <a:pt x="280580" y="164947"/>
                    </a:cubicBezTo>
                    <a:cubicBezTo>
                      <a:pt x="202342" y="172323"/>
                      <a:pt x="162713" y="174749"/>
                      <a:pt x="92766" y="238459"/>
                    </a:cubicBezTo>
                    <a:lnTo>
                      <a:pt x="0" y="167205"/>
                    </a:lnTo>
                    <a:cubicBezTo>
                      <a:pt x="66941" y="33973"/>
                      <a:pt x="217699" y="13756"/>
                      <a:pt x="314595" y="5681"/>
                    </a:cubicBezTo>
                    <a:cubicBezTo>
                      <a:pt x="316213" y="3537"/>
                      <a:pt x="355471" y="0"/>
                      <a:pt x="357441" y="0"/>
                    </a:cubicBezTo>
                    <a:lnTo>
                      <a:pt x="563989" y="3393"/>
                    </a:lnTo>
                    <a:cubicBezTo>
                      <a:pt x="585825" y="3393"/>
                      <a:pt x="603527" y="21095"/>
                      <a:pt x="603527" y="42931"/>
                    </a:cubicBezTo>
                    <a:close/>
                  </a:path>
                </a:pathLst>
              </a:custGeom>
              <a:solidFill>
                <a:schemeClr val="bg1"/>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32" name="Block Arc 28">
                <a:extLst>
                  <a:ext uri="{FF2B5EF4-FFF2-40B4-BE49-F238E27FC236}">
                    <a16:creationId xmlns="" xmlns:a16="http://schemas.microsoft.com/office/drawing/2014/main" id="{3F3A21ED-802E-403C-8C67-559C8A0C3AF5}"/>
                  </a:ext>
                </a:extLst>
              </p:cNvPr>
              <p:cNvSpPr/>
              <p:nvPr/>
            </p:nvSpPr>
            <p:spPr>
              <a:xfrm rot="16200000" flipH="1">
                <a:off x="5540807" y="978212"/>
                <a:ext cx="203038" cy="98041"/>
              </a:xfrm>
              <a:custGeom>
                <a:avLst/>
                <a:gdLst>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57233 w 559416"/>
                  <a:gd name="connsiteY7" fmla="*/ 252029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88869 w 559416"/>
                  <a:gd name="connsiteY6" fmla="*/ 15343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4 w 542451"/>
                  <a:gd name="connsiteY5" fmla="*/ 164947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43661 w 610313"/>
                  <a:gd name="connsiteY6" fmla="*/ 255424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06338 w 610313"/>
                  <a:gd name="connsiteY6" fmla="*/ 252031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36875 w 610313"/>
                  <a:gd name="connsiteY6" fmla="*/ 241852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102945 w 576383"/>
                  <a:gd name="connsiteY6" fmla="*/ 241852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26696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99552 w 620492"/>
                  <a:gd name="connsiteY6" fmla="*/ 235066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09731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3527" h="291425">
                    <a:moveTo>
                      <a:pt x="603527" y="42931"/>
                    </a:moveTo>
                    <a:lnTo>
                      <a:pt x="603527" y="251887"/>
                    </a:lnTo>
                    <a:cubicBezTo>
                      <a:pt x="603527" y="273723"/>
                      <a:pt x="585825" y="291425"/>
                      <a:pt x="563989" y="291425"/>
                    </a:cubicBezTo>
                    <a:lnTo>
                      <a:pt x="320119" y="291425"/>
                    </a:lnTo>
                    <a:cubicBezTo>
                      <a:pt x="298283" y="291425"/>
                      <a:pt x="280581" y="273723"/>
                      <a:pt x="280581" y="251887"/>
                    </a:cubicBezTo>
                    <a:cubicBezTo>
                      <a:pt x="280581" y="222907"/>
                      <a:pt x="280580" y="193927"/>
                      <a:pt x="280580" y="164947"/>
                    </a:cubicBezTo>
                    <a:cubicBezTo>
                      <a:pt x="202342" y="172323"/>
                      <a:pt x="162713" y="174749"/>
                      <a:pt x="92766" y="238459"/>
                    </a:cubicBezTo>
                    <a:lnTo>
                      <a:pt x="0" y="167205"/>
                    </a:lnTo>
                    <a:cubicBezTo>
                      <a:pt x="66941" y="33973"/>
                      <a:pt x="217699" y="13756"/>
                      <a:pt x="314595" y="5681"/>
                    </a:cubicBezTo>
                    <a:cubicBezTo>
                      <a:pt x="316213" y="3537"/>
                      <a:pt x="355471" y="0"/>
                      <a:pt x="357441" y="0"/>
                    </a:cubicBezTo>
                    <a:lnTo>
                      <a:pt x="563989" y="3393"/>
                    </a:lnTo>
                    <a:cubicBezTo>
                      <a:pt x="585825" y="3393"/>
                      <a:pt x="603527" y="21095"/>
                      <a:pt x="603527" y="42931"/>
                    </a:cubicBezTo>
                    <a:close/>
                  </a:path>
                </a:pathLst>
              </a:custGeom>
              <a:solidFill>
                <a:schemeClr val="bg1"/>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26" name="Group 18">
              <a:extLst>
                <a:ext uri="{FF2B5EF4-FFF2-40B4-BE49-F238E27FC236}">
                  <a16:creationId xmlns="" xmlns:a16="http://schemas.microsoft.com/office/drawing/2014/main" id="{A07DE210-750C-4696-9B24-7BA910B9140B}"/>
                </a:ext>
              </a:extLst>
            </p:cNvPr>
            <p:cNvGrpSpPr/>
            <p:nvPr/>
          </p:nvGrpSpPr>
          <p:grpSpPr>
            <a:xfrm>
              <a:off x="9494093" y="6086419"/>
              <a:ext cx="230195" cy="203039"/>
              <a:chOff x="7654173" y="1965551"/>
              <a:chExt cx="230195" cy="203039"/>
            </a:xfrm>
            <a:solidFill>
              <a:schemeClr val="tx1">
                <a:lumMod val="75000"/>
                <a:lumOff val="25000"/>
              </a:schemeClr>
            </a:solidFill>
          </p:grpSpPr>
          <p:sp>
            <p:nvSpPr>
              <p:cNvPr id="29" name="Block Arc 28">
                <a:extLst>
                  <a:ext uri="{FF2B5EF4-FFF2-40B4-BE49-F238E27FC236}">
                    <a16:creationId xmlns="" xmlns:a16="http://schemas.microsoft.com/office/drawing/2014/main" id="{DFDCC498-9324-4792-BB5C-0BE7ECE3FA3B}"/>
                  </a:ext>
                </a:extLst>
              </p:cNvPr>
              <p:cNvSpPr/>
              <p:nvPr/>
            </p:nvSpPr>
            <p:spPr>
              <a:xfrm rot="5400000" flipH="1">
                <a:off x="7733828" y="2018050"/>
                <a:ext cx="203039" cy="98041"/>
              </a:xfrm>
              <a:custGeom>
                <a:avLst/>
                <a:gdLst>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57233 w 559416"/>
                  <a:gd name="connsiteY7" fmla="*/ 252029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88869 w 559416"/>
                  <a:gd name="connsiteY6" fmla="*/ 15343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4 w 542451"/>
                  <a:gd name="connsiteY5" fmla="*/ 164947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43661 w 610313"/>
                  <a:gd name="connsiteY6" fmla="*/ 255424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06338 w 610313"/>
                  <a:gd name="connsiteY6" fmla="*/ 252031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36875 w 610313"/>
                  <a:gd name="connsiteY6" fmla="*/ 241852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102945 w 576383"/>
                  <a:gd name="connsiteY6" fmla="*/ 241852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26696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99552 w 620492"/>
                  <a:gd name="connsiteY6" fmla="*/ 235066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09731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3527" h="291425">
                    <a:moveTo>
                      <a:pt x="603527" y="42931"/>
                    </a:moveTo>
                    <a:lnTo>
                      <a:pt x="603527" y="251887"/>
                    </a:lnTo>
                    <a:cubicBezTo>
                      <a:pt x="603527" y="273723"/>
                      <a:pt x="585825" y="291425"/>
                      <a:pt x="563989" y="291425"/>
                    </a:cubicBezTo>
                    <a:lnTo>
                      <a:pt x="320119" y="291425"/>
                    </a:lnTo>
                    <a:cubicBezTo>
                      <a:pt x="298283" y="291425"/>
                      <a:pt x="280581" y="273723"/>
                      <a:pt x="280581" y="251887"/>
                    </a:cubicBezTo>
                    <a:cubicBezTo>
                      <a:pt x="280581" y="222907"/>
                      <a:pt x="280580" y="193927"/>
                      <a:pt x="280580" y="164947"/>
                    </a:cubicBezTo>
                    <a:cubicBezTo>
                      <a:pt x="202342" y="172323"/>
                      <a:pt x="162713" y="174749"/>
                      <a:pt x="92766" y="238459"/>
                    </a:cubicBezTo>
                    <a:lnTo>
                      <a:pt x="0" y="167205"/>
                    </a:lnTo>
                    <a:cubicBezTo>
                      <a:pt x="66941" y="33973"/>
                      <a:pt x="217699" y="13756"/>
                      <a:pt x="314595" y="5681"/>
                    </a:cubicBezTo>
                    <a:cubicBezTo>
                      <a:pt x="316213" y="3537"/>
                      <a:pt x="355471" y="0"/>
                      <a:pt x="357441" y="0"/>
                    </a:cubicBezTo>
                    <a:lnTo>
                      <a:pt x="563989" y="3393"/>
                    </a:lnTo>
                    <a:cubicBezTo>
                      <a:pt x="585825" y="3393"/>
                      <a:pt x="603527" y="21095"/>
                      <a:pt x="603527" y="42931"/>
                    </a:cubicBezTo>
                    <a:close/>
                  </a:path>
                </a:pathLst>
              </a:custGeom>
              <a:solidFill>
                <a:schemeClr val="bg1"/>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30" name="Block Arc 28">
                <a:extLst>
                  <a:ext uri="{FF2B5EF4-FFF2-40B4-BE49-F238E27FC236}">
                    <a16:creationId xmlns="" xmlns:a16="http://schemas.microsoft.com/office/drawing/2014/main" id="{F84C48E9-CE97-4DE8-9AB5-C9C00BF4998E}"/>
                  </a:ext>
                </a:extLst>
              </p:cNvPr>
              <p:cNvSpPr/>
              <p:nvPr/>
            </p:nvSpPr>
            <p:spPr>
              <a:xfrm rot="5400000" flipH="1">
                <a:off x="7601675" y="2018050"/>
                <a:ext cx="203038" cy="98041"/>
              </a:xfrm>
              <a:custGeom>
                <a:avLst/>
                <a:gdLst>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57233 w 559416"/>
                  <a:gd name="connsiteY7" fmla="*/ 252029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62302 w 559416"/>
                  <a:gd name="connsiteY9" fmla="*/ 32421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222800 w 559416"/>
                  <a:gd name="connsiteY6" fmla="*/ 139862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88869 w 559416"/>
                  <a:gd name="connsiteY6" fmla="*/ 15343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106337 w 559416"/>
                  <a:gd name="connsiteY7" fmla="*/ 248637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121585 w 559416"/>
                  <a:gd name="connsiteY9" fmla="*/ 69745 h 288032"/>
                  <a:gd name="connsiteX10" fmla="*/ 270484 w 559416"/>
                  <a:gd name="connsiteY10" fmla="*/ 2288 h 288032"/>
                  <a:gd name="connsiteX11" fmla="*/ 276008 w 559416"/>
                  <a:gd name="connsiteY11" fmla="*/ 0 h 288032"/>
                  <a:gd name="connsiteX12" fmla="*/ 519878 w 559416"/>
                  <a:gd name="connsiteY12" fmla="*/ 0 h 288032"/>
                  <a:gd name="connsiteX13" fmla="*/ 559416 w 559416"/>
                  <a:gd name="connsiteY13"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39538 h 288032"/>
                  <a:gd name="connsiteX1" fmla="*/ 559416 w 559416"/>
                  <a:gd name="connsiteY1" fmla="*/ 248494 h 288032"/>
                  <a:gd name="connsiteX2" fmla="*/ 519878 w 559416"/>
                  <a:gd name="connsiteY2" fmla="*/ 288032 h 288032"/>
                  <a:gd name="connsiteX3" fmla="*/ 276008 w 559416"/>
                  <a:gd name="connsiteY3" fmla="*/ 288032 h 288032"/>
                  <a:gd name="connsiteX4" fmla="*/ 236470 w 559416"/>
                  <a:gd name="connsiteY4" fmla="*/ 248494 h 288032"/>
                  <a:gd name="connsiteX5" fmla="*/ 236470 w 559416"/>
                  <a:gd name="connsiteY5" fmla="*/ 134409 h 288032"/>
                  <a:gd name="connsiteX6" fmla="*/ 171903 w 559416"/>
                  <a:gd name="connsiteY6" fmla="*/ 163615 h 288032"/>
                  <a:gd name="connsiteX7" fmla="*/ 92764 w 559416"/>
                  <a:gd name="connsiteY7" fmla="*/ 252031 h 288032"/>
                  <a:gd name="connsiteX8" fmla="*/ 0 w 559416"/>
                  <a:gd name="connsiteY8" fmla="*/ 252029 h 288032"/>
                  <a:gd name="connsiteX9" fmla="*/ 270484 w 559416"/>
                  <a:gd name="connsiteY9" fmla="*/ 2288 h 288032"/>
                  <a:gd name="connsiteX10" fmla="*/ 276008 w 559416"/>
                  <a:gd name="connsiteY10" fmla="*/ 0 h 288032"/>
                  <a:gd name="connsiteX11" fmla="*/ 519878 w 559416"/>
                  <a:gd name="connsiteY11" fmla="*/ 0 h 288032"/>
                  <a:gd name="connsiteX12" fmla="*/ 559416 w 559416"/>
                  <a:gd name="connsiteY12" fmla="*/ 39538 h 288032"/>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171903 w 559416"/>
                  <a:gd name="connsiteY6" fmla="*/ 167008 h 291425"/>
                  <a:gd name="connsiteX7" fmla="*/ 92764 w 559416"/>
                  <a:gd name="connsiteY7" fmla="*/ 255424 h 291425"/>
                  <a:gd name="connsiteX8" fmla="*/ 0 w 559416"/>
                  <a:gd name="connsiteY8" fmla="*/ 255422 h 291425"/>
                  <a:gd name="connsiteX9" fmla="*/ 270484 w 559416"/>
                  <a:gd name="connsiteY9" fmla="*/ 5681 h 291425"/>
                  <a:gd name="connsiteX10" fmla="*/ 313330 w 559416"/>
                  <a:gd name="connsiteY10" fmla="*/ 0 h 291425"/>
                  <a:gd name="connsiteX11" fmla="*/ 519878 w 559416"/>
                  <a:gd name="connsiteY11" fmla="*/ 3393 h 291425"/>
                  <a:gd name="connsiteX12" fmla="*/ 559416 w 559416"/>
                  <a:gd name="connsiteY12"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59416 w 559416"/>
                  <a:gd name="connsiteY0" fmla="*/ 42931 h 291425"/>
                  <a:gd name="connsiteX1" fmla="*/ 559416 w 559416"/>
                  <a:gd name="connsiteY1" fmla="*/ 251887 h 291425"/>
                  <a:gd name="connsiteX2" fmla="*/ 519878 w 559416"/>
                  <a:gd name="connsiteY2" fmla="*/ 291425 h 291425"/>
                  <a:gd name="connsiteX3" fmla="*/ 276008 w 559416"/>
                  <a:gd name="connsiteY3" fmla="*/ 291425 h 291425"/>
                  <a:gd name="connsiteX4" fmla="*/ 236470 w 559416"/>
                  <a:gd name="connsiteY4" fmla="*/ 251887 h 291425"/>
                  <a:gd name="connsiteX5" fmla="*/ 236470 w 559416"/>
                  <a:gd name="connsiteY5" fmla="*/ 137802 h 291425"/>
                  <a:gd name="connsiteX6" fmla="*/ 92764 w 559416"/>
                  <a:gd name="connsiteY6" fmla="*/ 255424 h 291425"/>
                  <a:gd name="connsiteX7" fmla="*/ 0 w 559416"/>
                  <a:gd name="connsiteY7" fmla="*/ 255422 h 291425"/>
                  <a:gd name="connsiteX8" fmla="*/ 270484 w 559416"/>
                  <a:gd name="connsiteY8" fmla="*/ 5681 h 291425"/>
                  <a:gd name="connsiteX9" fmla="*/ 313330 w 559416"/>
                  <a:gd name="connsiteY9" fmla="*/ 0 h 291425"/>
                  <a:gd name="connsiteX10" fmla="*/ 519878 w 559416"/>
                  <a:gd name="connsiteY10" fmla="*/ 3393 h 291425"/>
                  <a:gd name="connsiteX11" fmla="*/ 559416 w 559416"/>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5 w 542451"/>
                  <a:gd name="connsiteY5" fmla="*/ 137802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542451 w 542451"/>
                  <a:gd name="connsiteY0" fmla="*/ 42931 h 291425"/>
                  <a:gd name="connsiteX1" fmla="*/ 542451 w 542451"/>
                  <a:gd name="connsiteY1" fmla="*/ 251887 h 291425"/>
                  <a:gd name="connsiteX2" fmla="*/ 502913 w 542451"/>
                  <a:gd name="connsiteY2" fmla="*/ 291425 h 291425"/>
                  <a:gd name="connsiteX3" fmla="*/ 259043 w 542451"/>
                  <a:gd name="connsiteY3" fmla="*/ 291425 h 291425"/>
                  <a:gd name="connsiteX4" fmla="*/ 219505 w 542451"/>
                  <a:gd name="connsiteY4" fmla="*/ 251887 h 291425"/>
                  <a:gd name="connsiteX5" fmla="*/ 219504 w 542451"/>
                  <a:gd name="connsiteY5" fmla="*/ 164947 h 291425"/>
                  <a:gd name="connsiteX6" fmla="*/ 75799 w 542451"/>
                  <a:gd name="connsiteY6" fmla="*/ 255424 h 291425"/>
                  <a:gd name="connsiteX7" fmla="*/ 0 w 542451"/>
                  <a:gd name="connsiteY7" fmla="*/ 231671 h 291425"/>
                  <a:gd name="connsiteX8" fmla="*/ 253519 w 542451"/>
                  <a:gd name="connsiteY8" fmla="*/ 5681 h 291425"/>
                  <a:gd name="connsiteX9" fmla="*/ 296365 w 542451"/>
                  <a:gd name="connsiteY9" fmla="*/ 0 h 291425"/>
                  <a:gd name="connsiteX10" fmla="*/ 502913 w 542451"/>
                  <a:gd name="connsiteY10" fmla="*/ 3393 h 291425"/>
                  <a:gd name="connsiteX11" fmla="*/ 542451 w 542451"/>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43661 w 610313"/>
                  <a:gd name="connsiteY6" fmla="*/ 255424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06338 w 610313"/>
                  <a:gd name="connsiteY6" fmla="*/ 252031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610313 w 610313"/>
                  <a:gd name="connsiteY0" fmla="*/ 42931 h 291425"/>
                  <a:gd name="connsiteX1" fmla="*/ 610313 w 610313"/>
                  <a:gd name="connsiteY1" fmla="*/ 251887 h 291425"/>
                  <a:gd name="connsiteX2" fmla="*/ 570775 w 610313"/>
                  <a:gd name="connsiteY2" fmla="*/ 291425 h 291425"/>
                  <a:gd name="connsiteX3" fmla="*/ 326905 w 610313"/>
                  <a:gd name="connsiteY3" fmla="*/ 291425 h 291425"/>
                  <a:gd name="connsiteX4" fmla="*/ 287367 w 610313"/>
                  <a:gd name="connsiteY4" fmla="*/ 251887 h 291425"/>
                  <a:gd name="connsiteX5" fmla="*/ 287366 w 610313"/>
                  <a:gd name="connsiteY5" fmla="*/ 164947 h 291425"/>
                  <a:gd name="connsiteX6" fmla="*/ 136875 w 610313"/>
                  <a:gd name="connsiteY6" fmla="*/ 241852 h 291425"/>
                  <a:gd name="connsiteX7" fmla="*/ 0 w 610313"/>
                  <a:gd name="connsiteY7" fmla="*/ 238458 h 291425"/>
                  <a:gd name="connsiteX8" fmla="*/ 321381 w 610313"/>
                  <a:gd name="connsiteY8" fmla="*/ 5681 h 291425"/>
                  <a:gd name="connsiteX9" fmla="*/ 364227 w 610313"/>
                  <a:gd name="connsiteY9" fmla="*/ 0 h 291425"/>
                  <a:gd name="connsiteX10" fmla="*/ 570775 w 610313"/>
                  <a:gd name="connsiteY10" fmla="*/ 3393 h 291425"/>
                  <a:gd name="connsiteX11" fmla="*/ 610313 w 61031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102945 w 576383"/>
                  <a:gd name="connsiteY6" fmla="*/ 241852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576383 w 576383"/>
                  <a:gd name="connsiteY0" fmla="*/ 42931 h 291425"/>
                  <a:gd name="connsiteX1" fmla="*/ 576383 w 576383"/>
                  <a:gd name="connsiteY1" fmla="*/ 251887 h 291425"/>
                  <a:gd name="connsiteX2" fmla="*/ 536845 w 576383"/>
                  <a:gd name="connsiteY2" fmla="*/ 291425 h 291425"/>
                  <a:gd name="connsiteX3" fmla="*/ 292975 w 576383"/>
                  <a:gd name="connsiteY3" fmla="*/ 291425 h 291425"/>
                  <a:gd name="connsiteX4" fmla="*/ 253437 w 576383"/>
                  <a:gd name="connsiteY4" fmla="*/ 251887 h 291425"/>
                  <a:gd name="connsiteX5" fmla="*/ 253436 w 576383"/>
                  <a:gd name="connsiteY5" fmla="*/ 164947 h 291425"/>
                  <a:gd name="connsiteX6" fmla="*/ 82587 w 576383"/>
                  <a:gd name="connsiteY6" fmla="*/ 238459 h 291425"/>
                  <a:gd name="connsiteX7" fmla="*/ 0 w 576383"/>
                  <a:gd name="connsiteY7" fmla="*/ 187563 h 291425"/>
                  <a:gd name="connsiteX8" fmla="*/ 287451 w 576383"/>
                  <a:gd name="connsiteY8" fmla="*/ 5681 h 291425"/>
                  <a:gd name="connsiteX9" fmla="*/ 330297 w 576383"/>
                  <a:gd name="connsiteY9" fmla="*/ 0 h 291425"/>
                  <a:gd name="connsiteX10" fmla="*/ 536845 w 576383"/>
                  <a:gd name="connsiteY10" fmla="*/ 3393 h 291425"/>
                  <a:gd name="connsiteX11" fmla="*/ 576383 w 576383"/>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26696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89373 w 620492"/>
                  <a:gd name="connsiteY6" fmla="*/ 224887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99552 w 620492"/>
                  <a:gd name="connsiteY6" fmla="*/ 235066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20492 w 620492"/>
                  <a:gd name="connsiteY0" fmla="*/ 42931 h 291425"/>
                  <a:gd name="connsiteX1" fmla="*/ 620492 w 620492"/>
                  <a:gd name="connsiteY1" fmla="*/ 251887 h 291425"/>
                  <a:gd name="connsiteX2" fmla="*/ 580954 w 620492"/>
                  <a:gd name="connsiteY2" fmla="*/ 291425 h 291425"/>
                  <a:gd name="connsiteX3" fmla="*/ 337084 w 620492"/>
                  <a:gd name="connsiteY3" fmla="*/ 291425 h 291425"/>
                  <a:gd name="connsiteX4" fmla="*/ 297546 w 620492"/>
                  <a:gd name="connsiteY4" fmla="*/ 251887 h 291425"/>
                  <a:gd name="connsiteX5" fmla="*/ 297545 w 620492"/>
                  <a:gd name="connsiteY5" fmla="*/ 164947 h 291425"/>
                  <a:gd name="connsiteX6" fmla="*/ 109731 w 620492"/>
                  <a:gd name="connsiteY6" fmla="*/ 238459 h 291425"/>
                  <a:gd name="connsiteX7" fmla="*/ 0 w 620492"/>
                  <a:gd name="connsiteY7" fmla="*/ 187563 h 291425"/>
                  <a:gd name="connsiteX8" fmla="*/ 331560 w 620492"/>
                  <a:gd name="connsiteY8" fmla="*/ 5681 h 291425"/>
                  <a:gd name="connsiteX9" fmla="*/ 374406 w 620492"/>
                  <a:gd name="connsiteY9" fmla="*/ 0 h 291425"/>
                  <a:gd name="connsiteX10" fmla="*/ 580954 w 620492"/>
                  <a:gd name="connsiteY10" fmla="*/ 3393 h 291425"/>
                  <a:gd name="connsiteX11" fmla="*/ 620492 w 620492"/>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 name="connsiteX0" fmla="*/ 603527 w 603527"/>
                  <a:gd name="connsiteY0" fmla="*/ 42931 h 291425"/>
                  <a:gd name="connsiteX1" fmla="*/ 603527 w 603527"/>
                  <a:gd name="connsiteY1" fmla="*/ 251887 h 291425"/>
                  <a:gd name="connsiteX2" fmla="*/ 563989 w 603527"/>
                  <a:gd name="connsiteY2" fmla="*/ 291425 h 291425"/>
                  <a:gd name="connsiteX3" fmla="*/ 320119 w 603527"/>
                  <a:gd name="connsiteY3" fmla="*/ 291425 h 291425"/>
                  <a:gd name="connsiteX4" fmla="*/ 280581 w 603527"/>
                  <a:gd name="connsiteY4" fmla="*/ 251887 h 291425"/>
                  <a:gd name="connsiteX5" fmla="*/ 280580 w 603527"/>
                  <a:gd name="connsiteY5" fmla="*/ 164947 h 291425"/>
                  <a:gd name="connsiteX6" fmla="*/ 92766 w 603527"/>
                  <a:gd name="connsiteY6" fmla="*/ 238459 h 291425"/>
                  <a:gd name="connsiteX7" fmla="*/ 0 w 603527"/>
                  <a:gd name="connsiteY7" fmla="*/ 167205 h 291425"/>
                  <a:gd name="connsiteX8" fmla="*/ 314595 w 603527"/>
                  <a:gd name="connsiteY8" fmla="*/ 5681 h 291425"/>
                  <a:gd name="connsiteX9" fmla="*/ 357441 w 603527"/>
                  <a:gd name="connsiteY9" fmla="*/ 0 h 291425"/>
                  <a:gd name="connsiteX10" fmla="*/ 563989 w 603527"/>
                  <a:gd name="connsiteY10" fmla="*/ 3393 h 291425"/>
                  <a:gd name="connsiteX11" fmla="*/ 603527 w 603527"/>
                  <a:gd name="connsiteY11" fmla="*/ 42931 h 29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3527" h="291425">
                    <a:moveTo>
                      <a:pt x="603527" y="42931"/>
                    </a:moveTo>
                    <a:lnTo>
                      <a:pt x="603527" y="251887"/>
                    </a:lnTo>
                    <a:cubicBezTo>
                      <a:pt x="603527" y="273723"/>
                      <a:pt x="585825" y="291425"/>
                      <a:pt x="563989" y="291425"/>
                    </a:cubicBezTo>
                    <a:lnTo>
                      <a:pt x="320119" y="291425"/>
                    </a:lnTo>
                    <a:cubicBezTo>
                      <a:pt x="298283" y="291425"/>
                      <a:pt x="280581" y="273723"/>
                      <a:pt x="280581" y="251887"/>
                    </a:cubicBezTo>
                    <a:cubicBezTo>
                      <a:pt x="280581" y="222907"/>
                      <a:pt x="280580" y="193927"/>
                      <a:pt x="280580" y="164947"/>
                    </a:cubicBezTo>
                    <a:cubicBezTo>
                      <a:pt x="202342" y="172323"/>
                      <a:pt x="162713" y="174749"/>
                      <a:pt x="92766" y="238459"/>
                    </a:cubicBezTo>
                    <a:lnTo>
                      <a:pt x="0" y="167205"/>
                    </a:lnTo>
                    <a:cubicBezTo>
                      <a:pt x="66941" y="33973"/>
                      <a:pt x="217699" y="13756"/>
                      <a:pt x="314595" y="5681"/>
                    </a:cubicBezTo>
                    <a:cubicBezTo>
                      <a:pt x="316213" y="3537"/>
                      <a:pt x="355471" y="0"/>
                      <a:pt x="357441" y="0"/>
                    </a:cubicBezTo>
                    <a:lnTo>
                      <a:pt x="563989" y="3393"/>
                    </a:lnTo>
                    <a:cubicBezTo>
                      <a:pt x="585825" y="3393"/>
                      <a:pt x="603527" y="21095"/>
                      <a:pt x="603527" y="42931"/>
                    </a:cubicBezTo>
                    <a:close/>
                  </a:path>
                </a:pathLst>
              </a:custGeom>
              <a:solidFill>
                <a:schemeClr val="bg1"/>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9" name="그룹 8">
              <a:extLst>
                <a:ext uri="{FF2B5EF4-FFF2-40B4-BE49-F238E27FC236}">
                  <a16:creationId xmlns="" xmlns:a16="http://schemas.microsoft.com/office/drawing/2014/main" id="{09F60C8A-3D2B-4B47-9EA5-5C463B51344E}"/>
                </a:ext>
              </a:extLst>
            </p:cNvPr>
            <p:cNvGrpSpPr/>
            <p:nvPr/>
          </p:nvGrpSpPr>
          <p:grpSpPr>
            <a:xfrm>
              <a:off x="773723" y="5064849"/>
              <a:ext cx="8950565" cy="1243659"/>
              <a:chOff x="2533699" y="5064849"/>
              <a:chExt cx="7173570" cy="1243659"/>
            </a:xfrm>
          </p:grpSpPr>
          <p:sp>
            <p:nvSpPr>
              <p:cNvPr id="27" name="Freeform 20">
                <a:extLst>
                  <a:ext uri="{FF2B5EF4-FFF2-40B4-BE49-F238E27FC236}">
                    <a16:creationId xmlns="" xmlns:a16="http://schemas.microsoft.com/office/drawing/2014/main" id="{22DF7820-9616-4AAA-9E58-5FCC7C48E67E}"/>
                  </a:ext>
                </a:extLst>
              </p:cNvPr>
              <p:cNvSpPr/>
              <p:nvPr/>
            </p:nvSpPr>
            <p:spPr>
              <a:xfrm>
                <a:off x="2826498" y="5064849"/>
                <a:ext cx="6880771" cy="1021570"/>
              </a:xfrm>
              <a:custGeom>
                <a:avLst/>
                <a:gdLst>
                  <a:gd name="connsiteX0" fmla="*/ 0 w 1847850"/>
                  <a:gd name="connsiteY0" fmla="*/ 9525 h 857250"/>
                  <a:gd name="connsiteX1" fmla="*/ 1847850 w 1847850"/>
                  <a:gd name="connsiteY1" fmla="*/ 0 h 857250"/>
                  <a:gd name="connsiteX2" fmla="*/ 1847850 w 1847850"/>
                  <a:gd name="connsiteY2" fmla="*/ 857250 h 857250"/>
                  <a:gd name="connsiteX0" fmla="*/ 0 w 1847850"/>
                  <a:gd name="connsiteY0" fmla="*/ 0 h 847725"/>
                  <a:gd name="connsiteX1" fmla="*/ 1847850 w 1847850"/>
                  <a:gd name="connsiteY1" fmla="*/ 19050 h 847725"/>
                  <a:gd name="connsiteX2" fmla="*/ 1847850 w 1847850"/>
                  <a:gd name="connsiteY2" fmla="*/ 847725 h 847725"/>
                  <a:gd name="connsiteX0" fmla="*/ 0 w 1847850"/>
                  <a:gd name="connsiteY0" fmla="*/ 9525 h 857250"/>
                  <a:gd name="connsiteX1" fmla="*/ 1847850 w 1847850"/>
                  <a:gd name="connsiteY1" fmla="*/ 0 h 857250"/>
                  <a:gd name="connsiteX2" fmla="*/ 1847850 w 1847850"/>
                  <a:gd name="connsiteY2" fmla="*/ 857250 h 857250"/>
                  <a:gd name="connsiteX0" fmla="*/ 0 w 1847850"/>
                  <a:gd name="connsiteY0" fmla="*/ 0 h 847725"/>
                  <a:gd name="connsiteX1" fmla="*/ 1847850 w 1847850"/>
                  <a:gd name="connsiteY1" fmla="*/ 9525 h 847725"/>
                  <a:gd name="connsiteX2" fmla="*/ 1847850 w 1847850"/>
                  <a:gd name="connsiteY2" fmla="*/ 847725 h 847725"/>
                  <a:gd name="connsiteX0" fmla="*/ 0 w 1865022"/>
                  <a:gd name="connsiteY0" fmla="*/ 9525 h 857250"/>
                  <a:gd name="connsiteX1" fmla="*/ 1865022 w 1865022"/>
                  <a:gd name="connsiteY1" fmla="*/ 0 h 857250"/>
                  <a:gd name="connsiteX2" fmla="*/ 1847850 w 1865022"/>
                  <a:gd name="connsiteY2" fmla="*/ 857250 h 857250"/>
                  <a:gd name="connsiteX0" fmla="*/ 0 w 1856436"/>
                  <a:gd name="connsiteY0" fmla="*/ 0 h 847725"/>
                  <a:gd name="connsiteX1" fmla="*/ 1856436 w 1856436"/>
                  <a:gd name="connsiteY1" fmla="*/ 19050 h 847725"/>
                  <a:gd name="connsiteX2" fmla="*/ 1847850 w 1856436"/>
                  <a:gd name="connsiteY2" fmla="*/ 847725 h 847725"/>
                  <a:gd name="connsiteX0" fmla="*/ 0 w 1847850"/>
                  <a:gd name="connsiteY0" fmla="*/ 0 h 847725"/>
                  <a:gd name="connsiteX1" fmla="*/ 1847850 w 1847850"/>
                  <a:gd name="connsiteY1" fmla="*/ 28575 h 847725"/>
                  <a:gd name="connsiteX2" fmla="*/ 1847850 w 1847850"/>
                  <a:gd name="connsiteY2" fmla="*/ 847725 h 847725"/>
                  <a:gd name="connsiteX0" fmla="*/ 0 w 1847850"/>
                  <a:gd name="connsiteY0" fmla="*/ 0 h 847725"/>
                  <a:gd name="connsiteX1" fmla="*/ 1847850 w 1847850"/>
                  <a:gd name="connsiteY1" fmla="*/ 28575 h 847725"/>
                  <a:gd name="connsiteX2" fmla="*/ 1813507 w 1847850"/>
                  <a:gd name="connsiteY2" fmla="*/ 847725 h 847725"/>
                  <a:gd name="connsiteX0" fmla="*/ 0 w 1822093"/>
                  <a:gd name="connsiteY0" fmla="*/ 0 h 847725"/>
                  <a:gd name="connsiteX1" fmla="*/ 1822093 w 1822093"/>
                  <a:gd name="connsiteY1" fmla="*/ 28575 h 847725"/>
                  <a:gd name="connsiteX2" fmla="*/ 1813507 w 1822093"/>
                  <a:gd name="connsiteY2" fmla="*/ 847725 h 847725"/>
                  <a:gd name="connsiteX0" fmla="*/ 0 w 1796336"/>
                  <a:gd name="connsiteY0" fmla="*/ 0 h 828675"/>
                  <a:gd name="connsiteX1" fmla="*/ 1796336 w 1796336"/>
                  <a:gd name="connsiteY1" fmla="*/ 9525 h 828675"/>
                  <a:gd name="connsiteX2" fmla="*/ 1787750 w 1796336"/>
                  <a:gd name="connsiteY2" fmla="*/ 828675 h 828675"/>
                  <a:gd name="connsiteX0" fmla="*/ 0 w 1787750"/>
                  <a:gd name="connsiteY0" fmla="*/ 0 h 828675"/>
                  <a:gd name="connsiteX1" fmla="*/ 1787750 w 1787750"/>
                  <a:gd name="connsiteY1" fmla="*/ 0 h 828675"/>
                  <a:gd name="connsiteX2" fmla="*/ 1787750 w 1787750"/>
                  <a:gd name="connsiteY2" fmla="*/ 828675 h 828675"/>
                </a:gdLst>
                <a:ahLst/>
                <a:cxnLst>
                  <a:cxn ang="0">
                    <a:pos x="connsiteX0" y="connsiteY0"/>
                  </a:cxn>
                  <a:cxn ang="0">
                    <a:pos x="connsiteX1" y="connsiteY1"/>
                  </a:cxn>
                  <a:cxn ang="0">
                    <a:pos x="connsiteX2" y="connsiteY2"/>
                  </a:cxn>
                </a:cxnLst>
                <a:rect l="l" t="t" r="r" b="b"/>
                <a:pathLst>
                  <a:path w="1787750" h="828675">
                    <a:moveTo>
                      <a:pt x="0" y="0"/>
                    </a:moveTo>
                    <a:lnTo>
                      <a:pt x="1787750" y="0"/>
                    </a:lnTo>
                    <a:lnTo>
                      <a:pt x="1787750" y="828675"/>
                    </a:lnTo>
                  </a:path>
                </a:pathLst>
              </a:cu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28" name="Freeform 22">
                <a:extLst>
                  <a:ext uri="{FF2B5EF4-FFF2-40B4-BE49-F238E27FC236}">
                    <a16:creationId xmlns="" xmlns:a16="http://schemas.microsoft.com/office/drawing/2014/main" id="{C66B0CBF-BD98-4F75-AB0D-4E1581508D64}"/>
                  </a:ext>
                </a:extLst>
              </p:cNvPr>
              <p:cNvSpPr/>
              <p:nvPr/>
            </p:nvSpPr>
            <p:spPr>
              <a:xfrm rot="10800000">
                <a:off x="2533699" y="5780969"/>
                <a:ext cx="6812066" cy="527539"/>
              </a:xfrm>
              <a:custGeom>
                <a:avLst/>
                <a:gdLst>
                  <a:gd name="connsiteX0" fmla="*/ 0 w 1847850"/>
                  <a:gd name="connsiteY0" fmla="*/ 9525 h 857250"/>
                  <a:gd name="connsiteX1" fmla="*/ 1847850 w 1847850"/>
                  <a:gd name="connsiteY1" fmla="*/ 0 h 857250"/>
                  <a:gd name="connsiteX2" fmla="*/ 1847850 w 1847850"/>
                  <a:gd name="connsiteY2" fmla="*/ 857250 h 857250"/>
                  <a:gd name="connsiteX0" fmla="*/ 0 w 1847850"/>
                  <a:gd name="connsiteY0" fmla="*/ 0 h 847725"/>
                  <a:gd name="connsiteX1" fmla="*/ 1847850 w 1847850"/>
                  <a:gd name="connsiteY1" fmla="*/ 19050 h 847725"/>
                  <a:gd name="connsiteX2" fmla="*/ 1847850 w 1847850"/>
                  <a:gd name="connsiteY2" fmla="*/ 847725 h 847725"/>
                  <a:gd name="connsiteX0" fmla="*/ 0 w 1847850"/>
                  <a:gd name="connsiteY0" fmla="*/ 9525 h 857250"/>
                  <a:gd name="connsiteX1" fmla="*/ 1847850 w 1847850"/>
                  <a:gd name="connsiteY1" fmla="*/ 0 h 857250"/>
                  <a:gd name="connsiteX2" fmla="*/ 1847850 w 1847850"/>
                  <a:gd name="connsiteY2" fmla="*/ 857250 h 857250"/>
                  <a:gd name="connsiteX0" fmla="*/ 0 w 1847850"/>
                  <a:gd name="connsiteY0" fmla="*/ 0 h 847725"/>
                  <a:gd name="connsiteX1" fmla="*/ 1847850 w 1847850"/>
                  <a:gd name="connsiteY1" fmla="*/ 9525 h 847725"/>
                  <a:gd name="connsiteX2" fmla="*/ 1847850 w 1847850"/>
                  <a:gd name="connsiteY2" fmla="*/ 847725 h 847725"/>
                  <a:gd name="connsiteX0" fmla="*/ 0 w 1865022"/>
                  <a:gd name="connsiteY0" fmla="*/ 9525 h 857250"/>
                  <a:gd name="connsiteX1" fmla="*/ 1865022 w 1865022"/>
                  <a:gd name="connsiteY1" fmla="*/ 0 h 857250"/>
                  <a:gd name="connsiteX2" fmla="*/ 1847850 w 1865022"/>
                  <a:gd name="connsiteY2" fmla="*/ 857250 h 857250"/>
                  <a:gd name="connsiteX0" fmla="*/ 0 w 1856436"/>
                  <a:gd name="connsiteY0" fmla="*/ 0 h 847725"/>
                  <a:gd name="connsiteX1" fmla="*/ 1856436 w 1856436"/>
                  <a:gd name="connsiteY1" fmla="*/ 19050 h 847725"/>
                  <a:gd name="connsiteX2" fmla="*/ 1847850 w 1856436"/>
                  <a:gd name="connsiteY2" fmla="*/ 847725 h 847725"/>
                  <a:gd name="connsiteX0" fmla="*/ 0 w 1847850"/>
                  <a:gd name="connsiteY0" fmla="*/ 0 h 847725"/>
                  <a:gd name="connsiteX1" fmla="*/ 1847850 w 1847850"/>
                  <a:gd name="connsiteY1" fmla="*/ 28575 h 847725"/>
                  <a:gd name="connsiteX2" fmla="*/ 1847850 w 1847850"/>
                  <a:gd name="connsiteY2" fmla="*/ 847725 h 847725"/>
                  <a:gd name="connsiteX0" fmla="*/ 0 w 1847850"/>
                  <a:gd name="connsiteY0" fmla="*/ 0 h 847725"/>
                  <a:gd name="connsiteX1" fmla="*/ 1847850 w 1847850"/>
                  <a:gd name="connsiteY1" fmla="*/ 28575 h 847725"/>
                  <a:gd name="connsiteX2" fmla="*/ 1813507 w 1847850"/>
                  <a:gd name="connsiteY2" fmla="*/ 847725 h 847725"/>
                  <a:gd name="connsiteX0" fmla="*/ 0 w 1822093"/>
                  <a:gd name="connsiteY0" fmla="*/ 0 h 847725"/>
                  <a:gd name="connsiteX1" fmla="*/ 1822093 w 1822093"/>
                  <a:gd name="connsiteY1" fmla="*/ 28575 h 847725"/>
                  <a:gd name="connsiteX2" fmla="*/ 1813507 w 1822093"/>
                  <a:gd name="connsiteY2" fmla="*/ 847725 h 847725"/>
                  <a:gd name="connsiteX0" fmla="*/ 0 w 1796336"/>
                  <a:gd name="connsiteY0" fmla="*/ 0 h 828675"/>
                  <a:gd name="connsiteX1" fmla="*/ 1796336 w 1796336"/>
                  <a:gd name="connsiteY1" fmla="*/ 9525 h 828675"/>
                  <a:gd name="connsiteX2" fmla="*/ 1787750 w 1796336"/>
                  <a:gd name="connsiteY2" fmla="*/ 828675 h 828675"/>
                  <a:gd name="connsiteX0" fmla="*/ 0 w 1787750"/>
                  <a:gd name="connsiteY0" fmla="*/ 0 h 828675"/>
                  <a:gd name="connsiteX1" fmla="*/ 1787750 w 1787750"/>
                  <a:gd name="connsiteY1" fmla="*/ 0 h 828675"/>
                  <a:gd name="connsiteX2" fmla="*/ 1787750 w 1787750"/>
                  <a:gd name="connsiteY2" fmla="*/ 828675 h 828675"/>
                </a:gdLst>
                <a:ahLst/>
                <a:cxnLst>
                  <a:cxn ang="0">
                    <a:pos x="connsiteX0" y="connsiteY0"/>
                  </a:cxn>
                  <a:cxn ang="0">
                    <a:pos x="connsiteX1" y="connsiteY1"/>
                  </a:cxn>
                  <a:cxn ang="0">
                    <a:pos x="connsiteX2" y="connsiteY2"/>
                  </a:cxn>
                </a:cxnLst>
                <a:rect l="l" t="t" r="r" b="b"/>
                <a:pathLst>
                  <a:path w="1787750" h="828675">
                    <a:moveTo>
                      <a:pt x="0" y="0"/>
                    </a:moveTo>
                    <a:lnTo>
                      <a:pt x="1787750" y="0"/>
                    </a:lnTo>
                    <a:lnTo>
                      <a:pt x="1787750" y="828675"/>
                    </a:lnTo>
                  </a:path>
                </a:pathLst>
              </a:cu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pSp>
      </p:grpSp>
      <p:sp>
        <p:nvSpPr>
          <p:cNvPr id="3" name="텍스트 개체 틀 2">
            <a:extLst>
              <a:ext uri="{FF2B5EF4-FFF2-40B4-BE49-F238E27FC236}">
                <a16:creationId xmlns="" xmlns:a16="http://schemas.microsoft.com/office/drawing/2014/main" id="{523F4E9A-1005-454E-B04B-7DED80E5A95B}"/>
              </a:ext>
            </a:extLst>
          </p:cNvPr>
          <p:cNvSpPr>
            <a:spLocks noGrp="1"/>
          </p:cNvSpPr>
          <p:nvPr>
            <p:ph type="body" sz="quarter" idx="13"/>
          </p:nvPr>
        </p:nvSpPr>
        <p:spPr/>
        <p:txBody>
          <a:bodyPr/>
          <a:lstStyle/>
          <a:p>
            <a:r>
              <a:rPr lang="en-US" altLang="ko-KR" sz="4000" dirty="0" err="1">
                <a:solidFill>
                  <a:schemeClr val="tx1"/>
                </a:solidFill>
              </a:rPr>
              <a:t>Kenapa</a:t>
            </a:r>
            <a:r>
              <a:rPr lang="en-US" altLang="ko-KR" sz="4000" dirty="0">
                <a:solidFill>
                  <a:schemeClr val="tx1"/>
                </a:solidFill>
              </a:rPr>
              <a:t> </a:t>
            </a:r>
            <a:r>
              <a:rPr lang="en-US" altLang="ko-KR" sz="4000" dirty="0" err="1">
                <a:solidFill>
                  <a:schemeClr val="tx1"/>
                </a:solidFill>
              </a:rPr>
              <a:t>perlu</a:t>
            </a:r>
            <a:r>
              <a:rPr lang="en-US" altLang="ko-KR" sz="4000" dirty="0">
                <a:solidFill>
                  <a:schemeClr val="tx1"/>
                </a:solidFill>
              </a:rPr>
              <a:t> </a:t>
            </a:r>
            <a:r>
              <a:rPr lang="en-US" altLang="ko-KR" sz="4000" dirty="0" err="1">
                <a:solidFill>
                  <a:schemeClr val="tx1"/>
                </a:solidFill>
              </a:rPr>
              <a:t>dilakukan</a:t>
            </a:r>
            <a:r>
              <a:rPr lang="en-US" altLang="ko-KR" sz="4000" dirty="0">
                <a:solidFill>
                  <a:schemeClr val="tx1"/>
                </a:solidFill>
              </a:rPr>
              <a:t> </a:t>
            </a:r>
            <a:r>
              <a:rPr lang="en-US" altLang="ko-KR" sz="4000" dirty="0" err="1">
                <a:solidFill>
                  <a:schemeClr val="tx1"/>
                </a:solidFill>
              </a:rPr>
              <a:t>pelestarian</a:t>
            </a:r>
            <a:r>
              <a:rPr lang="en-US" altLang="ko-KR" sz="4000" dirty="0">
                <a:solidFill>
                  <a:schemeClr val="tx1"/>
                </a:solidFill>
              </a:rPr>
              <a:t> </a:t>
            </a:r>
            <a:r>
              <a:rPr lang="en-US" altLang="ko-KR" sz="4000" dirty="0" err="1">
                <a:solidFill>
                  <a:schemeClr val="tx1"/>
                </a:solidFill>
              </a:rPr>
              <a:t>kehati</a:t>
            </a:r>
            <a:r>
              <a:rPr lang="en-US" altLang="ko-KR" sz="4000" dirty="0">
                <a:solidFill>
                  <a:schemeClr val="tx1"/>
                </a:solidFill>
              </a:rPr>
              <a:t>?</a:t>
            </a:r>
            <a:endParaRPr lang="ko-KR" altLang="en-US" dirty="0">
              <a:solidFill>
                <a:schemeClr val="tx1"/>
              </a:solidFill>
            </a:endParaRPr>
          </a:p>
        </p:txBody>
      </p:sp>
      <p:pic>
        <p:nvPicPr>
          <p:cNvPr id="13" name="Picture Placeholder 12">
            <a:extLst>
              <a:ext uri="{FF2B5EF4-FFF2-40B4-BE49-F238E27FC236}">
                <a16:creationId xmlns="" xmlns:a16="http://schemas.microsoft.com/office/drawing/2014/main" id="{C217558C-5F19-4586-9716-AF65317C7167}"/>
              </a:ext>
            </a:extLst>
          </p:cNvPr>
          <p:cNvPicPr>
            <a:picLocks noGrp="1" noChangeAspect="1"/>
          </p:cNvPicPr>
          <p:nvPr>
            <p:ph type="pic" idx="10"/>
          </p:nvPr>
        </p:nvPicPr>
        <p:blipFill rotWithShape="1">
          <a:blip r:embed="rId2">
            <a:extLst>
              <a:ext uri="{28A0092B-C50C-407E-A947-70E740481C1C}">
                <a14:useLocalDpi xmlns:a14="http://schemas.microsoft.com/office/drawing/2010/main" val="0"/>
              </a:ext>
            </a:extLst>
          </a:blip>
          <a:srcRect l="8184" t="-19508" r="3712" b="-6264"/>
          <a:stretch/>
        </p:blipFill>
        <p:spPr>
          <a:xfrm>
            <a:off x="487686" y="1310879"/>
            <a:ext cx="3398948" cy="3652301"/>
          </a:xfrm>
        </p:spPr>
      </p:pic>
      <p:pic>
        <p:nvPicPr>
          <p:cNvPr id="15" name="Picture Placeholder 14">
            <a:extLst>
              <a:ext uri="{FF2B5EF4-FFF2-40B4-BE49-F238E27FC236}">
                <a16:creationId xmlns="" xmlns:a16="http://schemas.microsoft.com/office/drawing/2014/main" id="{42462617-15A6-4B4F-8E5E-FF609C5B8CA9}"/>
              </a:ext>
            </a:extLst>
          </p:cNvPr>
          <p:cNvPicPr>
            <a:picLocks noGrp="1" noChangeAspect="1"/>
          </p:cNvPicPr>
          <p:nvPr>
            <p:ph type="pic" idx="11"/>
          </p:nvPr>
        </p:nvPicPr>
        <p:blipFill>
          <a:blip r:embed="rId3" cstate="print">
            <a:extLst>
              <a:ext uri="{28A0092B-C50C-407E-A947-70E740481C1C}">
                <a14:useLocalDpi xmlns:a14="http://schemas.microsoft.com/office/drawing/2010/main" val="0"/>
              </a:ext>
            </a:extLst>
          </a:blip>
          <a:srcRect l="7195" r="7195"/>
          <a:stretch>
            <a:fillRect/>
          </a:stretch>
        </p:blipFill>
        <p:spPr/>
      </p:pic>
      <p:pic>
        <p:nvPicPr>
          <p:cNvPr id="17" name="Picture Placeholder 16">
            <a:extLst>
              <a:ext uri="{FF2B5EF4-FFF2-40B4-BE49-F238E27FC236}">
                <a16:creationId xmlns="" xmlns:a16="http://schemas.microsoft.com/office/drawing/2014/main" id="{2D110856-7CB8-4245-AB34-B88C652C8E11}"/>
              </a:ext>
            </a:extLst>
          </p:cNvPr>
          <p:cNvPicPr>
            <a:picLocks noGrp="1" noChangeAspect="1"/>
          </p:cNvPicPr>
          <p:nvPr>
            <p:ph type="pic" idx="12"/>
          </p:nvPr>
        </p:nvPicPr>
        <p:blipFill rotWithShape="1">
          <a:blip r:embed="rId4" cstate="print">
            <a:extLst>
              <a:ext uri="{28A0092B-C50C-407E-A947-70E740481C1C}">
                <a14:useLocalDpi xmlns:a14="http://schemas.microsoft.com/office/drawing/2010/main" val="0"/>
              </a:ext>
            </a:extLst>
          </a:blip>
          <a:srcRect l="-40" t="-9484" r="1857" b="-2467"/>
          <a:stretch/>
        </p:blipFill>
        <p:spPr>
          <a:xfrm>
            <a:off x="8292296" y="1310879"/>
            <a:ext cx="3538260" cy="3630290"/>
          </a:xfrm>
        </p:spPr>
      </p:pic>
    </p:spTree>
    <p:extLst>
      <p:ext uri="{BB962C8B-B14F-4D97-AF65-F5344CB8AC3E}">
        <p14:creationId xmlns:p14="http://schemas.microsoft.com/office/powerpoint/2010/main" val="1195610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 y="3564964"/>
            <a:ext cx="2113388" cy="1577155"/>
          </a:xfrm>
        </p:spPr>
        <p:txBody>
          <a:bodyPr>
            <a:normAutofit/>
          </a:bodyPr>
          <a:lstStyle/>
          <a:p>
            <a:r>
              <a:rPr lang="en-US" sz="2400" dirty="0" err="1">
                <a:solidFill>
                  <a:srgbClr val="FF0000"/>
                </a:solidFill>
              </a:rPr>
              <a:t>Apa</a:t>
            </a:r>
            <a:r>
              <a:rPr lang="en-US" sz="2400" dirty="0">
                <a:solidFill>
                  <a:srgbClr val="FF0000"/>
                </a:solidFill>
              </a:rPr>
              <a:t> </a:t>
            </a:r>
            <a:r>
              <a:rPr lang="en-US" sz="2400" dirty="0" err="1">
                <a:solidFill>
                  <a:srgbClr val="FF0000"/>
                </a:solidFill>
              </a:rPr>
              <a:t>penyebabnya</a:t>
            </a:r>
            <a:r>
              <a:rPr lang="en-US" sz="2400" dirty="0">
                <a:solidFill>
                  <a:srgbClr val="FF0000"/>
                </a:solidFill>
              </a:rPr>
              <a:t>?</a:t>
            </a:r>
          </a:p>
        </p:txBody>
      </p:sp>
      <p:grpSp>
        <p:nvGrpSpPr>
          <p:cNvPr id="64" name="Group 25">
            <a:extLst>
              <a:ext uri="{FF2B5EF4-FFF2-40B4-BE49-F238E27FC236}">
                <a16:creationId xmlns="" xmlns:a16="http://schemas.microsoft.com/office/drawing/2014/main" id="{00890B7F-1ACC-4E54-99DA-B7ADDFB7CEA5}"/>
              </a:ext>
            </a:extLst>
          </p:cNvPr>
          <p:cNvGrpSpPr/>
          <p:nvPr/>
        </p:nvGrpSpPr>
        <p:grpSpPr>
          <a:xfrm>
            <a:off x="1002217" y="2438782"/>
            <a:ext cx="2464138" cy="3943066"/>
            <a:chOff x="4722461" y="1907611"/>
            <a:chExt cx="2138040" cy="3421250"/>
          </a:xfrm>
        </p:grpSpPr>
        <p:grpSp>
          <p:nvGrpSpPr>
            <p:cNvPr id="65" name="Group 23">
              <a:extLst>
                <a:ext uri="{FF2B5EF4-FFF2-40B4-BE49-F238E27FC236}">
                  <a16:creationId xmlns="" xmlns:a16="http://schemas.microsoft.com/office/drawing/2014/main" id="{30172C65-09C2-496D-99B8-4F3F4CB081D5}"/>
                </a:ext>
              </a:extLst>
            </p:cNvPr>
            <p:cNvGrpSpPr/>
            <p:nvPr/>
          </p:nvGrpSpPr>
          <p:grpSpPr>
            <a:xfrm>
              <a:off x="4722461" y="2154570"/>
              <a:ext cx="1410284" cy="2457710"/>
              <a:chOff x="4764849" y="1896442"/>
              <a:chExt cx="1630399" cy="2841304"/>
            </a:xfrm>
          </p:grpSpPr>
          <p:sp>
            <p:nvSpPr>
              <p:cNvPr id="82" name="Rectangle 15">
                <a:extLst>
                  <a:ext uri="{FF2B5EF4-FFF2-40B4-BE49-F238E27FC236}">
                    <a16:creationId xmlns="" xmlns:a16="http://schemas.microsoft.com/office/drawing/2014/main" id="{CBAFF055-08F7-4463-8239-926CC97B6919}"/>
                  </a:ext>
                </a:extLst>
              </p:cNvPr>
              <p:cNvSpPr/>
              <p:nvPr/>
            </p:nvSpPr>
            <p:spPr>
              <a:xfrm rot="2633242">
                <a:off x="5392926" y="3840524"/>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78" name="Group 88">
                <a:extLst>
                  <a:ext uri="{FF2B5EF4-FFF2-40B4-BE49-F238E27FC236}">
                    <a16:creationId xmlns="" xmlns:a16="http://schemas.microsoft.com/office/drawing/2014/main" id="{F279B65D-37E5-493D-8D42-EFD547B4433D}"/>
                  </a:ext>
                </a:extLst>
              </p:cNvPr>
              <p:cNvGrpSpPr/>
              <p:nvPr/>
            </p:nvGrpSpPr>
            <p:grpSpPr>
              <a:xfrm rot="5400000">
                <a:off x="4707913" y="1953378"/>
                <a:ext cx="1744272" cy="1630399"/>
                <a:chOff x="2827731" y="1829193"/>
                <a:chExt cx="1744272" cy="1630399"/>
              </a:xfrm>
            </p:grpSpPr>
            <p:sp>
              <p:nvSpPr>
                <p:cNvPr id="79" name="Rectangle 15">
                  <a:extLst>
                    <a:ext uri="{FF2B5EF4-FFF2-40B4-BE49-F238E27FC236}">
                      <a16:creationId xmlns="" xmlns:a16="http://schemas.microsoft.com/office/drawing/2014/main" id="{BCA1DCE0-037F-4B57-9523-F02587E44E50}"/>
                    </a:ext>
                  </a:extLst>
                </p:cNvPr>
                <p:cNvSpPr/>
                <p:nvPr/>
              </p:nvSpPr>
              <p:spPr>
                <a:xfrm rot="16200000">
                  <a:off x="3658606" y="1845368"/>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0" name="Rectangle 15">
                  <a:extLst>
                    <a:ext uri="{FF2B5EF4-FFF2-40B4-BE49-F238E27FC236}">
                      <a16:creationId xmlns="" xmlns:a16="http://schemas.microsoft.com/office/drawing/2014/main" id="{3C7E8771-835B-4428-BBC0-072E25C3CD29}"/>
                    </a:ext>
                  </a:extLst>
                </p:cNvPr>
                <p:cNvSpPr/>
                <p:nvPr/>
              </p:nvSpPr>
              <p:spPr>
                <a:xfrm rot="13433242">
                  <a:off x="2827731" y="2562370"/>
                  <a:ext cx="929571" cy="897222"/>
                </a:xfrm>
                <a:custGeom>
                  <a:avLst/>
                  <a:gdLst/>
                  <a:ahLst/>
                  <a:cxnLst/>
                  <a:rect l="l" t="t" r="r" b="b"/>
                  <a:pathLst>
                    <a:path w="929571" h="897222">
                      <a:moveTo>
                        <a:pt x="929571" y="731682"/>
                      </a:moveTo>
                      <a:lnTo>
                        <a:pt x="929571" y="897222"/>
                      </a:lnTo>
                      <a:lnTo>
                        <a:pt x="442770" y="897222"/>
                      </a:lnTo>
                      <a:lnTo>
                        <a:pt x="298754" y="897222"/>
                      </a:lnTo>
                      <a:lnTo>
                        <a:pt x="274103" y="897222"/>
                      </a:lnTo>
                      <a:cubicBezTo>
                        <a:pt x="274103" y="613647"/>
                        <a:pt x="176652" y="340818"/>
                        <a:pt x="0" y="123903"/>
                      </a:cubicBezTo>
                      <a:lnTo>
                        <a:pt x="116909" y="0"/>
                      </a:lnTo>
                      <a:cubicBezTo>
                        <a:pt x="291351" y="207479"/>
                        <a:pt x="400795" y="461979"/>
                        <a:pt x="432150" y="73168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71" name="Oval 97">
              <a:extLst>
                <a:ext uri="{FF2B5EF4-FFF2-40B4-BE49-F238E27FC236}">
                  <a16:creationId xmlns="" xmlns:a16="http://schemas.microsoft.com/office/drawing/2014/main" id="{EE7E0586-516A-4321-B83B-0C01156A776F}"/>
                </a:ext>
              </a:extLst>
            </p:cNvPr>
            <p:cNvSpPr/>
            <p:nvPr/>
          </p:nvSpPr>
          <p:spPr>
            <a:xfrm>
              <a:off x="5686583" y="4708442"/>
              <a:ext cx="620419" cy="62041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2" name="Oval 98">
              <a:extLst>
                <a:ext uri="{FF2B5EF4-FFF2-40B4-BE49-F238E27FC236}">
                  <a16:creationId xmlns="" xmlns:a16="http://schemas.microsoft.com/office/drawing/2014/main" id="{DDEE27CE-DC1F-4EE6-AD33-AB3A98B32656}"/>
                </a:ext>
              </a:extLst>
            </p:cNvPr>
            <p:cNvSpPr/>
            <p:nvPr/>
          </p:nvSpPr>
          <p:spPr>
            <a:xfrm>
              <a:off x="6240082" y="3275308"/>
              <a:ext cx="620419" cy="6204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Oval 99">
              <a:extLst>
                <a:ext uri="{FF2B5EF4-FFF2-40B4-BE49-F238E27FC236}">
                  <a16:creationId xmlns="" xmlns:a16="http://schemas.microsoft.com/office/drawing/2014/main" id="{02371014-44BF-44E6-A4F4-603189784855}"/>
                </a:ext>
              </a:extLst>
            </p:cNvPr>
            <p:cNvSpPr/>
            <p:nvPr/>
          </p:nvSpPr>
          <p:spPr>
            <a:xfrm>
              <a:off x="5577548" y="1907611"/>
              <a:ext cx="620419" cy="62041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00" name="TextBox 99">
            <a:extLst>
              <a:ext uri="{FF2B5EF4-FFF2-40B4-BE49-F238E27FC236}">
                <a16:creationId xmlns="" xmlns:a16="http://schemas.microsoft.com/office/drawing/2014/main" id="{1CF71E04-BB2A-480F-99C5-2D7E5222FDA0}"/>
              </a:ext>
            </a:extLst>
          </p:cNvPr>
          <p:cNvSpPr txBox="1"/>
          <p:nvPr/>
        </p:nvSpPr>
        <p:spPr>
          <a:xfrm>
            <a:off x="2747516" y="2571442"/>
            <a:ext cx="3501462" cy="369332"/>
          </a:xfrm>
          <a:prstGeom prst="rect">
            <a:avLst/>
          </a:prstGeom>
          <a:noFill/>
        </p:spPr>
        <p:txBody>
          <a:bodyPr wrap="square" rtlCol="0">
            <a:spAutoFit/>
          </a:bodyPr>
          <a:lstStyle/>
          <a:p>
            <a:r>
              <a:rPr lang="fi-FI" dirty="0">
                <a:solidFill>
                  <a:srgbClr val="FF0000"/>
                </a:solidFill>
              </a:rPr>
              <a:t>Kerusakan Habitat</a:t>
            </a:r>
            <a:endParaRPr lang="ko-KR" altLang="en-US" dirty="0">
              <a:solidFill>
                <a:srgbClr val="FF0000"/>
              </a:solidFill>
              <a:cs typeface="Arial" pitchFamily="34" charset="0"/>
            </a:endParaRPr>
          </a:p>
        </p:txBody>
      </p:sp>
      <p:sp>
        <p:nvSpPr>
          <p:cNvPr id="103" name="TextBox 102">
            <a:extLst>
              <a:ext uri="{FF2B5EF4-FFF2-40B4-BE49-F238E27FC236}">
                <a16:creationId xmlns="" xmlns:a16="http://schemas.microsoft.com/office/drawing/2014/main" id="{382F0B2A-0846-4C27-9F65-792965141D94}"/>
              </a:ext>
            </a:extLst>
          </p:cNvPr>
          <p:cNvSpPr txBox="1"/>
          <p:nvPr/>
        </p:nvSpPr>
        <p:spPr>
          <a:xfrm>
            <a:off x="3466355" y="4153479"/>
            <a:ext cx="3501462" cy="400110"/>
          </a:xfrm>
          <a:prstGeom prst="rect">
            <a:avLst/>
          </a:prstGeom>
          <a:noFill/>
        </p:spPr>
        <p:txBody>
          <a:bodyPr wrap="square" rtlCol="0">
            <a:spAutoFit/>
          </a:bodyPr>
          <a:lstStyle/>
          <a:p>
            <a:r>
              <a:rPr lang="en-US" altLang="ko-KR" sz="2000" dirty="0" err="1">
                <a:solidFill>
                  <a:srgbClr val="FF0000"/>
                </a:solidFill>
                <a:cs typeface="Arial" pitchFamily="34" charset="0"/>
              </a:rPr>
              <a:t>Eksploitas</a:t>
            </a:r>
            <a:endParaRPr lang="ko-KR" altLang="en-US" sz="2000" dirty="0">
              <a:solidFill>
                <a:srgbClr val="FF0000"/>
              </a:solidFill>
              <a:cs typeface="Arial" pitchFamily="34" charset="0"/>
            </a:endParaRPr>
          </a:p>
        </p:txBody>
      </p:sp>
      <p:sp>
        <p:nvSpPr>
          <p:cNvPr id="106" name="TextBox 105">
            <a:extLst>
              <a:ext uri="{FF2B5EF4-FFF2-40B4-BE49-F238E27FC236}">
                <a16:creationId xmlns="" xmlns:a16="http://schemas.microsoft.com/office/drawing/2014/main" id="{53AB6897-CC7E-40E3-BB2F-5D909C6F776C}"/>
              </a:ext>
            </a:extLst>
          </p:cNvPr>
          <p:cNvSpPr txBox="1"/>
          <p:nvPr/>
        </p:nvSpPr>
        <p:spPr>
          <a:xfrm>
            <a:off x="2889078" y="5735517"/>
            <a:ext cx="3501462" cy="707886"/>
          </a:xfrm>
          <a:prstGeom prst="rect">
            <a:avLst/>
          </a:prstGeom>
          <a:noFill/>
        </p:spPr>
        <p:txBody>
          <a:bodyPr wrap="square" rtlCol="0">
            <a:spAutoFit/>
          </a:bodyPr>
          <a:lstStyle/>
          <a:p>
            <a:r>
              <a:rPr lang="en-US" altLang="ko-KR" sz="2000" dirty="0" err="1">
                <a:solidFill>
                  <a:srgbClr val="FF0000"/>
                </a:solidFill>
                <a:cs typeface="Arial" pitchFamily="34" charset="0"/>
              </a:rPr>
              <a:t>Spesies</a:t>
            </a:r>
            <a:r>
              <a:rPr lang="en-US" altLang="ko-KR" sz="2000" dirty="0">
                <a:solidFill>
                  <a:srgbClr val="FF0000"/>
                </a:solidFill>
                <a:cs typeface="Arial" pitchFamily="34" charset="0"/>
              </a:rPr>
              <a:t> </a:t>
            </a:r>
            <a:r>
              <a:rPr lang="en-US" altLang="ko-KR" sz="2000" dirty="0" err="1">
                <a:solidFill>
                  <a:srgbClr val="FF0000"/>
                </a:solidFill>
                <a:cs typeface="Arial" pitchFamily="34" charset="0"/>
              </a:rPr>
              <a:t>Invasif</a:t>
            </a:r>
            <a:endParaRPr lang="en-US" altLang="ko-KR" sz="2000" dirty="0">
              <a:solidFill>
                <a:srgbClr val="FF0000"/>
              </a:solidFill>
              <a:cs typeface="Arial" pitchFamily="34" charset="0"/>
            </a:endParaRPr>
          </a:p>
          <a:p>
            <a:r>
              <a:rPr lang="en-US" altLang="ko-KR" sz="2000" dirty="0">
                <a:solidFill>
                  <a:srgbClr val="FF0000"/>
                </a:solidFill>
                <a:cs typeface="Arial" pitchFamily="34" charset="0"/>
              </a:rPr>
              <a:t>dan </a:t>
            </a:r>
            <a:r>
              <a:rPr lang="en-US" altLang="ko-KR" sz="2000" dirty="0" err="1">
                <a:solidFill>
                  <a:srgbClr val="FF0000"/>
                </a:solidFill>
                <a:cs typeface="Arial" pitchFamily="34" charset="0"/>
              </a:rPr>
              <a:t>penyakit</a:t>
            </a:r>
            <a:r>
              <a:rPr lang="en-US" altLang="ko-KR" sz="2000" dirty="0">
                <a:solidFill>
                  <a:srgbClr val="FF0000"/>
                </a:solidFill>
                <a:cs typeface="Arial" pitchFamily="34" charset="0"/>
              </a:rPr>
              <a:t> </a:t>
            </a:r>
            <a:endParaRPr lang="ko-KR" altLang="en-US" sz="2000" dirty="0">
              <a:solidFill>
                <a:srgbClr val="FF0000"/>
              </a:solidFill>
              <a:cs typeface="Arial" pitchFamily="34" charset="0"/>
            </a:endParaRPr>
          </a:p>
        </p:txBody>
      </p:sp>
      <p:pic>
        <p:nvPicPr>
          <p:cNvPr id="4" name="Picture 3">
            <a:extLst>
              <a:ext uri="{FF2B5EF4-FFF2-40B4-BE49-F238E27FC236}">
                <a16:creationId xmlns="" xmlns:a16="http://schemas.microsoft.com/office/drawing/2014/main" id="{8F3E4FF2-E156-44C4-887A-85CB19643033}"/>
              </a:ext>
            </a:extLst>
          </p:cNvPr>
          <p:cNvPicPr>
            <a:picLocks noChangeAspect="1"/>
          </p:cNvPicPr>
          <p:nvPr/>
        </p:nvPicPr>
        <p:blipFill rotWithShape="1">
          <a:blip r:embed="rId2">
            <a:extLst>
              <a:ext uri="{28A0092B-C50C-407E-A947-70E740481C1C}">
                <a14:useLocalDpi xmlns:a14="http://schemas.microsoft.com/office/drawing/2010/main" val="0"/>
              </a:ext>
            </a:extLst>
          </a:blip>
          <a:srcRect t="21360"/>
          <a:stretch/>
        </p:blipFill>
        <p:spPr>
          <a:xfrm>
            <a:off x="4932946" y="990872"/>
            <a:ext cx="7011851" cy="5206310"/>
          </a:xfrm>
          <a:prstGeom prst="rect">
            <a:avLst/>
          </a:prstGeom>
        </p:spPr>
      </p:pic>
    </p:spTree>
    <p:extLst>
      <p:ext uri="{BB962C8B-B14F-4D97-AF65-F5344CB8AC3E}">
        <p14:creationId xmlns:p14="http://schemas.microsoft.com/office/powerpoint/2010/main" val="3835861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4BC379D4-FE90-4A87-837B-271D09CC39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209" y="180476"/>
            <a:ext cx="4097477" cy="2408976"/>
          </a:xfrm>
          <a:prstGeom prst="rect">
            <a:avLst/>
          </a:prstGeom>
        </p:spPr>
      </p:pic>
      <p:sp>
        <p:nvSpPr>
          <p:cNvPr id="5" name="Arrow: Right 4">
            <a:extLst>
              <a:ext uri="{FF2B5EF4-FFF2-40B4-BE49-F238E27FC236}">
                <a16:creationId xmlns="" xmlns:a16="http://schemas.microsoft.com/office/drawing/2014/main" id="{7A6496D7-017E-40B3-AE4B-EBC318456764}"/>
              </a:ext>
            </a:extLst>
          </p:cNvPr>
          <p:cNvSpPr/>
          <p:nvPr/>
        </p:nvSpPr>
        <p:spPr>
          <a:xfrm>
            <a:off x="4547724" y="1060056"/>
            <a:ext cx="768743" cy="623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 xmlns:a16="http://schemas.microsoft.com/office/drawing/2014/main" id="{5FE0A4F3-7043-48B1-A7BB-135C7E67F8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27112" y="180476"/>
            <a:ext cx="4230335" cy="3807302"/>
          </a:xfrm>
          <a:prstGeom prst="rect">
            <a:avLst/>
          </a:prstGeom>
        </p:spPr>
      </p:pic>
      <p:sp>
        <p:nvSpPr>
          <p:cNvPr id="8" name="Arrow: Bent 7">
            <a:extLst>
              <a:ext uri="{FF2B5EF4-FFF2-40B4-BE49-F238E27FC236}">
                <a16:creationId xmlns="" xmlns:a16="http://schemas.microsoft.com/office/drawing/2014/main" id="{15F6D206-F5C3-4581-B40F-BE0D413BA7BA}"/>
              </a:ext>
            </a:extLst>
          </p:cNvPr>
          <p:cNvSpPr/>
          <p:nvPr/>
        </p:nvSpPr>
        <p:spPr>
          <a:xfrm rot="5400000">
            <a:off x="10349713" y="1106812"/>
            <a:ext cx="999816" cy="118952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 xmlns:a16="http://schemas.microsoft.com/office/drawing/2014/main" id="{4CEC533A-2DED-4322-9483-01D5DB9351D6}"/>
              </a:ext>
            </a:extLst>
          </p:cNvPr>
          <p:cNvSpPr/>
          <p:nvPr/>
        </p:nvSpPr>
        <p:spPr>
          <a:xfrm>
            <a:off x="10228333" y="2524715"/>
            <a:ext cx="1893536" cy="9998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Konflik</a:t>
            </a:r>
            <a:r>
              <a:rPr lang="en-US" dirty="0">
                <a:solidFill>
                  <a:schemeClr val="tx1"/>
                </a:solidFill>
              </a:rPr>
              <a:t> </a:t>
            </a:r>
            <a:r>
              <a:rPr lang="en-US" dirty="0" err="1">
                <a:solidFill>
                  <a:schemeClr val="tx1"/>
                </a:solidFill>
              </a:rPr>
              <a:t>antara</a:t>
            </a:r>
            <a:r>
              <a:rPr lang="en-US" dirty="0">
                <a:solidFill>
                  <a:schemeClr val="tx1"/>
                </a:solidFill>
              </a:rPr>
              <a:t> </a:t>
            </a:r>
            <a:r>
              <a:rPr lang="en-US" dirty="0" err="1">
                <a:solidFill>
                  <a:schemeClr val="tx1"/>
                </a:solidFill>
              </a:rPr>
              <a:t>Satwa</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Manusia</a:t>
            </a:r>
            <a:endParaRPr lang="en-US" dirty="0">
              <a:solidFill>
                <a:schemeClr val="tx1"/>
              </a:solidFill>
            </a:endParaRPr>
          </a:p>
        </p:txBody>
      </p:sp>
      <p:pic>
        <p:nvPicPr>
          <p:cNvPr id="11" name="Picture 10">
            <a:extLst>
              <a:ext uri="{FF2B5EF4-FFF2-40B4-BE49-F238E27FC236}">
                <a16:creationId xmlns="" xmlns:a16="http://schemas.microsoft.com/office/drawing/2014/main" id="{0FE2337C-8504-48B5-9134-601A4995B1F6}"/>
              </a:ext>
            </a:extLst>
          </p:cNvPr>
          <p:cNvPicPr>
            <a:picLocks noChangeAspect="1"/>
          </p:cNvPicPr>
          <p:nvPr/>
        </p:nvPicPr>
        <p:blipFill rotWithShape="1">
          <a:blip r:embed="rId4">
            <a:extLst>
              <a:ext uri="{28A0092B-C50C-407E-A947-70E740481C1C}">
                <a14:useLocalDpi xmlns:a14="http://schemas.microsoft.com/office/drawing/2010/main" val="0"/>
              </a:ext>
            </a:extLst>
          </a:blip>
          <a:srcRect l="72405" t="27915" b="36860"/>
          <a:stretch/>
        </p:blipFill>
        <p:spPr>
          <a:xfrm>
            <a:off x="778670" y="3655206"/>
            <a:ext cx="3111766" cy="2810330"/>
          </a:xfrm>
          <a:prstGeom prst="rect">
            <a:avLst/>
          </a:prstGeom>
        </p:spPr>
      </p:pic>
      <p:pic>
        <p:nvPicPr>
          <p:cNvPr id="13" name="Picture 12">
            <a:extLst>
              <a:ext uri="{FF2B5EF4-FFF2-40B4-BE49-F238E27FC236}">
                <a16:creationId xmlns="" xmlns:a16="http://schemas.microsoft.com/office/drawing/2014/main" id="{57512A46-D6EB-4C75-92CB-AD2312AC3206}"/>
              </a:ext>
            </a:extLst>
          </p:cNvPr>
          <p:cNvPicPr>
            <a:picLocks noChangeAspect="1"/>
          </p:cNvPicPr>
          <p:nvPr/>
        </p:nvPicPr>
        <p:blipFill>
          <a:blip r:embed="rId5"/>
          <a:stretch>
            <a:fillRect/>
          </a:stretch>
        </p:blipFill>
        <p:spPr>
          <a:xfrm rot="5400000">
            <a:off x="1941326" y="2802094"/>
            <a:ext cx="786452" cy="658425"/>
          </a:xfrm>
          <a:prstGeom prst="rect">
            <a:avLst/>
          </a:prstGeom>
        </p:spPr>
      </p:pic>
      <p:pic>
        <p:nvPicPr>
          <p:cNvPr id="14" name="Picture 13">
            <a:extLst>
              <a:ext uri="{FF2B5EF4-FFF2-40B4-BE49-F238E27FC236}">
                <a16:creationId xmlns="" xmlns:a16="http://schemas.microsoft.com/office/drawing/2014/main" id="{ED1D3EA4-B594-4134-994A-5172371DD985}"/>
              </a:ext>
            </a:extLst>
          </p:cNvPr>
          <p:cNvPicPr>
            <a:picLocks noChangeAspect="1"/>
          </p:cNvPicPr>
          <p:nvPr/>
        </p:nvPicPr>
        <p:blipFill>
          <a:blip r:embed="rId5"/>
          <a:stretch>
            <a:fillRect/>
          </a:stretch>
        </p:blipFill>
        <p:spPr>
          <a:xfrm>
            <a:off x="4299567" y="5060371"/>
            <a:ext cx="786452" cy="658425"/>
          </a:xfrm>
          <a:prstGeom prst="rect">
            <a:avLst/>
          </a:prstGeom>
        </p:spPr>
      </p:pic>
      <p:sp>
        <p:nvSpPr>
          <p:cNvPr id="16" name="Rectangle 15">
            <a:extLst>
              <a:ext uri="{FF2B5EF4-FFF2-40B4-BE49-F238E27FC236}">
                <a16:creationId xmlns="" xmlns:a16="http://schemas.microsoft.com/office/drawing/2014/main" id="{FEB3608A-3813-41CF-854B-C95327B075EB}"/>
              </a:ext>
            </a:extLst>
          </p:cNvPr>
          <p:cNvSpPr/>
          <p:nvPr/>
        </p:nvSpPr>
        <p:spPr>
          <a:xfrm>
            <a:off x="6379462" y="4734517"/>
            <a:ext cx="2679811" cy="1575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Pelestarian</a:t>
            </a:r>
            <a:r>
              <a:rPr lang="en-US" sz="2400" dirty="0">
                <a:solidFill>
                  <a:schemeClr val="tx1"/>
                </a:solidFill>
              </a:rPr>
              <a:t> </a:t>
            </a:r>
            <a:r>
              <a:rPr lang="en-US" sz="2400" dirty="0" err="1">
                <a:solidFill>
                  <a:schemeClr val="tx1"/>
                </a:solidFill>
              </a:rPr>
              <a:t>Keanekaragaman</a:t>
            </a:r>
            <a:r>
              <a:rPr lang="en-US" sz="2400" dirty="0">
                <a:solidFill>
                  <a:schemeClr val="tx1"/>
                </a:solidFill>
              </a:rPr>
              <a:t> </a:t>
            </a:r>
            <a:r>
              <a:rPr lang="en-US" sz="2400" dirty="0" err="1">
                <a:solidFill>
                  <a:schemeClr val="tx1"/>
                </a:solidFill>
              </a:rPr>
              <a:t>Hayati</a:t>
            </a:r>
            <a:endParaRPr lang="en-US" sz="2400" dirty="0">
              <a:solidFill>
                <a:schemeClr val="tx1"/>
              </a:solidFill>
            </a:endParaRPr>
          </a:p>
        </p:txBody>
      </p:sp>
      <p:sp>
        <p:nvSpPr>
          <p:cNvPr id="17" name="Arrow: Bent 16">
            <a:extLst>
              <a:ext uri="{FF2B5EF4-FFF2-40B4-BE49-F238E27FC236}">
                <a16:creationId xmlns="" xmlns:a16="http://schemas.microsoft.com/office/drawing/2014/main" id="{FEC2AACD-9820-4F6A-B236-CD6EF342DE90}"/>
              </a:ext>
            </a:extLst>
          </p:cNvPr>
          <p:cNvSpPr/>
          <p:nvPr/>
        </p:nvSpPr>
        <p:spPr>
          <a:xfrm rot="10800000">
            <a:off x="10254856" y="3987778"/>
            <a:ext cx="1158474" cy="173101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6333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4000" dirty="0" smtClean="0">
                <a:solidFill>
                  <a:schemeClr val="tx1"/>
                </a:solidFill>
              </a:rPr>
              <a:t>Cara </a:t>
            </a:r>
            <a:r>
              <a:rPr lang="en-US" sz="4000" dirty="0" err="1" smtClean="0">
                <a:solidFill>
                  <a:schemeClr val="tx1"/>
                </a:solidFill>
              </a:rPr>
              <a:t>Pelestarian</a:t>
            </a:r>
            <a:r>
              <a:rPr lang="en-US" sz="4000" dirty="0" smtClean="0">
                <a:solidFill>
                  <a:schemeClr val="tx1"/>
                </a:solidFill>
              </a:rPr>
              <a:t> </a:t>
            </a:r>
            <a:r>
              <a:rPr lang="en-US" sz="4000" dirty="0" err="1" smtClean="0">
                <a:solidFill>
                  <a:schemeClr val="tx1"/>
                </a:solidFill>
              </a:rPr>
              <a:t>Kehati</a:t>
            </a:r>
            <a:endParaRPr lang="en-US" sz="4000" dirty="0">
              <a:solidFill>
                <a:schemeClr val="tx1"/>
              </a:solidFill>
            </a:endParaRPr>
          </a:p>
        </p:txBody>
      </p:sp>
      <p:grpSp>
        <p:nvGrpSpPr>
          <p:cNvPr id="11" name="Group 10"/>
          <p:cNvGrpSpPr/>
          <p:nvPr/>
        </p:nvGrpSpPr>
        <p:grpSpPr>
          <a:xfrm>
            <a:off x="1563159" y="1761067"/>
            <a:ext cx="3335866" cy="3335866"/>
            <a:chOff x="1820334" y="1761067"/>
            <a:chExt cx="3335866" cy="3335866"/>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0334" y="1761067"/>
              <a:ext cx="3335866" cy="3335866"/>
            </a:xfrm>
            <a:prstGeom prst="rect">
              <a:avLst/>
            </a:prstGeom>
          </p:spPr>
        </p:pic>
        <p:sp>
          <p:nvSpPr>
            <p:cNvPr id="5" name="Oval 4"/>
            <p:cNvSpPr/>
            <p:nvPr/>
          </p:nvSpPr>
          <p:spPr>
            <a:xfrm>
              <a:off x="2021994" y="1962727"/>
              <a:ext cx="2932546" cy="293254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flipH="1" flipV="1">
              <a:off x="3353776" y="3294509"/>
              <a:ext cx="268982" cy="2689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3189625" y="3130358"/>
              <a:ext cx="597284" cy="597284"/>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9" name="Straight Connector 8"/>
          <p:cNvCxnSpPr>
            <a:stCxn id="6" idx="2"/>
          </p:cNvCxnSpPr>
          <p:nvPr/>
        </p:nvCxnSpPr>
        <p:spPr>
          <a:xfrm>
            <a:off x="3365583" y="3429000"/>
            <a:ext cx="8045367" cy="0"/>
          </a:xfrm>
          <a:prstGeom prst="line">
            <a:avLst/>
          </a:prstGeom>
          <a:ln w="25400">
            <a:solidFill>
              <a:schemeClr val="bg1"/>
            </a:solidFill>
            <a:headEnd type="none"/>
            <a:tailEnd type="oval" w="lg" len="lg"/>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60137">
            <a:off x="3123184" y="2702677"/>
            <a:ext cx="771842" cy="672754"/>
          </a:xfrm>
          <a:prstGeom prst="rect">
            <a:avLst/>
          </a:prstGeom>
        </p:spPr>
      </p:pic>
      <p:sp>
        <p:nvSpPr>
          <p:cNvPr id="13" name="Text Placeholder 1"/>
          <p:cNvSpPr txBox="1">
            <a:spLocks/>
          </p:cNvSpPr>
          <p:nvPr/>
        </p:nvSpPr>
        <p:spPr>
          <a:xfrm>
            <a:off x="2936711" y="389023"/>
            <a:ext cx="6496050" cy="677416"/>
          </a:xfrm>
          <a:prstGeom prst="rect">
            <a:avLst/>
          </a:prstGeom>
        </p:spPr>
        <p:txBody>
          <a:bodyPr vert="horz" lIns="91440" tIns="45720" rIns="91440" bIns="45720" rtlCol="0" anchor="ctr">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5400" b="0" kern="1200" baseline="0">
                <a:solidFill>
                  <a:schemeClr val="bg1"/>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d-ID" sz="4000" dirty="0" smtClean="0">
                <a:solidFill>
                  <a:schemeClr val="tx1"/>
                </a:solidFill>
              </a:rPr>
              <a:t>Bentuk-bentuk Kawasan Konservasi</a:t>
            </a:r>
            <a:endParaRPr lang="en-US" sz="4000" dirty="0">
              <a:solidFill>
                <a:schemeClr val="tx1"/>
              </a:solidFill>
            </a:endParaRPr>
          </a:p>
        </p:txBody>
      </p:sp>
      <p:sp>
        <p:nvSpPr>
          <p:cNvPr id="14" name="Text Placeholder 2"/>
          <p:cNvSpPr txBox="1">
            <a:spLocks/>
          </p:cNvSpPr>
          <p:nvPr/>
        </p:nvSpPr>
        <p:spPr>
          <a:xfrm>
            <a:off x="5728035" y="4076836"/>
            <a:ext cx="6496050" cy="288032"/>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solidFill>
                <a:latin typeface="+mn-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800" smtClean="0">
                <a:solidFill>
                  <a:schemeClr val="tx1"/>
                </a:solidFill>
              </a:rPr>
              <a:t>Pelestarian </a:t>
            </a:r>
            <a:r>
              <a:rPr lang="en-US" altLang="ko-KR" sz="2800" i="1" smtClean="0">
                <a:solidFill>
                  <a:schemeClr val="tx1"/>
                </a:solidFill>
              </a:rPr>
              <a:t>in-situ</a:t>
            </a:r>
            <a:r>
              <a:rPr lang="en-US" altLang="ko-KR" sz="2800" smtClean="0">
                <a:solidFill>
                  <a:schemeClr val="tx1"/>
                </a:solidFill>
              </a:rPr>
              <a:t> dan pelestarian </a:t>
            </a:r>
            <a:r>
              <a:rPr lang="en-US" altLang="ko-KR" sz="2800" i="1" smtClean="0">
                <a:solidFill>
                  <a:schemeClr val="tx1"/>
                </a:solidFill>
              </a:rPr>
              <a:t>ex-situ</a:t>
            </a:r>
            <a:endParaRPr lang="en-US" altLang="ko-KR" sz="2800" i="1" dirty="0">
              <a:solidFill>
                <a:schemeClr val="tx1"/>
              </a:solidFill>
            </a:endParaRPr>
          </a:p>
        </p:txBody>
      </p:sp>
      <p:sp>
        <p:nvSpPr>
          <p:cNvPr id="15" name="Text Placeholder 2"/>
          <p:cNvSpPr txBox="1">
            <a:spLocks/>
          </p:cNvSpPr>
          <p:nvPr/>
        </p:nvSpPr>
        <p:spPr>
          <a:xfrm>
            <a:off x="5736057" y="4542055"/>
            <a:ext cx="6496050" cy="288032"/>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solidFill>
                <a:latin typeface="+mn-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d-ID" altLang="ko-KR" sz="2800" dirty="0" smtClean="0">
                <a:solidFill>
                  <a:schemeClr val="tx1"/>
                </a:solidFill>
              </a:rPr>
              <a:t>Perlindungan alam dengan tujuan tertentu</a:t>
            </a:r>
            <a:endParaRPr lang="en-US" altLang="ko-KR" sz="2800" i="1" dirty="0">
              <a:solidFill>
                <a:schemeClr val="tx1"/>
              </a:solidFill>
            </a:endParaRPr>
          </a:p>
        </p:txBody>
      </p:sp>
    </p:spTree>
    <p:extLst>
      <p:ext uri="{BB962C8B-B14F-4D97-AF65-F5344CB8AC3E}">
        <p14:creationId xmlns:p14="http://schemas.microsoft.com/office/powerpoint/2010/main" val="3054530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6316" y="220747"/>
            <a:ext cx="10515600" cy="573338"/>
          </a:xfrm>
        </p:spPr>
        <p:txBody>
          <a:bodyPr>
            <a:normAutofit fontScale="90000"/>
          </a:bodyPr>
          <a:lstStyle/>
          <a:p>
            <a:r>
              <a:rPr lang="id-ID" dirty="0" smtClean="0"/>
              <a:t>Konservasi </a:t>
            </a:r>
            <a:r>
              <a:rPr lang="id-ID" i="1" dirty="0" smtClean="0"/>
              <a:t>In Situ</a:t>
            </a:r>
            <a:endParaRPr lang="id-ID" i="1" dirty="0"/>
          </a:p>
        </p:txBody>
      </p:sp>
      <p:sp>
        <p:nvSpPr>
          <p:cNvPr id="3" name="Content Placeholder 2"/>
          <p:cNvSpPr>
            <a:spLocks noGrp="1"/>
          </p:cNvSpPr>
          <p:nvPr>
            <p:ph idx="1"/>
          </p:nvPr>
        </p:nvSpPr>
        <p:spPr>
          <a:xfrm>
            <a:off x="2406316" y="1227221"/>
            <a:ext cx="8947484" cy="4949742"/>
          </a:xfrm>
        </p:spPr>
        <p:txBody>
          <a:bodyPr>
            <a:normAutofit fontScale="92500" lnSpcReduction="10000"/>
          </a:bodyPr>
          <a:lstStyle/>
          <a:p>
            <a:r>
              <a:rPr lang="id-ID" dirty="0"/>
              <a:t>Konservasi </a:t>
            </a:r>
            <a:r>
              <a:rPr lang="id-ID" i="1" dirty="0"/>
              <a:t>in </a:t>
            </a:r>
            <a:r>
              <a:rPr lang="id-ID" i="1" dirty="0" smtClean="0"/>
              <a:t>situ </a:t>
            </a:r>
            <a:r>
              <a:rPr lang="id-ID" dirty="0" smtClean="0"/>
              <a:t>merupakan </a:t>
            </a:r>
            <a:r>
              <a:rPr lang="id-ID" dirty="0"/>
              <a:t>konservasi yang dilakukan dengan cara mengkonservasi flora-fauna di dalam lingkungan asal atau asli. </a:t>
            </a:r>
            <a:endParaRPr lang="id-ID" dirty="0" smtClean="0"/>
          </a:p>
          <a:p>
            <a:r>
              <a:rPr lang="id-ID" dirty="0" smtClean="0"/>
              <a:t>Metode dan alat untuk melindungi spesies, variabilitas genetik dan habitat dalam ekosistem lainnya.</a:t>
            </a:r>
          </a:p>
          <a:p>
            <a:r>
              <a:rPr lang="id-ID" dirty="0"/>
              <a:t>Kegiatan konservasi in-situ dilaksanakan melalui penetapan </a:t>
            </a:r>
            <a:r>
              <a:rPr lang="id-ID" dirty="0" smtClean="0"/>
              <a:t>wilayah-wilayah tertentu </a:t>
            </a:r>
            <a:r>
              <a:rPr lang="id-ID" dirty="0"/>
              <a:t>sebagai kawasan konservasi</a:t>
            </a:r>
            <a:r>
              <a:rPr lang="id-ID" dirty="0" smtClean="0"/>
              <a:t>.</a:t>
            </a:r>
          </a:p>
          <a:p>
            <a:r>
              <a:rPr lang="id-ID" dirty="0" smtClean="0"/>
              <a:t>Kawasan </a:t>
            </a:r>
            <a:r>
              <a:rPr lang="id-ID" dirty="0"/>
              <a:t>konservasi adalah suatu </a:t>
            </a:r>
            <a:r>
              <a:rPr lang="id-ID" dirty="0" smtClean="0"/>
              <a:t>wilayah yang </a:t>
            </a:r>
            <a:r>
              <a:rPr lang="id-ID" dirty="0"/>
              <a:t>dimaksudkan untuk melindungi dan melestarikan ekosistem beserta </a:t>
            </a:r>
            <a:r>
              <a:rPr lang="id-ID" dirty="0" smtClean="0"/>
              <a:t>spesies yang </a:t>
            </a:r>
            <a:r>
              <a:rPr lang="id-ID" dirty="0"/>
              <a:t>berada di dalamnya. </a:t>
            </a:r>
            <a:endParaRPr lang="id-ID" dirty="0" smtClean="0"/>
          </a:p>
          <a:p>
            <a:r>
              <a:rPr lang="id-ID" dirty="0" smtClean="0"/>
              <a:t>Mengingat </a:t>
            </a:r>
            <a:r>
              <a:rPr lang="id-ID" dirty="0"/>
              <a:t>bahwa terdapat banyak variasi </a:t>
            </a:r>
            <a:r>
              <a:rPr lang="id-ID" dirty="0" smtClean="0"/>
              <a:t>untuk mengelola </a:t>
            </a:r>
            <a:r>
              <a:rPr lang="id-ID" dirty="0"/>
              <a:t>suatu kawasan konservasi, maka kawasan Konservasi tersebut </a:t>
            </a:r>
            <a:r>
              <a:rPr lang="id-ID" dirty="0" smtClean="0"/>
              <a:t>dibagi </a:t>
            </a:r>
            <a:r>
              <a:rPr lang="sv-SE" dirty="0" smtClean="0"/>
              <a:t>lagi </a:t>
            </a:r>
            <a:r>
              <a:rPr lang="sv-SE" dirty="0"/>
              <a:t>menurut kategori atau bentuknya.</a:t>
            </a:r>
            <a:endParaRPr lang="id-ID" dirty="0"/>
          </a:p>
        </p:txBody>
      </p:sp>
    </p:spTree>
    <p:extLst>
      <p:ext uri="{BB962C8B-B14F-4D97-AF65-F5344CB8AC3E}">
        <p14:creationId xmlns:p14="http://schemas.microsoft.com/office/powerpoint/2010/main" val="3708051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1959</Words>
  <Application>Microsoft Office PowerPoint</Application>
  <PresentationFormat>Widescreen</PresentationFormat>
  <Paragraphs>151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맑은 고딕</vt:lpstr>
      <vt:lpstr>Arial</vt:lpstr>
      <vt:lpstr>Calibri</vt:lpstr>
      <vt:lpstr>Calibri Light</vt:lpstr>
      <vt:lpstr>Office Theme</vt:lpstr>
      <vt:lpstr>STRATEGI KONSERVASI KEANEKARAGAMAN HAYATI</vt:lpstr>
      <vt:lpstr>Pengertian</vt:lpstr>
      <vt:lpstr>PowerPoint Presentation</vt:lpstr>
      <vt:lpstr>PowerPoint Presentation</vt:lpstr>
      <vt:lpstr>PowerPoint Presentation</vt:lpstr>
      <vt:lpstr>PowerPoint Presentation</vt:lpstr>
      <vt:lpstr>PowerPoint Presentation</vt:lpstr>
      <vt:lpstr>PowerPoint Presentation</vt:lpstr>
      <vt:lpstr>Konservasi In Situ</vt:lpstr>
      <vt:lpstr>PowerPoint Presentation</vt:lpstr>
      <vt:lpstr>1. Kawasan Suaka Alam (KSA)</vt:lpstr>
      <vt:lpstr>Cagar Alam</vt:lpstr>
      <vt:lpstr>PowerPoint Presentation</vt:lpstr>
      <vt:lpstr>Tujuan Pendirian Cagar Alam</vt:lpstr>
      <vt:lpstr>b. Suaka Marga Satwa</vt:lpstr>
      <vt:lpstr>Tujuan Suaka Margasatwa</vt:lpstr>
      <vt:lpstr>Suaka Margasatwa di Indonesia</vt:lpstr>
      <vt:lpstr>2. Kawasan Pelestarian Alam (KPA)</vt:lpstr>
      <vt:lpstr>a. Taman Nasional</vt:lpstr>
      <vt:lpstr>PowerPoint Presentation</vt:lpstr>
      <vt:lpstr>b. Taman Hutan Raya</vt:lpstr>
      <vt:lpstr>c. Taman Wisata Alam</vt:lpstr>
      <vt:lpstr>PowerPoint Presentation</vt:lpstr>
      <vt:lpstr>PowerPoint Presentation</vt:lpstr>
      <vt:lpstr>1. Kebun Raya</vt:lpstr>
      <vt:lpstr>PowerPoint Presentation</vt:lpstr>
      <vt:lpstr>PowerPoint Presentation</vt:lpstr>
      <vt:lpstr>Perlindungan Alam dengan tujuan tertentu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 KONSERVASI KEANEKARAGAMAN HAYATI</dc:title>
  <dc:creator>Windows User</dc:creator>
  <cp:lastModifiedBy>Windows User</cp:lastModifiedBy>
  <cp:revision>18</cp:revision>
  <dcterms:created xsi:type="dcterms:W3CDTF">2022-11-22T16:36:40Z</dcterms:created>
  <dcterms:modified xsi:type="dcterms:W3CDTF">2022-11-23T07:35:47Z</dcterms:modified>
</cp:coreProperties>
</file>