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slide+xml" PartName="/ppt/slides/slide33.xml"/>
  <Override ContentType="application/vnd.openxmlformats-officedocument.presentationml.slide+xml" PartName="/ppt/slides/slide34.xml"/>
  <Override ContentType="application/vnd.openxmlformats-officedocument.presentationml.slide+xml" PartName="/ppt/slides/slide35.xml"/>
  <Override ContentType="application/vnd.openxmlformats-officedocument.presentationml.slide+xml" PartName="/ppt/slides/slide36.xml"/>
  <Override ContentType="application/vnd.openxmlformats-officedocument.presentationml.slide+xml" PartName="/ppt/slides/slide37.xml"/>
  <Override ContentType="application/vnd.openxmlformats-officedocument.presentationml.slide+xml" PartName="/ppt/slides/slide38.xml"/>
  <Override ContentType="application/vnd.openxmlformats-officedocument.presentationml.slide+xml" PartName="/ppt/slides/slide39.xml"/>
  <Override ContentType="application/vnd.openxmlformats-officedocument.presentationml.slide+xml" PartName="/ppt/slides/slide40.xml"/>
  <Override ContentType="application/vnd.openxmlformats-officedocument.presentationml.slide+xml" PartName="/ppt/slides/slide4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0" r:id="rId2"/>
    <p:sldId id="421" r:id="rId3"/>
    <p:sldId id="259" r:id="rId4"/>
    <p:sldId id="276" r:id="rId5"/>
    <p:sldId id="359" r:id="rId6"/>
    <p:sldId id="392" r:id="rId7"/>
    <p:sldId id="425" r:id="rId8"/>
    <p:sldId id="393" r:id="rId9"/>
    <p:sldId id="394" r:id="rId10"/>
    <p:sldId id="395" r:id="rId11"/>
    <p:sldId id="426" r:id="rId12"/>
    <p:sldId id="396" r:id="rId13"/>
    <p:sldId id="397" r:id="rId14"/>
    <p:sldId id="402" r:id="rId15"/>
    <p:sldId id="403" r:id="rId16"/>
    <p:sldId id="404" r:id="rId17"/>
    <p:sldId id="401" r:id="rId18"/>
    <p:sldId id="398" r:id="rId19"/>
    <p:sldId id="400" r:id="rId20"/>
    <p:sldId id="260" r:id="rId21"/>
    <p:sldId id="314" r:id="rId22"/>
    <p:sldId id="405" r:id="rId23"/>
    <p:sldId id="406" r:id="rId24"/>
    <p:sldId id="407" r:id="rId25"/>
    <p:sldId id="408" r:id="rId26"/>
    <p:sldId id="409" r:id="rId27"/>
    <p:sldId id="410" r:id="rId28"/>
    <p:sldId id="411" r:id="rId29"/>
    <p:sldId id="412" r:id="rId30"/>
    <p:sldId id="413" r:id="rId31"/>
    <p:sldId id="414" r:id="rId32"/>
    <p:sldId id="415" r:id="rId33"/>
    <p:sldId id="416" r:id="rId34"/>
    <p:sldId id="417" r:id="rId35"/>
    <p:sldId id="418" r:id="rId36"/>
    <p:sldId id="419" r:id="rId37"/>
    <p:sldId id="422" r:id="rId38"/>
    <p:sldId id="423" r:id="rId39"/>
    <p:sldId id="424" r:id="rId40"/>
    <p:sldId id="428" r:id="rId41"/>
    <p:sldId id="258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&lt;&lt;Course&gt;&gt;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Week &lt;&lt;n&gt;&gt; - &lt;&lt;Topic&gt;&gt;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&lt;&lt;Title&gt;&gt;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&lt;&lt;Sub Topic&gt;&gt;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&lt;&lt;Title&gt;&gt;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Edwardian Script ITC" pitchFamily="66" charset="0"/>
                <a:ea typeface="+mn-ea"/>
                <a:cs typeface="+mn-cs"/>
              </a:rPr>
              <a:t>Thank You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52800" y="762000"/>
            <a:ext cx="5638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981200"/>
            <a:ext cx="8001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C163-E42D-4AA5-8C16-88D9548B439F}" type="datetimeFigureOut">
              <a:rPr lang="en-US" smtClean="0"/>
              <a:t>8/28/2017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996D7-6F96-4026-B535-E97C22BC914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xStyles>
    <p:titleStyle>
      <a:lvl1pPr algn="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 ?><Relationships xmlns="http://schemas.openxmlformats.org/package/2006/relationships"><Relationship Id="rId2" Target="../media/image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 ?><Relationships xmlns="http://schemas.openxmlformats.org/package/2006/relationships"><Relationship Id="rId2" Target="../media/image17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lsevier.com/locate/ijpe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2590800"/>
            <a:ext cx="7162800" cy="2371725"/>
          </a:xfrm>
        </p:spPr>
        <p:txBody>
          <a:bodyPr/>
          <a:lstStyle/>
          <a:p>
            <a:r>
              <a:rPr lang="en-US" dirty="0" smtClean="0"/>
              <a:t>ISYE6055 – E-Supply Chain Management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TOPIK </a:t>
            </a:r>
            <a:r>
              <a:rPr lang="en-US" sz="3200" dirty="0"/>
              <a:t>8</a:t>
            </a:r>
            <a:r>
              <a:rPr lang="en-US" sz="3200" dirty="0" smtClean="0"/>
              <a:t> - </a:t>
            </a:r>
            <a:r>
              <a:rPr lang="en-AU" sz="3200" dirty="0"/>
              <a:t>E-Procurement </a:t>
            </a:r>
            <a:r>
              <a:rPr lang="en-AU" sz="3200" dirty="0" err="1" smtClean="0"/>
              <a:t>dan</a:t>
            </a:r>
            <a:r>
              <a:rPr lang="en-AU" sz="3200" dirty="0" smtClean="0"/>
              <a:t> </a:t>
            </a:r>
            <a:r>
              <a:rPr lang="en-AU" sz="3200" dirty="0" err="1" smtClean="0"/>
              <a:t>Aplikasi</a:t>
            </a:r>
            <a:r>
              <a:rPr lang="en-AU" sz="3200" dirty="0" smtClean="0"/>
              <a:t> </a:t>
            </a:r>
            <a:br>
              <a:rPr lang="en-AU" sz="3200" dirty="0" smtClean="0"/>
            </a:br>
            <a:r>
              <a:rPr lang="en-AU" sz="3200" dirty="0" smtClean="0"/>
              <a:t>E-SCM - </a:t>
            </a:r>
            <a:r>
              <a:rPr lang="en-AU" sz="3200" dirty="0" err="1" smtClean="0"/>
              <a:t>Bagian</a:t>
            </a:r>
            <a:r>
              <a:rPr lang="en-AU" sz="3200" dirty="0" smtClean="0"/>
              <a:t> 2</a:t>
            </a:r>
            <a:endParaRPr lang="en-AU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65300" y="5357789"/>
            <a:ext cx="7162800" cy="1059287"/>
          </a:xfrm>
        </p:spPr>
        <p:txBody>
          <a:bodyPr/>
          <a:lstStyle/>
          <a:p>
            <a:r>
              <a:rPr lang="en-US" dirty="0" smtClean="0"/>
              <a:t>D5821 – </a:t>
            </a:r>
            <a:r>
              <a:rPr lang="en-US" dirty="0" err="1" smtClean="0"/>
              <a:t>Fauzi</a:t>
            </a:r>
            <a:r>
              <a:rPr lang="en-US" dirty="0" smtClean="0"/>
              <a:t> </a:t>
            </a:r>
            <a:r>
              <a:rPr lang="en-US" dirty="0" err="1" smtClean="0"/>
              <a:t>Khair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52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</a:t>
            </a:r>
            <a:r>
              <a:rPr lang="en-AU" dirty="0" err="1"/>
              <a:t>dan</a:t>
            </a:r>
            <a:r>
              <a:rPr lang="en-AU" dirty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924800" cy="4648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id-ID" sz="2400" dirty="0"/>
              <a:t>internet telah me</a:t>
            </a:r>
            <a:r>
              <a:rPr lang="en-US" sz="2400" dirty="0" err="1"/>
              <a:t>ndorong</a:t>
            </a:r>
            <a:r>
              <a:rPr lang="en-US" sz="2400" dirty="0"/>
              <a:t> </a:t>
            </a:r>
            <a:r>
              <a:rPr lang="id-ID" sz="2400" dirty="0"/>
              <a:t>kemampuan manajer dalam rantai pasok untuk menjadi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id-ID" sz="2400" dirty="0"/>
              <a:t> tangkas dalam mengelola jaringan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id-ID" sz="2400" dirty="0"/>
              <a:t> mereka. 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 mencakup kemampuan untuk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id-ID" sz="2400" dirty="0"/>
              <a:t>: </a:t>
            </a:r>
            <a:endParaRPr lang="en-US" sz="2400" dirty="0"/>
          </a:p>
          <a:p>
            <a:pPr lvl="1" algn="just">
              <a:buFont typeface="Wingdings" pitchFamily="2" charset="2"/>
              <a:buChar char="Ø"/>
            </a:pP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cepat menyesuaikan tingkat persediaan, </a:t>
            </a:r>
            <a:endParaRPr lang="en-US" sz="2400" dirty="0"/>
          </a:p>
          <a:p>
            <a:pPr lvl="1" algn="just">
              <a:buFont typeface="Wingdings" pitchFamily="2" charset="2"/>
              <a:buChar char="Ø"/>
            </a:pPr>
            <a:r>
              <a:rPr lang="en-US" sz="2400" dirty="0" err="1"/>
              <a:t>Kemampuan</a:t>
            </a:r>
            <a:r>
              <a:rPr lang="en-US" sz="2400" dirty="0"/>
              <a:t> </a:t>
            </a:r>
            <a:r>
              <a:rPr lang="id-ID" sz="2400" dirty="0"/>
              <a:t>menambah atau mengurangi operator bila diperlukan, </a:t>
            </a:r>
            <a:endParaRPr lang="en-US" sz="2400" dirty="0"/>
          </a:p>
          <a:p>
            <a:pPr lvl="1" algn="just">
              <a:buFont typeface="Wingdings" pitchFamily="2" charset="2"/>
              <a:buChar char="Ø"/>
            </a:pPr>
            <a:r>
              <a:rPr lang="id-ID" sz="2400" dirty="0"/>
              <a:t>Meningkatkan kecepatan dalam bereaksi terhadap masalah layanan pelanggan, </a:t>
            </a:r>
            <a:endParaRPr lang="en-US" sz="2400" dirty="0"/>
          </a:p>
          <a:p>
            <a:pPr lvl="1" algn="just">
              <a:buFont typeface="Wingdings" pitchFamily="2" charset="2"/>
              <a:buChar char="Ø"/>
            </a:pPr>
            <a:r>
              <a:rPr lang="id-ID" sz="2400" dirty="0"/>
              <a:t>Lebih efektif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mengelola fasilitas yang jauh,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4277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</a:t>
            </a:r>
            <a:r>
              <a:rPr lang="en-AU" dirty="0" err="1"/>
              <a:t>dan</a:t>
            </a:r>
            <a:r>
              <a:rPr lang="en-AU" dirty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924800" cy="4648200"/>
          </a:xfrm>
        </p:spPr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id-ID" dirty="0"/>
              <a:t>Mengurangi tingkat dokumen, </a:t>
            </a:r>
            <a:endParaRPr lang="en-US" dirty="0"/>
          </a:p>
          <a:p>
            <a:pPr lvl="1" algn="just">
              <a:buFont typeface="Wingdings" pitchFamily="2" charset="2"/>
              <a:buChar char="Ø"/>
            </a:pPr>
            <a:r>
              <a:rPr lang="id-ID" dirty="0"/>
              <a:t>Menyesuaikan </a:t>
            </a:r>
            <a:r>
              <a:rPr lang="id-ID" i="1" dirty="0"/>
              <a:t>throughput</a:t>
            </a:r>
            <a:r>
              <a:rPr lang="id-ID" dirty="0"/>
              <a:t> materi</a:t>
            </a:r>
            <a:r>
              <a:rPr lang="en-US" dirty="0"/>
              <a:t>al</a:t>
            </a:r>
            <a:r>
              <a:rPr lang="id-ID" dirty="0"/>
              <a:t> jika diperlukan, </a:t>
            </a:r>
            <a:endParaRPr lang="en-US" dirty="0"/>
          </a:p>
          <a:p>
            <a:pPr lvl="1" algn="just">
              <a:buFont typeface="Wingdings" pitchFamily="2" charset="2"/>
              <a:buChar char="Ø"/>
            </a:pPr>
            <a:r>
              <a:rPr lang="id-ID" dirty="0"/>
              <a:t>Pengiriman track lebih akurat,</a:t>
            </a:r>
            <a:endParaRPr lang="en-US" dirty="0"/>
          </a:p>
          <a:p>
            <a:pPr lvl="1" algn="just">
              <a:buFont typeface="Wingdings" pitchFamily="2" charset="2"/>
              <a:buChar char="Ø"/>
            </a:pPr>
            <a:r>
              <a:rPr lang="id-ID" dirty="0"/>
              <a:t>Mengembangkan strategi pembelian 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</a:t>
            </a:r>
            <a:r>
              <a:rPr lang="id-ID" dirty="0"/>
              <a:t>biaya</a:t>
            </a:r>
            <a:r>
              <a:rPr lang="en-US" dirty="0"/>
              <a:t>an</a:t>
            </a:r>
            <a:r>
              <a:rPr lang="id-ID" dirty="0"/>
              <a:t> yang efektif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efisien</a:t>
            </a:r>
            <a:r>
              <a:rPr lang="en-US" dirty="0"/>
              <a:t>, </a:t>
            </a:r>
          </a:p>
          <a:p>
            <a:pPr lvl="1" algn="just">
              <a:buFont typeface="Wingdings" pitchFamily="2" charset="2"/>
              <a:buChar char="Ø"/>
            </a:pPr>
            <a:r>
              <a:rPr lang="id-ID" dirty="0"/>
              <a:t>Meningkatkan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id-ID" dirty="0"/>
              <a:t>penjadwalan produksi dan </a:t>
            </a:r>
            <a:endParaRPr lang="en-US" dirty="0"/>
          </a:p>
          <a:p>
            <a:pPr lvl="1" algn="just">
              <a:buFont typeface="Wingdings" pitchFamily="2" charset="2"/>
              <a:buChar char="Ø"/>
            </a:pPr>
            <a:r>
              <a:rPr lang="id-ID" dirty="0"/>
              <a:t>Mengurangi redundansi operasional dalam sistem (Lancioni et al ., 2003).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8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sistem </a:t>
            </a:r>
            <a:r>
              <a:rPr lang="en-US" sz="2400" dirty="0"/>
              <a:t>e</a:t>
            </a:r>
            <a:r>
              <a:rPr lang="id-ID" sz="2400" dirty="0"/>
              <a:t>-SCM memungkinkan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id-ID" sz="2400" dirty="0"/>
              <a:t>perusahaan dalam rantai pasok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id-ID" sz="2400" dirty="0"/>
              <a:t> memantau persediaan, meningkatkan pemanfaatan aset transportasi dan gudang dan menghilangkan duplikasi usaha dalam melakukan kegiatan logistik yang berbeda untuk perusahaan</a:t>
            </a:r>
            <a:r>
              <a:rPr lang="en-US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E-SCM </a:t>
            </a:r>
            <a:r>
              <a:rPr lang="id-ID" sz="2400" dirty="0"/>
              <a:t>didefinisikan sebagai kontrol aliran material dan informasi, proses struktural dan infrastruktur yang berkaitan dengan transformasi bahan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id-ID" sz="2400" dirty="0"/>
              <a:t>nilai tambah produk, dan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id-ID" sz="2400" dirty="0"/>
              <a:t>pengiriman produk jadi melalui saluran yang tepat untuk pelanggan dan pasar untuk memaksimalkan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id-ID" sz="2400" dirty="0"/>
              <a:t>pelanggan dan kepuasan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684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381000"/>
            <a:ext cx="5638800" cy="1295400"/>
          </a:xfrm>
        </p:spPr>
        <p:txBody>
          <a:bodyPr/>
          <a:lstStyle/>
          <a:p>
            <a:r>
              <a:rPr lang="id-ID" sz="3200" dirty="0"/>
              <a:t>Peran e-supply chain dan manajemen logistik di industri e-tailing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id-ID" sz="2200" dirty="0"/>
              <a:t>tahun 1990</a:t>
            </a:r>
            <a:r>
              <a:rPr lang="en-US" sz="2200" dirty="0"/>
              <a:t>-</a:t>
            </a:r>
            <a:r>
              <a:rPr lang="id-ID" sz="2200" dirty="0"/>
              <a:t>an, </a:t>
            </a:r>
            <a:r>
              <a:rPr lang="en-US" sz="2200" dirty="0" err="1"/>
              <a:t>banyak</a:t>
            </a:r>
            <a:r>
              <a:rPr lang="en-US" sz="2200" dirty="0"/>
              <a:t> </a:t>
            </a:r>
            <a:r>
              <a:rPr lang="id-ID" sz="2200" dirty="0"/>
              <a:t>perusahaan mengakui perlunya mencari </a:t>
            </a:r>
            <a:r>
              <a:rPr lang="en-US" sz="2200" dirty="0" err="1"/>
              <a:t>sumber</a:t>
            </a:r>
            <a:r>
              <a:rPr lang="en-US" sz="2200" dirty="0"/>
              <a:t> </a:t>
            </a:r>
            <a:r>
              <a:rPr lang="id-ID" sz="2200" dirty="0"/>
              <a:t>di luar batas-batas perusahaan mereka sendiri untuk pemasok mereka, pemasok </a:t>
            </a:r>
            <a:r>
              <a:rPr lang="en-US" sz="2200" dirty="0" err="1"/>
              <a:t>untuk</a:t>
            </a:r>
            <a:r>
              <a:rPr lang="en-US" sz="2200" dirty="0"/>
              <a:t> </a:t>
            </a:r>
            <a:r>
              <a:rPr lang="id-ID" sz="2200" dirty="0"/>
              <a:t>pemasok, dan pelanggan untuk meningkatkan nilai pelanggan secara keseluruhan. </a:t>
            </a:r>
            <a:r>
              <a:rPr lang="id-ID" sz="2200" i="1" dirty="0"/>
              <a:t>Sup</a:t>
            </a:r>
            <a:r>
              <a:rPr lang="en-US" sz="2200" i="1" dirty="0"/>
              <a:t>p</a:t>
            </a:r>
            <a:r>
              <a:rPr lang="id-ID" sz="2200" i="1" dirty="0"/>
              <a:t>liers</a:t>
            </a:r>
            <a:r>
              <a:rPr lang="id-ID" sz="2200" dirty="0"/>
              <a:t>, manufaktur, grosir, distributor, pelanggan dan penyedia layanan </a:t>
            </a:r>
            <a:r>
              <a:rPr lang="en-US" sz="2200" dirty="0" err="1"/>
              <a:t>logistik</a:t>
            </a:r>
            <a:r>
              <a:rPr lang="en-US" sz="2200" dirty="0"/>
              <a:t> </a:t>
            </a:r>
            <a:r>
              <a:rPr lang="en-US" sz="2200" dirty="0" err="1"/>
              <a:t>merupakan</a:t>
            </a:r>
            <a:r>
              <a:rPr lang="id-ID" sz="2200" dirty="0"/>
              <a:t> bagian dari rantai pasok. </a:t>
            </a:r>
            <a:endParaRPr lang="en-US" sz="2200" dirty="0" smtClean="0"/>
          </a:p>
          <a:p>
            <a:pPr algn="just"/>
            <a:r>
              <a:rPr lang="id-ID" sz="2200" dirty="0" smtClean="0"/>
              <a:t>E-SCM </a:t>
            </a:r>
            <a:r>
              <a:rPr lang="id-ID" sz="2200" dirty="0"/>
              <a:t>melihat hubungan di antara mereka dalam prosedur konteks nilai tambah atau jasa melalui internet</a:t>
            </a:r>
            <a:r>
              <a:rPr lang="id-ID" sz="2200" dirty="0" smtClean="0"/>
              <a:t>.</a:t>
            </a:r>
            <a:endParaRPr lang="en-US" sz="2200" dirty="0" smtClean="0"/>
          </a:p>
          <a:p>
            <a:pPr algn="just"/>
            <a:r>
              <a:rPr lang="id-ID" sz="2200" dirty="0" smtClean="0"/>
              <a:t>Oleh </a:t>
            </a:r>
            <a:r>
              <a:rPr lang="id-ID" sz="2200" dirty="0"/>
              <a:t>karena itu, internet dan e-SCM memungkinkan </a:t>
            </a:r>
            <a:r>
              <a:rPr lang="en-US" sz="2200" dirty="0" err="1"/>
              <a:t>manajemen</a:t>
            </a:r>
            <a:r>
              <a:rPr lang="en-US" sz="2200" dirty="0"/>
              <a:t> </a:t>
            </a:r>
            <a:r>
              <a:rPr lang="en-US" sz="2200" dirty="0" err="1"/>
              <a:t>perusahaan</a:t>
            </a:r>
            <a:r>
              <a:rPr lang="en-US" sz="2200" dirty="0"/>
              <a:t> </a:t>
            </a:r>
            <a:r>
              <a:rPr lang="id-ID" sz="2200" dirty="0"/>
              <a:t>untuk </a:t>
            </a:r>
            <a:r>
              <a:rPr lang="en-US" sz="2200" dirty="0" err="1"/>
              <a:t>mampu</a:t>
            </a:r>
            <a:r>
              <a:rPr lang="en-US" sz="2200" dirty="0"/>
              <a:t> </a:t>
            </a:r>
            <a:r>
              <a:rPr lang="id-ID" sz="2200" dirty="0"/>
              <a:t>mengelola semua kegiatan rantai pasok secara signifikan </a:t>
            </a:r>
            <a:r>
              <a:rPr lang="en-US" sz="2200" dirty="0" err="1"/>
              <a:t>dalam</a:t>
            </a:r>
            <a:r>
              <a:rPr lang="en-US" sz="2200" dirty="0"/>
              <a:t> </a:t>
            </a:r>
            <a:r>
              <a:rPr lang="id-ID" sz="2200" dirty="0"/>
              <a:t>mengubah kondisi persaingan di banyak industri </a:t>
            </a:r>
            <a:r>
              <a:rPr lang="en-US" sz="2200" dirty="0" err="1"/>
              <a:t>termasuk</a:t>
            </a:r>
            <a:r>
              <a:rPr lang="en-US" sz="2200" dirty="0"/>
              <a:t> </a:t>
            </a:r>
            <a:r>
              <a:rPr lang="id-ID" sz="2200" i="1" dirty="0"/>
              <a:t>e-tailing industr</a:t>
            </a:r>
            <a:r>
              <a:rPr lang="en-US" sz="2200" i="1" dirty="0"/>
              <a:t>y</a:t>
            </a:r>
            <a:r>
              <a:rPr lang="en-US" sz="2200" dirty="0"/>
              <a:t>.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0907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381000"/>
            <a:ext cx="6477000" cy="1143000"/>
          </a:xfrm>
        </p:spPr>
        <p:txBody>
          <a:bodyPr/>
          <a:lstStyle/>
          <a:p>
            <a:r>
              <a:rPr lang="id-ID" sz="3200" dirty="0"/>
              <a:t>Peran e-supply chain dan manajemen logistik di industri e-tailing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d-ID" sz="2200" dirty="0"/>
              <a:t>E-tailers harus </a:t>
            </a:r>
            <a:r>
              <a:rPr lang="en-US" sz="2200" dirty="0" err="1"/>
              <a:t>mampu</a:t>
            </a:r>
            <a:r>
              <a:rPr lang="en-US" sz="2200" dirty="0"/>
              <a:t> </a:t>
            </a:r>
            <a:r>
              <a:rPr lang="id-ID" sz="2200" dirty="0"/>
              <a:t>mengelola ratusan distributor, grosir dan </a:t>
            </a:r>
            <a:r>
              <a:rPr lang="en-US" sz="2200" dirty="0" err="1"/>
              <a:t>menjaga</a:t>
            </a:r>
            <a:r>
              <a:rPr lang="en-US" sz="2200" dirty="0"/>
              <a:t> </a:t>
            </a:r>
            <a:r>
              <a:rPr lang="id-ID" sz="2200" dirty="0"/>
              <a:t>hubungan </a:t>
            </a:r>
            <a:r>
              <a:rPr lang="en-US" sz="2200" dirty="0" err="1"/>
              <a:t>dengan</a:t>
            </a:r>
            <a:r>
              <a:rPr lang="en-US" sz="2200" dirty="0"/>
              <a:t> </a:t>
            </a:r>
            <a:r>
              <a:rPr lang="id-ID" sz="2200" dirty="0"/>
              <a:t>pelanggan. Unsur-unsur penting dari pelaksanaan </a:t>
            </a:r>
            <a:r>
              <a:rPr lang="en-US" sz="2200" dirty="0" err="1"/>
              <a:t>dan</a:t>
            </a:r>
            <a:r>
              <a:rPr lang="en-US" sz="2200" dirty="0"/>
              <a:t> </a:t>
            </a:r>
            <a:r>
              <a:rPr lang="id-ID" sz="2200" dirty="0"/>
              <a:t>strategi sukses </a:t>
            </a:r>
            <a:r>
              <a:rPr lang="id-ID" sz="2200" i="1" dirty="0"/>
              <a:t>e-tailing</a:t>
            </a:r>
            <a:r>
              <a:rPr lang="id-ID" sz="2200" dirty="0"/>
              <a:t> tampaknya </a:t>
            </a:r>
            <a:r>
              <a:rPr lang="en-US" sz="2200" dirty="0" err="1"/>
              <a:t>terletak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layanan</a:t>
            </a:r>
            <a:r>
              <a:rPr lang="id-ID" sz="2200" dirty="0"/>
              <a:t> pada pelanggan dan logistik. </a:t>
            </a:r>
            <a:endParaRPr lang="en-US" sz="2200" dirty="0" smtClean="0"/>
          </a:p>
          <a:p>
            <a:pPr algn="just"/>
            <a:r>
              <a:rPr lang="id-ID" sz="2200" dirty="0" smtClean="0"/>
              <a:t>Selain </a:t>
            </a:r>
            <a:r>
              <a:rPr lang="id-ID" sz="2200" dirty="0"/>
              <a:t>itu, logistik </a:t>
            </a:r>
            <a:r>
              <a:rPr lang="en-US" sz="2200" dirty="0" err="1"/>
              <a:t>merupakan</a:t>
            </a:r>
            <a:r>
              <a:rPr lang="en-US" sz="2200" dirty="0"/>
              <a:t> </a:t>
            </a:r>
            <a:r>
              <a:rPr lang="id-ID" sz="2200" dirty="0"/>
              <a:t>kekuatan pendorong untuk menguntungkan e-tailing. Bagi banyak </a:t>
            </a:r>
            <a:r>
              <a:rPr lang="id-ID" sz="2200" i="1" dirty="0"/>
              <a:t>e-tailers</a:t>
            </a:r>
            <a:r>
              <a:rPr lang="en-US" sz="2200" dirty="0"/>
              <a:t>, </a:t>
            </a:r>
            <a:r>
              <a:rPr lang="id-ID" sz="2200" dirty="0"/>
              <a:t>pengiriman produk yang dipesan menyebabkan dua masalah utama. </a:t>
            </a:r>
            <a:endParaRPr lang="en-US" sz="2200" dirty="0" smtClean="0"/>
          </a:p>
          <a:p>
            <a:pPr algn="just"/>
            <a:r>
              <a:rPr lang="id-ID" sz="2200" dirty="0" smtClean="0"/>
              <a:t>Di </a:t>
            </a:r>
            <a:r>
              <a:rPr lang="id-ID" sz="2200" dirty="0"/>
              <a:t>satu sisi</a:t>
            </a:r>
            <a:r>
              <a:rPr lang="en-US" sz="2200" dirty="0"/>
              <a:t>, </a:t>
            </a:r>
            <a:r>
              <a:rPr lang="id-ID" sz="2200" dirty="0"/>
              <a:t>pengecer harus memenuhi fungsi logistik seperti </a:t>
            </a:r>
            <a:r>
              <a:rPr lang="en-US" sz="2200" dirty="0" err="1"/>
              <a:t>aktivitas</a:t>
            </a:r>
            <a:r>
              <a:rPr lang="en-US" sz="2200" dirty="0"/>
              <a:t> </a:t>
            </a:r>
            <a:r>
              <a:rPr lang="id-ID" sz="2200" dirty="0"/>
              <a:t>memilih, pengepakan dan transportasi yang </a:t>
            </a:r>
            <a:r>
              <a:rPr lang="en-US" sz="2200" dirty="0" err="1"/>
              <a:t>sepenuhnya</a:t>
            </a:r>
            <a:r>
              <a:rPr lang="id-ID" sz="2200" dirty="0"/>
              <a:t> gratis </a:t>
            </a:r>
            <a:r>
              <a:rPr lang="en-US" sz="2200" dirty="0" err="1"/>
              <a:t>kepada</a:t>
            </a:r>
            <a:r>
              <a:rPr lang="en-US" sz="2200" dirty="0"/>
              <a:t> </a:t>
            </a:r>
            <a:r>
              <a:rPr lang="id-ID" sz="2200" dirty="0"/>
              <a:t>pelanggan dari toko fisik. Di sisi lain, pelanggan mungkin tidak menerima </a:t>
            </a:r>
            <a:r>
              <a:rPr lang="en-US" sz="2200" dirty="0" err="1"/>
              <a:t>adanya</a:t>
            </a:r>
            <a:r>
              <a:rPr lang="en-US" sz="2200" dirty="0"/>
              <a:t> </a:t>
            </a:r>
            <a:r>
              <a:rPr lang="id-ID" sz="2200" dirty="0"/>
              <a:t>biaya pengiriman</a:t>
            </a:r>
            <a:r>
              <a:rPr lang="en-US" sz="2200" dirty="0"/>
              <a:t>.</a:t>
            </a:r>
          </a:p>
          <a:p>
            <a:pPr algn="just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9898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381000"/>
            <a:ext cx="6477000" cy="1143000"/>
          </a:xfrm>
        </p:spPr>
        <p:txBody>
          <a:bodyPr/>
          <a:lstStyle/>
          <a:p>
            <a:r>
              <a:rPr lang="id-ID" sz="3200" dirty="0"/>
              <a:t>Peran e-supply chain dan manajemen logistik di industri e-tailing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7924800" cy="4648200"/>
          </a:xfrm>
        </p:spPr>
        <p:txBody>
          <a:bodyPr>
            <a:noAutofit/>
          </a:bodyPr>
          <a:lstStyle/>
          <a:p>
            <a:pPr algn="just"/>
            <a:r>
              <a:rPr lang="id-ID" sz="2400" dirty="0"/>
              <a:t>E-SCM dan sistem logistik sangat</a:t>
            </a:r>
            <a:r>
              <a:rPr lang="en-US" sz="2400" dirty="0"/>
              <a:t> </a:t>
            </a:r>
            <a:r>
              <a:rPr lang="en-US" sz="2400" dirty="0" err="1"/>
              <a:t>berperan</a:t>
            </a:r>
            <a:r>
              <a:rPr lang="id-ID" sz="2400" dirty="0"/>
              <a:t> penting dalam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id-ID" sz="2400" i="1" dirty="0"/>
              <a:t>e-tailing industr</a:t>
            </a:r>
            <a:r>
              <a:rPr lang="en-US" sz="2400" i="1" dirty="0"/>
              <a:t>y</a:t>
            </a:r>
            <a:r>
              <a:rPr lang="id-ID" sz="2400" dirty="0"/>
              <a:t>. Toko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id-ID" sz="2400" dirty="0"/>
              <a:t>memanfaatkan banyak sistem informasi dari desain web untuk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arus informasi. </a:t>
            </a:r>
            <a:endParaRPr lang="en-US" sz="2400" dirty="0" smtClean="0"/>
          </a:p>
          <a:p>
            <a:pPr algn="just"/>
            <a:r>
              <a:rPr lang="id-ID" sz="2400" dirty="0" smtClean="0"/>
              <a:t>Sistem </a:t>
            </a:r>
            <a:r>
              <a:rPr lang="id-ID" sz="2400" dirty="0"/>
              <a:t>informasi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toko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id-ID" sz="2400" dirty="0"/>
              <a:t>memungkinkan pelanggan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mengirim </a:t>
            </a:r>
            <a:r>
              <a:rPr lang="en-US" sz="2400" i="1" dirty="0"/>
              <a:t>order</a:t>
            </a:r>
            <a:r>
              <a:rPr lang="id-ID" sz="2400" dirty="0"/>
              <a:t> dan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para</a:t>
            </a:r>
            <a:r>
              <a:rPr lang="en-US" sz="2400" dirty="0"/>
              <a:t> </a:t>
            </a:r>
            <a:r>
              <a:rPr lang="id-ID" sz="2400" dirty="0"/>
              <a:t>pemasok </a:t>
            </a:r>
            <a:r>
              <a:rPr lang="en-US" sz="2400" dirty="0"/>
              <a:t>d</a:t>
            </a:r>
            <a:r>
              <a:rPr lang="id-ID" sz="2400" dirty="0"/>
              <a:t>apat menerima </a:t>
            </a:r>
            <a:r>
              <a:rPr lang="en-US" sz="2400" dirty="0" err="1"/>
              <a:t>orderan</a:t>
            </a:r>
            <a:r>
              <a:rPr lang="id-ID" sz="2400" dirty="0"/>
              <a:t> dari website. </a:t>
            </a:r>
            <a:endParaRPr lang="en-US" sz="2400" dirty="0" smtClean="0"/>
          </a:p>
          <a:p>
            <a:pPr algn="just"/>
            <a:r>
              <a:rPr lang="id-ID" sz="2400" dirty="0" smtClean="0"/>
              <a:t>Misalnya</a:t>
            </a:r>
            <a:r>
              <a:rPr lang="id-ID" sz="2400" dirty="0"/>
              <a:t>, ketika pelanggan membuat pembelian dari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toko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id-ID" sz="2400" dirty="0"/>
              <a:t> seperti Hepsiburada.com, rantai pasokan</a:t>
            </a:r>
            <a:r>
              <a:rPr lang="en-US" sz="2400" dirty="0" err="1"/>
              <a:t>nya</a:t>
            </a:r>
            <a:r>
              <a:rPr lang="id-ID" sz="2400" dirty="0"/>
              <a:t> meliputi </a:t>
            </a:r>
            <a:r>
              <a:rPr lang="id-ID" sz="2400" i="1" dirty="0"/>
              <a:t>e-</a:t>
            </a:r>
            <a:r>
              <a:rPr lang="en-US" sz="2400" i="1" dirty="0"/>
              <a:t>shop</a:t>
            </a:r>
            <a:r>
              <a:rPr lang="id-ID" sz="2400" dirty="0"/>
              <a:t>, pemasok dan penyedia jasa logistik. Setelah membuat pilihan produk, pelanggan memesan dan membayar produk. 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3798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533400"/>
            <a:ext cx="6477000" cy="1143000"/>
          </a:xfrm>
        </p:spPr>
        <p:txBody>
          <a:bodyPr/>
          <a:lstStyle/>
          <a:p>
            <a:r>
              <a:rPr lang="id-ID" sz="3200" dirty="0"/>
              <a:t>Peran e-supply chain dan manajemen logistik di industri e-tailing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7924800" cy="4648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id-ID" sz="2400" dirty="0"/>
              <a:t>toko memesan produk kepada pemasok dan penyedia jasa logistik.</a:t>
            </a:r>
            <a:r>
              <a:rPr lang="en-US" sz="2400" dirty="0"/>
              <a:t> </a:t>
            </a:r>
            <a:r>
              <a:rPr lang="en-US" sz="2400" dirty="0" err="1"/>
              <a:t>Selanjutnya</a:t>
            </a:r>
            <a:r>
              <a:rPr lang="en-US" sz="2400" dirty="0"/>
              <a:t> </a:t>
            </a:r>
            <a:r>
              <a:rPr lang="id-ID" sz="2400" dirty="0"/>
              <a:t>pelanggan dapat kembali ke situs web e-</a:t>
            </a:r>
            <a:r>
              <a:rPr lang="en-US" sz="2400" i="1" dirty="0"/>
              <a:t>shop</a:t>
            </a:r>
            <a:r>
              <a:rPr lang="en-US" sz="2400" dirty="0"/>
              <a:t> </a:t>
            </a:r>
            <a:r>
              <a:rPr lang="id-ID" sz="2400" dirty="0"/>
              <a:t>untuk memeriksa status pesanan mereka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Sehingga</a:t>
            </a:r>
            <a:r>
              <a:rPr lang="en-US" sz="2400" dirty="0"/>
              <a:t>, </a:t>
            </a:r>
            <a:r>
              <a:rPr lang="id-ID" sz="2400" dirty="0"/>
              <a:t>proses </a:t>
            </a:r>
            <a:r>
              <a:rPr lang="en-US" sz="2400" dirty="0"/>
              <a:t>yang </a:t>
            </a:r>
            <a:r>
              <a:rPr lang="id-ID" sz="2400" dirty="0"/>
              <a:t>melibatkan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id-ID" sz="2400" dirty="0"/>
              <a:t>informasi,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id-ID" sz="2400" dirty="0"/>
              <a:t>produk dan aliran dana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urutan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tahapan </a:t>
            </a:r>
            <a:r>
              <a:rPr lang="id-ID" sz="2400" i="1" dirty="0"/>
              <a:t>e-tailing</a:t>
            </a:r>
            <a:r>
              <a:rPr lang="en-US" sz="2400" i="1" dirty="0"/>
              <a:t> supply chain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Selengkapnya</a:t>
            </a:r>
            <a:r>
              <a:rPr lang="en-US" sz="2400" dirty="0" smtClean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diringkas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gambaran-gambaran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5680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3175" y="609600"/>
            <a:ext cx="6477000" cy="1143000"/>
          </a:xfrm>
        </p:spPr>
        <p:txBody>
          <a:bodyPr/>
          <a:lstStyle/>
          <a:p>
            <a:r>
              <a:rPr lang="id-ID" sz="3200" dirty="0"/>
              <a:t>Peran e-supply chain dan manajemen logistik di industri e-tailing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85" y="2209800"/>
            <a:ext cx="8383099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1327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Porter’s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7759300" cy="32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33107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381000"/>
            <a:ext cx="5638800" cy="1143000"/>
          </a:xfrm>
        </p:spPr>
        <p:txBody>
          <a:bodyPr/>
          <a:lstStyle/>
          <a:p>
            <a:r>
              <a:rPr lang="en-US" dirty="0"/>
              <a:t>The impacts of E-SCM on the E-Tailing Industry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28799"/>
            <a:ext cx="7772400" cy="4538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836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220" y="581874"/>
            <a:ext cx="7772400" cy="1362075"/>
          </a:xfrm>
        </p:spPr>
        <p:txBody>
          <a:bodyPr/>
          <a:lstStyle/>
          <a:p>
            <a:r>
              <a:rPr lang="en-US" dirty="0" err="1" smtClean="0"/>
              <a:t>Capaian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13220" y="1751705"/>
            <a:ext cx="77724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000" b="1" kern="1200" cap="all">
                <a:solidFill>
                  <a:schemeClr val="bg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2pPr>
            <a:lvl3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3pPr>
            <a:lvl4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4pPr>
            <a:lvl5pPr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marL="457200" lvl="0" indent="-457200" algn="just">
              <a:buAutoNum type="arabicPeriod"/>
            </a:pPr>
            <a:r>
              <a:rPr lang="en-US" sz="2400" cap="none" dirty="0" err="1" smtClean="0"/>
              <a:t>Mahasiswa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diharapkan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mampu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melakukan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perbaikan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terhadap</a:t>
            </a:r>
            <a:r>
              <a:rPr lang="en-US" sz="2400" cap="none" dirty="0" smtClean="0"/>
              <a:t> </a:t>
            </a:r>
            <a:r>
              <a:rPr lang="en-US" sz="2400" cap="none" dirty="0" err="1" smtClean="0"/>
              <a:t>desain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dan</a:t>
            </a:r>
            <a:r>
              <a:rPr lang="en-US" sz="2400" cap="none" dirty="0"/>
              <a:t> </a:t>
            </a:r>
            <a:r>
              <a:rPr lang="en-US" sz="2400" cap="none" dirty="0" err="1"/>
              <a:t>implementasi</a:t>
            </a:r>
            <a:r>
              <a:rPr lang="en-US" sz="2400" cap="none" dirty="0"/>
              <a:t> </a:t>
            </a:r>
            <a:r>
              <a:rPr lang="en-US" sz="2400" cap="none" dirty="0" err="1"/>
              <a:t>strategi</a:t>
            </a:r>
            <a:r>
              <a:rPr lang="en-US" sz="2400" cap="none" dirty="0"/>
              <a:t> </a:t>
            </a:r>
            <a:r>
              <a:rPr lang="en-US" sz="2400" cap="none" dirty="0" smtClean="0"/>
              <a:t>e-SCM </a:t>
            </a:r>
            <a:r>
              <a:rPr lang="en-US" sz="2400" cap="none" dirty="0" err="1" smtClean="0"/>
              <a:t>untuk</a:t>
            </a:r>
            <a:r>
              <a:rPr lang="en-US" sz="2400" cap="none" dirty="0" smtClean="0"/>
              <a:t> </a:t>
            </a:r>
            <a:r>
              <a:rPr lang="en-US" sz="2400" cap="none" dirty="0" err="1"/>
              <a:t>perusahaan</a:t>
            </a:r>
            <a:r>
              <a:rPr lang="en-US" sz="2400" cap="none" dirty="0"/>
              <a:t> </a:t>
            </a:r>
            <a:r>
              <a:rPr lang="en-US" sz="2400" cap="none" dirty="0" err="1"/>
              <a:t>atau</a:t>
            </a:r>
            <a:r>
              <a:rPr lang="en-US" sz="2400" cap="none" dirty="0"/>
              <a:t> </a:t>
            </a:r>
            <a:r>
              <a:rPr lang="en-US" sz="2400" cap="none" dirty="0" err="1" smtClean="0"/>
              <a:t>organisasi</a:t>
            </a:r>
            <a:r>
              <a:rPr lang="en-US" sz="2400" cap="none" dirty="0" smtClean="0"/>
              <a:t>.</a:t>
            </a:r>
          </a:p>
          <a:p>
            <a:pPr lvl="0" algn="just"/>
            <a:r>
              <a:rPr lang="en-US" sz="2400" cap="none" dirty="0" smtClean="0"/>
              <a:t/>
            </a:r>
            <a:br>
              <a:rPr lang="en-US" sz="2400" cap="none" dirty="0" smtClean="0"/>
            </a:br>
            <a:r>
              <a:rPr lang="en-US" sz="2400" cap="none" dirty="0" smtClean="0"/>
              <a:t/>
            </a:r>
            <a:br>
              <a:rPr lang="en-US" sz="2400" cap="none" dirty="0" smtClean="0"/>
            </a:br>
            <a:endParaRPr lang="en-US" sz="2400" cap="none" dirty="0"/>
          </a:p>
        </p:txBody>
      </p:sp>
    </p:spTree>
    <p:extLst>
      <p:ext uri="{BB962C8B-B14F-4D97-AF65-F5344CB8AC3E}">
        <p14:creationId xmlns:p14="http://schemas.microsoft.com/office/powerpoint/2010/main" val="124847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114800"/>
            <a:ext cx="8763000" cy="1362075"/>
          </a:xfrm>
        </p:spPr>
        <p:txBody>
          <a:bodyPr/>
          <a:lstStyle/>
          <a:p>
            <a:r>
              <a:rPr lang="id-ID" dirty="0" smtClean="0"/>
              <a:t>Kerangka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id-ID" dirty="0" smtClean="0"/>
              <a:t> </a:t>
            </a:r>
            <a:r>
              <a:rPr lang="id-ID" dirty="0"/>
              <a:t>sistem multi-agen E-SCM di industri fesyen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19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 smtClean="0"/>
              <a:t>Fashion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Industri </a:t>
            </a:r>
            <a:r>
              <a:rPr lang="id-ID" sz="2400" i="1" dirty="0"/>
              <a:t>fashion</a:t>
            </a:r>
            <a:r>
              <a:rPr lang="id-ID" sz="2400" dirty="0"/>
              <a:t> telah menghadapi perubahan yang lebih cepat dalam beberapa tahun terakhir karena kebutuhan yang berbeda dari pelanggan dan variasi lingkungan ekonomi global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algn="just"/>
            <a:r>
              <a:rPr lang="id-ID" sz="2400" dirty="0" smtClean="0"/>
              <a:t> </a:t>
            </a:r>
            <a:r>
              <a:rPr lang="id-ID" sz="2400" dirty="0"/>
              <a:t>Industri ini biasanya memproduksi atau menyediakan berbagai</a:t>
            </a:r>
            <a:r>
              <a:rPr lang="en-US" sz="2400" dirty="0"/>
              <a:t> </a:t>
            </a:r>
            <a:r>
              <a:rPr lang="en-US" sz="2400" dirty="0" err="1"/>
              <a:t>varian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kompleks, dan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menghasilkan</a:t>
            </a:r>
            <a:r>
              <a:rPr lang="en-US" sz="2400" dirty="0"/>
              <a:t>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id-ID" sz="2400" i="1" dirty="0"/>
              <a:t>fashion</a:t>
            </a:r>
            <a:r>
              <a:rPr lang="id-ID" sz="2400" dirty="0"/>
              <a:t> produk teks</a:t>
            </a:r>
            <a:r>
              <a:rPr lang="en-US" sz="2400" dirty="0" err="1"/>
              <a:t>til</a:t>
            </a:r>
            <a:r>
              <a:rPr lang="en-US" sz="2400" dirty="0"/>
              <a:t> </a:t>
            </a:r>
            <a:r>
              <a:rPr lang="id-ID" sz="2400" dirty="0"/>
              <a:t>seperti </a:t>
            </a:r>
            <a:r>
              <a:rPr lang="id-ID" sz="2400" i="1" dirty="0"/>
              <a:t>fashion</a:t>
            </a:r>
            <a:r>
              <a:rPr lang="id-ID" sz="2400" dirty="0"/>
              <a:t> pakaian luar, pakaian olahraga </a:t>
            </a:r>
            <a:r>
              <a:rPr lang="id-ID" sz="2400" i="1" dirty="0"/>
              <a:t>indoor</a:t>
            </a:r>
            <a:r>
              <a:rPr lang="id-ID" sz="2400" dirty="0"/>
              <a:t> dan </a:t>
            </a:r>
            <a:r>
              <a:rPr lang="id-ID" sz="2400" i="1" dirty="0"/>
              <a:t>outdoor</a:t>
            </a:r>
            <a:r>
              <a:rPr lang="id-ID" sz="2400" dirty="0"/>
              <a:t>, fashion tekstil, tekstil interior, desain tekstil, pakaian kerja, dan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  <a:p>
            <a:pPr algn="just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585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33400"/>
            <a:ext cx="5638800" cy="1143000"/>
          </a:xfrm>
        </p:spPr>
        <p:txBody>
          <a:bodyPr/>
          <a:lstStyle/>
          <a:p>
            <a:r>
              <a:rPr lang="en-US" dirty="0" smtClean="0"/>
              <a:t>Fashion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Kebutuhan yang berbeda dari produk tekstil dapat s</a:t>
            </a:r>
            <a:r>
              <a:rPr lang="en-US" sz="2400" dirty="0" err="1"/>
              <a:t>ewaktu-waktu</a:t>
            </a:r>
            <a:r>
              <a:rPr lang="id-ID" sz="2400" dirty="0"/>
              <a:t> muncul di setiap pasar </a:t>
            </a:r>
            <a:r>
              <a:rPr lang="id-ID" sz="2400" i="1" dirty="0"/>
              <a:t>fashion</a:t>
            </a:r>
            <a:r>
              <a:rPr lang="id-ID" sz="2400" dirty="0"/>
              <a:t>. Persyaratan dan informasi pesanan kemudian dikirim dari masing-masing perusahaan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id-ID" sz="2400" dirty="0"/>
              <a:t>penjualan produk tekstil untuk perusahaan penjualan hulu atau produsen. </a:t>
            </a:r>
            <a:endParaRPr lang="en-US" sz="2400" dirty="0" smtClean="0"/>
          </a:p>
          <a:p>
            <a:pPr algn="just"/>
            <a:r>
              <a:rPr lang="id-ID" sz="2400" dirty="0" smtClean="0"/>
              <a:t>Perusahaan </a:t>
            </a:r>
            <a:r>
              <a:rPr lang="id-ID" sz="2400" dirty="0"/>
              <a:t>penjualan hulu atau produsen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id-ID" sz="2400" dirty="0"/>
              <a:t>mengacu pada spesifikasi, harga, warna, dan waktu </a:t>
            </a:r>
            <a:r>
              <a:rPr lang="en-US" sz="2400" i="1" dirty="0"/>
              <a:t>order</a:t>
            </a:r>
            <a:r>
              <a:rPr lang="id-ID" sz="2400" dirty="0"/>
              <a:t> yang diterima untuk menyelesaikan transaksi 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id-ID" sz="2400" dirty="0"/>
              <a:t>waktu </a:t>
            </a:r>
            <a:r>
              <a:rPr lang="en-US" sz="2400" i="1" dirty="0" err="1"/>
              <a:t>leadtime</a:t>
            </a:r>
            <a:r>
              <a:rPr lang="en-US" sz="2400" dirty="0"/>
              <a:t> </a:t>
            </a:r>
            <a:r>
              <a:rPr lang="id-ID" sz="2400" dirty="0"/>
              <a:t>dalam desain produk, produksi, manufaktur, dan pengiriman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931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Fashion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Beberapa penelitian dan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id-ID" sz="2400" dirty="0"/>
              <a:t>laporan dari beberapa negara penting telah diusulkan untuk secara efektif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mengatasi tantangan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mengurangi </a:t>
            </a:r>
            <a:r>
              <a:rPr lang="id-ID" sz="2400" i="1" dirty="0"/>
              <a:t>lead time</a:t>
            </a:r>
            <a:r>
              <a:rPr lang="id-ID" sz="2400" dirty="0"/>
              <a:t> di hulu dan hilir industri fashion. </a:t>
            </a:r>
            <a:endParaRPr lang="en-US" sz="2400" dirty="0" smtClean="0"/>
          </a:p>
          <a:p>
            <a:pPr algn="just"/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menunjukkan bahwa manajemen rantai pasok (SCM) harus memainkan peran penting dalam industri fashion dan memberikan saran yang berbeda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id-ID" sz="2400" dirty="0"/>
              <a:t>solusi untuk masalah ini.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8132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Industri fashion dengan rantai pasokan global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3600"/>
            <a:ext cx="5638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254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/>
              <a:t>Taksonomi solusi SCM di industri </a:t>
            </a:r>
            <a:r>
              <a:rPr lang="id-ID" sz="3600" dirty="0" smtClean="0"/>
              <a:t>f</a:t>
            </a:r>
            <a:r>
              <a:rPr lang="en-US" sz="3600" dirty="0" err="1" smtClean="0"/>
              <a:t>ashion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58621"/>
            <a:ext cx="4644243" cy="421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120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pt-BR" dirty="0" smtClean="0"/>
              <a:t>e-fashion </a:t>
            </a:r>
            <a:r>
              <a:rPr lang="pt-BR" dirty="0"/>
              <a:t>SCM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multi-agent system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81200"/>
            <a:ext cx="6191250" cy="450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89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381000"/>
            <a:ext cx="5943600" cy="1371600"/>
          </a:xfrm>
        </p:spPr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sz="3600" dirty="0"/>
              <a:t>e-fashion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/>
              <a:t>agent</a:t>
            </a:r>
            <a:r>
              <a:rPr lang="en-US" sz="3600" dirty="0"/>
              <a:t> </a:t>
            </a:r>
            <a:r>
              <a:rPr lang="id-ID" sz="3600" dirty="0"/>
              <a:t>SCM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5943600" cy="4765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6620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533400"/>
            <a:ext cx="5638800" cy="1143000"/>
          </a:xfrm>
        </p:spPr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sz="3600" dirty="0"/>
              <a:t>e-fashion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/>
              <a:t>agent</a:t>
            </a:r>
            <a:r>
              <a:rPr lang="en-US" sz="3600" dirty="0"/>
              <a:t> </a:t>
            </a:r>
            <a:r>
              <a:rPr lang="id-ID" sz="3600" dirty="0"/>
              <a:t>SCM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590800"/>
            <a:ext cx="638175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890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5638800" cy="1143000"/>
          </a:xfrm>
        </p:spPr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sz="3600" dirty="0"/>
              <a:t>e-fashion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/>
              <a:t>agent</a:t>
            </a:r>
            <a:r>
              <a:rPr lang="en-US" sz="3600" dirty="0"/>
              <a:t> </a:t>
            </a:r>
            <a:r>
              <a:rPr lang="id-ID" sz="3600" dirty="0"/>
              <a:t>SCM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09800"/>
            <a:ext cx="640080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52400" y="5715000"/>
            <a:ext cx="533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The modules in each converting agent on the communication layer</a:t>
            </a:r>
          </a:p>
        </p:txBody>
      </p:sp>
    </p:spTree>
    <p:extLst>
      <p:ext uri="{BB962C8B-B14F-4D97-AF65-F5344CB8AC3E}">
        <p14:creationId xmlns:p14="http://schemas.microsoft.com/office/powerpoint/2010/main" val="117520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077200" cy="1362075"/>
          </a:xfrm>
        </p:spPr>
        <p:txBody>
          <a:bodyPr/>
          <a:lstStyle/>
          <a:p>
            <a:pPr lvl="0"/>
            <a:r>
              <a:rPr lang="id-ID" sz="3200" dirty="0"/>
              <a:t>E-SCM di Industri E-Tailing</a:t>
            </a:r>
            <a:r>
              <a:rPr lang="en-AU" sz="3200" dirty="0" smtClean="0"/>
              <a:t/>
            </a:r>
            <a:br>
              <a:rPr lang="en-AU" sz="3200" dirty="0" smtClean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id-ID" sz="3200" dirty="0" smtClean="0"/>
              <a:t>kerangka </a:t>
            </a:r>
            <a:r>
              <a:rPr lang="en-US" sz="3200" dirty="0" err="1" smtClean="0"/>
              <a:t>kerja</a:t>
            </a:r>
            <a:r>
              <a:rPr lang="en-US" sz="3200" dirty="0" smtClean="0"/>
              <a:t> </a:t>
            </a:r>
            <a:r>
              <a:rPr lang="id-ID" sz="3200" dirty="0" smtClean="0"/>
              <a:t>sistem </a:t>
            </a:r>
            <a:r>
              <a:rPr lang="id-ID" sz="3200" dirty="0"/>
              <a:t>multi-agen E-SCM di industri fesyen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/>
            </a:r>
            <a:br>
              <a:rPr lang="en-US" sz="32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28800" y="2286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sz="3600" b="1" dirty="0"/>
              <a:t>E-Procurement dan Aplikasi </a:t>
            </a:r>
            <a:br>
              <a:rPr lang="it-IT" sz="3600" b="1" dirty="0"/>
            </a:br>
            <a:r>
              <a:rPr lang="it-IT" sz="3600" b="1" dirty="0"/>
              <a:t>E-SCM - Bagian 2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sz="3600" dirty="0"/>
              <a:t>e-fashion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/>
              <a:t>agent</a:t>
            </a:r>
            <a:r>
              <a:rPr lang="en-US" sz="3600" dirty="0"/>
              <a:t> </a:t>
            </a:r>
            <a:r>
              <a:rPr lang="id-ID" sz="3600" dirty="0"/>
              <a:t>SCM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 diagram for the mobile agent.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398594"/>
            <a:ext cx="5943600" cy="4263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362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id-ID" sz="3600" dirty="0"/>
              <a:t>e-fashion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/>
              <a:t>agent</a:t>
            </a:r>
            <a:r>
              <a:rPr lang="en-US" sz="3600" dirty="0"/>
              <a:t> </a:t>
            </a:r>
            <a:r>
              <a:rPr lang="id-ID" sz="3600" dirty="0"/>
              <a:t>SCM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/>
              <a:t>The diagram for the </a:t>
            </a:r>
            <a:r>
              <a:rPr lang="en-US" sz="2400" dirty="0" smtClean="0"/>
              <a:t>radio </a:t>
            </a:r>
            <a:r>
              <a:rPr lang="en-US" sz="2400" dirty="0"/>
              <a:t>agent.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362200"/>
            <a:ext cx="5715000" cy="4328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64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457200"/>
            <a:ext cx="6019800" cy="1447800"/>
          </a:xfrm>
        </p:spPr>
        <p:txBody>
          <a:bodyPr/>
          <a:lstStyle/>
          <a:p>
            <a:r>
              <a:rPr lang="id-ID" sz="3600" dirty="0"/>
              <a:t>Kerangka kerja sistem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id-ID" sz="3600" dirty="0" smtClean="0"/>
              <a:t>e-fashion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id-ID" sz="3600" dirty="0"/>
              <a:t>multi</a:t>
            </a:r>
            <a:r>
              <a:rPr lang="en-US" sz="3600" dirty="0"/>
              <a:t> </a:t>
            </a:r>
            <a:r>
              <a:rPr lang="id-ID" sz="3600" dirty="0" smtClean="0"/>
              <a:t>agent</a:t>
            </a:r>
            <a:r>
              <a:rPr lang="en-US" sz="3600" dirty="0" smtClean="0"/>
              <a:t> </a:t>
            </a:r>
            <a:r>
              <a:rPr lang="id-ID" sz="3600" dirty="0" smtClean="0"/>
              <a:t>SCM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9" y="1981200"/>
            <a:ext cx="6833797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064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762000"/>
            <a:ext cx="5638800" cy="1143000"/>
          </a:xfrm>
        </p:spPr>
        <p:txBody>
          <a:bodyPr/>
          <a:lstStyle/>
          <a:p>
            <a:r>
              <a:rPr lang="en-US" sz="3600" dirty="0" err="1" smtClean="0"/>
              <a:t>Diskusi</a:t>
            </a:r>
            <a:r>
              <a:rPr lang="id-ID" sz="3600" dirty="0" smtClean="0"/>
              <a:t> dan</a:t>
            </a:r>
            <a:r>
              <a:rPr lang="en-US" sz="3600" dirty="0" smtClean="0"/>
              <a:t> </a:t>
            </a:r>
            <a:r>
              <a:rPr lang="id-ID" sz="3600" dirty="0" smtClean="0"/>
              <a:t>revisi </a:t>
            </a:r>
            <a:r>
              <a:rPr lang="id-ID" sz="3600" dirty="0"/>
              <a:t>prototipe ontologi yang umum</a:t>
            </a:r>
            <a:endParaRPr lang="en-US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6705600" cy="4491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1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457200"/>
            <a:ext cx="5638800" cy="1143000"/>
          </a:xfrm>
        </p:spPr>
        <p:txBody>
          <a:bodyPr/>
          <a:lstStyle/>
          <a:p>
            <a:r>
              <a:rPr lang="en-US" dirty="0" err="1"/>
              <a:t>Berbagi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ontologi</a:t>
            </a:r>
            <a:r>
              <a:rPr lang="en-US" dirty="0"/>
              <a:t> </a:t>
            </a:r>
            <a:r>
              <a:rPr lang="en-US" dirty="0" err="1"/>
              <a:t>umum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057400"/>
            <a:ext cx="6705600" cy="448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9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1000"/>
            <a:ext cx="5638800" cy="1143000"/>
          </a:xfrm>
        </p:spPr>
        <p:txBody>
          <a:bodyPr/>
          <a:lstStyle/>
          <a:p>
            <a:r>
              <a:rPr lang="id-ID" dirty="0"/>
              <a:t>Proses penyimpanan untuk database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05000"/>
            <a:ext cx="6324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077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229" y="14785"/>
            <a:ext cx="5338971" cy="669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347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8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685800"/>
            <a:ext cx="5638800" cy="1143000"/>
          </a:xfrm>
        </p:spPr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d-ID" sz="2400" dirty="0"/>
              <a:t>Sistem E-SCM memungkinkan perusahaan dalam rantai pasokan</a:t>
            </a:r>
            <a:r>
              <a:rPr lang="en-US" sz="2400" dirty="0" err="1"/>
              <a:t>nya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id-ID" sz="2400" dirty="0"/>
              <a:t> memantau persediaan, meningkatkan pemanfaatan aset transportasi dan gudang, dan menghilangkan duplikasi usaha dalam melakukan kegiatan logistik yang berbeda untuk perusahaan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r>
              <a:rPr lang="id-ID" sz="2400" dirty="0"/>
              <a:t>E-SCM didefinisikan sebagai kontrol aliran material dan informasi, proses struktural dan infrastruktur yang berkaitan dengan transformasi bahan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id-ID" sz="2400" dirty="0"/>
              <a:t>nilai tambah produk, dan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id-ID" sz="2400" dirty="0"/>
              <a:t>pengiriman produk jadi melalui saluran yang tepat untuk pelanggan dan pasar untuk memaksimalkan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id-ID" sz="2400" dirty="0"/>
              <a:t>pelanggan dan kepuasan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4256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cap="none" dirty="0" err="1" smtClean="0"/>
              <a:t>Kesimpulan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d-ID" sz="2400" dirty="0"/>
              <a:t>E-SCM dan sistem logistik sangat penting dalam </a:t>
            </a:r>
            <a:r>
              <a:rPr lang="en-US" sz="2400" dirty="0" err="1"/>
              <a:t>penerapan</a:t>
            </a:r>
            <a:r>
              <a:rPr lang="en-US" sz="2400" dirty="0"/>
              <a:t> </a:t>
            </a:r>
            <a:r>
              <a:rPr lang="id-ID" sz="2400" i="1" dirty="0"/>
              <a:t>e-tailing industr</a:t>
            </a:r>
            <a:r>
              <a:rPr lang="en-US" sz="2400" i="1" dirty="0"/>
              <a:t>y</a:t>
            </a:r>
            <a:r>
              <a:rPr lang="id-ID" sz="2400" dirty="0"/>
              <a:t>. Toko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id-ID" sz="2400" dirty="0"/>
              <a:t>memanfaatkan banyak sistem informasi dari desain web untuk </a:t>
            </a:r>
            <a:r>
              <a:rPr lang="en-US" sz="2400" dirty="0" err="1"/>
              <a:t>aliran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id-ID" sz="2400" dirty="0"/>
              <a:t>arus informasi. sistem informasi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toko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lang="en-US" sz="2400" dirty="0"/>
              <a:t> </a:t>
            </a:r>
            <a:r>
              <a:rPr lang="id-ID" sz="2400" dirty="0"/>
              <a:t>memungkinkan pelanggan untuk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id-ID" sz="2400" dirty="0"/>
              <a:t>mengirim </a:t>
            </a:r>
            <a:r>
              <a:rPr lang="en-US" sz="2400" dirty="0"/>
              <a:t>order</a:t>
            </a:r>
            <a:r>
              <a:rPr lang="id-ID" sz="2400" dirty="0"/>
              <a:t> dan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id-ID" sz="2400" dirty="0"/>
              <a:t>pemasok </a:t>
            </a:r>
            <a:r>
              <a:rPr lang="en-US" sz="2400" dirty="0"/>
              <a:t>d</a:t>
            </a:r>
            <a:r>
              <a:rPr lang="id-ID" sz="2400" dirty="0"/>
              <a:t>apat menerima </a:t>
            </a:r>
            <a:r>
              <a:rPr lang="en-US" sz="2400" dirty="0" err="1"/>
              <a:t>orderan</a:t>
            </a:r>
            <a:r>
              <a:rPr lang="id-ID" sz="2400" dirty="0"/>
              <a:t> dari website</a:t>
            </a:r>
            <a:r>
              <a:rPr lang="en-US" sz="2400" dirty="0" smtClean="0"/>
              <a:t>.</a:t>
            </a:r>
          </a:p>
          <a:p>
            <a:pPr algn="just"/>
            <a:r>
              <a:rPr lang="id-ID" sz="2400" dirty="0" smtClean="0"/>
              <a:t>Beberapa </a:t>
            </a:r>
            <a:r>
              <a:rPr lang="id-ID" sz="2400" dirty="0"/>
              <a:t>penelitian dan </a:t>
            </a:r>
            <a:r>
              <a:rPr lang="en-US" sz="2400" dirty="0" err="1"/>
              <a:t>berbagai</a:t>
            </a:r>
            <a:r>
              <a:rPr lang="en-US" sz="2400" dirty="0"/>
              <a:t> </a:t>
            </a:r>
            <a:r>
              <a:rPr lang="id-ID" sz="2400" dirty="0"/>
              <a:t>laporan dari beberapa negara penting telah diusulkan untuk secara efektif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mengatasi tantangan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id-ID" sz="2400" dirty="0"/>
              <a:t>mengurangi lead time di hulu dan hilir industri fashion. </a:t>
            </a:r>
            <a:endParaRPr lang="en-US" sz="2400" dirty="0" smtClean="0"/>
          </a:p>
          <a:p>
            <a:pPr algn="just"/>
            <a:r>
              <a:rPr lang="en-US" sz="2400" dirty="0" smtClean="0"/>
              <a:t>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id-ID" sz="2400" dirty="0"/>
              <a:t>menunjukkan bahwa manajemen rantai pasok (SCM) harus memainkan peran penting dalam industri fashion dan memberikan saran yang berbeda </a:t>
            </a:r>
            <a:r>
              <a:rPr lang="en-US" sz="2400" dirty="0" err="1"/>
              <a:t>serta</a:t>
            </a:r>
            <a:r>
              <a:rPr lang="en-US" sz="2400" dirty="0"/>
              <a:t> </a:t>
            </a:r>
            <a:r>
              <a:rPr lang="id-ID" sz="2400" dirty="0"/>
              <a:t>solusi untuk masalah ini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73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57600"/>
            <a:ext cx="8229600" cy="1362075"/>
          </a:xfrm>
        </p:spPr>
        <p:txBody>
          <a:bodyPr/>
          <a:lstStyle/>
          <a:p>
            <a:pPr lvl="0"/>
            <a:r>
              <a:rPr lang="id-ID" dirty="0"/>
              <a:t>E-SCM di Industri E-Tailing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9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457200"/>
            <a:ext cx="5638800" cy="1143000"/>
          </a:xfrm>
        </p:spPr>
        <p:txBody>
          <a:bodyPr/>
          <a:lstStyle/>
          <a:p>
            <a:r>
              <a:rPr lang="en-US" dirty="0" smtClean="0"/>
              <a:t>DAFTAR PUSTAKA/SUMBER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n-AU" sz="2400" dirty="0" err="1"/>
              <a:t>Sü</a:t>
            </a:r>
            <a:r>
              <a:rPr lang="en-AU" sz="2400" dirty="0"/>
              <a:t> </a:t>
            </a:r>
            <a:r>
              <a:rPr lang="en-AU" sz="2400" dirty="0" err="1"/>
              <a:t>leyman</a:t>
            </a:r>
            <a:r>
              <a:rPr lang="en-AU" sz="2400" dirty="0"/>
              <a:t> B.&amp; Mustafa Z.T.2012. The Impacts of E-SCM on the E-Tailing Industry: An Analysis from Perspectives. </a:t>
            </a:r>
            <a:r>
              <a:rPr lang="en-AU" sz="2400" i="1" dirty="0" err="1"/>
              <a:t>Procedia</a:t>
            </a:r>
            <a:r>
              <a:rPr lang="en-AU" sz="2400" i="1" dirty="0"/>
              <a:t> Social and </a:t>
            </a:r>
            <a:r>
              <a:rPr lang="en-AU" sz="2400" i="1" dirty="0" err="1"/>
              <a:t>Behavioral</a:t>
            </a:r>
            <a:r>
              <a:rPr lang="en-AU" sz="2400" i="1" dirty="0"/>
              <a:t> Sciences 58</a:t>
            </a:r>
            <a:r>
              <a:rPr lang="en-AU" sz="2400" dirty="0"/>
              <a:t>. </a:t>
            </a:r>
            <a:r>
              <a:rPr lang="en-AU" sz="2400" dirty="0" err="1"/>
              <a:t>Pp</a:t>
            </a:r>
            <a:r>
              <a:rPr lang="en-AU" sz="2400" dirty="0"/>
              <a:t> 1047–1056</a:t>
            </a:r>
            <a:endParaRPr lang="en-US" sz="2400" dirty="0"/>
          </a:p>
          <a:p>
            <a:pPr lvl="0" algn="just"/>
            <a:r>
              <a:rPr lang="en-AU" sz="2400" dirty="0"/>
              <a:t>W.-S. Lo et al. 2008. A framework of E-SCM multi-agent systems in the fashion industry</a:t>
            </a:r>
            <a:r>
              <a:rPr lang="en-AU" sz="2400" i="1" dirty="0"/>
              <a:t> Int. J. Production Economics 114. </a:t>
            </a:r>
            <a:r>
              <a:rPr lang="en-AU" sz="2400" dirty="0" err="1"/>
              <a:t>pp</a:t>
            </a:r>
            <a:r>
              <a:rPr lang="en-AU" sz="2400" dirty="0"/>
              <a:t> 594–614. </a:t>
            </a:r>
            <a:r>
              <a:rPr lang="en-AU" sz="2400" u="sng" dirty="0">
                <a:hlinkClick r:id="rId2"/>
              </a:rPr>
              <a:t>www.elsevier.com/locate/ijpe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34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dirty="0" smtClean="0"/>
              <a:t>Internet </a:t>
            </a:r>
            <a:r>
              <a:rPr lang="en-AU" dirty="0" err="1" smtClean="0"/>
              <a:t>dan</a:t>
            </a:r>
            <a:r>
              <a:rPr lang="en-AU" dirty="0" smtClean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057400"/>
            <a:ext cx="8001000" cy="4267200"/>
          </a:xfrm>
        </p:spPr>
        <p:txBody>
          <a:bodyPr>
            <a:normAutofit/>
          </a:bodyPr>
          <a:lstStyle/>
          <a:p>
            <a:pPr algn="just"/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id-ID" sz="2400" dirty="0"/>
              <a:t>internet</a:t>
            </a:r>
            <a:r>
              <a:rPr lang="en-US" sz="2400" dirty="0"/>
              <a:t> </a:t>
            </a:r>
            <a:r>
              <a:rPr lang="en-US" sz="2400" dirty="0" err="1"/>
              <a:t>telah</a:t>
            </a:r>
            <a:r>
              <a:rPr lang="id-ID" sz="2400" dirty="0"/>
              <a:t> membawa perubahan mendasar dalam berbagai kegiatan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bisnis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Di </a:t>
            </a:r>
            <a:r>
              <a:rPr lang="id-ID" sz="2400" dirty="0"/>
              <a:t>satu sisi, internet telah memfasilitasi komunikasi antara anggota rantai pasok dan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penyedia</a:t>
            </a:r>
            <a:r>
              <a:rPr lang="id-ID" sz="2400" dirty="0"/>
              <a:t> infrastruktur komunikasi serta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sarana</a:t>
            </a:r>
            <a:r>
              <a:rPr lang="en-US" sz="2400" dirty="0"/>
              <a:t> </a:t>
            </a:r>
            <a:r>
              <a:rPr lang="en-US" sz="2400" dirty="0" err="1"/>
              <a:t>pendukung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id-ID" sz="2400" dirty="0"/>
              <a:t>peluang bisnis yang sangat besar.</a:t>
            </a:r>
            <a:r>
              <a:rPr lang="en-US" sz="2400" dirty="0"/>
              <a:t>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Selain</a:t>
            </a:r>
            <a:r>
              <a:rPr lang="en-US" sz="2400" dirty="0" smtClean="0"/>
              <a:t> </a:t>
            </a:r>
            <a:r>
              <a:rPr lang="en-US" sz="2400" dirty="0" err="1"/>
              <a:t>itu</a:t>
            </a:r>
            <a:r>
              <a:rPr lang="id-ID" sz="2400" dirty="0"/>
              <a:t>, internet telah mempengaruhi </a:t>
            </a:r>
            <a:r>
              <a:rPr lang="id-ID" sz="2400" i="1" dirty="0"/>
              <a:t>companies'power</a:t>
            </a:r>
            <a:r>
              <a:rPr lang="id-ID" sz="2400" dirty="0"/>
              <a:t> dan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salah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id-ID" sz="2400" dirty="0"/>
              <a:t>keunggulan kompetitif mereka.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114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 smtClean="0"/>
              <a:t>IT </a:t>
            </a:r>
            <a:r>
              <a:rPr lang="en-AU" sz="3600" dirty="0" err="1" smtClean="0"/>
              <a:t>dan</a:t>
            </a:r>
            <a:r>
              <a:rPr lang="en-AU" sz="3600" dirty="0" smtClean="0"/>
              <a:t> SCM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d</a:t>
            </a:r>
            <a:r>
              <a:rPr lang="id-ID" sz="2400" dirty="0"/>
              <a:t>ampak yang sangat penting dari </a:t>
            </a:r>
            <a:r>
              <a:rPr lang="en-US" sz="2400" dirty="0" err="1"/>
              <a:t>penggunaan</a:t>
            </a:r>
            <a:r>
              <a:rPr lang="en-US" sz="2400" dirty="0"/>
              <a:t> </a:t>
            </a:r>
            <a:r>
              <a:rPr lang="id-ID" sz="2400" dirty="0"/>
              <a:t>internet pada kegiatan bisnis dari komunikasi untuk layanan </a:t>
            </a:r>
            <a:r>
              <a:rPr lang="en-US" sz="2400" dirty="0" err="1"/>
              <a:t>purna</a:t>
            </a:r>
            <a:r>
              <a:rPr lang="en-US" sz="2400" dirty="0"/>
              <a:t> </a:t>
            </a:r>
            <a:r>
              <a:rPr lang="en-US" sz="2400" dirty="0" err="1"/>
              <a:t>jual</a:t>
            </a:r>
            <a:r>
              <a:rPr lang="id-ID" sz="2400" dirty="0"/>
              <a:t>. </a:t>
            </a:r>
            <a:endParaRPr lang="en-US" sz="2400" dirty="0" smtClean="0"/>
          </a:p>
          <a:p>
            <a:pPr algn="just"/>
            <a:r>
              <a:rPr lang="id-ID" sz="2400" dirty="0" smtClean="0"/>
              <a:t>Terutama </a:t>
            </a:r>
            <a:r>
              <a:rPr lang="id-ID" sz="2400" dirty="0"/>
              <a:t>internet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id-ID" sz="2400" dirty="0"/>
              <a:t>revolusi pemasaran, ritel, </a:t>
            </a:r>
            <a:r>
              <a:rPr lang="en-US" sz="2400" dirty="0" err="1"/>
              <a:t>aktivitas</a:t>
            </a:r>
            <a:r>
              <a:rPr lang="en-US" sz="2400" dirty="0"/>
              <a:t> </a:t>
            </a:r>
            <a:r>
              <a:rPr lang="id-ID" sz="2400" dirty="0"/>
              <a:t>belanja dan kegiatan iklan produk dan jasa. </a:t>
            </a:r>
            <a:endParaRPr lang="en-US" sz="2400" dirty="0" smtClean="0"/>
          </a:p>
          <a:p>
            <a:pPr algn="just"/>
            <a:r>
              <a:rPr lang="en-US" sz="2400" dirty="0" err="1" smtClean="0"/>
              <a:t>Semakin</a:t>
            </a:r>
            <a:r>
              <a:rPr lang="en-US" sz="2400" dirty="0" smtClean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id-ID" sz="2400" dirty="0"/>
              <a:t>perusahaan menggunakan teknologi internet untuk </a:t>
            </a:r>
            <a:r>
              <a:rPr lang="en-US" sz="2400" dirty="0" err="1"/>
              <a:t>semakin</a:t>
            </a:r>
            <a:r>
              <a:rPr lang="en-US" sz="2400" dirty="0"/>
              <a:t> </a:t>
            </a:r>
            <a:r>
              <a:rPr lang="id-ID" sz="2400" dirty="0"/>
              <a:t>menjangkau pemasok, produsen, penyedia logistik</a:t>
            </a:r>
            <a:r>
              <a:rPr lang="en-US" sz="2400" dirty="0"/>
              <a:t>, </a:t>
            </a:r>
            <a:r>
              <a:rPr lang="id-ID" sz="2400" dirty="0"/>
              <a:t>pelanggan dan memberikan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langsung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id-ID" sz="2400" dirty="0"/>
              <a:t> 24 jam sehari, 7 hari seminggu.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649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762000"/>
            <a:ext cx="6172200" cy="1143000"/>
          </a:xfrm>
        </p:spPr>
        <p:txBody>
          <a:bodyPr/>
          <a:lstStyle/>
          <a:p>
            <a:pPr lvl="0"/>
            <a:r>
              <a:rPr lang="en-AU" sz="3600" dirty="0"/>
              <a:t>IT </a:t>
            </a:r>
            <a:r>
              <a:rPr lang="en-AU" sz="3600" dirty="0" err="1"/>
              <a:t>dan</a:t>
            </a:r>
            <a:r>
              <a:rPr lang="en-AU" sz="3600" dirty="0"/>
              <a:t> SCM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id-ID" sz="2400" dirty="0"/>
              <a:t> manfaat </a:t>
            </a:r>
            <a:r>
              <a:rPr lang="en-US" sz="2400" dirty="0"/>
              <a:t>yang </a:t>
            </a:r>
            <a:r>
              <a:rPr lang="id-ID" sz="2400" dirty="0"/>
              <a:t>dicapai oleh perusahaan dari penggunaan internet dan IT meliputi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id-ID" sz="2400" dirty="0"/>
              <a:t>: 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id-ID" sz="2400" dirty="0"/>
              <a:t>Respon </a:t>
            </a:r>
            <a:r>
              <a:rPr lang="en-US" sz="2400" dirty="0"/>
              <a:t>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id-ID" sz="2400" dirty="0"/>
              <a:t>cepat dan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id-ID" sz="2400" dirty="0"/>
              <a:t>akses informasi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layanan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</a:t>
            </a:r>
          </a:p>
          <a:p>
            <a:pPr lvl="1">
              <a:buFont typeface="Wingdings" pitchFamily="2" charset="2"/>
              <a:buChar char="Ø"/>
            </a:pPr>
            <a:r>
              <a:rPr lang="id-ID" sz="2400" dirty="0"/>
              <a:t>Peningkatan daya saing</a:t>
            </a:r>
            <a:endParaRPr lang="en-US" sz="2400" dirty="0"/>
          </a:p>
          <a:p>
            <a:pPr lvl="1">
              <a:buFont typeface="Wingdings" pitchFamily="2" charset="2"/>
              <a:buChar char="Ø"/>
            </a:pPr>
            <a:r>
              <a:rPr lang="id-ID" sz="2400" dirty="0"/>
              <a:t>Reduksi data dan </a:t>
            </a:r>
            <a:r>
              <a:rPr lang="en-US" sz="2400" dirty="0" err="1"/>
              <a:t>memudahkan</a:t>
            </a:r>
            <a:r>
              <a:rPr lang="en-US" sz="2400" dirty="0"/>
              <a:t> </a:t>
            </a:r>
            <a:r>
              <a:rPr lang="id-ID" sz="2400" i="1" dirty="0"/>
              <a:t>reentry</a:t>
            </a:r>
            <a:r>
              <a:rPr lang="id-ID" sz="2400" dirty="0"/>
              <a:t> data</a:t>
            </a:r>
            <a:endParaRPr lang="en-US" sz="2400" dirty="0"/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90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</a:t>
            </a:r>
            <a:r>
              <a:rPr lang="en-AU" dirty="0" err="1"/>
              <a:t>dan</a:t>
            </a:r>
            <a:r>
              <a:rPr lang="en-AU" dirty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id-ID" sz="2400" dirty="0"/>
              <a:t>utama yang perlu ditangani ketika mencoba untuk meningkatkan peran TI dalam integrasi rantai pasoka meliputi: </a:t>
            </a:r>
            <a:endParaRPr lang="en-US" sz="2400" dirty="0"/>
          </a:p>
          <a:p>
            <a:pPr lvl="1" algn="just"/>
            <a:r>
              <a:rPr lang="id-ID" sz="2400" dirty="0"/>
              <a:t>Perencanaan strategis untuk TI di SCM,</a:t>
            </a:r>
            <a:endParaRPr lang="en-US" sz="2400" dirty="0"/>
          </a:p>
          <a:p>
            <a:pPr lvl="1" algn="just"/>
            <a:r>
              <a:rPr lang="id-ID" sz="2400" dirty="0"/>
              <a:t>Perusahaan virtual dan SCM, </a:t>
            </a:r>
            <a:endParaRPr lang="en-US" sz="2400" dirty="0"/>
          </a:p>
          <a:p>
            <a:pPr lvl="1" algn="just"/>
            <a:r>
              <a:rPr lang="en-US" sz="2400" i="1" dirty="0"/>
              <a:t>E-</a:t>
            </a:r>
            <a:r>
              <a:rPr lang="id-ID" sz="2400" i="1" dirty="0"/>
              <a:t>commerce</a:t>
            </a:r>
            <a:r>
              <a:rPr lang="id-ID" sz="2400" dirty="0"/>
              <a:t> dan SCM, </a:t>
            </a:r>
            <a:endParaRPr lang="en-US" sz="2400" dirty="0"/>
          </a:p>
          <a:p>
            <a:pPr lvl="1" algn="just"/>
            <a:r>
              <a:rPr lang="id-ID" sz="2400" dirty="0"/>
              <a:t>Infrastruktur TI di SCM, </a:t>
            </a:r>
            <a:endParaRPr lang="en-US" sz="2400" dirty="0"/>
          </a:p>
          <a:p>
            <a:pPr lvl="1" algn="just"/>
            <a:r>
              <a:rPr lang="id-ID" sz="2400" dirty="0"/>
              <a:t>Pengetahuan dan manajemen TI di SCM, dan </a:t>
            </a:r>
            <a:endParaRPr lang="en-US" sz="2400" dirty="0"/>
          </a:p>
          <a:p>
            <a:pPr lvl="1" algn="just"/>
            <a:r>
              <a:rPr lang="id-ID" sz="2400" dirty="0"/>
              <a:t>Implementasi IT di SCM. </a:t>
            </a:r>
            <a:endParaRPr lang="en-US" sz="2400" dirty="0"/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0739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</a:t>
            </a:r>
            <a:r>
              <a:rPr lang="en-AU" dirty="0" err="1"/>
              <a:t>dan</a:t>
            </a:r>
            <a:r>
              <a:rPr lang="en-AU" dirty="0"/>
              <a:t> SCM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id-ID" sz="2400" dirty="0"/>
              <a:t>Dalam rangka meningkatkan IT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manajemen</a:t>
            </a:r>
            <a:r>
              <a:rPr lang="en-US" sz="2400" dirty="0"/>
              <a:t> </a:t>
            </a:r>
            <a:r>
              <a:rPr lang="en-US" sz="2400" dirty="0" err="1"/>
              <a:t>rantai</a:t>
            </a:r>
            <a:r>
              <a:rPr lang="en-US" sz="2400" dirty="0"/>
              <a:t>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id-ID" sz="2400" dirty="0"/>
              <a:t>SCM, semua perusahaan </a:t>
            </a:r>
            <a:r>
              <a:rPr lang="en-US" sz="2400" dirty="0" err="1"/>
              <a:t>harus</a:t>
            </a:r>
            <a:r>
              <a:rPr lang="id-ID" sz="2400" dirty="0"/>
              <a:t> mempertimbangkan semua masalah</a:t>
            </a:r>
            <a:r>
              <a:rPr lang="en-US" sz="2400" dirty="0"/>
              <a:t> yang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mereka</a:t>
            </a:r>
            <a:r>
              <a:rPr lang="en-US" sz="2400" dirty="0"/>
              <a:t> </a:t>
            </a:r>
            <a:r>
              <a:rPr lang="en-US" sz="2400" dirty="0" err="1"/>
              <a:t>identifikasi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dikenali</a:t>
            </a:r>
            <a:r>
              <a:rPr lang="id-ID" sz="2400" dirty="0"/>
              <a:t>. Singkatnya, IT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id-ID" sz="2400" dirty="0"/>
              <a:t>salah satu </a:t>
            </a:r>
            <a:r>
              <a:rPr lang="en-US" sz="2400" i="1" dirty="0"/>
              <a:t>tools</a:t>
            </a:r>
            <a:r>
              <a:rPr lang="id-ID" sz="2400" dirty="0"/>
              <a:t> yang paling kuat di abad ke-21. </a:t>
            </a:r>
            <a:endParaRPr lang="en-US" sz="2400" dirty="0"/>
          </a:p>
          <a:p>
            <a:pPr algn="just">
              <a:buFont typeface="Wingdings" pitchFamily="2" charset="2"/>
              <a:buChar char="q"/>
            </a:pPr>
            <a:r>
              <a:rPr lang="id-ID" sz="2400" dirty="0" smtClean="0"/>
              <a:t>Selain </a:t>
            </a:r>
            <a:r>
              <a:rPr lang="id-ID" sz="2400" dirty="0"/>
              <a:t>MRP I-II, IDE, ERP dan beberapa perangkat lunak dan sistem khusus</a:t>
            </a:r>
            <a:r>
              <a:rPr lang="en-US" sz="2400" dirty="0"/>
              <a:t> </a:t>
            </a:r>
            <a:r>
              <a:rPr lang="en-US" sz="2400" dirty="0" err="1"/>
              <a:t>lainna</a:t>
            </a:r>
            <a:r>
              <a:rPr lang="id-ID" sz="2400" dirty="0"/>
              <a:t>, IT terus menyajikan </a:t>
            </a:r>
            <a:r>
              <a:rPr lang="en-US" sz="2400" i="1" dirty="0"/>
              <a:t>tools</a:t>
            </a:r>
            <a:r>
              <a:rPr lang="id-ID" sz="2400" dirty="0"/>
              <a:t> baru bagi perusahaan untuk menerapkan di kegiatan rantai </a:t>
            </a:r>
            <a:r>
              <a:rPr lang="en-US" sz="2400" dirty="0" err="1"/>
              <a:t>pasok</a:t>
            </a:r>
            <a:r>
              <a:rPr lang="en-US" sz="2400" dirty="0"/>
              <a:t> </a:t>
            </a:r>
            <a:r>
              <a:rPr lang="id-ID" sz="2400" dirty="0"/>
              <a:t>seperti E-SCM yang mengelola dan berbagi informasi mengalir di seluruh mitra rantai pasok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750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</TotalTime>
  <Words>1474</Words>
  <Application>Microsoft Office PowerPoint</Application>
  <PresentationFormat>On-screen Show (4:3)</PresentationFormat>
  <Paragraphs>105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ISYE6055 – E-Supply Chain Management  TOPIK 8 - E-Procurement dan Aplikasi  E-SCM - Bagian 2</vt:lpstr>
      <vt:lpstr>Capaian pembelajaran  </vt:lpstr>
      <vt:lpstr>E-SCM di Industri E-Tailing  kerangka kerja sistem multi-agen E-SCM di industri fesyen         </vt:lpstr>
      <vt:lpstr>E-SCM di Industri E-Tailing</vt:lpstr>
      <vt:lpstr>Internet dan SCM</vt:lpstr>
      <vt:lpstr>IT dan SCM</vt:lpstr>
      <vt:lpstr>IT dan SCM</vt:lpstr>
      <vt:lpstr>IT dan SCM</vt:lpstr>
      <vt:lpstr>IT dan SCM</vt:lpstr>
      <vt:lpstr>IT dan SCM</vt:lpstr>
      <vt:lpstr>IT dan SCM</vt:lpstr>
      <vt:lpstr>ESCM</vt:lpstr>
      <vt:lpstr>Peran e-supply chain dan manajemen logistik di industri e-tailing</vt:lpstr>
      <vt:lpstr>Peran e-supply chain dan manajemen logistik di industri e-tailing</vt:lpstr>
      <vt:lpstr>Peran e-supply chain dan manajemen logistik di industri e-tailing</vt:lpstr>
      <vt:lpstr>Peran e-supply chain dan manajemen logistik di industri e-tailing</vt:lpstr>
      <vt:lpstr>Peran e-supply chain dan manajemen logistik di industri e-tailing</vt:lpstr>
      <vt:lpstr>Five Porter’s Model</vt:lpstr>
      <vt:lpstr>The impacts of E-SCM on the E-Tailing Industry </vt:lpstr>
      <vt:lpstr>Kerangka kerja sistem multi-agen E-SCM di industri fesyen</vt:lpstr>
      <vt:lpstr>Fashion Industry</vt:lpstr>
      <vt:lpstr>Fashion Industry</vt:lpstr>
      <vt:lpstr>Fashion Industry</vt:lpstr>
      <vt:lpstr>Industri fashion dengan rantai pasokan global</vt:lpstr>
      <vt:lpstr>Taksonomi solusi SCM di industri fashion</vt:lpstr>
      <vt:lpstr>e-fashion SCM  multi-agent system</vt:lpstr>
      <vt:lpstr>Kerangka kerja sistem  e-fashion dan multi agent SCM</vt:lpstr>
      <vt:lpstr>Kerangka kerja sistem  e-fashion dan multi agent SCM</vt:lpstr>
      <vt:lpstr>Kerangka kerja sistem  e-fashion dan multi agent SCM</vt:lpstr>
      <vt:lpstr>Kerangka kerja sistem  e-fashion dan multi agent SCM</vt:lpstr>
      <vt:lpstr>Kerangka kerja sistem  e-fashion dan multi agent SCM</vt:lpstr>
      <vt:lpstr>Kerangka kerja sistem  e-fashion dan multi agent SCM</vt:lpstr>
      <vt:lpstr>Diskusi dan revisi prototipe ontologi yang umum</vt:lpstr>
      <vt:lpstr>Berbagi pengetahuan dengan ontologi umum</vt:lpstr>
      <vt:lpstr>Proses penyimpanan untuk database</vt:lpstr>
      <vt:lpstr>PowerPoint Presentation</vt:lpstr>
      <vt:lpstr>Kesimpulan</vt:lpstr>
      <vt:lpstr>Kesimpulan</vt:lpstr>
      <vt:lpstr>Kesimpulan</vt:lpstr>
      <vt:lpstr>DAFTAR PUSTAKA/SUMBER</vt:lpstr>
      <vt:lpstr>PowerPoint Presentation</vt:lpstr>
    </vt:vector>
  </TitlesOfParts>
  <Company>BINA NUSANTARA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BINUS</dc:creator>
  <cp:lastModifiedBy>Moh. Mujib Khoiri</cp:lastModifiedBy>
  <cp:revision>161</cp:revision>
  <dcterms:created xsi:type="dcterms:W3CDTF">2014-10-15T04:35:38Z</dcterms:created>
  <dcterms:modified xsi:type="dcterms:W3CDTF">2017-08-28T03:54:43Z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545223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