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2" r:id="rId2"/>
  </p:sldMasterIdLst>
  <p:sldIdLst>
    <p:sldId id="260" r:id="rId3"/>
    <p:sldId id="319" r:id="rId4"/>
    <p:sldId id="337" r:id="rId5"/>
    <p:sldId id="338" r:id="rId6"/>
    <p:sldId id="339" r:id="rId7"/>
    <p:sldId id="340" r:id="rId8"/>
    <p:sldId id="341" r:id="rId9"/>
    <p:sldId id="342" r:id="rId10"/>
    <p:sldId id="277" r:id="rId11"/>
  </p:sldIdLst>
  <p:sldSz cx="16256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413"/>
    <a:srgbClr val="C55A11"/>
    <a:srgbClr val="9E0000"/>
    <a:srgbClr val="A64C0E"/>
    <a:srgbClr val="D05F12"/>
    <a:srgbClr val="EC7524"/>
    <a:srgbClr val="AD4F0F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52" y="4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dya achmad" userId="709afb2a7a3edc97" providerId="LiveId" clId="{3F381DE5-7AE5-4DC5-B4C4-43B008265983}"/>
    <pc:docChg chg="custSel addSld delSld modSld">
      <pc:chgData name="widya achmad" userId="709afb2a7a3edc97" providerId="LiveId" clId="{3F381DE5-7AE5-4DC5-B4C4-43B008265983}" dt="2020-12-05T08:21:05.303" v="54" actId="47"/>
      <pc:docMkLst>
        <pc:docMk/>
      </pc:docMkLst>
      <pc:sldChg chg="modSp">
        <pc:chgData name="widya achmad" userId="709afb2a7a3edc97" providerId="LiveId" clId="{3F381DE5-7AE5-4DC5-B4C4-43B008265983}" dt="2020-12-05T01:07:06.317" v="43" actId="5793"/>
        <pc:sldMkLst>
          <pc:docMk/>
          <pc:sldMk cId="1557772280" sldId="262"/>
        </pc:sldMkLst>
        <pc:spChg chg="mod">
          <ac:chgData name="widya achmad" userId="709afb2a7a3edc97" providerId="LiveId" clId="{3F381DE5-7AE5-4DC5-B4C4-43B008265983}" dt="2020-12-05T01:07:06.317" v="43" actId="5793"/>
          <ac:spMkLst>
            <pc:docMk/>
            <pc:sldMk cId="1557772280" sldId="262"/>
            <ac:spMk id="3" creationId="{00000000-0000-0000-0000-000000000000}"/>
          </ac:spMkLst>
        </pc:spChg>
      </pc:sldChg>
      <pc:sldChg chg="addSp delSp modSp new add">
        <pc:chgData name="widya achmad" userId="709afb2a7a3edc97" providerId="LiveId" clId="{3F381DE5-7AE5-4DC5-B4C4-43B008265983}" dt="2020-12-05T05:53:21.489" v="51" actId="478"/>
        <pc:sldMkLst>
          <pc:docMk/>
          <pc:sldMk cId="2687214394" sldId="280"/>
        </pc:sldMkLst>
        <pc:spChg chg="del">
          <ac:chgData name="widya achmad" userId="709afb2a7a3edc97" providerId="LiveId" clId="{3F381DE5-7AE5-4DC5-B4C4-43B008265983}" dt="2020-12-05T05:53:21.489" v="51" actId="478"/>
          <ac:spMkLst>
            <pc:docMk/>
            <pc:sldMk cId="2687214394" sldId="280"/>
            <ac:spMk id="2" creationId="{DF11C7AA-0BDE-4A33-9E8B-51A976E97286}"/>
          </ac:spMkLst>
        </pc:spChg>
        <pc:picChg chg="add mod">
          <ac:chgData name="widya achmad" userId="709afb2a7a3edc97" providerId="LiveId" clId="{3F381DE5-7AE5-4DC5-B4C4-43B008265983}" dt="2020-12-05T05:53:18.652" v="50" actId="14100"/>
          <ac:picMkLst>
            <pc:docMk/>
            <pc:sldMk cId="2687214394" sldId="280"/>
            <ac:picMk id="5" creationId="{394AD50E-EFE7-490A-945E-12C098754A59}"/>
          </ac:picMkLst>
        </pc:picChg>
      </pc:sldChg>
      <pc:sldChg chg="new add del">
        <pc:chgData name="widya achmad" userId="709afb2a7a3edc97" providerId="LiveId" clId="{3F381DE5-7AE5-4DC5-B4C4-43B008265983}" dt="2020-12-05T08:21:05.303" v="54" actId="47"/>
        <pc:sldMkLst>
          <pc:docMk/>
          <pc:sldMk cId="1170877387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04586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6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4" y="5583946"/>
            <a:ext cx="10497166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280128" cy="1192609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7"/>
            <a:ext cx="11957445" cy="490565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7" y="7544615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806" y="2664060"/>
            <a:ext cx="3335033" cy="48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275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9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256000" cy="209651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3175" y="2682288"/>
            <a:ext cx="15105678" cy="109190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556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721565" y="4286250"/>
            <a:ext cx="15105678" cy="710100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89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9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6256000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7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64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" y="-16933"/>
            <a:ext cx="9579234" cy="12242799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09638" indent="0">
              <a:buNone/>
              <a:defRPr sz="3733"/>
            </a:lvl2pPr>
            <a:lvl3pPr marL="1219277" indent="0">
              <a:buNone/>
              <a:defRPr sz="3200"/>
            </a:lvl3pPr>
            <a:lvl4pPr marL="1828915" indent="0">
              <a:buNone/>
              <a:defRPr sz="2667"/>
            </a:lvl4pPr>
            <a:lvl5pPr marL="2438551" indent="0">
              <a:buNone/>
              <a:defRPr sz="2667"/>
            </a:lvl5pPr>
            <a:lvl6pPr marL="3048191" indent="0">
              <a:buNone/>
              <a:defRPr sz="2667"/>
            </a:lvl6pPr>
            <a:lvl7pPr marL="3657829" indent="0">
              <a:buNone/>
              <a:defRPr sz="2667"/>
            </a:lvl7pPr>
            <a:lvl8pPr marL="4267467" indent="0">
              <a:buNone/>
              <a:defRPr sz="2667"/>
            </a:lvl8pPr>
            <a:lvl9pPr marL="4877105" indent="0">
              <a:buNone/>
              <a:defRPr sz="2667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01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728149"/>
            <a:ext cx="7182556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868327"/>
            <a:ext cx="7182556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728149"/>
            <a:ext cx="7185378" cy="1140177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868327"/>
            <a:ext cx="7185378" cy="7021689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4604583"/>
            <a:ext cx="11957447" cy="29517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48955" y="4604583"/>
            <a:ext cx="4102812" cy="2951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9205" y="5583945"/>
            <a:ext cx="10497167" cy="1280142"/>
          </a:xfrm>
          <a:prstGeom prst="rect">
            <a:avLst/>
          </a:prstGeom>
        </p:spPr>
        <p:txBody>
          <a:bodyPr/>
          <a:lstStyle>
            <a:lvl1pPr>
              <a:defRPr sz="3733" b="1" i="0"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/>
          <a:stretch/>
        </p:blipFill>
        <p:spPr>
          <a:xfrm>
            <a:off x="2" y="7635470"/>
            <a:ext cx="9043385" cy="1192608"/>
          </a:xfrm>
          <a:prstGeom prst="rect">
            <a:avLst/>
          </a:prstGeom>
        </p:spPr>
      </p:pic>
      <p:pic>
        <p:nvPicPr>
          <p:cNvPr id="18" name="Picture 1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7542846"/>
            <a:ext cx="11957445" cy="490564"/>
          </a:xfrm>
          <a:prstGeom prst="rect">
            <a:avLst/>
          </a:prstGeom>
        </p:spPr>
      </p:pic>
      <p:pic>
        <p:nvPicPr>
          <p:cNvPr id="19" name="Picture 1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6" y="7544613"/>
            <a:ext cx="4102811" cy="4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301" y="3325956"/>
            <a:ext cx="3018119" cy="42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44641"/>
      </p:ext>
    </p:extLst>
  </p:cSld>
  <p:clrMapOvr>
    <a:masterClrMapping/>
  </p:clrMapOvr>
  <p:transition spd="slow">
    <p:push dir="r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" y="732306"/>
            <a:ext cx="13760625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9831"/>
            <a:ext cx="13933401" cy="490564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598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8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1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36" y="141772"/>
            <a:ext cx="1637393" cy="23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1176"/>
      </p:ext>
    </p:extLst>
  </p:cSld>
  <p:clrMapOvr>
    <a:masterClrMapping/>
  </p:clrMapOvr>
  <p:transition spd="slow">
    <p:push dir="r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94019"/>
      </p:ext>
    </p:extLst>
  </p:cSld>
  <p:clrMapOvr>
    <a:masterClrMapping/>
  </p:clrMapOvr>
  <p:transition spd="slow">
    <p:push dir="r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895644"/>
            <a:ext cx="16256000" cy="857695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732306"/>
            <a:ext cx="13760626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3888640" y="732306"/>
            <a:ext cx="2363125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832"/>
            <a:ext cx="13933401" cy="490565"/>
          </a:xfrm>
          <a:prstGeom prst="rect">
            <a:avLst/>
          </a:prstGeom>
        </p:spPr>
      </p:pic>
      <p:pic>
        <p:nvPicPr>
          <p:cNvPr id="18" name="Picture 1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2" y="2511600"/>
            <a:ext cx="2363124" cy="4923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08" y="1307176"/>
            <a:ext cx="14020800" cy="2356556"/>
          </a:xfrm>
          <a:prstGeom prst="rect">
            <a:avLst/>
          </a:prstGeom>
        </p:spPr>
        <p:txBody>
          <a:bodyPr/>
          <a:lstStyle>
            <a:lvl1pPr>
              <a:defRPr sz="3733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9275" y="3559522"/>
            <a:ext cx="13057451" cy="67609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1pPr>
            <a:lvl2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2pPr>
            <a:lvl3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3pPr>
            <a:lvl4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4pPr>
            <a:lvl5pPr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Gotham Rounded Book" charset="0"/>
                <a:ea typeface="Gotham Rounded Book" charset="0"/>
                <a:cs typeface="Gotham Rounded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07" y="147064"/>
            <a:ext cx="1748651" cy="23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845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A0B03-5B93-414F-887D-1CF9551E9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95964"/>
      </p:ext>
    </p:extLst>
  </p:cSld>
  <p:clrMapOvr>
    <a:masterClrMapping/>
  </p:clrMapOvr>
  <p:transition spd="slow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B8D7A-CCAE-324D-8019-8EFB1B79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357" y="9697820"/>
            <a:ext cx="1767643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93042"/>
      </p:ext>
    </p:extLst>
  </p:cSld>
  <p:clrMapOvr>
    <a:masterClrMapping/>
  </p:clrMapOvr>
  <p:transition spd="slow">
    <p:push dir="r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4" y="376122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68" y="234535"/>
            <a:ext cx="3007429" cy="8438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7589363"/>
      </p:ext>
    </p:extLst>
  </p:cSld>
  <p:clrMapOvr>
    <a:masterClrMapping/>
  </p:clrMapOvr>
  <p:transition spd="slow">
    <p:push dir="r"/>
  </p:transition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72597"/>
            <a:ext cx="16448924" cy="490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7" y="11559853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976587910"/>
      </p:ext>
    </p:extLst>
  </p:cSld>
  <p:clrMapOvr>
    <a:masterClrMapping/>
  </p:clrMapOvr>
  <p:transition spd="slow">
    <p:push dir="r"/>
  </p:transition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14" y="2072501"/>
            <a:ext cx="7011385" cy="101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0013"/>
      </p:ext>
    </p:extLst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C8B5D-77BB-504C-9359-8FCCBDD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DC70F-E223-BB4C-AD79-4AA2F573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83DC20D-85D6-104E-A0EC-E03938AC1C3D}" type="datetimeFigureOut">
              <a:rPr lang="en-US" sz="2400" smtClean="0">
                <a:solidFill>
                  <a:prstClr val="white"/>
                </a:solidFill>
              </a:rPr>
              <a:pPr defTabSz="1219170"/>
              <a:t>10/12/2024</a:t>
            </a:fld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26F7-7DAD-F149-B7FC-D9F0257B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AA5-EA26-714C-AF9E-34EA089D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8AC6412-F894-1149-90AD-B94ED54583D1}" type="slidenum">
              <a:rPr lang="en-US" sz="2400" smtClean="0">
                <a:solidFill>
                  <a:prstClr val="white"/>
                </a:solidFill>
              </a:rPr>
              <a:pPr defTabSz="1219170"/>
              <a:t>‹#›</a:t>
            </a:fld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8200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500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2306"/>
            <a:ext cx="16256000" cy="17792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4133" y="732306"/>
            <a:ext cx="537632" cy="17792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3D59D-33F2-E541-BA29-16484D6BB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287-E436-9A43-9AB2-073E515F57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711" y="9697820"/>
            <a:ext cx="1727289" cy="249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581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34535"/>
            <a:ext cx="13248564" cy="8438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5513" y="376121"/>
            <a:ext cx="12973049" cy="702217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48570" y="234535"/>
            <a:ext cx="3007429" cy="843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06123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3374"/>
            <a:ext cx="16256000" cy="11009223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2598"/>
            <a:ext cx="16448924" cy="490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636" y="11559854"/>
            <a:ext cx="27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62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 charset="0"/>
                <a:ea typeface="Gotham Rounded Book" charset="0"/>
                <a:cs typeface="Gotham Rounded Book" charset="0"/>
              </a:rPr>
              <a:t>UNIVERSITAS NEGERI MAKASSAR</a:t>
            </a:r>
          </a:p>
        </p:txBody>
      </p:sp>
    </p:spTree>
    <p:extLst>
      <p:ext uri="{BB962C8B-B14F-4D97-AF65-F5344CB8AC3E}">
        <p14:creationId xmlns:p14="http://schemas.microsoft.com/office/powerpoint/2010/main" val="364783433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256" y="4122596"/>
            <a:ext cx="5823744" cy="8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625620" latinLnBrk="1"/>
            <a:fld id="{63937D59-5EDB-4C39-B697-625748F703B6}" type="datetimeFigureOut">
              <a:rPr lang="en-US" sz="3200" smtClean="0">
                <a:solidFill>
                  <a:prstClr val="white"/>
                </a:solidFill>
              </a:rPr>
              <a:pPr defTabSz="1625620" latinLnBrk="1"/>
              <a:t>10/12/2024</a:t>
            </a:fld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625620" latinLnBrk="1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625620" latinLnBrk="1"/>
            <a:fld id="{0F31DC1F-5561-484E-AB46-68C682854F61}" type="slidenum">
              <a:rPr lang="en-US" sz="3200" smtClean="0">
                <a:solidFill>
                  <a:prstClr val="white"/>
                </a:solidFill>
              </a:rPr>
              <a:pPr defTabSz="1625620" latinLnBrk="1"/>
              <a:t>‹#›</a:t>
            </a:fld>
            <a:endParaRPr lang="en-US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8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65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/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6256000" cy="12192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06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>
    <p:push dir="r"/>
  </p:transition>
  <p:hf sldNum="0"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5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1694" y="508033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PENDIDIKAN DAN PEMBANGUNAN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B94BD4-DC3C-A3E9-E899-83DAA483E7E3}"/>
              </a:ext>
            </a:extLst>
          </p:cNvPr>
          <p:cNvSpPr/>
          <p:nvPr/>
        </p:nvSpPr>
        <p:spPr>
          <a:xfrm>
            <a:off x="-1281952" y="612757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PENGANTAR PENDIDIKAN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74F4F-0D37-C609-7F6B-8F502D4E1C0A}"/>
              </a:ext>
            </a:extLst>
          </p:cNvPr>
          <p:cNvSpPr/>
          <p:nvPr/>
        </p:nvSpPr>
        <p:spPr>
          <a:xfrm>
            <a:off x="-1407458" y="1481828"/>
            <a:ext cx="12221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Dedi Harianto, S.PD.,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M.Pd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86347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E479-3967-D23B-958E-7CEF1A2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A. DEFENISI PEMBANGUNAN</a:t>
            </a:r>
            <a:br>
              <a:rPr lang="en-US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B0C7-D7BD-11E7-F283-2B7C97ADB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012141"/>
            <a:ext cx="13057451" cy="8050306"/>
          </a:xfrm>
        </p:spPr>
        <p:txBody>
          <a:bodyPr/>
          <a:lstStyle/>
          <a:p>
            <a:pPr marL="514350" indent="-514350" algn="just">
              <a:buAutoNum type="alphaUcPeriod"/>
            </a:pPr>
            <a:r>
              <a:rPr lang="en-ID" sz="2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Pengertian</a:t>
            </a:r>
            <a:r>
              <a:rPr lang="en-ID" sz="2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Pembangunan</a:t>
            </a:r>
          </a:p>
          <a:p>
            <a:pPr marL="0" indent="0" algn="just">
              <a:buNone/>
            </a:pP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Sebagaimana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termaksud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Garis-Garis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Haluan Negara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hakekatnya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terus-menerus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kemajuan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perbaikan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mengarah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dicapai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(GBHN, 1988).Pembangunan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dilaksanakan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ialah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rangkaian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gerak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menuju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kemajuan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mendasar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sifatnya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Artinya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meliputi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konstitusional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dasarnya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Orde Baru yang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berusaha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meletakkan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pancasila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murni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konsekuen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642102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D3FD3-9890-C9A5-9538-31201FD31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6193" y="3173506"/>
            <a:ext cx="13583616" cy="8211670"/>
          </a:xfrm>
        </p:spPr>
        <p:txBody>
          <a:bodyPr/>
          <a:lstStyle/>
          <a:p>
            <a:pPr marL="0" indent="0" algn="just">
              <a:buNone/>
            </a:pP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pelaksanaan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diperlukan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3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antara</a:t>
            </a:r>
            <a:r>
              <a:rPr lang="en-ID" sz="3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lain:</a:t>
            </a:r>
          </a:p>
          <a:p>
            <a:pPr marL="0" indent="0" algn="just">
              <a:buNone/>
            </a:pPr>
            <a:br>
              <a:rPr lang="en-ID" sz="3600" dirty="0"/>
            </a:b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1. 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Manfaat</a:t>
            </a:r>
            <a:endParaRPr lang="en-ID" sz="3600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Usaha Bersama dan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Kekeluargaan</a:t>
            </a:r>
            <a:endParaRPr lang="en-ID" sz="3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3. 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Demokrasi</a:t>
            </a:r>
            <a:endParaRPr lang="en-ID" sz="3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4. 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Adil dan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Merata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Perikehidupan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Keseimbangan</a:t>
            </a:r>
            <a:endParaRPr lang="en-ID" sz="3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6. 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Kesadaran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Hukum.</a:t>
            </a:r>
          </a:p>
          <a:p>
            <a:pPr marL="0" indent="0" algn="just">
              <a:buNone/>
            </a:pP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7.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Kepercayaan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sz="3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54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36B8BF-3588-71CB-41A2-18102C98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941348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A23D-272E-5484-6D64-EB50FB727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Dualisme</a:t>
            </a:r>
            <a:r>
              <a:rPr lang="en-ID" sz="60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kepemimpinan</a:t>
            </a:r>
            <a:endParaRPr lang="en-ID" sz="6000" b="1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Kependudukan</a:t>
            </a:r>
            <a:r>
              <a:rPr lang="en-ID" sz="60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Kemiskinan</a:t>
            </a:r>
            <a:endParaRPr lang="en-ID" sz="6000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Iklim</a:t>
            </a:r>
            <a:r>
              <a:rPr lang="en-ID" sz="60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Georafis</a:t>
            </a:r>
            <a:endParaRPr lang="en-ID" sz="6000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Pemerataan</a:t>
            </a:r>
            <a:r>
              <a:rPr lang="en-ID" sz="60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60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endParaRPr lang="en-ID" sz="6000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C8E797-9560-492F-5A6F-F6F7D5ED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B.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Masalah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Pembangunan.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0377505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D6E9-E9F5-614D-A040-DDC7DB23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effectLst/>
                <a:latin typeface="Open Sans" panose="020B0606030504020204" pitchFamily="34" charset="0"/>
              </a:rPr>
              <a:t>C.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Peranan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Pembangunan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CAA80-9473-D094-9777-436ACF367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</a:p>
          <a:p>
            <a:pPr marL="514350" indent="-514350" algn="just">
              <a:buAutoNum type="arabicPeriod"/>
            </a:pP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perencana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pelaksana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8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pengawas</a:t>
            </a:r>
            <a:r>
              <a:rPr lang="en-ID" sz="48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320012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C084-4212-B6C4-F6DE-9F8246E8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>
                <a:effectLst/>
                <a:latin typeface="Open Sans" panose="020B0606030504020204" pitchFamily="34" charset="0"/>
              </a:rPr>
              <a:t> 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D.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Peranan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Pendidikan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Pembangunan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Sumber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Daya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5A69-9FBC-47E2-FEF8-F23773541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86" y="3344367"/>
            <a:ext cx="15231602" cy="7771867"/>
          </a:xfrm>
        </p:spPr>
        <p:txBody>
          <a:bodyPr/>
          <a:lstStyle/>
          <a:p>
            <a:pPr marL="0" indent="0" algn="just">
              <a:buNone/>
            </a:pP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John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Vaizei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bukunya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Education in the Modern World (1965)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mengemukakan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marL="0" indent="0" algn="just">
              <a:buNone/>
            </a:pPr>
            <a:endParaRPr lang="en-ID" sz="4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lembaga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mengemukakan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peranan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lembaga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riset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gagasan-gagasan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teknik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baru</a:t>
            </a:r>
            <a:endParaRPr lang="en-ID" sz="4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n-ID" sz="4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sekolah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latihan-latihan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mempersiapkan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tenaga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terampil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berpengetahuan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endParaRPr lang="en-ID" sz="40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3. 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Penanaman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40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sikap</a:t>
            </a:r>
            <a:r>
              <a:rPr lang="en-ID" sz="4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762145299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0A37-5C73-4AD1-8A61-4113B6B9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</a:t>
            </a:r>
            <a:r>
              <a:rPr lang="en-US" dirty="0"/>
              <a:t> </a:t>
            </a:r>
            <a:r>
              <a:rPr lang="en-US" b="1" dirty="0" err="1"/>
              <a:t>Kelembagaan</a:t>
            </a:r>
            <a:r>
              <a:rPr lang="en-US" b="1" dirty="0"/>
              <a:t> Pendidikan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BF1-47F7-D599-C4F7-AEECD1D6C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559520"/>
            <a:ext cx="14214466" cy="7162267"/>
          </a:xfrm>
        </p:spPr>
        <p:txBody>
          <a:bodyPr/>
          <a:lstStyle/>
          <a:p>
            <a:pPr marL="0" indent="0" algn="just">
              <a:buNone/>
            </a:pP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Moedjiono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buku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dasar-dasar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Kependidikan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(1986),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mengemukakan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aktivitas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rangka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menghadapi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perubahan-perubahan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cepat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menghendaki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keterampilan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kognitif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     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strategi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memecahkan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menentukan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dicapai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5.      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mengevaluasi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hasil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6.      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motivasi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belajar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dan</a:t>
            </a:r>
          </a:p>
          <a:p>
            <a:pPr marL="0" indent="0" algn="just">
              <a:buNone/>
            </a:pP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7.      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adanya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pemahaman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85368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01FB-2492-F6C9-DACC-54D83909E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61114-A219-B2AF-F9E2-DC31AD79F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9275" y="3559520"/>
            <a:ext cx="13057451" cy="7789797"/>
          </a:xfrm>
        </p:spPr>
        <p:txBody>
          <a:bodyPr/>
          <a:lstStyle/>
          <a:p>
            <a:pPr marL="0" lvl="0" indent="0" algn="just">
              <a:buNone/>
            </a:pP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rangka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pembangunan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seutuhnya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diharapkan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sumbangan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mental Pancasila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pelajaran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nilai-nilai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pancasila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sejak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dini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persatuan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kesatuan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bangsa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upacara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bendera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senin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hari-hari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lainnya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ketahanan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nasional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mengikuti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menwa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resimen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mahasiswa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rule of law yang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berarti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berbuat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atas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hukum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berlaku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hak-hak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asasi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6. 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hidup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rasional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efektif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produktif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7. 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Pembinaan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32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teknologi</a:t>
            </a:r>
            <a:r>
              <a:rPr lang="en-ID" sz="3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21934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" y="9416027"/>
            <a:ext cx="6593831" cy="21891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286681" y="3922358"/>
            <a:ext cx="8029960" cy="268961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Terima</a:t>
            </a:r>
            <a:r>
              <a:rPr lang="en-US" sz="75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75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kasih</a:t>
            </a:r>
            <a:endParaRPr lang="en-US" sz="75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ppt/theme/theme2.xml><?xml version="1.0" encoding="utf-8"?>
<a:theme xmlns:a="http://schemas.openxmlformats.org/drawingml/2006/main" name="1_UNM - REDLINEtheme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- REDLINEtheme" id="{2DB0AE73-B039-7447-B887-7823376A0E58}" vid="{35464142-3D1B-414F-B9BC-603C7A3A1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449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Courier New</vt:lpstr>
      <vt:lpstr>Gotham Black</vt:lpstr>
      <vt:lpstr>Gotham Medium</vt:lpstr>
      <vt:lpstr>Gotham Rounded Book</vt:lpstr>
      <vt:lpstr>Open Sans</vt:lpstr>
      <vt:lpstr>Times New Roman</vt:lpstr>
      <vt:lpstr>Trebuchet MS</vt:lpstr>
      <vt:lpstr>Tw Cen MT</vt:lpstr>
      <vt:lpstr>UNM - REDLINEtheme</vt:lpstr>
      <vt:lpstr>1_UNM - REDLINEtheme</vt:lpstr>
      <vt:lpstr>PowerPoint Presentation</vt:lpstr>
      <vt:lpstr>A. DEFENISI PEMBANGUNAN </vt:lpstr>
      <vt:lpstr>PowerPoint Presentation</vt:lpstr>
      <vt:lpstr>B. Masalah Pembangunan.</vt:lpstr>
      <vt:lpstr>C. Peranan Manusia dalam Pembangunan</vt:lpstr>
      <vt:lpstr> D. Peranan Pendidikan dalam Pembangunan Sumber Daya Manusia.</vt:lpstr>
      <vt:lpstr>C. Kelembagaan Pendidikan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Dedi Harianto</cp:lastModifiedBy>
  <cp:revision>43</cp:revision>
  <dcterms:created xsi:type="dcterms:W3CDTF">2019-12-23T14:04:21Z</dcterms:created>
  <dcterms:modified xsi:type="dcterms:W3CDTF">2024-10-12T00:07:00Z</dcterms:modified>
</cp:coreProperties>
</file>