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autoCompressPictures="0">
  <p:sldMasterIdLst>
    <p:sldMasterId id="2147483669" r:id="rId4"/>
  </p:sldMasterIdLst>
  <p:notesMasterIdLst>
    <p:notesMasterId r:id="rId32"/>
  </p:notesMasterIdLst>
  <p:sldIdLst>
    <p:sldId id="256" r:id="rId5"/>
    <p:sldId id="258" r:id="rId6"/>
    <p:sldId id="259" r:id="rId7"/>
    <p:sldId id="260" r:id="rId8"/>
    <p:sldId id="283" r:id="rId9"/>
    <p:sldId id="261" r:id="rId10"/>
    <p:sldId id="262" r:id="rId11"/>
    <p:sldId id="284" r:id="rId12"/>
    <p:sldId id="263" r:id="rId13"/>
    <p:sldId id="265" r:id="rId14"/>
    <p:sldId id="266" r:id="rId15"/>
    <p:sldId id="267" r:id="rId16"/>
    <p:sldId id="268" r:id="rId17"/>
    <p:sldId id="264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8" r:id="rId26"/>
    <p:sldId id="279" r:id="rId27"/>
    <p:sldId id="280" r:id="rId28"/>
    <p:sldId id="281" r:id="rId29"/>
    <p:sldId id="282" r:id="rId30"/>
    <p:sldId id="277" r:id="rId3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56" y="1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theme" Target="theme/theme1.xml"/><Relationship Id="rId8" Type="http://schemas.openxmlformats.org/officeDocument/2006/relationships/slide" Target="slides/slide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E0A0D5-8F98-4CC1-A28E-021F0B6B475C}" type="datetimeFigureOut">
              <a:rPr lang="en-US" smtClean="0"/>
              <a:t>9/26/2023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03C52C-5E29-41AF-BAA3-8217E886DA0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19617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3A750590-9F9A-443B-9295-A3931D8194B1}" type="datetime1">
              <a:rPr lang="en-US" smtClean="0"/>
              <a:t>9/26/2023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38680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5805F-452B-497C-9BD6-2CDB6902F369}" type="datetime1">
              <a:rPr lang="en-US" smtClean="0"/>
              <a:t>9/26/2023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4481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FD3F7C6B-C82D-4D42-9929-D6E7E11D9A64}" type="datetime1">
              <a:rPr lang="en-US" smtClean="0"/>
              <a:t>9/26/2023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11384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10CF4779-62E8-4B21-A5D7-0AFB9DBD4358}" type="datetime1">
              <a:rPr lang="en-US" smtClean="0"/>
              <a:t>9/26/2023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4723030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5F9D3375-5CD0-4576-BF96-ADFF24726FF8}" type="datetime1">
              <a:rPr lang="en-US" smtClean="0"/>
              <a:t>9/26/2023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917421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CD1F8-971E-4F8C-8737-750C12E93E08}" type="datetime1">
              <a:rPr lang="en-US" smtClean="0"/>
              <a:t>9/26/2023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20259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D1621-FA30-4D98-85E5-1409E6BEECDC}" type="datetime1">
              <a:rPr lang="en-US" smtClean="0"/>
              <a:t>9/26/2023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166668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6F347-1B2F-4097-AEB5-4A26FB45D67A}" type="datetime1">
              <a:rPr lang="en-US" smtClean="0"/>
              <a:t>9/26/2023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15035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8CC1DEE0-34E5-4E0F-BEC1-4B8835F82CD1}" type="datetime1">
              <a:rPr lang="en-US" smtClean="0"/>
              <a:t>9/26/2023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30637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5B4BE-627A-4EC1-99E1-6F1AA97AB802}" type="datetime1">
              <a:rPr lang="en-US" smtClean="0"/>
              <a:t>9/26/2023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38619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78BFACF8-E63D-4673-A128-83547867BB7A}" type="datetime1">
              <a:rPr lang="en-US" smtClean="0"/>
              <a:t>9/26/2023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68793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ED6AC-4FBA-40BD-BE75-20DB64DA4BAD}" type="datetime1">
              <a:rPr lang="en-US" smtClean="0"/>
              <a:t>9/26/2023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16884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33C87-D201-458A-93C0-8EDD9AC92D93}" type="datetime1">
              <a:rPr lang="en-US" smtClean="0"/>
              <a:t>9/26/2023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16258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E6829-5A25-485A-91B1-5D6D58BB9F23}" type="datetime1">
              <a:rPr lang="en-US" smtClean="0"/>
              <a:t>9/26/2023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38975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2F5CD-23D0-4DD1-85B1-71F1825FB3EC}" type="datetime1">
              <a:rPr lang="en-US" smtClean="0"/>
              <a:t>9/26/2023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04255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A5035-C284-496A-B076-BA73A8FA5D8B}" type="datetime1">
              <a:rPr lang="en-US" smtClean="0"/>
              <a:t>9/26/2023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91512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EB420-1875-490A-8C4B-7AAB939FBE08}" type="datetime1">
              <a:rPr lang="en-US" smtClean="0"/>
              <a:t>9/26/2023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16783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359126-4846-4E88-BDD9-5585CC877E47}" type="datetime1">
              <a:rPr lang="en-US" smtClean="0"/>
              <a:t>9/26/2023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68302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  <p:sldLayoutId id="2147483681" r:id="rId12"/>
    <p:sldLayoutId id="2147483682" r:id="rId13"/>
    <p:sldLayoutId id="2147483683" r:id="rId14"/>
    <p:sldLayoutId id="2147483684" r:id="rId15"/>
    <p:sldLayoutId id="2147483685" r:id="rId16"/>
    <p:sldLayoutId id="2147483686" r:id="rId17"/>
  </p:sldLayoutIdLst>
  <p:hf sldNum="0" hdr="0" ftr="0" dt="0"/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E5CD8D-E704-46A1-BC3E-9A644A9FFD4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92483" y="821265"/>
            <a:ext cx="6098705" cy="5222117"/>
          </a:xfrm>
        </p:spPr>
        <p:txBody>
          <a:bodyPr anchor="ctr">
            <a:normAutofit/>
          </a:bodyPr>
          <a:lstStyle/>
          <a:p>
            <a:pPr algn="ctr"/>
            <a:r>
              <a:rPr lang="en-US" sz="4000" b="1" dirty="0"/>
              <a:t>Media </a:t>
            </a:r>
            <a:r>
              <a:rPr lang="en-US" sz="4000" b="1" dirty="0" err="1"/>
              <a:t>pembelajaran</a:t>
            </a:r>
            <a:r>
              <a:rPr lang="en-US" sz="4000" b="1" dirty="0"/>
              <a:t> </a:t>
            </a:r>
            <a:r>
              <a:rPr lang="en-US" sz="4000" b="1" dirty="0" err="1"/>
              <a:t>sederhana</a:t>
            </a:r>
            <a:endParaRPr lang="en-US" sz="4000" b="1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309A740-48C5-4AE5-879B-F567D3D7ACD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446936" y="821265"/>
            <a:ext cx="3721805" cy="5222117"/>
          </a:xfrm>
        </p:spPr>
        <p:txBody>
          <a:bodyPr anchor="ctr">
            <a:normAutofit/>
          </a:bodyPr>
          <a:lstStyle/>
          <a:p>
            <a:r>
              <a:rPr lang="en-US" dirty="0"/>
              <a:t>Present By : Yeni Raini, </a:t>
            </a:r>
            <a:r>
              <a:rPr lang="en-US" dirty="0" err="1"/>
              <a:t>M.Pd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75466494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1095375" y="1238250"/>
            <a:ext cx="1276350" cy="952500"/>
          </a:xfrm>
          <a:prstGeom prst="round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BIDANG </a:t>
            </a:r>
          </a:p>
        </p:txBody>
      </p:sp>
      <p:sp>
        <p:nvSpPr>
          <p:cNvPr id="5" name="Rectangle 4"/>
          <p:cNvSpPr/>
          <p:nvPr/>
        </p:nvSpPr>
        <p:spPr>
          <a:xfrm>
            <a:off x="2743200" y="1238250"/>
            <a:ext cx="8763000" cy="1938992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marL="342900" indent="-342900" algn="just">
              <a:buFont typeface="+mj-lt"/>
              <a:buAutoNum type="arabicPeriod"/>
            </a:pPr>
            <a:r>
              <a:rPr lang="en-US" sz="20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Bidang</a:t>
            </a:r>
            <a:r>
              <a:rPr lang="en-US" sz="20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ialah</a:t>
            </a:r>
            <a:r>
              <a:rPr lang="en-US" sz="20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bangun</a:t>
            </a:r>
            <a:r>
              <a:rPr lang="en-US" sz="20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dataran</a:t>
            </a:r>
            <a:r>
              <a:rPr lang="en-US" sz="20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atau</a:t>
            </a:r>
            <a:r>
              <a:rPr lang="en-US" sz="20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permukaan</a:t>
            </a:r>
            <a:r>
              <a:rPr lang="en-US" sz="20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yang </a:t>
            </a:r>
            <a:r>
              <a:rPr lang="en-US" sz="20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mempunyai</a:t>
            </a:r>
            <a:r>
              <a:rPr lang="en-US" sz="20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ukuran</a:t>
            </a:r>
            <a:r>
              <a:rPr lang="en-US" sz="20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panjang</a:t>
            </a:r>
            <a:r>
              <a:rPr lang="en-US" sz="20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atau</a:t>
            </a:r>
            <a:r>
              <a:rPr lang="en-US" sz="20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lebar</a:t>
            </a:r>
            <a:r>
              <a:rPr lang="en-US" sz="20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(</a:t>
            </a:r>
            <a:r>
              <a:rPr lang="en-US" sz="20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luas</a:t>
            </a:r>
            <a:r>
              <a:rPr lang="en-US" sz="20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 </a:t>
            </a:r>
            <a:r>
              <a:rPr lang="en-US" sz="20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dan</a:t>
            </a:r>
            <a:r>
              <a:rPr lang="en-US" sz="20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dibatasi</a:t>
            </a:r>
            <a:r>
              <a:rPr lang="en-US" sz="20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oleh</a:t>
            </a:r>
            <a:r>
              <a:rPr lang="en-US" sz="20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garis</a:t>
            </a:r>
            <a:r>
              <a:rPr lang="en-US" sz="20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bagian</a:t>
            </a:r>
            <a:r>
              <a:rPr lang="en-US" sz="20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terluar</a:t>
            </a:r>
            <a:r>
              <a:rPr lang="en-US" sz="20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atau</a:t>
            </a:r>
            <a:r>
              <a:rPr lang="en-US" sz="20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kelilingnya</a:t>
            </a:r>
            <a:r>
              <a:rPr lang="en-US" sz="20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n-US" sz="20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Bidang</a:t>
            </a:r>
            <a:r>
              <a:rPr lang="en-US" sz="20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terdiri</a:t>
            </a:r>
            <a:r>
              <a:rPr lang="en-US" sz="20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dari</a:t>
            </a:r>
            <a:r>
              <a:rPr lang="en-US" sz="20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unsur</a:t>
            </a:r>
            <a:r>
              <a:rPr lang="en-US" sz="20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titik</a:t>
            </a:r>
            <a:r>
              <a:rPr lang="en-US" sz="20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dan</a:t>
            </a:r>
            <a:r>
              <a:rPr lang="en-US" sz="20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garis</a:t>
            </a:r>
            <a:r>
              <a:rPr lang="en-US" sz="20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0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unsur</a:t>
            </a:r>
            <a:r>
              <a:rPr lang="en-US" sz="20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garis</a:t>
            </a:r>
            <a:r>
              <a:rPr lang="en-US" sz="20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misalnya</a:t>
            </a:r>
            <a:r>
              <a:rPr lang="en-US" sz="20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panjang</a:t>
            </a:r>
            <a:r>
              <a:rPr lang="en-US" sz="20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0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lebar</a:t>
            </a:r>
            <a:r>
              <a:rPr lang="en-US" sz="20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0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tinggi</a:t>
            </a:r>
            <a:r>
              <a:rPr lang="en-US" sz="20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0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ruju-ruji</a:t>
            </a:r>
            <a:r>
              <a:rPr lang="en-US" sz="20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dll</a:t>
            </a:r>
            <a:r>
              <a:rPr lang="en-US" sz="20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n-US" sz="20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Pada</a:t>
            </a:r>
            <a:r>
              <a:rPr lang="en-US" sz="20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dasarnya</a:t>
            </a:r>
            <a:r>
              <a:rPr lang="en-US" sz="20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bidang</a:t>
            </a:r>
            <a:r>
              <a:rPr lang="en-US" sz="20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mempunyai</a:t>
            </a:r>
            <a:r>
              <a:rPr lang="en-US" sz="20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bentuk</a:t>
            </a:r>
            <a:r>
              <a:rPr lang="en-US" sz="20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dasar</a:t>
            </a:r>
            <a:r>
              <a:rPr lang="en-US" sz="20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yaitu</a:t>
            </a:r>
            <a:r>
              <a:rPr lang="en-US" sz="20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lingkaran</a:t>
            </a:r>
            <a:r>
              <a:rPr lang="en-US" sz="20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0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segitiga</a:t>
            </a:r>
            <a:r>
              <a:rPr lang="en-US" sz="20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dan</a:t>
            </a:r>
            <a:r>
              <a:rPr lang="en-US" sz="20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bujur</a:t>
            </a:r>
            <a:r>
              <a:rPr lang="en-US" sz="20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sangkar</a:t>
            </a:r>
            <a:endParaRPr lang="en-US" sz="2000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1095375" y="4424122"/>
            <a:ext cx="1276350" cy="923925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RUANG </a:t>
            </a:r>
          </a:p>
        </p:txBody>
      </p:sp>
      <p:sp>
        <p:nvSpPr>
          <p:cNvPr id="7" name="Rectangle 6"/>
          <p:cNvSpPr/>
          <p:nvPr/>
        </p:nvSpPr>
        <p:spPr>
          <a:xfrm>
            <a:off x="2743200" y="4416621"/>
            <a:ext cx="8686800" cy="186285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 algn="just">
              <a:buFont typeface="+mj-lt"/>
              <a:buAutoNum type="arabicPeriod"/>
            </a:pPr>
            <a:r>
              <a:rPr lang="en-US" sz="20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Ruang</a:t>
            </a:r>
            <a:r>
              <a:rPr lang="en-US" sz="20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adalah</a:t>
            </a:r>
            <a:r>
              <a:rPr lang="en-US" sz="20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massa</a:t>
            </a:r>
            <a:r>
              <a:rPr lang="en-US" sz="20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yang </a:t>
            </a:r>
            <a:r>
              <a:rPr lang="en-US" sz="20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mempunyai</a:t>
            </a:r>
            <a:r>
              <a:rPr lang="en-US" sz="20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dimensi</a:t>
            </a:r>
            <a:r>
              <a:rPr lang="en-US" sz="20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ke</a:t>
            </a:r>
            <a:r>
              <a:rPr lang="en-US" sz="20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atas</a:t>
            </a:r>
            <a:r>
              <a:rPr lang="en-US" sz="20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- </a:t>
            </a:r>
            <a:r>
              <a:rPr lang="en-US" sz="20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bawah</a:t>
            </a:r>
            <a:r>
              <a:rPr lang="en-US" sz="20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0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ke</a:t>
            </a:r>
            <a:r>
              <a:rPr lang="en-US" sz="20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kiri</a:t>
            </a:r>
            <a:r>
              <a:rPr lang="en-US" sz="20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- </a:t>
            </a:r>
            <a:r>
              <a:rPr lang="en-US" sz="20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kanan</a:t>
            </a:r>
            <a:r>
              <a:rPr lang="en-US" sz="20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0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dan</a:t>
            </a:r>
            <a:r>
              <a:rPr lang="en-US" sz="20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ke</a:t>
            </a:r>
            <a:r>
              <a:rPr lang="en-US" sz="20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depan</a:t>
            </a:r>
            <a:r>
              <a:rPr lang="en-US" sz="20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- </a:t>
            </a:r>
            <a:r>
              <a:rPr lang="en-US" sz="20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belakang</a:t>
            </a:r>
            <a:r>
              <a:rPr lang="en-US" sz="20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n-US" sz="20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Unsur</a:t>
            </a:r>
            <a:r>
              <a:rPr lang="en-US" sz="20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ruang</a:t>
            </a:r>
            <a:r>
              <a:rPr lang="en-US" sz="20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ini</a:t>
            </a:r>
            <a:r>
              <a:rPr lang="en-US" sz="20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erat</a:t>
            </a:r>
            <a:r>
              <a:rPr lang="en-US" sz="20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hubungannya</a:t>
            </a:r>
            <a:r>
              <a:rPr lang="en-US" sz="20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dengan</a:t>
            </a:r>
            <a:r>
              <a:rPr lang="en-US" sz="20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unsur</a:t>
            </a:r>
            <a:r>
              <a:rPr lang="en-US" sz="20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bentuk</a:t>
            </a:r>
            <a:r>
              <a:rPr lang="en-US" sz="20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0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oleh</a:t>
            </a:r>
            <a:r>
              <a:rPr lang="en-US" sz="20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karena</a:t>
            </a:r>
            <a:r>
              <a:rPr lang="en-US" sz="20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bentuk</a:t>
            </a:r>
            <a:r>
              <a:rPr lang="en-US" sz="20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seperti</a:t>
            </a:r>
            <a:r>
              <a:rPr lang="en-US" sz="20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boneka</a:t>
            </a:r>
            <a:r>
              <a:rPr lang="en-US" sz="20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model </a:t>
            </a:r>
            <a:r>
              <a:rPr lang="en-US" sz="20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atau</a:t>
            </a:r>
            <a:r>
              <a:rPr lang="en-US" sz="20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tiruan</a:t>
            </a:r>
            <a:r>
              <a:rPr lang="en-US" sz="20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secara</a:t>
            </a:r>
            <a:r>
              <a:rPr lang="en-US" sz="20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pasti</a:t>
            </a:r>
            <a:r>
              <a:rPr lang="en-US" sz="20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mempunyai</a:t>
            </a:r>
            <a:r>
              <a:rPr lang="en-US" sz="20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ruang</a:t>
            </a:r>
            <a:r>
              <a:rPr lang="en-US" sz="20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tertentu</a:t>
            </a:r>
            <a:endParaRPr lang="en-US" sz="2000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38190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1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build="p" animBg="1"/>
      <p:bldP spid="6" grpId="0" animBg="1"/>
      <p:bldP spid="7" grpId="0" build="p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942975" y="3409949"/>
            <a:ext cx="1476375" cy="1095375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rgbClr val="002060"/>
                </a:solidFill>
              </a:rPr>
              <a:t>BENTUK </a:t>
            </a:r>
          </a:p>
        </p:txBody>
      </p:sp>
      <p:sp>
        <p:nvSpPr>
          <p:cNvPr id="5" name="Rectangle 4"/>
          <p:cNvSpPr/>
          <p:nvPr/>
        </p:nvSpPr>
        <p:spPr>
          <a:xfrm>
            <a:off x="2790825" y="2705100"/>
            <a:ext cx="8763000" cy="275460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marL="342900" indent="-342900" algn="just">
              <a:spcBef>
                <a:spcPts val="300"/>
              </a:spcBef>
              <a:spcAft>
                <a:spcPts val="300"/>
              </a:spcAft>
              <a:buFont typeface="+mj-lt"/>
              <a:buAutoNum type="arabicPeriod"/>
            </a:pPr>
            <a:r>
              <a:rPr lang="en-US" sz="24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Bentuk</a:t>
            </a:r>
            <a:r>
              <a:rPr lang="en-US" sz="24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ialah</a:t>
            </a:r>
            <a:r>
              <a:rPr lang="en-US" sz="24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wujud</a:t>
            </a:r>
            <a:r>
              <a:rPr lang="en-US" sz="24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atau</a:t>
            </a:r>
            <a:r>
              <a:rPr lang="en-US" sz="24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bangun</a:t>
            </a:r>
            <a:r>
              <a:rPr lang="en-US" sz="24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yang </a:t>
            </a:r>
            <a:r>
              <a:rPr lang="en-US" sz="24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memiliki</a:t>
            </a:r>
            <a:r>
              <a:rPr lang="en-US" sz="24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isi</a:t>
            </a:r>
            <a:r>
              <a:rPr lang="en-US" sz="24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atau</a:t>
            </a:r>
            <a:r>
              <a:rPr lang="en-US" sz="24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volume, </a:t>
            </a:r>
            <a:r>
              <a:rPr lang="en-US" sz="24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sifatnya</a:t>
            </a:r>
            <a:r>
              <a:rPr lang="en-US" sz="24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3 dimensional, </a:t>
            </a:r>
            <a:r>
              <a:rPr lang="en-US" sz="24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dan</a:t>
            </a:r>
            <a:r>
              <a:rPr lang="en-US" sz="24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secara</a:t>
            </a:r>
            <a:r>
              <a:rPr lang="en-US" sz="24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pasti</a:t>
            </a:r>
            <a:r>
              <a:rPr lang="en-US" sz="24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pula </a:t>
            </a:r>
            <a:r>
              <a:rPr lang="en-US" sz="24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unsur</a:t>
            </a:r>
            <a:r>
              <a:rPr lang="en-US" sz="24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bentuk</a:t>
            </a:r>
            <a:r>
              <a:rPr lang="en-US" sz="24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memerlukan</a:t>
            </a:r>
            <a:r>
              <a:rPr lang="en-US" sz="24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adanya</a:t>
            </a:r>
            <a:r>
              <a:rPr lang="en-US" sz="24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ruang</a:t>
            </a:r>
            <a:r>
              <a:rPr lang="en-US" sz="24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4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sebagai</a:t>
            </a:r>
            <a:r>
              <a:rPr lang="en-US" sz="24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contoh</a:t>
            </a:r>
            <a:r>
              <a:rPr lang="en-US" sz="24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misalnya</a:t>
            </a:r>
            <a:r>
              <a:rPr lang="en-US" sz="24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model </a:t>
            </a:r>
            <a:r>
              <a:rPr lang="en-US" sz="24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atau</a:t>
            </a:r>
            <a:r>
              <a:rPr lang="en-US" sz="24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tiruan</a:t>
            </a:r>
            <a:r>
              <a:rPr lang="en-US" sz="24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orang, </a:t>
            </a:r>
            <a:r>
              <a:rPr lang="en-US" sz="24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hewan</a:t>
            </a:r>
            <a:r>
              <a:rPr lang="en-US" sz="24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atau</a:t>
            </a:r>
            <a:r>
              <a:rPr lang="en-US" sz="24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benda</a:t>
            </a:r>
            <a:r>
              <a:rPr lang="en-US" sz="24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menempati</a:t>
            </a:r>
            <a:r>
              <a:rPr lang="en-US" sz="24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ruang</a:t>
            </a:r>
            <a:r>
              <a:rPr lang="en-US" sz="24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pada</a:t>
            </a:r>
            <a:r>
              <a:rPr lang="en-US" sz="24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diorama</a:t>
            </a:r>
          </a:p>
          <a:p>
            <a:pPr marL="342900" indent="-342900" algn="just">
              <a:spcBef>
                <a:spcPts val="300"/>
              </a:spcBef>
              <a:spcAft>
                <a:spcPts val="300"/>
              </a:spcAft>
              <a:buFont typeface="+mj-lt"/>
              <a:buAutoNum type="arabicPeriod"/>
            </a:pPr>
            <a:r>
              <a:rPr lang="en-US" sz="24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Fungsi</a:t>
            </a:r>
            <a:r>
              <a:rPr lang="en-US" sz="24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unsur</a:t>
            </a:r>
            <a:r>
              <a:rPr lang="en-US" sz="24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bentuk</a:t>
            </a:r>
            <a:r>
              <a:rPr lang="en-US" sz="24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pada</a:t>
            </a:r>
            <a:r>
              <a:rPr lang="en-US" sz="24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media </a:t>
            </a:r>
            <a:r>
              <a:rPr lang="en-US" sz="24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sederhana</a:t>
            </a:r>
            <a:r>
              <a:rPr lang="en-US" sz="24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misalnya</a:t>
            </a:r>
            <a:r>
              <a:rPr lang="en-US" sz="24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wujud</a:t>
            </a:r>
            <a:r>
              <a:rPr lang="en-US" sz="24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tengkorak</a:t>
            </a:r>
            <a:r>
              <a:rPr lang="en-US" sz="24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4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tulang</a:t>
            </a:r>
            <a:r>
              <a:rPr lang="en-US" sz="24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punggung</a:t>
            </a:r>
            <a:r>
              <a:rPr lang="en-US" sz="24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4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tulang</a:t>
            </a:r>
            <a:r>
              <a:rPr lang="en-US" sz="24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hasta </a:t>
            </a:r>
            <a:r>
              <a:rPr lang="en-US" sz="24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dll</a:t>
            </a:r>
            <a:r>
              <a:rPr lang="en-US" sz="24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en-US" sz="24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Ikut</a:t>
            </a:r>
            <a:r>
              <a:rPr lang="en-US" sz="24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menentukan</a:t>
            </a:r>
            <a:r>
              <a:rPr lang="en-US" sz="24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terwujudnya</a:t>
            </a:r>
            <a:r>
              <a:rPr lang="en-US" sz="24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model </a:t>
            </a:r>
            <a:r>
              <a:rPr lang="en-US" sz="24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kerangka</a:t>
            </a:r>
            <a:r>
              <a:rPr lang="en-US" sz="24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manusia</a:t>
            </a:r>
            <a:endParaRPr lang="en-US" sz="2400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75995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build="p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/>
        </p:nvSpPr>
        <p:spPr>
          <a:xfrm>
            <a:off x="962025" y="1651392"/>
            <a:ext cx="1276350" cy="923925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rgbClr val="002060"/>
                </a:solidFill>
              </a:rPr>
              <a:t>WARNA</a:t>
            </a:r>
          </a:p>
        </p:txBody>
      </p:sp>
      <p:sp>
        <p:nvSpPr>
          <p:cNvPr id="7" name="Rectangle 6"/>
          <p:cNvSpPr/>
          <p:nvPr/>
        </p:nvSpPr>
        <p:spPr>
          <a:xfrm>
            <a:off x="2486025" y="1651392"/>
            <a:ext cx="8496300" cy="92392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ts val="300"/>
              </a:spcBef>
              <a:spcAft>
                <a:spcPts val="300"/>
              </a:spcAft>
            </a:pPr>
            <a:r>
              <a:rPr lang="en-US" sz="24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Warna</a:t>
            </a:r>
            <a:r>
              <a:rPr lang="en-US" sz="24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ialah</a:t>
            </a:r>
            <a:r>
              <a:rPr lang="en-US" sz="24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kesan</a:t>
            </a:r>
            <a:r>
              <a:rPr lang="en-US" sz="24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yang </a:t>
            </a:r>
            <a:r>
              <a:rPr lang="en-US" sz="24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ditimbulkan</a:t>
            </a:r>
            <a:r>
              <a:rPr lang="en-US" sz="24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oleh</a:t>
            </a:r>
            <a:r>
              <a:rPr lang="en-US" sz="24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cahaya</a:t>
            </a:r>
            <a:r>
              <a:rPr lang="en-US" sz="24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(</a:t>
            </a:r>
            <a:r>
              <a:rPr lang="en-US" sz="24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fisika</a:t>
            </a:r>
            <a:r>
              <a:rPr lang="en-US" sz="24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), </a:t>
            </a:r>
            <a:r>
              <a:rPr lang="en-US" sz="24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dan</a:t>
            </a:r>
            <a:r>
              <a:rPr lang="en-US" sz="24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warna</a:t>
            </a:r>
            <a:r>
              <a:rPr lang="en-US" sz="24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ialah</a:t>
            </a:r>
            <a:r>
              <a:rPr lang="en-US" sz="24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pigmen</a:t>
            </a:r>
            <a:r>
              <a:rPr lang="en-US" sz="24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(</a:t>
            </a:r>
            <a:r>
              <a:rPr lang="en-US" sz="24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zat</a:t>
            </a:r>
            <a:r>
              <a:rPr lang="en-US" sz="24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warna</a:t>
            </a:r>
            <a:r>
              <a:rPr lang="en-US" sz="24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itu</a:t>
            </a:r>
            <a:r>
              <a:rPr lang="en-US" sz="24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sendiri</a:t>
            </a:r>
            <a:r>
              <a:rPr lang="en-US" sz="24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</p:txBody>
      </p:sp>
      <p:sp>
        <p:nvSpPr>
          <p:cNvPr id="3" name="Rounded Rectangle 2"/>
          <p:cNvSpPr/>
          <p:nvPr/>
        </p:nvSpPr>
        <p:spPr>
          <a:xfrm>
            <a:off x="2486025" y="2762250"/>
            <a:ext cx="2009775" cy="1333500"/>
          </a:xfrm>
          <a:prstGeom prst="round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Dalam</a:t>
            </a:r>
            <a:r>
              <a:rPr lang="en-US" dirty="0"/>
              <a:t> media </a:t>
            </a:r>
            <a:r>
              <a:rPr lang="en-US" dirty="0" err="1"/>
              <a:t>sederhana</a:t>
            </a:r>
            <a:r>
              <a:rPr lang="en-US" dirty="0"/>
              <a:t> </a:t>
            </a:r>
            <a:r>
              <a:rPr lang="en-US" dirty="0" err="1"/>
              <a:t>warna</a:t>
            </a:r>
            <a:r>
              <a:rPr lang="en-US" dirty="0"/>
              <a:t> </a:t>
            </a:r>
            <a:r>
              <a:rPr lang="en-US" dirty="0" err="1"/>
              <a:t>memiliki</a:t>
            </a:r>
            <a:r>
              <a:rPr lang="en-US" dirty="0"/>
              <a:t> </a:t>
            </a:r>
            <a:r>
              <a:rPr lang="en-US" dirty="0" err="1"/>
              <a:t>fungsi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4610099" y="2771775"/>
            <a:ext cx="6372226" cy="3600986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marL="342900" indent="-342900" algn="just">
              <a:spcBef>
                <a:spcPts val="300"/>
              </a:spcBef>
              <a:spcAft>
                <a:spcPts val="300"/>
              </a:spcAft>
              <a:buFont typeface="+mj-lt"/>
              <a:buAutoNum type="arabicPeriod"/>
            </a:pPr>
            <a:r>
              <a:rPr lang="en-US" sz="20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Sebagai</a:t>
            </a:r>
            <a:r>
              <a:rPr lang="en-US" sz="20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Simbol</a:t>
            </a:r>
            <a:r>
              <a:rPr lang="en-US" sz="20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0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Misalnya</a:t>
            </a:r>
            <a:r>
              <a:rPr lang="en-US" sz="20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Warna</a:t>
            </a:r>
            <a:r>
              <a:rPr lang="en-US" sz="20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Yang </a:t>
            </a:r>
            <a:r>
              <a:rPr lang="en-US" sz="20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Digunakan</a:t>
            </a:r>
            <a:r>
              <a:rPr lang="en-US" sz="20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Pada</a:t>
            </a:r>
            <a:r>
              <a:rPr lang="en-US" sz="20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Peta </a:t>
            </a:r>
            <a:r>
              <a:rPr lang="en-US" sz="20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Timbul</a:t>
            </a:r>
            <a:r>
              <a:rPr lang="en-US" sz="20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</a:p>
          <a:p>
            <a:pPr marL="342900" indent="-342900" algn="just">
              <a:spcBef>
                <a:spcPts val="300"/>
              </a:spcBef>
              <a:spcAft>
                <a:spcPts val="300"/>
              </a:spcAft>
              <a:buFont typeface="+mj-lt"/>
              <a:buAutoNum type="arabicPeriod"/>
            </a:pPr>
            <a:r>
              <a:rPr lang="en-US" sz="20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Sebagai</a:t>
            </a:r>
            <a:r>
              <a:rPr lang="en-US" sz="20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Peniruan</a:t>
            </a:r>
            <a:r>
              <a:rPr lang="en-US" sz="20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0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Warna</a:t>
            </a:r>
            <a:r>
              <a:rPr lang="en-US" sz="20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Digunakan</a:t>
            </a:r>
            <a:r>
              <a:rPr lang="en-US" sz="20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Untuk</a:t>
            </a:r>
            <a:r>
              <a:rPr lang="en-US" sz="20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Mempresentasikan</a:t>
            </a:r>
            <a:r>
              <a:rPr lang="en-US" sz="20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Alam</a:t>
            </a:r>
            <a:r>
              <a:rPr lang="en-US" sz="20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Baik</a:t>
            </a:r>
            <a:r>
              <a:rPr lang="en-US" sz="20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Benda, </a:t>
            </a:r>
            <a:r>
              <a:rPr lang="en-US" sz="20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Obyek</a:t>
            </a:r>
            <a:r>
              <a:rPr lang="en-US" sz="20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0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Ataupun</a:t>
            </a:r>
            <a:r>
              <a:rPr lang="en-US" sz="20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Suasana</a:t>
            </a:r>
            <a:r>
              <a:rPr lang="en-US" sz="20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Menjadi</a:t>
            </a:r>
            <a:r>
              <a:rPr lang="en-US" sz="20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Lebih</a:t>
            </a:r>
            <a:r>
              <a:rPr lang="en-US" sz="20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Realistis</a:t>
            </a:r>
            <a:r>
              <a:rPr lang="en-US" sz="20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/</a:t>
            </a:r>
            <a:r>
              <a:rPr lang="en-US" sz="20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Kongkrit</a:t>
            </a:r>
            <a:r>
              <a:rPr lang="en-US" sz="20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en-US" sz="20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Sebagai</a:t>
            </a:r>
            <a:r>
              <a:rPr lang="en-US" sz="20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Contoh</a:t>
            </a:r>
            <a:r>
              <a:rPr lang="en-US" sz="20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Warna</a:t>
            </a:r>
            <a:r>
              <a:rPr lang="en-US" sz="20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Yang </a:t>
            </a:r>
            <a:r>
              <a:rPr lang="en-US" sz="20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Digunakan</a:t>
            </a:r>
            <a:r>
              <a:rPr lang="en-US" sz="20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Dalam</a:t>
            </a:r>
            <a:r>
              <a:rPr lang="en-US" sz="20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Gambar</a:t>
            </a:r>
            <a:r>
              <a:rPr lang="en-US" sz="20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Seri </a:t>
            </a:r>
            <a:r>
              <a:rPr lang="en-US" sz="20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Ritatoon</a:t>
            </a:r>
            <a:r>
              <a:rPr lang="en-US" sz="20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Bertujuan</a:t>
            </a:r>
            <a:r>
              <a:rPr lang="en-US" sz="20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Agar </a:t>
            </a:r>
            <a:r>
              <a:rPr lang="en-US" sz="20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Gambar</a:t>
            </a:r>
            <a:r>
              <a:rPr lang="en-US" sz="20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Serealistis</a:t>
            </a:r>
            <a:r>
              <a:rPr lang="en-US" sz="20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Mungkin</a:t>
            </a:r>
            <a:r>
              <a:rPr lang="en-US" sz="20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0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Warna</a:t>
            </a:r>
            <a:r>
              <a:rPr lang="en-US" sz="20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Yang </a:t>
            </a:r>
            <a:r>
              <a:rPr lang="en-US" sz="20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Digunakan</a:t>
            </a:r>
            <a:r>
              <a:rPr lang="en-US" sz="20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Dalam</a:t>
            </a:r>
            <a:r>
              <a:rPr lang="en-US" sz="20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Menggambarkan</a:t>
            </a:r>
            <a:r>
              <a:rPr lang="en-US" sz="20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Suasana</a:t>
            </a:r>
            <a:r>
              <a:rPr lang="en-US" sz="20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Perang</a:t>
            </a:r>
            <a:r>
              <a:rPr lang="en-US" sz="20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Dalam</a:t>
            </a:r>
            <a:r>
              <a:rPr lang="en-US" sz="20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Diorama </a:t>
            </a:r>
            <a:r>
              <a:rPr lang="en-US" sz="20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Bertujuan</a:t>
            </a:r>
            <a:r>
              <a:rPr lang="en-US" sz="20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Agar </a:t>
            </a:r>
            <a:r>
              <a:rPr lang="en-US" sz="20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Dapat</a:t>
            </a:r>
            <a:r>
              <a:rPr lang="en-US" sz="20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Memberikan</a:t>
            </a:r>
            <a:r>
              <a:rPr lang="en-US" sz="20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Gambaran</a:t>
            </a:r>
            <a:r>
              <a:rPr lang="en-US" sz="20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Yang </a:t>
            </a:r>
            <a:r>
              <a:rPr lang="en-US" sz="20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Lebih</a:t>
            </a:r>
            <a:r>
              <a:rPr lang="en-US" sz="20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Kongkrit</a:t>
            </a:r>
            <a:r>
              <a:rPr lang="en-US" sz="20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; </a:t>
            </a:r>
          </a:p>
          <a:p>
            <a:pPr marL="342900" indent="-342900" algn="just">
              <a:spcBef>
                <a:spcPts val="300"/>
              </a:spcBef>
              <a:spcAft>
                <a:spcPts val="300"/>
              </a:spcAft>
              <a:buFont typeface="+mj-lt"/>
              <a:buAutoNum type="arabicPeriod"/>
            </a:pPr>
            <a:r>
              <a:rPr lang="en-US" sz="20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Dapat</a:t>
            </a:r>
            <a:r>
              <a:rPr lang="en-US" sz="20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Menimbulkan</a:t>
            </a:r>
            <a:r>
              <a:rPr lang="en-US" sz="20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Respon</a:t>
            </a:r>
            <a:r>
              <a:rPr lang="en-US" sz="20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Emosional</a:t>
            </a:r>
            <a:r>
              <a:rPr lang="en-US" sz="20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84304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4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build="p" animBg="1"/>
      <p:bldP spid="3" grpId="0" animBg="1"/>
      <p:bldP spid="8" grpId="0" build="p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/>
        </p:nvSpPr>
        <p:spPr>
          <a:xfrm>
            <a:off x="866775" y="1485901"/>
            <a:ext cx="1276350" cy="923925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TEKSTUR</a:t>
            </a:r>
          </a:p>
        </p:txBody>
      </p:sp>
      <p:sp>
        <p:nvSpPr>
          <p:cNvPr id="7" name="Rectangle 6"/>
          <p:cNvSpPr/>
          <p:nvPr/>
        </p:nvSpPr>
        <p:spPr>
          <a:xfrm>
            <a:off x="2505075" y="1485902"/>
            <a:ext cx="8496300" cy="144779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ts val="300"/>
              </a:spcBef>
              <a:spcAft>
                <a:spcPts val="300"/>
              </a:spcAft>
            </a:pPr>
            <a:r>
              <a:rPr lang="en-US" sz="20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Tekstur</a:t>
            </a:r>
            <a:r>
              <a:rPr lang="en-US" sz="20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ialah</a:t>
            </a:r>
            <a:r>
              <a:rPr lang="en-US" sz="20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penampakan</a:t>
            </a:r>
            <a:r>
              <a:rPr lang="en-US" sz="20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bidang</a:t>
            </a:r>
            <a:r>
              <a:rPr lang="en-US" sz="20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permukaan</a:t>
            </a:r>
            <a:r>
              <a:rPr lang="en-US" sz="20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suatu</a:t>
            </a:r>
            <a:r>
              <a:rPr lang="en-US" sz="20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benda</a:t>
            </a:r>
            <a:r>
              <a:rPr lang="en-US" sz="20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en-US" sz="20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Permukaan</a:t>
            </a:r>
            <a:r>
              <a:rPr lang="en-US" sz="20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suatu</a:t>
            </a:r>
            <a:r>
              <a:rPr lang="en-US" sz="20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benda</a:t>
            </a:r>
            <a:r>
              <a:rPr lang="en-US" sz="20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ada</a:t>
            </a:r>
            <a:r>
              <a:rPr lang="en-US" sz="20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yang </a:t>
            </a:r>
            <a:r>
              <a:rPr lang="en-US" sz="20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halus</a:t>
            </a:r>
            <a:r>
              <a:rPr lang="en-US" sz="20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/</a:t>
            </a:r>
            <a:r>
              <a:rPr lang="en-US" sz="20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licin</a:t>
            </a:r>
            <a:r>
              <a:rPr lang="en-US" sz="20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atau</a:t>
            </a:r>
            <a:r>
              <a:rPr lang="en-US" sz="20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kasar</a:t>
            </a:r>
            <a:r>
              <a:rPr lang="en-US" sz="20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0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ada</a:t>
            </a:r>
            <a:r>
              <a:rPr lang="en-US" sz="20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yang </a:t>
            </a:r>
            <a:r>
              <a:rPr lang="en-US" sz="20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tampak</a:t>
            </a:r>
            <a:r>
              <a:rPr lang="en-US" sz="20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buram</a:t>
            </a:r>
            <a:r>
              <a:rPr lang="en-US" sz="20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atau</a:t>
            </a:r>
            <a:r>
              <a:rPr lang="en-US" sz="20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berkilau</a:t>
            </a:r>
            <a:r>
              <a:rPr lang="en-US" sz="20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en-US" sz="20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Adanya</a:t>
            </a:r>
            <a:r>
              <a:rPr lang="en-US" sz="20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tekstur</a:t>
            </a:r>
            <a:r>
              <a:rPr lang="en-US" sz="20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ini</a:t>
            </a:r>
            <a:r>
              <a:rPr lang="en-US" sz="20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dapat</a:t>
            </a:r>
            <a:r>
              <a:rPr lang="en-US" sz="20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diketahui</a:t>
            </a:r>
            <a:r>
              <a:rPr lang="en-US" sz="20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dengan</a:t>
            </a:r>
            <a:r>
              <a:rPr lang="en-US" sz="20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cara</a:t>
            </a:r>
            <a:r>
              <a:rPr lang="en-US" sz="20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meraba</a:t>
            </a:r>
            <a:r>
              <a:rPr lang="en-US" sz="20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atau</a:t>
            </a:r>
            <a:r>
              <a:rPr lang="en-US" sz="20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kesan</a:t>
            </a:r>
            <a:r>
              <a:rPr lang="en-US" sz="20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pengamatan</a:t>
            </a:r>
            <a:r>
              <a:rPr lang="en-US" sz="20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mata</a:t>
            </a:r>
            <a:endParaRPr lang="en-US" sz="2000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2505075" y="3181350"/>
            <a:ext cx="2009775" cy="13335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Ada 2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macam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tekstur</a:t>
            </a:r>
            <a:endParaRPr lang="en-US" sz="2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610100" y="3181350"/>
            <a:ext cx="6391275" cy="3323987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marL="342900" indent="-342900" algn="just">
              <a:spcBef>
                <a:spcPts val="300"/>
              </a:spcBef>
              <a:spcAft>
                <a:spcPts val="300"/>
              </a:spcAft>
              <a:buFont typeface="+mj-lt"/>
              <a:buAutoNum type="arabicPeriod"/>
            </a:pPr>
            <a:r>
              <a:rPr lang="en-US" sz="20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Tekstur</a:t>
            </a:r>
            <a:r>
              <a:rPr lang="en-US" sz="20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nyata</a:t>
            </a:r>
            <a:r>
              <a:rPr lang="en-US" sz="20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misalnya</a:t>
            </a:r>
            <a:r>
              <a:rPr lang="en-US" sz="20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kasarnya</a:t>
            </a:r>
            <a:r>
              <a:rPr lang="en-US" sz="20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batu</a:t>
            </a:r>
            <a:r>
              <a:rPr lang="en-US" sz="20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padas</a:t>
            </a:r>
            <a:r>
              <a:rPr lang="en-US" sz="20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dan</a:t>
            </a:r>
            <a:r>
              <a:rPr lang="en-US" sz="20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halusnya</a:t>
            </a:r>
            <a:r>
              <a:rPr lang="en-US" sz="20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kaca</a:t>
            </a:r>
            <a:r>
              <a:rPr lang="en-US" sz="20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jendela</a:t>
            </a:r>
            <a:r>
              <a:rPr lang="en-US" sz="20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saat</a:t>
            </a:r>
            <a:r>
              <a:rPr lang="en-US" sz="20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tangan</a:t>
            </a:r>
            <a:r>
              <a:rPr lang="en-US" sz="20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kita</a:t>
            </a:r>
            <a:r>
              <a:rPr lang="en-US" sz="20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merabanya</a:t>
            </a:r>
            <a:endParaRPr lang="en-US" sz="2000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 algn="just">
              <a:spcBef>
                <a:spcPts val="300"/>
              </a:spcBef>
              <a:spcAft>
                <a:spcPts val="300"/>
              </a:spcAft>
              <a:buFont typeface="+mj-lt"/>
              <a:buAutoNum type="arabicPeriod"/>
            </a:pPr>
            <a:r>
              <a:rPr lang="en-US" sz="20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tekstur</a:t>
            </a:r>
            <a:r>
              <a:rPr lang="en-US" sz="20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semu</a:t>
            </a:r>
            <a:r>
              <a:rPr lang="en-US" sz="20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ialah</a:t>
            </a:r>
            <a:r>
              <a:rPr lang="en-US" sz="20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kesan</a:t>
            </a:r>
            <a:r>
              <a:rPr lang="en-US" sz="20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kasar</a:t>
            </a:r>
            <a:r>
              <a:rPr lang="en-US" sz="20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halusnya</a:t>
            </a:r>
            <a:r>
              <a:rPr lang="en-US" sz="20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permukaan</a:t>
            </a:r>
            <a:r>
              <a:rPr lang="en-US" sz="20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suatu</a:t>
            </a:r>
            <a:r>
              <a:rPr lang="en-US" sz="20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gambar</a:t>
            </a:r>
            <a:r>
              <a:rPr lang="en-US" sz="20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0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kesan</a:t>
            </a:r>
            <a:r>
              <a:rPr lang="en-US" sz="20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tekstur</a:t>
            </a:r>
            <a:r>
              <a:rPr lang="en-US" sz="20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ini</a:t>
            </a:r>
            <a:r>
              <a:rPr lang="en-US" sz="20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semata</a:t>
            </a:r>
            <a:r>
              <a:rPr lang="en-US" sz="20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terciptanya</a:t>
            </a:r>
            <a:r>
              <a:rPr lang="en-US" sz="20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karena</a:t>
            </a:r>
            <a:r>
              <a:rPr lang="en-US" sz="20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ketrampilan</a:t>
            </a:r>
            <a:r>
              <a:rPr lang="en-US" sz="20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tehnis</a:t>
            </a:r>
            <a:r>
              <a:rPr lang="en-US" sz="20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semata</a:t>
            </a:r>
            <a:r>
              <a:rPr lang="en-US" sz="20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marL="342900" indent="-342900" algn="just">
              <a:spcBef>
                <a:spcPts val="300"/>
              </a:spcBef>
              <a:spcAft>
                <a:spcPts val="300"/>
              </a:spcAft>
              <a:buFont typeface="+mj-lt"/>
              <a:buAutoNum type="arabicPeriod"/>
            </a:pPr>
            <a:r>
              <a:rPr lang="en-US" sz="20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Pemanfaatan</a:t>
            </a:r>
            <a:r>
              <a:rPr lang="en-US" sz="20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tekstur</a:t>
            </a:r>
            <a:r>
              <a:rPr lang="en-US" sz="20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nyata</a:t>
            </a:r>
            <a:r>
              <a:rPr lang="en-US" sz="20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dan</a:t>
            </a:r>
            <a:r>
              <a:rPr lang="en-US" sz="20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tekstur</a:t>
            </a:r>
            <a:r>
              <a:rPr lang="en-US" sz="20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semu</a:t>
            </a:r>
            <a:r>
              <a:rPr lang="en-US" sz="20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ke</a:t>
            </a:r>
            <a:r>
              <a:rPr lang="en-US" sz="20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dalam</a:t>
            </a:r>
            <a:r>
              <a:rPr lang="en-US" sz="20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media </a:t>
            </a:r>
            <a:r>
              <a:rPr lang="en-US" sz="20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sederhana</a:t>
            </a:r>
            <a:r>
              <a:rPr lang="en-US" sz="20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misalnya</a:t>
            </a:r>
            <a:r>
              <a:rPr lang="en-US" sz="20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penggambaran</a:t>
            </a:r>
            <a:r>
              <a:rPr lang="en-US" sz="20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hamparan</a:t>
            </a:r>
            <a:r>
              <a:rPr lang="en-US" sz="20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pasir</a:t>
            </a:r>
            <a:r>
              <a:rPr lang="en-US" sz="20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pada</a:t>
            </a:r>
            <a:r>
              <a:rPr lang="en-US" sz="20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pembuatan</a:t>
            </a:r>
            <a:r>
              <a:rPr lang="en-US" sz="20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model </a:t>
            </a:r>
            <a:r>
              <a:rPr lang="en-US" sz="20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dan</a:t>
            </a:r>
            <a:r>
              <a:rPr lang="en-US" sz="20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diorama, </a:t>
            </a:r>
            <a:r>
              <a:rPr lang="en-US" sz="20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dan</a:t>
            </a:r>
            <a:r>
              <a:rPr lang="en-US" sz="20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kesan</a:t>
            </a:r>
            <a:r>
              <a:rPr lang="en-US" sz="20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ini</a:t>
            </a:r>
            <a:r>
              <a:rPr lang="en-US" sz="20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dapat</a:t>
            </a:r>
            <a:r>
              <a:rPr lang="en-US" sz="20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dicapai</a:t>
            </a:r>
            <a:r>
              <a:rPr lang="en-US" sz="20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juga</a:t>
            </a:r>
            <a:r>
              <a:rPr lang="en-US" sz="20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dengan</a:t>
            </a:r>
            <a:r>
              <a:rPr lang="en-US" sz="20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cara</a:t>
            </a:r>
            <a:r>
              <a:rPr lang="en-US" sz="20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mengarsir</a:t>
            </a:r>
            <a:r>
              <a:rPr lang="en-US" sz="20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dengan</a:t>
            </a:r>
            <a:r>
              <a:rPr lang="en-US" sz="20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titik-titik</a:t>
            </a:r>
            <a:r>
              <a:rPr lang="en-US" sz="20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yang </a:t>
            </a:r>
            <a:r>
              <a:rPr lang="en-US" sz="20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disebut</a:t>
            </a:r>
            <a:r>
              <a:rPr lang="en-US" sz="20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pointilis</a:t>
            </a:r>
            <a:r>
              <a:rPr lang="en-US" sz="20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0723856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4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build="p" animBg="1"/>
      <p:bldP spid="3" grpId="0" animBg="1"/>
      <p:bldP spid="8" grpId="0" build="p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r>
              <a:rPr lang="en-US" sz="5400" b="1" cap="none" dirty="0" err="1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Kriteria</a:t>
            </a:r>
            <a:r>
              <a:rPr lang="en-US" sz="5400" b="1" cap="none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 </a:t>
            </a:r>
            <a:r>
              <a:rPr lang="en-US" sz="5400" b="1" cap="none" dirty="0" err="1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Pembuatan</a:t>
            </a:r>
            <a:r>
              <a:rPr lang="en-US" sz="5400" b="1" cap="none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 Media </a:t>
            </a:r>
            <a:r>
              <a:rPr lang="en-US" sz="5400" b="1" cap="none" dirty="0" err="1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Sederhana</a:t>
            </a:r>
            <a:endParaRPr lang="en-US" sz="5400" b="1" cap="none" dirty="0">
              <a:ln w="12700">
                <a:solidFill>
                  <a:schemeClr val="accent3">
                    <a:lumMod val="50000"/>
                  </a:schemeClr>
                </a:solidFill>
                <a:prstDash val="solid"/>
              </a:ln>
              <a:pattFill prst="narHorz">
                <a:fgClr>
                  <a:schemeClr val="accent3"/>
                </a:fgClr>
                <a:bgClr>
                  <a:schemeClr val="accent3">
                    <a:lumMod val="40000"/>
                    <a:lumOff val="60000"/>
                  </a:schemeClr>
                </a:bgClr>
              </a:pattFill>
              <a:effectLst>
                <a:innerShdw blurRad="177800">
                  <a:schemeClr val="accent3">
                    <a:lumMod val="50000"/>
                  </a:scheme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69562662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>
                <a:latin typeface="Calibri" panose="020F0502020204030204" pitchFamily="34" charset="0"/>
                <a:cs typeface="Calibri" panose="020F0502020204030204" pitchFamily="34" charset="0"/>
              </a:rPr>
              <a:t>Kesederhanaan</a:t>
            </a:r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 (Simplicity)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194560"/>
            <a:ext cx="10896600" cy="4472940"/>
          </a:xfrm>
        </p:spPr>
        <p:txBody>
          <a:bodyPr anchor="ctr">
            <a:noAutofit/>
          </a:bodyPr>
          <a:lstStyle/>
          <a:p>
            <a:pPr algn="just"/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Pembuatan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media 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pada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umumnya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diupayakan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sederhana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sehingga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mudah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dipahami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dan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tidak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membingungkan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murid 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sebagai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kemungkinan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misalnya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dengan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menyajikan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hal-hal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yang 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penting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saja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</a:p>
          <a:p>
            <a:pPr algn="just">
              <a:lnSpc>
                <a:spcPct val="11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Cara lain 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misalnya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dengan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mengusahakan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pesan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yang 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disajikan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dalam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media 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sederhana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tidak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memuat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/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berisi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masalah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yang 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kompleks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algn="just"/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Bila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memang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masalah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yang 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kompleks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itu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harus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disajikan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maka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cara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mengatasinya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dengan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jalan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membagi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masalah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menjadi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beberapa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bagian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atau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beberapa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sub 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masalah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</a:p>
          <a:p>
            <a:pPr algn="just"/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Begitu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juga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pesan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instruksional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yang 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rumit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maka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penyajiannya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ke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dalam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media 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sederhana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dengan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menyederhanakan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menghilangkan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bagian-bagian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yang 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tidak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penting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dan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mungkin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juga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membagi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ke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dalam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beberapa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bagian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42634531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>
                <a:latin typeface="Calibri" panose="020F0502020204030204" pitchFamily="34" charset="0"/>
                <a:cs typeface="Calibri" panose="020F0502020204030204" pitchFamily="34" charset="0"/>
              </a:rPr>
              <a:t>Kesatuan</a:t>
            </a:r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 (Unity)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algn="just"/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Dalam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mengolah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pesan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dan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menyusun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unsur-unsur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visual media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sederhana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diusahakan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agar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produk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/media yang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dihasilkan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merupakan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satu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kesatuan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yang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bulat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dan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utuh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atas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unsur-unsur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visualnya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</a:p>
          <a:p>
            <a:pPr algn="just"/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Media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sederhana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yang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mempunyai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bagian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gambar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dan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tulisan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/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teks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diorganisir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sehingga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antar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bagian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terdapat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hubungan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saling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mendukung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dan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bersatu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padu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menyajikan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pesan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begitu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juga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media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sederhana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yang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mempunyai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unsur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visual lain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seperti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warna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tekstur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bentuk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dll</a:t>
            </a:r>
            <a:endParaRPr lang="en-US" sz="2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23358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>
                <a:latin typeface="Calibri" panose="020F0502020204030204" pitchFamily="34" charset="0"/>
                <a:cs typeface="Calibri" panose="020F0502020204030204" pitchFamily="34" charset="0"/>
              </a:rPr>
              <a:t>Keseimbangan</a:t>
            </a:r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 (Balance)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algn="just"/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Dalam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mengatur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unsur-unsur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visual media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sederhana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agar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susunan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serasi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diperlukan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dukungan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komposisi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yang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mantap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</a:p>
          <a:p>
            <a:pPr algn="just"/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Kemantapan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komposisi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dapat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dicapai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melalui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keseimbangan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dalam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menyusun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unsur-unsur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visual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tersebut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</a:p>
          <a:p>
            <a:pPr algn="just"/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Keseimbangan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komposisi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yang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dimaksud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ialah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mengatur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/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menyusun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unsur-unsur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visual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secara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seimbang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antara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bagian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dengan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bagian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lain,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samping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menyamping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/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kiri-kanan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atas-bawah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sudut-menyudut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depan-belakang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ataupun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seimbang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berkeliling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bepolakan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lingkaran</a:t>
            </a:r>
            <a:endParaRPr lang="en-US" sz="2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06675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err="1">
                <a:latin typeface="Calibri" panose="020F0502020204030204" pitchFamily="34" charset="0"/>
                <a:cs typeface="Calibri" panose="020F0502020204030204" pitchFamily="34" charset="0"/>
              </a:rPr>
              <a:t>Penonjolan</a:t>
            </a:r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b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(Centre of Interest)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algn="just"/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Penonjolan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salah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satu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unsur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bagian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obyek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di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dalam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seni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rupa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merupakan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pusat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daya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tarik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karya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seni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rupa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yang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bersangkutan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</a:p>
          <a:p>
            <a:pPr algn="just"/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Penonjolan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dapat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dilakukan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dengan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perbedaan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bentuk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ukuran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warna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dll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Dalam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membuat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media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sederhana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penonjolan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dilakukan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dengan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algn="just"/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Memilih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/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menentukan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bagian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yang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pokok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penting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dari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pesan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yang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akan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disajikan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sehingga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penonjolan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tidak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sekedar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pusat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daya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tarik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tetapi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berfungsi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mencapai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tujuan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instruksionalnya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6734568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>
                <a:latin typeface="Calibri" panose="020F0502020204030204" pitchFamily="34" charset="0"/>
                <a:cs typeface="Calibri" panose="020F0502020204030204" pitchFamily="34" charset="0"/>
              </a:rPr>
              <a:t>Irama</a:t>
            </a:r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 (Rhythm)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algn="just"/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Unsur-unsur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yang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relatif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banyak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jumlahnya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disusun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berkesinambungan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ada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hubungan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antara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unsur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hingga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bulat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menyatu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</a:p>
          <a:p>
            <a:pPr algn="just"/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Agar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susunan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tidak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monoton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dan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membosankan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perlu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adanya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variasi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misalnya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dengan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mencipta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kesan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gerak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meninggi-rendah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gradasi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dan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tekanan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bagai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irama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dalam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musik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</a:p>
          <a:p>
            <a:pPr algn="just"/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Pada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media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sederhana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irama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dapat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diterapkan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dalam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membuat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gambar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seri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rotatoon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bila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urutan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beberapa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gambar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dengan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obyek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yang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sama</a:t>
            </a:r>
            <a:endParaRPr lang="en-US" sz="2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99459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err="1">
                <a:latin typeface="Calibri" panose="020F0502020204030204" pitchFamily="34" charset="0"/>
                <a:cs typeface="Calibri" panose="020F0502020204030204" pitchFamily="34" charset="0"/>
              </a:rPr>
              <a:t>Pengertian</a:t>
            </a:r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 Media </a:t>
            </a:r>
            <a:r>
              <a:rPr lang="en-US" b="1" dirty="0" err="1">
                <a:latin typeface="Calibri" panose="020F0502020204030204" pitchFamily="34" charset="0"/>
                <a:cs typeface="Calibri" panose="020F0502020204030204" pitchFamily="34" charset="0"/>
              </a:rPr>
              <a:t>Sederhana</a:t>
            </a:r>
            <a:endParaRPr lang="en-US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Media </a:t>
            </a:r>
            <a:r>
              <a:rPr lang="en-US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sederhana</a:t>
            </a: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adalah</a:t>
            </a: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sesuatu</a:t>
            </a: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alat</a:t>
            </a: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atau</a:t>
            </a: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sarana</a:t>
            </a: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atau</a:t>
            </a: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 media yang </a:t>
            </a:r>
            <a:r>
              <a:rPr lang="en-US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sederhana</a:t>
            </a: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 yang </a:t>
            </a:r>
            <a:r>
              <a:rPr lang="en-US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berfungsi</a:t>
            </a: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sebagai</a:t>
            </a: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saluran</a:t>
            </a: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atau</a:t>
            </a: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perantara</a:t>
            </a: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komunikasi</a:t>
            </a: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dalam</a:t>
            </a: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kegiatan</a:t>
            </a: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pendidikan</a:t>
            </a: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 agar </a:t>
            </a:r>
            <a:r>
              <a:rPr lang="en-US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dapat</a:t>
            </a: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berlangsung</a:t>
            </a: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secara</a:t>
            </a: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efisien</a:t>
            </a: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dan</a:t>
            </a: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efektif</a:t>
            </a: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5458701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>
                <a:latin typeface="Calibri" panose="020F0502020204030204" pitchFamily="34" charset="0"/>
                <a:cs typeface="Calibri" panose="020F0502020204030204" pitchFamily="34" charset="0"/>
              </a:rPr>
              <a:t>Keindahan</a:t>
            </a:r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 (</a:t>
            </a:r>
            <a:r>
              <a:rPr lang="en-US" b="1" dirty="0" err="1">
                <a:latin typeface="Calibri" panose="020F0502020204030204" pitchFamily="34" charset="0"/>
                <a:cs typeface="Calibri" panose="020F0502020204030204" pitchFamily="34" charset="0"/>
              </a:rPr>
              <a:t>Estetika</a:t>
            </a:r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)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algn="just"/>
            <a:r>
              <a:rPr lang="en-US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Beberapa</a:t>
            </a: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asas</a:t>
            </a: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komposisi</a:t>
            </a: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 yang </a:t>
            </a:r>
            <a:r>
              <a:rPr lang="en-US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telah</a:t>
            </a: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disebutkan</a:t>
            </a: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tadi</a:t>
            </a: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pada</a:t>
            </a: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dasarnya</a:t>
            </a: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sangat</a:t>
            </a: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menentukan</a:t>
            </a: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tercapainya</a:t>
            </a: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harmoni</a:t>
            </a: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dimana</a:t>
            </a: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harmoni</a:t>
            </a: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merupakan</a:t>
            </a: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prinsip</a:t>
            </a: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estetika</a:t>
            </a: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</a:p>
          <a:p>
            <a:pPr algn="just"/>
            <a:r>
              <a:rPr lang="en-US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Dalam</a:t>
            </a: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membuat</a:t>
            </a: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 media </a:t>
            </a:r>
            <a:r>
              <a:rPr lang="en-US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sederhana</a:t>
            </a: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 agar </a:t>
            </a:r>
            <a:r>
              <a:rPr lang="en-US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memiliki</a:t>
            </a: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nilai</a:t>
            </a: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keindahan</a:t>
            </a: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tentu</a:t>
            </a: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saja</a:t>
            </a: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memperhatikan</a:t>
            </a: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juga</a:t>
            </a: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segi-segi</a:t>
            </a: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 lain </a:t>
            </a:r>
            <a:r>
              <a:rPr lang="en-US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seperti</a:t>
            </a: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kerapian</a:t>
            </a: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kebersihan</a:t>
            </a: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dan</a:t>
            </a: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kecermatan</a:t>
            </a:r>
            <a:endParaRPr lang="en-US" sz="3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76171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24050" y="1069173"/>
            <a:ext cx="8610600" cy="1293028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algn="ctr"/>
            <a:r>
              <a:rPr lang="en-US" b="1" cap="none" dirty="0"/>
              <a:t>Hal-Hal Yang </a:t>
            </a:r>
            <a:r>
              <a:rPr lang="en-US" b="1" cap="none" dirty="0" err="1"/>
              <a:t>Perlu</a:t>
            </a:r>
            <a:r>
              <a:rPr lang="en-US" b="1" cap="none" dirty="0"/>
              <a:t> </a:t>
            </a:r>
            <a:r>
              <a:rPr lang="en-US" b="1" cap="none" dirty="0" err="1"/>
              <a:t>Diperhatikan</a:t>
            </a:r>
            <a:r>
              <a:rPr lang="en-US" b="1" cap="none" dirty="0"/>
              <a:t> </a:t>
            </a:r>
            <a:r>
              <a:rPr lang="en-US" b="1" cap="none" dirty="0" err="1"/>
              <a:t>Dalam</a:t>
            </a:r>
            <a:r>
              <a:rPr lang="en-US" b="1" cap="none" dirty="0"/>
              <a:t> </a:t>
            </a:r>
            <a:r>
              <a:rPr lang="en-US" b="1" cap="none" dirty="0" err="1"/>
              <a:t>Produksi</a:t>
            </a:r>
            <a:r>
              <a:rPr lang="en-US" b="1" cap="none" dirty="0"/>
              <a:t> Media </a:t>
            </a:r>
            <a:r>
              <a:rPr lang="en-US" b="1" cap="none" dirty="0" err="1"/>
              <a:t>Sederhana</a:t>
            </a:r>
            <a:endParaRPr lang="en-US" b="1" cap="none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685800" y="2527935"/>
            <a:ext cx="10820400" cy="4024125"/>
          </a:xfrm>
        </p:spPr>
        <p:txBody>
          <a:bodyPr anchor="ctr">
            <a:normAutofit/>
          </a:bodyPr>
          <a:lstStyle/>
          <a:p>
            <a:pPr algn="just"/>
            <a:r>
              <a:rPr lang="fi-FI" sz="3200" dirty="0">
                <a:latin typeface="Arial" panose="020B0604020202020204" pitchFamily="34" charset="0"/>
                <a:cs typeface="Arial" panose="020B0604020202020204" pitchFamily="34" charset="0"/>
              </a:rPr>
              <a:t>Untuk apakah kita buat media itu?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Apa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yang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kita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harapkan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dapat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diperoleh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siswa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setelah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berintegrasi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dengan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media yang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akan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kita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buat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itu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2940453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24050" y="1069173"/>
            <a:ext cx="8610600" cy="1293028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algn="ctr"/>
            <a:r>
              <a:rPr lang="en-US" b="1" cap="none" dirty="0"/>
              <a:t>Hal-Hal Yang </a:t>
            </a:r>
            <a:r>
              <a:rPr lang="en-US" b="1" cap="none" dirty="0" err="1"/>
              <a:t>Perlu</a:t>
            </a:r>
            <a:r>
              <a:rPr lang="en-US" b="1" cap="none" dirty="0"/>
              <a:t> </a:t>
            </a:r>
            <a:r>
              <a:rPr lang="en-US" b="1" cap="none" dirty="0" err="1"/>
              <a:t>Diperhatikan</a:t>
            </a:r>
            <a:r>
              <a:rPr lang="en-US" b="1" cap="none" dirty="0"/>
              <a:t> </a:t>
            </a:r>
            <a:r>
              <a:rPr lang="en-US" b="1" cap="none" dirty="0" err="1"/>
              <a:t>Dalam</a:t>
            </a:r>
            <a:r>
              <a:rPr lang="en-US" b="1" cap="none" dirty="0"/>
              <a:t> </a:t>
            </a:r>
            <a:r>
              <a:rPr lang="en-US" b="1" cap="none" dirty="0" err="1"/>
              <a:t>Produksi</a:t>
            </a:r>
            <a:r>
              <a:rPr lang="en-US" b="1" cap="none" dirty="0"/>
              <a:t> Media </a:t>
            </a:r>
            <a:r>
              <a:rPr lang="en-US" b="1" cap="none" dirty="0" err="1"/>
              <a:t>Sederhana</a:t>
            </a:r>
            <a:endParaRPr lang="en-US" b="1" cap="none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685800" y="2527935"/>
            <a:ext cx="10820400" cy="4024125"/>
          </a:xfrm>
        </p:spPr>
        <p:txBody>
          <a:bodyPr anchor="ctr">
            <a:normAutofit/>
          </a:bodyPr>
          <a:lstStyle/>
          <a:p>
            <a:pPr algn="just"/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Untuk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siswa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kelas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berapa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dan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tingkat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pendidikan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apa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media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tersebut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kita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buat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? </a:t>
            </a:r>
          </a:p>
          <a:p>
            <a:pPr algn="just"/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Dapatkah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kita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memperkirakan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tingkat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kemampuan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mereka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sehingga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media yang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kita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buat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sesuai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dan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mudah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diterima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siswa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? </a:t>
            </a:r>
          </a:p>
          <a:p>
            <a:pPr algn="just"/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Berapa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jumlah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siswa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yang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akan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kita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layani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? </a:t>
            </a:r>
          </a:p>
          <a:p>
            <a:pPr algn="just"/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Besar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kecilnya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jumlah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siswa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ini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menentukan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jenis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atau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ukuran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besar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kecilnya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) media yang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akan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kita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buat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26370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24050" y="1069173"/>
            <a:ext cx="8610600" cy="1293028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algn="ctr"/>
            <a:r>
              <a:rPr lang="en-US" b="1" cap="none" dirty="0"/>
              <a:t>Hal-Hal Yang </a:t>
            </a:r>
            <a:r>
              <a:rPr lang="en-US" b="1" cap="none" dirty="0" err="1"/>
              <a:t>Perlu</a:t>
            </a:r>
            <a:r>
              <a:rPr lang="en-US" b="1" cap="none" dirty="0"/>
              <a:t> </a:t>
            </a:r>
            <a:r>
              <a:rPr lang="en-US" b="1" cap="none" dirty="0" err="1"/>
              <a:t>Diperhatikan</a:t>
            </a:r>
            <a:r>
              <a:rPr lang="en-US" b="1" cap="none" dirty="0"/>
              <a:t> </a:t>
            </a:r>
            <a:r>
              <a:rPr lang="en-US" b="1" cap="none" dirty="0" err="1"/>
              <a:t>Dalam</a:t>
            </a:r>
            <a:r>
              <a:rPr lang="en-US" b="1" cap="none" dirty="0"/>
              <a:t> </a:t>
            </a:r>
            <a:r>
              <a:rPr lang="en-US" b="1" cap="none" dirty="0" err="1"/>
              <a:t>Produksi</a:t>
            </a:r>
            <a:r>
              <a:rPr lang="en-US" b="1" cap="none" dirty="0"/>
              <a:t> Media </a:t>
            </a:r>
            <a:r>
              <a:rPr lang="en-US" b="1" cap="none" dirty="0" err="1"/>
              <a:t>Sederhana</a:t>
            </a:r>
            <a:endParaRPr lang="en-US" b="1" cap="none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685800" y="2527935"/>
            <a:ext cx="10820400" cy="4024125"/>
          </a:xfrm>
        </p:spPr>
        <p:txBody>
          <a:bodyPr anchor="ctr">
            <a:normAutofit/>
          </a:bodyPr>
          <a:lstStyle/>
          <a:p>
            <a:pPr algn="just"/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Apakah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waktunya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cukup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? </a:t>
            </a:r>
          </a:p>
          <a:p>
            <a:pPr algn="just"/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Kapan media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ini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akan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dipergunakan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? </a:t>
            </a:r>
          </a:p>
          <a:p>
            <a:pPr algn="just"/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Berapa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lama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waktu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yang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tersedia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bagi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siswa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untuk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mencapai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tujuan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yang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telah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ditetapkan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? </a:t>
            </a:r>
          </a:p>
          <a:p>
            <a:pPr algn="just"/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Berapa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lama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waktu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yang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diperlukan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untuk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penyajian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dan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apakah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tersedia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cukup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waktu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untuk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membuat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media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tersebut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6596720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24050" y="1069173"/>
            <a:ext cx="8610600" cy="1293028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algn="ctr"/>
            <a:r>
              <a:rPr lang="en-US" b="1" cap="none" dirty="0"/>
              <a:t>Hal-Hal Yang </a:t>
            </a:r>
            <a:r>
              <a:rPr lang="en-US" b="1" cap="none" dirty="0" err="1"/>
              <a:t>Perlu</a:t>
            </a:r>
            <a:r>
              <a:rPr lang="en-US" b="1" cap="none" dirty="0"/>
              <a:t> </a:t>
            </a:r>
            <a:r>
              <a:rPr lang="en-US" b="1" cap="none" dirty="0" err="1"/>
              <a:t>Diperhatikan</a:t>
            </a:r>
            <a:r>
              <a:rPr lang="en-US" b="1" cap="none" dirty="0"/>
              <a:t> </a:t>
            </a:r>
            <a:r>
              <a:rPr lang="en-US" b="1" cap="none" dirty="0" err="1"/>
              <a:t>Dalam</a:t>
            </a:r>
            <a:r>
              <a:rPr lang="en-US" b="1" cap="none" dirty="0"/>
              <a:t> </a:t>
            </a:r>
            <a:r>
              <a:rPr lang="en-US" b="1" cap="none" dirty="0" err="1"/>
              <a:t>Produksi</a:t>
            </a:r>
            <a:r>
              <a:rPr lang="en-US" b="1" cap="none" dirty="0"/>
              <a:t> Media </a:t>
            </a:r>
            <a:r>
              <a:rPr lang="en-US" b="1" cap="none" dirty="0" err="1"/>
              <a:t>Sederhana</a:t>
            </a:r>
            <a:endParaRPr lang="en-US" b="1" cap="none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685800" y="2527935"/>
            <a:ext cx="10820400" cy="4024125"/>
          </a:xfrm>
        </p:spPr>
        <p:txBody>
          <a:bodyPr anchor="ctr">
            <a:normAutofit/>
          </a:bodyPr>
          <a:lstStyle/>
          <a:p>
            <a:pPr algn="just"/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Apakah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biaya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pembuatan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media 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ini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tidak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terlalu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mahal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dibandingkan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dengan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hasil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yang 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akan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diberikan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? </a:t>
            </a:r>
          </a:p>
          <a:p>
            <a:pPr algn="just"/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Apakah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tidak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sebaiknya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kita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buat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slide 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suara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saja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dari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pada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film? </a:t>
            </a:r>
          </a:p>
          <a:p>
            <a:pPr algn="just"/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Apakah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tidak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sebaiknya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kita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buat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transparansi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over head 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dari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pada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slide? </a:t>
            </a:r>
          </a:p>
          <a:p>
            <a:pPr algn="just"/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Apakah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tidak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sebaiknya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kita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buat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gambar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atau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sketsa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dari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pada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foto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? </a:t>
            </a:r>
          </a:p>
          <a:p>
            <a:pPr algn="just"/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Misalnya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jika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keduanya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mempunyai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kemungkinan-kemungkinan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dapat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membantu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pencapaian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tujuan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sedangkan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kelompok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media yang 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pertama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relatif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lebih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murah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dari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pada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pilihan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kelompok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media yang 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ke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dua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? Yang 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perlu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diingat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di 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sini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bukan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jumlah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rupiahnya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yang 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menentukan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baik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tidaknya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media, media yang 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mahal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belum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tentu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baik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begitu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pula 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sebaliknya</a:t>
            </a: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54181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24050" y="1069173"/>
            <a:ext cx="8610600" cy="1293028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algn="ctr"/>
            <a:r>
              <a:rPr lang="en-US" b="1" cap="none" dirty="0"/>
              <a:t>Hal-Hal Yang </a:t>
            </a:r>
            <a:r>
              <a:rPr lang="en-US" b="1" cap="none" dirty="0" err="1"/>
              <a:t>Perlu</a:t>
            </a:r>
            <a:r>
              <a:rPr lang="en-US" b="1" cap="none" dirty="0"/>
              <a:t> </a:t>
            </a:r>
            <a:r>
              <a:rPr lang="en-US" b="1" cap="none" dirty="0" err="1"/>
              <a:t>Diperhatikan</a:t>
            </a:r>
            <a:r>
              <a:rPr lang="en-US" b="1" cap="none" dirty="0"/>
              <a:t> </a:t>
            </a:r>
            <a:r>
              <a:rPr lang="en-US" b="1" cap="none" dirty="0" err="1"/>
              <a:t>Dalam</a:t>
            </a:r>
            <a:r>
              <a:rPr lang="en-US" b="1" cap="none" dirty="0"/>
              <a:t> </a:t>
            </a:r>
            <a:r>
              <a:rPr lang="en-US" b="1" cap="none" dirty="0" err="1"/>
              <a:t>Produksi</a:t>
            </a:r>
            <a:r>
              <a:rPr lang="en-US" b="1" cap="none" dirty="0"/>
              <a:t> Media </a:t>
            </a:r>
            <a:r>
              <a:rPr lang="en-US" b="1" cap="none" dirty="0" err="1"/>
              <a:t>Sederhana</a:t>
            </a:r>
            <a:endParaRPr lang="en-US" b="1" cap="none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685800" y="2527935"/>
            <a:ext cx="10820400" cy="4024125"/>
          </a:xfrm>
        </p:spPr>
        <p:txBody>
          <a:bodyPr anchor="ctr">
            <a:normAutofit/>
          </a:bodyPr>
          <a:lstStyle/>
          <a:p>
            <a:pPr marL="514350" indent="-514350" algn="just">
              <a:buFont typeface="+mj-lt"/>
              <a:buAutoNum type="arabicPeriod"/>
            </a:pPr>
            <a:r>
              <a:rPr lang="en-US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Akhirnya</a:t>
            </a: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 yang </a:t>
            </a:r>
            <a:r>
              <a:rPr lang="en-US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perlu</a:t>
            </a: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ditinjau</a:t>
            </a: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kembali</a:t>
            </a: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apakah</a:t>
            </a: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 media yang </a:t>
            </a:r>
            <a:r>
              <a:rPr lang="en-US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akan</a:t>
            </a: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kita</a:t>
            </a: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buat</a:t>
            </a: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itu</a:t>
            </a: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benar-benar</a:t>
            </a: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sudah</a:t>
            </a: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tepat</a:t>
            </a: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? 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Apakah</a:t>
            </a: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kita</a:t>
            </a: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tidak</a:t>
            </a: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salah</a:t>
            </a: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pilih</a:t>
            </a: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0101505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71775" y="3240873"/>
            <a:ext cx="8610600" cy="1293028"/>
          </a:xfrm>
        </p:spPr>
        <p:txBody>
          <a:bodyPr/>
          <a:lstStyle/>
          <a:p>
            <a:r>
              <a:rPr lang="en-US" b="1" dirty="0" err="1"/>
              <a:t>Terima</a:t>
            </a:r>
            <a:r>
              <a:rPr lang="en-US" b="1" dirty="0"/>
              <a:t> </a:t>
            </a:r>
            <a:r>
              <a:rPr lang="en-US" b="1" dirty="0" err="1"/>
              <a:t>kasih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18868735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16469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solidFill>
                  <a:srgbClr val="002060"/>
                </a:solidFill>
              </a:rPr>
              <a:t>CIRI-CIRI MEDIA SEDERHANA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algn="just"/>
            <a:r>
              <a:rPr lang="en-US" sz="24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Dapat</a:t>
            </a:r>
            <a:r>
              <a:rPr lang="en-US" sz="24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dengan</a:t>
            </a:r>
            <a:r>
              <a:rPr lang="en-US" sz="24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mudah</a:t>
            </a:r>
            <a:r>
              <a:rPr lang="en-US" sz="24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dibuat</a:t>
            </a:r>
            <a:r>
              <a:rPr lang="en-US" sz="24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sendiri</a:t>
            </a:r>
            <a:r>
              <a:rPr lang="en-US" sz="24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oleh</a:t>
            </a:r>
            <a:r>
              <a:rPr lang="en-US" sz="24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guru </a:t>
            </a:r>
            <a:r>
              <a:rPr lang="en-US" sz="24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atau</a:t>
            </a:r>
            <a:r>
              <a:rPr lang="en-US" sz="24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pun </a:t>
            </a:r>
            <a:r>
              <a:rPr lang="en-US" sz="24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bersama-sama</a:t>
            </a:r>
            <a:r>
              <a:rPr lang="en-US" sz="24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dengan</a:t>
            </a:r>
            <a:r>
              <a:rPr lang="en-US" sz="24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siswa</a:t>
            </a:r>
            <a:r>
              <a:rPr lang="en-US" sz="24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</a:p>
          <a:p>
            <a:pPr marL="0" indent="0" algn="just">
              <a:buNone/>
            </a:pPr>
            <a:endParaRPr lang="en-US" sz="2400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en-US" sz="24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Dapat</a:t>
            </a:r>
            <a:r>
              <a:rPr lang="en-US" sz="24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dibuat</a:t>
            </a:r>
            <a:r>
              <a:rPr lang="en-US" sz="24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dengan</a:t>
            </a:r>
            <a:r>
              <a:rPr lang="en-US" sz="24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menggunakan</a:t>
            </a:r>
            <a:r>
              <a:rPr lang="en-US" sz="24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bahan-bahan</a:t>
            </a:r>
            <a:r>
              <a:rPr lang="en-US" sz="24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yang </a:t>
            </a:r>
            <a:r>
              <a:rPr lang="en-US" sz="24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mudah</a:t>
            </a:r>
            <a:r>
              <a:rPr lang="en-US" sz="24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diperoleh</a:t>
            </a:r>
            <a:r>
              <a:rPr lang="en-US" sz="24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di </a:t>
            </a:r>
            <a:r>
              <a:rPr lang="en-US" sz="24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ligkungan</a:t>
            </a:r>
            <a:r>
              <a:rPr lang="en-US" sz="24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sekitarnya</a:t>
            </a:r>
            <a:r>
              <a:rPr lang="en-US" sz="24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</a:p>
          <a:p>
            <a:pPr marL="0" indent="0" algn="just">
              <a:buNone/>
            </a:pPr>
            <a:endParaRPr lang="en-US" sz="2400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en-US" sz="24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Penggunaan</a:t>
            </a:r>
            <a:r>
              <a:rPr lang="en-US" sz="24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media </a:t>
            </a:r>
            <a:r>
              <a:rPr lang="en-US" sz="24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sederhana</a:t>
            </a:r>
            <a:r>
              <a:rPr lang="en-US" sz="24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dalam</a:t>
            </a:r>
            <a:r>
              <a:rPr lang="en-US" sz="24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kegiatan</a:t>
            </a:r>
            <a:r>
              <a:rPr lang="en-US" sz="24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belajar</a:t>
            </a:r>
            <a:r>
              <a:rPr lang="en-US" sz="24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mengajar</a:t>
            </a:r>
            <a:r>
              <a:rPr lang="en-US" sz="24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tidak</a:t>
            </a:r>
            <a:r>
              <a:rPr lang="en-US" sz="24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memerlukan</a:t>
            </a:r>
            <a:r>
              <a:rPr lang="en-US" sz="24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keahlian</a:t>
            </a:r>
            <a:r>
              <a:rPr lang="en-US" sz="24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/</a:t>
            </a:r>
            <a:r>
              <a:rPr lang="en-US" sz="24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keterampilan</a:t>
            </a:r>
            <a:r>
              <a:rPr lang="en-US" sz="24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teknik</a:t>
            </a:r>
            <a:r>
              <a:rPr lang="en-US" sz="24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khusus</a:t>
            </a:r>
            <a:endParaRPr lang="en-US" sz="2400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1187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CONTOH MEDIA SEDERHANA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194560"/>
            <a:ext cx="4086225" cy="4024125"/>
          </a:xfrm>
          <a:ln>
            <a:solidFill>
              <a:schemeClr val="accent1"/>
            </a:solidFill>
          </a:ln>
        </p:spPr>
        <p:txBody>
          <a:bodyPr anchor="ctr">
            <a:normAutofit fontScale="92500" lnSpcReduction="20000"/>
          </a:bodyPr>
          <a:lstStyle/>
          <a:p>
            <a:r>
              <a:rPr lang="en-US" b="1" dirty="0" err="1">
                <a:solidFill>
                  <a:srgbClr val="002060"/>
                </a:solidFill>
              </a:rPr>
              <a:t>Tiga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Dimensi</a:t>
            </a:r>
            <a:endParaRPr lang="en-US" b="1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en-US" dirty="0">
              <a:solidFill>
                <a:srgbClr val="002060"/>
              </a:solidFill>
            </a:endParaRPr>
          </a:p>
          <a:p>
            <a:pPr marL="723900" indent="-457200">
              <a:buFont typeface="Wingdings" panose="05000000000000000000" pitchFamily="2" charset="2"/>
              <a:buChar char="q"/>
            </a:pPr>
            <a:r>
              <a:rPr lang="en-US" dirty="0" err="1">
                <a:solidFill>
                  <a:srgbClr val="002060"/>
                </a:solidFill>
              </a:rPr>
              <a:t>Ritatoon</a:t>
            </a:r>
            <a:endParaRPr lang="en-US" dirty="0">
              <a:solidFill>
                <a:srgbClr val="002060"/>
              </a:solidFill>
            </a:endParaRPr>
          </a:p>
          <a:p>
            <a:pPr marL="723900" indent="-457200">
              <a:buFont typeface="Wingdings" panose="05000000000000000000" pitchFamily="2" charset="2"/>
              <a:buChar char="q"/>
            </a:pPr>
            <a:r>
              <a:rPr lang="en-US" dirty="0" err="1">
                <a:solidFill>
                  <a:srgbClr val="002060"/>
                </a:solidFill>
              </a:rPr>
              <a:t>Rotatoon</a:t>
            </a:r>
            <a:endParaRPr lang="en-US" dirty="0">
              <a:solidFill>
                <a:srgbClr val="002060"/>
              </a:solidFill>
            </a:endParaRPr>
          </a:p>
          <a:p>
            <a:pPr marL="723900" indent="-457200">
              <a:buFont typeface="Wingdings" panose="05000000000000000000" pitchFamily="2" charset="2"/>
              <a:buChar char="q"/>
            </a:pPr>
            <a:r>
              <a:rPr lang="en-US" dirty="0">
                <a:solidFill>
                  <a:srgbClr val="002060"/>
                </a:solidFill>
              </a:rPr>
              <a:t>Peta </a:t>
            </a:r>
            <a:r>
              <a:rPr lang="en-US" dirty="0" err="1">
                <a:solidFill>
                  <a:srgbClr val="002060"/>
                </a:solidFill>
              </a:rPr>
              <a:t>Timbul</a:t>
            </a:r>
            <a:endParaRPr lang="en-US" dirty="0">
              <a:solidFill>
                <a:srgbClr val="002060"/>
              </a:solidFill>
            </a:endParaRPr>
          </a:p>
          <a:p>
            <a:pPr marL="723900" indent="-457200">
              <a:buFont typeface="Wingdings" panose="05000000000000000000" pitchFamily="2" charset="2"/>
              <a:buChar char="q"/>
            </a:pPr>
            <a:r>
              <a:rPr lang="en-US" dirty="0" err="1">
                <a:solidFill>
                  <a:srgbClr val="002060"/>
                </a:solidFill>
              </a:rPr>
              <a:t>Topeng</a:t>
            </a:r>
            <a:endParaRPr lang="en-US" dirty="0">
              <a:solidFill>
                <a:srgbClr val="002060"/>
              </a:solidFill>
            </a:endParaRPr>
          </a:p>
          <a:p>
            <a:pPr marL="723900" indent="-457200">
              <a:buFont typeface="Wingdings" panose="05000000000000000000" pitchFamily="2" charset="2"/>
              <a:buChar char="q"/>
            </a:pPr>
            <a:r>
              <a:rPr lang="en-US" dirty="0" err="1">
                <a:solidFill>
                  <a:srgbClr val="002060"/>
                </a:solidFill>
              </a:rPr>
              <a:t>Boneka</a:t>
            </a:r>
            <a:r>
              <a:rPr lang="en-US" dirty="0">
                <a:solidFill>
                  <a:srgbClr val="002060"/>
                </a:solidFill>
              </a:rPr>
              <a:t> </a:t>
            </a:r>
          </a:p>
          <a:p>
            <a:pPr marL="723900" indent="-457200">
              <a:buFont typeface="Wingdings" panose="05000000000000000000" pitchFamily="2" charset="2"/>
              <a:buChar char="q"/>
            </a:pPr>
            <a:r>
              <a:rPr lang="en-US" dirty="0">
                <a:solidFill>
                  <a:srgbClr val="002060"/>
                </a:solidFill>
              </a:rPr>
              <a:t>Mock-Up</a:t>
            </a:r>
          </a:p>
          <a:p>
            <a:pPr marL="723900" indent="-457200">
              <a:buFont typeface="Wingdings" panose="05000000000000000000" pitchFamily="2" charset="2"/>
              <a:buChar char="q"/>
            </a:pPr>
            <a:r>
              <a:rPr lang="en-US" dirty="0">
                <a:solidFill>
                  <a:srgbClr val="002060"/>
                </a:solidFill>
              </a:rPr>
              <a:t>Diorama</a:t>
            </a:r>
          </a:p>
          <a:p>
            <a:pPr marL="723900" indent="-457200">
              <a:buFont typeface="Wingdings" panose="05000000000000000000" pitchFamily="2" charset="2"/>
              <a:buChar char="q"/>
            </a:pPr>
            <a:r>
              <a:rPr lang="en-US" dirty="0" err="1">
                <a:solidFill>
                  <a:srgbClr val="002060"/>
                </a:solidFill>
              </a:rPr>
              <a:t>Modul</a:t>
            </a:r>
            <a:r>
              <a:rPr lang="en-US" dirty="0">
                <a:solidFill>
                  <a:srgbClr val="002060"/>
                </a:solidFill>
              </a:rPr>
              <a:t>, </a:t>
            </a:r>
          </a:p>
          <a:p>
            <a:pPr marL="723900" indent="-457200">
              <a:buFont typeface="Wingdings" panose="05000000000000000000" pitchFamily="2" charset="2"/>
              <a:buChar char="q"/>
            </a:pPr>
            <a:r>
              <a:rPr lang="en-US" dirty="0" err="1">
                <a:solidFill>
                  <a:srgbClr val="002060"/>
                </a:solidFill>
              </a:rPr>
              <a:t>dll</a:t>
            </a:r>
            <a:r>
              <a:rPr lang="en-US" dirty="0">
                <a:solidFill>
                  <a:srgbClr val="002060"/>
                </a:solidFill>
              </a:rPr>
              <a:t>. </a:t>
            </a:r>
          </a:p>
        </p:txBody>
      </p:sp>
      <p:sp>
        <p:nvSpPr>
          <p:cNvPr id="4" name="Rectangle 3"/>
          <p:cNvSpPr/>
          <p:nvPr/>
        </p:nvSpPr>
        <p:spPr>
          <a:xfrm>
            <a:off x="6000750" y="2194560"/>
            <a:ext cx="4200525" cy="4024125"/>
          </a:xfrm>
          <a:prstGeom prst="rect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b="1" dirty="0" err="1">
                <a:solidFill>
                  <a:srgbClr val="002060"/>
                </a:solidFill>
              </a:rPr>
              <a:t>Dua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Dimensi</a:t>
            </a:r>
            <a:r>
              <a:rPr lang="en-US" dirty="0">
                <a:solidFill>
                  <a:srgbClr val="002060"/>
                </a:solidFill>
              </a:rPr>
              <a:t>: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n-US" dirty="0">
              <a:solidFill>
                <a:srgbClr val="002060"/>
              </a:solidFill>
            </a:endParaRPr>
          </a:p>
          <a:p>
            <a:pPr marL="714375" indent="-352425" algn="just"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q"/>
            </a:pPr>
            <a:r>
              <a:rPr lang="en-US" dirty="0" err="1">
                <a:solidFill>
                  <a:srgbClr val="002060"/>
                </a:solidFill>
              </a:rPr>
              <a:t>Gambar</a:t>
            </a:r>
            <a:endParaRPr lang="en-US" dirty="0">
              <a:solidFill>
                <a:srgbClr val="002060"/>
              </a:solidFill>
            </a:endParaRPr>
          </a:p>
          <a:p>
            <a:pPr marL="714375" indent="-352425" algn="just"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q"/>
            </a:pPr>
            <a:r>
              <a:rPr lang="en-US" dirty="0">
                <a:solidFill>
                  <a:srgbClr val="002060"/>
                </a:solidFill>
              </a:rPr>
              <a:t>Poster</a:t>
            </a:r>
          </a:p>
          <a:p>
            <a:pPr marL="714375" indent="-352425" algn="just"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q"/>
            </a:pPr>
            <a:r>
              <a:rPr lang="en-US" dirty="0" err="1">
                <a:solidFill>
                  <a:srgbClr val="002060"/>
                </a:solidFill>
              </a:rPr>
              <a:t>Grafik</a:t>
            </a:r>
            <a:endParaRPr lang="en-US" dirty="0">
              <a:solidFill>
                <a:srgbClr val="002060"/>
              </a:solidFill>
            </a:endParaRPr>
          </a:p>
          <a:p>
            <a:pPr marL="714375" indent="-352425" algn="just"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q"/>
            </a:pPr>
            <a:r>
              <a:rPr lang="en-US" dirty="0">
                <a:solidFill>
                  <a:srgbClr val="002060"/>
                </a:solidFill>
              </a:rPr>
              <a:t>Diagram</a:t>
            </a:r>
          </a:p>
          <a:p>
            <a:pPr marL="714375" indent="-352425" algn="just"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q"/>
            </a:pPr>
            <a:r>
              <a:rPr lang="en-US" dirty="0">
                <a:solidFill>
                  <a:srgbClr val="002060"/>
                </a:solidFill>
              </a:rPr>
              <a:t>Bagan</a:t>
            </a:r>
          </a:p>
          <a:p>
            <a:pPr marL="714375" indent="-352425" algn="just"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q"/>
            </a:pPr>
            <a:r>
              <a:rPr lang="en-US" dirty="0" err="1">
                <a:solidFill>
                  <a:srgbClr val="002060"/>
                </a:solidFill>
              </a:rPr>
              <a:t>Papan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Tulis</a:t>
            </a:r>
            <a:endParaRPr lang="en-US" dirty="0">
              <a:solidFill>
                <a:srgbClr val="002060"/>
              </a:solidFill>
            </a:endParaRPr>
          </a:p>
          <a:p>
            <a:pPr marL="714375" indent="-352425" algn="just"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q"/>
            </a:pPr>
            <a:r>
              <a:rPr lang="en-US" dirty="0" err="1">
                <a:solidFill>
                  <a:srgbClr val="002060"/>
                </a:solidFill>
              </a:rPr>
              <a:t>Papan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Tempel</a:t>
            </a:r>
            <a:endParaRPr lang="en-US" dirty="0">
              <a:solidFill>
                <a:srgbClr val="002060"/>
              </a:solidFill>
            </a:endParaRPr>
          </a:p>
          <a:p>
            <a:pPr marL="714375" indent="-352425" algn="just"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q"/>
            </a:pPr>
            <a:r>
              <a:rPr lang="en-US" dirty="0" err="1">
                <a:solidFill>
                  <a:srgbClr val="002060"/>
                </a:solidFill>
              </a:rPr>
              <a:t>Papan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Flanel</a:t>
            </a:r>
            <a:r>
              <a:rPr lang="en-US" dirty="0">
                <a:solidFill>
                  <a:srgbClr val="002060"/>
                </a:solidFill>
              </a:rPr>
              <a:t>, </a:t>
            </a:r>
          </a:p>
          <a:p>
            <a:pPr marL="714375" indent="-352425" algn="just"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q"/>
            </a:pPr>
            <a:r>
              <a:rPr lang="en-US" dirty="0" err="1">
                <a:solidFill>
                  <a:srgbClr val="002060"/>
                </a:solidFill>
              </a:rPr>
              <a:t>dll</a:t>
            </a:r>
            <a:endParaRPr lang="en-US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32656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7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3" dur="5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4" grpId="0" build="p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79469"/>
          </a:xfrm>
        </p:spPr>
      </p:pic>
    </p:spTree>
    <p:extLst>
      <p:ext uri="{BB962C8B-B14F-4D97-AF65-F5344CB8AC3E}">
        <p14:creationId xmlns:p14="http://schemas.microsoft.com/office/powerpoint/2010/main" val="25807041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>
                <a:solidFill>
                  <a:srgbClr val="002060"/>
                </a:solidFill>
              </a:rPr>
              <a:t>Kelebihan</a:t>
            </a:r>
            <a:r>
              <a:rPr lang="en-US" b="1" dirty="0">
                <a:solidFill>
                  <a:srgbClr val="002060"/>
                </a:solidFill>
              </a:rPr>
              <a:t> Media </a:t>
            </a:r>
            <a:r>
              <a:rPr lang="en-US" b="1" dirty="0" err="1">
                <a:solidFill>
                  <a:srgbClr val="002060"/>
                </a:solidFill>
              </a:rPr>
              <a:t>Sederhana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algn="just"/>
            <a:r>
              <a:rPr lang="en-US" dirty="0" err="1">
                <a:solidFill>
                  <a:srgbClr val="002060"/>
                </a:solidFill>
              </a:rPr>
              <a:t>Dapat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mengatasi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keterbatasan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ukuran</a:t>
            </a:r>
            <a:r>
              <a:rPr lang="en-US" dirty="0">
                <a:solidFill>
                  <a:srgbClr val="002060"/>
                </a:solidFill>
              </a:rPr>
              <a:t>, </a:t>
            </a:r>
            <a:r>
              <a:rPr lang="en-US" dirty="0" err="1">
                <a:solidFill>
                  <a:srgbClr val="002060"/>
                </a:solidFill>
              </a:rPr>
              <a:t>waktu</a:t>
            </a:r>
            <a:r>
              <a:rPr lang="en-US" dirty="0">
                <a:solidFill>
                  <a:srgbClr val="002060"/>
                </a:solidFill>
              </a:rPr>
              <a:t>, </a:t>
            </a:r>
            <a:r>
              <a:rPr lang="en-US" dirty="0" err="1">
                <a:solidFill>
                  <a:srgbClr val="002060"/>
                </a:solidFill>
              </a:rPr>
              <a:t>dan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tempat</a:t>
            </a:r>
            <a:r>
              <a:rPr lang="en-US" dirty="0">
                <a:solidFill>
                  <a:srgbClr val="002060"/>
                </a:solidFill>
              </a:rPr>
              <a:t>, </a:t>
            </a:r>
            <a:r>
              <a:rPr lang="en-US" dirty="0" err="1">
                <a:solidFill>
                  <a:srgbClr val="002060"/>
                </a:solidFill>
              </a:rPr>
              <a:t>maksudnya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ialah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dengan</a:t>
            </a:r>
            <a:r>
              <a:rPr lang="en-US" dirty="0">
                <a:solidFill>
                  <a:srgbClr val="002060"/>
                </a:solidFill>
              </a:rPr>
              <a:t> media </a:t>
            </a:r>
            <a:r>
              <a:rPr lang="en-US" dirty="0" err="1">
                <a:solidFill>
                  <a:srgbClr val="002060"/>
                </a:solidFill>
              </a:rPr>
              <a:t>sederhana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dapat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membawa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dunia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luar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ke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dalam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kelas</a:t>
            </a:r>
            <a:endParaRPr lang="en-US" dirty="0">
              <a:solidFill>
                <a:srgbClr val="002060"/>
              </a:solidFill>
            </a:endParaRPr>
          </a:p>
          <a:p>
            <a:pPr algn="just"/>
            <a:r>
              <a:rPr lang="en-US" dirty="0" err="1">
                <a:solidFill>
                  <a:srgbClr val="002060"/>
                </a:solidFill>
              </a:rPr>
              <a:t>Dapat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membuat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kognitif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suatu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pengertian</a:t>
            </a:r>
            <a:r>
              <a:rPr lang="en-US" dirty="0">
                <a:solidFill>
                  <a:srgbClr val="002060"/>
                </a:solidFill>
              </a:rPr>
              <a:t>, </a:t>
            </a:r>
            <a:r>
              <a:rPr lang="en-US" dirty="0" err="1">
                <a:solidFill>
                  <a:srgbClr val="002060"/>
                </a:solidFill>
              </a:rPr>
              <a:t>maksudnya</a:t>
            </a:r>
            <a:r>
              <a:rPr lang="en-US" dirty="0">
                <a:solidFill>
                  <a:srgbClr val="002060"/>
                </a:solidFill>
              </a:rPr>
              <a:t> media </a:t>
            </a:r>
            <a:r>
              <a:rPr lang="en-US" dirty="0" err="1">
                <a:solidFill>
                  <a:srgbClr val="002060"/>
                </a:solidFill>
              </a:rPr>
              <a:t>dapat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mengatasi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verbalisme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dalam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belajar</a:t>
            </a:r>
            <a:endParaRPr lang="en-US" dirty="0">
              <a:solidFill>
                <a:srgbClr val="002060"/>
              </a:solidFill>
            </a:endParaRPr>
          </a:p>
          <a:p>
            <a:pPr algn="just"/>
            <a:r>
              <a:rPr lang="en-US" dirty="0" err="1">
                <a:solidFill>
                  <a:srgbClr val="002060"/>
                </a:solidFill>
              </a:rPr>
              <a:t>Dapat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memperlihatkan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tentang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bagaimana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konstruksi</a:t>
            </a:r>
            <a:r>
              <a:rPr lang="en-US" dirty="0">
                <a:solidFill>
                  <a:srgbClr val="002060"/>
                </a:solidFill>
              </a:rPr>
              <a:t>, </a:t>
            </a:r>
            <a:r>
              <a:rPr lang="en-US" dirty="0" err="1">
                <a:solidFill>
                  <a:srgbClr val="002060"/>
                </a:solidFill>
              </a:rPr>
              <a:t>cara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bekerja</a:t>
            </a:r>
            <a:r>
              <a:rPr lang="en-US" dirty="0">
                <a:solidFill>
                  <a:srgbClr val="002060"/>
                </a:solidFill>
              </a:rPr>
              <a:t>, </a:t>
            </a:r>
            <a:r>
              <a:rPr lang="en-US" dirty="0" err="1">
                <a:solidFill>
                  <a:srgbClr val="002060"/>
                </a:solidFill>
              </a:rPr>
              <a:t>penampang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atau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irisan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suatu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benda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atau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proyek</a:t>
            </a:r>
            <a:r>
              <a:rPr lang="en-US" dirty="0">
                <a:solidFill>
                  <a:srgbClr val="002060"/>
                </a:solidFill>
              </a:rPr>
              <a:t>.</a:t>
            </a:r>
          </a:p>
          <a:p>
            <a:pPr algn="just"/>
            <a:r>
              <a:rPr lang="en-US" dirty="0" err="1">
                <a:solidFill>
                  <a:srgbClr val="002060"/>
                </a:solidFill>
              </a:rPr>
              <a:t>Dapat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memperlihatkan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tentang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bagaimana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struktur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organisasi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sosial</a:t>
            </a:r>
            <a:r>
              <a:rPr lang="en-US" dirty="0">
                <a:solidFill>
                  <a:srgbClr val="002060"/>
                </a:solidFill>
              </a:rPr>
              <a:t>/</a:t>
            </a:r>
            <a:r>
              <a:rPr lang="en-US" dirty="0" err="1">
                <a:solidFill>
                  <a:srgbClr val="002060"/>
                </a:solidFill>
              </a:rPr>
              <a:t>masyarakat</a:t>
            </a:r>
            <a:endParaRPr lang="en-US" dirty="0">
              <a:solidFill>
                <a:srgbClr val="002060"/>
              </a:solidFill>
            </a:endParaRPr>
          </a:p>
          <a:p>
            <a:pPr algn="just"/>
            <a:r>
              <a:rPr lang="en-US" dirty="0" err="1">
                <a:solidFill>
                  <a:srgbClr val="002060"/>
                </a:solidFill>
              </a:rPr>
              <a:t>Dapat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memperlihatkan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tentang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bagaimana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alur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perjalanan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suatu</a:t>
            </a:r>
            <a:r>
              <a:rPr lang="en-US" dirty="0">
                <a:solidFill>
                  <a:srgbClr val="002060"/>
                </a:solidFill>
              </a:rPr>
              <a:t> proses.</a:t>
            </a:r>
          </a:p>
        </p:txBody>
      </p:sp>
    </p:spTree>
    <p:extLst>
      <p:ext uri="{BB962C8B-B14F-4D97-AF65-F5344CB8AC3E}">
        <p14:creationId xmlns:p14="http://schemas.microsoft.com/office/powerpoint/2010/main" val="6012424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>
                <a:solidFill>
                  <a:srgbClr val="002060"/>
                </a:solidFill>
              </a:rPr>
              <a:t>Keterbatasan</a:t>
            </a:r>
            <a:r>
              <a:rPr lang="en-US" b="1" dirty="0">
                <a:solidFill>
                  <a:srgbClr val="002060"/>
                </a:solidFill>
              </a:rPr>
              <a:t> Media </a:t>
            </a:r>
            <a:r>
              <a:rPr lang="en-US" b="1" dirty="0" err="1">
                <a:solidFill>
                  <a:srgbClr val="002060"/>
                </a:solidFill>
              </a:rPr>
              <a:t>Sederhana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algn="just"/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Tidak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dapat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menjangkau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sasaran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yang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besar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sasaran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didik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terbatas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pada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kelompok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dan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klasikal</a:t>
            </a:r>
            <a:endParaRPr lang="en-US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Penyimpanan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serta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perawatannya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rumit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membutuhkan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ruang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yang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luas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atau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menghabiskan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ruang</a:t>
            </a:r>
            <a:endParaRPr lang="en-US" sz="2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79907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  <a:solidFill>
            <a:srgbClr val="FFFF00"/>
          </a:solidFill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es-ES" sz="5400" b="1" dirty="0" err="1">
                <a:solidFill>
                  <a:srgbClr val="002060"/>
                </a:solidFill>
              </a:rPr>
              <a:t>Unsur-Unsur</a:t>
            </a:r>
            <a:r>
              <a:rPr lang="es-ES" sz="5400" b="1" dirty="0">
                <a:solidFill>
                  <a:srgbClr val="002060"/>
                </a:solidFill>
              </a:rPr>
              <a:t> Visual Media </a:t>
            </a:r>
            <a:r>
              <a:rPr lang="es-ES" sz="5400" b="1" dirty="0" err="1">
                <a:solidFill>
                  <a:srgbClr val="002060"/>
                </a:solidFill>
              </a:rPr>
              <a:t>Sederhana</a:t>
            </a:r>
            <a:endParaRPr lang="en-US" sz="54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25193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1095375" y="1104900"/>
            <a:ext cx="1276350" cy="952500"/>
          </a:xfrm>
          <a:prstGeom prst="round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TITIK </a:t>
            </a:r>
          </a:p>
        </p:txBody>
      </p:sp>
      <p:sp>
        <p:nvSpPr>
          <p:cNvPr id="5" name="Rectangle 4"/>
          <p:cNvSpPr/>
          <p:nvPr/>
        </p:nvSpPr>
        <p:spPr>
          <a:xfrm>
            <a:off x="2667000" y="1104900"/>
            <a:ext cx="8763000" cy="2862322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en-US" sz="20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Titik</a:t>
            </a:r>
            <a:r>
              <a:rPr lang="en-US" sz="20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ialah</a:t>
            </a:r>
            <a:r>
              <a:rPr lang="en-US" sz="20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tanda</a:t>
            </a:r>
            <a:r>
              <a:rPr lang="en-US" sz="20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kedudukan</a:t>
            </a:r>
            <a:r>
              <a:rPr lang="en-US" sz="20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sesuatu</a:t>
            </a:r>
            <a:r>
              <a:rPr lang="en-US" sz="20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dan</a:t>
            </a:r>
            <a:r>
              <a:rPr lang="en-US" sz="20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titik</a:t>
            </a:r>
            <a:r>
              <a:rPr lang="en-US" sz="20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ialah</a:t>
            </a:r>
            <a:r>
              <a:rPr lang="en-US" sz="20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bekas</a:t>
            </a:r>
            <a:r>
              <a:rPr lang="en-US" sz="20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atau</a:t>
            </a:r>
            <a:r>
              <a:rPr lang="en-US" sz="20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jejak</a:t>
            </a:r>
            <a:r>
              <a:rPr lang="en-US" sz="20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dari</a:t>
            </a:r>
            <a:r>
              <a:rPr lang="en-US" sz="20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alat</a:t>
            </a:r>
            <a:r>
              <a:rPr lang="en-US" sz="20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yang </a:t>
            </a:r>
            <a:r>
              <a:rPr lang="en-US" sz="20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berujung</a:t>
            </a:r>
            <a:r>
              <a:rPr lang="en-US" sz="20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runcing</a:t>
            </a:r>
            <a:r>
              <a:rPr lang="en-US" sz="20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</a:p>
          <a:p>
            <a:pPr algn="just"/>
            <a:endParaRPr lang="en-US" sz="2000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en-US" sz="20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Titik</a:t>
            </a:r>
            <a:r>
              <a:rPr lang="en-US" sz="20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sebagai</a:t>
            </a:r>
            <a:r>
              <a:rPr lang="en-US" sz="20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tanda</a:t>
            </a:r>
            <a:r>
              <a:rPr lang="en-US" sz="20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kedudukan</a:t>
            </a:r>
            <a:r>
              <a:rPr lang="en-US" sz="20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misalnya</a:t>
            </a:r>
            <a:r>
              <a:rPr lang="en-US" sz="20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titik</a:t>
            </a:r>
            <a:r>
              <a:rPr lang="en-US" sz="20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puncak</a:t>
            </a:r>
            <a:r>
              <a:rPr lang="en-US" sz="20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0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titik</a:t>
            </a:r>
            <a:r>
              <a:rPr lang="en-US" sz="20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sudut</a:t>
            </a:r>
            <a:r>
              <a:rPr lang="en-US" sz="20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0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titik</a:t>
            </a:r>
            <a:r>
              <a:rPr lang="en-US" sz="20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tengah</a:t>
            </a:r>
            <a:r>
              <a:rPr lang="en-US" sz="20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0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ujung</a:t>
            </a:r>
            <a:r>
              <a:rPr lang="en-US" sz="20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pangkal</a:t>
            </a:r>
            <a:r>
              <a:rPr lang="en-US" sz="20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0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perpotongan</a:t>
            </a:r>
            <a:r>
              <a:rPr lang="en-US" sz="20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garis</a:t>
            </a:r>
            <a:r>
              <a:rPr lang="en-US" sz="20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dll</a:t>
            </a:r>
            <a:r>
              <a:rPr lang="en-US" sz="20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</a:p>
          <a:p>
            <a:pPr algn="just"/>
            <a:endParaRPr lang="en-US" sz="2000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en-US" sz="20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Titik</a:t>
            </a:r>
            <a:r>
              <a:rPr lang="en-US" sz="20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sebagai</a:t>
            </a:r>
            <a:r>
              <a:rPr lang="en-US" sz="20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bekas</a:t>
            </a:r>
            <a:r>
              <a:rPr lang="en-US" sz="20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atau</a:t>
            </a:r>
            <a:r>
              <a:rPr lang="en-US" sz="20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jejak</a:t>
            </a:r>
            <a:r>
              <a:rPr lang="en-US" sz="20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goresan</a:t>
            </a:r>
            <a:r>
              <a:rPr lang="en-US" sz="20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suatu</a:t>
            </a:r>
            <a:r>
              <a:rPr lang="en-US" sz="20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alat</a:t>
            </a:r>
            <a:r>
              <a:rPr lang="en-US" sz="20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yang </a:t>
            </a:r>
            <a:r>
              <a:rPr lang="en-US" sz="20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berujung</a:t>
            </a:r>
            <a:r>
              <a:rPr lang="en-US" sz="20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runcing</a:t>
            </a:r>
            <a:r>
              <a:rPr lang="en-US" sz="20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dalam</a:t>
            </a:r>
            <a:r>
              <a:rPr lang="en-US" sz="20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media </a:t>
            </a:r>
            <a:r>
              <a:rPr lang="en-US" sz="20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sederhana</a:t>
            </a:r>
            <a:r>
              <a:rPr lang="en-US" sz="20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dapat</a:t>
            </a:r>
            <a:r>
              <a:rPr lang="en-US" sz="20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dimanfaatkan</a:t>
            </a:r>
            <a:r>
              <a:rPr lang="en-US" sz="20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untuk</a:t>
            </a:r>
            <a:r>
              <a:rPr lang="en-US" sz="20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mengarsir</a:t>
            </a:r>
            <a:r>
              <a:rPr lang="en-US" sz="20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0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menimbulkan</a:t>
            </a:r>
            <a:r>
              <a:rPr lang="en-US" sz="20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kesan</a:t>
            </a:r>
            <a:r>
              <a:rPr lang="en-US" sz="20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gelap</a:t>
            </a:r>
            <a:r>
              <a:rPr lang="en-US" sz="20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atau</a:t>
            </a:r>
            <a:r>
              <a:rPr lang="en-US" sz="20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kesan</a:t>
            </a:r>
            <a:r>
              <a:rPr lang="en-US" sz="20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tekstur</a:t>
            </a:r>
            <a:r>
              <a:rPr lang="en-US" sz="20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(</a:t>
            </a:r>
            <a:r>
              <a:rPr lang="en-US" sz="20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semu</a:t>
            </a:r>
            <a:r>
              <a:rPr lang="en-US" sz="20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1095375" y="4441981"/>
            <a:ext cx="1276350" cy="923925"/>
          </a:xfrm>
          <a:prstGeom prst="roundRect">
            <a:avLst/>
          </a:prstGeom>
          <a:solidFill>
            <a:srgbClr val="C000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GARIS</a:t>
            </a:r>
          </a:p>
        </p:txBody>
      </p:sp>
      <p:sp>
        <p:nvSpPr>
          <p:cNvPr id="7" name="Rectangle 6"/>
          <p:cNvSpPr/>
          <p:nvPr/>
        </p:nvSpPr>
        <p:spPr>
          <a:xfrm>
            <a:off x="2667000" y="4441981"/>
            <a:ext cx="8763000" cy="186285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20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Garis</a:t>
            </a:r>
            <a:r>
              <a:rPr lang="en-US" sz="20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dapat</a:t>
            </a:r>
            <a:r>
              <a:rPr lang="en-US" sz="20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disebut</a:t>
            </a:r>
            <a:r>
              <a:rPr lang="en-US" sz="20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sebagai</a:t>
            </a:r>
            <a:r>
              <a:rPr lang="en-US" sz="20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rangkaian</a:t>
            </a:r>
            <a:r>
              <a:rPr lang="en-US" sz="20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titik-titik</a:t>
            </a:r>
            <a:r>
              <a:rPr lang="en-US" sz="20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yang </a:t>
            </a:r>
            <a:r>
              <a:rPr lang="en-US" sz="20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memanjang</a:t>
            </a:r>
            <a:r>
              <a:rPr lang="en-US" sz="20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yang </a:t>
            </a:r>
            <a:r>
              <a:rPr lang="en-US" sz="20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ditimbulkan</a:t>
            </a:r>
            <a:r>
              <a:rPr lang="en-US" sz="20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akibat</a:t>
            </a:r>
            <a:r>
              <a:rPr lang="en-US" sz="20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goresan</a:t>
            </a:r>
            <a:r>
              <a:rPr lang="en-US" sz="20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atau</a:t>
            </a:r>
            <a:r>
              <a:rPr lang="en-US" sz="20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tarikan</a:t>
            </a:r>
            <a:r>
              <a:rPr lang="en-US" sz="20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suatu</a:t>
            </a:r>
            <a:r>
              <a:rPr lang="en-US" sz="20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alat</a:t>
            </a:r>
            <a:r>
              <a:rPr lang="en-US" sz="20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seperti</a:t>
            </a:r>
            <a:r>
              <a:rPr lang="en-US" sz="20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pensil</a:t>
            </a:r>
            <a:r>
              <a:rPr lang="en-US" sz="20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0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pena</a:t>
            </a:r>
            <a:r>
              <a:rPr lang="en-US" sz="20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0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kuas</a:t>
            </a:r>
            <a:r>
              <a:rPr lang="en-US" sz="20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dll</a:t>
            </a:r>
            <a:r>
              <a:rPr lang="en-US" sz="20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</a:p>
          <a:p>
            <a:pPr algn="just"/>
            <a:endParaRPr lang="en-US" sz="2000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en-US" sz="20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Garis</a:t>
            </a:r>
            <a:r>
              <a:rPr lang="en-US" sz="20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memiliki</a:t>
            </a:r>
            <a:r>
              <a:rPr lang="en-US" sz="20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ukuran</a:t>
            </a:r>
            <a:r>
              <a:rPr lang="en-US" sz="20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panjang</a:t>
            </a:r>
            <a:r>
              <a:rPr lang="en-US" sz="20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0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tanpa</a:t>
            </a:r>
            <a:r>
              <a:rPr lang="en-US" sz="20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lebar</a:t>
            </a:r>
            <a:r>
              <a:rPr lang="en-US" sz="20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tetapi</a:t>
            </a:r>
            <a:r>
              <a:rPr lang="en-US" sz="20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memiliki</a:t>
            </a:r>
            <a:r>
              <a:rPr lang="en-US" sz="20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ketebalan</a:t>
            </a:r>
            <a:r>
              <a:rPr lang="en-US" sz="20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en-US" sz="20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Wujud</a:t>
            </a:r>
            <a:r>
              <a:rPr lang="en-US" sz="20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garis</a:t>
            </a:r>
            <a:r>
              <a:rPr lang="en-US" sz="20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ialah</a:t>
            </a:r>
            <a:r>
              <a:rPr lang="en-US" sz="20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lurus</a:t>
            </a:r>
            <a:r>
              <a:rPr lang="en-US" sz="20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dan</a:t>
            </a:r>
            <a:r>
              <a:rPr lang="en-US" sz="20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lengkung</a:t>
            </a:r>
            <a:r>
              <a:rPr lang="en-US" sz="20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0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dan</a:t>
            </a:r>
            <a:r>
              <a:rPr lang="en-US" sz="20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garis</a:t>
            </a:r>
            <a:r>
              <a:rPr lang="en-US" sz="20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mempunyai</a:t>
            </a:r>
            <a:r>
              <a:rPr lang="en-US" sz="20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arah</a:t>
            </a:r>
            <a:r>
              <a:rPr lang="en-US" sz="20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misalnya</a:t>
            </a:r>
            <a:r>
              <a:rPr lang="en-US" sz="20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tegak</a:t>
            </a:r>
            <a:r>
              <a:rPr lang="en-US" sz="20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0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mendatar</a:t>
            </a:r>
            <a:r>
              <a:rPr lang="en-US" sz="20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0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dan</a:t>
            </a:r>
            <a:r>
              <a:rPr lang="en-US" sz="20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miring </a:t>
            </a:r>
            <a:r>
              <a:rPr lang="en-US" sz="20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atau</a:t>
            </a:r>
            <a:r>
              <a:rPr lang="en-US" sz="20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diagonal</a:t>
            </a:r>
          </a:p>
        </p:txBody>
      </p:sp>
    </p:spTree>
    <p:extLst>
      <p:ext uri="{BB962C8B-B14F-4D97-AF65-F5344CB8AC3E}">
        <p14:creationId xmlns:p14="http://schemas.microsoft.com/office/powerpoint/2010/main" val="25237652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1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build="p" animBg="1"/>
      <p:bldP spid="6" grpId="0" animBg="1"/>
      <p:bldP spid="7" grpId="0" build="p" animBg="1"/>
    </p:bldLst>
  </p:timing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E5224E"/>
      </a:accent1>
      <a:accent2>
        <a:srgbClr val="9D074E"/>
      </a:accent2>
      <a:accent3>
        <a:srgbClr val="7F2294"/>
      </a:accent3>
      <a:accent4>
        <a:srgbClr val="8D65EA"/>
      </a:accent4>
      <a:accent5>
        <a:srgbClr val="588FE2"/>
      </a:accent5>
      <a:accent6>
        <a:srgbClr val="127CA4"/>
      </a:accent6>
      <a:hlink>
        <a:srgbClr val="FB4AB6"/>
      </a:hlink>
      <a:folHlink>
        <a:srgbClr val="F98FE9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6DB8EB18-3657-4051-A897-2ED38832359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71af3243-3dd4-4a8d-8c0d-dd76da1f02a5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1" ma:contentTypeDescription="Create a new document." ma:contentTypeScope="" ma:versionID="9677210f24a1be23c92c90fd886aa0aa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60e05723c5c1908df1a1a4ebf11d344e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710EE66-8707-456F-8F2E-091D581CB030}">
  <ds:schemaRefs>
    <ds:schemaRef ds:uri="http://purl.org/dc/terms/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  <ds:schemaRef ds:uri="http://schemas.microsoft.com/office/2006/documentManagement/types"/>
    <ds:schemaRef ds:uri="71af3243-3dd4-4a8d-8c0d-dd76da1f02a5"/>
    <ds:schemaRef ds:uri="http://www.w3.org/XML/1998/namespace"/>
    <ds:schemaRef ds:uri="16c05727-aa75-4e4a-9b5f-8a80a1165891"/>
    <ds:schemaRef ds:uri="http://purl.org/dc/dcmitype/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AB96CC85-5758-41C0-8EFD-737AFB69121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10BEB954-4024-4CCF-A9D6-4C00FDC028D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0</TotalTime>
  <Words>1441</Words>
  <Application>Microsoft Office PowerPoint</Application>
  <PresentationFormat>Widescreen</PresentationFormat>
  <Paragraphs>122</Paragraphs>
  <Slides>27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2" baseType="lpstr">
      <vt:lpstr>Arial</vt:lpstr>
      <vt:lpstr>Calibri</vt:lpstr>
      <vt:lpstr>Century Gothic</vt:lpstr>
      <vt:lpstr>Wingdings</vt:lpstr>
      <vt:lpstr>Vapor Trail</vt:lpstr>
      <vt:lpstr>Media pembelajaran sederhana</vt:lpstr>
      <vt:lpstr>Pengertian Media Sederhana</vt:lpstr>
      <vt:lpstr>CIRI-CIRI MEDIA SEDERHANA</vt:lpstr>
      <vt:lpstr>CONTOH MEDIA SEDERHANA</vt:lpstr>
      <vt:lpstr>PowerPoint Presentation</vt:lpstr>
      <vt:lpstr>Kelebihan Media Sederhana</vt:lpstr>
      <vt:lpstr>Keterbatasan Media Sederhana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Kriteria Pembuatan Media Sederhana</vt:lpstr>
      <vt:lpstr>Kesederhanaan (Simplicity) </vt:lpstr>
      <vt:lpstr>Kesatuan (Unity)</vt:lpstr>
      <vt:lpstr>Keseimbangan (Balance)</vt:lpstr>
      <vt:lpstr>Penonjolan  (Centre of Interest) </vt:lpstr>
      <vt:lpstr>Irama (Rhythm) </vt:lpstr>
      <vt:lpstr>Keindahan (Estetika) </vt:lpstr>
      <vt:lpstr>Hal-Hal Yang Perlu Diperhatikan Dalam Produksi Media Sederhana</vt:lpstr>
      <vt:lpstr>Hal-Hal Yang Perlu Diperhatikan Dalam Produksi Media Sederhana</vt:lpstr>
      <vt:lpstr>Hal-Hal Yang Perlu Diperhatikan Dalam Produksi Media Sederhana</vt:lpstr>
      <vt:lpstr>Hal-Hal Yang Perlu Diperhatikan Dalam Produksi Media Sederhana</vt:lpstr>
      <vt:lpstr>Hal-Hal Yang Perlu Diperhatikan Dalam Produksi Media Sederhana</vt:lpstr>
      <vt:lpstr>Terima kasih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2022-04-11T03:13:15Z</dcterms:created>
  <dcterms:modified xsi:type="dcterms:W3CDTF">2023-09-26T04:56:53Z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